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6"/>
  </p:handoutMasterIdLst>
  <p:sldIdLst>
    <p:sldId id="1017" r:id="rId3"/>
    <p:sldId id="2008" r:id="rId5"/>
    <p:sldId id="2032" r:id="rId6"/>
    <p:sldId id="1910" r:id="rId7"/>
    <p:sldId id="2009" r:id="rId8"/>
    <p:sldId id="2010" r:id="rId9"/>
    <p:sldId id="2011" r:id="rId10"/>
    <p:sldId id="2012" r:id="rId11"/>
    <p:sldId id="2013" r:id="rId12"/>
    <p:sldId id="2014" r:id="rId13"/>
    <p:sldId id="2015" r:id="rId14"/>
    <p:sldId id="2016" r:id="rId15"/>
    <p:sldId id="2017" r:id="rId16"/>
    <p:sldId id="1925" r:id="rId17"/>
    <p:sldId id="2018" r:id="rId18"/>
    <p:sldId id="1955" r:id="rId19"/>
    <p:sldId id="2019" r:id="rId20"/>
    <p:sldId id="2020" r:id="rId21"/>
    <p:sldId id="2021" r:id="rId22"/>
    <p:sldId id="2022" r:id="rId23"/>
    <p:sldId id="1974" r:id="rId24"/>
    <p:sldId id="2023" r:id="rId25"/>
    <p:sldId id="2024" r:id="rId26"/>
    <p:sldId id="2026" r:id="rId27"/>
    <p:sldId id="2028" r:id="rId28"/>
    <p:sldId id="2030" r:id="rId29"/>
    <p:sldId id="2029" r:id="rId30"/>
    <p:sldId id="2025" r:id="rId31"/>
    <p:sldId id="1922" r:id="rId32"/>
    <p:sldId id="1939" r:id="rId33"/>
    <p:sldId id="1940" r:id="rId34"/>
    <p:sldId id="1942" r:id="rId35"/>
    <p:sldId id="1943" r:id="rId36"/>
    <p:sldId id="1944" r:id="rId37"/>
    <p:sldId id="1946" r:id="rId38"/>
    <p:sldId id="1949" r:id="rId39"/>
    <p:sldId id="1950" r:id="rId40"/>
    <p:sldId id="1947" r:id="rId41"/>
    <p:sldId id="1948" r:id="rId42"/>
    <p:sldId id="1945" r:id="rId43"/>
    <p:sldId id="2031" r:id="rId44"/>
    <p:sldId id="1924" r:id="rId45"/>
  </p:sldIdLst>
  <p:sldSz cx="9144000" cy="6858000" type="screen4x3"/>
  <p:notesSz cx="6858000" cy="9144000"/>
  <p:custDataLst>
    <p:tags r:id="rId50"/>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28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0"/>
    <p:restoredTop sz="86407"/>
  </p:normalViewPr>
  <p:slideViewPr>
    <p:cSldViewPr showGuides="1">
      <p:cViewPr>
        <p:scale>
          <a:sx n="50" d="100"/>
          <a:sy n="50" d="100"/>
        </p:scale>
        <p:origin x="-1698" y="-252"/>
      </p:cViewPr>
      <p:guideLst>
        <p:guide orient="horz" pos="2030"/>
        <p:guide pos="2880"/>
      </p:guideLst>
    </p:cSldViewPr>
  </p:slideViewPr>
  <p:outlineViewPr>
    <p:cViewPr>
      <p:scale>
        <a:sx n="33" d="100"/>
        <a:sy n="33" d="100"/>
      </p:scale>
      <p:origin x="0" y="100566"/>
    </p:cViewPr>
  </p:outlineViewPr>
  <p:notesTextViewPr>
    <p:cViewPr>
      <p:scale>
        <a:sx n="100" d="100"/>
        <a:sy n="100" d="100"/>
      </p:scale>
      <p:origin x="0" y="0"/>
    </p:cViewPr>
  </p:notesTextViewPr>
  <p:sorterViewPr showFormatting="0">
    <p:cViewPr>
      <p:scale>
        <a:sx n="66" d="100"/>
        <a:sy n="66" d="100"/>
      </p:scale>
      <p:origin x="0" y="2218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0" Type="http://schemas.openxmlformats.org/officeDocument/2006/relationships/tags" Target="tags/tag1.xml"/><Relationship Id="rId5" Type="http://schemas.openxmlformats.org/officeDocument/2006/relationships/slide" Target="slides/slide2.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handoutMaster" Target="handoutMasters/handoutMaster1.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3474" name="Rectangle 2055"/>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3475" name="Rectangle 2"/>
          <p:cNvSpPr>
            <a:spLocks noGrp="1" noRot="1" noChangeAspect="1" noTextEdit="1"/>
          </p:cNvSpPr>
          <p:nvPr>
            <p:ph type="sldImg"/>
          </p:nvPr>
        </p:nvSpPr>
        <p:spPr>
          <a:ln>
            <a:solidFill>
              <a:srgbClr val="000000">
                <a:alpha val="100000"/>
              </a:srgbClr>
            </a:solidFill>
            <a:miter lim="800000"/>
          </a:ln>
        </p:spPr>
      </p:sp>
      <p:sp>
        <p:nvSpPr>
          <p:cNvPr id="233476" name="Rectangle 3"/>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233477"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8" name="幻灯片图像占位符 1"/>
          <p:cNvSpPr>
            <a:spLocks noGrp="1" noRot="1" noChangeAspect="1" noTextEdit="1"/>
          </p:cNvSpPr>
          <p:nvPr>
            <p:ph type="sldImg"/>
          </p:nvPr>
        </p:nvSpPr>
        <p:spPr>
          <a:ln>
            <a:solidFill>
              <a:srgbClr val="000000">
                <a:alpha val="100000"/>
              </a:srgbClr>
            </a:solidFill>
            <a:miter lim="800000"/>
          </a:ln>
        </p:spPr>
      </p:sp>
      <p:sp>
        <p:nvSpPr>
          <p:cNvPr id="23449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34500"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fld>
            <a:endParaRPr lang="zh-CN" altLang="en-US" sz="1200" dirty="0"/>
          </a:p>
        </p:txBody>
      </p:sp>
      <p:sp>
        <p:nvSpPr>
          <p:cNvPr id="234501" name="页眉占位符 4"/>
          <p:cNvSpPr txBox="1">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916113"/>
            <a:ext cx="7772400" cy="1470025"/>
          </a:xfrm>
        </p:spPr>
        <p:txBody>
          <a:bodyPr/>
          <a:lstStyle>
            <a:lvl1pPr>
              <a:defRPr sz="4400">
                <a:effectLst>
                  <a:outerShdw blurRad="38100" dist="38100" dir="2700000" algn="tl">
                    <a:srgbClr val="C0C0C0"/>
                  </a:outerShdw>
                </a:effectLst>
                <a:latin typeface="Arial Black" panose="020B0A04020102020204" pitchFamily="34" charset="0"/>
              </a:defRPr>
            </a:lvl1pPr>
          </a:lstStyle>
          <a:p>
            <a:r>
              <a:rPr lang="zh-CN" altLang="en-US" smtClean="0"/>
              <a:t>单击此处编辑母版标题样式</a:t>
            </a:r>
            <a:endParaRPr lang="zh-CN"/>
          </a:p>
        </p:txBody>
      </p:sp>
      <p:sp>
        <p:nvSpPr>
          <p:cNvPr id="2051" name="Rectangle 3"/>
          <p:cNvSpPr>
            <a:spLocks noGrp="1" noChangeArrowheads="1"/>
          </p:cNvSpPr>
          <p:nvPr>
            <p:ph type="subTitle" idx="1"/>
          </p:nvPr>
        </p:nvSpPr>
        <p:spPr>
          <a:xfrm>
            <a:off x="1154113" y="3860800"/>
            <a:ext cx="6400800" cy="792163"/>
          </a:xfrm>
        </p:spPr>
        <p:txBody>
          <a:bodyPr anchor="ctr"/>
          <a:lstStyle>
            <a:lvl1pPr marL="0" indent="0" algn="ctr">
              <a:buFontTx/>
              <a:buNone/>
              <a:defRPr/>
            </a:lvl1pPr>
          </a:lstStyle>
          <a:p>
            <a:r>
              <a:rPr lang="zh-CN" altLang="en-US" smtClean="0"/>
              <a:t>单击此处编辑母版副标题样式</a:t>
            </a:r>
            <a:endParaRPr lang="zh-CN"/>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17475"/>
            <a:ext cx="2057400" cy="56769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17475"/>
            <a:ext cx="6019800" cy="56769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908050"/>
            <a:ext cx="8229600" cy="509588"/>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908050"/>
            <a:ext cx="8229600" cy="509588"/>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908050"/>
            <a:ext cx="8229600" cy="509588"/>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908050"/>
            <a:ext cx="8229600" cy="509588"/>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zh-CN" altLang="en-US" sz="3200" b="0" i="0" u="none" strike="noStrike" kern="0" cap="none" spc="0" normalizeH="0" baseline="0" noProof="0" smtClean="0">
                <a:ln>
                  <a:noFill/>
                </a:ln>
                <a:solidFill>
                  <a:schemeClr val="tx1"/>
                </a:solidFill>
                <a:effectLst/>
                <a:uLnTx/>
                <a:uFillTx/>
                <a:latin typeface="+mn-lt"/>
                <a:ea typeface="+mn-ea"/>
                <a:cs typeface="+mn-cs"/>
              </a:rPr>
              <a:t>单击图标添加图片</a:t>
            </a: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p:sp>
        <p:nvSpPr>
          <p:cNvPr id="22530" name="Rectangle 2"/>
          <p:cNvSpPr/>
          <p:nvPr>
            <p:ph type="title"/>
          </p:nvPr>
        </p:nvSpPr>
        <p:spPr>
          <a:xfrm>
            <a:off x="457200" y="117475"/>
            <a:ext cx="8229600" cy="720725"/>
          </a:xfrm>
          <a:prstGeom prst="rect">
            <a:avLst/>
          </a:prstGeom>
          <a:noFill/>
          <a:ln w="9525">
            <a:noFill/>
          </a:ln>
        </p:spPr>
        <p:txBody>
          <a:bodyPr anchor="ctr"/>
          <a:p>
            <a:pPr lvl="0"/>
            <a:r>
              <a:rPr lang="zh-CN" altLang="en-US" dirty="0"/>
              <a:t>单击此处编辑母版标题样式</a:t>
            </a:r>
            <a:endParaRPr lang="zh-CN" altLang="en-US" dirty="0"/>
          </a:p>
        </p:txBody>
      </p:sp>
      <p:sp>
        <p:nvSpPr>
          <p:cNvPr id="22531" name="Rectangle 3"/>
          <p:cNvSpPr/>
          <p:nvPr>
            <p:ph type="body" idx="1"/>
          </p:nvPr>
        </p:nvSpPr>
        <p:spPr>
          <a:xfrm>
            <a:off x="457200" y="1268413"/>
            <a:ext cx="8229600" cy="4525962"/>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ea typeface="黑体" panose="02010609060101010101" pitchFamily="49" charset="-122"/>
        </a:defRPr>
      </a:lvl2pPr>
      <a:lvl3pPr algn="ctr" rtl="0" eaLnBrk="0" fontAlgn="base" hangingPunct="0">
        <a:spcBef>
          <a:spcPct val="0"/>
        </a:spcBef>
        <a:spcAft>
          <a:spcPct val="0"/>
        </a:spcAft>
        <a:defRPr sz="4000" b="1">
          <a:solidFill>
            <a:schemeClr val="tx2"/>
          </a:solidFill>
          <a:latin typeface="Arial" panose="020B0604020202020204" pitchFamily="34" charset="0"/>
          <a:ea typeface="黑体" panose="02010609060101010101" pitchFamily="49" charset="-122"/>
        </a:defRPr>
      </a:lvl3pPr>
      <a:lvl4pPr algn="ctr" rtl="0" eaLnBrk="0" fontAlgn="base" hangingPunct="0">
        <a:spcBef>
          <a:spcPct val="0"/>
        </a:spcBef>
        <a:spcAft>
          <a:spcPct val="0"/>
        </a:spcAft>
        <a:defRPr sz="4000" b="1">
          <a:solidFill>
            <a:schemeClr val="tx2"/>
          </a:solidFill>
          <a:latin typeface="Arial" panose="020B0604020202020204" pitchFamily="34" charset="0"/>
          <a:ea typeface="黑体" panose="02010609060101010101" pitchFamily="49" charset="-122"/>
        </a:defRPr>
      </a:lvl4pPr>
      <a:lvl5pPr algn="ctr" rtl="0" eaLnBrk="0" fontAlgn="base" hangingPunct="0">
        <a:spcBef>
          <a:spcPct val="0"/>
        </a:spcBef>
        <a:spcAft>
          <a:spcPct val="0"/>
        </a:spcAft>
        <a:defRPr sz="4000" b="1">
          <a:solidFill>
            <a:schemeClr val="tx2"/>
          </a:solidFill>
          <a:latin typeface="Arial" panose="020B0604020202020204" pitchFamily="34" charset="0"/>
          <a:ea typeface="黑体" panose="02010609060101010101" pitchFamily="49" charset="-122"/>
        </a:defRPr>
      </a:lvl5pPr>
      <a:lvl6pPr marL="4572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6pPr>
      <a:lvl7pPr marL="9144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7pPr>
      <a:lvl8pPr marL="13716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8pPr>
      <a:lvl9pPr marL="1828800" algn="ctr" rtl="0" eaLnBrk="1" fontAlgn="base" hangingPunct="1">
        <a:spcBef>
          <a:spcPct val="0"/>
        </a:spcBef>
        <a:spcAft>
          <a:spcPct val="0"/>
        </a:spcAft>
        <a:defRPr sz="4000" b="1">
          <a:solidFill>
            <a:schemeClr val="tx2"/>
          </a:solidFill>
          <a:latin typeface="Arial" panose="020B0604020202020204" pitchFamily="34" charset="0"/>
          <a:ea typeface="黑体" panose="02010609060101010101" pitchFamily="49"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hyperlink" Target="mailto:13621858185@139.com"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2"/>
          <p:cNvSpPr>
            <a:spLocks noGrp="1" noChangeArrowheads="1"/>
          </p:cNvSpPr>
          <p:nvPr>
            <p:ph type="ctrTitle"/>
          </p:nvPr>
        </p:nvSpPr>
        <p:spPr>
          <a:xfrm>
            <a:off x="685800" y="3141663"/>
            <a:ext cx="7772400" cy="458788"/>
          </a:xfrm>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zh-CN" i="0" u="none" strike="noStrike" kern="0" cap="none" spc="0" normalizeH="0" baseline="0" dirty="0"/>
            </a:br>
            <a:br>
              <a:rPr kumimoji="0" lang="zh-CN" i="0" u="none" strike="noStrike" kern="0" cap="none" spc="0" normalizeH="0" baseline="0" dirty="0"/>
            </a:br>
            <a:br>
              <a:rPr kumimoji="0" lang="zh-CN" i="0" u="none" strike="noStrike" kern="0" cap="none" spc="0" normalizeH="0" baseline="0" dirty="0"/>
            </a:br>
            <a:r>
              <a:rPr kumimoji="0" lang="zh-CN" i="0" u="none" strike="noStrike" kern="0" cap="none" spc="0" normalizeH="0" baseline="0" dirty="0"/>
              <a:t>家电电源与变频电源的</a:t>
            </a:r>
            <a:br>
              <a:rPr kumimoji="0" lang="zh-CN" i="0" u="none" strike="noStrike" kern="0" cap="none" spc="0" normalizeH="0" baseline="0" dirty="0"/>
            </a:br>
            <a:r>
              <a:rPr kumimoji="0" lang="zh-CN" i="0" u="none" strike="noStrike" kern="0" cap="none" spc="0" normalizeH="0" baseline="0" dirty="0"/>
              <a:t>电磁兼容正向设计</a:t>
            </a:r>
            <a:br>
              <a:rPr kumimoji="0" lang="zh-CN" altLang="en-US" sz="44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Arial Black" panose="020B0A04020102020204" pitchFamily="34" charset="0"/>
                <a:ea typeface="+mj-ea"/>
                <a:cs typeface="+mj-cs"/>
              </a:rPr>
            </a:br>
            <a:br>
              <a:rPr kumimoji="0" lang="zh-CN" altLang="en-US" sz="44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Arial Black" panose="020B0A04020102020204" pitchFamily="34" charset="0"/>
                <a:ea typeface="+mj-ea"/>
                <a:cs typeface="+mj-cs"/>
              </a:rPr>
            </a:br>
            <a:endParaRPr kumimoji="0" lang="en-US" altLang="zh-CN" sz="44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Arial Black" panose="020B0A04020102020204" pitchFamily="34" charset="0"/>
              <a:ea typeface="+mj-ea"/>
              <a:cs typeface="+mj-cs"/>
            </a:endParaRPr>
          </a:p>
        </p:txBody>
      </p:sp>
      <p:sp>
        <p:nvSpPr>
          <p:cNvPr id="27652" name="Rectangle 4"/>
          <p:cNvSpPr/>
          <p:nvPr/>
        </p:nvSpPr>
        <p:spPr>
          <a:xfrm>
            <a:off x="0" y="6218238"/>
            <a:ext cx="9144000" cy="762000"/>
          </a:xfrm>
          <a:prstGeom prst="rect">
            <a:avLst/>
          </a:prstGeom>
          <a:noFill/>
          <a:ln w="9525">
            <a:noFill/>
          </a:ln>
        </p:spPr>
        <p:txBody>
          <a:bodyPr>
            <a:spAutoFit/>
          </a:bodyPr>
          <a:p>
            <a:r>
              <a:rPr lang="zh-CN" altLang="en-US" sz="2400" dirty="0">
                <a:latin typeface="Calibri" panose="020F0502020204030204" pitchFamily="34" charset="0"/>
                <a:ea typeface="楷体_GB2312" pitchFamily="49" charset="-122"/>
              </a:rPr>
              <a:t>                      </a:t>
            </a:r>
            <a:endParaRPr lang="zh-CN" altLang="en-US" dirty="0">
              <a:latin typeface="Calibri" panose="020F0502020204030204" pitchFamily="34" charset="0"/>
              <a:ea typeface="楷体_GB2312" pitchFamily="49" charset="-122"/>
            </a:endParaRPr>
          </a:p>
          <a:p>
            <a:endParaRPr lang="zh-CN" altLang="en-US" sz="1000" dirty="0">
              <a:latin typeface="Calibri" panose="020F0502020204030204" pitchFamily="34" charset="0"/>
              <a:ea typeface="楷体_GB2312" pitchFamily="49" charset="-122"/>
            </a:endParaRPr>
          </a:p>
        </p:txBody>
      </p:sp>
      <p:sp>
        <p:nvSpPr>
          <p:cNvPr id="27653" name="Rectangle 5"/>
          <p:cNvSpPr/>
          <p:nvPr/>
        </p:nvSpPr>
        <p:spPr>
          <a:xfrm>
            <a:off x="684213" y="5157788"/>
            <a:ext cx="7920037" cy="461962"/>
          </a:xfrm>
          <a:prstGeom prst="rect">
            <a:avLst/>
          </a:prstGeom>
          <a:noFill/>
          <a:ln w="9525">
            <a:noFill/>
          </a:ln>
        </p:spPr>
        <p:txBody>
          <a:bodyPr>
            <a:spAutoFit/>
          </a:bodyPr>
          <a:p>
            <a:pPr algn="ctr"/>
            <a:r>
              <a:rPr lang="zh-CN" altLang="zh-CN" sz="2400" b="1" dirty="0">
                <a:latin typeface="楷体" panose="02010609060101010101" pitchFamily="49" charset="-122"/>
                <a:ea typeface="楷体" panose="02010609060101010101" pitchFamily="49" charset="-122"/>
              </a:rPr>
              <a:t>恩宁安全技术（上海）有限公司</a:t>
            </a:r>
            <a:r>
              <a:rPr lang="zh-CN" altLang="en-US" sz="2400" b="1" dirty="0">
                <a:latin typeface="楷体" panose="02010609060101010101" pitchFamily="49" charset="-122"/>
                <a:ea typeface="楷体" panose="02010609060101010101" pitchFamily="49" charset="-122"/>
              </a:rPr>
              <a:t>   徐强华</a:t>
            </a:r>
            <a:endParaRPr lang="zh-CN" altLang="en-US" sz="2400" b="1" dirty="0">
              <a:latin typeface="楷体" panose="02010609060101010101" pitchFamily="49" charset="-122"/>
              <a:ea typeface="楷体" panose="02010609060101010101" pitchFamily="49" charset="-122"/>
            </a:endParaRPr>
          </a:p>
        </p:txBody>
      </p:sp>
      <p:pic>
        <p:nvPicPr>
          <p:cNvPr id="27654" name="Picture 7"/>
          <p:cNvPicPr>
            <a:picLocks noChangeAspect="1"/>
          </p:cNvPicPr>
          <p:nvPr/>
        </p:nvPicPr>
        <p:blipFill>
          <a:blip r:embed="rId1"/>
          <a:stretch>
            <a:fillRect/>
          </a:stretch>
        </p:blipFill>
        <p:spPr>
          <a:xfrm>
            <a:off x="2008823" y="1011873"/>
            <a:ext cx="5270500" cy="126047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784225" y="1978025"/>
            <a:ext cx="7669530" cy="3107690"/>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电容、电感受到</a:t>
            </a:r>
            <a:r>
              <a:rPr lang="zh-CN" sz="2800" b="1" dirty="0">
                <a:latin typeface="+mj-lt"/>
                <a:ea typeface="+mn-ea"/>
                <a:cs typeface="+mj-lt"/>
                <a:sym typeface="+mn-ea"/>
              </a:rPr>
              <a:t>的</a:t>
            </a:r>
            <a:r>
              <a:rPr sz="2800" b="1" dirty="0">
                <a:latin typeface="+mj-lt"/>
                <a:ea typeface="+mn-ea"/>
                <a:cs typeface="+mj-lt"/>
                <a:sym typeface="+mn-ea"/>
              </a:rPr>
              <a:t>限制</a:t>
            </a:r>
            <a:r>
              <a:rPr lang="zh-CN" sz="2800" b="1" dirty="0">
                <a:latin typeface="+mj-lt"/>
                <a:ea typeface="+mn-ea"/>
                <a:cs typeface="+mj-lt"/>
                <a:sym typeface="+mn-ea"/>
              </a:rPr>
              <a:t>：</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安规、</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功耗、</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启动电流、</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漏电流、</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能效比等等</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lang="zh-CN" altLang="zh-CN" sz="2800" b="1" dirty="0">
              <a:latin typeface="+mj-lt"/>
              <a:ea typeface="+mn-ea"/>
              <a:cs typeface="+mj-lt"/>
              <a:sym typeface="+mn-ea"/>
            </a:endParaRPr>
          </a:p>
        </p:txBody>
      </p:sp>
      <p:sp>
        <p:nvSpPr>
          <p:cNvPr id="30723" name="Rectangle 8"/>
          <p:cNvSpPr/>
          <p:nvPr/>
        </p:nvSpPr>
        <p:spPr>
          <a:xfrm>
            <a:off x="369253" y="765175"/>
            <a:ext cx="7205662" cy="645160"/>
          </a:xfrm>
          <a:prstGeom prst="rect">
            <a:avLst/>
          </a:prstGeom>
          <a:noFill/>
          <a:ln w="9525">
            <a:noFill/>
          </a:ln>
        </p:spPr>
        <p:txBody>
          <a:bodyPr>
            <a:spAutoFit/>
          </a:bodyPr>
          <a:p>
            <a:r>
              <a:rPr sz="3600" b="1" dirty="0">
                <a:latin typeface="+mj-lt"/>
                <a:ea typeface="+mn-ea"/>
                <a:cs typeface="+mj-lt"/>
                <a:sym typeface="+mn-ea"/>
              </a:rPr>
              <a:t>2.1 LC滤波的限制</a:t>
            </a:r>
            <a:endParaRPr sz="3600" b="1" dirty="0">
              <a:latin typeface="+mj-lt"/>
              <a:ea typeface="+mn-ea"/>
              <a:cs typeface="+mj-lt"/>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20700" y="2071370"/>
            <a:ext cx="7899400" cy="521970"/>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阻抗匹配、抑制效果</a:t>
            </a:r>
            <a:endParaRPr lang="zh-CN" altLang="zh-CN" sz="2800" b="1" dirty="0">
              <a:latin typeface="+mj-lt"/>
              <a:ea typeface="+mn-ea"/>
              <a:cs typeface="+mj-lt"/>
              <a:sym typeface="+mn-ea"/>
            </a:endParaRPr>
          </a:p>
        </p:txBody>
      </p:sp>
      <p:sp>
        <p:nvSpPr>
          <p:cNvPr id="30723" name="Rectangle 8"/>
          <p:cNvSpPr/>
          <p:nvPr/>
        </p:nvSpPr>
        <p:spPr>
          <a:xfrm>
            <a:off x="334963" y="629285"/>
            <a:ext cx="7205662" cy="645160"/>
          </a:xfrm>
          <a:prstGeom prst="rect">
            <a:avLst/>
          </a:prstGeom>
          <a:noFill/>
          <a:ln w="9525">
            <a:noFill/>
          </a:ln>
        </p:spPr>
        <p:txBody>
          <a:bodyPr>
            <a:spAutoFit/>
          </a:bodyPr>
          <a:p>
            <a:r>
              <a:rPr sz="3600" b="1" dirty="0">
                <a:latin typeface="+mj-lt"/>
                <a:ea typeface="+mn-ea"/>
                <a:cs typeface="+mj-lt"/>
                <a:sym typeface="+mn-ea"/>
              </a:rPr>
              <a:t>2.2 抑制能力考虑</a:t>
            </a:r>
            <a:endParaRPr sz="3600" b="1" dirty="0">
              <a:latin typeface="+mj-lt"/>
              <a:ea typeface="+mn-ea"/>
              <a:cs typeface="+mj-lt"/>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46100" y="2480310"/>
            <a:ext cx="7899400" cy="953135"/>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测不到骚扰电压与产品没有（或降低）骚扰电压</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lang="zh-CN" altLang="zh-CN" sz="2800" b="1" dirty="0">
              <a:latin typeface="+mj-lt"/>
              <a:ea typeface="+mn-ea"/>
              <a:cs typeface="+mj-lt"/>
              <a:sym typeface="+mn-ea"/>
            </a:endParaRPr>
          </a:p>
        </p:txBody>
      </p:sp>
      <p:sp>
        <p:nvSpPr>
          <p:cNvPr id="30723" name="Rectangle 8"/>
          <p:cNvSpPr/>
          <p:nvPr/>
        </p:nvSpPr>
        <p:spPr>
          <a:xfrm>
            <a:off x="292735" y="706120"/>
            <a:ext cx="7656195" cy="645160"/>
          </a:xfrm>
          <a:prstGeom prst="rect">
            <a:avLst/>
          </a:prstGeom>
          <a:noFill/>
          <a:ln w="9525">
            <a:noFill/>
          </a:ln>
        </p:spPr>
        <p:txBody>
          <a:bodyPr wrap="square">
            <a:spAutoFit/>
          </a:bodyPr>
          <a:p>
            <a:r>
              <a:rPr sz="3600" b="1" dirty="0">
                <a:latin typeface="+mj-lt"/>
                <a:ea typeface="+mn-ea"/>
                <a:cs typeface="+mj-lt"/>
                <a:sym typeface="+mn-ea"/>
              </a:rPr>
              <a:t>2.3 骚扰电压测试的实质</a:t>
            </a:r>
            <a:endParaRPr sz="3600" b="1" dirty="0">
              <a:ea typeface="黑体" panose="02010609060101010101" pitchFamily="49" charset="-122"/>
              <a:cs typeface="Arial" panose="020B0604020202020204" pitchFamily="34" charset="0"/>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46100" y="1842135"/>
            <a:ext cx="7899400" cy="3538220"/>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不同负载、</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工作模式、</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高频传导抑制、</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产品结构、</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谐波</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ea typeface="+mn-ea"/>
                <a:cs typeface="Arial" panose="020B0604020202020204" pitchFamily="34" charset="0"/>
                <a:sym typeface="+mn-ea"/>
              </a:rPr>
              <a:t>…</a:t>
            </a:r>
            <a:r>
              <a:rPr lang="zh-CN" sz="2800" b="1" dirty="0">
                <a:latin typeface="+mj-lt"/>
                <a:ea typeface="+mn-ea"/>
                <a:cs typeface="+mj-lt"/>
                <a:sym typeface="+mn-ea"/>
              </a:rPr>
              <a:t>等等</a:t>
            </a:r>
            <a:endParaRPr lang="zh-CN"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lang="zh-CN" altLang="zh-CN" sz="2800" b="1" dirty="0">
              <a:latin typeface="+mj-lt"/>
              <a:ea typeface="+mn-ea"/>
              <a:cs typeface="+mj-lt"/>
              <a:sym typeface="+mn-ea"/>
            </a:endParaRPr>
          </a:p>
        </p:txBody>
      </p:sp>
      <p:sp>
        <p:nvSpPr>
          <p:cNvPr id="30723" name="Rectangle 8"/>
          <p:cNvSpPr/>
          <p:nvPr/>
        </p:nvSpPr>
        <p:spPr>
          <a:xfrm>
            <a:off x="292735" y="706120"/>
            <a:ext cx="7656195" cy="645160"/>
          </a:xfrm>
          <a:prstGeom prst="rect">
            <a:avLst/>
          </a:prstGeom>
          <a:noFill/>
          <a:ln w="9525">
            <a:noFill/>
          </a:ln>
        </p:spPr>
        <p:txBody>
          <a:bodyPr wrap="square">
            <a:spAutoFit/>
          </a:bodyPr>
          <a:p>
            <a:r>
              <a:rPr lang="en-US" sz="3600" b="1" dirty="0">
                <a:latin typeface="+mj-lt"/>
                <a:ea typeface="+mn-ea"/>
                <a:cs typeface="+mj-lt"/>
                <a:sym typeface="+mn-ea"/>
              </a:rPr>
              <a:t>2.4 </a:t>
            </a:r>
            <a:r>
              <a:rPr lang="zh-CN" altLang="en-US" sz="3600" b="1" dirty="0">
                <a:latin typeface="+mj-lt"/>
                <a:ea typeface="+mn-ea"/>
                <a:cs typeface="+mj-lt"/>
                <a:sym typeface="+mn-ea"/>
              </a:rPr>
              <a:t>其它问题</a:t>
            </a:r>
            <a:endParaRPr sz="3600" b="1" dirty="0">
              <a:ea typeface="黑体" panose="02010609060101010101" pitchFamily="49" charset="-122"/>
              <a:cs typeface="Arial" panose="020B0604020202020204" pitchFamily="34" charset="0"/>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3  </a:t>
            </a:r>
            <a:r>
              <a:rPr lang="zh-CN" sz="3600" dirty="0">
                <a:ea typeface="+mn-ea"/>
                <a:cs typeface="+mj-lt"/>
                <a:sym typeface="+mn-ea"/>
              </a:rPr>
              <a:t>电磁兼容概述</a:t>
            </a:r>
            <a:endParaRPr lang="zh-CN" sz="3600" dirty="0">
              <a:ea typeface="+mn-ea"/>
              <a:cs typeface="+mj-lt"/>
              <a:sym typeface="+mn-ea"/>
            </a:endParaRPr>
          </a:p>
        </p:txBody>
      </p:sp>
      <p:sp>
        <p:nvSpPr>
          <p:cNvPr id="21507" name="Rectangle 3"/>
          <p:cNvSpPr>
            <a:spLocks noGrp="1"/>
          </p:cNvSpPr>
          <p:nvPr>
            <p:ph idx="1"/>
          </p:nvPr>
        </p:nvSpPr>
        <p:spPr>
          <a:xfrm>
            <a:off x="457200" y="2073910"/>
            <a:ext cx="8229600" cy="3742690"/>
          </a:xfrm>
        </p:spPr>
        <p:txBody>
          <a:bodyPr vert="horz" wrap="square" lIns="91440" tIns="45720" rIns="91440" bIns="45720" anchor="t"/>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b="1" dirty="0">
                <a:latin typeface="黑体" panose="02010609060101010101" pitchFamily="49" charset="-122"/>
                <a:ea typeface="黑体" panose="02010609060101010101" pitchFamily="49" charset="-122"/>
              </a:rPr>
              <a:t>电磁兼容定义：</a:t>
            </a:r>
            <a:r>
              <a:rPr lang="zh-CN" altLang="en-US" sz="2000" b="1" dirty="0">
                <a:solidFill>
                  <a:srgbClr val="000000"/>
                </a:solidFill>
                <a:sym typeface="+mn-ea"/>
              </a:rPr>
              <a:t>电磁兼容</a:t>
            </a:r>
            <a:r>
              <a:rPr lang="en-US" altLang="zh-CN" sz="2000" b="1" dirty="0">
                <a:solidFill>
                  <a:srgbClr val="000000"/>
                </a:solidFill>
                <a:sym typeface="+mn-ea"/>
              </a:rPr>
              <a:t>Electromagnetic Compatibility</a:t>
            </a:r>
            <a:r>
              <a:rPr lang="zh-CN" altLang="en-US" sz="2000" b="1" dirty="0">
                <a:solidFill>
                  <a:srgbClr val="000000"/>
                </a:solidFill>
                <a:sym typeface="+mn-ea"/>
              </a:rPr>
              <a:t>（简称</a:t>
            </a:r>
            <a:r>
              <a:rPr lang="en-US" altLang="zh-CN" sz="2000" b="1" dirty="0">
                <a:solidFill>
                  <a:srgbClr val="000000"/>
                </a:solidFill>
                <a:sym typeface="+mn-ea"/>
              </a:rPr>
              <a:t>EMC</a:t>
            </a:r>
            <a:r>
              <a:rPr lang="zh-CN" altLang="en-US" sz="2000" b="1" dirty="0">
                <a:solidFill>
                  <a:srgbClr val="000000"/>
                </a:solidFill>
                <a:sym typeface="+mn-ea"/>
              </a:rPr>
              <a:t>），国际电工委员会（</a:t>
            </a:r>
            <a:r>
              <a:rPr lang="en-US" altLang="zh-CN" sz="2000" b="1" dirty="0">
                <a:solidFill>
                  <a:srgbClr val="000000"/>
                </a:solidFill>
                <a:sym typeface="+mn-ea"/>
              </a:rPr>
              <a:t>IEC</a:t>
            </a:r>
            <a:r>
              <a:rPr lang="zh-CN" altLang="en-US" sz="2000" b="1" dirty="0">
                <a:solidFill>
                  <a:srgbClr val="000000"/>
                </a:solidFill>
                <a:sym typeface="+mn-ea"/>
              </a:rPr>
              <a:t>）名词术语标准</a:t>
            </a:r>
            <a:r>
              <a:rPr lang="en-US" altLang="zh-CN" sz="2000" b="1" dirty="0">
                <a:solidFill>
                  <a:srgbClr val="000000"/>
                </a:solidFill>
                <a:sym typeface="+mn-ea"/>
              </a:rPr>
              <a:t>IEC60050</a:t>
            </a:r>
            <a:r>
              <a:rPr lang="zh-CN" altLang="en-US" sz="2000" b="1" dirty="0">
                <a:solidFill>
                  <a:srgbClr val="000000"/>
                </a:solidFill>
                <a:sym typeface="+mn-ea"/>
              </a:rPr>
              <a:t>（</a:t>
            </a:r>
            <a:r>
              <a:rPr lang="en-US" altLang="zh-CN" sz="2000" b="1" dirty="0">
                <a:solidFill>
                  <a:srgbClr val="000000"/>
                </a:solidFill>
                <a:sym typeface="+mn-ea"/>
              </a:rPr>
              <a:t>161</a:t>
            </a:r>
            <a:r>
              <a:rPr lang="zh-CN" altLang="en-US" sz="2000" b="1" dirty="0">
                <a:solidFill>
                  <a:srgbClr val="000000"/>
                </a:solidFill>
                <a:sym typeface="+mn-ea"/>
              </a:rPr>
              <a:t>）</a:t>
            </a:r>
            <a:r>
              <a:rPr lang="en-US" altLang="zh-CN" sz="2000" b="1" dirty="0">
                <a:solidFill>
                  <a:srgbClr val="000000"/>
                </a:solidFill>
                <a:sym typeface="+mn-ea"/>
              </a:rPr>
              <a:t>《</a:t>
            </a:r>
            <a:r>
              <a:rPr lang="zh-CN" altLang="en-US" sz="2000" b="1" dirty="0">
                <a:solidFill>
                  <a:srgbClr val="000000"/>
                </a:solidFill>
                <a:sym typeface="+mn-ea"/>
              </a:rPr>
              <a:t>电磁兼容术语》的解释为：</a:t>
            </a:r>
            <a:endParaRPr lang="zh-CN" sz="2000" b="1" dirty="0">
              <a:latin typeface="黑体" panose="02010609060101010101" pitchFamily="49" charset="-122"/>
              <a:ea typeface="黑体" panose="02010609060101010101" pitchFamily="49" charset="-122"/>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b="1" dirty="0">
                <a:latin typeface="黑体" panose="02010609060101010101" pitchFamily="49" charset="-122"/>
                <a:ea typeface="黑体" panose="02010609060101010101" pitchFamily="49" charset="-122"/>
              </a:rPr>
              <a:t>    </a:t>
            </a:r>
            <a:endParaRPr lang="zh-CN" altLang="en-US" b="1" dirty="0">
              <a:latin typeface="黑体" panose="02010609060101010101" pitchFamily="49" charset="-122"/>
              <a:ea typeface="黑体" panose="02010609060101010101" pitchFamily="49" charset="-122"/>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b="1" dirty="0">
                <a:latin typeface="黑体" panose="02010609060101010101" pitchFamily="49" charset="-122"/>
                <a:ea typeface="黑体" panose="02010609060101010101" pitchFamily="49" charset="-122"/>
              </a:rPr>
              <a:t>    设备或系统在其电磁环境中能正常工作且不对该环境中任何事物构成不能承受的电磁骚扰能力。</a:t>
            </a:r>
            <a:endParaRPr lang="zh-CN" altLang="en-US" sz="2000" b="1" dirty="0">
              <a:latin typeface="黑体" panose="02010609060101010101" pitchFamily="49" charset="-122"/>
              <a:ea typeface="黑体" panose="02010609060101010101" pitchFamily="49" charset="-122"/>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altLang="en-US" sz="2000" b="1" dirty="0">
              <a:latin typeface="黑体" panose="02010609060101010101" pitchFamily="49" charset="-122"/>
              <a:ea typeface="黑体" panose="02010609060101010101" pitchFamily="49" charset="-122"/>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altLang="en-US" sz="3600" b="1" dirty="0">
              <a:solidFill>
                <a:schemeClr val="tx2"/>
              </a:solidFill>
              <a:latin typeface="+mj-lt"/>
              <a:ea typeface="黑体" panose="02010609060101010101" pitchFamily="49" charset="-122"/>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46100" y="2480310"/>
            <a:ext cx="7899400" cy="1383665"/>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4.1 家电电源与变频电源电磁兼容特性分析</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4.2 EMC问题三要素</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sz="2800" b="1" dirty="0">
              <a:latin typeface="+mj-lt"/>
              <a:ea typeface="+mn-ea"/>
              <a:cs typeface="+mj-lt"/>
              <a:sym typeface="+mn-ea"/>
            </a:endParaRPr>
          </a:p>
        </p:txBody>
      </p:sp>
      <p:sp>
        <p:nvSpPr>
          <p:cNvPr id="30723" name="Rectangle 8"/>
          <p:cNvSpPr/>
          <p:nvPr/>
        </p:nvSpPr>
        <p:spPr>
          <a:xfrm>
            <a:off x="666433" y="1028700"/>
            <a:ext cx="7205662" cy="645160"/>
          </a:xfrm>
          <a:prstGeom prst="rect">
            <a:avLst/>
          </a:prstGeom>
          <a:noFill/>
          <a:ln w="9525">
            <a:noFill/>
          </a:ln>
        </p:spPr>
        <p:txBody>
          <a:bodyPr>
            <a:spAutoFit/>
          </a:bodyPr>
          <a:p>
            <a:r>
              <a:rPr lang="en-US" altLang="zh-CN" sz="3600" b="1" kern="0" dirty="0">
                <a:solidFill>
                  <a:schemeClr val="tx2"/>
                </a:solidFill>
                <a:latin typeface="+mj-lt"/>
                <a:ea typeface="+mn-ea"/>
                <a:cs typeface="+mj-lt"/>
                <a:sym typeface="+mn-ea"/>
              </a:rPr>
              <a:t>4  电磁兼容要素</a:t>
            </a:r>
            <a:endParaRPr sz="3600" b="1" dirty="0">
              <a:ea typeface="黑体" panose="02010609060101010101" pitchFamily="49" charset="-122"/>
              <a:cs typeface="Arial" panose="020B0604020202020204" pitchFamily="34" charset="0"/>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4.1 家电电源与变频电源电磁兼容特性分析</a:t>
            </a:r>
            <a:endParaRPr lang="zh-CN" sz="3600" dirty="0">
              <a:ea typeface="+mn-ea"/>
              <a:cs typeface="+mj-lt"/>
              <a:sym typeface="+mn-ea"/>
            </a:endParaRPr>
          </a:p>
        </p:txBody>
      </p:sp>
      <p:sp>
        <p:nvSpPr>
          <p:cNvPr id="21507" name="Rectangle 3"/>
          <p:cNvSpPr>
            <a:spLocks noGrp="1"/>
          </p:cNvSpPr>
          <p:nvPr>
            <p:ph idx="1"/>
          </p:nvPr>
        </p:nvSpPr>
        <p:spPr>
          <a:xfrm>
            <a:off x="457200" y="1870075"/>
            <a:ext cx="8229600" cy="3946525"/>
          </a:xfrm>
        </p:spPr>
        <p:txBody>
          <a:bodyPr vert="horz" wrap="square" lIns="91440" tIns="45720" rIns="91440" bIns="45720" anchor="t"/>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1）开关电源及数字设备由于脉冲电流和电压具有很丰富的高频谐波，因此会产生很强的辐射；</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2）电磁干扰包括辐射型(高频)EMI、传导型(低频)EMI；</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3）产生EMC问题主要通过两个途径:一个是空间电磁波干扰的形式;另一个是通过传导的形式。</a:t>
            </a:r>
            <a:endParaRPr lang="zh-CN" altLang="en-US" sz="2400" b="1" dirty="0">
              <a:solidFill>
                <a:schemeClr val="tx2"/>
              </a:solidFill>
              <a:latin typeface="+mj-lt"/>
              <a:ea typeface="黑体" panose="02010609060101010101" pitchFamily="49" charset="-122"/>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4.2 EMC问题三要素</a:t>
            </a:r>
            <a:endParaRPr sz="3600" dirty="0">
              <a:ea typeface="+mn-ea"/>
              <a:cs typeface="+mj-lt"/>
              <a:sym typeface="+mn-ea"/>
            </a:endParaRPr>
          </a:p>
        </p:txBody>
      </p:sp>
      <p:sp>
        <p:nvSpPr>
          <p:cNvPr id="21507" name="Rectangle 3"/>
          <p:cNvSpPr>
            <a:spLocks noGrp="1"/>
          </p:cNvSpPr>
          <p:nvPr>
            <p:ph idx="1"/>
          </p:nvPr>
        </p:nvSpPr>
        <p:spPr>
          <a:xfrm>
            <a:off x="457200" y="1623060"/>
            <a:ext cx="8229600" cy="4193540"/>
          </a:xfrm>
        </p:spPr>
        <p:txBody>
          <a:bodyPr vert="horz" wrap="square" lIns="91440" tIns="45720" rIns="91440" bIns="45720" anchor="t"/>
          <a:p>
            <a:pPr eaLnBrk="1" hangingPunct="1"/>
            <a:r>
              <a:rPr lang="en-US" altLang="zh-CN" sz="2400" b="1" dirty="0">
                <a:sym typeface="+mn-ea"/>
              </a:rPr>
              <a:t>EMC</a:t>
            </a:r>
            <a:r>
              <a:rPr lang="zh-CN" altLang="en-US" sz="2400" b="1" dirty="0">
                <a:sym typeface="+mn-ea"/>
              </a:rPr>
              <a:t>系统可理解为：由骚扰源、耦合路径以及接收器（敏感电路）组成：</a:t>
            </a:r>
            <a:endParaRPr lang="zh-CN" altLang="en-US" sz="2400" b="1" dirty="0"/>
          </a:p>
          <a:p>
            <a:pPr eaLnBrk="1" hangingPunct="1"/>
            <a:endParaRPr lang="zh-CN" altLang="en-US" sz="2400" b="1" dirty="0"/>
          </a:p>
          <a:p>
            <a:pPr eaLnBrk="1" hangingPunct="1"/>
            <a:endParaRPr lang="zh-CN" altLang="en-US" sz="2400" b="1" dirty="0"/>
          </a:p>
          <a:p>
            <a:pPr eaLnBrk="1" hangingPunct="1"/>
            <a:endParaRPr lang="en-US" altLang="zh-CN" sz="2400" b="1" dirty="0">
              <a:sym typeface="+mn-ea"/>
            </a:endParaRPr>
          </a:p>
          <a:p>
            <a:pPr eaLnBrk="1" hangingPunct="1"/>
            <a:r>
              <a:rPr lang="en-US" altLang="zh-CN" sz="2400" b="1" dirty="0">
                <a:sym typeface="+mn-ea"/>
              </a:rPr>
              <a:t>1</a:t>
            </a:r>
            <a:r>
              <a:rPr lang="zh-CN" altLang="en-US" sz="2400" b="1" dirty="0">
                <a:sym typeface="+mn-ea"/>
              </a:rPr>
              <a:t>、骚扰源抑制</a:t>
            </a:r>
            <a:endParaRPr lang="zh-CN" altLang="en-US" sz="2400" b="1" dirty="0"/>
          </a:p>
          <a:p>
            <a:pPr eaLnBrk="1" hangingPunct="1"/>
            <a:r>
              <a:rPr lang="en-US" altLang="zh-CN" sz="2400" b="1" dirty="0">
                <a:sym typeface="+mn-ea"/>
              </a:rPr>
              <a:t>2</a:t>
            </a:r>
            <a:r>
              <a:rPr lang="zh-CN" altLang="en-US" sz="2400" b="1" dirty="0">
                <a:sym typeface="+mn-ea"/>
              </a:rPr>
              <a:t>、在耦合路径抑制骚扰</a:t>
            </a:r>
            <a:endParaRPr lang="zh-CN" altLang="en-US" sz="2400" b="1" dirty="0"/>
          </a:p>
          <a:p>
            <a:pPr eaLnBrk="1" hangingPunct="1"/>
            <a:r>
              <a:rPr lang="en-US" altLang="zh-CN" sz="2400" b="1" dirty="0">
                <a:sym typeface="+mn-ea"/>
              </a:rPr>
              <a:t>3</a:t>
            </a:r>
            <a:r>
              <a:rPr lang="zh-CN" altLang="en-US" sz="2400" b="1" dirty="0">
                <a:sym typeface="+mn-ea"/>
              </a:rPr>
              <a:t>、提高接收电路抗干扰能力</a:t>
            </a:r>
            <a:endParaRPr lang="zh-CN" sz="2400" b="1" dirty="0">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pic>
        <p:nvPicPr>
          <p:cNvPr id="9219" name="Picture 6"/>
          <p:cNvPicPr>
            <a:picLocks noChangeAspect="1"/>
          </p:cNvPicPr>
          <p:nvPr/>
        </p:nvPicPr>
        <p:blipFill>
          <a:blip r:embed="rId1"/>
          <a:stretch>
            <a:fillRect/>
          </a:stretch>
        </p:blipFill>
        <p:spPr>
          <a:xfrm>
            <a:off x="1492885" y="2524125"/>
            <a:ext cx="5897880" cy="108585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4.2</a:t>
            </a:r>
            <a:r>
              <a:rPr lang="en-US" sz="3600" dirty="0">
                <a:ea typeface="+mn-ea"/>
                <a:cs typeface="+mj-lt"/>
                <a:sym typeface="+mn-ea"/>
              </a:rPr>
              <a:t>.1</a:t>
            </a:r>
            <a:r>
              <a:rPr sz="3600" dirty="0">
                <a:ea typeface="+mn-ea"/>
                <a:cs typeface="+mj-lt"/>
                <a:sym typeface="+mn-ea"/>
              </a:rPr>
              <a:t> </a:t>
            </a:r>
            <a:r>
              <a:rPr lang="zh-CN" sz="3600" dirty="0">
                <a:cs typeface="+mj-lt"/>
                <a:sym typeface="+mn-ea"/>
              </a:rPr>
              <a:t>电磁干扰源</a:t>
            </a:r>
            <a:endParaRPr sz="3600" dirty="0">
              <a:ea typeface="+mn-ea"/>
              <a:cs typeface="+mj-lt"/>
              <a:sym typeface="+mn-ea"/>
            </a:endParaRPr>
          </a:p>
        </p:txBody>
      </p:sp>
      <p:sp>
        <p:nvSpPr>
          <p:cNvPr id="21507" name="Rectangle 3"/>
          <p:cNvSpPr>
            <a:spLocks noGrp="1"/>
          </p:cNvSpPr>
          <p:nvPr>
            <p:ph idx="1"/>
          </p:nvPr>
        </p:nvSpPr>
        <p:spPr>
          <a:xfrm>
            <a:off x="457200" y="1623060"/>
            <a:ext cx="8229600" cy="4193540"/>
          </a:xfrm>
        </p:spPr>
        <p:txBody>
          <a:bodyPr vert="horz" wrap="square" lIns="91440" tIns="45720" rIns="91440" bIns="45720" anchor="t"/>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开关电源的开关脉冲及高次谐波；</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同步信号方波及高频谐波；</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数字电路工作需要的各种时钟信号及高频谐波、以及它们的组合，各种时钟如CPU芯片工作时钟；</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数字信号方波及高频谐波，晶振产生的高次谐波，非线性电路现象（非线性失真、互调、饱和失真、截止失真）等引起的无用信号、杂散信号；</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非正弦波波形，波形毛剌、过冲、振铃，电路设计存在的寄生频率点；</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sz="2400" b="1" dirty="0">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4.2</a:t>
            </a:r>
            <a:r>
              <a:rPr lang="en-US" sz="3600" dirty="0">
                <a:ea typeface="+mn-ea"/>
                <a:cs typeface="+mj-lt"/>
                <a:sym typeface="+mn-ea"/>
              </a:rPr>
              <a:t>.2</a:t>
            </a:r>
            <a:r>
              <a:rPr sz="3600" dirty="0">
                <a:ea typeface="+mn-ea"/>
                <a:cs typeface="+mj-lt"/>
                <a:sym typeface="+mn-ea"/>
              </a:rPr>
              <a:t> </a:t>
            </a:r>
            <a:r>
              <a:rPr lang="zh-CN" sz="3600" dirty="0">
                <a:cs typeface="+mj-lt"/>
                <a:sym typeface="+mn-ea"/>
              </a:rPr>
              <a:t>耦合途径</a:t>
            </a:r>
            <a:endParaRPr sz="3600" dirty="0">
              <a:ea typeface="+mn-ea"/>
              <a:cs typeface="+mj-lt"/>
              <a:sym typeface="+mn-ea"/>
            </a:endParaRPr>
          </a:p>
        </p:txBody>
      </p:sp>
      <p:sp>
        <p:nvSpPr>
          <p:cNvPr id="21507" name="Rectangle 3"/>
          <p:cNvSpPr>
            <a:spLocks noGrp="1"/>
          </p:cNvSpPr>
          <p:nvPr>
            <p:ph idx="1"/>
          </p:nvPr>
        </p:nvSpPr>
        <p:spPr>
          <a:xfrm>
            <a:off x="457200" y="1623060"/>
            <a:ext cx="8229600" cy="4193540"/>
          </a:xfrm>
        </p:spPr>
        <p:txBody>
          <a:bodyPr vert="horz" wrap="square" lIns="91440" tIns="45720" rIns="91440" bIns="45720" anchor="t"/>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辐射干扰主要通过壳体和连接线以电磁波形式污染空间电磁环境；</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传导干扰是通过电源线骚扰公共电网或通过其他端子（如：射频端子，输入端子）影响相连接的设备。</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sz="2400" b="1" dirty="0">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7"/>
          <p:cNvSpPr/>
          <p:nvPr/>
        </p:nvSpPr>
        <p:spPr>
          <a:xfrm>
            <a:off x="581025" y="1749425"/>
            <a:ext cx="7929880" cy="4799965"/>
          </a:xfrm>
          <a:prstGeom prst="rect">
            <a:avLst/>
          </a:prstGeom>
          <a:noFill/>
          <a:ln w="9525">
            <a:noFill/>
          </a:ln>
        </p:spPr>
        <p:txBody>
          <a:bodyPr wrap="square">
            <a:spAutoFit/>
          </a:bodyPr>
          <a:p>
            <a:r>
              <a:rPr sz="1800" b="1" dirty="0">
                <a:ea typeface="黑体" panose="02010609060101010101" pitchFamily="49" charset="-122"/>
                <a:cs typeface="Arial" panose="020B0604020202020204" pitchFamily="34" charset="0"/>
                <a:sym typeface="+mn-ea"/>
              </a:rPr>
              <a:t>1 整改案例</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1.1 X电容器滤波</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1.2 X、Y电容器滤波</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1.3 X、Y电容L共模电感滤波</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1.4 开关电源EMI各个频段超标的对策</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2 案例分析</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2.1 LC滤波的限制</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2.2 抑制能力考虑</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2.3 骚扰电压测试的实质</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2.4 其它问题</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3  电磁兼容概述</a:t>
            </a:r>
            <a:endParaRPr sz="1800" b="1" dirty="0">
              <a:ea typeface="黑体" panose="02010609060101010101" pitchFamily="49" charset="-122"/>
              <a:cs typeface="Arial" panose="020B0604020202020204" pitchFamily="34" charset="0"/>
              <a:sym typeface="+mn-ea"/>
            </a:endParaRPr>
          </a:p>
          <a:p>
            <a:r>
              <a:rPr lang="en-US" altLang="zh-CN" sz="1800" b="1" kern="0" dirty="0">
                <a:solidFill>
                  <a:schemeClr val="tx2"/>
                </a:solidFill>
                <a:latin typeface="+mj-lt"/>
                <a:ea typeface="+mn-ea"/>
                <a:cs typeface="+mj-lt"/>
                <a:sym typeface="+mn-ea"/>
              </a:rPr>
              <a:t>4  电磁兼容要素</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4.1 家电电源与变频电源电磁兼容特性</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     分析</a:t>
            </a:r>
            <a:endParaRPr sz="1800" b="1" dirty="0">
              <a:ea typeface="黑体" panose="02010609060101010101" pitchFamily="49" charset="-122"/>
              <a:cs typeface="Arial" panose="020B0604020202020204" pitchFamily="34" charset="0"/>
              <a:sym typeface="+mn-ea"/>
            </a:endParaRPr>
          </a:p>
          <a:p>
            <a:endParaRPr sz="1800" b="1" dirty="0">
              <a:ea typeface="黑体" panose="02010609060101010101" pitchFamily="49" charset="-122"/>
              <a:cs typeface="Arial" panose="020B0604020202020204" pitchFamily="34" charset="0"/>
              <a:sym typeface="+mn-ea"/>
            </a:endParaRPr>
          </a:p>
          <a:p>
            <a:endParaRPr sz="1800" b="1" dirty="0">
              <a:ea typeface="黑体" panose="02010609060101010101" pitchFamily="49" charset="-122"/>
              <a:cs typeface="Arial" panose="020B0604020202020204" pitchFamily="34" charset="0"/>
              <a:sym typeface="+mn-ea"/>
            </a:endParaRPr>
          </a:p>
          <a:p>
            <a:endParaRPr sz="1800" b="1" dirty="0">
              <a:ea typeface="黑体" panose="02010609060101010101" pitchFamily="49" charset="-122"/>
              <a:cs typeface="Arial" panose="020B0604020202020204" pitchFamily="34" charset="0"/>
              <a:sym typeface="+mn-ea"/>
            </a:endParaRPr>
          </a:p>
        </p:txBody>
      </p:sp>
      <p:sp>
        <p:nvSpPr>
          <p:cNvPr id="28675" name="Rectangle 8"/>
          <p:cNvSpPr/>
          <p:nvPr/>
        </p:nvSpPr>
        <p:spPr>
          <a:xfrm>
            <a:off x="2267903" y="850900"/>
            <a:ext cx="4608512" cy="706438"/>
          </a:xfrm>
          <a:prstGeom prst="rect">
            <a:avLst/>
          </a:prstGeom>
          <a:noFill/>
          <a:ln w="9525">
            <a:noFill/>
          </a:ln>
        </p:spPr>
        <p:txBody>
          <a:bodyPr>
            <a:spAutoFit/>
          </a:bodyPr>
          <a:p>
            <a:pPr algn="ctr"/>
            <a:r>
              <a:rPr lang="zh-CN" altLang="en-US" sz="4000" b="1" dirty="0">
                <a:latin typeface="黑体" panose="02010609060101010101" pitchFamily="49" charset="-122"/>
                <a:ea typeface="黑体" panose="02010609060101010101" pitchFamily="49" charset="-122"/>
              </a:rPr>
              <a:t>目   录</a:t>
            </a:r>
            <a:endParaRPr lang="zh-CN" altLang="en-US" sz="4000" b="1" dirty="0">
              <a:latin typeface="黑体" panose="02010609060101010101" pitchFamily="49" charset="-122"/>
              <a:ea typeface="黑体" panose="02010609060101010101" pitchFamily="49" charset="-122"/>
            </a:endParaRPr>
          </a:p>
        </p:txBody>
      </p:sp>
      <p:sp>
        <p:nvSpPr>
          <p:cNvPr id="28676" name="页脚占位符 7"/>
          <p:cNvSpPr txBox="1">
            <a:spLocks noGrp="1"/>
          </p:cNvSpPr>
          <p:nvPr>
            <p:ph type="ftr" sz="quarter" idx="11"/>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en-US" altLang="zh-CN" sz="1400" dirty="0"/>
              <a:t>.</a:t>
            </a:r>
            <a:endParaRPr lang="zh-CN" altLang="en-US" sz="1400" dirty="0"/>
          </a:p>
        </p:txBody>
      </p:sp>
      <p:sp>
        <p:nvSpPr>
          <p:cNvPr id="28677" name="灯片编号占位符 6"/>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
        <p:nvSpPr>
          <p:cNvPr id="2" name="文本框 1"/>
          <p:cNvSpPr txBox="1"/>
          <p:nvPr/>
        </p:nvSpPr>
        <p:spPr>
          <a:xfrm>
            <a:off x="4862195" y="1748790"/>
            <a:ext cx="3747135" cy="4246245"/>
          </a:xfrm>
          <a:prstGeom prst="rect">
            <a:avLst/>
          </a:prstGeom>
          <a:noFill/>
        </p:spPr>
        <p:txBody>
          <a:bodyPr wrap="square" rtlCol="0" anchor="t">
            <a:spAutoFit/>
          </a:bodyPr>
          <a:p>
            <a:r>
              <a:rPr b="1" dirty="0">
                <a:ea typeface="黑体" panose="02010609060101010101" pitchFamily="49" charset="-122"/>
                <a:cs typeface="Arial" panose="020B0604020202020204" pitchFamily="34" charset="0"/>
                <a:sym typeface="+mn-ea"/>
              </a:rPr>
              <a:t>4.2 EMC问题三要素</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4.2.1 电磁干扰源</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4.2.2 耦合途径</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4.2.3 敏感设备</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 电磁兼容入门</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5.1 电磁兼容基础</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5.2 电磁兼容标准</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5.3 电磁兼容试验</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5.4 整改</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5.5 设计</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5.6 生产过程控制</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5.7 电磁兼容环境</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5.8 安全</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5.9 实验室规划与建设</a:t>
            </a:r>
            <a:endParaRPr b="1" dirty="0">
              <a:ea typeface="黑体" panose="02010609060101010101" pitchFamily="49" charset="-122"/>
              <a:cs typeface="Arial" panose="020B0604020202020204" pitchFamily="34" charset="0"/>
              <a:sym typeface="+mn-ea"/>
            </a:endParaRPr>
          </a:p>
          <a:p>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30702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4.2</a:t>
            </a:r>
            <a:r>
              <a:rPr lang="en-US" sz="3600" dirty="0">
                <a:ea typeface="+mn-ea"/>
                <a:cs typeface="+mj-lt"/>
                <a:sym typeface="+mn-ea"/>
              </a:rPr>
              <a:t>.3</a:t>
            </a:r>
            <a:r>
              <a:rPr sz="3600" dirty="0">
                <a:ea typeface="+mn-ea"/>
                <a:cs typeface="+mj-lt"/>
                <a:sym typeface="+mn-ea"/>
              </a:rPr>
              <a:t> </a:t>
            </a:r>
            <a:r>
              <a:rPr lang="zh-CN" sz="3600" dirty="0">
                <a:cs typeface="+mj-lt"/>
                <a:sym typeface="+mn-ea"/>
              </a:rPr>
              <a:t>敏感设备</a:t>
            </a:r>
            <a:endParaRPr sz="3600" dirty="0">
              <a:ea typeface="+mn-ea"/>
              <a:cs typeface="+mj-lt"/>
              <a:sym typeface="+mn-ea"/>
            </a:endParaRPr>
          </a:p>
        </p:txBody>
      </p:sp>
      <p:sp>
        <p:nvSpPr>
          <p:cNvPr id="21507" name="Rectangle 3"/>
          <p:cNvSpPr>
            <a:spLocks noGrp="1"/>
          </p:cNvSpPr>
          <p:nvPr>
            <p:ph idx="1"/>
          </p:nvPr>
        </p:nvSpPr>
        <p:spPr>
          <a:xfrm>
            <a:off x="457200" y="1623060"/>
            <a:ext cx="8229600" cy="4193540"/>
          </a:xfrm>
        </p:spPr>
        <p:txBody>
          <a:bodyPr vert="horz" wrap="square" lIns="91440" tIns="45720" rIns="91440" bIns="45720" anchor="t"/>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敏感受体，如：</a:t>
            </a:r>
            <a:r>
              <a:rPr lang="zh-CN" sz="2400" b="1" dirty="0">
                <a:cs typeface="+mj-lt"/>
                <a:sym typeface="+mn-ea"/>
              </a:rPr>
              <a:t>各类电磁传感器、放大电路、弱电信号等；</a:t>
            </a:r>
            <a:endParaRPr lang="zh-CN" sz="2400" b="1" dirty="0">
              <a:cs typeface="+mj-lt"/>
              <a:sym typeface="+mn-ea"/>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sz="2400" b="1" dirty="0">
                <a:cs typeface="+mj-lt"/>
                <a:sym typeface="+mn-ea"/>
              </a:rPr>
              <a:t>对于敏感受体（电路）通过耦合途径接受的外部骚扰：</a:t>
            </a:r>
            <a:br>
              <a:rPr lang="zh-CN" sz="2400" b="1" dirty="0">
                <a:cs typeface="+mj-lt"/>
                <a:sym typeface="+mn-ea"/>
              </a:rPr>
            </a:br>
            <a:r>
              <a:rPr lang="zh-CN" sz="2400" b="1" dirty="0">
                <a:cs typeface="+mj-lt"/>
                <a:sym typeface="+mn-ea"/>
              </a:rPr>
              <a:t>如：浪涌、电快速脉冲群、静电、电压跌落、电压变化和各种电磁场等。</a:t>
            </a:r>
            <a:endParaRPr lang="zh-CN" sz="2400" b="1" dirty="0">
              <a:cs typeface="+mj-lt"/>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sz="3600" dirty="0">
                <a:ea typeface="+mn-ea"/>
                <a:cs typeface="+mj-lt"/>
                <a:sym typeface="+mn-ea"/>
              </a:rPr>
              <a:t>5 电磁兼容入门</a:t>
            </a:r>
            <a:endParaRPr sz="3600" dirty="0">
              <a:ea typeface="+mn-ea"/>
              <a:cs typeface="+mj-lt"/>
              <a:sym typeface="+mn-ea"/>
            </a:endParaRPr>
          </a:p>
        </p:txBody>
      </p:sp>
      <p:sp>
        <p:nvSpPr>
          <p:cNvPr id="21507" name="Rectangle 3"/>
          <p:cNvSpPr>
            <a:spLocks noGrp="1"/>
          </p:cNvSpPr>
          <p:nvPr>
            <p:ph idx="1"/>
          </p:nvPr>
        </p:nvSpPr>
        <p:spPr>
          <a:xfrm>
            <a:off x="702310" y="1709420"/>
            <a:ext cx="8141970" cy="3979545"/>
          </a:xfrm>
        </p:spPr>
        <p:txBody>
          <a:bodyPr vert="horz" wrap="square" lIns="91440" tIns="45720" rIns="91440" bIns="45720" anchor="t"/>
          <a:p>
            <a:pPr eaLnBrk="1" hangingPunct="1">
              <a:buFont typeface="Wingdings" panose="05000000000000000000" pitchFamily="2" charset="2"/>
              <a:buNone/>
            </a:pPr>
            <a:r>
              <a:rPr lang="en-US" altLang="zh-CN" sz="2400" b="1" dirty="0">
                <a:sym typeface="+mn-ea"/>
              </a:rPr>
              <a:t>5.1 </a:t>
            </a:r>
            <a:r>
              <a:rPr lang="zh-CN" altLang="en-US" sz="2400" b="1" dirty="0">
                <a:sym typeface="+mn-ea"/>
              </a:rPr>
              <a:t>电磁兼容基础</a:t>
            </a:r>
            <a:endParaRPr lang="zh-CN" altLang="en-US" sz="2400" b="1" dirty="0"/>
          </a:p>
          <a:p>
            <a:pPr eaLnBrk="1" hangingPunct="1">
              <a:buFont typeface="Wingdings" panose="05000000000000000000" pitchFamily="2" charset="2"/>
              <a:buNone/>
            </a:pPr>
            <a:r>
              <a:rPr lang="en-US" altLang="zh-CN" sz="2400" b="1" dirty="0">
                <a:sym typeface="+mn-ea"/>
              </a:rPr>
              <a:t>5.2 </a:t>
            </a:r>
            <a:r>
              <a:rPr lang="zh-CN" altLang="en-US" sz="2400" b="1" dirty="0">
                <a:sym typeface="+mn-ea"/>
              </a:rPr>
              <a:t>电磁兼容标准</a:t>
            </a:r>
            <a:endParaRPr lang="en-US" altLang="zh-CN" sz="2400" b="1" dirty="0"/>
          </a:p>
          <a:p>
            <a:pPr eaLnBrk="1" hangingPunct="1">
              <a:buFont typeface="Wingdings" panose="05000000000000000000" pitchFamily="2" charset="2"/>
              <a:buNone/>
            </a:pPr>
            <a:r>
              <a:rPr lang="en-US" altLang="zh-CN" sz="2400" b="1" dirty="0">
                <a:sym typeface="+mn-ea"/>
              </a:rPr>
              <a:t>5.3 </a:t>
            </a:r>
            <a:r>
              <a:rPr lang="zh-CN" altLang="en-US" sz="2400" b="1" dirty="0">
                <a:sym typeface="+mn-ea"/>
              </a:rPr>
              <a:t>电磁兼容试验</a:t>
            </a:r>
            <a:endParaRPr lang="zh-CN" altLang="en-US" sz="2400" b="1" dirty="0">
              <a:sym typeface="+mn-ea"/>
            </a:endParaRPr>
          </a:p>
          <a:p>
            <a:pPr eaLnBrk="1" hangingPunct="1">
              <a:buFont typeface="Wingdings" panose="05000000000000000000" pitchFamily="2" charset="2"/>
              <a:buNone/>
            </a:pPr>
            <a:r>
              <a:rPr lang="en-US" altLang="zh-CN" sz="2400" b="1" dirty="0">
                <a:sym typeface="+mn-ea"/>
              </a:rPr>
              <a:t>5.4 </a:t>
            </a:r>
            <a:r>
              <a:rPr lang="zh-CN" altLang="en-US" sz="2400" b="1" dirty="0">
                <a:sym typeface="+mn-ea"/>
              </a:rPr>
              <a:t>整改</a:t>
            </a:r>
            <a:endParaRPr lang="en-US" altLang="zh-CN" sz="2400" b="1" dirty="0"/>
          </a:p>
          <a:p>
            <a:pPr eaLnBrk="1" hangingPunct="1">
              <a:buFont typeface="Wingdings" panose="05000000000000000000" pitchFamily="2" charset="2"/>
              <a:buNone/>
            </a:pPr>
            <a:r>
              <a:rPr lang="en-US" altLang="zh-CN" sz="2400" b="1" dirty="0">
                <a:sym typeface="+mn-ea"/>
              </a:rPr>
              <a:t>5.5 </a:t>
            </a:r>
            <a:r>
              <a:rPr lang="zh-CN" altLang="en-US" sz="2400" b="1" dirty="0">
                <a:sym typeface="+mn-ea"/>
              </a:rPr>
              <a:t>设计</a:t>
            </a:r>
            <a:endParaRPr lang="en-US" altLang="zh-CN" sz="2400" b="1" dirty="0"/>
          </a:p>
          <a:p>
            <a:pPr eaLnBrk="1" hangingPunct="1">
              <a:buFont typeface="Wingdings" panose="05000000000000000000" pitchFamily="2" charset="2"/>
              <a:buNone/>
            </a:pPr>
            <a:r>
              <a:rPr lang="en-US" altLang="zh-CN" sz="2400" b="1" dirty="0">
                <a:sym typeface="+mn-ea"/>
              </a:rPr>
              <a:t>5.6 </a:t>
            </a:r>
            <a:r>
              <a:rPr lang="zh-CN" altLang="en-US" sz="2400" b="1" dirty="0">
                <a:sym typeface="+mn-ea"/>
              </a:rPr>
              <a:t>生产过程控制</a:t>
            </a:r>
            <a:endParaRPr lang="en-US" altLang="zh-CN" sz="2400" b="1" dirty="0"/>
          </a:p>
          <a:p>
            <a:pPr eaLnBrk="1" hangingPunct="1">
              <a:buFont typeface="Wingdings" panose="05000000000000000000" pitchFamily="2" charset="2"/>
              <a:buNone/>
            </a:pPr>
            <a:r>
              <a:rPr lang="en-US" altLang="zh-CN" sz="2400" b="1" dirty="0">
                <a:sym typeface="+mn-ea"/>
              </a:rPr>
              <a:t>5.7 </a:t>
            </a:r>
            <a:r>
              <a:rPr lang="zh-CN" altLang="en-US" sz="2400" b="1" dirty="0">
                <a:sym typeface="+mn-ea"/>
              </a:rPr>
              <a:t>电磁兼容环境</a:t>
            </a:r>
            <a:endParaRPr lang="en-US" altLang="zh-CN" sz="2400" b="1" dirty="0"/>
          </a:p>
          <a:p>
            <a:pPr eaLnBrk="1" hangingPunct="1">
              <a:buFont typeface="Wingdings" panose="05000000000000000000" pitchFamily="2" charset="2"/>
              <a:buNone/>
            </a:pPr>
            <a:r>
              <a:rPr lang="en-US" altLang="zh-CN" sz="2400" b="1" dirty="0">
                <a:sym typeface="+mn-ea"/>
              </a:rPr>
              <a:t>5.8 </a:t>
            </a:r>
            <a:r>
              <a:rPr lang="zh-CN" altLang="en-US" sz="2400" b="1" dirty="0">
                <a:sym typeface="+mn-ea"/>
              </a:rPr>
              <a:t>安全</a:t>
            </a:r>
            <a:endParaRPr lang="en-US" altLang="zh-CN" sz="2400" b="1" dirty="0"/>
          </a:p>
          <a:p>
            <a:pPr eaLnBrk="1" hangingPunct="1">
              <a:buFont typeface="Wingdings" panose="05000000000000000000" pitchFamily="2" charset="2"/>
              <a:buNone/>
            </a:pPr>
            <a:r>
              <a:rPr lang="en-US" altLang="zh-CN" sz="2400" b="1" dirty="0">
                <a:sym typeface="+mn-ea"/>
              </a:rPr>
              <a:t>5.9 </a:t>
            </a:r>
            <a:r>
              <a:rPr lang="zh-CN" altLang="en-US" sz="2400" b="1" dirty="0">
                <a:sym typeface="+mn-ea"/>
              </a:rPr>
              <a:t>实验室规划与建设</a:t>
            </a:r>
            <a:endParaRPr lang="zh-CN" altLang="en-US"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600" dirty="0">
                <a:ea typeface="+mn-ea"/>
                <a:cs typeface="+mj-lt"/>
                <a:sym typeface="+mn-ea"/>
              </a:rPr>
              <a:t>6</a:t>
            </a:r>
            <a:r>
              <a:rPr sz="3600" dirty="0">
                <a:ea typeface="+mn-ea"/>
                <a:cs typeface="+mj-lt"/>
                <a:sym typeface="+mn-ea"/>
              </a:rPr>
              <a:t> 家用电器产品电磁兼容标准</a:t>
            </a:r>
            <a:endParaRPr sz="3600" dirty="0">
              <a:ea typeface="+mn-ea"/>
              <a:cs typeface="+mj-lt"/>
              <a:sym typeface="+mn-ea"/>
            </a:endParaRPr>
          </a:p>
        </p:txBody>
      </p:sp>
      <p:sp>
        <p:nvSpPr>
          <p:cNvPr id="21507" name="Rectangle 3"/>
          <p:cNvSpPr>
            <a:spLocks noGrp="1"/>
          </p:cNvSpPr>
          <p:nvPr>
            <p:ph idx="1"/>
          </p:nvPr>
        </p:nvSpPr>
        <p:spPr>
          <a:xfrm>
            <a:off x="702310" y="1709420"/>
            <a:ext cx="8141970" cy="3979545"/>
          </a:xfrm>
        </p:spPr>
        <p:txBody>
          <a:bodyPr vert="horz" wrap="square" lIns="91440" tIns="45720" rIns="91440" bIns="45720" anchor="t"/>
          <a:p>
            <a:pPr eaLnBrk="1" hangingPunct="1">
              <a:buFont typeface="Wingdings" panose="05000000000000000000" pitchFamily="2" charset="2"/>
              <a:buNone/>
            </a:pPr>
            <a:r>
              <a:rPr lang="en-US" sz="2400" b="1" dirty="0">
                <a:sym typeface="+mn-ea"/>
              </a:rPr>
              <a:t>6.1 </a:t>
            </a:r>
            <a:r>
              <a:rPr sz="2400" b="1" dirty="0">
                <a:sym typeface="+mn-ea"/>
              </a:rPr>
              <a:t>家用电器产品电磁兼容EMI标准</a:t>
            </a:r>
            <a:endParaRPr sz="2400" b="1" dirty="0">
              <a:sym typeface="+mn-ea"/>
            </a:endParaRPr>
          </a:p>
          <a:p>
            <a:pPr eaLnBrk="1" hangingPunct="1">
              <a:buFont typeface="Wingdings" panose="05000000000000000000" pitchFamily="2" charset="2"/>
              <a:buNone/>
            </a:pPr>
            <a:r>
              <a:rPr sz="2400" b="1" dirty="0">
                <a:sym typeface="+mn-ea"/>
              </a:rPr>
              <a:t>CISPR14-1</a:t>
            </a:r>
            <a:r>
              <a:rPr lang="zh-CN" sz="2400" b="1" dirty="0">
                <a:sym typeface="+mn-ea"/>
              </a:rPr>
              <a:t>、</a:t>
            </a:r>
            <a:r>
              <a:rPr lang="en-US" altLang="zh-CN" sz="2400" b="1" dirty="0">
                <a:sym typeface="+mn-ea"/>
              </a:rPr>
              <a:t>EN55014-1</a:t>
            </a:r>
            <a:r>
              <a:rPr lang="zh-CN" altLang="en-US" sz="2400" b="1" dirty="0">
                <a:sym typeface="+mn-ea"/>
              </a:rPr>
              <a:t>、</a:t>
            </a:r>
            <a:r>
              <a:rPr lang="en-US" altLang="zh-CN" sz="2400" b="1" dirty="0">
                <a:sym typeface="+mn-ea"/>
              </a:rPr>
              <a:t>GB4343.1</a:t>
            </a:r>
            <a:endParaRPr sz="2400" b="1" dirty="0">
              <a:sym typeface="+mn-ea"/>
            </a:endParaRPr>
          </a:p>
          <a:p>
            <a:pPr eaLnBrk="1" hangingPunct="1">
              <a:buFont typeface="Wingdings" panose="05000000000000000000" pitchFamily="2" charset="2"/>
              <a:buNone/>
            </a:pPr>
            <a:endParaRPr sz="2400" b="1" dirty="0">
              <a:sym typeface="+mn-ea"/>
            </a:endParaRPr>
          </a:p>
          <a:p>
            <a:pPr eaLnBrk="1" hangingPunct="1">
              <a:buFont typeface="Wingdings" panose="05000000000000000000" pitchFamily="2" charset="2"/>
              <a:buNone/>
            </a:pPr>
            <a:r>
              <a:rPr lang="en-US" sz="2400" b="1" dirty="0">
                <a:sym typeface="+mn-ea"/>
              </a:rPr>
              <a:t>6.2 </a:t>
            </a:r>
            <a:r>
              <a:rPr sz="2400" b="1" dirty="0">
                <a:sym typeface="+mn-ea"/>
              </a:rPr>
              <a:t>家用电器产品电磁兼容EMS标准</a:t>
            </a:r>
            <a:endParaRPr sz="2400" b="1" dirty="0">
              <a:sym typeface="+mn-ea"/>
            </a:endParaRPr>
          </a:p>
          <a:p>
            <a:pPr eaLnBrk="1" hangingPunct="1">
              <a:buFont typeface="Wingdings" panose="05000000000000000000" pitchFamily="2" charset="2"/>
              <a:buNone/>
            </a:pPr>
            <a:r>
              <a:rPr sz="2400" b="1" dirty="0">
                <a:sym typeface="+mn-ea"/>
              </a:rPr>
              <a:t>CISPR14-2</a:t>
            </a:r>
            <a:r>
              <a:rPr lang="zh-CN" sz="2400" b="1" dirty="0">
                <a:sym typeface="+mn-ea"/>
              </a:rPr>
              <a:t>、</a:t>
            </a:r>
            <a:r>
              <a:rPr lang="en-US" altLang="zh-CN" sz="2400" b="1" dirty="0">
                <a:sym typeface="+mn-ea"/>
              </a:rPr>
              <a:t>EN55014-2</a:t>
            </a:r>
            <a:r>
              <a:rPr lang="zh-CN" altLang="en-US" sz="2400" b="1" dirty="0">
                <a:sym typeface="+mn-ea"/>
              </a:rPr>
              <a:t>、</a:t>
            </a:r>
            <a:r>
              <a:rPr lang="en-US" altLang="zh-CN" sz="2400" b="1" dirty="0">
                <a:sym typeface="+mn-ea"/>
              </a:rPr>
              <a:t>GB4343.2</a:t>
            </a:r>
            <a:endParaRPr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600" dirty="0">
                <a:ea typeface="+mn-ea"/>
                <a:cs typeface="+mj-lt"/>
                <a:sym typeface="+mn-ea"/>
              </a:rPr>
              <a:t>7</a:t>
            </a:r>
            <a:r>
              <a:rPr sz="3600" dirty="0">
                <a:ea typeface="+mn-ea"/>
                <a:cs typeface="+mj-lt"/>
                <a:sym typeface="+mn-ea"/>
              </a:rPr>
              <a:t> 电磁兼容问题</a:t>
            </a:r>
            <a:r>
              <a:rPr lang="zh-CN" sz="3600" dirty="0">
                <a:ea typeface="+mn-ea"/>
                <a:cs typeface="+mj-lt"/>
                <a:sym typeface="+mn-ea"/>
              </a:rPr>
              <a:t>的要素与</a:t>
            </a:r>
            <a:r>
              <a:rPr sz="3600" dirty="0">
                <a:ea typeface="+mn-ea"/>
                <a:cs typeface="+mj-lt"/>
                <a:sym typeface="+mn-ea"/>
              </a:rPr>
              <a:t>规律</a:t>
            </a:r>
            <a:endParaRPr sz="3600" dirty="0">
              <a:ea typeface="+mn-ea"/>
              <a:cs typeface="+mj-lt"/>
              <a:sym typeface="+mn-ea"/>
            </a:endParaRPr>
          </a:p>
        </p:txBody>
      </p:sp>
      <p:sp>
        <p:nvSpPr>
          <p:cNvPr id="21507" name="Rectangle 3"/>
          <p:cNvSpPr>
            <a:spLocks noGrp="1"/>
          </p:cNvSpPr>
          <p:nvPr>
            <p:ph idx="1"/>
          </p:nvPr>
        </p:nvSpPr>
        <p:spPr>
          <a:xfrm>
            <a:off x="702310" y="1709420"/>
            <a:ext cx="8141970" cy="3979545"/>
          </a:xfrm>
        </p:spPr>
        <p:txBody>
          <a:bodyPr vert="horz" wrap="square" lIns="91440" tIns="45720" rIns="91440" bIns="45720" anchor="t"/>
          <a:p>
            <a:pPr eaLnBrk="1" hangingPunct="1">
              <a:buFont typeface="Wingdings" panose="05000000000000000000" pitchFamily="2" charset="2"/>
              <a:buNone/>
            </a:pPr>
            <a:r>
              <a:rPr lang="en-US" sz="2400" b="1" dirty="0">
                <a:sym typeface="+mn-ea"/>
              </a:rPr>
              <a:t>7.1 </a:t>
            </a:r>
            <a:r>
              <a:rPr lang="zh-CN" sz="2400" b="1" dirty="0">
                <a:sym typeface="+mn-ea"/>
              </a:rPr>
              <a:t>传导骚扰问题的要素</a:t>
            </a:r>
            <a:endParaRPr lang="zh-CN" sz="2400" b="1" dirty="0">
              <a:sym typeface="+mn-ea"/>
            </a:endParaRPr>
          </a:p>
          <a:p>
            <a:pPr eaLnBrk="1" hangingPunct="1">
              <a:buFont typeface="Wingdings" panose="05000000000000000000" pitchFamily="2" charset="2"/>
              <a:buNone/>
            </a:pPr>
            <a:r>
              <a:rPr lang="zh-CN" sz="2400" b="1" dirty="0">
                <a:sym typeface="+mn-ea"/>
              </a:rPr>
              <a:t>能量</a:t>
            </a:r>
            <a:endParaRPr lang="zh-CN" sz="2400" b="1" dirty="0">
              <a:sym typeface="+mn-ea"/>
            </a:endParaRPr>
          </a:p>
          <a:p>
            <a:pPr eaLnBrk="1" hangingPunct="1">
              <a:buFont typeface="Wingdings" panose="05000000000000000000" pitchFamily="2" charset="2"/>
              <a:buNone/>
            </a:pPr>
            <a:r>
              <a:rPr lang="zh-CN" sz="2400" b="1" dirty="0">
                <a:sym typeface="+mn-ea"/>
              </a:rPr>
              <a:t>传播路径</a:t>
            </a:r>
            <a:endParaRPr sz="2400" b="1" dirty="0">
              <a:sym typeface="+mn-ea"/>
            </a:endParaRPr>
          </a:p>
          <a:p>
            <a:pPr eaLnBrk="1" hangingPunct="1">
              <a:buFont typeface="Wingdings" panose="05000000000000000000" pitchFamily="2" charset="2"/>
              <a:buNone/>
            </a:pPr>
            <a:r>
              <a:rPr lang="en-US" sz="2400" b="1" dirty="0">
                <a:sym typeface="+mn-ea"/>
              </a:rPr>
              <a:t>7.2 </a:t>
            </a:r>
            <a:r>
              <a:rPr lang="zh-CN" altLang="en-US" sz="2400" b="1" dirty="0">
                <a:sym typeface="+mn-ea"/>
              </a:rPr>
              <a:t>辐射发射问题的要素</a:t>
            </a:r>
            <a:endParaRPr lang="zh-CN" altLang="en-US" sz="2400" b="1" dirty="0">
              <a:sym typeface="+mn-ea"/>
            </a:endParaRPr>
          </a:p>
          <a:p>
            <a:pPr eaLnBrk="1" hangingPunct="1">
              <a:buFont typeface="Wingdings" panose="05000000000000000000" pitchFamily="2" charset="2"/>
              <a:buNone/>
            </a:pPr>
            <a:r>
              <a:rPr lang="zh-CN" altLang="en-US" sz="2400" b="1" dirty="0">
                <a:sym typeface="+mn-ea"/>
              </a:rPr>
              <a:t>能量</a:t>
            </a:r>
            <a:endParaRPr lang="zh-CN" altLang="en-US" sz="2400" b="1" dirty="0">
              <a:sym typeface="+mn-ea"/>
            </a:endParaRPr>
          </a:p>
          <a:p>
            <a:pPr eaLnBrk="1" hangingPunct="1">
              <a:buFont typeface="Wingdings" panose="05000000000000000000" pitchFamily="2" charset="2"/>
              <a:buNone/>
            </a:pPr>
            <a:r>
              <a:rPr lang="zh-CN" altLang="en-US" sz="2400" b="1" dirty="0">
                <a:sym typeface="+mn-ea"/>
              </a:rPr>
              <a:t>频率</a:t>
            </a:r>
            <a:endParaRPr lang="zh-CN" altLang="en-US" sz="2400" b="1" dirty="0">
              <a:sym typeface="+mn-ea"/>
            </a:endParaRPr>
          </a:p>
          <a:p>
            <a:pPr eaLnBrk="1" hangingPunct="1">
              <a:buFont typeface="Wingdings" panose="05000000000000000000" pitchFamily="2" charset="2"/>
              <a:buNone/>
            </a:pPr>
            <a:r>
              <a:rPr lang="zh-CN" altLang="en-US" sz="2400" b="1" dirty="0">
                <a:sym typeface="+mn-ea"/>
              </a:rPr>
              <a:t>天线</a:t>
            </a:r>
            <a:endParaRPr lang="zh-CN" altLang="en-US" sz="2400" b="1" dirty="0">
              <a:sym typeface="+mn-ea"/>
            </a:endParaRPr>
          </a:p>
          <a:p>
            <a:pPr eaLnBrk="1" hangingPunct="1">
              <a:buFont typeface="Wingdings" panose="05000000000000000000" pitchFamily="2" charset="2"/>
              <a:buNone/>
            </a:pPr>
            <a:r>
              <a:rPr lang="en-US" altLang="zh-CN" sz="2400" b="1" dirty="0">
                <a:sym typeface="+mn-ea"/>
              </a:rPr>
              <a:t>7.3 EMC费效比关系规律</a:t>
            </a:r>
            <a:endParaRPr lang="en-US" altLang="zh-CN" sz="2400" b="1" dirty="0">
              <a:sym typeface="+mn-ea"/>
            </a:endParaRPr>
          </a:p>
          <a:p>
            <a:pPr eaLnBrk="1" hangingPunct="1">
              <a:buFont typeface="Wingdings" panose="05000000000000000000" pitchFamily="2" charset="2"/>
              <a:buNone/>
            </a:pPr>
            <a:r>
              <a:rPr lang="en-US" altLang="zh-CN" sz="2400" b="1" dirty="0">
                <a:sym typeface="+mn-ea"/>
              </a:rPr>
              <a:t>EMC问题越早考虑、越早解决，费用越小、效果越好。</a:t>
            </a:r>
            <a:endParaRPr lang="en-US" altLang="zh-CN"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600" dirty="0">
                <a:sym typeface="+mn-ea"/>
              </a:rPr>
              <a:t>7.2 </a:t>
            </a:r>
            <a:r>
              <a:rPr lang="zh-CN" altLang="en-US" sz="3600" dirty="0">
                <a:sym typeface="+mn-ea"/>
              </a:rPr>
              <a:t>辐射发射问题的要素</a:t>
            </a:r>
            <a:r>
              <a:rPr lang="zh-CN" sz="3600" dirty="0">
                <a:ea typeface="+mn-ea"/>
                <a:cs typeface="+mj-lt"/>
                <a:sym typeface="+mn-ea"/>
              </a:rPr>
              <a:t>与</a:t>
            </a:r>
            <a:r>
              <a:rPr sz="3600" dirty="0">
                <a:ea typeface="+mn-ea"/>
                <a:cs typeface="+mj-lt"/>
                <a:sym typeface="+mn-ea"/>
              </a:rPr>
              <a:t>规律</a:t>
            </a:r>
            <a:endParaRPr sz="3600" dirty="0">
              <a:ea typeface="+mn-ea"/>
              <a:cs typeface="+mj-lt"/>
              <a:sym typeface="+mn-ea"/>
            </a:endParaRPr>
          </a:p>
        </p:txBody>
      </p:sp>
      <p:sp>
        <p:nvSpPr>
          <p:cNvPr id="21507" name="Rectangle 3"/>
          <p:cNvSpPr>
            <a:spLocks noGrp="1"/>
          </p:cNvSpPr>
          <p:nvPr>
            <p:ph idx="1"/>
          </p:nvPr>
        </p:nvSpPr>
        <p:spPr>
          <a:xfrm>
            <a:off x="477520" y="1606550"/>
            <a:ext cx="8366760" cy="4082415"/>
          </a:xfrm>
        </p:spPr>
        <p:txBody>
          <a:bodyPr vert="horz" wrap="square" lIns="91440" tIns="45720" rIns="91440" bIns="45720" anchor="t"/>
          <a:p>
            <a:pPr eaLnBrk="1" hangingPunct="1">
              <a:buFont typeface="Wingdings" panose="05000000000000000000" pitchFamily="2" charset="2"/>
              <a:buNone/>
            </a:pPr>
            <a:r>
              <a:rPr lang="en-US" sz="2400" b="1" dirty="0">
                <a:sym typeface="+mn-ea"/>
              </a:rPr>
              <a:t>7.2.1 </a:t>
            </a:r>
            <a:r>
              <a:rPr lang="zh-CN" altLang="en-US" sz="2400" b="1" dirty="0">
                <a:sym typeface="+mn-ea"/>
              </a:rPr>
              <a:t>辐射源</a:t>
            </a:r>
            <a:r>
              <a:rPr lang="zh-CN" altLang="en-US" sz="2400" b="1" dirty="0">
                <a:sym typeface="+mn-ea"/>
              </a:rPr>
              <a:t>能量</a:t>
            </a:r>
            <a:r>
              <a:rPr lang="zh-CN" altLang="en-US" sz="2400" b="1" dirty="0">
                <a:sym typeface="+mn-ea"/>
              </a:rPr>
              <a:t>越大发射能力越强</a:t>
            </a:r>
            <a:endParaRPr lang="zh-CN" altLang="en-US" sz="2400" b="1" dirty="0">
              <a:sym typeface="+mn-ea"/>
            </a:endParaRPr>
          </a:p>
          <a:p>
            <a:pPr eaLnBrk="1" hangingPunct="1">
              <a:buFont typeface="Wingdings" panose="05000000000000000000" pitchFamily="2" charset="2"/>
              <a:buNone/>
            </a:pPr>
            <a:r>
              <a:rPr lang="en-US" sz="2400" b="1" dirty="0">
                <a:sym typeface="+mn-ea"/>
              </a:rPr>
              <a:t>7.2.2 </a:t>
            </a:r>
            <a:r>
              <a:rPr lang="zh-CN" altLang="en-US" sz="2400" b="1" dirty="0">
                <a:sym typeface="+mn-ea"/>
              </a:rPr>
              <a:t>辐射源频率越高发射能力越强</a:t>
            </a:r>
            <a:endParaRPr lang="zh-CN" altLang="en-US" sz="2400" b="1" dirty="0">
              <a:sym typeface="+mn-ea"/>
            </a:endParaRPr>
          </a:p>
          <a:p>
            <a:pPr eaLnBrk="1" hangingPunct="1">
              <a:buFont typeface="Wingdings" panose="05000000000000000000" pitchFamily="2" charset="2"/>
              <a:buNone/>
            </a:pPr>
            <a:r>
              <a:rPr lang="en-US" sz="2400" b="1" dirty="0">
                <a:sym typeface="+mn-ea"/>
              </a:rPr>
              <a:t>7.2.3 </a:t>
            </a:r>
            <a:r>
              <a:rPr lang="zh-CN" altLang="en-US" sz="2400" b="1" dirty="0">
                <a:sym typeface="+mn-ea"/>
              </a:rPr>
              <a:t>辐射源等效天线增益</a:t>
            </a:r>
            <a:r>
              <a:rPr lang="zh-CN" altLang="en-US" sz="2400" b="1" dirty="0">
                <a:sym typeface="+mn-ea"/>
              </a:rPr>
              <a:t>越高发射能力越强</a:t>
            </a:r>
            <a:endParaRPr lang="zh-CN" altLang="en-US"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200" dirty="0">
                <a:sym typeface="+mn-ea"/>
              </a:rPr>
              <a:t>7.2.1 </a:t>
            </a:r>
            <a:r>
              <a:rPr lang="zh-CN" altLang="en-US" sz="3200" dirty="0">
                <a:sym typeface="+mn-ea"/>
              </a:rPr>
              <a:t>辐射源能量越大发射能力越强</a:t>
            </a:r>
            <a:endParaRPr sz="3200" dirty="0">
              <a:ea typeface="+mn-ea"/>
              <a:cs typeface="+mj-lt"/>
              <a:sym typeface="+mn-ea"/>
            </a:endParaRPr>
          </a:p>
        </p:txBody>
      </p:sp>
      <p:sp>
        <p:nvSpPr>
          <p:cNvPr id="21507" name="Rectangle 3"/>
          <p:cNvSpPr>
            <a:spLocks noGrp="1"/>
          </p:cNvSpPr>
          <p:nvPr>
            <p:ph idx="1"/>
          </p:nvPr>
        </p:nvSpPr>
        <p:spPr>
          <a:xfrm>
            <a:off x="477520" y="1606550"/>
            <a:ext cx="8366760" cy="4082415"/>
          </a:xfrm>
        </p:spPr>
        <p:txBody>
          <a:bodyPr vert="horz" wrap="square" lIns="91440" tIns="45720" rIns="91440" bIns="45720" anchor="t"/>
          <a:p>
            <a:pPr eaLnBrk="1" hangingPunct="1">
              <a:buFont typeface="Wingdings" panose="05000000000000000000" pitchFamily="2" charset="2"/>
              <a:buNone/>
            </a:pPr>
            <a:r>
              <a:rPr lang="zh-CN" sz="2400" b="1" dirty="0">
                <a:sym typeface="+mn-ea"/>
              </a:rPr>
              <a:t>不解释</a:t>
            </a:r>
            <a:endParaRPr lang="zh-CN"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457200"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200" dirty="0">
                <a:sym typeface="+mn-ea"/>
              </a:rPr>
              <a:t>7.2.2 </a:t>
            </a:r>
            <a:r>
              <a:rPr lang="zh-CN" altLang="en-US" sz="3200" dirty="0">
                <a:sym typeface="+mn-ea"/>
              </a:rPr>
              <a:t>辐射源频率越高发射能力越强</a:t>
            </a:r>
            <a:endParaRPr sz="3200" dirty="0">
              <a:ea typeface="+mn-ea"/>
              <a:cs typeface="+mj-lt"/>
              <a:sym typeface="+mn-ea"/>
            </a:endParaRPr>
          </a:p>
        </p:txBody>
      </p:sp>
      <p:sp>
        <p:nvSpPr>
          <p:cNvPr id="21507" name="Rectangle 3"/>
          <p:cNvSpPr>
            <a:spLocks noGrp="1"/>
          </p:cNvSpPr>
          <p:nvPr>
            <p:ph idx="1"/>
          </p:nvPr>
        </p:nvSpPr>
        <p:spPr>
          <a:xfrm>
            <a:off x="477520" y="1606550"/>
            <a:ext cx="8366760" cy="4082415"/>
          </a:xfrm>
        </p:spPr>
        <p:txBody>
          <a:bodyPr vert="horz" wrap="square" lIns="91440" tIns="45720" rIns="91440" bIns="45720" anchor="t"/>
          <a:p>
            <a:pPr eaLnBrk="1" hangingPunct="1">
              <a:buFont typeface="Wingdings" panose="05000000000000000000" pitchFamily="2" charset="2"/>
              <a:buNone/>
            </a:pPr>
            <a:r>
              <a:rPr sz="2400" b="1" dirty="0">
                <a:sym typeface="+mn-ea"/>
              </a:rPr>
              <a:t>环路电流频率f越高，引起的EMI辐射越严重，电磁辐射场强随电流频率f的平方成正比增大。</a:t>
            </a:r>
            <a:endParaRPr sz="2400" b="1" dirty="0">
              <a:sym typeface="+mn-ea"/>
            </a:endParaRPr>
          </a:p>
          <a:p>
            <a:pPr eaLnBrk="1" hangingPunct="1">
              <a:buFont typeface="Wingdings" panose="05000000000000000000" pitchFamily="2" charset="2"/>
              <a:buNone/>
            </a:pPr>
            <a:r>
              <a:rPr sz="2400" b="1" dirty="0">
                <a:sym typeface="+mn-ea"/>
              </a:rPr>
              <a:t>减少辐射骚扰或提高射频辐射抗干扰能力的最重要途径之二，就是想方设法减小骚扰源高频电流频率f，即减小骚扰电磁波的频率f。</a:t>
            </a:r>
            <a:endParaRPr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200" dirty="0">
                <a:sym typeface="+mn-ea"/>
              </a:rPr>
              <a:t>7.2.3 </a:t>
            </a:r>
            <a:r>
              <a:rPr lang="zh-CN" altLang="en-US" sz="3200" dirty="0">
                <a:sym typeface="+mn-ea"/>
              </a:rPr>
              <a:t>辐射源等效天线增益越高发射能力越强</a:t>
            </a:r>
            <a:endParaRPr sz="3200" dirty="0">
              <a:ea typeface="+mn-ea"/>
              <a:cs typeface="+mj-lt"/>
              <a:sym typeface="+mn-ea"/>
            </a:endParaRPr>
          </a:p>
        </p:txBody>
      </p:sp>
      <p:sp>
        <p:nvSpPr>
          <p:cNvPr id="21507" name="Rectangle 3"/>
          <p:cNvSpPr>
            <a:spLocks noGrp="1"/>
          </p:cNvSpPr>
          <p:nvPr>
            <p:ph idx="1"/>
          </p:nvPr>
        </p:nvSpPr>
        <p:spPr>
          <a:xfrm>
            <a:off x="477520" y="1606550"/>
            <a:ext cx="8366760" cy="4082415"/>
          </a:xfrm>
        </p:spPr>
        <p:txBody>
          <a:bodyPr vert="horz" wrap="square" lIns="91440" tIns="45720" rIns="91440" bIns="45720" anchor="t"/>
          <a:p>
            <a:pPr eaLnBrk="1" hangingPunct="1">
              <a:buFont typeface="Wingdings" panose="05000000000000000000" pitchFamily="2" charset="2"/>
              <a:buNone/>
            </a:pPr>
            <a:r>
              <a:rPr sz="2400" b="1" dirty="0">
                <a:sym typeface="+mn-ea"/>
              </a:rPr>
              <a:t>高频电流环路面积S越大, EMI辐射越严重</a:t>
            </a:r>
            <a:endParaRPr sz="2400" b="1" dirty="0">
              <a:sym typeface="+mn-ea"/>
            </a:endParaRPr>
          </a:p>
          <a:p>
            <a:pPr eaLnBrk="1" hangingPunct="1">
              <a:buFont typeface="Wingdings" panose="05000000000000000000" pitchFamily="2" charset="2"/>
              <a:buNone/>
            </a:pPr>
            <a:r>
              <a:rPr sz="2400" b="1" dirty="0">
                <a:sym typeface="+mn-ea"/>
              </a:rPr>
              <a:t>高频信号电流流经电感最小路径。当频率较高时，一般走线电抗大于电阻，连线对高频信号就是电感，串联电感引起辐射。电磁辐射大多是EUT被测设备上的高频电流环路产生的，最恶劣的情况就是开路之天线形式。对应处理方法就是减少、减短连线，减小高频电流回路面积，尽量消除任何非正常工作需要的天线，如不连续的布线或有天线效应之元器件过长的插脚。</a:t>
            </a:r>
            <a:endParaRPr sz="2400" b="1" dirty="0">
              <a:sym typeface="+mn-ea"/>
            </a:endParaRPr>
          </a:p>
          <a:p>
            <a:pPr eaLnBrk="1" hangingPunct="1">
              <a:buFont typeface="Wingdings" panose="05000000000000000000" pitchFamily="2" charset="2"/>
              <a:buNone/>
            </a:pPr>
            <a:r>
              <a:rPr sz="2400" b="1" dirty="0">
                <a:sym typeface="+mn-ea"/>
              </a:rPr>
              <a:t>减少辐射骚扰或提高射频辐射抗干扰能力的最重要任务之一，就是想方设法减小高频电流环路面积S。</a:t>
            </a:r>
            <a:endParaRPr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sym typeface="+mn-ea"/>
              </a:rPr>
              <a:t>7.3 EMC费效比关系规律</a:t>
            </a:r>
            <a:endParaRPr sz="3600" dirty="0">
              <a:ea typeface="+mn-ea"/>
              <a:cs typeface="+mj-lt"/>
              <a:sym typeface="+mn-ea"/>
            </a:endParaRPr>
          </a:p>
        </p:txBody>
      </p:sp>
      <p:sp>
        <p:nvSpPr>
          <p:cNvPr id="21507" name="Rectangle 3"/>
          <p:cNvSpPr>
            <a:spLocks noGrp="1"/>
          </p:cNvSpPr>
          <p:nvPr>
            <p:ph idx="1"/>
          </p:nvPr>
        </p:nvSpPr>
        <p:spPr>
          <a:xfrm>
            <a:off x="702310" y="1709420"/>
            <a:ext cx="8141970" cy="3979545"/>
          </a:xfrm>
        </p:spPr>
        <p:txBody>
          <a:bodyPr vert="horz" wrap="square" lIns="91440" tIns="45720" rIns="91440" bIns="45720" anchor="t"/>
          <a:p>
            <a:pPr eaLnBrk="1" hangingPunct="1">
              <a:buFont typeface="Wingdings" panose="05000000000000000000" pitchFamily="2" charset="2"/>
              <a:buNone/>
            </a:pPr>
            <a:r>
              <a:rPr sz="2400" b="1" dirty="0">
                <a:sym typeface="+mn-ea"/>
              </a:rPr>
              <a:t>EMC问题越早考虑、越早解决，费用越小、效果越好。</a:t>
            </a:r>
            <a:endParaRPr sz="2400" b="1" dirty="0">
              <a:sym typeface="+mn-ea"/>
            </a:endParaRPr>
          </a:p>
          <a:p>
            <a:pPr eaLnBrk="1" hangingPunct="1">
              <a:buFont typeface="Wingdings" panose="05000000000000000000" pitchFamily="2" charset="2"/>
              <a:buNone/>
            </a:pPr>
            <a:r>
              <a:rPr sz="2400" b="1" dirty="0">
                <a:sym typeface="+mn-ea"/>
              </a:rPr>
              <a:t>在新产品研发阶段就进行EMC设计，比等到产品EMC测试不合格才进行改进，费用可以大大节省，效率可以大大提高；反之，效率就会大大降低，费用就会大大增加。</a:t>
            </a:r>
            <a:endParaRPr sz="2400" b="1" dirty="0">
              <a:sym typeface="+mn-ea"/>
            </a:endParaRPr>
          </a:p>
          <a:p>
            <a:pPr eaLnBrk="1" hangingPunct="1">
              <a:buFont typeface="Wingdings" panose="05000000000000000000" pitchFamily="2" charset="2"/>
              <a:buNone/>
            </a:pPr>
            <a:r>
              <a:rPr sz="2400" b="1" dirty="0">
                <a:sym typeface="+mn-ea"/>
              </a:rPr>
              <a:t>经验告诉我们，在功能设计的同时进行EMC 设计，到样板、样机完成则通过EMC测试，是最省时间和最有经济效益的。相反，产品研发阶段不考虑EMC，投产以后发现EMC不合格才进行改进，非但技术上带来很大难度、而且返工必然带来费用和时间的大大浪费，甚至由于涉及到结构设计、PCB设计的缺陷，无法实施改进措施，导致产品不能上市。</a:t>
            </a:r>
            <a:endParaRPr sz="2400" b="1" dirty="0">
              <a:sym typeface="+mn-ea"/>
            </a:endParaRPr>
          </a:p>
          <a:p>
            <a:pPr eaLnBrk="1" hangingPunct="1">
              <a:buFont typeface="Wingdings" panose="05000000000000000000" pitchFamily="2" charset="2"/>
              <a:buNone/>
            </a:pPr>
            <a:endParaRPr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sz="3600" dirty="0">
                <a:ea typeface="+mn-ea"/>
                <a:cs typeface="+mj-lt"/>
                <a:sym typeface="+mn-ea"/>
              </a:rPr>
              <a:t>8 </a:t>
            </a:r>
            <a:r>
              <a:rPr lang="zh-CN" sz="3600" dirty="0">
                <a:ea typeface="+mn-ea"/>
                <a:cs typeface="+mj-lt"/>
                <a:sym typeface="+mn-ea"/>
              </a:rPr>
              <a:t>如何实现家用电器产品的电磁兼容</a:t>
            </a:r>
            <a:endParaRPr lang="zh-CN" sz="3600" dirty="0">
              <a:ea typeface="+mn-ea"/>
              <a:cs typeface="+mj-lt"/>
              <a:sym typeface="+mn-ea"/>
            </a:endParaRPr>
          </a:p>
        </p:txBody>
      </p:sp>
      <p:sp>
        <p:nvSpPr>
          <p:cNvPr id="21507" name="Rectangle 3"/>
          <p:cNvSpPr>
            <a:spLocks noGrp="1"/>
          </p:cNvSpPr>
          <p:nvPr>
            <p:ph idx="1"/>
          </p:nvPr>
        </p:nvSpPr>
        <p:spPr>
          <a:xfrm>
            <a:off x="355600" y="1709420"/>
            <a:ext cx="8488680" cy="3979545"/>
          </a:xfrm>
        </p:spPr>
        <p:txBody>
          <a:bodyPr vert="horz" wrap="square" lIns="91440" tIns="45720" rIns="91440" bIns="45720" anchor="t"/>
          <a:p>
            <a:pPr eaLnBrk="1" hangingPunct="1">
              <a:buFont typeface="Wingdings" panose="05000000000000000000" pitchFamily="2" charset="2"/>
              <a:buNone/>
            </a:pPr>
            <a:r>
              <a:rPr lang="en-US" altLang="zh-CN" sz="2400" b="1" dirty="0">
                <a:sym typeface="+mn-ea"/>
              </a:rPr>
              <a:t>8.1 </a:t>
            </a:r>
            <a:r>
              <a:rPr lang="zh-CN" altLang="en-US" sz="2400" b="1" dirty="0">
                <a:sym typeface="+mn-ea"/>
              </a:rPr>
              <a:t>EMC风险评估</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8.2 </a:t>
            </a:r>
            <a:r>
              <a:rPr lang="zh-CN" altLang="en-US" sz="2400" b="1" dirty="0">
                <a:sym typeface="+mn-ea"/>
              </a:rPr>
              <a:t>电路设计</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8.3 </a:t>
            </a:r>
            <a:r>
              <a:rPr lang="zh-CN" altLang="en-US" sz="2400" b="1" dirty="0">
                <a:sym typeface="+mn-ea"/>
              </a:rPr>
              <a:t>器件布局</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8.4 </a:t>
            </a:r>
            <a:r>
              <a:rPr lang="zh-CN" altLang="en-US" sz="2400" b="1" dirty="0">
                <a:sym typeface="+mn-ea"/>
              </a:rPr>
              <a:t>端口滤波设计</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8.5 </a:t>
            </a:r>
            <a:r>
              <a:rPr lang="zh-CN" altLang="en-US" sz="2400" b="1" dirty="0">
                <a:sym typeface="+mn-ea"/>
              </a:rPr>
              <a:t>接地设计</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8.6 </a:t>
            </a:r>
            <a:r>
              <a:rPr lang="zh-CN" altLang="en-US" sz="2400" b="1" dirty="0">
                <a:sym typeface="+mn-ea"/>
              </a:rPr>
              <a:t>屏蔽设计</a:t>
            </a:r>
            <a:endParaRPr lang="zh-CN" altLang="en-US" sz="2400" b="1" dirty="0">
              <a:sym typeface="+mn-ea"/>
            </a:endParaRPr>
          </a:p>
          <a:p>
            <a:pPr eaLnBrk="1" hangingPunct="1">
              <a:buFont typeface="Wingdings" panose="05000000000000000000" pitchFamily="2" charset="2"/>
              <a:buNone/>
            </a:pPr>
            <a:r>
              <a:rPr lang="en-US" altLang="zh-CN" sz="2400" b="1" dirty="0">
                <a:sym typeface="+mn-ea"/>
              </a:rPr>
              <a:t>8.7 </a:t>
            </a:r>
            <a:r>
              <a:rPr lang="zh-CN" altLang="en-US" sz="2400" b="1" dirty="0">
                <a:sym typeface="+mn-ea"/>
              </a:rPr>
              <a:t>验证测试</a:t>
            </a:r>
            <a:endParaRPr lang="zh-CN" altLang="en-US" sz="2400" b="1" dirty="0">
              <a:sym typeface="+mn-ea"/>
            </a:endParaRPr>
          </a:p>
          <a:p>
            <a:pPr eaLnBrk="1" hangingPunct="1">
              <a:buFont typeface="Wingdings" panose="05000000000000000000" pitchFamily="2" charset="2"/>
              <a:buNone/>
            </a:pPr>
            <a:endParaRPr lang="zh-CN" altLang="en-US"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7"/>
          <p:cNvSpPr/>
          <p:nvPr/>
        </p:nvSpPr>
        <p:spPr>
          <a:xfrm>
            <a:off x="418465" y="1749425"/>
            <a:ext cx="8092440" cy="4523105"/>
          </a:xfrm>
          <a:prstGeom prst="rect">
            <a:avLst/>
          </a:prstGeom>
          <a:noFill/>
          <a:ln w="9525">
            <a:noFill/>
          </a:ln>
        </p:spPr>
        <p:txBody>
          <a:bodyPr wrap="square">
            <a:spAutoFit/>
          </a:bodyPr>
          <a:p>
            <a:r>
              <a:rPr sz="1800" b="1" dirty="0">
                <a:ea typeface="黑体" panose="02010609060101010101" pitchFamily="49" charset="-122"/>
                <a:cs typeface="Arial" panose="020B0604020202020204" pitchFamily="34" charset="0"/>
                <a:sym typeface="+mn-ea"/>
              </a:rPr>
              <a:t>6 家用电器产品电磁兼容标准</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6.1 家用电器产品电磁兼容EMI标准</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6.2 家用电器产品电磁兼容EMS标准</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 电磁兼容问题的要素与规律</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7.1 传导骚扰问题的要素</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7.2 辐射发射问题的要素与规律</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7.2.1 辐射源能量越大发射能力越强</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7.2.2 辐射源频率越高发射能力越强</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7.2.3 辐射源等效天线增益越高发射能力</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         越强</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7.3 EMC费效比关系规律</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8 如何实现家用电器产品的电磁兼容</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8.1 EMC风险评估</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8.2 电路设计</a:t>
            </a:r>
            <a:endParaRPr sz="1800" b="1" dirty="0">
              <a:ea typeface="黑体" panose="02010609060101010101" pitchFamily="49" charset="-122"/>
              <a:cs typeface="Arial" panose="020B0604020202020204" pitchFamily="34" charset="0"/>
              <a:sym typeface="+mn-ea"/>
            </a:endParaRPr>
          </a:p>
          <a:p>
            <a:r>
              <a:rPr sz="1800" b="1" dirty="0">
                <a:ea typeface="黑体" panose="02010609060101010101" pitchFamily="49" charset="-122"/>
                <a:cs typeface="Arial" panose="020B0604020202020204" pitchFamily="34" charset="0"/>
                <a:sym typeface="+mn-ea"/>
              </a:rPr>
              <a:t>8.3 器件布局</a:t>
            </a:r>
            <a:endParaRPr sz="1800" b="1" dirty="0">
              <a:ea typeface="黑体" panose="02010609060101010101" pitchFamily="49" charset="-122"/>
              <a:cs typeface="Arial" panose="020B0604020202020204" pitchFamily="34" charset="0"/>
              <a:sym typeface="+mn-ea"/>
            </a:endParaRPr>
          </a:p>
          <a:p>
            <a:endParaRPr sz="1800" b="1" dirty="0">
              <a:ea typeface="黑体" panose="02010609060101010101" pitchFamily="49" charset="-122"/>
              <a:cs typeface="Arial" panose="020B0604020202020204" pitchFamily="34" charset="0"/>
              <a:sym typeface="+mn-ea"/>
            </a:endParaRPr>
          </a:p>
        </p:txBody>
      </p:sp>
      <p:sp>
        <p:nvSpPr>
          <p:cNvPr id="28675" name="Rectangle 8"/>
          <p:cNvSpPr/>
          <p:nvPr/>
        </p:nvSpPr>
        <p:spPr>
          <a:xfrm>
            <a:off x="2267903" y="850900"/>
            <a:ext cx="4608512" cy="706438"/>
          </a:xfrm>
          <a:prstGeom prst="rect">
            <a:avLst/>
          </a:prstGeom>
          <a:noFill/>
          <a:ln w="9525">
            <a:noFill/>
          </a:ln>
        </p:spPr>
        <p:txBody>
          <a:bodyPr>
            <a:spAutoFit/>
          </a:bodyPr>
          <a:p>
            <a:pPr algn="ctr"/>
            <a:r>
              <a:rPr lang="zh-CN" altLang="en-US" sz="4000" b="1" dirty="0">
                <a:latin typeface="黑体" panose="02010609060101010101" pitchFamily="49" charset="-122"/>
                <a:ea typeface="黑体" panose="02010609060101010101" pitchFamily="49" charset="-122"/>
              </a:rPr>
              <a:t>目   录</a:t>
            </a:r>
            <a:endParaRPr lang="zh-CN" altLang="en-US" sz="4000" b="1" dirty="0">
              <a:latin typeface="黑体" panose="02010609060101010101" pitchFamily="49" charset="-122"/>
              <a:ea typeface="黑体" panose="02010609060101010101" pitchFamily="49" charset="-122"/>
            </a:endParaRPr>
          </a:p>
        </p:txBody>
      </p:sp>
      <p:sp>
        <p:nvSpPr>
          <p:cNvPr id="28676" name="页脚占位符 7"/>
          <p:cNvSpPr txBox="1">
            <a:spLocks noGrp="1"/>
          </p:cNvSpPr>
          <p:nvPr>
            <p:ph type="ftr" sz="quarter" idx="11"/>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en-US" altLang="zh-CN" sz="1400" dirty="0"/>
              <a:t>.</a:t>
            </a:r>
            <a:endParaRPr lang="zh-CN" altLang="en-US" sz="1400" dirty="0"/>
          </a:p>
        </p:txBody>
      </p:sp>
      <p:sp>
        <p:nvSpPr>
          <p:cNvPr id="28677" name="灯片编号占位符 6"/>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
        <p:nvSpPr>
          <p:cNvPr id="2" name="文本框 1"/>
          <p:cNvSpPr txBox="1"/>
          <p:nvPr/>
        </p:nvSpPr>
        <p:spPr>
          <a:xfrm>
            <a:off x="4675505" y="1748790"/>
            <a:ext cx="3933825" cy="3692525"/>
          </a:xfrm>
          <a:prstGeom prst="rect">
            <a:avLst/>
          </a:prstGeom>
          <a:noFill/>
        </p:spPr>
        <p:txBody>
          <a:bodyPr wrap="square" rtlCol="0" anchor="t">
            <a:spAutoFit/>
          </a:bodyPr>
          <a:p>
            <a:r>
              <a:rPr b="1" dirty="0">
                <a:ea typeface="黑体" panose="02010609060101010101" pitchFamily="49" charset="-122"/>
                <a:cs typeface="Arial" panose="020B0604020202020204" pitchFamily="34" charset="0"/>
                <a:sym typeface="+mn-ea"/>
              </a:rPr>
              <a:t>8.4 端口滤波设计</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8.5 接地设计</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8.6 屏蔽设计</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8.7 验证测试</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 电磁兼容正向设计</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9.1 产品总体方案设计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9.2 产品详细方案设计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9.3 产品的原理图设计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9.4 产品的PCB设计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9.5 产品结构试装（工程样机）阶段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9.6 确认或验证测试 </a:t>
            </a:r>
            <a:endParaRPr b="1" dirty="0">
              <a:ea typeface="黑体" panose="02010609060101010101" pitchFamily="49" charset="-122"/>
              <a:cs typeface="Arial" panose="020B0604020202020204" pitchFamily="34" charset="0"/>
              <a:sym typeface="+mn-ea"/>
            </a:endParaRPr>
          </a:p>
          <a:p>
            <a:r>
              <a:rPr b="1" dirty="0">
                <a:ea typeface="黑体" panose="02010609060101010101" pitchFamily="49" charset="-122"/>
                <a:cs typeface="Arial" panose="020B0604020202020204" pitchFamily="34" charset="0"/>
                <a:sym typeface="+mn-ea"/>
              </a:rPr>
              <a:t>10 现场问题解答</a:t>
            </a:r>
            <a:endParaRPr lang="zh-CN" altLang="en-US"/>
          </a:p>
          <a:p>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8270"/>
            <a:ext cx="8488680" cy="1214755"/>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zh-CN" sz="3600" dirty="0">
                <a:ea typeface="+mn-ea"/>
                <a:cs typeface="+mj-lt"/>
                <a:sym typeface="+mn-ea"/>
              </a:rPr>
              <a:t>如何实现家用电器产品的电磁兼容</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800" b="1" dirty="0">
                <a:latin typeface="黑体" panose="02010609060101010101" pitchFamily="49" charset="-122"/>
                <a:ea typeface="黑体" panose="02010609060101010101" pitchFamily="49" charset="-122"/>
              </a:rPr>
              <a:t>电磁兼容试验只是最终验证产品是否满足设计需求的手段，要开发一个可以满足电磁兼容要求的电子电器产品，需要在对电子电器产品开发整个生命周期的EMC 风险进行管理，通过整个开发流程的管控可以有效避免不必要的电磁兼容问题的发生，同时可以通过布局、布线、滤波、接地等方法，寻求低成本的解决很多电磁兼容问题，通过合理规划和管理最终达到节约研发成本，提高研发效率的目的。</a:t>
            </a:r>
            <a:endParaRPr lang="zh-CN" altLang="en-US" sz="2800" b="1" dirty="0">
              <a:latin typeface="黑体" panose="02010609060101010101" pitchFamily="49" charset="-122"/>
              <a:ea typeface="黑体" panose="02010609060101010101" pitchFamily="49" charset="-122"/>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zh-CN" sz="3600" dirty="0">
                <a:ea typeface="+mn-ea"/>
                <a:cs typeface="+mj-lt"/>
                <a:sym typeface="+mn-ea"/>
              </a:rPr>
              <a:t>如何实现家用电器产品的电磁兼容</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800" b="1" dirty="0">
                <a:latin typeface="黑体" panose="02010609060101010101" pitchFamily="49" charset="-122"/>
                <a:ea typeface="黑体" panose="02010609060101010101" pitchFamily="49" charset="-122"/>
              </a:rPr>
              <a:t>经过对电子电器产品的电磁兼容性风险评估；</a:t>
            </a:r>
            <a:endParaRPr lang="zh-CN" altLang="en-US" sz="2800" b="1" dirty="0">
              <a:latin typeface="黑体" panose="02010609060101010101" pitchFamily="49" charset="-122"/>
              <a:ea typeface="黑体" panose="02010609060101010101" pitchFamily="49" charset="-122"/>
            </a:endParaRPr>
          </a:p>
          <a:p>
            <a:pPr marL="0" indent="0">
              <a:buNone/>
            </a:pPr>
            <a:r>
              <a:rPr lang="zh-CN" altLang="en-US" sz="2800" b="1" dirty="0">
                <a:latin typeface="黑体" panose="02010609060101010101" pitchFamily="49" charset="-122"/>
                <a:ea typeface="黑体" panose="02010609060101010101" pitchFamily="49" charset="-122"/>
              </a:rPr>
              <a:t>在电子电器产品的设计初级阶段，依据产品的电磁兼容标准要求（或客户要求），对评估结果进行对策，并</a:t>
            </a:r>
            <a:r>
              <a:rPr lang="zh-CN" altLang="en-US" sz="2800" b="1" dirty="0">
                <a:latin typeface="黑体" panose="02010609060101010101" pitchFamily="49" charset="-122"/>
                <a:ea typeface="黑体" panose="02010609060101010101" pitchFamily="49" charset="-122"/>
                <a:sym typeface="+mn-ea"/>
              </a:rPr>
              <a:t>落实到设计图中；</a:t>
            </a: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800" b="1" dirty="0">
                <a:latin typeface="黑体" panose="02010609060101010101" pitchFamily="49" charset="-122"/>
                <a:ea typeface="黑体" panose="02010609060101010101" pitchFamily="49" charset="-122"/>
                <a:sym typeface="+mn-ea"/>
              </a:rPr>
              <a:t>分阶段地对设计结果进行有效性验证；</a:t>
            </a: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800" b="1" dirty="0">
                <a:latin typeface="黑体" panose="02010609060101010101" pitchFamily="49" charset="-122"/>
                <a:ea typeface="黑体" panose="02010609060101010101" pitchFamily="49" charset="-122"/>
                <a:sym typeface="+mn-ea"/>
              </a:rPr>
              <a:t>对设计结果做出必要的调整；</a:t>
            </a: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800" b="1" dirty="0">
                <a:latin typeface="黑体" panose="02010609060101010101" pitchFamily="49" charset="-122"/>
                <a:ea typeface="黑体" panose="02010609060101010101" pitchFamily="49" charset="-122"/>
                <a:sym typeface="+mn-ea"/>
              </a:rPr>
              <a:t>设置</a:t>
            </a:r>
            <a:r>
              <a:rPr lang="en-US" altLang="zh-CN" sz="2800" b="1" dirty="0">
                <a:latin typeface="黑体" panose="02010609060101010101" pitchFamily="49" charset="-122"/>
                <a:ea typeface="黑体" panose="02010609060101010101" pitchFamily="49" charset="-122"/>
                <a:sym typeface="+mn-ea"/>
              </a:rPr>
              <a:t>EMC</a:t>
            </a:r>
            <a:r>
              <a:rPr lang="zh-CN" altLang="en-US" sz="2800" b="1" dirty="0">
                <a:latin typeface="黑体" panose="02010609060101010101" pitchFamily="49" charset="-122"/>
                <a:ea typeface="黑体" panose="02010609060101010101" pitchFamily="49" charset="-122"/>
                <a:sym typeface="+mn-ea"/>
              </a:rPr>
              <a:t>测试点、设置端口滤波、设置时钟信号的抑制回路、设置信号完整性的匹配电路等等。</a:t>
            </a:r>
            <a:endParaRPr lang="zh-CN" altLang="en-US" sz="2800" b="1" dirty="0">
              <a:latin typeface="黑体" panose="02010609060101010101" pitchFamily="49" charset="-122"/>
              <a:ea typeface="黑体" panose="02010609060101010101" pitchFamily="49" charset="-122"/>
              <a:sym typeface="+mn-ea"/>
            </a:endParaRPr>
          </a:p>
          <a:p>
            <a:pPr marL="0" indent="0">
              <a:buNone/>
            </a:pPr>
            <a:endParaRPr lang="zh-CN" altLang="en-US" sz="28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 </a:t>
            </a:r>
            <a:r>
              <a:rPr lang="zh-CN" sz="3600" dirty="0">
                <a:ea typeface="+mn-ea"/>
                <a:cs typeface="+mj-lt"/>
                <a:sym typeface="+mn-ea"/>
              </a:rPr>
              <a:t>电磁兼容正向设计</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en-US" altLang="zh-CN" sz="2400" b="1" dirty="0">
                <a:sym typeface="+mn-ea"/>
              </a:rPr>
              <a:t>在产品设计的各个阶段，所要做的工作有：</a:t>
            </a:r>
            <a:endParaRPr lang="en-US" altLang="zh-CN" sz="2400" b="1" dirty="0">
              <a:sym typeface="+mn-ea"/>
            </a:endParaRPr>
          </a:p>
          <a:p>
            <a:pPr marL="0" indent="0">
              <a:buNone/>
            </a:pPr>
            <a:r>
              <a:rPr lang="en-US" altLang="zh-CN" sz="2400" b="1" dirty="0">
                <a:sym typeface="+mn-ea"/>
              </a:rPr>
              <a:t>9.1 产品总体方案设计 </a:t>
            </a:r>
            <a:endParaRPr lang="en-US" altLang="zh-CN" sz="2400" b="1" dirty="0">
              <a:sym typeface="+mn-ea"/>
            </a:endParaRPr>
          </a:p>
          <a:p>
            <a:pPr marL="0" indent="0">
              <a:buNone/>
            </a:pPr>
            <a:r>
              <a:rPr lang="en-US" altLang="zh-CN" sz="2400" b="1" dirty="0">
                <a:sym typeface="+mn-ea"/>
              </a:rPr>
              <a:t>9.</a:t>
            </a:r>
            <a:r>
              <a:rPr lang="en-US" altLang="zh-CN" sz="2400" b="1" dirty="0">
                <a:sym typeface="+mn-ea"/>
              </a:rPr>
              <a:t>2 产品详细方案设计 </a:t>
            </a:r>
            <a:endParaRPr lang="en-US" altLang="zh-CN" sz="2400" b="1" dirty="0">
              <a:sym typeface="+mn-ea"/>
            </a:endParaRPr>
          </a:p>
          <a:p>
            <a:pPr marL="0" indent="0">
              <a:buNone/>
            </a:pPr>
            <a:r>
              <a:rPr lang="en-US" altLang="zh-CN" sz="2400" b="1" dirty="0">
                <a:sym typeface="+mn-ea"/>
              </a:rPr>
              <a:t>9.</a:t>
            </a:r>
            <a:r>
              <a:rPr lang="en-US" altLang="zh-CN" sz="2400" b="1" dirty="0">
                <a:sym typeface="+mn-ea"/>
              </a:rPr>
              <a:t>3 产品的原理图设计 </a:t>
            </a:r>
            <a:endParaRPr lang="en-US" altLang="zh-CN" sz="2400" b="1" dirty="0">
              <a:sym typeface="+mn-ea"/>
            </a:endParaRPr>
          </a:p>
          <a:p>
            <a:pPr marL="0" indent="0">
              <a:buNone/>
            </a:pPr>
            <a:r>
              <a:rPr lang="en-US" altLang="zh-CN" sz="2400" b="1" dirty="0">
                <a:sym typeface="+mn-ea"/>
              </a:rPr>
              <a:t>9.</a:t>
            </a:r>
            <a:r>
              <a:rPr lang="en-US" altLang="zh-CN" sz="2400" b="1" dirty="0">
                <a:sym typeface="+mn-ea"/>
              </a:rPr>
              <a:t>4 产品的PCB设计 </a:t>
            </a:r>
            <a:endParaRPr lang="en-US" altLang="zh-CN" sz="2400" b="1" dirty="0">
              <a:sym typeface="+mn-ea"/>
            </a:endParaRPr>
          </a:p>
          <a:p>
            <a:pPr marL="0" indent="0">
              <a:buNone/>
            </a:pPr>
            <a:r>
              <a:rPr lang="en-US" altLang="zh-CN" sz="2400" b="1" dirty="0">
                <a:sym typeface="+mn-ea"/>
              </a:rPr>
              <a:t>9.</a:t>
            </a:r>
            <a:r>
              <a:rPr lang="en-US" altLang="zh-CN" sz="2400" b="1" dirty="0">
                <a:sym typeface="+mn-ea"/>
              </a:rPr>
              <a:t>5 产品结构试装（工程样机）阶段 </a:t>
            </a:r>
            <a:endParaRPr lang="en-US" altLang="zh-CN" sz="2400" b="1" dirty="0">
              <a:sym typeface="+mn-ea"/>
            </a:endParaRPr>
          </a:p>
          <a:p>
            <a:pPr marL="0" indent="0">
              <a:buNone/>
            </a:pPr>
            <a:r>
              <a:rPr lang="en-US" altLang="zh-CN" sz="2400" b="1" dirty="0">
                <a:sym typeface="+mn-ea"/>
              </a:rPr>
              <a:t>9.</a:t>
            </a:r>
            <a:r>
              <a:rPr lang="en-US" altLang="zh-CN" sz="2400" b="1" dirty="0">
                <a:sym typeface="+mn-ea"/>
              </a:rPr>
              <a:t>6 确认或验证测试 </a:t>
            </a:r>
            <a:endParaRPr lang="en-US" altLang="zh-CN" sz="2400" b="1" dirty="0">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9.1 </a:t>
            </a:r>
            <a:r>
              <a:rPr lang="zh-CN" altLang="en-US" sz="3600" dirty="0">
                <a:latin typeface="黑体" panose="02010609060101010101" pitchFamily="49" charset="-122"/>
                <a:ea typeface="黑体" panose="02010609060101010101" pitchFamily="49" charset="-122"/>
                <a:sym typeface="+mn-ea"/>
              </a:rPr>
              <a:t>产品总体方案设计</a:t>
            </a:r>
            <a:endParaRPr lang="zh-CN" altLang="en-US" sz="3600" b="1" dirty="0">
              <a:latin typeface="黑体" panose="02010609060101010101" pitchFamily="49" charset="-122"/>
              <a:ea typeface="黑体" panose="02010609060101010101" pitchFamily="49" charset="-122"/>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000" b="1" dirty="0">
                <a:latin typeface="黑体" panose="02010609060101010101" pitchFamily="49" charset="-122"/>
                <a:ea typeface="黑体" panose="02010609060101010101" pitchFamily="49" charset="-122"/>
                <a:sym typeface="+mn-ea"/>
              </a:rPr>
              <a:t>在总体方案设计阶段，要对产品的总体规格进行EMC设计方面的考虑。</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主要内容有：产品销售的目标市场，需要满足国家或地方制定的EMC标准、法规要求，客户要求的产品电磁兼容性以及潜在目标市场的EMC方面的标准和法规要求。基于目标市场或企业客户对产品EMC性能的要求，需要提出产品的EMC总体设计框图，并根据经验，制定产品EMC设计总体方案。</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总体方案的内容基本上包括：产品的结构如何，屏蔽如何设计，接地如何设计，滤波如何设计；新的国家或地区、或是新的客户，对于产品的EMC性能是否有新的要求；结合具体的测试要求，是否需要在产品设计阶段格外关注某一设计要点。</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9.2 </a:t>
            </a:r>
            <a:r>
              <a:rPr lang="zh-CN" altLang="en-US" sz="3600" dirty="0">
                <a:latin typeface="黑体" panose="02010609060101010101" pitchFamily="49" charset="-122"/>
                <a:ea typeface="黑体" panose="02010609060101010101" pitchFamily="49" charset="-122"/>
                <a:sym typeface="+mn-ea"/>
              </a:rPr>
              <a:t>产品详细方案设计</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800" b="1" dirty="0">
                <a:latin typeface="黑体" panose="02010609060101010101" pitchFamily="49" charset="-122"/>
                <a:ea typeface="黑体" panose="02010609060101010101" pitchFamily="49" charset="-122"/>
                <a:sym typeface="+mn-ea"/>
              </a:rPr>
              <a:t> </a:t>
            </a: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在产品详细方案设计阶段，产品的硬件实现方案已经确定，可以作为EMC设计的基础。我们可以依据产品的结构设计图和电路框图，提出产品总体的EMC设计方案，如：电源接口、信号接口、电缆选型和接口结构等关键部位的设计要求和方案。我们需要特别注意相关方面提出的、对于EMC方面的新要求，这些新的要求经常会使原有的设计有所改变。</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9.3 </a:t>
            </a:r>
            <a:r>
              <a:rPr lang="zh-CN" altLang="en-US" sz="3600" dirty="0">
                <a:latin typeface="黑体" panose="02010609060101010101" pitchFamily="49" charset="-122"/>
                <a:ea typeface="黑体" panose="02010609060101010101" pitchFamily="49" charset="-122"/>
                <a:sym typeface="+mn-ea"/>
              </a:rPr>
              <a:t>产品的原理图设计</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800" b="1" dirty="0">
                <a:latin typeface="黑体" panose="02010609060101010101" pitchFamily="49" charset="-122"/>
                <a:ea typeface="黑体" panose="02010609060101010101" pitchFamily="49" charset="-122"/>
                <a:sym typeface="+mn-ea"/>
              </a:rPr>
              <a:t> </a:t>
            </a: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从这个阶段开始，产品的EMC设计进入到关键阶段，原理图设计是关键阶段的第一个环节。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在产品原理图设计阶段，需要进行的主要内容有：产品内部主芯片的滤波电路设计，晶振的滤波电路设计，时钟驱动电路的滤波电路设计，电源输入端的滤波电路设计，外接信号接口的滤波电路设计。在进行EMC设计时，由滤波和防护器件的选型开始，需要考虑电路板功能地和保护地属性的划分，滤波器件的位置和参数，单个电路板的接地位置等因素。在这个阶段，我们经常会用到EMC设计检查表。</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000" b="1" dirty="0">
                <a:latin typeface="黑体" panose="02010609060101010101" pitchFamily="49" charset="-122"/>
                <a:ea typeface="黑体" panose="02010609060101010101" pitchFamily="49" charset="-122"/>
                <a:sym typeface="+mn-ea"/>
              </a:rPr>
              <a:t>在原理图设计阶段，检查表中涉及的核查内容举例如下：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a）电源部分 主要有，电源板输入端有没有预留Y电容；在变压器次级，各输出电压线路有没有预留滤波电感和滤波电容；电源输入端是否预留压敏电阻或稳压二极管。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b）主控制板 主要有，数据总线是否有匹配的电阻或排阻；晶振输出管脚是否有RC滤波电路；IC的电源管脚处是否有滤波电容；输出信号排线，在端子位置是否有磁珠或者电阻与电容组成滤波电路。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c）输入和输出端子板 音、视频端口是否有电容—电感—电容（CLC）或电容—电阻—电容（CRC）滤波电路，要求耳机端的两个滤波电容都为1000pF；R、G、B信号线上是否有磁珠或者电阻；以太网口位置是否有防雷器。</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通过上述的核查，可以认为满足条件的原理图基本上符合EMC设计要求。</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9.4 </a:t>
            </a:r>
            <a:r>
              <a:rPr lang="zh-CN" altLang="en-US" sz="3600" dirty="0">
                <a:latin typeface="黑体" panose="02010609060101010101" pitchFamily="49" charset="-122"/>
                <a:ea typeface="黑体" panose="02010609060101010101" pitchFamily="49" charset="-122"/>
                <a:sym typeface="+mn-ea"/>
              </a:rPr>
              <a:t>产品的PCB设计</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000" b="1" dirty="0">
                <a:latin typeface="黑体" panose="02010609060101010101" pitchFamily="49" charset="-122"/>
                <a:ea typeface="黑体" panose="02010609060101010101" pitchFamily="49" charset="-122"/>
                <a:sym typeface="+mn-ea"/>
              </a:rPr>
              <a:t>PCB设计是整个EMC设计流程中最为关键的一环，PCB设计的好坏与最终整机的EMC性能息息相关。在后续对整机采用问题解决法来整改时，PCB往往也是改动最多的地方。由此，可以看出PCB设计的重要程度。</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在PCB设计阶段，需要考虑采取何种层叠结构，建议对高速信号板尽量采用4层以上的多层板。多层板的中间至少有一个地层，这样可以保证为高速信号提供较小的回流路径，同时为晶振提供完整的镜像平面。在PCB设计阶段，需要格外注意PCB上关键器件的摆放，如晶振、主芯片、驱动电路和外接端子，这些器件的位置决定了时钟走线的方向和长度。如果这些器件走线不正确，那么就会使时钟走线弯曲或者过长，易造成比较大的辐射干扰或接收到外界的干扰电磁波。 PCB上“地”的划分，也对整机的EMC性能有很大的影响。对EMC来讲，建议将数字地、模拟地分开，信号地与电源地分开。在布置地线时，最核心的思想是借助地线或者地平面，利用耦合电容对高速时钟信号进行滤波或者提供尽可能短的回流路径，最大限度地减小可能的射频干扰。</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lang="zh-CN" sz="3600" dirty="0">
              <a:ea typeface="+mn-ea"/>
              <a:cs typeface="+mj-lt"/>
              <a:sym typeface="+mn-ea"/>
            </a:endParaRPr>
          </a:p>
        </p:txBody>
      </p:sp>
      <p:sp>
        <p:nvSpPr>
          <p:cNvPr id="21507" name="Rectangle 3"/>
          <p:cNvSpPr>
            <a:spLocks noGrp="1"/>
          </p:cNvSpPr>
          <p:nvPr>
            <p:ph idx="1"/>
          </p:nvPr>
        </p:nvSpPr>
        <p:spPr>
          <a:xfrm>
            <a:off x="614680" y="1343025"/>
            <a:ext cx="8229600" cy="4345940"/>
          </a:xfrm>
        </p:spPr>
        <p:txBody>
          <a:bodyPr vert="horz" wrap="square" lIns="91440" tIns="45720" rIns="91440" bIns="45720" anchor="t"/>
          <a:p>
            <a:pPr marL="0" indent="0">
              <a:buNone/>
            </a:pPr>
            <a:endParaRPr lang="zh-CN" altLang="en-US" sz="28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对于EMC方面，在检查PCB设计图纸时，需要用到EMC设计检查表。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在PCB设计阶段，检查表中涉及的核查内容举例如下：</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a）电源板 电源板次级是否有预留到地的固定螺丝锁合孔的位置。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b）主电路板 时钟线上如有过孔，则时钟的换层过孔附近是否有到地层的过孔存在；主芯片和存储芯片是否在PCB的同一层；数据总线的走线是否在同一平面上；电源线是否与数据线、时钟线有相邻的平行布线现象，如有平行，则应尽量使其走线满足3W原则（即走线间距的大小一般为2倍之线宽）；晶振外壳是否留有接地点，且晶振与芯片的回路应尽量小；电源层是否比地层内缩20H，H为电源层与地层之间的距离；PCB布线时，是否是地线宽度﹥电源线宽度﹥信号线宽度；不同的PCB之间，互联排线的端子是否在相邻的一方。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实际上，结合具体的电子产品，关于PCB的EMC设计检查表，由于加入了研发工程师和EMC工程师的实际开发经验，会有很多详细和特别的规定。</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9.5 </a:t>
            </a:r>
            <a:r>
              <a:rPr lang="zh-CN" altLang="en-US" sz="3600" dirty="0">
                <a:latin typeface="黑体" panose="02010609060101010101" pitchFamily="49" charset="-122"/>
                <a:ea typeface="黑体" panose="02010609060101010101" pitchFamily="49" charset="-122"/>
                <a:sym typeface="+mn-ea"/>
              </a:rPr>
              <a:t>产品结构试装（工程样机）阶段</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000" b="1" dirty="0">
                <a:latin typeface="黑体" panose="02010609060101010101" pitchFamily="49" charset="-122"/>
                <a:ea typeface="黑体" panose="02010609060101010101" pitchFamily="49" charset="-122"/>
                <a:sym typeface="+mn-ea"/>
              </a:rPr>
              <a:t>在这个阶段，产品的工程样机已经做好。我们可以利用这个样机来验证产品的EMC性能。验证的主要方法是进行EMC测试。在测试之前，我们还需要进行一项工作，主要是对样机的结构进行检查。需要检查的内容有：不同PCB板之间的互联排线，其长度是否过长；PCB的接地点选择是否合理，接地电阻大小是否满足要求；屏蔽层是否接地。当然，这些内容也可以列入EMC设计检查表中，将来作为标准的核查事项。通常在这个阶段的检查当中，都会发现一些结构和工艺设计方面的缺陷，或者是内部电缆走线方面的错误。这些缺陷和错误需要采取措施尽可能地消除。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对于在原理图和PCB设计阶段由于某种原因遗留的、未解决的问题，和工程样机阶段的遗留问题一起，需要总结并一一列出，这些问题可以作为将来进行电磁兼容整改的参考。</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46100" y="2480310"/>
            <a:ext cx="7899400" cy="2245360"/>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sz="2800" b="1" dirty="0">
                <a:latin typeface="+mj-lt"/>
                <a:ea typeface="+mn-ea"/>
                <a:cs typeface="+mj-lt"/>
                <a:sym typeface="+mn-ea"/>
              </a:rPr>
              <a:t>1</a:t>
            </a:r>
            <a:r>
              <a:rPr lang="en-US" altLang="zh-CN" sz="2800" b="1" dirty="0">
                <a:latin typeface="+mj-lt"/>
                <a:ea typeface="+mn-ea"/>
                <a:cs typeface="+mj-lt"/>
                <a:sym typeface="+mn-ea"/>
              </a:rPr>
              <a:t>.1</a:t>
            </a:r>
            <a:r>
              <a:rPr lang="zh-CN" altLang="en-US" sz="2800" b="1" dirty="0">
                <a:latin typeface="+mj-lt"/>
                <a:ea typeface="+mn-ea"/>
                <a:cs typeface="+mj-lt"/>
                <a:sym typeface="+mn-ea"/>
              </a:rPr>
              <a:t> </a:t>
            </a:r>
            <a:r>
              <a:rPr lang="zh-CN" altLang="en-US" sz="2800" b="1" dirty="0">
                <a:latin typeface="+mj-lt"/>
                <a:ea typeface="+mn-ea"/>
                <a:cs typeface="+mj-lt"/>
                <a:sym typeface="+mn-ea"/>
              </a:rPr>
              <a:t>X电容器滤波</a:t>
            </a:r>
            <a:endParaRPr lang="zh-CN" altLang="en-US"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altLang="en-US" sz="2800" b="1" dirty="0">
                <a:latin typeface="+mj-lt"/>
                <a:ea typeface="+mn-ea"/>
                <a:cs typeface="+mj-lt"/>
                <a:sym typeface="+mn-ea"/>
              </a:rPr>
              <a:t>1.2 </a:t>
            </a:r>
            <a:r>
              <a:rPr lang="zh-CN" altLang="en-US" sz="2800" b="1" dirty="0">
                <a:latin typeface="+mj-lt"/>
                <a:ea typeface="+mn-ea"/>
                <a:cs typeface="+mj-lt"/>
                <a:sym typeface="+mn-ea"/>
              </a:rPr>
              <a:t>X、Y电容器滤波</a:t>
            </a:r>
            <a:endParaRPr lang="zh-CN" altLang="en-US"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altLang="en-US" sz="2800" b="1" dirty="0">
                <a:latin typeface="+mj-lt"/>
                <a:ea typeface="+mn-ea"/>
                <a:cs typeface="+mj-lt"/>
                <a:sym typeface="+mn-ea"/>
              </a:rPr>
              <a:t>1.3 X、Y电容L共模电感滤波</a:t>
            </a:r>
            <a:endParaRPr lang="zh-CN" altLang="en-US"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zh-CN" altLang="en-US" sz="2800" b="1" dirty="0">
                <a:latin typeface="+mj-lt"/>
                <a:ea typeface="+mn-ea"/>
                <a:cs typeface="+mj-lt"/>
                <a:sym typeface="+mn-ea"/>
              </a:rPr>
              <a:t>1.4 开关电源EMI各个频段超标的对策</a:t>
            </a:r>
            <a:endParaRPr lang="zh-CN" altLang="en-US" sz="2800" b="1" dirty="0">
              <a:latin typeface="+mj-lt"/>
              <a:ea typeface="+mn-ea"/>
              <a:cs typeface="+mj-lt"/>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lang="zh-CN" altLang="zh-CN" sz="2800" b="1" dirty="0">
              <a:latin typeface="+mj-lt"/>
              <a:ea typeface="+mn-ea"/>
              <a:cs typeface="+mj-lt"/>
              <a:sym typeface="+mn-ea"/>
            </a:endParaRPr>
          </a:p>
        </p:txBody>
      </p:sp>
      <p:sp>
        <p:nvSpPr>
          <p:cNvPr id="30723" name="Rectangle 8"/>
          <p:cNvSpPr/>
          <p:nvPr/>
        </p:nvSpPr>
        <p:spPr>
          <a:xfrm>
            <a:off x="743268" y="1020445"/>
            <a:ext cx="7205662" cy="645160"/>
          </a:xfrm>
          <a:prstGeom prst="rect">
            <a:avLst/>
          </a:prstGeom>
          <a:noFill/>
          <a:ln w="9525">
            <a:noFill/>
          </a:ln>
        </p:spPr>
        <p:txBody>
          <a:bodyPr>
            <a:spAutoFit/>
          </a:bodyPr>
          <a:p>
            <a:r>
              <a:rPr sz="3600" b="1" dirty="0">
                <a:ea typeface="黑体" panose="02010609060101010101" pitchFamily="49" charset="-122"/>
                <a:cs typeface="Arial" panose="020B0604020202020204" pitchFamily="34" charset="0"/>
                <a:sym typeface="+mn-ea"/>
              </a:rPr>
              <a:t>1 整改案例</a:t>
            </a:r>
            <a:endParaRPr lang="zh-CN" sz="3600" b="1" dirty="0">
              <a:latin typeface="+mj-lt"/>
              <a:ea typeface="+mn-ea"/>
              <a:cs typeface="+mj-lt"/>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ChangeArrowheads="1"/>
          </p:cNvSpPr>
          <p:nvPr>
            <p:ph type="title"/>
          </p:nvPr>
        </p:nvSpPr>
        <p:spPr>
          <a:xfrm>
            <a:off x="356235" y="127953"/>
            <a:ext cx="8229600" cy="1214438"/>
          </a:xfrm>
        </p:spPr>
        <p:txBody>
          <a:bodyPr vert="horz" wrap="square" lIns="91440" tIns="45720" rIns="91440" bIns="45720" numCol="1" anchor="ctr" anchorCtr="0" compatLnSpc="1">
            <a:norm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dirty="0">
                <a:ea typeface="+mn-ea"/>
                <a:cs typeface="+mj-lt"/>
                <a:sym typeface="+mn-ea"/>
              </a:rPr>
              <a:t>9.6 </a:t>
            </a:r>
            <a:r>
              <a:rPr lang="zh-CN" altLang="en-US" sz="3600" dirty="0">
                <a:latin typeface="黑体" panose="02010609060101010101" pitchFamily="49" charset="-122"/>
                <a:ea typeface="黑体" panose="02010609060101010101" pitchFamily="49" charset="-122"/>
                <a:sym typeface="+mn-ea"/>
              </a:rPr>
              <a:t>确认或验证测试</a:t>
            </a:r>
            <a:endParaRPr lang="zh-CN" sz="3600" dirty="0">
              <a:ea typeface="+mn-ea"/>
              <a:cs typeface="+mj-lt"/>
              <a:sym typeface="+mn-ea"/>
            </a:endParaRPr>
          </a:p>
        </p:txBody>
      </p:sp>
      <p:sp>
        <p:nvSpPr>
          <p:cNvPr id="21507" name="Rectangle 3"/>
          <p:cNvSpPr>
            <a:spLocks noGrp="1"/>
          </p:cNvSpPr>
          <p:nvPr>
            <p:ph idx="1"/>
          </p:nvPr>
        </p:nvSpPr>
        <p:spPr>
          <a:xfrm>
            <a:off x="614680" y="1634173"/>
            <a:ext cx="8229600" cy="4054475"/>
          </a:xfrm>
        </p:spPr>
        <p:txBody>
          <a:bodyPr vert="horz" wrap="square" lIns="91440" tIns="45720" rIns="91440" bIns="45720" anchor="t"/>
          <a:p>
            <a:pPr marL="0" indent="0">
              <a:buNone/>
            </a:pPr>
            <a:r>
              <a:rPr lang="zh-CN" altLang="en-US" sz="2000" b="1" dirty="0">
                <a:latin typeface="黑体" panose="02010609060101010101" pitchFamily="49" charset="-122"/>
                <a:ea typeface="黑体" panose="02010609060101010101" pitchFamily="49" charset="-122"/>
                <a:sym typeface="+mn-ea"/>
              </a:rPr>
              <a:t>在上述的设计检查完成后，需要对样机进行一次EMC方面的全项目测试，以便找出所有的潜在问题点。因为即使使用目前先进的仿真设计软件，其结果也代替不了实际的测试。产品的EMC性能还是取决于实际的测试情况。经测试发现问题后，依据EMC三要素方法进行整改，寻找干扰源，切 断传播途径，或者降低敏感设备的敏感度。整改的方法，大致可分为滤波、接地和屏蔽等措施，具体的技术细节不在本文中讨论。 </a:t>
            </a:r>
            <a:endParaRPr lang="zh-CN" altLang="en-US" sz="2000" b="1" dirty="0">
              <a:latin typeface="黑体" panose="02010609060101010101" pitchFamily="49" charset="-122"/>
              <a:ea typeface="黑体" panose="02010609060101010101" pitchFamily="49" charset="-122"/>
              <a:sym typeface="+mn-ea"/>
            </a:endParaRPr>
          </a:p>
          <a:p>
            <a:pPr marL="0" indent="0">
              <a:buNone/>
            </a:pPr>
            <a:r>
              <a:rPr lang="zh-CN" altLang="en-US" sz="2000" b="1" dirty="0">
                <a:latin typeface="黑体" panose="02010609060101010101" pitchFamily="49" charset="-122"/>
                <a:ea typeface="黑体" panose="02010609060101010101" pitchFamily="49" charset="-122"/>
                <a:sym typeface="+mn-ea"/>
              </a:rPr>
              <a:t>需要注意的是，一个经过前期良好设计的样机，即便是在这一阶段出现EMC测试不合格的问题，一般也不会很严重，整改起来也容易得多。并且设计阶段的一些预防措施，可以为后续整改提供方便，对样机的改动一般也不会很大。 </a:t>
            </a:r>
            <a:endParaRPr lang="zh-CN" altLang="en-US" sz="2000" b="1" dirty="0">
              <a:latin typeface="黑体" panose="02010609060101010101" pitchFamily="49" charset="-122"/>
              <a:ea typeface="黑体" panose="02010609060101010101" pitchFamily="49" charset="-122"/>
              <a:sym typeface="+mn-ea"/>
            </a:endParaRPr>
          </a:p>
        </p:txBody>
      </p:sp>
      <p:sp>
        <p:nvSpPr>
          <p:cNvPr id="2150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
        <p:nvSpPr>
          <p:cNvPr id="2" name="文本框 1"/>
          <p:cNvSpPr txBox="1"/>
          <p:nvPr/>
        </p:nvSpPr>
        <p:spPr>
          <a:xfrm>
            <a:off x="2348230" y="3244850"/>
            <a:ext cx="4447540" cy="368300"/>
          </a:xfrm>
          <a:prstGeom prst="rect">
            <a:avLst/>
          </a:prstGeom>
          <a:noFill/>
        </p:spPr>
        <p:txBody>
          <a:bodyPr wrap="none" rtlCol="0" anchor="t">
            <a:spAutoFit/>
          </a:bodyPr>
          <a:p>
            <a:r>
              <a:rPr lang="en-US" altLang="zh-CN" b="1" dirty="0">
                <a:latin typeface="+mj-lt"/>
                <a:ea typeface="+mn-ea"/>
                <a:cs typeface="+mj-lt"/>
                <a:sym typeface="+mn-ea"/>
              </a:rPr>
              <a:t>5</a:t>
            </a:r>
            <a:r>
              <a:rPr lang="zh-CN" altLang="en-US" b="1" dirty="0">
                <a:latin typeface="+mj-lt"/>
                <a:ea typeface="+mn-ea"/>
                <a:cs typeface="+mj-lt"/>
                <a:sym typeface="+mn-ea"/>
              </a:rPr>
              <a:t>、</a:t>
            </a:r>
            <a:r>
              <a:rPr lang="en-US" altLang="zh-CN" b="1" dirty="0">
                <a:latin typeface="+mj-lt"/>
                <a:ea typeface="+mn-ea"/>
                <a:cs typeface="+mj-lt"/>
                <a:sym typeface="+mn-ea"/>
              </a:rPr>
              <a:t>汽车电子电器与整车电磁兼容的关系</a:t>
            </a:r>
            <a:r>
              <a:rPr lang="zh-CN" b="1" dirty="0">
                <a:latin typeface="+mj-lt"/>
                <a:ea typeface="+mn-ea"/>
                <a:cs typeface="+mj-lt"/>
                <a:sym typeface="+mn-ea"/>
              </a:rPr>
              <a:t>。</a:t>
            </a:r>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Rectangle 2"/>
          <p:cNvSpPr>
            <a:spLocks noGrp="1"/>
          </p:cNvSpPr>
          <p:nvPr>
            <p:ph type="title"/>
          </p:nvPr>
        </p:nvSpPr>
        <p:spPr>
          <a:xfrm>
            <a:off x="444500" y="596900"/>
            <a:ext cx="8382000" cy="1143000"/>
          </a:xfrm>
        </p:spPr>
        <p:txBody>
          <a:bodyPr wrap="square" lIns="91440" tIns="45720" rIns="91440" bIns="45720" anchor="ctr"/>
          <a:p>
            <a:pPr algn="l"/>
            <a:r>
              <a:rPr lang="en-US" altLang="zh-CN" sz="3600" b="1" dirty="0">
                <a:ea typeface="+mn-ea"/>
                <a:cs typeface="+mj-lt"/>
              </a:rPr>
              <a:t>10 现场问题解答</a:t>
            </a:r>
            <a:endParaRPr lang="zh-CN" altLang="en-US" sz="3200" b="1" dirty="0">
              <a:ea typeface="黑体" panose="02010609060101010101" pitchFamily="49" charset="-122"/>
            </a:endParaRPr>
          </a:p>
        </p:txBody>
      </p:sp>
      <p:sp>
        <p:nvSpPr>
          <p:cNvPr id="59394" name="Rectangle 3"/>
          <p:cNvSpPr>
            <a:spLocks noGrp="1"/>
          </p:cNvSpPr>
          <p:nvPr>
            <p:ph idx="1"/>
          </p:nvPr>
        </p:nvSpPr>
        <p:spPr>
          <a:xfrm>
            <a:off x="762000" y="2133600"/>
            <a:ext cx="6689725" cy="3570288"/>
          </a:xfrm>
        </p:spPr>
        <p:txBody>
          <a:bodyPr wrap="square" lIns="91440" tIns="45720" rIns="91440" bIns="45720" anchor="t"/>
          <a:p>
            <a:endParaRPr lang="zh-CN" altLang="en-US" sz="2400" b="1" dirty="0">
              <a:latin typeface="黑体" panose="02010609060101010101" pitchFamily="49" charset="-122"/>
              <a:ea typeface="黑体" panose="02010609060101010101" pitchFamily="49" charset="-122"/>
            </a:endParaRPr>
          </a:p>
          <a:p>
            <a:endParaRPr lang="zh-CN" altLang="en-US" sz="2400" b="1" dirty="0">
              <a:latin typeface="黑体" panose="02010609060101010101" pitchFamily="49" charset="-122"/>
              <a:ea typeface="黑体" panose="02010609060101010101" pitchFamily="49" charset="-122"/>
            </a:endParaRPr>
          </a:p>
        </p:txBody>
      </p:sp>
      <p:pic>
        <p:nvPicPr>
          <p:cNvPr id="2" name="图片 2"/>
          <p:cNvPicPr>
            <a:picLocks noChangeAspect="1"/>
          </p:cNvPicPr>
          <p:nvPr/>
        </p:nvPicPr>
        <p:blipFill>
          <a:blip r:embed="rId1"/>
          <a:stretch>
            <a:fillRect/>
          </a:stretch>
        </p:blipFill>
        <p:spPr>
          <a:xfrm>
            <a:off x="1781175" y="2133600"/>
            <a:ext cx="4688205" cy="2604135"/>
          </a:xfrm>
          <a:prstGeom prst="rect">
            <a:avLst/>
          </a:prstGeom>
          <a:noFill/>
          <a:ln>
            <a:noFill/>
          </a:ln>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灯片编号占位符 5"/>
          <p:cNvSpPr txBox="1">
            <a:spLocks noGrp="1"/>
          </p:cNvSpPr>
          <p:nvPr/>
        </p:nvSpPr>
        <p:spPr>
          <a:xfrm>
            <a:off x="6553200" y="6245225"/>
            <a:ext cx="2289175" cy="476250"/>
          </a:xfrm>
          <a:prstGeom prst="rect">
            <a:avLst/>
          </a:prstGeom>
          <a:noFill/>
          <a:ln w="9525">
            <a:noFill/>
          </a:ln>
        </p:spPr>
        <p:txBody>
          <a:bodyPr/>
          <a:p>
            <a:pPr algn="r"/>
            <a:fld id="{9A0DB2DC-4C9A-4742-B13C-FB6460FD3503}" type="slidenum">
              <a:rPr lang="zh-CN" altLang="en-US" sz="1400" dirty="0">
                <a:latin typeface="Arial" panose="020B0604020202020204" pitchFamily="34" charset="0"/>
              </a:rPr>
            </a:fld>
            <a:endParaRPr lang="zh-CN" altLang="en-US" sz="1400" dirty="0">
              <a:latin typeface="Arial" panose="020B0604020202020204" pitchFamily="34" charset="0"/>
            </a:endParaRPr>
          </a:p>
        </p:txBody>
      </p:sp>
      <p:sp>
        <p:nvSpPr>
          <p:cNvPr id="80899" name="Rectangle 2"/>
          <p:cNvSpPr>
            <a:spLocks noGrp="1" noRot="1"/>
          </p:cNvSpPr>
          <p:nvPr>
            <p:ph type="title"/>
          </p:nvPr>
        </p:nvSpPr>
        <p:spPr>
          <a:xfrm>
            <a:off x="285750" y="2852738"/>
            <a:ext cx="8540750" cy="792162"/>
          </a:xfrm>
        </p:spPr>
        <p:txBody>
          <a:bodyPr vert="horz" wrap="square" lIns="91440" tIns="45720" rIns="91440" bIns="45720" anchor="ctr">
            <a:scene3d>
              <a:camera prst="orthographicFront"/>
              <a:lightRig rig="threePt" dir="t"/>
            </a:scene3d>
          </a:bodyPr>
          <a:p>
            <a:r>
              <a:rPr lang="zh-CN" altLang="en-US" sz="360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黑体" panose="02010609060101010101" pitchFamily="49" charset="-122"/>
                <a:ea typeface="黑体" panose="02010609060101010101" pitchFamily="49" charset="-122"/>
                <a:sym typeface="+mn-ea"/>
              </a:rPr>
              <a:t>谢谢大家</a:t>
            </a:r>
            <a:endParaRPr lang="zh-CN" alt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黑体" panose="02010609060101010101" pitchFamily="49" charset="-122"/>
              <a:ea typeface="黑体" panose="02010609060101010101" pitchFamily="49" charset="-122"/>
              <a:sym typeface="+mn-ea"/>
            </a:endParaRPr>
          </a:p>
        </p:txBody>
      </p:sp>
      <p:sp>
        <p:nvSpPr>
          <p:cNvPr id="80900" name="Rectangle 3"/>
          <p:cNvSpPr>
            <a:spLocks noGrp="1" noRot="1"/>
          </p:cNvSpPr>
          <p:nvPr>
            <p:ph type="body"/>
          </p:nvPr>
        </p:nvSpPr>
        <p:spPr>
          <a:xfrm>
            <a:off x="0" y="3937635"/>
            <a:ext cx="8893175" cy="2244090"/>
          </a:xfrm>
        </p:spPr>
        <p:txBody>
          <a:bodyPr vert="horz" wrap="square" lIns="91440" tIns="45720" rIns="91440" bIns="45720" anchor="t"/>
          <a:p>
            <a:pPr algn="ctr">
              <a:buNone/>
            </a:pPr>
            <a:r>
              <a:rPr lang="zh-CN" altLang="en-US" sz="4000" b="1" dirty="0">
                <a:latin typeface="楷体" panose="02010609060101010101" pitchFamily="49" charset="-122"/>
                <a:ea typeface="楷体" panose="02010609060101010101" pitchFamily="49" charset="-122"/>
              </a:rPr>
              <a:t>徐强华</a:t>
            </a:r>
            <a:endParaRPr lang="en-US" altLang="zh-CN" sz="4000" b="1" dirty="0">
              <a:latin typeface="楷体" panose="02010609060101010101" pitchFamily="49" charset="-122"/>
              <a:ea typeface="楷体" panose="02010609060101010101" pitchFamily="49" charset="-122"/>
            </a:endParaRPr>
          </a:p>
          <a:p>
            <a:r>
              <a:rPr lang="en-US" altLang="zh-CN" sz="2400" b="1" dirty="0"/>
              <a:t>13621858185</a:t>
            </a:r>
            <a:endParaRPr lang="en-US" altLang="zh-CN" sz="2400" b="1" dirty="0"/>
          </a:p>
          <a:p>
            <a:r>
              <a:rPr lang="en-US" altLang="zh-CN" sz="2400" b="1" dirty="0">
                <a:hlinkClick r:id="rId1"/>
              </a:rPr>
              <a:t>13621858185@139.com</a:t>
            </a:r>
            <a:endParaRPr lang="en-US" altLang="zh-CN" sz="2400" b="1" dirty="0"/>
          </a:p>
          <a:p>
            <a:r>
              <a:rPr lang="zh-CN" altLang="en-US" sz="2400" b="1" dirty="0"/>
              <a:t>恩宁安全技术（上海）有限公司</a:t>
            </a:r>
            <a:endParaRPr lang="zh-CN" altLang="zh-CN" sz="2400" b="1" dirty="0"/>
          </a:p>
        </p:txBody>
      </p:sp>
      <p:pic>
        <p:nvPicPr>
          <p:cNvPr id="27654" name="Picture 7"/>
          <p:cNvPicPr>
            <a:picLocks noChangeAspect="1"/>
          </p:cNvPicPr>
          <p:nvPr/>
        </p:nvPicPr>
        <p:blipFill>
          <a:blip r:embed="rId2"/>
          <a:stretch>
            <a:fillRect/>
          </a:stretch>
        </p:blipFill>
        <p:spPr>
          <a:xfrm>
            <a:off x="1936433" y="1091883"/>
            <a:ext cx="5270500" cy="126047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Rectangle 2"/>
          <p:cNvSpPr>
            <a:spLocks noGrp="1"/>
          </p:cNvSpPr>
          <p:nvPr>
            <p:ph type="title"/>
          </p:nvPr>
        </p:nvSpPr>
        <p:spPr>
          <a:xfrm>
            <a:off x="457200" y="117475"/>
            <a:ext cx="8229600" cy="1150938"/>
          </a:xfrm>
        </p:spPr>
        <p:txBody>
          <a:bodyPr wrap="square" lIns="91440" tIns="45720" rIns="91440" bIns="45720" anchor="ctr"/>
          <a:p>
            <a:pPr algn="l"/>
            <a:r>
              <a:rPr lang="en-US" altLang="zh-CN" sz="3600" b="1" dirty="0"/>
              <a:t>1.1 X</a:t>
            </a:r>
            <a:r>
              <a:rPr lang="zh-CN" altLang="en-US" sz="3600" b="1" dirty="0"/>
              <a:t>电容器</a:t>
            </a:r>
            <a:r>
              <a:rPr lang="zh-CN" altLang="zh-CN" sz="3600" b="1" dirty="0"/>
              <a:t>滤波</a:t>
            </a:r>
            <a:endParaRPr lang="en-US" altLang="zh-CN" sz="3600" b="1" dirty="0"/>
          </a:p>
        </p:txBody>
      </p:sp>
      <p:sp>
        <p:nvSpPr>
          <p:cNvPr id="26626" name="页脚占位符 6"/>
          <p:cNvSpPr>
            <a:spLocks noGrp="1"/>
          </p:cNvSpPr>
          <p:nvPr>
            <p:ph type="ftr" sz="quarter" idx="11"/>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a:endParaRPr lang="zh-CN" altLang="en-US" sz="1200" dirty="0">
              <a:solidFill>
                <a:srgbClr val="898989"/>
              </a:solidFill>
            </a:endParaRPr>
          </a:p>
        </p:txBody>
      </p:sp>
      <p:sp>
        <p:nvSpPr>
          <p:cNvPr id="26627" name="灯片编号占位符 5"/>
          <p:cNvSpPr>
            <a:spLocks noGrp="1"/>
          </p:cNvSpPr>
          <p:nvPr>
            <p:ph type="sldNum" sz="quarter" idx="12"/>
          </p:nvPr>
        </p:nvSpPr>
        <p:spPr>
          <a:noFill/>
          <a:ln>
            <a:noFill/>
          </a:ln>
        </p:spPr>
        <p:txBody>
          <a:bodyPr wrap="square" lIns="91440" tIns="45720" rIns="91440" bIns="45720" anchor="ctr"/>
          <a:p>
            <a:pPr algn="r"/>
            <a:fld id="{9A0DB2DC-4C9A-4742-B13C-FB6460FD3503}" type="slidenum">
              <a:rPr lang="zh-CN" altLang="en-US" sz="1200" dirty="0">
                <a:solidFill>
                  <a:srgbClr val="898989"/>
                </a:solidFill>
              </a:rPr>
            </a:fld>
            <a:endParaRPr lang="zh-CN" altLang="en-US" sz="1200" dirty="0">
              <a:solidFill>
                <a:srgbClr val="898989"/>
              </a:solidFill>
            </a:endParaRPr>
          </a:p>
        </p:txBody>
      </p:sp>
      <p:pic>
        <p:nvPicPr>
          <p:cNvPr id="26628" name="Picture 2"/>
          <p:cNvPicPr>
            <a:picLocks noGrp="1" noChangeAspect="1"/>
          </p:cNvPicPr>
          <p:nvPr>
            <p:ph idx="1"/>
          </p:nvPr>
        </p:nvPicPr>
        <p:blipFill>
          <a:blip r:embed="rId1"/>
          <a:stretch>
            <a:fillRect/>
          </a:stretch>
        </p:blipFill>
        <p:spPr>
          <a:xfrm>
            <a:off x="755650" y="1484313"/>
            <a:ext cx="7200900" cy="443547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Rectangle 2"/>
          <p:cNvSpPr>
            <a:spLocks noGrp="1"/>
          </p:cNvSpPr>
          <p:nvPr>
            <p:ph type="title"/>
          </p:nvPr>
        </p:nvSpPr>
        <p:spPr>
          <a:xfrm>
            <a:off x="457200" y="117475"/>
            <a:ext cx="8229600" cy="1150938"/>
          </a:xfrm>
        </p:spPr>
        <p:txBody>
          <a:bodyPr wrap="square" lIns="91440" tIns="45720" rIns="91440" bIns="45720" anchor="ctr"/>
          <a:p>
            <a:pPr algn="l"/>
            <a:r>
              <a:rPr lang="en-US" altLang="zh-CN" sz="3600" dirty="0">
                <a:sym typeface="+mn-ea"/>
              </a:rPr>
              <a:t>1.2 </a:t>
            </a:r>
            <a:r>
              <a:rPr lang="en-US" altLang="zh-CN" sz="3600" b="1" dirty="0"/>
              <a:t>X</a:t>
            </a:r>
            <a:r>
              <a:rPr lang="zh-CN" altLang="en-US" sz="3600" b="1" dirty="0"/>
              <a:t>、</a:t>
            </a:r>
            <a:r>
              <a:rPr lang="en-US" altLang="zh-CN" sz="3600" b="1" dirty="0"/>
              <a:t>Y</a:t>
            </a:r>
            <a:r>
              <a:rPr lang="zh-CN" altLang="en-US" sz="3600" b="1" dirty="0"/>
              <a:t>电容器</a:t>
            </a:r>
            <a:r>
              <a:rPr lang="zh-CN" altLang="zh-CN" sz="3600" b="1" dirty="0"/>
              <a:t>滤波</a:t>
            </a:r>
            <a:endParaRPr lang="en-US" altLang="zh-CN" sz="3600" b="1" dirty="0"/>
          </a:p>
        </p:txBody>
      </p:sp>
      <p:sp>
        <p:nvSpPr>
          <p:cNvPr id="27650" name="页脚占位符 6"/>
          <p:cNvSpPr>
            <a:spLocks noGrp="1"/>
          </p:cNvSpPr>
          <p:nvPr>
            <p:ph type="ftr" sz="quarter" idx="11"/>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a:endParaRPr lang="zh-CN" altLang="en-US" sz="1200" dirty="0">
              <a:solidFill>
                <a:srgbClr val="898989"/>
              </a:solidFill>
            </a:endParaRPr>
          </a:p>
        </p:txBody>
      </p:sp>
      <p:sp>
        <p:nvSpPr>
          <p:cNvPr id="27651" name="灯片编号占位符 5"/>
          <p:cNvSpPr>
            <a:spLocks noGrp="1"/>
          </p:cNvSpPr>
          <p:nvPr>
            <p:ph type="sldNum" sz="quarter" idx="12"/>
          </p:nvPr>
        </p:nvSpPr>
        <p:spPr>
          <a:noFill/>
          <a:ln>
            <a:noFill/>
          </a:ln>
        </p:spPr>
        <p:txBody>
          <a:bodyPr wrap="square" lIns="91440" tIns="45720" rIns="91440" bIns="45720" anchor="ctr"/>
          <a:p>
            <a:pPr algn="r"/>
            <a:fld id="{9A0DB2DC-4C9A-4742-B13C-FB6460FD3503}" type="slidenum">
              <a:rPr lang="zh-CN" altLang="en-US" sz="1200" dirty="0">
                <a:solidFill>
                  <a:srgbClr val="898989"/>
                </a:solidFill>
              </a:rPr>
            </a:fld>
            <a:endParaRPr lang="zh-CN" altLang="en-US" sz="1200" dirty="0">
              <a:solidFill>
                <a:srgbClr val="898989"/>
              </a:solidFill>
            </a:endParaRPr>
          </a:p>
        </p:txBody>
      </p:sp>
      <p:pic>
        <p:nvPicPr>
          <p:cNvPr id="27652" name="Picture 2"/>
          <p:cNvPicPr>
            <a:picLocks noGrp="1" noChangeAspect="1"/>
          </p:cNvPicPr>
          <p:nvPr>
            <p:ph idx="1"/>
          </p:nvPr>
        </p:nvPicPr>
        <p:blipFill>
          <a:blip r:embed="rId1"/>
          <a:stretch>
            <a:fillRect/>
          </a:stretch>
        </p:blipFill>
        <p:spPr>
          <a:xfrm>
            <a:off x="1116013" y="1484313"/>
            <a:ext cx="6950075" cy="42481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Rectangle 2"/>
          <p:cNvSpPr>
            <a:spLocks noGrp="1"/>
          </p:cNvSpPr>
          <p:nvPr>
            <p:ph type="title"/>
          </p:nvPr>
        </p:nvSpPr>
        <p:spPr>
          <a:xfrm>
            <a:off x="457200" y="117475"/>
            <a:ext cx="8229600" cy="1150938"/>
          </a:xfrm>
        </p:spPr>
        <p:txBody>
          <a:bodyPr wrap="square" lIns="91440" tIns="45720" rIns="91440" bIns="45720" anchor="ctr"/>
          <a:p>
            <a:pPr algn="l"/>
            <a:r>
              <a:rPr lang="en-US" altLang="zh-CN" sz="3600" b="1" dirty="0"/>
              <a:t>1.3 X</a:t>
            </a:r>
            <a:r>
              <a:rPr lang="zh-CN" altLang="en-US" sz="3600" b="1" dirty="0"/>
              <a:t>、</a:t>
            </a:r>
            <a:r>
              <a:rPr lang="en-US" altLang="zh-CN" sz="3600" b="1" dirty="0"/>
              <a:t>Y</a:t>
            </a:r>
            <a:r>
              <a:rPr lang="zh-CN" altLang="en-US" sz="3600" b="1" dirty="0"/>
              <a:t>电容</a:t>
            </a:r>
            <a:r>
              <a:rPr lang="en-US" altLang="zh-CN" sz="3600" b="1" dirty="0"/>
              <a:t>L</a:t>
            </a:r>
            <a:r>
              <a:rPr lang="zh-CN" altLang="en-US" sz="3600" b="1" dirty="0"/>
              <a:t>共模</a:t>
            </a:r>
            <a:r>
              <a:rPr lang="zh-CN" altLang="en-US" sz="3600" b="1" dirty="0"/>
              <a:t>电感</a:t>
            </a:r>
            <a:r>
              <a:rPr lang="zh-CN" altLang="zh-CN" sz="3600" b="1" dirty="0"/>
              <a:t>滤波</a:t>
            </a:r>
            <a:endParaRPr lang="en-US" altLang="zh-CN" sz="3600" b="1" dirty="0"/>
          </a:p>
        </p:txBody>
      </p:sp>
      <p:sp>
        <p:nvSpPr>
          <p:cNvPr id="28674" name="页脚占位符 6"/>
          <p:cNvSpPr>
            <a:spLocks noGrp="1"/>
          </p:cNvSpPr>
          <p:nvPr>
            <p:ph type="ftr" sz="quarter" idx="11"/>
          </p:nvPr>
        </p:nvSpPr>
        <p:spPr>
          <a:noFill/>
          <a:ln>
            <a:noFill/>
          </a:ln>
        </p:spPr>
        <p:txBody>
          <a:bodyPr wrap="square" lIns="91440" tIns="45720" rIns="91440" bIns="45720" anchor="ctr"/>
          <a:lst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a:endParaRPr lang="zh-CN" altLang="en-US" sz="1200" dirty="0">
              <a:solidFill>
                <a:srgbClr val="898989"/>
              </a:solidFill>
            </a:endParaRPr>
          </a:p>
        </p:txBody>
      </p:sp>
      <p:sp>
        <p:nvSpPr>
          <p:cNvPr id="28675" name="灯片编号占位符 5"/>
          <p:cNvSpPr>
            <a:spLocks noGrp="1"/>
          </p:cNvSpPr>
          <p:nvPr>
            <p:ph type="sldNum" sz="quarter" idx="12"/>
          </p:nvPr>
        </p:nvSpPr>
        <p:spPr>
          <a:noFill/>
          <a:ln>
            <a:noFill/>
          </a:ln>
        </p:spPr>
        <p:txBody>
          <a:bodyPr wrap="square" lIns="91440" tIns="45720" rIns="91440" bIns="45720" anchor="ctr"/>
          <a:p>
            <a:pPr algn="r"/>
            <a:fld id="{9A0DB2DC-4C9A-4742-B13C-FB6460FD3503}" type="slidenum">
              <a:rPr lang="zh-CN" altLang="en-US" sz="1200" dirty="0">
                <a:solidFill>
                  <a:srgbClr val="898989"/>
                </a:solidFill>
              </a:rPr>
            </a:fld>
            <a:endParaRPr lang="zh-CN" altLang="en-US" sz="1200" dirty="0">
              <a:solidFill>
                <a:srgbClr val="898989"/>
              </a:solidFill>
            </a:endParaRPr>
          </a:p>
        </p:txBody>
      </p:sp>
      <p:pic>
        <p:nvPicPr>
          <p:cNvPr id="28676" name="Picture 2"/>
          <p:cNvPicPr>
            <a:picLocks noGrp="1" noChangeAspect="1"/>
          </p:cNvPicPr>
          <p:nvPr>
            <p:ph idx="1"/>
          </p:nvPr>
        </p:nvPicPr>
        <p:blipFill>
          <a:blip r:embed="rId1"/>
          <a:stretch>
            <a:fillRect/>
          </a:stretch>
        </p:blipFill>
        <p:spPr>
          <a:xfrm>
            <a:off x="900113" y="1341438"/>
            <a:ext cx="6867525" cy="42291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2"/>
          <p:cNvSpPr>
            <a:spLocks noGrp="1" noRot="1"/>
          </p:cNvSpPr>
          <p:nvPr>
            <p:ph type="title"/>
          </p:nvPr>
        </p:nvSpPr>
        <p:spPr>
          <a:xfrm>
            <a:off x="339725" y="333375"/>
            <a:ext cx="8804275" cy="579438"/>
          </a:xfrm>
        </p:spPr>
        <p:txBody>
          <a:bodyPr wrap="square" lIns="91440" tIns="45720" rIns="91440" bIns="45720" anchor="ctr"/>
          <a:p>
            <a:pPr algn="l" eaLnBrk="1" hangingPunct="1"/>
            <a:r>
              <a:rPr lang="en-US" altLang="zh-CN" sz="3600" b="1" dirty="0"/>
              <a:t>1.4 开关电源EMI各个频段超标的对策</a:t>
            </a:r>
            <a:endParaRPr lang="en-US" altLang="zh-CN" sz="3600" b="1" dirty="0"/>
          </a:p>
        </p:txBody>
      </p:sp>
      <p:sp>
        <p:nvSpPr>
          <p:cNvPr id="19458" name="Rectangle 3"/>
          <p:cNvSpPr>
            <a:spLocks noGrp="1" noRot="1"/>
          </p:cNvSpPr>
          <p:nvPr>
            <p:ph idx="1"/>
          </p:nvPr>
        </p:nvSpPr>
        <p:spPr>
          <a:xfrm>
            <a:off x="422275" y="1828800"/>
            <a:ext cx="8083550" cy="4371975"/>
          </a:xfrm>
        </p:spPr>
        <p:txBody>
          <a:bodyPr wrap="square" lIns="91440" tIns="45720" rIns="91440" bIns="45720" anchor="t"/>
          <a:p>
            <a:pPr eaLnBrk="1" hangingPunct="1">
              <a:lnSpc>
                <a:spcPct val="90000"/>
              </a:lnSpc>
            </a:pPr>
            <a:endParaRPr lang="zh-CN" altLang="en-US" sz="2400" b="1" dirty="0">
              <a:solidFill>
                <a:srgbClr val="000000"/>
              </a:solidFill>
            </a:endParaRPr>
          </a:p>
        </p:txBody>
      </p:sp>
      <p:graphicFrame>
        <p:nvGraphicFramePr>
          <p:cNvPr id="19459" name="对象 1"/>
          <p:cNvGraphicFramePr>
            <a:graphicFrameLocks noChangeAspect="1"/>
          </p:cNvGraphicFramePr>
          <p:nvPr/>
        </p:nvGraphicFramePr>
        <p:xfrm>
          <a:off x="750888" y="1541463"/>
          <a:ext cx="7640637" cy="4371975"/>
        </p:xfrm>
        <a:graphic>
          <a:graphicData uri="http://schemas.openxmlformats.org/presentationml/2006/ole">
            <mc:AlternateContent xmlns:mc="http://schemas.openxmlformats.org/markup-compatibility/2006">
              <mc:Choice xmlns:v="urn:schemas-microsoft-com:vml" Requires="v">
                <p:oleObj spid="_x0000_s3076" name="" r:id="rId1" imgW="7924800" imgH="4533900" progId="Paint.Picture">
                  <p:embed/>
                </p:oleObj>
              </mc:Choice>
              <mc:Fallback>
                <p:oleObj name="" r:id="rId1" imgW="7924800" imgH="4533900" progId="Paint.Picture">
                  <p:embed/>
                  <p:pic>
                    <p:nvPicPr>
                      <p:cNvPr id="0" name="图片 3075"/>
                      <p:cNvPicPr/>
                      <p:nvPr/>
                    </p:nvPicPr>
                    <p:blipFill>
                      <a:blip r:embed="rId2"/>
                      <a:stretch>
                        <a:fillRect/>
                      </a:stretch>
                    </p:blipFill>
                    <p:spPr>
                      <a:xfrm>
                        <a:off x="750888" y="1541463"/>
                        <a:ext cx="7640637" cy="4371975"/>
                      </a:xfrm>
                      <a:prstGeom prst="rect">
                        <a:avLst/>
                      </a:prstGeom>
                      <a:noFill/>
                      <a:ln w="38100">
                        <a:noFill/>
                        <a:miter/>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7"/>
          <p:cNvSpPr>
            <a:spLocks noChangeArrowheads="1"/>
          </p:cNvSpPr>
          <p:nvPr/>
        </p:nvSpPr>
        <p:spPr bwMode="auto">
          <a:xfrm>
            <a:off x="546100" y="2480310"/>
            <a:ext cx="7899400" cy="2245360"/>
          </a:xfrm>
          <a:prstGeom prst="rect">
            <a:avLst/>
          </a:prstGeom>
          <a:noFill/>
          <a:ln w="9525" algn="ctr">
            <a:noFill/>
            <a:miter lim="800000"/>
          </a:ln>
        </p:spPr>
        <p:txBody>
          <a:bodyPr wrap="square">
            <a:spAutoFit/>
          </a:bodyPr>
          <a:lstStyle/>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2.1 LC滤波的限制</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2.2 抑制能力考虑</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sz="2800" b="1" dirty="0">
                <a:latin typeface="+mj-lt"/>
                <a:ea typeface="+mn-ea"/>
                <a:cs typeface="+mj-lt"/>
                <a:sym typeface="+mn-ea"/>
              </a:rPr>
              <a:t>2.3 骚扰电压测试的实质</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r>
              <a:rPr lang="en-US" sz="2800" b="1" dirty="0">
                <a:latin typeface="+mj-lt"/>
                <a:ea typeface="+mn-ea"/>
                <a:cs typeface="+mj-lt"/>
                <a:sym typeface="+mn-ea"/>
              </a:rPr>
              <a:t>2.4 </a:t>
            </a:r>
            <a:r>
              <a:rPr lang="zh-CN" altLang="en-US" sz="2800" b="1" dirty="0">
                <a:latin typeface="+mj-lt"/>
                <a:ea typeface="+mn-ea"/>
                <a:cs typeface="+mj-lt"/>
                <a:sym typeface="+mn-ea"/>
              </a:rPr>
              <a:t>其它问题</a:t>
            </a:r>
            <a:endParaRPr sz="2800" b="1" dirty="0">
              <a:latin typeface="+mj-lt"/>
              <a:ea typeface="+mn-ea"/>
              <a:cs typeface="+mj-lt"/>
              <a:sym typeface="+mn-ea"/>
            </a:endParaRPr>
          </a:p>
          <a:p>
            <a:pPr marL="558165" marR="0" lvl="0" indent="-558165" algn="l" defTabSz="914400" rtl="0">
              <a:lnSpc>
                <a:spcPct val="100000"/>
              </a:lnSpc>
              <a:spcBef>
                <a:spcPct val="0"/>
              </a:spcBef>
              <a:spcAft>
                <a:spcPct val="0"/>
              </a:spcAft>
              <a:buClrTx/>
              <a:buSzTx/>
              <a:buFont typeface="Arial" panose="020B0604020202020204" pitchFamily="34" charset="0"/>
              <a:buNone/>
              <a:defRPr/>
            </a:pPr>
            <a:endParaRPr lang="zh-CN" altLang="zh-CN" sz="2800" b="1" dirty="0">
              <a:latin typeface="+mj-lt"/>
              <a:ea typeface="+mn-ea"/>
              <a:cs typeface="+mj-lt"/>
              <a:sym typeface="+mn-ea"/>
            </a:endParaRPr>
          </a:p>
        </p:txBody>
      </p:sp>
      <p:sp>
        <p:nvSpPr>
          <p:cNvPr id="30723" name="Rectangle 8"/>
          <p:cNvSpPr/>
          <p:nvPr/>
        </p:nvSpPr>
        <p:spPr>
          <a:xfrm>
            <a:off x="743268" y="1020445"/>
            <a:ext cx="7205662" cy="645160"/>
          </a:xfrm>
          <a:prstGeom prst="rect">
            <a:avLst/>
          </a:prstGeom>
          <a:noFill/>
          <a:ln w="9525">
            <a:noFill/>
          </a:ln>
        </p:spPr>
        <p:txBody>
          <a:bodyPr>
            <a:spAutoFit/>
          </a:bodyPr>
          <a:p>
            <a:r>
              <a:rPr lang="en-US" sz="3600" b="1" dirty="0">
                <a:ea typeface="黑体" panose="02010609060101010101" pitchFamily="49" charset="-122"/>
                <a:cs typeface="Arial" panose="020B0604020202020204" pitchFamily="34" charset="0"/>
                <a:sym typeface="+mn-ea"/>
              </a:rPr>
              <a:t>2</a:t>
            </a:r>
            <a:r>
              <a:rPr sz="3600" b="1" dirty="0">
                <a:ea typeface="黑体" panose="02010609060101010101" pitchFamily="49" charset="-122"/>
                <a:cs typeface="Arial" panose="020B0604020202020204" pitchFamily="34" charset="0"/>
                <a:sym typeface="+mn-ea"/>
              </a:rPr>
              <a:t> </a:t>
            </a:r>
            <a:r>
              <a:rPr sz="3600" b="1" dirty="0">
                <a:ea typeface="黑体" panose="02010609060101010101" pitchFamily="49" charset="-122"/>
                <a:cs typeface="Arial" panose="020B0604020202020204" pitchFamily="34" charset="0"/>
                <a:sym typeface="+mn-ea"/>
              </a:rPr>
              <a:t>案例分析</a:t>
            </a:r>
            <a:endParaRPr sz="3600" b="1" dirty="0">
              <a:ea typeface="黑体" panose="02010609060101010101" pitchFamily="49" charset="-122"/>
              <a:cs typeface="Arial" panose="020B0604020202020204" pitchFamily="34" charset="0"/>
              <a:sym typeface="+mn-ea"/>
            </a:endParaRPr>
          </a:p>
        </p:txBody>
      </p:sp>
      <p:sp>
        <p:nvSpPr>
          <p:cNvPr id="94213" name="页脚占位符 6"/>
          <p:cNvSpPr txBox="1">
            <a:spLocks noGrp="1"/>
          </p:cNvSpPr>
          <p:nvPr>
            <p:ph type="ftr" sz="quarter" idx="11"/>
          </p:nvPr>
        </p:nvSpPr>
        <p:spPr bwMode="auto">
          <a:xfrm>
            <a:off x="2339975" y="6453188"/>
            <a:ext cx="4464050" cy="268288"/>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宋体" panose="02010600030101010101" pitchFamily="2" charset="-122"/>
              <a:cs typeface="+mn-cs"/>
            </a:endParaRPr>
          </a:p>
        </p:txBody>
      </p:sp>
      <p:sp>
        <p:nvSpPr>
          <p:cNvPr id="30725" name="灯片编号占位符 5"/>
          <p:cNvSpPr txBox="1">
            <a:spLocks noGrp="1"/>
          </p:cNvSpPr>
          <p:nvPr>
            <p:ph type="sldNum" sz="quarter" idx="12"/>
          </p:nvPr>
        </p:nvSpPr>
        <p:spPr>
          <a:xfrm>
            <a:off x="8172450" y="6245225"/>
            <a:ext cx="669925" cy="476250"/>
          </a:xfrm>
        </p:spPr>
        <p: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fld>
            <a:endParaRPr lang="zh-CN" altLang="en-US" sz="1400" dirty="0"/>
          </a:p>
        </p:txBody>
      </p:sp>
    </p:spTree>
  </p:cSld>
  <p:clrMapOvr>
    <a:masterClrMapping/>
  </p:clrMapOvr>
</p:sld>
</file>

<file path=ppt/tags/tag1.xml><?xml version="1.0" encoding="utf-8"?>
<p:tagLst xmlns:p="http://schemas.openxmlformats.org/presentationml/2006/main">
  <p:tag name="KSO_WM_DOC_GUID" val="{eb6fcb1e-11c7-4cd7-9664-a88064ac29f2}"/>
</p:tagLst>
</file>

<file path=ppt/theme/theme1.xml><?xml version="1.0" encoding="utf-8"?>
<a:theme xmlns:a="http://schemas.openxmlformats.org/drawingml/2006/main" name="卷草阳台">
  <a:themeElements>
    <a:clrScheme name="卷草阳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卷草阳台">
      <a:majorFont>
        <a:latin typeface="Arial"/>
        <a:ea typeface="黑体"/>
        <a:cs typeface=""/>
      </a:majorFont>
      <a:minorFont>
        <a:latin typeface="Arial Rounded MT Bold"/>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卷草阳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卷草阳台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卷草阳台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卷草阳台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卷草阳台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卷草阳台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卷草阳台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卷草阳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卷草阳台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卷草阳台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卷草阳台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卷草阳台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清香</Template>
  <TotalTime>0</TotalTime>
  <Words>6007</Words>
  <Application>WPS 演示</Application>
  <PresentationFormat>全屏显示(4:3)</PresentationFormat>
  <Paragraphs>420</Paragraphs>
  <Slides>42</Slides>
  <Notes>11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56" baseType="lpstr">
      <vt:lpstr>Arial</vt:lpstr>
      <vt:lpstr>宋体</vt:lpstr>
      <vt:lpstr>Wingdings</vt:lpstr>
      <vt:lpstr>黑体</vt:lpstr>
      <vt:lpstr>Arial Black</vt:lpstr>
      <vt:lpstr>Calibri</vt:lpstr>
      <vt:lpstr>楷体_GB2312</vt:lpstr>
      <vt:lpstr>新宋体</vt:lpstr>
      <vt:lpstr>楷体</vt:lpstr>
      <vt:lpstr>微软雅黑</vt:lpstr>
      <vt:lpstr>Arial Unicode MS</vt:lpstr>
      <vt:lpstr>Arial Rounded MT Bold</vt:lpstr>
      <vt:lpstr>卷草阳台</vt:lpstr>
      <vt:lpstr>Paint.Picture</vt:lpstr>
      <vt:lpstr>   家电电源与变频电源的 电磁兼容正向设计  </vt:lpstr>
      <vt:lpstr>PowerPoint 演示文稿</vt:lpstr>
      <vt:lpstr>PowerPoint 演示文稿</vt:lpstr>
      <vt:lpstr>PowerPoint 演示文稿</vt:lpstr>
      <vt:lpstr>X电容滤波</vt:lpstr>
      <vt:lpstr>X、Y电容滤波</vt:lpstr>
      <vt:lpstr>X、Y电容L电感滤波</vt:lpstr>
      <vt:lpstr>开关电源EMI各个频段超标的对策</vt:lpstr>
      <vt:lpstr>PowerPoint 演示文稿</vt:lpstr>
      <vt:lpstr>PowerPoint 演示文稿</vt:lpstr>
      <vt:lpstr>PowerPoint 演示文稿</vt:lpstr>
      <vt:lpstr>PowerPoint 演示文稿</vt:lpstr>
      <vt:lpstr>PowerPoint 演示文稿</vt:lpstr>
      <vt:lpstr>1、道路车辆电子电器的电磁兼容概述</vt:lpstr>
      <vt:lpstr>PowerPoint 演示文稿</vt:lpstr>
      <vt:lpstr>1、道路车辆电子电器的电磁兼容概述</vt:lpstr>
      <vt:lpstr>4.1 家电电源与变频电源电磁兼容特性分析</vt:lpstr>
      <vt:lpstr>4.2 EMC问题三要素</vt:lpstr>
      <vt:lpstr>4.2 EMC问题三要素</vt:lpstr>
      <vt:lpstr>4.2 EMC问题三要素</vt:lpstr>
      <vt:lpstr>4、如何实现实现道路车辆电子电器的电磁兼容</vt:lpstr>
      <vt:lpstr>5 电磁兼容入门</vt:lpstr>
      <vt:lpstr>6 家用电器产品电磁兼容标准</vt:lpstr>
      <vt:lpstr>7 电磁兼容问题的要素与规律</vt:lpstr>
      <vt:lpstr>7.2 辐射发射问题的要素与规律</vt:lpstr>
      <vt:lpstr>7.2 辐射发射问题的要素与规律</vt:lpstr>
      <vt:lpstr>7.2 辐射发射问题的要素与规律</vt:lpstr>
      <vt:lpstr>7 电磁兼容问题的要素与规律</vt:lpstr>
      <vt:lpstr>4、如何实现实现道路车辆电子电器的电磁兼容</vt:lpstr>
      <vt:lpstr>道路车辆电器零部件电磁兼容的风险评估</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道路车辆电器零部件电磁兼容正向设计</vt:lpstr>
      <vt:lpstr>第六部分：              现场问题解答</vt:lpstr>
      <vt:lpstr>谢谢大家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医疗器械注册（检测、研究、设计、生产） 人员培训讲义（三）  医用电气安全标准应用与检测</dc:title>
  <dc:creator/>
  <cp:lastModifiedBy>徐强华</cp:lastModifiedBy>
  <cp:revision>316</cp:revision>
  <dcterms:created xsi:type="dcterms:W3CDTF">2013-08-12T05:07:00Z</dcterms:created>
  <dcterms:modified xsi:type="dcterms:W3CDTF">2019-03-17T03:46:02Z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