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77" r:id="rId3"/>
    <p:sldId id="354" r:id="rId4"/>
    <p:sldId id="356" r:id="rId5"/>
    <p:sldId id="355" r:id="rId6"/>
    <p:sldId id="353" r:id="rId7"/>
    <p:sldId id="343" r:id="rId8"/>
    <p:sldId id="344" r:id="rId9"/>
    <p:sldId id="345" r:id="rId10"/>
    <p:sldId id="346" r:id="rId11"/>
    <p:sldId id="347" r:id="rId12"/>
    <p:sldId id="358" r:id="rId13"/>
    <p:sldId id="360" r:id="rId14"/>
    <p:sldId id="361" r:id="rId15"/>
    <p:sldId id="362" r:id="rId16"/>
    <p:sldId id="364" r:id="rId17"/>
    <p:sldId id="324" r:id="rId18"/>
    <p:sldId id="328" r:id="rId19"/>
    <p:sldId id="329" r:id="rId20"/>
    <p:sldId id="332" r:id="rId21"/>
    <p:sldId id="330" r:id="rId22"/>
    <p:sldId id="331" r:id="rId23"/>
    <p:sldId id="333" r:id="rId24"/>
    <p:sldId id="335" r:id="rId25"/>
    <p:sldId id="341" r:id="rId26"/>
    <p:sldId id="336" r:id="rId27"/>
    <p:sldId id="338" r:id="rId28"/>
    <p:sldId id="337" r:id="rId29"/>
    <p:sldId id="290" r:id="rId30"/>
  </p:sldIdLst>
  <p:sldSz cx="9144000" cy="6858000" type="screen4x3"/>
  <p:notesSz cx="6858000" cy="9144000"/>
  <p:defaultTextStyle>
    <a:lvl1pPr>
      <a:defRPr>
        <a:latin typeface="+mn-lt"/>
        <a:ea typeface="+mn-ea"/>
        <a:cs typeface="+mn-cs"/>
        <a:sym typeface="Helvetica"/>
      </a:defRPr>
    </a:lvl1pPr>
    <a:lvl2pPr>
      <a:defRPr>
        <a:latin typeface="+mn-lt"/>
        <a:ea typeface="+mn-ea"/>
        <a:cs typeface="+mn-cs"/>
        <a:sym typeface="Helvetica"/>
      </a:defRPr>
    </a:lvl2pPr>
    <a:lvl3pPr>
      <a:defRPr>
        <a:latin typeface="+mn-lt"/>
        <a:ea typeface="+mn-ea"/>
        <a:cs typeface="+mn-cs"/>
        <a:sym typeface="Helvetica"/>
      </a:defRPr>
    </a:lvl3pPr>
    <a:lvl4pPr>
      <a:defRPr>
        <a:latin typeface="+mn-lt"/>
        <a:ea typeface="+mn-ea"/>
        <a:cs typeface="+mn-cs"/>
        <a:sym typeface="Helvetica"/>
      </a:defRPr>
    </a:lvl4pPr>
    <a:lvl5pPr>
      <a:defRPr>
        <a:latin typeface="+mn-lt"/>
        <a:ea typeface="+mn-ea"/>
        <a:cs typeface="+mn-cs"/>
        <a:sym typeface="Helvetica"/>
      </a:defRPr>
    </a:lvl5pPr>
    <a:lvl6pPr>
      <a:defRPr>
        <a:latin typeface="+mn-lt"/>
        <a:ea typeface="+mn-ea"/>
        <a:cs typeface="+mn-cs"/>
        <a:sym typeface="Helvetica"/>
      </a:defRPr>
    </a:lvl6pPr>
    <a:lvl7pPr>
      <a:defRPr>
        <a:latin typeface="+mn-lt"/>
        <a:ea typeface="+mn-ea"/>
        <a:cs typeface="+mn-cs"/>
        <a:sym typeface="Helvetica"/>
      </a:defRPr>
    </a:lvl7pPr>
    <a:lvl8pPr>
      <a:defRPr>
        <a:latin typeface="+mn-lt"/>
        <a:ea typeface="+mn-ea"/>
        <a:cs typeface="+mn-cs"/>
        <a:sym typeface="Helvetica"/>
      </a:defRPr>
    </a:lvl8pPr>
    <a:lvl9pPr>
      <a:defRPr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37" autoAdjust="0"/>
    <p:restoredTop sz="94660"/>
  </p:normalViewPr>
  <p:slideViewPr>
    <p:cSldViewPr>
      <p:cViewPr varScale="1">
        <p:scale>
          <a:sx n="52" d="100"/>
          <a:sy n="52" d="100"/>
        </p:scale>
        <p:origin x="-113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" name="Shape 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new version4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3500437" y="6550025"/>
            <a:ext cx="2020889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www.szhittech.com</a:t>
            </a:r>
          </a:p>
        </p:txBody>
      </p:sp>
      <p:pic>
        <p:nvPicPr>
          <p:cNvPr id="4" name="image2.png" descr="图片1副本副本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143875" y="0"/>
            <a:ext cx="1000125" cy="4508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7010400" y="6635273"/>
            <a:ext cx="2133600" cy="2311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235200" indent="-4064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924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496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6068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640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idx="4294967295"/>
          </p:nvPr>
        </p:nvSpPr>
        <p:spPr>
          <a:xfrm>
            <a:off x="642910" y="1500174"/>
            <a:ext cx="7772401" cy="1143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lnSpc>
                <a:spcPct val="125000"/>
              </a:lnSpc>
              <a:defRPr sz="1800"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  <a:sym typeface="Arial"/>
              </a:rPr>
              <a:t>变频控制在空调暖通产品的挑战与解决方案</a:t>
            </a:r>
            <a:endParaRPr sz="2800" b="1" dirty="0">
              <a:latin typeface="微软雅黑" pitchFamily="34" charset="-122"/>
              <a:ea typeface="微软雅黑" pitchFamily="34" charset="-122"/>
              <a:cs typeface="Arial" pitchFamily="34" charset="0"/>
              <a:sym typeface="Arial"/>
            </a:endParaRPr>
          </a:p>
        </p:txBody>
      </p:sp>
      <p:sp>
        <p:nvSpPr>
          <p:cNvPr id="12" name="Shape 12"/>
          <p:cNvSpPr>
            <a:spLocks noGrp="1"/>
          </p:cNvSpPr>
          <p:nvPr>
            <p:ph type="body" idx="4294967295"/>
          </p:nvPr>
        </p:nvSpPr>
        <p:spPr>
          <a:xfrm>
            <a:off x="-2" y="6215062"/>
            <a:ext cx="9144004" cy="35718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16027" lvl="0" indent="-216027" defTabSz="576072">
              <a:spcBef>
                <a:spcPts val="400"/>
              </a:spcBef>
              <a:defRPr sz="2000"/>
            </a:pPr>
            <a:endParaRPr dirty="0"/>
          </a:p>
        </p:txBody>
      </p:sp>
      <p:sp>
        <p:nvSpPr>
          <p:cNvPr id="13" name="Shape 13"/>
          <p:cNvSpPr/>
          <p:nvPr/>
        </p:nvSpPr>
        <p:spPr>
          <a:xfrm>
            <a:off x="3563937" y="5876923"/>
            <a:ext cx="8929689" cy="584775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708688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sz="2000" i="1" dirty="0">
                <a:latin typeface="Calibri"/>
                <a:ea typeface="Calibri"/>
                <a:cs typeface="Calibri"/>
                <a:sym typeface="Calibri"/>
              </a:rPr>
              <a:t>Version </a:t>
            </a:r>
            <a:r>
              <a:rPr sz="2000" i="1" dirty="0" smtClean="0"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lang="en-US" sz="2000" i="1" dirty="0" smtClean="0">
                <a:latin typeface="Calibri"/>
                <a:ea typeface="Calibri"/>
                <a:cs typeface="Calibri"/>
                <a:sym typeface="Calibri"/>
              </a:rPr>
              <a:t>9</a:t>
            </a:r>
            <a:endParaRPr sz="20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7010400" y="6680993"/>
            <a:ext cx="213360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000"/>
              <a:t>1</a:t>
            </a:r>
          </a:p>
        </p:txBody>
      </p:sp>
      <p:sp>
        <p:nvSpPr>
          <p:cNvPr id="15" name="Shape 15"/>
          <p:cNvSpPr/>
          <p:nvPr/>
        </p:nvSpPr>
        <p:spPr>
          <a:xfrm>
            <a:off x="5715008" y="5072074"/>
            <a:ext cx="2857521" cy="428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125000"/>
              </a:lnSpc>
              <a:defRPr sz="2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lang="en-US" sz="1800" dirty="0" smtClean="0"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Shape 11"/>
          <p:cNvSpPr txBox="1">
            <a:spLocks/>
          </p:cNvSpPr>
          <p:nvPr/>
        </p:nvSpPr>
        <p:spPr>
          <a:xfrm>
            <a:off x="500034" y="2571744"/>
            <a:ext cx="7772401" cy="1143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/>
              <a:sym typeface="Arial"/>
            </a:endParaRPr>
          </a:p>
        </p:txBody>
      </p:sp>
      <p:sp>
        <p:nvSpPr>
          <p:cNvPr id="8" name="Shape 11"/>
          <p:cNvSpPr txBox="1">
            <a:spLocks/>
          </p:cNvSpPr>
          <p:nvPr/>
        </p:nvSpPr>
        <p:spPr>
          <a:xfrm>
            <a:off x="1928794" y="5000636"/>
            <a:ext cx="4714907" cy="5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佛山市顺德区和而泰电子科技有限公司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06"/>
          <p:cNvSpPr/>
          <p:nvPr/>
        </p:nvSpPr>
        <p:spPr>
          <a:xfrm>
            <a:off x="285720" y="1000108"/>
            <a:ext cx="8786842" cy="1928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354" y="0"/>
                  <a:pt x="790" y="0"/>
                </a:cubicBezTo>
                <a:lnTo>
                  <a:pt x="20810" y="0"/>
                </a:lnTo>
                <a:cubicBezTo>
                  <a:pt x="21246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46" y="21600"/>
                  <a:pt x="20810" y="21600"/>
                </a:cubicBezTo>
                <a:lnTo>
                  <a:pt x="790" y="21600"/>
                </a:lnTo>
                <a:cubicBezTo>
                  <a:pt x="354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DCDCDC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" name="Group 611"/>
          <p:cNvGrpSpPr/>
          <p:nvPr/>
        </p:nvGrpSpPr>
        <p:grpSpPr>
          <a:xfrm>
            <a:off x="500034" y="1138942"/>
            <a:ext cx="2786084" cy="646985"/>
            <a:chOff x="0" y="0"/>
            <a:chExt cx="2786083" cy="646983"/>
          </a:xfrm>
        </p:grpSpPr>
        <p:sp>
          <p:nvSpPr>
            <p:cNvPr id="4" name="Shape 609"/>
            <p:cNvSpPr/>
            <p:nvPr/>
          </p:nvSpPr>
          <p:spPr>
            <a:xfrm>
              <a:off x="0" y="0"/>
              <a:ext cx="2786083" cy="646983"/>
            </a:xfrm>
            <a:prstGeom prst="roundRect">
              <a:avLst>
                <a:gd name="adj" fmla="val 16667"/>
              </a:avLst>
            </a:prstGeom>
            <a:solidFill>
              <a:srgbClr val="AE48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" name="Shape 610"/>
            <p:cNvSpPr/>
            <p:nvPr/>
          </p:nvSpPr>
          <p:spPr>
            <a:xfrm>
              <a:off x="31583" y="31582"/>
              <a:ext cx="2722916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 smtClean="0">
                  <a:solidFill>
                    <a:srgbClr val="FFFFFF"/>
                  </a:solidFill>
                </a:rPr>
                <a:t>平均电流法</a:t>
              </a: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600" dirty="0" smtClean="0">
                  <a:solidFill>
                    <a:srgbClr val="FFFFFF"/>
                  </a:solidFill>
                </a:rPr>
                <a:t>PFC</a:t>
              </a:r>
              <a:r>
                <a:rPr lang="zh-CN" altLang="en-US" sz="1600" dirty="0" smtClean="0">
                  <a:solidFill>
                    <a:srgbClr val="FFFFFF"/>
                  </a:solidFill>
                </a:rPr>
                <a:t>算法设计</a:t>
              </a:r>
              <a:endParaRPr lang="en-US" altLang="zh-CN" sz="16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614"/>
          <p:cNvGrpSpPr/>
          <p:nvPr/>
        </p:nvGrpSpPr>
        <p:grpSpPr>
          <a:xfrm>
            <a:off x="3500430" y="1138942"/>
            <a:ext cx="2643208" cy="646985"/>
            <a:chOff x="0" y="0"/>
            <a:chExt cx="2643206" cy="646983"/>
          </a:xfrm>
        </p:grpSpPr>
        <p:sp>
          <p:nvSpPr>
            <p:cNvPr id="7" name="Shape 612"/>
            <p:cNvSpPr/>
            <p:nvPr/>
          </p:nvSpPr>
          <p:spPr>
            <a:xfrm>
              <a:off x="0" y="0"/>
              <a:ext cx="2643206" cy="646983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" name="Shape 613"/>
            <p:cNvSpPr/>
            <p:nvPr/>
          </p:nvSpPr>
          <p:spPr>
            <a:xfrm>
              <a:off x="31583" y="31582"/>
              <a:ext cx="2580040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单周期</a:t>
              </a:r>
              <a:endParaRPr lang="en-US" altLang="zh-CN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/>
              <a:r>
                <a:rPr lang="en-US" altLang="zh-CN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PFC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算法设计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617"/>
          <p:cNvGrpSpPr/>
          <p:nvPr/>
        </p:nvGrpSpPr>
        <p:grpSpPr>
          <a:xfrm>
            <a:off x="6500826" y="1138942"/>
            <a:ext cx="2357456" cy="646985"/>
            <a:chOff x="0" y="0"/>
            <a:chExt cx="2357454" cy="646983"/>
          </a:xfrm>
        </p:grpSpPr>
        <p:sp>
          <p:nvSpPr>
            <p:cNvPr id="10" name="Shape 615"/>
            <p:cNvSpPr/>
            <p:nvPr/>
          </p:nvSpPr>
          <p:spPr>
            <a:xfrm>
              <a:off x="0" y="0"/>
              <a:ext cx="2357454" cy="646983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" name="Shape 616"/>
            <p:cNvSpPr/>
            <p:nvPr/>
          </p:nvSpPr>
          <p:spPr>
            <a:xfrm>
              <a:off x="31582" y="31582"/>
              <a:ext cx="2294290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自适应</a:t>
              </a:r>
              <a:endParaRPr lang="en-US" altLang="zh-CN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/>
              <a:r>
                <a:rPr lang="en-US" altLang="zh-CN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PFC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算法设计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oup 620"/>
          <p:cNvGrpSpPr/>
          <p:nvPr/>
        </p:nvGrpSpPr>
        <p:grpSpPr>
          <a:xfrm>
            <a:off x="500034" y="2067636"/>
            <a:ext cx="2786084" cy="646985"/>
            <a:chOff x="0" y="0"/>
            <a:chExt cx="2786083" cy="646983"/>
          </a:xfrm>
        </p:grpSpPr>
        <p:sp>
          <p:nvSpPr>
            <p:cNvPr id="13" name="Shape 618"/>
            <p:cNvSpPr/>
            <p:nvPr/>
          </p:nvSpPr>
          <p:spPr>
            <a:xfrm>
              <a:off x="0" y="0"/>
              <a:ext cx="2786083" cy="646983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" name="Shape 619"/>
            <p:cNvSpPr/>
            <p:nvPr/>
          </p:nvSpPr>
          <p:spPr>
            <a:xfrm>
              <a:off x="31583" y="31582"/>
              <a:ext cx="2722916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基础</a:t>
              </a:r>
              <a:r>
                <a:rPr lang="en-US" altLang="zh-CN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FOC</a:t>
              </a:r>
            </a:p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算法设计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oup 623"/>
          <p:cNvGrpSpPr/>
          <p:nvPr/>
        </p:nvGrpSpPr>
        <p:grpSpPr>
          <a:xfrm>
            <a:off x="3500430" y="2067636"/>
            <a:ext cx="2643208" cy="646985"/>
            <a:chOff x="0" y="0"/>
            <a:chExt cx="2643206" cy="646983"/>
          </a:xfrm>
        </p:grpSpPr>
        <p:sp>
          <p:nvSpPr>
            <p:cNvPr id="16" name="Shape 621"/>
            <p:cNvSpPr/>
            <p:nvPr/>
          </p:nvSpPr>
          <p:spPr>
            <a:xfrm>
              <a:off x="0" y="0"/>
              <a:ext cx="2643206" cy="646983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" name="Shape 622"/>
            <p:cNvSpPr/>
            <p:nvPr/>
          </p:nvSpPr>
          <p:spPr>
            <a:xfrm>
              <a:off x="31583" y="31582"/>
              <a:ext cx="2580040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位置</a:t>
              </a:r>
              <a:endParaRPr lang="en-US" altLang="zh-CN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估算算法设计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roup 626"/>
          <p:cNvGrpSpPr/>
          <p:nvPr/>
        </p:nvGrpSpPr>
        <p:grpSpPr>
          <a:xfrm>
            <a:off x="6500826" y="2071678"/>
            <a:ext cx="2357456" cy="646984"/>
            <a:chOff x="0" y="0"/>
            <a:chExt cx="2357454" cy="646983"/>
          </a:xfrm>
        </p:grpSpPr>
        <p:sp>
          <p:nvSpPr>
            <p:cNvPr id="19" name="Shape 624"/>
            <p:cNvSpPr/>
            <p:nvPr/>
          </p:nvSpPr>
          <p:spPr>
            <a:xfrm>
              <a:off x="0" y="0"/>
              <a:ext cx="2357454" cy="646983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zh-CN" altLang="en-US" dirty="0" smtClean="0">
                  <a:solidFill>
                    <a:schemeClr val="bg1"/>
                  </a:solidFill>
                </a:rPr>
                <a:t>自适应</a:t>
              </a:r>
              <a:endParaRPr lang="en-US" altLang="zh-CN" dirty="0" smtClean="0">
                <a:solidFill>
                  <a:schemeClr val="bg1"/>
                </a:solidFill>
              </a:endParaRPr>
            </a:p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zh-CN" altLang="en-US" dirty="0" smtClean="0">
                  <a:solidFill>
                    <a:schemeClr val="bg1"/>
                  </a:solidFill>
                </a:rPr>
                <a:t>转矩补偿设计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20" name="Shape 625"/>
            <p:cNvSpPr/>
            <p:nvPr/>
          </p:nvSpPr>
          <p:spPr>
            <a:xfrm>
              <a:off x="31582" y="31582"/>
              <a:ext cx="229429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endParaRPr sz="16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Shape 629"/>
          <p:cNvSpPr/>
          <p:nvPr/>
        </p:nvSpPr>
        <p:spPr>
          <a:xfrm>
            <a:off x="1045352" y="5977613"/>
            <a:ext cx="3258260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 sz="1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FOC Arithmetic simulation of PMSM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altLang="zh-CN" sz="14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MRAS</a:t>
            </a:r>
            <a:r>
              <a:rPr sz="14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Estimate for Rotor position angle</a:t>
            </a:r>
          </a:p>
        </p:txBody>
      </p:sp>
      <p:sp>
        <p:nvSpPr>
          <p:cNvPr id="22" name="Shape 630"/>
          <p:cNvSpPr/>
          <p:nvPr/>
        </p:nvSpPr>
        <p:spPr>
          <a:xfrm>
            <a:off x="5093410" y="6072206"/>
            <a:ext cx="3731329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2060"/>
                </a:solidFill>
              </a:rPr>
              <a:t>PMSM phase current and position angle wave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67076"/>
            <a:ext cx="4286280" cy="247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71810"/>
            <a:ext cx="3881520" cy="277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Shape 852"/>
          <p:cNvSpPr txBox="1">
            <a:spLocks/>
          </p:cNvSpPr>
          <p:nvPr/>
        </p:nvSpPr>
        <p:spPr>
          <a:xfrm>
            <a:off x="214282" y="-24"/>
            <a:ext cx="2643206" cy="64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软件设计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51"/>
          <p:cNvSpPr/>
          <p:nvPr/>
        </p:nvSpPr>
        <p:spPr>
          <a:xfrm>
            <a:off x="7000892" y="1643050"/>
            <a:ext cx="2000265" cy="4786346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  <a:effectLst>
            <a:outerShdw blurRad="63500" dist="17960" dir="2700000" rotWithShape="0">
              <a:srgbClr val="858585"/>
            </a:outerShdw>
          </a:effectLst>
        </p:spPr>
        <p:txBody>
          <a:bodyPr lIns="0" tIns="0" rIns="0" bIns="0" anchor="ctr"/>
          <a:lstStyle/>
          <a:p>
            <a:pPr lvl="0">
              <a:defRPr sz="10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" name="Shape 552"/>
          <p:cNvSpPr/>
          <p:nvPr/>
        </p:nvSpPr>
        <p:spPr>
          <a:xfrm>
            <a:off x="285720" y="1643050"/>
            <a:ext cx="1928827" cy="4786346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  <a:effectLst>
            <a:outerShdw blurRad="63500" dist="17960" dir="2700000" rotWithShape="0">
              <a:srgbClr val="858585"/>
            </a:outerShdw>
          </a:effectLst>
        </p:spPr>
        <p:txBody>
          <a:bodyPr lIns="0" tIns="0" rIns="0" bIns="0" anchor="ctr"/>
          <a:lstStyle/>
          <a:p>
            <a:pPr lvl="0">
              <a:defRPr sz="10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" name="Shape 553"/>
          <p:cNvSpPr/>
          <p:nvPr/>
        </p:nvSpPr>
        <p:spPr>
          <a:xfrm>
            <a:off x="4572000" y="1643050"/>
            <a:ext cx="2357454" cy="4786346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  <a:effectLst>
            <a:outerShdw blurRad="63500" dist="17960" dir="2700000" rotWithShape="0">
              <a:srgbClr val="858585"/>
            </a:outerShdw>
          </a:effectLst>
        </p:spPr>
        <p:txBody>
          <a:bodyPr lIns="0" tIns="0" rIns="0" bIns="0" anchor="ctr"/>
          <a:lstStyle/>
          <a:p>
            <a:pPr lvl="0">
              <a:defRPr sz="10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5" name="Shape 554"/>
          <p:cNvSpPr/>
          <p:nvPr/>
        </p:nvSpPr>
        <p:spPr>
          <a:xfrm>
            <a:off x="2285985" y="1643050"/>
            <a:ext cx="2233621" cy="4786346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  <a:effectLst>
            <a:outerShdw blurRad="63500" dist="17960" dir="2700000" rotWithShape="0">
              <a:srgbClr val="858585"/>
            </a:outerShdw>
          </a:effectLst>
        </p:spPr>
        <p:txBody>
          <a:bodyPr lIns="0" tIns="0" rIns="0" bIns="0" anchor="ctr"/>
          <a:lstStyle/>
          <a:p>
            <a:pPr lvl="0">
              <a:defRPr sz="10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6" name="Shape 555"/>
          <p:cNvSpPr/>
          <p:nvPr/>
        </p:nvSpPr>
        <p:spPr>
          <a:xfrm>
            <a:off x="285721" y="1647971"/>
            <a:ext cx="1929403" cy="492443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sz="16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SVPWM </a:t>
            </a:r>
            <a:r>
              <a:rPr lang="zh-CN" altLang="en-US" sz="1600" dirty="0" smtClean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算法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zh-CN" altLang="en-US" sz="1600" dirty="0" smtClean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空间矢量分析</a:t>
            </a:r>
            <a:endParaRPr sz="1600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19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305694" y="2285992"/>
            <a:ext cx="2143141" cy="1643074"/>
          </a:xfrm>
          <a:prstGeom prst="roundRect">
            <a:avLst>
              <a:gd name="adj" fmla="val 7392"/>
            </a:avLst>
          </a:prstGeom>
          <a:ln w="12700">
            <a:miter lim="400000"/>
          </a:ln>
        </p:spPr>
      </p:pic>
      <p:pic>
        <p:nvPicPr>
          <p:cNvPr id="8" name="image20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305694" y="4286255"/>
            <a:ext cx="2143141" cy="1714513"/>
          </a:xfrm>
          <a:prstGeom prst="roundRect">
            <a:avLst>
              <a:gd name="adj" fmla="val 10000"/>
            </a:avLst>
          </a:prstGeom>
          <a:ln w="12700">
            <a:miter lim="400000"/>
          </a:ln>
        </p:spPr>
      </p:pic>
      <p:pic>
        <p:nvPicPr>
          <p:cNvPr id="9" name="image21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000892" y="4286255"/>
            <a:ext cx="1928827" cy="1714513"/>
          </a:xfrm>
          <a:prstGeom prst="roundRect">
            <a:avLst>
              <a:gd name="adj" fmla="val 7778"/>
            </a:avLst>
          </a:prstGeom>
          <a:ln w="12700">
            <a:miter lim="400000"/>
          </a:ln>
        </p:spPr>
      </p:pic>
      <p:grpSp>
        <p:nvGrpSpPr>
          <p:cNvPr id="10" name="Group 563"/>
          <p:cNvGrpSpPr/>
          <p:nvPr/>
        </p:nvGrpSpPr>
        <p:grpSpPr>
          <a:xfrm>
            <a:off x="285720" y="928669"/>
            <a:ext cx="2000265" cy="584775"/>
            <a:chOff x="0" y="0"/>
            <a:chExt cx="2000264" cy="584773"/>
          </a:xfrm>
        </p:grpSpPr>
        <p:sp>
          <p:nvSpPr>
            <p:cNvPr id="11" name="Shape 561"/>
            <p:cNvSpPr/>
            <p:nvPr/>
          </p:nvSpPr>
          <p:spPr>
            <a:xfrm>
              <a:off x="0" y="0"/>
              <a:ext cx="2000264" cy="58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864" y="0"/>
                  </a:lnTo>
                  <a:lnTo>
                    <a:pt x="21600" y="10800"/>
                  </a:lnTo>
                  <a:lnTo>
                    <a:pt x="19864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7960" dir="2700000" rotWithShape="0">
                <a:srgbClr val="000000"/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" name="Shape 562"/>
            <p:cNvSpPr/>
            <p:nvPr/>
          </p:nvSpPr>
          <p:spPr>
            <a:xfrm>
              <a:off x="0" y="0"/>
              <a:ext cx="1919878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第一步</a:t>
              </a:r>
              <a:endParaRPr lang="en-US" altLang="zh-CN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算法原理分析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roup 566"/>
          <p:cNvGrpSpPr/>
          <p:nvPr/>
        </p:nvGrpSpPr>
        <p:grpSpPr>
          <a:xfrm>
            <a:off x="2357422" y="928669"/>
            <a:ext cx="2143141" cy="584775"/>
            <a:chOff x="0" y="0"/>
            <a:chExt cx="2143140" cy="584773"/>
          </a:xfrm>
        </p:grpSpPr>
        <p:sp>
          <p:nvSpPr>
            <p:cNvPr id="14" name="Shape 564"/>
            <p:cNvSpPr/>
            <p:nvPr/>
          </p:nvSpPr>
          <p:spPr>
            <a:xfrm>
              <a:off x="0" y="0"/>
              <a:ext cx="2143140" cy="58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980" y="0"/>
                  </a:lnTo>
                  <a:lnTo>
                    <a:pt x="21600" y="10800"/>
                  </a:lnTo>
                  <a:lnTo>
                    <a:pt x="1998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58912"/>
            </a:solidFill>
            <a:ln w="12700" cap="flat">
              <a:noFill/>
              <a:miter lim="400000"/>
            </a:ln>
            <a:effectLst>
              <a:outerShdw blurRad="63500" dist="17960" dir="2700000" rotWithShape="0">
                <a:srgbClr val="000000"/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" name="Shape 565"/>
            <p:cNvSpPr/>
            <p:nvPr/>
          </p:nvSpPr>
          <p:spPr>
            <a:xfrm>
              <a:off x="0" y="0"/>
              <a:ext cx="2062754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第二步</a:t>
              </a:r>
              <a:endParaRPr lang="en-US" altLang="zh-CN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算法仿真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Group 569"/>
          <p:cNvGrpSpPr/>
          <p:nvPr/>
        </p:nvGrpSpPr>
        <p:grpSpPr>
          <a:xfrm>
            <a:off x="4571998" y="928669"/>
            <a:ext cx="2286020" cy="584775"/>
            <a:chOff x="-1" y="0"/>
            <a:chExt cx="2286018" cy="584773"/>
          </a:xfrm>
        </p:grpSpPr>
        <p:sp>
          <p:nvSpPr>
            <p:cNvPr id="17" name="Shape 567"/>
            <p:cNvSpPr/>
            <p:nvPr/>
          </p:nvSpPr>
          <p:spPr>
            <a:xfrm>
              <a:off x="-1" y="0"/>
              <a:ext cx="2286018" cy="58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081" y="0"/>
                  </a:lnTo>
                  <a:lnTo>
                    <a:pt x="21600" y="10800"/>
                  </a:lnTo>
                  <a:lnTo>
                    <a:pt x="20081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F79EF"/>
            </a:solidFill>
            <a:ln w="12700" cap="flat">
              <a:noFill/>
              <a:miter lim="400000"/>
            </a:ln>
            <a:effectLst>
              <a:outerShdw blurRad="63500" dist="17960" dir="2700000" rotWithShape="0">
                <a:srgbClr val="000000"/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" name="Shape 568"/>
            <p:cNvSpPr/>
            <p:nvPr/>
          </p:nvSpPr>
          <p:spPr>
            <a:xfrm>
              <a:off x="-1" y="0"/>
              <a:ext cx="2205632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第三步</a:t>
              </a:r>
              <a:endParaRPr lang="en-US" altLang="zh-CN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代码实现和代码仿真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Shape 570"/>
          <p:cNvSpPr/>
          <p:nvPr/>
        </p:nvSpPr>
        <p:spPr>
          <a:xfrm>
            <a:off x="2285983" y="1647971"/>
            <a:ext cx="2234290" cy="492443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sz="16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SVPWM </a:t>
            </a:r>
            <a:r>
              <a:rPr lang="zh-CN" altLang="en-US" sz="1600" dirty="0" smtClean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算法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zh-CN" altLang="en-US" sz="1600" dirty="0" smtClean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设计和仿真</a:t>
            </a:r>
            <a:endParaRPr sz="1600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571"/>
          <p:cNvSpPr/>
          <p:nvPr/>
        </p:nvSpPr>
        <p:spPr>
          <a:xfrm>
            <a:off x="4572000" y="1643050"/>
            <a:ext cx="2358159" cy="492443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/>
            <a:r>
              <a:rPr sz="1600" dirty="0" smtClean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SVPWM</a:t>
            </a:r>
            <a:r>
              <a:rPr lang="en-US" sz="1600" dirty="0" smtClean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CN" altLang="en-US" sz="1600" dirty="0" smtClean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算法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altLang="zh-CN" sz="1600" dirty="0" smtClean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zh-CN" altLang="en-US" sz="1600" dirty="0" smtClean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实现和</a:t>
            </a:r>
            <a:r>
              <a:rPr lang="en-US" altLang="zh-CN" sz="1600" dirty="0" smtClean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zh-CN" altLang="en-US" sz="1600" dirty="0" smtClean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代码仿真</a:t>
            </a:r>
            <a:endParaRPr sz="1600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roup 574"/>
          <p:cNvGrpSpPr/>
          <p:nvPr/>
        </p:nvGrpSpPr>
        <p:grpSpPr>
          <a:xfrm>
            <a:off x="7000860" y="928669"/>
            <a:ext cx="2000297" cy="584775"/>
            <a:chOff x="0" y="0"/>
            <a:chExt cx="2000295" cy="584773"/>
          </a:xfrm>
        </p:grpSpPr>
        <p:sp>
          <p:nvSpPr>
            <p:cNvPr id="22" name="Shape 572"/>
            <p:cNvSpPr/>
            <p:nvPr/>
          </p:nvSpPr>
          <p:spPr>
            <a:xfrm>
              <a:off x="0" y="0"/>
              <a:ext cx="2000295" cy="58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864" y="0"/>
                  </a:lnTo>
                  <a:lnTo>
                    <a:pt x="21600" y="10800"/>
                  </a:lnTo>
                  <a:lnTo>
                    <a:pt x="19864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>
              <a:outerShdw blurRad="63500" dist="17960" dir="2700000" rotWithShape="0">
                <a:srgbClr val="000000"/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" name="Shape 573"/>
            <p:cNvSpPr/>
            <p:nvPr/>
          </p:nvSpPr>
          <p:spPr>
            <a:xfrm>
              <a:off x="0" y="0"/>
              <a:ext cx="1919909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第三步</a:t>
              </a:r>
              <a:endParaRPr lang="en-US" altLang="zh-CN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/>
              <a:r>
                <a:rPr lang="en-US" altLang="zh-CN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MCU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实现和</a:t>
              </a:r>
              <a:r>
                <a:rPr lang="en-US" altLang="zh-CN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PC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监控</a:t>
              </a:r>
              <a:endParaRPr lang="en-US" altLang="zh-CN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image22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57157" y="2285992"/>
            <a:ext cx="1785952" cy="1648570"/>
          </a:xfrm>
          <a:prstGeom prst="roundRect">
            <a:avLst>
              <a:gd name="adj" fmla="val 10504"/>
            </a:avLst>
          </a:prstGeom>
          <a:ln w="12700">
            <a:miter lim="400000"/>
          </a:ln>
        </p:spPr>
      </p:pic>
      <p:pic>
        <p:nvPicPr>
          <p:cNvPr id="25" name="image23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55653" y="4286255"/>
            <a:ext cx="1887455" cy="1571637"/>
          </a:xfrm>
          <a:prstGeom prst="roundRect">
            <a:avLst/>
          </a:prstGeom>
          <a:ln w="12700">
            <a:miter lim="400000"/>
          </a:ln>
        </p:spPr>
      </p:pic>
      <p:pic>
        <p:nvPicPr>
          <p:cNvPr id="26" name="image24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4572000" y="2333520"/>
            <a:ext cx="2290808" cy="1524108"/>
          </a:xfrm>
          <a:prstGeom prst="roundRect">
            <a:avLst>
              <a:gd name="adj" fmla="val 10834"/>
            </a:avLst>
          </a:prstGeom>
          <a:ln w="12700">
            <a:miter lim="400000"/>
          </a:ln>
        </p:spPr>
      </p:pic>
      <p:sp>
        <p:nvSpPr>
          <p:cNvPr id="27" name="Shape 579"/>
          <p:cNvSpPr/>
          <p:nvPr/>
        </p:nvSpPr>
        <p:spPr>
          <a:xfrm>
            <a:off x="7000892" y="1647971"/>
            <a:ext cx="2000864" cy="492443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sz="16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SVPWM </a:t>
            </a:r>
            <a:r>
              <a:rPr lang="zh-CN" altLang="en-US" sz="1600" dirty="0" smtClean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算法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altLang="zh-CN" sz="1600" dirty="0" smtClean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zh-CN" altLang="en-US" sz="1600" dirty="0" smtClean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监控软件监控</a:t>
            </a:r>
            <a:endParaRPr sz="1600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image26.png"/>
          <p:cNvPicPr/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7000892" y="2357429"/>
            <a:ext cx="1942621" cy="1500199"/>
          </a:xfrm>
          <a:prstGeom prst="roundRect">
            <a:avLst>
              <a:gd name="adj" fmla="val 9895"/>
            </a:avLst>
          </a:prstGeom>
          <a:ln w="12700">
            <a:miter lim="400000"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4187037"/>
            <a:ext cx="2214578" cy="18851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Shape 852"/>
          <p:cNvSpPr txBox="1">
            <a:spLocks/>
          </p:cNvSpPr>
          <p:nvPr/>
        </p:nvSpPr>
        <p:spPr>
          <a:xfrm>
            <a:off x="214282" y="-24"/>
            <a:ext cx="2643206" cy="64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算法设计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6215106" cy="57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PMSM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驱动方案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—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特点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14437" y="3714752"/>
          <a:ext cx="8229529" cy="2714644"/>
        </p:xfrm>
        <a:graphic>
          <a:graphicData uri="http://schemas.openxmlformats.org/presentationml/2006/ole">
            <p:oleObj spid="_x0000_s43010" name="Visio" r:id="rId3" imgW="8069612" imgH="2663165" progId="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7158" y="702218"/>
            <a:ext cx="643541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000000"/>
                </a:solidFill>
              </a:rPr>
              <a:t>●  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最大转矩电流比控制（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MTPA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）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：线性化的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MTPA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控制技术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1071546"/>
            <a:ext cx="700092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l" rtl="0" latinLnBrk="1" hangingPunct="0"/>
            <a:r>
              <a:rPr lang="zh-CN" altLang="en-US" dirty="0" smtClean="0">
                <a:solidFill>
                  <a:srgbClr val="000000"/>
                </a:solidFill>
              </a:rPr>
              <a:t>●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 自动转矩补偿控制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：自动寻找补偿角度和幅值</a:t>
            </a:r>
            <a:endParaRPr lang="zh-CN" altLang="en-US" dirty="0" smtClean="0"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58" y="1853979"/>
            <a:ext cx="800105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zh-CN" altLang="en-US" dirty="0" smtClean="0">
                <a:solidFill>
                  <a:srgbClr val="000000"/>
                </a:solidFill>
              </a:rPr>
              <a:t>● </a:t>
            </a:r>
            <a:r>
              <a:rPr lang="en-US" altLang="zh-CN" dirty="0" smtClean="0">
                <a:solidFill>
                  <a:srgbClr val="000000"/>
                </a:solidFill>
              </a:rPr>
              <a:t>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双重矢量限制保护技术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：控制器电流极限圆和电压极限圆限制</a:t>
            </a:r>
            <a:endParaRPr lang="zh-CN" altLang="en-US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211169"/>
            <a:ext cx="800105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zh-CN" altLang="en-US" dirty="0" smtClean="0">
                <a:solidFill>
                  <a:srgbClr val="000000"/>
                </a:solidFill>
              </a:rPr>
              <a:t>●  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超低频启动技术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0HZ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启动技术（兼容传统三步启动）</a:t>
            </a:r>
            <a:endParaRPr lang="zh-CN" altLang="en-US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2636912"/>
            <a:ext cx="8001056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zh-CN" altLang="en-US" dirty="0" smtClean="0">
                <a:solidFill>
                  <a:srgbClr val="000000"/>
                </a:solidFill>
              </a:rPr>
              <a:t>●  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电机宽范围运行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：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5HZ~120HZ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（极限范围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1HZ~150HZ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）</a:t>
            </a:r>
            <a:endParaRPr lang="zh-CN" altLang="en-US" sz="1600" dirty="0" smtClean="0">
              <a:solidFill>
                <a:srgbClr val="000000"/>
              </a:solidFill>
            </a:endParaRPr>
          </a:p>
          <a:p>
            <a:pPr algn="l" rtl="0" latinLnBrk="1" hangingPunct="0"/>
            <a:endParaRPr lang="zh-CN" altLang="en-US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5720" y="1488032"/>
            <a:ext cx="4927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</a:rPr>
              <a:t>●  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自动弱磁控制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：根据需求直接补偿弱磁电流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7000924" cy="57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变频电机驱动方案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—MTPA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控制技术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14282" y="785794"/>
            <a:ext cx="243912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000000"/>
                </a:solidFill>
              </a:rPr>
              <a:t> 实测</a:t>
            </a:r>
            <a:r>
              <a:rPr lang="en-US" altLang="zh-CN" dirty="0" smtClean="0">
                <a:solidFill>
                  <a:srgbClr val="000000"/>
                </a:solidFill>
              </a:rPr>
              <a:t>MTPA</a:t>
            </a:r>
            <a:r>
              <a:rPr lang="zh-CN" altLang="en-US" dirty="0" smtClean="0">
                <a:solidFill>
                  <a:srgbClr val="000000"/>
                </a:solidFill>
              </a:rPr>
              <a:t>控制矢量图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57158" y="1254803"/>
            <a:ext cx="2278825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rgbClr val="000000"/>
                </a:solidFill>
              </a:rPr>
              <a:t>压机：三菱</a:t>
            </a:r>
            <a:r>
              <a:rPr lang="en-US" altLang="zh-CN" sz="1400" dirty="0" smtClean="0">
                <a:solidFill>
                  <a:srgbClr val="000000"/>
                </a:solidFill>
              </a:rPr>
              <a:t>MNB36FAAMC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rgbClr val="000000"/>
                </a:solidFill>
              </a:rPr>
              <a:t>LD</a:t>
            </a:r>
            <a:r>
              <a:rPr lang="zh-CN" altLang="en-US" sz="1400" dirty="0" smtClean="0">
                <a:solidFill>
                  <a:srgbClr val="000000"/>
                </a:solidFill>
              </a:rPr>
              <a:t>电感：</a:t>
            </a:r>
            <a:r>
              <a:rPr lang="en-US" altLang="zh-CN" sz="1400" dirty="0" smtClean="0">
                <a:solidFill>
                  <a:srgbClr val="000000"/>
                </a:solidFill>
              </a:rPr>
              <a:t>1.9mH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rgbClr val="000000"/>
                </a:solidFill>
              </a:rPr>
              <a:t>LQ</a:t>
            </a:r>
            <a:r>
              <a:rPr lang="zh-CN" altLang="en-US" sz="1400" dirty="0" smtClean="0">
                <a:solidFill>
                  <a:srgbClr val="000000"/>
                </a:solidFill>
              </a:rPr>
              <a:t>电感：</a:t>
            </a:r>
            <a:r>
              <a:rPr lang="en-US" altLang="zh-CN" sz="1400" dirty="0" smtClean="0">
                <a:solidFill>
                  <a:srgbClr val="000000"/>
                </a:solidFill>
              </a:rPr>
              <a:t>2.8mH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rgbClr val="000000"/>
                </a:solidFill>
              </a:rPr>
              <a:t>发电系数：</a:t>
            </a:r>
            <a:r>
              <a:rPr lang="en-US" altLang="zh-CN" sz="1400" dirty="0" smtClean="0">
                <a:solidFill>
                  <a:srgbClr val="000000"/>
                </a:solidFill>
              </a:rPr>
              <a:t>66.5V/KRPM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rgbClr val="000000"/>
                </a:solidFill>
              </a:rPr>
              <a:t>运行频率：</a:t>
            </a:r>
            <a:r>
              <a:rPr lang="en-US" altLang="zh-CN" sz="1400" dirty="0" smtClean="0">
                <a:solidFill>
                  <a:srgbClr val="000000"/>
                </a:solidFill>
              </a:rPr>
              <a:t>4000rpm</a:t>
            </a:r>
            <a:br>
              <a:rPr lang="en-US" altLang="zh-CN" sz="1400" dirty="0" smtClean="0">
                <a:solidFill>
                  <a:srgbClr val="000000"/>
                </a:solidFill>
              </a:rPr>
            </a:br>
            <a:r>
              <a:rPr lang="zh-CN" altLang="en-US" sz="1400" dirty="0" smtClean="0">
                <a:solidFill>
                  <a:srgbClr val="000000"/>
                </a:solidFill>
              </a:rPr>
              <a:t>电流矢量：</a:t>
            </a:r>
            <a:r>
              <a:rPr lang="en-US" altLang="zh-CN" sz="1400" dirty="0" smtClean="0">
                <a:solidFill>
                  <a:srgbClr val="000000"/>
                </a:solidFill>
              </a:rPr>
              <a:t>14.163A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rgbClr val="000000"/>
                </a:solidFill>
              </a:rPr>
              <a:t>D</a:t>
            </a:r>
            <a:r>
              <a:rPr lang="zh-CN" altLang="en-US" sz="1400" dirty="0" smtClean="0">
                <a:solidFill>
                  <a:srgbClr val="000000"/>
                </a:solidFill>
              </a:rPr>
              <a:t>轴电流：</a:t>
            </a:r>
            <a:r>
              <a:rPr lang="en-US" altLang="zh-CN" sz="1400" dirty="0" smtClean="0">
                <a:solidFill>
                  <a:srgbClr val="000000"/>
                </a:solidFill>
              </a:rPr>
              <a:t>-1.551A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rgbClr val="000000"/>
                </a:solidFill>
              </a:rPr>
              <a:t>Q</a:t>
            </a:r>
            <a:r>
              <a:rPr lang="zh-CN" altLang="en-US" sz="1400" dirty="0" smtClean="0">
                <a:solidFill>
                  <a:srgbClr val="000000"/>
                </a:solidFill>
              </a:rPr>
              <a:t>电流：</a:t>
            </a:r>
            <a:r>
              <a:rPr lang="en-US" altLang="zh-CN" sz="1400" dirty="0" smtClean="0">
                <a:solidFill>
                  <a:srgbClr val="000000"/>
                </a:solidFill>
              </a:rPr>
              <a:t>14.078A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rgbClr val="000000"/>
                </a:solidFill>
              </a:rPr>
              <a:t>超前角：</a:t>
            </a:r>
            <a:r>
              <a:rPr lang="en-US" altLang="zh-CN" sz="1400" dirty="0" smtClean="0">
                <a:solidFill>
                  <a:srgbClr val="000000"/>
                </a:solidFill>
              </a:rPr>
              <a:t>6.286°</a:t>
            </a:r>
            <a:endParaRPr lang="zh-CN" altLang="en-US" sz="1400" dirty="0">
              <a:solidFill>
                <a:srgbClr val="000000"/>
              </a:solidFill>
            </a:endParaRPr>
          </a:p>
        </p:txBody>
      </p:sp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1381"/>
            <a:ext cx="34956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4429124" y="928670"/>
          <a:ext cx="3786215" cy="2095500"/>
        </p:xfrm>
        <a:graphic>
          <a:graphicData uri="http://schemas.openxmlformats.org/drawingml/2006/table">
            <a:tbl>
              <a:tblPr/>
              <a:tblGrid>
                <a:gridCol w="688403"/>
                <a:gridCol w="826083"/>
                <a:gridCol w="757243"/>
                <a:gridCol w="757243"/>
                <a:gridCol w="757243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频率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电流矢量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d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轴电流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q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轴电流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超前角度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3.83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-0.113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3.828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1.695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5.583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-0.283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5.578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2.446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6.798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-0.335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6.789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2.997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8.385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-0.543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8.367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3.713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10.003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-0.773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9.973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4.435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11.005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-0.937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10.965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4.877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11.835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-1.086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11.785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5.265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12.508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-1.211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12.449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6.18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14.08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-1.535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13.996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6.26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052" y="3286124"/>
            <a:ext cx="403860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4929190" y="6143644"/>
            <a:ext cx="323902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000000"/>
                </a:solidFill>
              </a:rPr>
              <a:t>转速</a:t>
            </a:r>
            <a:r>
              <a:rPr lang="en-US" altLang="zh-CN" dirty="0" smtClean="0">
                <a:solidFill>
                  <a:srgbClr val="000000"/>
                </a:solidFill>
              </a:rPr>
              <a:t>10~60HZ </a:t>
            </a:r>
            <a:r>
              <a:rPr lang="zh-CN" altLang="en-US" dirty="0" smtClean="0">
                <a:solidFill>
                  <a:srgbClr val="000000"/>
                </a:solidFill>
              </a:rPr>
              <a:t>实测</a:t>
            </a:r>
            <a:r>
              <a:rPr lang="en-US" altLang="zh-CN" dirty="0" smtClean="0">
                <a:solidFill>
                  <a:srgbClr val="000000"/>
                </a:solidFill>
              </a:rPr>
              <a:t>MTPA</a:t>
            </a:r>
            <a:r>
              <a:rPr lang="zh-CN" altLang="en-US" dirty="0" smtClean="0">
                <a:solidFill>
                  <a:srgbClr val="000000"/>
                </a:solidFill>
              </a:rPr>
              <a:t>曲线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2910" y="6143644"/>
            <a:ext cx="316047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000000"/>
                </a:solidFill>
              </a:rPr>
              <a:t>转速</a:t>
            </a:r>
            <a:r>
              <a:rPr lang="en-US" altLang="zh-CN" dirty="0" smtClean="0">
                <a:solidFill>
                  <a:srgbClr val="000000"/>
                </a:solidFill>
              </a:rPr>
              <a:t>4000rpm</a:t>
            </a:r>
            <a:r>
              <a:rPr lang="zh-CN" altLang="en-US" dirty="0" smtClean="0">
                <a:solidFill>
                  <a:srgbClr val="000000"/>
                </a:solidFill>
              </a:rPr>
              <a:t>实测电流矢量图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7000924" cy="57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变频电机驱动方案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自动弱磁技术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14282" y="785794"/>
            <a:ext cx="2458361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/>
              <a:t>● </a:t>
            </a:r>
            <a:r>
              <a:rPr lang="zh-CN" altLang="en-US" dirty="0" smtClean="0">
                <a:solidFill>
                  <a:srgbClr val="000000"/>
                </a:solidFill>
              </a:rPr>
              <a:t>良好的动态性能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/>
              <a:t>● </a:t>
            </a:r>
            <a:r>
              <a:rPr lang="zh-CN" altLang="en-US" dirty="0" smtClean="0">
                <a:solidFill>
                  <a:srgbClr val="000000"/>
                </a:solidFill>
              </a:rPr>
              <a:t>自动进入和退出弱磁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 ● </a:t>
            </a:r>
            <a:r>
              <a:rPr lang="zh-CN" altLang="en-US" dirty="0" smtClean="0"/>
              <a:t>按需调节弱磁深度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28596" y="1759387"/>
            <a:ext cx="2322107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rgbClr val="000000"/>
                </a:solidFill>
              </a:rPr>
              <a:t>压机：三菱</a:t>
            </a:r>
            <a:r>
              <a:rPr lang="en-US" altLang="zh-CN" sz="1400" dirty="0" smtClean="0">
                <a:solidFill>
                  <a:srgbClr val="000000"/>
                </a:solidFill>
              </a:rPr>
              <a:t>MNB36FAAMC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rgbClr val="000000"/>
                </a:solidFill>
              </a:rPr>
              <a:t>LD</a:t>
            </a:r>
            <a:r>
              <a:rPr lang="zh-CN" altLang="en-US" sz="1400" dirty="0" smtClean="0">
                <a:solidFill>
                  <a:srgbClr val="000000"/>
                </a:solidFill>
              </a:rPr>
              <a:t>电感：</a:t>
            </a:r>
            <a:r>
              <a:rPr lang="en-US" altLang="zh-CN" sz="1400" dirty="0" smtClean="0">
                <a:solidFill>
                  <a:srgbClr val="000000"/>
                </a:solidFill>
              </a:rPr>
              <a:t>1.9mH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rgbClr val="000000"/>
                </a:solidFill>
              </a:rPr>
              <a:t>LQ</a:t>
            </a:r>
            <a:r>
              <a:rPr lang="zh-CN" altLang="en-US" sz="1400" dirty="0" smtClean="0">
                <a:solidFill>
                  <a:srgbClr val="000000"/>
                </a:solidFill>
              </a:rPr>
              <a:t>电感：</a:t>
            </a:r>
            <a:r>
              <a:rPr lang="en-US" altLang="zh-CN" sz="1400" dirty="0" smtClean="0">
                <a:solidFill>
                  <a:srgbClr val="000000"/>
                </a:solidFill>
              </a:rPr>
              <a:t>2.8mH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rgbClr val="000000"/>
                </a:solidFill>
              </a:rPr>
              <a:t>发电系数：</a:t>
            </a:r>
            <a:r>
              <a:rPr lang="en-US" altLang="zh-CN" sz="1400" dirty="0" smtClean="0">
                <a:solidFill>
                  <a:srgbClr val="000000"/>
                </a:solidFill>
              </a:rPr>
              <a:t>66.5V/KRPM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rgbClr val="000000"/>
                </a:solidFill>
              </a:rPr>
              <a:t>运行频率：</a:t>
            </a:r>
            <a:r>
              <a:rPr lang="en-US" altLang="zh-CN" sz="1400" dirty="0" smtClean="0">
                <a:solidFill>
                  <a:srgbClr val="000000"/>
                </a:solidFill>
              </a:rPr>
              <a:t>5000~6000rpm</a:t>
            </a:r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857488" y="785794"/>
          <a:ext cx="5631696" cy="2000264"/>
        </p:xfrm>
        <a:graphic>
          <a:graphicData uri="http://schemas.openxmlformats.org/presentationml/2006/ole">
            <p:oleObj spid="_x0000_s45058" name="Visio" r:id="rId3" imgW="6580889" imgH="2333846" progId="">
              <p:embed/>
            </p:oleObj>
          </a:graphicData>
        </a:graphic>
      </p:graphicFrame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6404" y="3028968"/>
            <a:ext cx="3717496" cy="28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1204252" y="6000768"/>
            <a:ext cx="2400653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000000"/>
                </a:solidFill>
              </a:rPr>
              <a:t>弱磁时实测电流矢量图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04" y="5988630"/>
            <a:ext cx="263148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000000"/>
                </a:solidFill>
              </a:rPr>
              <a:t>弱磁时实测磁链运行轨迹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5" name="图片 2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071810"/>
            <a:ext cx="355346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7000924" cy="57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0000"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变频电机驱动方案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自动转矩补偿技术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85720" y="714356"/>
            <a:ext cx="3109180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342900" lvl="0" indent="-342900"/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自动寻找补偿角度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/>
              <a:sym typeface="Arial"/>
            </a:endParaRPr>
          </a:p>
          <a:p>
            <a:pPr marL="342900" lvl="0" indent="-342900"/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自动补偿幅值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/>
              <a:sym typeface="Arial"/>
            </a:endParaRPr>
          </a:p>
          <a:p>
            <a:pPr marL="342900" lvl="0" indent="-342900"/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已在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H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公司出口机型批量使用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/>
              <a:sym typeface="Arial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786182" y="785794"/>
            <a:ext cx="414472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rgbClr val="000000"/>
                </a:solidFill>
              </a:rPr>
              <a:t>压机：美芝</a:t>
            </a:r>
            <a:r>
              <a:rPr lang="en-US" altLang="zh-CN" sz="1400" dirty="0" smtClean="0">
                <a:solidFill>
                  <a:srgbClr val="000000"/>
                </a:solidFill>
              </a:rPr>
              <a:t>ASK89D53UEZ1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rgbClr val="000000"/>
                </a:solidFill>
              </a:rPr>
              <a:t>在</a:t>
            </a:r>
            <a:r>
              <a:rPr lang="en-US" altLang="zh-CN" sz="1400" dirty="0" smtClean="0">
                <a:solidFill>
                  <a:srgbClr val="000000"/>
                </a:solidFill>
              </a:rPr>
              <a:t>20HZ</a:t>
            </a:r>
            <a:r>
              <a:rPr lang="zh-CN" altLang="en-US" sz="1400" dirty="0" smtClean="0">
                <a:solidFill>
                  <a:srgbClr val="000000"/>
                </a:solidFill>
              </a:rPr>
              <a:t>时补偿前和补偿后转速波动和电流波形对比</a:t>
            </a:r>
            <a:endParaRPr lang="en-US" altLang="zh-CN" sz="1400" dirty="0" smtClean="0">
              <a:solidFill>
                <a:srgbClr val="000000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571612"/>
            <a:ext cx="4214842" cy="250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4071942"/>
            <a:ext cx="4214842" cy="248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图片 22" descr="C:\Users\Jason\Desktop\scope_8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12"/>
            <a:ext cx="407196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 descr="C:\Users\Jason\Desktop\scope_9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1942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7500990" cy="57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0000"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变频电机驱动方案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双重矢量限制保护技术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39239" y="785794"/>
            <a:ext cx="4547075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342900" lvl="0" indent="-342900"/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电机运行极限电流圆和电压源采用限幅保护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/>
              <a:sym typeface="Arial"/>
            </a:endParaRPr>
          </a:p>
          <a:p>
            <a:pPr marL="342900" lvl="0" indent="-342900"/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电流圆限幅由速度环限幅器实现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/>
              <a:sym typeface="Arial"/>
            </a:endParaRPr>
          </a:p>
          <a:p>
            <a:pPr marL="342900" lvl="0" indent="-342900"/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电压圆限幅器由电压矢量限制模块实现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/>
              <a:sym typeface="Arial"/>
            </a:endParaRPr>
          </a:p>
          <a:p>
            <a:pPr marL="342900" lvl="0" indent="-342900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 增加系统的可靠性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/>
              <a:sym typeface="Arial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1000100" y="2285992"/>
          <a:ext cx="6643734" cy="4055613"/>
        </p:xfrm>
        <a:graphic>
          <a:graphicData uri="http://schemas.openxmlformats.org/presentationml/2006/ole">
            <p:oleObj spid="_x0000_s46082" name="Visio" r:id="rId4" imgW="6943689" imgH="4237417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7500990" cy="57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变频电机驱动方案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超低频启动技术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39239" y="785795"/>
            <a:ext cx="4761389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lvl="0" indent="-342900"/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/>
              <a:t>● 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电机实现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0HZ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闭环启动，重载启动性能优越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/>
              <a:sym typeface="Arial"/>
            </a:endParaRPr>
          </a:p>
          <a:p>
            <a:pPr marL="342900" lvl="0" indent="-342900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 </a:t>
            </a:r>
            <a:r>
              <a:rPr lang="en-US" altLang="zh-CN" dirty="0" smtClean="0"/>
              <a:t>● 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兼容传统启动技术，通过参数配置选择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/>
              <a:sym typeface="Arial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5" name="图片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334653" cy="214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901" y="1500174"/>
            <a:ext cx="4332693" cy="212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 descr="H:\scope_0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42148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 descr="H:\scope_1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86190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214414" y="6286520"/>
            <a:ext cx="193257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rgbClr val="000000"/>
                </a:solidFill>
              </a:rPr>
              <a:t>0HZ</a:t>
            </a:r>
            <a:r>
              <a:rPr lang="zh-CN" altLang="en-US" dirty="0" smtClean="0">
                <a:solidFill>
                  <a:srgbClr val="000000"/>
                </a:solidFill>
              </a:rPr>
              <a:t>启动实测波形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8" y="6274382"/>
            <a:ext cx="193898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000000"/>
                </a:solidFill>
              </a:rPr>
              <a:t>传统启动实测波形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7500990" cy="57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变频电机驱动方案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电机宽范围运行 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39239" y="728477"/>
            <a:ext cx="7261719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lvl="0" indent="-342900"/>
            <a:r>
              <a:rPr lang="zh-CN" altLang="en-US" dirty="0" smtClean="0">
                <a:solidFill>
                  <a:srgbClr val="000000"/>
                </a:solidFill>
              </a:rPr>
              <a:t> 可实现超低频运行</a:t>
            </a:r>
            <a:r>
              <a:rPr lang="en-US" altLang="zh-CN" dirty="0" smtClean="0">
                <a:solidFill>
                  <a:srgbClr val="000000"/>
                </a:solidFill>
              </a:rPr>
              <a:t>,</a:t>
            </a:r>
            <a:r>
              <a:rPr lang="zh-CN" altLang="en-US" dirty="0" smtClean="0">
                <a:solidFill>
                  <a:srgbClr val="000000"/>
                </a:solidFill>
              </a:rPr>
              <a:t>可实现超高频运行</a:t>
            </a:r>
            <a:r>
              <a:rPr lang="en-US" altLang="zh-CN" dirty="0" smtClean="0">
                <a:solidFill>
                  <a:srgbClr val="000000"/>
                </a:solidFill>
              </a:rPr>
              <a:t>(1HZ~150HZ)</a:t>
            </a:r>
          </a:p>
          <a:p>
            <a:pPr marL="342900" lvl="0" indent="-342900"/>
            <a:r>
              <a:rPr lang="en-US" altLang="zh-CN" dirty="0" smtClean="0">
                <a:solidFill>
                  <a:srgbClr val="000000"/>
                </a:solidFill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</a:rPr>
              <a:t>实际使用请严格参照压机规格书要求</a:t>
            </a:r>
            <a:r>
              <a:rPr lang="en-US" altLang="zh-CN" dirty="0" smtClean="0">
                <a:solidFill>
                  <a:srgbClr val="000000"/>
                </a:solidFill>
              </a:rPr>
              <a:t>(10HZ~120HZ) </a:t>
            </a:r>
            <a:endParaRPr lang="zh-CN" altLang="en-US" dirty="0" smtClean="0">
              <a:solidFill>
                <a:srgbClr val="000000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9" name="图片 18" descr="H:\scope_3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929066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404388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4071966" cy="253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图片 20" descr="H:\scope_38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428736"/>
            <a:ext cx="3929090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7500990" cy="57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PFC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驱动方案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特点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Shape 19"/>
          <p:cNvSpPr/>
          <p:nvPr/>
        </p:nvSpPr>
        <p:spPr>
          <a:xfrm>
            <a:off x="428597" y="857232"/>
            <a:ext cx="2500330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buSzPct val="100000"/>
              <a:buFont typeface="Wingdings"/>
              <a:buChar char="◆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平均电流法控制</a:t>
            </a:r>
            <a:endParaRPr lang="zh-CN" altLang="en-US" sz="2000" dirty="0"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428596" y="2100201"/>
            <a:ext cx="385765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buSzPct val="100000"/>
              <a:buFont typeface="Wingdings"/>
              <a:buChar char="◆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宽载频调制：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15KHZ~60KHZ</a:t>
            </a:r>
            <a:endParaRPr lang="zh-CN" altLang="en-US" sz="2000" dirty="0"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  <p:sp>
        <p:nvSpPr>
          <p:cNvPr id="23" name="Shape 19"/>
          <p:cNvSpPr/>
          <p:nvPr/>
        </p:nvSpPr>
        <p:spPr>
          <a:xfrm>
            <a:off x="428596" y="1428736"/>
            <a:ext cx="257176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buSzPct val="100000"/>
              <a:buFont typeface="Wingdings"/>
              <a:buChar char="◆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软启动技术</a:t>
            </a:r>
            <a:endParaRPr lang="zh-CN" altLang="en-US" sz="2000" dirty="0"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  <p:sp>
        <p:nvSpPr>
          <p:cNvPr id="24" name="Shape 19"/>
          <p:cNvSpPr/>
          <p:nvPr/>
        </p:nvSpPr>
        <p:spPr>
          <a:xfrm>
            <a:off x="428596" y="2714620"/>
            <a:ext cx="385765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buSzPct val="100000"/>
              <a:buFont typeface="Wingdings"/>
              <a:buChar char="◆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宽负载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PFC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300W~8000W</a:t>
            </a:r>
            <a:endParaRPr lang="zh-CN" altLang="en-US" sz="2000" dirty="0"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  <p:sp>
        <p:nvSpPr>
          <p:cNvPr id="25" name="Shape 19"/>
          <p:cNvSpPr/>
          <p:nvPr/>
        </p:nvSpPr>
        <p:spPr>
          <a:xfrm>
            <a:off x="428596" y="3357562"/>
            <a:ext cx="314327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buSzPct val="100000"/>
              <a:buFont typeface="Wingdings"/>
              <a:buChar char="◆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部分和全程自动切换</a:t>
            </a:r>
            <a:endParaRPr lang="zh-CN" altLang="en-US" sz="2000" dirty="0"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-24"/>
            <a:ext cx="3071834" cy="64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sz="3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Shape 19"/>
          <p:cNvSpPr/>
          <p:nvPr/>
        </p:nvSpPr>
        <p:spPr>
          <a:xfrm>
            <a:off x="2143108" y="2100201"/>
            <a:ext cx="5500726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buSzPct val="100000"/>
              <a:buFont typeface="Wingdings"/>
              <a:buChar char="◆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、变频空调产品面临的挑战</a:t>
            </a:r>
            <a:endParaRPr sz="2800" dirty="0"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  <p:sp>
        <p:nvSpPr>
          <p:cNvPr id="55" name="Shape 24"/>
          <p:cNvSpPr/>
          <p:nvPr/>
        </p:nvSpPr>
        <p:spPr>
          <a:xfrm>
            <a:off x="7010400" y="6680993"/>
            <a:ext cx="213360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000"/>
              <a:t>2</a:t>
            </a:r>
          </a:p>
        </p:txBody>
      </p:sp>
      <p:sp>
        <p:nvSpPr>
          <p:cNvPr id="56" name="Shape 25"/>
          <p:cNvSpPr/>
          <p:nvPr/>
        </p:nvSpPr>
        <p:spPr>
          <a:xfrm>
            <a:off x="2162951" y="2957457"/>
            <a:ext cx="4980817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Pct val="100000"/>
              <a:buFont typeface="Wingdings"/>
              <a:buChar char="◆"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3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、技术平台体系</a:t>
            </a:r>
          </a:p>
          <a:p>
            <a:pPr lvl="0">
              <a:buSzPct val="100000"/>
              <a:buFont typeface="Wingdings"/>
              <a:buChar char="◆"/>
            </a:pPr>
            <a:endParaRPr sz="2800" dirty="0"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  <p:sp>
        <p:nvSpPr>
          <p:cNvPr id="57" name="Shape 26"/>
          <p:cNvSpPr/>
          <p:nvPr/>
        </p:nvSpPr>
        <p:spPr>
          <a:xfrm>
            <a:off x="3016002" y="3786190"/>
            <a:ext cx="4244843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Pct val="100000"/>
              <a:buFont typeface="Wingdings"/>
              <a:buChar char="◆"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PMSM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电机驱动方案</a:t>
            </a:r>
            <a:endParaRPr lang="zh-CN" altLang="en-US" sz="2000" dirty="0" smtClean="0"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  <p:sp>
        <p:nvSpPr>
          <p:cNvPr id="7" name="Shape 26"/>
          <p:cNvSpPr/>
          <p:nvPr/>
        </p:nvSpPr>
        <p:spPr>
          <a:xfrm>
            <a:off x="3041801" y="4309406"/>
            <a:ext cx="4244843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Pct val="100000"/>
              <a:buFont typeface="Wingdings"/>
              <a:buChar char="◆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有源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PFC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驱动方案</a:t>
            </a:r>
            <a:endParaRPr lang="zh-CN" altLang="en-US" sz="2000" dirty="0" smtClean="0"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  <p:sp>
        <p:nvSpPr>
          <p:cNvPr id="9" name="Shape 26"/>
          <p:cNvSpPr/>
          <p:nvPr/>
        </p:nvSpPr>
        <p:spPr>
          <a:xfrm>
            <a:off x="3041801" y="4809472"/>
            <a:ext cx="4244843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Pct val="100000"/>
              <a:buFont typeface="Wingdings"/>
              <a:buChar char="◆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驱动方案开发工具</a:t>
            </a:r>
            <a:endParaRPr lang="zh-CN" altLang="en-US" sz="2000" dirty="0" smtClean="0"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  <p:sp>
        <p:nvSpPr>
          <p:cNvPr id="10" name="Shape 19"/>
          <p:cNvSpPr/>
          <p:nvPr/>
        </p:nvSpPr>
        <p:spPr>
          <a:xfrm>
            <a:off x="2143108" y="1285860"/>
            <a:ext cx="5500726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buSzPct val="100000"/>
              <a:buFont typeface="Wingdings"/>
              <a:buChar char="◆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1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、顺德和而泰公司简介</a:t>
            </a:r>
            <a:endParaRPr sz="2800" dirty="0"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7500990" cy="57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PFC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驱动方案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平均电流法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57158" y="714356"/>
            <a:ext cx="4654475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rgbClr val="000000"/>
                </a:solidFill>
              </a:rPr>
              <a:t>● </a:t>
            </a: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PFC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平均电流法控制</a:t>
            </a:r>
            <a:endParaRPr kumimoji="0" lang="en-US" altLang="zh-CN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rgbClr val="000000"/>
                </a:solidFill>
              </a:rPr>
              <a:t>● </a:t>
            </a:r>
            <a:r>
              <a:rPr lang="zh-CN" altLang="en-US" dirty="0" smtClean="0">
                <a:solidFill>
                  <a:srgbClr val="000000"/>
                </a:solidFill>
              </a:rPr>
              <a:t>电压环和电流环采用比例积分调节器控制</a:t>
            </a:r>
            <a:endParaRPr kumimoji="0" lang="en-US" altLang="zh-CN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rgbClr val="000000"/>
                </a:solidFill>
              </a:rPr>
              <a:t>● PFC</a:t>
            </a:r>
            <a:r>
              <a:rPr lang="zh-CN" altLang="en-US" dirty="0" smtClean="0">
                <a:solidFill>
                  <a:srgbClr val="000000"/>
                </a:solidFill>
              </a:rPr>
              <a:t>前馈补偿电流交越失真和电压动态性能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42910" y="2071678"/>
          <a:ext cx="7579489" cy="2357454"/>
        </p:xfrm>
        <a:graphic>
          <a:graphicData uri="http://schemas.openxmlformats.org/presentationml/2006/ole">
            <p:oleObj spid="_x0000_s20483" name="Visio" r:id="rId3" imgW="6397059" imgH="1987791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7500990" cy="57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PFC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驱动方案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软启动技术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8" name="图片 17" descr="H:\scope_5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3857652" cy="294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 descr="H:\scope_6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428868"/>
            <a:ext cx="44291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57158" y="928670"/>
            <a:ext cx="7579956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PFC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启动采用电压环斜坡和电流环斜坡实现软启动</a:t>
            </a:r>
            <a:endParaRPr kumimoji="0" lang="en-US" altLang="zh-CN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rgbClr val="000000"/>
                </a:solidFill>
              </a:rPr>
              <a:t>PFC</a:t>
            </a:r>
            <a:r>
              <a:rPr lang="zh-CN" altLang="en-US" dirty="0" smtClean="0">
                <a:solidFill>
                  <a:srgbClr val="000000"/>
                </a:solidFill>
              </a:rPr>
              <a:t>启动过程从部分</a:t>
            </a:r>
            <a:r>
              <a:rPr lang="en-US" altLang="zh-CN" dirty="0" smtClean="0">
                <a:solidFill>
                  <a:srgbClr val="000000"/>
                </a:solidFill>
              </a:rPr>
              <a:t>PFC</a:t>
            </a:r>
            <a:r>
              <a:rPr lang="zh-CN" altLang="en-US" dirty="0" smtClean="0">
                <a:solidFill>
                  <a:srgbClr val="000000"/>
                </a:solidFill>
              </a:rPr>
              <a:t>向全程</a:t>
            </a:r>
            <a:r>
              <a:rPr lang="en-US" altLang="zh-CN" dirty="0" smtClean="0">
                <a:solidFill>
                  <a:srgbClr val="000000"/>
                </a:solidFill>
              </a:rPr>
              <a:t>PFC</a:t>
            </a:r>
            <a:r>
              <a:rPr lang="zh-CN" altLang="en-US" dirty="0" smtClean="0">
                <a:solidFill>
                  <a:srgbClr val="000000"/>
                </a:solidFill>
              </a:rPr>
              <a:t>转换，实现母线电压和电流无突变启动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保证启动的可靠和安全，提高</a:t>
            </a: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PFC</a:t>
            </a:r>
            <a:r>
              <a:rPr lang="zh-CN" altLang="en-US" dirty="0" smtClean="0">
                <a:solidFill>
                  <a:srgbClr val="000000"/>
                </a:solidFill>
              </a:rPr>
              <a:t>开关和母线电压调节的安全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3174" y="5500702"/>
            <a:ext cx="351153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PFC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启动时的电流和母线电压波形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7500990" cy="57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PFC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驱动方案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宽负载和宽载频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57158" y="714356"/>
            <a:ext cx="352756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rgbClr val="000000"/>
                </a:solidFill>
              </a:rPr>
              <a:t>● </a:t>
            </a: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PFC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负载范围：</a:t>
            </a: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300W~8000W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rgbClr val="000000"/>
                </a:solidFill>
              </a:rPr>
              <a:t>● PFC</a:t>
            </a:r>
            <a:r>
              <a:rPr lang="zh-CN" altLang="en-US" dirty="0" smtClean="0">
                <a:solidFill>
                  <a:srgbClr val="000000"/>
                </a:solidFill>
              </a:rPr>
              <a:t>载频范围：</a:t>
            </a:r>
            <a:r>
              <a:rPr lang="en-US" altLang="zh-CN" dirty="0" smtClean="0">
                <a:solidFill>
                  <a:srgbClr val="000000"/>
                </a:solidFill>
              </a:rPr>
              <a:t>15KHZ~60KHZ</a:t>
            </a:r>
            <a:endParaRPr kumimoji="0" lang="en-US" altLang="zh-CN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596" y="5715016"/>
            <a:ext cx="400526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5000W 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载频</a:t>
            </a: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20KHZ PFC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电压电流波形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7" name="图片 16" descr="H:\scope_7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41072"/>
            <a:ext cx="3714776" cy="270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018201" y="5715016"/>
            <a:ext cx="3340013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900W</a:t>
            </a:r>
            <a:r>
              <a:rPr lang="zh-CN" altLang="en-US" dirty="0" smtClean="0">
                <a:solidFill>
                  <a:srgbClr val="000000"/>
                </a:solidFill>
              </a:rPr>
              <a:t>载频</a:t>
            </a:r>
            <a:r>
              <a:rPr lang="en-US" altLang="zh-CN" dirty="0" smtClean="0">
                <a:solidFill>
                  <a:srgbClr val="000000"/>
                </a:solidFill>
              </a:rPr>
              <a:t>60</a:t>
            </a: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KHZ PFC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电流波形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1643050"/>
            <a:ext cx="3041854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电感：</a:t>
            </a: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3mH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，电容：</a:t>
            </a: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1600uF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000000"/>
                </a:solidFill>
              </a:rPr>
              <a:t>载频：</a:t>
            </a:r>
            <a:r>
              <a:rPr lang="en-US" altLang="zh-CN" dirty="0" smtClean="0">
                <a:solidFill>
                  <a:srgbClr val="000000"/>
                </a:solidFill>
              </a:rPr>
              <a:t>20KHZ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低速</a:t>
            </a: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IGBT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：</a:t>
            </a:r>
            <a:r>
              <a:rPr lang="en-US" altLang="zh-CN" dirty="0" smtClean="0">
                <a:solidFill>
                  <a:srgbClr val="000000"/>
                </a:solidFill>
              </a:rPr>
              <a:t> FGW75N60HD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1643050"/>
            <a:ext cx="3041854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电感：</a:t>
            </a: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3mH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，电容：</a:t>
            </a: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1600uF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000000"/>
                </a:solidFill>
              </a:rPr>
              <a:t>载频：</a:t>
            </a:r>
            <a:r>
              <a:rPr lang="en-US" altLang="zh-CN" dirty="0" smtClean="0">
                <a:solidFill>
                  <a:srgbClr val="000000"/>
                </a:solidFill>
              </a:rPr>
              <a:t>60KHZ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000000"/>
                </a:solidFill>
              </a:rPr>
              <a:t>高速</a:t>
            </a: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IGBT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：</a:t>
            </a:r>
            <a:r>
              <a:rPr lang="en-US" altLang="zh-CN" dirty="0" smtClean="0">
                <a:solidFill>
                  <a:srgbClr val="000000"/>
                </a:solidFill>
              </a:rPr>
              <a:t> IG30N60H3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4" name="图片 23" descr="H:\scope_11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3929090" cy="272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7500990" cy="57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驱动方案开发工具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使用简介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85720" y="714356"/>
            <a:ext cx="6098781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●</a:t>
            </a:r>
            <a:r>
              <a:rPr lang="zh-CN" altLang="en-US" dirty="0" smtClean="0"/>
              <a:t>代理软件：</a:t>
            </a:r>
            <a:r>
              <a:rPr lang="en-US" dirty="0" smtClean="0"/>
              <a:t>XMC4100_HET_Agent.eww</a:t>
            </a:r>
            <a:r>
              <a:rPr lang="zh-CN" altLang="en-US" dirty="0" smtClean="0"/>
              <a:t>（</a:t>
            </a:r>
            <a:r>
              <a:rPr lang="en-US" dirty="0" smtClean="0"/>
              <a:t>IAR</a:t>
            </a:r>
            <a:r>
              <a:rPr lang="zh-CN" altLang="en-US" dirty="0" smtClean="0"/>
              <a:t>工程格式）</a:t>
            </a:r>
          </a:p>
          <a:p>
            <a:r>
              <a:rPr lang="en-US" altLang="zh-CN" dirty="0" smtClean="0">
                <a:solidFill>
                  <a:srgbClr val="000000"/>
                </a:solidFill>
              </a:rPr>
              <a:t>●</a:t>
            </a:r>
            <a:r>
              <a:rPr lang="zh-CN" altLang="en-US" dirty="0" smtClean="0"/>
              <a:t>参数配置工具：</a:t>
            </a:r>
            <a:r>
              <a:rPr lang="en-US" dirty="0" smtClean="0"/>
              <a:t>XMC4100_ParmWizard.exe</a:t>
            </a:r>
            <a:endParaRPr lang="zh-CN" altLang="en-US" dirty="0" smtClean="0"/>
          </a:p>
          <a:p>
            <a:r>
              <a:rPr lang="en-US" altLang="zh-CN" dirty="0" smtClean="0">
                <a:solidFill>
                  <a:srgbClr val="000000"/>
                </a:solidFill>
              </a:rPr>
              <a:t>●</a:t>
            </a:r>
            <a:r>
              <a:rPr lang="zh-CN" altLang="en-US" dirty="0" smtClean="0"/>
              <a:t>参数调试工具：</a:t>
            </a:r>
            <a:r>
              <a:rPr lang="en-US" dirty="0" smtClean="0"/>
              <a:t>XMC4100_ParmDebug.exe</a:t>
            </a:r>
            <a:endParaRPr lang="zh-CN" altLang="en-US" dirty="0" smtClean="0"/>
          </a:p>
          <a:p>
            <a:r>
              <a:rPr lang="en-US" altLang="zh-CN" dirty="0" smtClean="0">
                <a:solidFill>
                  <a:srgbClr val="000000"/>
                </a:solidFill>
              </a:rPr>
              <a:t>●</a:t>
            </a:r>
            <a:r>
              <a:rPr lang="zh-CN" altLang="en-US" dirty="0" smtClean="0"/>
              <a:t>输出参数表：</a:t>
            </a:r>
            <a:r>
              <a:rPr lang="en-US" dirty="0" smtClean="0"/>
              <a:t>XMC4100_Parameters.xlsx</a:t>
            </a:r>
            <a:endParaRPr lang="zh-CN" altLang="en-US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857356" y="2071678"/>
          <a:ext cx="3714776" cy="3884330"/>
        </p:xfrm>
        <a:graphic>
          <a:graphicData uri="http://schemas.openxmlformats.org/presentationml/2006/ole">
            <p:oleObj spid="_x0000_s29697" name="Visio" r:id="rId3" imgW="3421770" imgH="3443543" progId="">
              <p:embed/>
            </p:oleObj>
          </a:graphicData>
        </a:graphic>
      </p:graphicFrame>
      <p:sp>
        <p:nvSpPr>
          <p:cNvPr id="16" name="右箭头 15"/>
          <p:cNvSpPr/>
          <p:nvPr/>
        </p:nvSpPr>
        <p:spPr>
          <a:xfrm>
            <a:off x="5643570" y="5500702"/>
            <a:ext cx="1143008" cy="214314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63500" dist="17960" dir="2700000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768" y="5429264"/>
            <a:ext cx="973284" cy="369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6">
                <a:lumMod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Bin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文件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9454" y="5857892"/>
            <a:ext cx="15125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烧录</a:t>
            </a: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EEPROM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7500990" cy="57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驱动方案开发工具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参数在线调整器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85720" y="716336"/>
            <a:ext cx="6624566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zh-CN" altLang="en-US" sz="1600" dirty="0" smtClean="0"/>
              <a:t>● 参数调试工具：</a:t>
            </a:r>
            <a:r>
              <a:rPr lang="en-US" sz="1600" dirty="0" smtClean="0"/>
              <a:t>XMC4100_ParmDebug.exe</a:t>
            </a:r>
            <a:endParaRPr lang="zh-CN" altLang="en-US" sz="1600" dirty="0" smtClean="0"/>
          </a:p>
          <a:p>
            <a:r>
              <a:rPr lang="zh-CN" altLang="en-US" sz="1600" dirty="0" smtClean="0"/>
              <a:t>● 可以观测变频算法任意一点信号波形，支持双通道虚拟示波器</a:t>
            </a:r>
            <a:endParaRPr lang="en-US" altLang="zh-CN" sz="1600" dirty="0" smtClean="0"/>
          </a:p>
          <a:p>
            <a:r>
              <a:rPr lang="zh-CN" altLang="en-US" sz="1600" dirty="0" smtClean="0"/>
              <a:t>● 可以绘制电机矢量图，电机运行状态和</a:t>
            </a:r>
            <a:r>
              <a:rPr lang="en-US" altLang="zh-CN" sz="1600" dirty="0" smtClean="0"/>
              <a:t>PFC</a:t>
            </a:r>
            <a:r>
              <a:rPr lang="zh-CN" altLang="en-US" sz="1600" dirty="0" smtClean="0"/>
              <a:t>输入输出检测</a:t>
            </a:r>
            <a:endParaRPr lang="en-US" altLang="zh-CN" sz="1600" dirty="0" smtClean="0"/>
          </a:p>
          <a:p>
            <a:r>
              <a:rPr lang="zh-CN" altLang="en-US" sz="1600" dirty="0" smtClean="0"/>
              <a:t>● 实现电机和</a:t>
            </a:r>
            <a:r>
              <a:rPr lang="en-US" altLang="zh-CN" sz="1600" dirty="0" smtClean="0"/>
              <a:t>PFC</a:t>
            </a:r>
            <a:r>
              <a:rPr lang="zh-CN" altLang="en-US" sz="1600" dirty="0" smtClean="0"/>
              <a:t>开关机控制，速度调整，故障监控、转矩补偿调试</a:t>
            </a:r>
            <a:endParaRPr lang="en-US" altLang="zh-CN" sz="1600" dirty="0" smtClean="0"/>
          </a:p>
          <a:p>
            <a:r>
              <a:rPr lang="zh-CN" altLang="en-US" sz="1600" dirty="0" smtClean="0"/>
              <a:t>● 对</a:t>
            </a:r>
            <a:r>
              <a:rPr lang="en-US" sz="1600" dirty="0" smtClean="0"/>
              <a:t>XMC4100_ParmWizard.exe</a:t>
            </a:r>
            <a:r>
              <a:rPr lang="zh-CN" altLang="en-US" sz="1600" dirty="0" smtClean="0"/>
              <a:t>生成的参数在线整定</a:t>
            </a:r>
            <a:endParaRPr lang="en-US" altLang="zh-CN" sz="1600" dirty="0" smtClean="0"/>
          </a:p>
          <a:p>
            <a:r>
              <a:rPr lang="zh-CN" altLang="en-US" sz="1600" dirty="0" smtClean="0"/>
              <a:t>● 整定后的参数可以保存标准的</a:t>
            </a:r>
            <a:r>
              <a:rPr lang="en-US" altLang="zh-CN" sz="1600" dirty="0" smtClean="0"/>
              <a:t>excel</a:t>
            </a:r>
            <a:r>
              <a:rPr lang="zh-CN" altLang="en-US" sz="1600" dirty="0" smtClean="0"/>
              <a:t>格式：</a:t>
            </a:r>
            <a:r>
              <a:rPr lang="en-US" sz="1600" dirty="0" smtClean="0"/>
              <a:t> XMC4100_Parameters.</a:t>
            </a:r>
            <a:r>
              <a:rPr lang="en-US" altLang="zh-CN" sz="1600" dirty="0" smtClean="0"/>
              <a:t>xlsx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6" name="图片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57430"/>
            <a:ext cx="68580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7500990" cy="57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驱动方案开发工具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参数在线调整器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85720" y="716336"/>
            <a:ext cx="1733804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zh-CN" altLang="en-US" sz="1600" dirty="0" smtClean="0"/>
              <a:t>电机运行状态监测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14348" y="5876532"/>
            <a:ext cx="4463718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zh-CN" altLang="en-US" sz="1600" dirty="0" smtClean="0"/>
              <a:t>电机在</a:t>
            </a:r>
            <a:r>
              <a:rPr lang="en-US" altLang="zh-CN" sz="1600" dirty="0" smtClean="0"/>
              <a:t>6000rpm</a:t>
            </a:r>
            <a:r>
              <a:rPr lang="zh-CN" altLang="en-US" sz="1600" dirty="0" smtClean="0"/>
              <a:t>时实测电流、电压、磁链矢量图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720" y="1071546"/>
            <a:ext cx="2964910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rgbClr val="000000"/>
                </a:solidFill>
              </a:rPr>
              <a:t>压机：美芝</a:t>
            </a:r>
            <a:r>
              <a:rPr lang="en-US" altLang="zh-CN" sz="1400" dirty="0" smtClean="0">
                <a:solidFill>
                  <a:srgbClr val="000000"/>
                </a:solidFill>
              </a:rPr>
              <a:t>ASK89D53UEZ1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rgbClr val="000000"/>
                </a:solidFill>
              </a:rPr>
              <a:t>电阻：</a:t>
            </a:r>
            <a:r>
              <a:rPr lang="en-US" altLang="zh-CN" sz="1400" dirty="0" smtClean="0">
                <a:solidFill>
                  <a:srgbClr val="000000"/>
                </a:solidFill>
              </a:rPr>
              <a:t>1.175ohm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rgbClr val="000000"/>
                </a:solidFill>
              </a:rPr>
              <a:t>电感：</a:t>
            </a:r>
            <a:r>
              <a:rPr lang="en-US" altLang="zh-CN" sz="1400" dirty="0" smtClean="0">
                <a:solidFill>
                  <a:srgbClr val="000000"/>
                </a:solidFill>
              </a:rPr>
              <a:t>Ld =7.6mH      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Lq</a:t>
            </a:r>
            <a:r>
              <a:rPr lang="en-US" altLang="zh-CN" sz="1400" dirty="0" smtClean="0">
                <a:solidFill>
                  <a:srgbClr val="000000"/>
                </a:solidFill>
              </a:rPr>
              <a:t>=10.9mH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rgbClr val="000000"/>
                </a:solidFill>
              </a:rPr>
              <a:t>发电系数：</a:t>
            </a:r>
            <a:r>
              <a:rPr lang="en-US" altLang="zh-CN" sz="1400" dirty="0" smtClean="0">
                <a:solidFill>
                  <a:srgbClr val="000000"/>
                </a:solidFill>
              </a:rPr>
              <a:t>66.3V/KRPM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83439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7500990" cy="57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驱动方案开发工具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方案设计和仿真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85720" y="716336"/>
            <a:ext cx="3570845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zh-CN" altLang="en-US" sz="1600" dirty="0" smtClean="0"/>
              <a:t>● 设计和仿真工具：</a:t>
            </a:r>
            <a:r>
              <a:rPr lang="en-US" altLang="zh-CN" sz="1600" dirty="0" smtClean="0"/>
              <a:t>MATLAB</a:t>
            </a:r>
            <a:endParaRPr lang="zh-CN" altLang="en-US" sz="1600" dirty="0" smtClean="0"/>
          </a:p>
          <a:p>
            <a:r>
              <a:rPr lang="zh-CN" altLang="en-US" sz="1600" dirty="0" smtClean="0"/>
              <a:t>● 实现对变频方案的数字化设计和仿真</a:t>
            </a:r>
            <a:endParaRPr lang="en-US" altLang="zh-CN" sz="1600" dirty="0" smtClean="0"/>
          </a:p>
          <a:p>
            <a:r>
              <a:rPr lang="zh-CN" altLang="en-US" sz="1600" dirty="0" smtClean="0"/>
              <a:t>● 实现对变频算法代码的设计和仿真</a:t>
            </a:r>
            <a:endParaRPr lang="en-US" altLang="zh-CN" sz="1600" dirty="0" smtClean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00240"/>
            <a:ext cx="5533847" cy="3798713"/>
          </a:xfrm>
          <a:prstGeom prst="roundRect">
            <a:avLst>
              <a:gd name="adj" fmla="val 2469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21" y="4057640"/>
            <a:ext cx="2467943" cy="143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Object 1"/>
          <p:cNvGraphicFramePr>
            <a:graphicFrameLocks noChangeAspect="1"/>
          </p:cNvGraphicFramePr>
          <p:nvPr/>
        </p:nvGraphicFramePr>
        <p:xfrm>
          <a:off x="566521" y="3055060"/>
          <a:ext cx="1075107" cy="656334"/>
        </p:xfrm>
        <a:graphic>
          <a:graphicData uri="http://schemas.openxmlformats.org/presentationml/2006/ole">
            <p:oleObj spid="_x0000_s31746" name="公式" r:id="rId5" imgW="647640" imgH="393480" progId="Equation.3">
              <p:embed/>
            </p:oleObj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566521" y="2178659"/>
          <a:ext cx="1720173" cy="692265"/>
        </p:xfrm>
        <a:graphic>
          <a:graphicData uri="http://schemas.openxmlformats.org/presentationml/2006/ole">
            <p:oleObj spid="_x0000_s31747" name="公式" r:id="rId6" imgW="1041120" imgH="41904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00298" y="5929330"/>
            <a:ext cx="447814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MATLAB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实现对</a:t>
            </a: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PI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前馈矫正系统波特图分析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7500990" cy="57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驱动方案开发工具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方案设计和仿真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85720" y="642918"/>
            <a:ext cx="3849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● MALAB</a:t>
            </a:r>
            <a:r>
              <a:rPr lang="zh-CN" altLang="en-US" dirty="0" smtClean="0"/>
              <a:t>对代码设计和仿真</a:t>
            </a:r>
            <a:endParaRPr lang="en-US" altLang="zh-CN" dirty="0" smtClean="0"/>
          </a:p>
          <a:p>
            <a:r>
              <a:rPr lang="en-US" altLang="zh-CN" dirty="0" smtClean="0"/>
              <a:t>● </a:t>
            </a:r>
            <a:r>
              <a:rPr lang="zh-CN" altLang="en-US" dirty="0" smtClean="0"/>
              <a:t>低通滤波器</a:t>
            </a:r>
            <a:r>
              <a:rPr lang="en-US" altLang="zh-CN" dirty="0" smtClean="0"/>
              <a:t>XMC4000 </a:t>
            </a:r>
            <a:r>
              <a:rPr lang="zh-CN" altLang="en-US" dirty="0" smtClean="0"/>
              <a:t>代码封装库</a:t>
            </a:r>
            <a:endParaRPr lang="en-US" altLang="zh-CN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571900" cy="210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428736"/>
            <a:ext cx="410046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14752"/>
            <a:ext cx="3643338" cy="207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/>
          </p:cNvSpPr>
          <p:nvPr>
            <p:ph type="title" idx="4294967295"/>
          </p:nvPr>
        </p:nvSpPr>
        <p:spPr>
          <a:xfrm>
            <a:off x="214282" y="71414"/>
            <a:ext cx="7500990" cy="57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 驱动方案开发工具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微软雅黑"/>
                <a:sym typeface="微软雅黑"/>
              </a:rPr>
              <a:t>方案设计和仿真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643174" y="6215082"/>
            <a:ext cx="496545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MATLAB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实现</a:t>
            </a: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FOC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设计和仿真转速和相电流波形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594" y="3929066"/>
            <a:ext cx="39305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29066"/>
            <a:ext cx="382549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071546"/>
            <a:ext cx="5786478" cy="271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矩形 22"/>
          <p:cNvSpPr/>
          <p:nvPr/>
        </p:nvSpPr>
        <p:spPr>
          <a:xfrm>
            <a:off x="285720" y="642918"/>
            <a:ext cx="353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MALAB</a:t>
            </a:r>
            <a:r>
              <a:rPr lang="zh-CN" altLang="en-US" dirty="0" smtClean="0"/>
              <a:t>对变频算法的设计和仿真</a:t>
            </a:r>
            <a:endParaRPr lang="en-US" altLang="zh-CN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Shape 1231"/>
          <p:cNvSpPr/>
          <p:nvPr/>
        </p:nvSpPr>
        <p:spPr>
          <a:xfrm>
            <a:off x="4214812" y="2071686"/>
            <a:ext cx="4929188" cy="617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978" tIns="41978" rIns="41978" bIns="41978">
            <a:spAutoFit/>
          </a:bodyPr>
          <a:lstStyle/>
          <a:p>
            <a:pPr lvl="0" algn="ctr"/>
            <a:r>
              <a:rPr sz="3600" b="1">
                <a:latin typeface="Calibri"/>
                <a:ea typeface="Calibri"/>
                <a:cs typeface="Calibri"/>
                <a:sym typeface="Calibri"/>
              </a:rPr>
              <a:t>THANK  YOU</a:t>
            </a:r>
            <a:r>
              <a:rPr sz="3600" b="1">
                <a:latin typeface="微软雅黑"/>
                <a:ea typeface="微软雅黑"/>
                <a:cs typeface="微软雅黑"/>
                <a:sym typeface="微软雅黑"/>
              </a:rPr>
              <a:t>！</a:t>
            </a:r>
          </a:p>
        </p:txBody>
      </p:sp>
      <p:sp>
        <p:nvSpPr>
          <p:cNvPr id="1232" name="Shape 1232"/>
          <p:cNvSpPr/>
          <p:nvPr/>
        </p:nvSpPr>
        <p:spPr>
          <a:xfrm>
            <a:off x="4429125" y="4429125"/>
            <a:ext cx="4500563" cy="684033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708688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978" tIns="41978" rIns="41978" bIns="41978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For more information, please visit:</a:t>
            </a:r>
            <a:r>
              <a:rPr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u="sng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http://www.szhittech.com/</a:t>
            </a:r>
          </a:p>
        </p:txBody>
      </p:sp>
      <p:sp>
        <p:nvSpPr>
          <p:cNvPr id="1233" name="Shape 1233"/>
          <p:cNvSpPr/>
          <p:nvPr/>
        </p:nvSpPr>
        <p:spPr>
          <a:xfrm>
            <a:off x="214311" y="6143625"/>
            <a:ext cx="8929690" cy="350658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708688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978" tIns="41978" rIns="41978" bIns="41978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LEADING THE CONTROL SYSTEM INDUSTRY, SHAPING OUR FUTURE!</a:t>
            </a:r>
          </a:p>
        </p:txBody>
      </p:sp>
      <p:pic>
        <p:nvPicPr>
          <p:cNvPr id="1234" name="image105.png" descr="1268261350140808090oeburp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49275" y="1352550"/>
            <a:ext cx="3687763" cy="5462588"/>
          </a:xfrm>
          <a:prstGeom prst="rect">
            <a:avLst/>
          </a:prstGeom>
          <a:ln w="12700">
            <a:miter lim="400000"/>
          </a:ln>
        </p:spPr>
      </p:pic>
      <p:sp>
        <p:nvSpPr>
          <p:cNvPr id="1235" name="Shape 1235"/>
          <p:cNvSpPr/>
          <p:nvPr/>
        </p:nvSpPr>
        <p:spPr>
          <a:xfrm>
            <a:off x="7010400" y="6680993"/>
            <a:ext cx="213360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000"/>
              <a:t>32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76.png" descr="未标题-4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47230" y="1142984"/>
            <a:ext cx="2834645" cy="50353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Shape 1026"/>
          <p:cNvSpPr/>
          <p:nvPr/>
        </p:nvSpPr>
        <p:spPr>
          <a:xfrm>
            <a:off x="357158" y="1985449"/>
            <a:ext cx="5650402" cy="1161994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2F4D71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1978" tIns="41978" rIns="41978" bIns="41978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lang="zh-CN" altLang="en-US" sz="1400" dirty="0" smtClean="0"/>
              <a:t>顺德和而泰是深圳和而泰智能控制股份有限公司（股票代码</a:t>
            </a:r>
            <a:r>
              <a:rPr lang="en-US" sz="1400" dirty="0" smtClean="0"/>
              <a:t>002402</a:t>
            </a:r>
            <a:r>
              <a:rPr lang="zh-CN" altLang="en-US" sz="1400" dirty="0" smtClean="0"/>
              <a:t>）</a:t>
            </a:r>
            <a:endParaRPr lang="en-US" altLang="zh-CN" sz="1400" dirty="0" smtClean="0"/>
          </a:p>
          <a:p>
            <a:pPr lvl="0">
              <a:lnSpc>
                <a:spcPct val="125000"/>
              </a:lnSpc>
            </a:pPr>
            <a:r>
              <a:rPr lang="zh-CN" altLang="en-US" sz="1400" dirty="0" smtClean="0"/>
              <a:t>的控股子公司，专注于变频家电、电动工具类控制器产品的开发。</a:t>
            </a:r>
            <a:endParaRPr lang="en-US" altLang="zh-CN" sz="1400" dirty="0" smtClean="0"/>
          </a:p>
          <a:p>
            <a:pPr lvl="0">
              <a:lnSpc>
                <a:spcPct val="125000"/>
              </a:lnSpc>
            </a:pPr>
            <a:r>
              <a:rPr lang="zh-CN" altLang="en-US" sz="1400" dirty="0" smtClean="0">
                <a:sym typeface="Arial"/>
              </a:rPr>
              <a:t>是多家国内国际知名电器企业的供应商，出口向的变频空调控制器产品</a:t>
            </a:r>
            <a:endParaRPr lang="en-US" altLang="zh-CN" sz="1400" dirty="0" smtClean="0">
              <a:sym typeface="Arial"/>
            </a:endParaRPr>
          </a:p>
          <a:p>
            <a:pPr lvl="0">
              <a:lnSpc>
                <a:spcPct val="125000"/>
              </a:lnSpc>
            </a:pPr>
            <a:r>
              <a:rPr lang="zh-CN" altLang="en-US" sz="1400" dirty="0" smtClean="0">
                <a:sym typeface="Arial"/>
              </a:rPr>
              <a:t>累计</a:t>
            </a:r>
            <a:r>
              <a:rPr lang="en-US" altLang="zh-CN" sz="1400" dirty="0" smtClean="0">
                <a:sym typeface="Arial"/>
              </a:rPr>
              <a:t>200</a:t>
            </a:r>
            <a:r>
              <a:rPr lang="zh-CN" altLang="en-US" sz="1400" dirty="0" smtClean="0">
                <a:sym typeface="Arial"/>
              </a:rPr>
              <a:t>多</a:t>
            </a:r>
            <a:r>
              <a:rPr lang="zh-CN" altLang="en-US" sz="1400" dirty="0" smtClean="0">
                <a:sym typeface="Arial"/>
              </a:rPr>
              <a:t>万</a:t>
            </a:r>
            <a:r>
              <a:rPr lang="zh-CN" altLang="en-US" sz="1400" dirty="0" smtClean="0">
                <a:sym typeface="Arial"/>
              </a:rPr>
              <a:t>套。</a:t>
            </a:r>
            <a:endParaRPr lang="zh-CN" altLang="en-US" sz="1400" dirty="0">
              <a:sym typeface="Arial"/>
            </a:endParaRPr>
          </a:p>
        </p:txBody>
      </p:sp>
      <p:grpSp>
        <p:nvGrpSpPr>
          <p:cNvPr id="8" name="Group 1029"/>
          <p:cNvGrpSpPr/>
          <p:nvPr/>
        </p:nvGrpSpPr>
        <p:grpSpPr>
          <a:xfrm>
            <a:off x="428595" y="1428736"/>
            <a:ext cx="1479551" cy="347666"/>
            <a:chOff x="0" y="0"/>
            <a:chExt cx="1479550" cy="347665"/>
          </a:xfrm>
        </p:grpSpPr>
        <p:sp>
          <p:nvSpPr>
            <p:cNvPr id="9" name="Shape 1027"/>
            <p:cNvSpPr/>
            <p:nvPr/>
          </p:nvSpPr>
          <p:spPr>
            <a:xfrm>
              <a:off x="0" y="0"/>
              <a:ext cx="1479550" cy="347665"/>
            </a:xfrm>
            <a:prstGeom prst="rect">
              <a:avLst/>
            </a:prstGeom>
            <a:solidFill>
              <a:srgbClr val="3366FF"/>
            </a:solidFill>
            <a:ln w="12700" cap="flat">
              <a:noFill/>
              <a:miter lim="400000"/>
            </a:ln>
            <a:effectLst>
              <a:outerShdw blurRad="63500" dist="17960" dir="2700000" rotWithShape="0">
                <a:srgbClr val="2F4D71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" name="Shape 1028"/>
            <p:cNvSpPr/>
            <p:nvPr/>
          </p:nvSpPr>
          <p:spPr>
            <a:xfrm>
              <a:off x="154221" y="23901"/>
              <a:ext cx="854217" cy="315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1978" tIns="41978" rIns="41978" bIns="41978" numCol="1" anchor="ctr">
              <a:spAutoFit/>
            </a:bodyPr>
            <a:lstStyle>
              <a:lvl1pPr algn="ctr">
                <a:defRPr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500" b="1" dirty="0" smtClean="0">
                  <a:solidFill>
                    <a:srgbClr val="FFFFFF"/>
                  </a:solidFill>
                </a:rPr>
                <a:t>公司背景</a:t>
              </a:r>
              <a:endParaRPr sz="15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035"/>
          <p:cNvGrpSpPr/>
          <p:nvPr/>
        </p:nvGrpSpPr>
        <p:grpSpPr>
          <a:xfrm>
            <a:off x="468312" y="3651035"/>
            <a:ext cx="1366841" cy="354356"/>
            <a:chOff x="0" y="0"/>
            <a:chExt cx="1366840" cy="354355"/>
          </a:xfrm>
        </p:grpSpPr>
        <p:sp>
          <p:nvSpPr>
            <p:cNvPr id="15" name="Shape 1033"/>
            <p:cNvSpPr/>
            <p:nvPr/>
          </p:nvSpPr>
          <p:spPr>
            <a:xfrm>
              <a:off x="0" y="0"/>
              <a:ext cx="1366840" cy="354355"/>
            </a:xfrm>
            <a:prstGeom prst="rect">
              <a:avLst/>
            </a:prstGeom>
            <a:solidFill>
              <a:srgbClr val="3366FF"/>
            </a:solidFill>
            <a:ln w="12700" cap="flat">
              <a:noFill/>
              <a:miter lim="400000"/>
            </a:ln>
            <a:effectLst>
              <a:outerShdw blurRad="63500" dist="17960" dir="2700000" rotWithShape="0">
                <a:srgbClr val="2F4D71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" name="Shape 1034"/>
            <p:cNvSpPr/>
            <p:nvPr/>
          </p:nvSpPr>
          <p:spPr>
            <a:xfrm>
              <a:off x="149213" y="27248"/>
              <a:ext cx="854217" cy="315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1978" tIns="41978" rIns="41978" bIns="41978" numCol="1" anchor="ctr">
              <a:spAutoFit/>
            </a:bodyPr>
            <a:lstStyle>
              <a:lvl1pPr algn="ctr">
                <a:defRPr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500" b="1" dirty="0" smtClean="0">
                  <a:solidFill>
                    <a:srgbClr val="FFFFFF"/>
                  </a:solidFill>
                </a:rPr>
                <a:t>研发实力</a:t>
              </a:r>
              <a:endParaRPr sz="15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Shape 1036"/>
          <p:cNvSpPr/>
          <p:nvPr/>
        </p:nvSpPr>
        <p:spPr>
          <a:xfrm>
            <a:off x="320760" y="4143380"/>
            <a:ext cx="5680000" cy="892689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2F4D71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1978" tIns="41978" rIns="41978" bIns="41978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lang="zh-CN" altLang="en-US" sz="1400" dirty="0" smtClean="0"/>
              <a:t>顺德研发团队经过多年努力，已经形成从硬件设计、软件设计、热设计等三个维度的产品开发体系</a:t>
            </a:r>
            <a:r>
              <a:rPr lang="zh-CN" altLang="en-US" sz="1400" dirty="0" smtClean="0"/>
              <a:t>。至</a:t>
            </a:r>
            <a:r>
              <a:rPr lang="en-US" altLang="zh-CN" sz="1400" dirty="0" smtClean="0"/>
              <a:t>2018</a:t>
            </a:r>
            <a:r>
              <a:rPr lang="zh-CN" altLang="en-US" sz="1400" dirty="0" smtClean="0"/>
              <a:t>年公司</a:t>
            </a:r>
            <a:r>
              <a:rPr lang="zh-CN" altLang="en-US" sz="1400" dirty="0" smtClean="0"/>
              <a:t>已成功获得</a:t>
            </a:r>
            <a:r>
              <a:rPr lang="en-US" sz="1400" dirty="0" smtClean="0"/>
              <a:t>11</a:t>
            </a:r>
            <a:r>
              <a:rPr lang="zh-CN" altLang="en-US" sz="1400" dirty="0" smtClean="0"/>
              <a:t>项发明专利、</a:t>
            </a:r>
            <a:r>
              <a:rPr lang="en-US" sz="1400" dirty="0" smtClean="0"/>
              <a:t>10</a:t>
            </a:r>
            <a:r>
              <a:rPr lang="zh-CN" altLang="en-US" sz="1400" dirty="0" smtClean="0"/>
              <a:t>项实用新型专利授权；另有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项软件著作权。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image77.png" descr="IMG_8570PS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046787" y="3643314"/>
            <a:ext cx="2835277" cy="4500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4"/>
          <p:cNvGrpSpPr/>
          <p:nvPr/>
        </p:nvGrpSpPr>
        <p:grpSpPr>
          <a:xfrm>
            <a:off x="2285983" y="2356862"/>
            <a:ext cx="2071704" cy="1015663"/>
            <a:chOff x="0" y="0"/>
            <a:chExt cx="2071703" cy="1015662"/>
          </a:xfrm>
        </p:grpSpPr>
        <p:sp>
          <p:nvSpPr>
            <p:cNvPr id="3" name="Shape 882"/>
            <p:cNvSpPr/>
            <p:nvPr/>
          </p:nvSpPr>
          <p:spPr>
            <a:xfrm>
              <a:off x="0" y="567"/>
              <a:ext cx="2071703" cy="1000133"/>
            </a:xfrm>
            <a:prstGeom prst="roundRect">
              <a:avLst>
                <a:gd name="adj" fmla="val 7334"/>
              </a:avLst>
            </a:prstGeom>
            <a:solidFill>
              <a:srgbClr val="DCDC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" name="Shape 883"/>
            <p:cNvSpPr/>
            <p:nvPr/>
          </p:nvSpPr>
          <p:spPr>
            <a:xfrm>
              <a:off x="21482" y="0"/>
              <a:ext cx="2028738" cy="1015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160~265VAC 50/60HZ input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1500W Power max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9K/12K BTU 1HP/1.5HP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chemeClr val="bg2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Integrated PCBA</a:t>
              </a:r>
              <a:endParaRPr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AC Fan/DC Fan &amp; EEV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1200rpm~7200rpm</a:t>
              </a:r>
            </a:p>
          </p:txBody>
        </p:sp>
      </p:grpSp>
      <p:pic>
        <p:nvPicPr>
          <p:cNvPr id="5" name="image5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6887" y="2306733"/>
            <a:ext cx="1767659" cy="1071570"/>
          </a:xfrm>
          <a:prstGeom prst="roundRect">
            <a:avLst/>
          </a:prstGeom>
          <a:ln w="12700">
            <a:miter lim="400000"/>
          </a:ln>
        </p:spPr>
      </p:pic>
      <p:pic>
        <p:nvPicPr>
          <p:cNvPr id="6" name="image54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28595" y="3378303"/>
            <a:ext cx="1785952" cy="1039098"/>
          </a:xfrm>
          <a:prstGeom prst="roundRect">
            <a:avLst/>
          </a:prstGeom>
          <a:ln w="12700">
            <a:miter lim="400000"/>
          </a:ln>
        </p:spPr>
      </p:pic>
      <p:pic>
        <p:nvPicPr>
          <p:cNvPr id="7" name="image55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28595" y="4521310"/>
            <a:ext cx="1785952" cy="1050830"/>
          </a:xfrm>
          <a:prstGeom prst="roundRect">
            <a:avLst/>
          </a:prstGeom>
          <a:ln w="12700">
            <a:miter lim="400000"/>
          </a:ln>
        </p:spPr>
      </p:pic>
      <p:pic>
        <p:nvPicPr>
          <p:cNvPr id="8" name="image56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28595" y="5643578"/>
            <a:ext cx="1785952" cy="985845"/>
          </a:xfrm>
          <a:prstGeom prst="roundRect">
            <a:avLst/>
          </a:prstGeom>
          <a:ln w="12700">
            <a:miter lim="400000"/>
          </a:ln>
        </p:spPr>
      </p:pic>
      <p:grpSp>
        <p:nvGrpSpPr>
          <p:cNvPr id="9" name="Group 893"/>
          <p:cNvGrpSpPr/>
          <p:nvPr/>
        </p:nvGrpSpPr>
        <p:grpSpPr>
          <a:xfrm>
            <a:off x="428595" y="785793"/>
            <a:ext cx="3929092" cy="357192"/>
            <a:chOff x="0" y="0"/>
            <a:chExt cx="3929091" cy="357190"/>
          </a:xfrm>
        </p:grpSpPr>
        <p:sp>
          <p:nvSpPr>
            <p:cNvPr id="10" name="Shape 891"/>
            <p:cNvSpPr/>
            <p:nvPr/>
          </p:nvSpPr>
          <p:spPr>
            <a:xfrm>
              <a:off x="0" y="0"/>
              <a:ext cx="3929091" cy="357190"/>
            </a:xfrm>
            <a:prstGeom prst="roundRect">
              <a:avLst>
                <a:gd name="adj" fmla="val 16667"/>
              </a:avLst>
            </a:prstGeom>
            <a:solidFill>
              <a:srgbClr val="4F79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1" name="Shape 892"/>
            <p:cNvSpPr/>
            <p:nvPr/>
          </p:nvSpPr>
          <p:spPr>
            <a:xfrm>
              <a:off x="17436" y="70309"/>
              <a:ext cx="3894218" cy="215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14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Home Inverter </a:t>
              </a:r>
              <a:r>
                <a:rPr sz="14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Air-Conditioner</a:t>
              </a:r>
              <a:r>
                <a:rPr sz="1400" dirty="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sz="14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ODU Controller</a:t>
              </a:r>
            </a:p>
          </p:txBody>
        </p:sp>
      </p:grpSp>
      <p:grpSp>
        <p:nvGrpSpPr>
          <p:cNvPr id="12" name="Group 896"/>
          <p:cNvGrpSpPr/>
          <p:nvPr/>
        </p:nvGrpSpPr>
        <p:grpSpPr>
          <a:xfrm>
            <a:off x="428595" y="1214421"/>
            <a:ext cx="3929091" cy="1071571"/>
            <a:chOff x="0" y="0"/>
            <a:chExt cx="3929090" cy="1071569"/>
          </a:xfrm>
        </p:grpSpPr>
        <p:sp>
          <p:nvSpPr>
            <p:cNvPr id="13" name="Shape 894"/>
            <p:cNvSpPr/>
            <p:nvPr/>
          </p:nvSpPr>
          <p:spPr>
            <a:xfrm>
              <a:off x="0" y="0"/>
              <a:ext cx="3929091" cy="1071570"/>
            </a:xfrm>
            <a:prstGeom prst="roundRect">
              <a:avLst>
                <a:gd name="adj" fmla="val 11755"/>
              </a:avLst>
            </a:prstGeom>
            <a:solidFill>
              <a:srgbClr val="DCDC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" name="Shape 895"/>
            <p:cNvSpPr/>
            <p:nvPr/>
          </p:nvSpPr>
          <p:spPr>
            <a:xfrm>
              <a:off x="36892" y="35151"/>
              <a:ext cx="3855306" cy="1001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r>
                <a:rPr sz="1100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PFC: </a:t>
              </a:r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Active PFC &amp; PF&gt;0.99 &amp; Average current control</a:t>
              </a:r>
              <a:endParaRPr sz="1100" dirty="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Motor Control: </a:t>
              </a:r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Sine wave FOC control for PMSM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Monitor: </a:t>
              </a:r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Can monitor the status with PC tools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Zone: </a:t>
              </a:r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Europe/Europe/Middle East/ Russia/China etc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Standard: </a:t>
              </a:r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IEC/GB 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Protection: </a:t>
              </a:r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Over Voltage/Current/ temperature Protection</a:t>
              </a:r>
            </a:p>
          </p:txBody>
        </p:sp>
      </p:grpSp>
      <p:grpSp>
        <p:nvGrpSpPr>
          <p:cNvPr id="15" name="Group 899"/>
          <p:cNvGrpSpPr/>
          <p:nvPr/>
        </p:nvGrpSpPr>
        <p:grpSpPr>
          <a:xfrm>
            <a:off x="2285983" y="3428432"/>
            <a:ext cx="2071703" cy="1001268"/>
            <a:chOff x="0" y="0"/>
            <a:chExt cx="2071702" cy="1001267"/>
          </a:xfrm>
        </p:grpSpPr>
        <p:sp>
          <p:nvSpPr>
            <p:cNvPr id="16" name="Shape 897"/>
            <p:cNvSpPr/>
            <p:nvPr/>
          </p:nvSpPr>
          <p:spPr>
            <a:xfrm>
              <a:off x="0" y="567"/>
              <a:ext cx="2071703" cy="1000133"/>
            </a:xfrm>
            <a:prstGeom prst="roundRect">
              <a:avLst>
                <a:gd name="adj" fmla="val 7334"/>
              </a:avLst>
            </a:prstGeom>
            <a:solidFill>
              <a:srgbClr val="DCDC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" name="Shape 898"/>
            <p:cNvSpPr/>
            <p:nvPr/>
          </p:nvSpPr>
          <p:spPr>
            <a:xfrm>
              <a:off x="21482" y="0"/>
              <a:ext cx="2028738" cy="1001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160~265VAC 50/60HZ input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2000W Power max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18K BTU 2HP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Separated EMI filter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AC Fan/DC Fan &amp; EEV 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1200rpm~7200rpm</a:t>
              </a:r>
            </a:p>
          </p:txBody>
        </p:sp>
      </p:grpSp>
      <p:grpSp>
        <p:nvGrpSpPr>
          <p:cNvPr id="18" name="Group 902"/>
          <p:cNvGrpSpPr/>
          <p:nvPr/>
        </p:nvGrpSpPr>
        <p:grpSpPr>
          <a:xfrm>
            <a:off x="2285983" y="4571440"/>
            <a:ext cx="2071703" cy="1001269"/>
            <a:chOff x="0" y="0"/>
            <a:chExt cx="2071702" cy="1001267"/>
          </a:xfrm>
        </p:grpSpPr>
        <p:sp>
          <p:nvSpPr>
            <p:cNvPr id="19" name="Shape 900"/>
            <p:cNvSpPr/>
            <p:nvPr/>
          </p:nvSpPr>
          <p:spPr>
            <a:xfrm>
              <a:off x="0" y="567"/>
              <a:ext cx="2071703" cy="1000133"/>
            </a:xfrm>
            <a:prstGeom prst="roundRect">
              <a:avLst>
                <a:gd name="adj" fmla="val 7334"/>
              </a:avLst>
            </a:prstGeom>
            <a:solidFill>
              <a:srgbClr val="DCDC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" name="Shape 901"/>
            <p:cNvSpPr/>
            <p:nvPr/>
          </p:nvSpPr>
          <p:spPr>
            <a:xfrm>
              <a:off x="21482" y="0"/>
              <a:ext cx="2028738" cy="1001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160~265VAC 50/60HZ input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3000W Power max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24K BTU 3HP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Separated EMI filter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AC Fan/DC Fan &amp; EEV 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1200rpm~7200rpm</a:t>
              </a:r>
            </a:p>
          </p:txBody>
        </p:sp>
      </p:grpSp>
      <p:grpSp>
        <p:nvGrpSpPr>
          <p:cNvPr id="21" name="Group 905"/>
          <p:cNvGrpSpPr/>
          <p:nvPr/>
        </p:nvGrpSpPr>
        <p:grpSpPr>
          <a:xfrm>
            <a:off x="2285983" y="5643578"/>
            <a:ext cx="2071703" cy="928694"/>
            <a:chOff x="0" y="0"/>
            <a:chExt cx="2071702" cy="928693"/>
          </a:xfrm>
        </p:grpSpPr>
        <p:sp>
          <p:nvSpPr>
            <p:cNvPr id="22" name="Shape 903"/>
            <p:cNvSpPr/>
            <p:nvPr/>
          </p:nvSpPr>
          <p:spPr>
            <a:xfrm>
              <a:off x="0" y="0"/>
              <a:ext cx="2071703" cy="928694"/>
            </a:xfrm>
            <a:prstGeom prst="roundRect">
              <a:avLst>
                <a:gd name="adj" fmla="val 7334"/>
              </a:avLst>
            </a:prstGeom>
            <a:solidFill>
              <a:srgbClr val="DCDC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" name="Shape 904"/>
            <p:cNvSpPr/>
            <p:nvPr/>
          </p:nvSpPr>
          <p:spPr>
            <a:xfrm>
              <a:off x="19948" y="39913"/>
              <a:ext cx="2031806" cy="8488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160~265VAC 50/60HZ input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6000W Power max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48K BTU 4-6HP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Separated EMI filter &amp;E-Caps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1200rpm~7200rpm</a:t>
              </a:r>
            </a:p>
          </p:txBody>
        </p:sp>
      </p:grpSp>
      <p:grpSp>
        <p:nvGrpSpPr>
          <p:cNvPr id="24" name="Group 908"/>
          <p:cNvGrpSpPr/>
          <p:nvPr/>
        </p:nvGrpSpPr>
        <p:grpSpPr>
          <a:xfrm>
            <a:off x="6500826" y="3429000"/>
            <a:ext cx="2143141" cy="1428761"/>
            <a:chOff x="0" y="0"/>
            <a:chExt cx="2143140" cy="1428760"/>
          </a:xfrm>
        </p:grpSpPr>
        <p:sp>
          <p:nvSpPr>
            <p:cNvPr id="25" name="Shape 906"/>
            <p:cNvSpPr/>
            <p:nvPr/>
          </p:nvSpPr>
          <p:spPr>
            <a:xfrm>
              <a:off x="0" y="0"/>
              <a:ext cx="2143140" cy="1428760"/>
            </a:xfrm>
            <a:prstGeom prst="roundRect">
              <a:avLst>
                <a:gd name="adj" fmla="val 7334"/>
              </a:avLst>
            </a:prstGeom>
            <a:solidFill>
              <a:srgbClr val="DCDC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" name="Shape 907"/>
            <p:cNvSpPr/>
            <p:nvPr/>
          </p:nvSpPr>
          <p:spPr>
            <a:xfrm>
              <a:off x="30691" y="61346"/>
              <a:ext cx="2081758" cy="1306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35A input Current max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 smtClean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700rpm~5000rpm</a:t>
              </a:r>
              <a:endParaRPr sz="1100" b="1" dirty="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b="1" dirty="0" smtClean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24Vcontroller</a:t>
              </a:r>
              <a:r>
                <a:rPr sz="1100" b="1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18~32VDC input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800W Power max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b="1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48Vcontroller:</a:t>
              </a:r>
              <a:endParaRPr sz="1100" dirty="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40~72VDC input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1400W Power max</a:t>
              </a:r>
            </a:p>
          </p:txBody>
        </p:sp>
      </p:grpSp>
      <p:grpSp>
        <p:nvGrpSpPr>
          <p:cNvPr id="27" name="Group 911"/>
          <p:cNvGrpSpPr/>
          <p:nvPr/>
        </p:nvGrpSpPr>
        <p:grpSpPr>
          <a:xfrm>
            <a:off x="4572000" y="2571743"/>
            <a:ext cx="4143405" cy="357191"/>
            <a:chOff x="0" y="0"/>
            <a:chExt cx="4143404" cy="357189"/>
          </a:xfrm>
        </p:grpSpPr>
        <p:sp>
          <p:nvSpPr>
            <p:cNvPr id="28" name="Shape 909"/>
            <p:cNvSpPr/>
            <p:nvPr/>
          </p:nvSpPr>
          <p:spPr>
            <a:xfrm>
              <a:off x="0" y="0"/>
              <a:ext cx="4143405" cy="357190"/>
            </a:xfrm>
            <a:prstGeom prst="roundRect">
              <a:avLst>
                <a:gd name="adj" fmla="val 16667"/>
              </a:avLst>
            </a:prstGeom>
            <a:solidFill>
              <a:srgbClr val="4F79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" name="Shape 910"/>
            <p:cNvSpPr/>
            <p:nvPr/>
          </p:nvSpPr>
          <p:spPr>
            <a:xfrm>
              <a:off x="17436" y="34184"/>
              <a:ext cx="4108532" cy="288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Automotive Inverter Air-Condition Controller</a:t>
              </a:r>
            </a:p>
          </p:txBody>
        </p:sp>
      </p:grpSp>
      <p:pic>
        <p:nvPicPr>
          <p:cNvPr id="30" name="image57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572000" y="3379577"/>
            <a:ext cx="1857388" cy="1478183"/>
          </a:xfrm>
          <a:prstGeom prst="roundRect">
            <a:avLst/>
          </a:prstGeom>
          <a:ln w="12700">
            <a:miter lim="400000"/>
          </a:ln>
        </p:spPr>
      </p:pic>
      <p:pic>
        <p:nvPicPr>
          <p:cNvPr id="31" name="image58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572001" y="1285859"/>
            <a:ext cx="1785950" cy="1214448"/>
          </a:xfrm>
          <a:prstGeom prst="roundRect">
            <a:avLst/>
          </a:prstGeom>
          <a:ln w="12700">
            <a:miter lim="400000"/>
          </a:ln>
        </p:spPr>
      </p:pic>
      <p:grpSp>
        <p:nvGrpSpPr>
          <p:cNvPr id="32" name="Group 916"/>
          <p:cNvGrpSpPr/>
          <p:nvPr/>
        </p:nvGrpSpPr>
        <p:grpSpPr>
          <a:xfrm>
            <a:off x="4572000" y="785793"/>
            <a:ext cx="4143406" cy="357192"/>
            <a:chOff x="0" y="0"/>
            <a:chExt cx="4143405" cy="357190"/>
          </a:xfrm>
        </p:grpSpPr>
        <p:sp>
          <p:nvSpPr>
            <p:cNvPr id="33" name="Shape 914"/>
            <p:cNvSpPr/>
            <p:nvPr/>
          </p:nvSpPr>
          <p:spPr>
            <a:xfrm>
              <a:off x="0" y="0"/>
              <a:ext cx="4143405" cy="357190"/>
            </a:xfrm>
            <a:prstGeom prst="roundRect">
              <a:avLst>
                <a:gd name="adj" fmla="val 16667"/>
              </a:avLst>
            </a:prstGeom>
            <a:solidFill>
              <a:srgbClr val="4F79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" name="Shape 915"/>
            <p:cNvSpPr/>
            <p:nvPr/>
          </p:nvSpPr>
          <p:spPr>
            <a:xfrm>
              <a:off x="17436" y="85698"/>
              <a:ext cx="4108532" cy="200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13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Home Inverter </a:t>
              </a:r>
              <a:r>
                <a:rPr sz="13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Air-Conditioner</a:t>
              </a:r>
              <a:r>
                <a:rPr sz="1300" dirty="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sz="13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IDU+ODU Controller</a:t>
              </a:r>
            </a:p>
          </p:txBody>
        </p:sp>
      </p:grpSp>
      <p:grpSp>
        <p:nvGrpSpPr>
          <p:cNvPr id="35" name="Group 919"/>
          <p:cNvGrpSpPr/>
          <p:nvPr/>
        </p:nvGrpSpPr>
        <p:grpSpPr>
          <a:xfrm>
            <a:off x="6429388" y="1285859"/>
            <a:ext cx="2286018" cy="1215329"/>
            <a:chOff x="0" y="0"/>
            <a:chExt cx="2286017" cy="1215327"/>
          </a:xfrm>
        </p:grpSpPr>
        <p:sp>
          <p:nvSpPr>
            <p:cNvPr id="36" name="Shape 917"/>
            <p:cNvSpPr/>
            <p:nvPr/>
          </p:nvSpPr>
          <p:spPr>
            <a:xfrm>
              <a:off x="0" y="0"/>
              <a:ext cx="2286017" cy="1214447"/>
            </a:xfrm>
            <a:prstGeom prst="roundRect">
              <a:avLst>
                <a:gd name="adj" fmla="val 7334"/>
              </a:avLst>
            </a:prstGeom>
            <a:solidFill>
              <a:srgbClr val="DCDC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" name="Shape 918"/>
            <p:cNvSpPr/>
            <p:nvPr/>
          </p:nvSpPr>
          <p:spPr>
            <a:xfrm>
              <a:off x="26087" y="30389"/>
              <a:ext cx="2233842" cy="1184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ODU + IDU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160~265VAC input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9K/12K/18K/24K BTU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chemeClr val="bg2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Integrated PCBA</a:t>
              </a:r>
              <a:endParaRPr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With PFC Reactor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AC Fan/DC Fan &amp; EEV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1200rpm~7200rpm</a:t>
              </a:r>
            </a:p>
          </p:txBody>
        </p:sp>
      </p:grpSp>
      <p:grpSp>
        <p:nvGrpSpPr>
          <p:cNvPr id="38" name="Group 922"/>
          <p:cNvGrpSpPr/>
          <p:nvPr/>
        </p:nvGrpSpPr>
        <p:grpSpPr>
          <a:xfrm>
            <a:off x="4572000" y="2928934"/>
            <a:ext cx="4071967" cy="428629"/>
            <a:chOff x="0" y="0"/>
            <a:chExt cx="4071966" cy="428628"/>
          </a:xfrm>
        </p:grpSpPr>
        <p:sp>
          <p:nvSpPr>
            <p:cNvPr id="39" name="Shape 920"/>
            <p:cNvSpPr/>
            <p:nvPr/>
          </p:nvSpPr>
          <p:spPr>
            <a:xfrm>
              <a:off x="0" y="0"/>
              <a:ext cx="4071967" cy="428629"/>
            </a:xfrm>
            <a:prstGeom prst="roundRect">
              <a:avLst>
                <a:gd name="adj" fmla="val 11755"/>
              </a:avLst>
            </a:prstGeom>
            <a:solidFill>
              <a:srgbClr val="DCDC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" name="Shape 921"/>
            <p:cNvSpPr/>
            <p:nvPr/>
          </p:nvSpPr>
          <p:spPr>
            <a:xfrm>
              <a:off x="14756" y="18480"/>
              <a:ext cx="4042454" cy="391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r>
                <a:rPr sz="1100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Motor Control: </a:t>
              </a:r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Sine wave / </a:t>
              </a:r>
              <a:r>
                <a:rPr sz="1100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Trapezoid Control</a:t>
              </a:r>
              <a:endParaRPr sz="1100" dirty="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Protection: </a:t>
              </a:r>
              <a:r>
                <a:rPr sz="1100" dirty="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Over Voltage/Current/ temperature Protection</a:t>
              </a:r>
            </a:p>
          </p:txBody>
        </p:sp>
      </p:grpSp>
      <p:grpSp>
        <p:nvGrpSpPr>
          <p:cNvPr id="41" name="Group 925"/>
          <p:cNvGrpSpPr/>
          <p:nvPr/>
        </p:nvGrpSpPr>
        <p:grpSpPr>
          <a:xfrm>
            <a:off x="6500826" y="5423934"/>
            <a:ext cx="2214579" cy="1153668"/>
            <a:chOff x="0" y="0"/>
            <a:chExt cx="2214578" cy="1153667"/>
          </a:xfrm>
        </p:grpSpPr>
        <p:sp>
          <p:nvSpPr>
            <p:cNvPr id="42" name="Shape 923"/>
            <p:cNvSpPr/>
            <p:nvPr/>
          </p:nvSpPr>
          <p:spPr>
            <a:xfrm>
              <a:off x="0" y="5329"/>
              <a:ext cx="2214579" cy="1143009"/>
            </a:xfrm>
            <a:prstGeom prst="roundRect">
              <a:avLst>
                <a:gd name="adj" fmla="val 7334"/>
              </a:avLst>
            </a:prstGeom>
            <a:solidFill>
              <a:srgbClr val="DCDC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" name="Shape 924"/>
            <p:cNvSpPr/>
            <p:nvPr/>
          </p:nvSpPr>
          <p:spPr>
            <a:xfrm>
              <a:off x="24551" y="0"/>
              <a:ext cx="2165476" cy="1153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r>
                <a:rPr sz="110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60A input Current max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b="1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24V/48V power: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18V~32V input / 48VDC output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1200W Power max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 b="1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24V/72V power: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18V~32V input / 48VDC output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sz="1100">
                  <a:solidFill>
                    <a:srgbClr val="2A2A2A"/>
                  </a:solidFill>
                  <a:latin typeface="Arial"/>
                  <a:ea typeface="Arial"/>
                  <a:cs typeface="Arial"/>
                  <a:sym typeface="Arial"/>
                </a:rPr>
                <a:t>1600W Power max</a:t>
              </a:r>
            </a:p>
          </p:txBody>
        </p:sp>
      </p:grpSp>
      <p:pic>
        <p:nvPicPr>
          <p:cNvPr id="44" name="image59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4572001" y="5357826"/>
            <a:ext cx="1889139" cy="1214447"/>
          </a:xfrm>
          <a:prstGeom prst="roundRect">
            <a:avLst/>
          </a:prstGeom>
          <a:ln w="12700">
            <a:miter lim="400000"/>
          </a:ln>
        </p:spPr>
      </p:pic>
      <p:grpSp>
        <p:nvGrpSpPr>
          <p:cNvPr id="45" name="Group 929"/>
          <p:cNvGrpSpPr/>
          <p:nvPr/>
        </p:nvGrpSpPr>
        <p:grpSpPr>
          <a:xfrm>
            <a:off x="4572000" y="4929197"/>
            <a:ext cx="4143405" cy="357191"/>
            <a:chOff x="0" y="0"/>
            <a:chExt cx="4143404" cy="357189"/>
          </a:xfrm>
        </p:grpSpPr>
        <p:sp>
          <p:nvSpPr>
            <p:cNvPr id="46" name="Shape 927"/>
            <p:cNvSpPr/>
            <p:nvPr/>
          </p:nvSpPr>
          <p:spPr>
            <a:xfrm>
              <a:off x="0" y="0"/>
              <a:ext cx="4143405" cy="357190"/>
            </a:xfrm>
            <a:prstGeom prst="roundRect">
              <a:avLst>
                <a:gd name="adj" fmla="val 16667"/>
              </a:avLst>
            </a:prstGeom>
            <a:solidFill>
              <a:srgbClr val="4F79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" name="Shape 928"/>
            <p:cNvSpPr/>
            <p:nvPr/>
          </p:nvSpPr>
          <p:spPr>
            <a:xfrm>
              <a:off x="17436" y="34184"/>
              <a:ext cx="4108532" cy="288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Automotive DC/DC Boost Power Controller</a:t>
              </a:r>
            </a:p>
          </p:txBody>
        </p:sp>
      </p:grpSp>
      <p:sp>
        <p:nvSpPr>
          <p:cNvPr id="48" name="Shape 886"/>
          <p:cNvSpPr/>
          <p:nvPr/>
        </p:nvSpPr>
        <p:spPr>
          <a:xfrm>
            <a:off x="2571736" y="285728"/>
            <a:ext cx="392909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sz="2000" b="0" dirty="0">
                <a:solidFill>
                  <a:srgbClr val="FFFFFF"/>
                </a:solidFill>
              </a:rPr>
              <a:t>Inverter Air-Condition Controller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8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28625" y="1000108"/>
            <a:ext cx="2617789" cy="2366964"/>
          </a:xfrm>
          <a:prstGeom prst="roundRect">
            <a:avLst/>
          </a:prstGeom>
          <a:ln w="12700">
            <a:miter lim="400000"/>
          </a:ln>
          <a:effectLst>
            <a:outerShdw blurRad="635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3" name="image79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28625" y="3857628"/>
            <a:ext cx="2617789" cy="2362202"/>
          </a:xfrm>
          <a:prstGeom prst="roundRect">
            <a:avLst/>
          </a:prstGeom>
          <a:ln w="12700">
            <a:miter lim="400000"/>
          </a:ln>
          <a:effectLst>
            <a:outerShdw blurRad="635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4" name="image80.jpe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86125" y="1000108"/>
            <a:ext cx="2652714" cy="2343151"/>
          </a:xfrm>
          <a:prstGeom prst="roundRect">
            <a:avLst/>
          </a:prstGeom>
          <a:ln w="12700">
            <a:miter lim="400000"/>
          </a:ln>
          <a:effectLst>
            <a:outerShdw blurRad="635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5" name="image81.jpe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86125" y="3857628"/>
            <a:ext cx="2652714" cy="2362202"/>
          </a:xfrm>
          <a:prstGeom prst="roundRect">
            <a:avLst/>
          </a:prstGeom>
          <a:ln w="12700">
            <a:miter lim="400000"/>
          </a:ln>
          <a:effectLst>
            <a:outerShdw blurRad="635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6" name="image82.jpe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215062" y="1000108"/>
            <a:ext cx="2630489" cy="2343151"/>
          </a:xfrm>
          <a:prstGeom prst="roundRect">
            <a:avLst/>
          </a:prstGeom>
          <a:ln w="12700">
            <a:miter lim="400000"/>
          </a:ln>
          <a:effectLst>
            <a:outerShdw blurRad="635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7" name="image83.jpe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6215062" y="3857628"/>
            <a:ext cx="2652714" cy="2362202"/>
          </a:xfrm>
          <a:prstGeom prst="roundRect">
            <a:avLst/>
          </a:prstGeom>
          <a:ln w="12700">
            <a:miter lim="400000"/>
          </a:ln>
          <a:effectLst>
            <a:outerShdw blurRad="635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8" name="Shape 852"/>
          <p:cNvSpPr txBox="1">
            <a:spLocks/>
          </p:cNvSpPr>
          <p:nvPr/>
        </p:nvSpPr>
        <p:spPr>
          <a:xfrm>
            <a:off x="214282" y="-24"/>
            <a:ext cx="7429552" cy="64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深圳厂区展示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92"/>
          <p:cNvGrpSpPr/>
          <p:nvPr/>
        </p:nvGrpSpPr>
        <p:grpSpPr>
          <a:xfrm>
            <a:off x="428596" y="1508259"/>
            <a:ext cx="4572032" cy="646985"/>
            <a:chOff x="0" y="0"/>
            <a:chExt cx="2357454" cy="646983"/>
          </a:xfrm>
        </p:grpSpPr>
        <p:sp>
          <p:nvSpPr>
            <p:cNvPr id="4" name="Shape 590"/>
            <p:cNvSpPr/>
            <p:nvPr/>
          </p:nvSpPr>
          <p:spPr>
            <a:xfrm>
              <a:off x="0" y="0"/>
              <a:ext cx="2357454" cy="646983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" name="Shape 591"/>
            <p:cNvSpPr/>
            <p:nvPr/>
          </p:nvSpPr>
          <p:spPr>
            <a:xfrm>
              <a:off x="31582" y="31582"/>
              <a:ext cx="229429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压缩机调参数 </a:t>
              </a:r>
              <a:r>
                <a:rPr lang="en-US" altLang="zh-CN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各种保护点、转矩补偿</a:t>
              </a:r>
              <a:r>
                <a:rPr lang="en-US" altLang="zh-CN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roup 592"/>
          <p:cNvGrpSpPr/>
          <p:nvPr/>
        </p:nvGrpSpPr>
        <p:grpSpPr>
          <a:xfrm>
            <a:off x="428598" y="2290035"/>
            <a:ext cx="4572032" cy="646985"/>
            <a:chOff x="0" y="0"/>
            <a:chExt cx="2357454" cy="646983"/>
          </a:xfrm>
        </p:grpSpPr>
        <p:sp>
          <p:nvSpPr>
            <p:cNvPr id="7" name="Shape 590"/>
            <p:cNvSpPr/>
            <p:nvPr/>
          </p:nvSpPr>
          <p:spPr>
            <a:xfrm>
              <a:off x="0" y="0"/>
              <a:ext cx="2357454" cy="646983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" name="Shape 591"/>
            <p:cNvSpPr/>
            <p:nvPr/>
          </p:nvSpPr>
          <p:spPr>
            <a:xfrm>
              <a:off x="31582" y="31582"/>
              <a:ext cx="2294290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成本与性能优化</a:t>
              </a:r>
              <a:r>
                <a:rPr lang="en-US" altLang="zh-CN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选型、参数、热设计</a:t>
              </a:r>
              <a:r>
                <a:rPr lang="en-US" altLang="zh-CN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592"/>
          <p:cNvGrpSpPr/>
          <p:nvPr/>
        </p:nvGrpSpPr>
        <p:grpSpPr>
          <a:xfrm>
            <a:off x="428598" y="3075853"/>
            <a:ext cx="4572032" cy="646985"/>
            <a:chOff x="0" y="0"/>
            <a:chExt cx="2357454" cy="646983"/>
          </a:xfrm>
        </p:grpSpPr>
        <p:sp>
          <p:nvSpPr>
            <p:cNvPr id="10" name="Shape 590"/>
            <p:cNvSpPr/>
            <p:nvPr/>
          </p:nvSpPr>
          <p:spPr>
            <a:xfrm>
              <a:off x="0" y="0"/>
              <a:ext cx="2357454" cy="646983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" name="Shape 591"/>
            <p:cNvSpPr/>
            <p:nvPr/>
          </p:nvSpPr>
          <p:spPr>
            <a:xfrm>
              <a:off x="31582" y="31582"/>
              <a:ext cx="229429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功能与新算法的开发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oup 592"/>
          <p:cNvGrpSpPr/>
          <p:nvPr/>
        </p:nvGrpSpPr>
        <p:grpSpPr>
          <a:xfrm>
            <a:off x="428598" y="3933109"/>
            <a:ext cx="4572032" cy="646985"/>
            <a:chOff x="0" y="0"/>
            <a:chExt cx="2357454" cy="646983"/>
          </a:xfrm>
        </p:grpSpPr>
        <p:sp>
          <p:nvSpPr>
            <p:cNvPr id="13" name="Shape 590"/>
            <p:cNvSpPr/>
            <p:nvPr/>
          </p:nvSpPr>
          <p:spPr>
            <a:xfrm>
              <a:off x="0" y="0"/>
              <a:ext cx="2357454" cy="646983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" name="Shape 591"/>
            <p:cNvSpPr/>
            <p:nvPr/>
          </p:nvSpPr>
          <p:spPr>
            <a:xfrm>
              <a:off x="31582" y="31582"/>
              <a:ext cx="229429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代码的可重用性和可维护性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oup 592"/>
          <p:cNvGrpSpPr/>
          <p:nvPr/>
        </p:nvGrpSpPr>
        <p:grpSpPr>
          <a:xfrm>
            <a:off x="428598" y="4786322"/>
            <a:ext cx="4572032" cy="646985"/>
            <a:chOff x="0" y="0"/>
            <a:chExt cx="2357454" cy="646983"/>
          </a:xfrm>
        </p:grpSpPr>
        <p:sp>
          <p:nvSpPr>
            <p:cNvPr id="16" name="Shape 590"/>
            <p:cNvSpPr/>
            <p:nvPr/>
          </p:nvSpPr>
          <p:spPr>
            <a:xfrm>
              <a:off x="0" y="0"/>
              <a:ext cx="2357454" cy="646983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" name="Shape 591"/>
            <p:cNvSpPr/>
            <p:nvPr/>
          </p:nvSpPr>
          <p:spPr>
            <a:xfrm>
              <a:off x="31582" y="31582"/>
              <a:ext cx="229429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产品研发过程的便利性辅助工具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Shape 852"/>
          <p:cNvSpPr txBox="1">
            <a:spLocks/>
          </p:cNvSpPr>
          <p:nvPr/>
        </p:nvSpPr>
        <p:spPr>
          <a:xfrm>
            <a:off x="214282" y="-24"/>
            <a:ext cx="7429552" cy="64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变频空调产品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开发面临的挑战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4942" y="1643050"/>
            <a:ext cx="263148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机型多、耗时长、难管理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4942" y="2428868"/>
            <a:ext cx="309315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成本敏感、可靠性要求却很高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4942" y="3202548"/>
            <a:ext cx="388503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如何方便地实现“设计</a:t>
            </a: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-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验证”的闭环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4942" y="4131242"/>
            <a:ext cx="193898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提高软件工程效率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4917060"/>
            <a:ext cx="355481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提高系统开发效率，便于客户使用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38"/>
          <p:cNvSpPr/>
          <p:nvPr/>
        </p:nvSpPr>
        <p:spPr>
          <a:xfrm>
            <a:off x="1428728" y="2885116"/>
            <a:ext cx="428629" cy="476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5"/>
                </a:moveTo>
                <a:lnTo>
                  <a:pt x="5400" y="11885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85"/>
                </a:lnTo>
                <a:lnTo>
                  <a:pt x="21600" y="1188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79EF"/>
          </a:solidFill>
          <a:ln w="12700">
            <a:miter lim="400000"/>
          </a:ln>
          <a:effectLst>
            <a:outerShdw blurRad="63500" dist="17960" dir="2700000" rotWithShape="0">
              <a:srgbClr val="00000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Shape 239"/>
          <p:cNvSpPr/>
          <p:nvPr/>
        </p:nvSpPr>
        <p:spPr>
          <a:xfrm>
            <a:off x="1428728" y="3956687"/>
            <a:ext cx="428629" cy="476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5"/>
                </a:moveTo>
                <a:lnTo>
                  <a:pt x="5400" y="11885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85"/>
                </a:lnTo>
                <a:lnTo>
                  <a:pt x="21600" y="1188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79EF"/>
          </a:solidFill>
          <a:ln w="12700">
            <a:miter lim="400000"/>
          </a:ln>
          <a:effectLst>
            <a:outerShdw blurRad="63500" dist="17960" dir="2700000" rotWithShape="0">
              <a:srgbClr val="00000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Shape 240"/>
          <p:cNvSpPr/>
          <p:nvPr/>
        </p:nvSpPr>
        <p:spPr>
          <a:xfrm>
            <a:off x="1428728" y="5028257"/>
            <a:ext cx="428629" cy="476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5"/>
                </a:moveTo>
                <a:lnTo>
                  <a:pt x="5400" y="11885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85"/>
                </a:lnTo>
                <a:lnTo>
                  <a:pt x="21600" y="1188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79EF"/>
          </a:solidFill>
          <a:ln w="12700">
            <a:miter lim="400000"/>
          </a:ln>
          <a:effectLst>
            <a:outerShdw blurRad="63500" dist="17960" dir="2700000" rotWithShape="0">
              <a:srgbClr val="00000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Shape 246"/>
          <p:cNvSpPr/>
          <p:nvPr/>
        </p:nvSpPr>
        <p:spPr>
          <a:xfrm>
            <a:off x="500034" y="1214422"/>
            <a:ext cx="2286018" cy="109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2678"/>
                </a:lnTo>
                <a:lnTo>
                  <a:pt x="12051" y="12678"/>
                </a:lnTo>
                <a:lnTo>
                  <a:pt x="12051" y="16200"/>
                </a:lnTo>
                <a:lnTo>
                  <a:pt x="13012" y="16200"/>
                </a:lnTo>
                <a:lnTo>
                  <a:pt x="10800" y="21600"/>
                </a:lnTo>
                <a:lnTo>
                  <a:pt x="8588" y="16200"/>
                </a:lnTo>
                <a:lnTo>
                  <a:pt x="9549" y="16200"/>
                </a:lnTo>
                <a:lnTo>
                  <a:pt x="9549" y="12678"/>
                </a:lnTo>
                <a:lnTo>
                  <a:pt x="0" y="12678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Shape 247"/>
          <p:cNvSpPr/>
          <p:nvPr/>
        </p:nvSpPr>
        <p:spPr>
          <a:xfrm>
            <a:off x="285720" y="1285860"/>
            <a:ext cx="271464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/>
            <a:r>
              <a:rPr lang="zh-CN" altLang="en-US" sz="1600" dirty="0" smtClean="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硬件设计</a:t>
            </a:r>
            <a:endParaRPr sz="1600" dirty="0">
              <a:solidFill>
                <a:srgbClr val="F2F2F2"/>
              </a:solidFill>
              <a:latin typeface="微软雅黑" pitchFamily="34" charset="-122"/>
              <a:ea typeface="微软雅黑" pitchFamily="34" charset="-122"/>
              <a:cs typeface="Arial"/>
              <a:sym typeface="Arial"/>
            </a:endParaRPr>
          </a:p>
        </p:txBody>
      </p:sp>
      <p:grpSp>
        <p:nvGrpSpPr>
          <p:cNvPr id="7" name="Group 250"/>
          <p:cNvGrpSpPr/>
          <p:nvPr/>
        </p:nvGrpSpPr>
        <p:grpSpPr>
          <a:xfrm>
            <a:off x="500033" y="2290033"/>
            <a:ext cx="2286019" cy="578882"/>
            <a:chOff x="0" y="0"/>
            <a:chExt cx="2286017" cy="578880"/>
          </a:xfrm>
        </p:grpSpPr>
        <p:sp>
          <p:nvSpPr>
            <p:cNvPr id="8" name="Shape 248"/>
            <p:cNvSpPr/>
            <p:nvPr/>
          </p:nvSpPr>
          <p:spPr>
            <a:xfrm>
              <a:off x="0" y="0"/>
              <a:ext cx="2286017" cy="578880"/>
            </a:xfrm>
            <a:prstGeom prst="roundRect">
              <a:avLst>
                <a:gd name="adj" fmla="val 16667"/>
              </a:avLst>
            </a:prstGeom>
            <a:solidFill>
              <a:srgbClr val="4F79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Shape 249"/>
            <p:cNvSpPr/>
            <p:nvPr/>
          </p:nvSpPr>
          <p:spPr>
            <a:xfrm>
              <a:off x="28258" y="86037"/>
              <a:ext cx="222950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原理和参数设计和仿真</a:t>
              </a:r>
              <a:endParaRPr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endParaRPr>
            </a:p>
          </p:txBody>
        </p:sp>
      </p:grpSp>
      <p:grpSp>
        <p:nvGrpSpPr>
          <p:cNvPr id="10" name="Group 253"/>
          <p:cNvGrpSpPr/>
          <p:nvPr/>
        </p:nvGrpSpPr>
        <p:grpSpPr>
          <a:xfrm>
            <a:off x="500033" y="3361602"/>
            <a:ext cx="2286019" cy="578882"/>
            <a:chOff x="0" y="0"/>
            <a:chExt cx="2286017" cy="578880"/>
          </a:xfrm>
        </p:grpSpPr>
        <p:sp>
          <p:nvSpPr>
            <p:cNvPr id="11" name="Shape 251"/>
            <p:cNvSpPr/>
            <p:nvPr/>
          </p:nvSpPr>
          <p:spPr>
            <a:xfrm>
              <a:off x="0" y="0"/>
              <a:ext cx="2286017" cy="578880"/>
            </a:xfrm>
            <a:prstGeom prst="roundRect">
              <a:avLst>
                <a:gd name="adj" fmla="val 16667"/>
              </a:avLst>
            </a:prstGeom>
            <a:solidFill>
              <a:srgbClr val="4F79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Shape 252"/>
            <p:cNvSpPr/>
            <p:nvPr/>
          </p:nvSpPr>
          <p:spPr>
            <a:xfrm>
              <a:off x="28258" y="86038"/>
              <a:ext cx="222950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参数余量设计</a:t>
              </a:r>
              <a:endParaRPr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endParaRPr>
            </a:p>
          </p:txBody>
        </p:sp>
      </p:grpSp>
      <p:grpSp>
        <p:nvGrpSpPr>
          <p:cNvPr id="13" name="Group 256"/>
          <p:cNvGrpSpPr/>
          <p:nvPr/>
        </p:nvGrpSpPr>
        <p:grpSpPr>
          <a:xfrm>
            <a:off x="500033" y="4433172"/>
            <a:ext cx="2286019" cy="578882"/>
            <a:chOff x="0" y="0"/>
            <a:chExt cx="2286017" cy="578880"/>
          </a:xfrm>
        </p:grpSpPr>
        <p:sp>
          <p:nvSpPr>
            <p:cNvPr id="14" name="Shape 254"/>
            <p:cNvSpPr/>
            <p:nvPr/>
          </p:nvSpPr>
          <p:spPr>
            <a:xfrm>
              <a:off x="0" y="0"/>
              <a:ext cx="2286017" cy="578880"/>
            </a:xfrm>
            <a:prstGeom prst="roundRect">
              <a:avLst>
                <a:gd name="adj" fmla="val 16667"/>
              </a:avLst>
            </a:prstGeom>
            <a:solidFill>
              <a:srgbClr val="4F79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Shape 255"/>
            <p:cNvSpPr/>
            <p:nvPr/>
          </p:nvSpPr>
          <p:spPr>
            <a:xfrm>
              <a:off x="28258" y="67398"/>
              <a:ext cx="222950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参数余量测试</a:t>
              </a:r>
              <a:endParaRPr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endParaRPr>
            </a:p>
          </p:txBody>
        </p:sp>
      </p:grpSp>
      <p:grpSp>
        <p:nvGrpSpPr>
          <p:cNvPr id="16" name="Group 259"/>
          <p:cNvGrpSpPr/>
          <p:nvPr/>
        </p:nvGrpSpPr>
        <p:grpSpPr>
          <a:xfrm>
            <a:off x="500033" y="5504743"/>
            <a:ext cx="2286019" cy="578882"/>
            <a:chOff x="0" y="0"/>
            <a:chExt cx="2286017" cy="578880"/>
          </a:xfrm>
        </p:grpSpPr>
        <p:sp>
          <p:nvSpPr>
            <p:cNvPr id="17" name="Shape 257"/>
            <p:cNvSpPr/>
            <p:nvPr/>
          </p:nvSpPr>
          <p:spPr>
            <a:xfrm>
              <a:off x="0" y="0"/>
              <a:ext cx="2286017" cy="578880"/>
            </a:xfrm>
            <a:prstGeom prst="roundRect">
              <a:avLst>
                <a:gd name="adj" fmla="val 16667"/>
              </a:avLst>
            </a:prstGeom>
            <a:solidFill>
              <a:srgbClr val="4F79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Shape 258"/>
            <p:cNvSpPr/>
            <p:nvPr/>
          </p:nvSpPr>
          <p:spPr>
            <a:xfrm>
              <a:off x="28258" y="138835"/>
              <a:ext cx="222950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产品测试</a:t>
              </a:r>
              <a:endParaRPr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endParaRPr>
            </a:p>
          </p:txBody>
        </p:sp>
      </p:grpSp>
      <p:sp>
        <p:nvSpPr>
          <p:cNvPr id="19" name="Shape 238"/>
          <p:cNvSpPr/>
          <p:nvPr/>
        </p:nvSpPr>
        <p:spPr>
          <a:xfrm>
            <a:off x="4429125" y="2873697"/>
            <a:ext cx="428629" cy="476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5"/>
                </a:moveTo>
                <a:lnTo>
                  <a:pt x="5400" y="11885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85"/>
                </a:lnTo>
                <a:lnTo>
                  <a:pt x="21600" y="1188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79EF"/>
          </a:solidFill>
          <a:ln w="12700">
            <a:miter lim="400000"/>
          </a:ln>
          <a:effectLst>
            <a:outerShdw blurRad="63500" dist="17960" dir="2700000" rotWithShape="0">
              <a:srgbClr val="00000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Shape 239"/>
          <p:cNvSpPr/>
          <p:nvPr/>
        </p:nvSpPr>
        <p:spPr>
          <a:xfrm>
            <a:off x="4429125" y="3945268"/>
            <a:ext cx="428629" cy="476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5"/>
                </a:moveTo>
                <a:lnTo>
                  <a:pt x="5400" y="11885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85"/>
                </a:lnTo>
                <a:lnTo>
                  <a:pt x="21600" y="1188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79EF"/>
          </a:solidFill>
          <a:ln w="12700">
            <a:miter lim="400000"/>
          </a:ln>
          <a:effectLst>
            <a:outerShdw blurRad="63500" dist="17960" dir="2700000" rotWithShape="0">
              <a:srgbClr val="00000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Shape 240"/>
          <p:cNvSpPr/>
          <p:nvPr/>
        </p:nvSpPr>
        <p:spPr>
          <a:xfrm>
            <a:off x="4429125" y="5016838"/>
            <a:ext cx="428629" cy="476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5"/>
                </a:moveTo>
                <a:lnTo>
                  <a:pt x="5400" y="11885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85"/>
                </a:lnTo>
                <a:lnTo>
                  <a:pt x="21600" y="1188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79EF"/>
          </a:solidFill>
          <a:ln w="12700">
            <a:miter lim="400000"/>
          </a:ln>
          <a:effectLst>
            <a:outerShdw blurRad="63500" dist="17960" dir="2700000" rotWithShape="0">
              <a:srgbClr val="00000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Shape 246"/>
          <p:cNvSpPr/>
          <p:nvPr/>
        </p:nvSpPr>
        <p:spPr>
          <a:xfrm>
            <a:off x="3500431" y="1203003"/>
            <a:ext cx="2286018" cy="109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2678"/>
                </a:lnTo>
                <a:lnTo>
                  <a:pt x="12051" y="12678"/>
                </a:lnTo>
                <a:lnTo>
                  <a:pt x="12051" y="16200"/>
                </a:lnTo>
                <a:lnTo>
                  <a:pt x="13012" y="16200"/>
                </a:lnTo>
                <a:lnTo>
                  <a:pt x="10800" y="21600"/>
                </a:lnTo>
                <a:lnTo>
                  <a:pt x="8588" y="16200"/>
                </a:lnTo>
                <a:lnTo>
                  <a:pt x="9549" y="16200"/>
                </a:lnTo>
                <a:lnTo>
                  <a:pt x="9549" y="12678"/>
                </a:lnTo>
                <a:lnTo>
                  <a:pt x="0" y="12678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Shape 247"/>
          <p:cNvSpPr/>
          <p:nvPr/>
        </p:nvSpPr>
        <p:spPr>
          <a:xfrm>
            <a:off x="3286116" y="1304500"/>
            <a:ext cx="271464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/>
            <a:r>
              <a:rPr lang="zh-CN" altLang="en-US" sz="1600" dirty="0" smtClean="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热设计</a:t>
            </a:r>
            <a:endParaRPr sz="1600" dirty="0">
              <a:solidFill>
                <a:srgbClr val="F2F2F2"/>
              </a:solidFill>
              <a:latin typeface="微软雅黑" pitchFamily="34" charset="-122"/>
              <a:ea typeface="微软雅黑" pitchFamily="34" charset="-122"/>
              <a:cs typeface="Arial"/>
              <a:sym typeface="Arial"/>
            </a:endParaRPr>
          </a:p>
        </p:txBody>
      </p:sp>
      <p:grpSp>
        <p:nvGrpSpPr>
          <p:cNvPr id="24" name="Group 250"/>
          <p:cNvGrpSpPr/>
          <p:nvPr/>
        </p:nvGrpSpPr>
        <p:grpSpPr>
          <a:xfrm>
            <a:off x="3500430" y="2278614"/>
            <a:ext cx="2286019" cy="578882"/>
            <a:chOff x="0" y="0"/>
            <a:chExt cx="2286017" cy="578880"/>
          </a:xfrm>
        </p:grpSpPr>
        <p:sp>
          <p:nvSpPr>
            <p:cNvPr id="25" name="Shape 248"/>
            <p:cNvSpPr/>
            <p:nvPr/>
          </p:nvSpPr>
          <p:spPr>
            <a:xfrm>
              <a:off x="0" y="0"/>
              <a:ext cx="2286017" cy="578880"/>
            </a:xfrm>
            <a:prstGeom prst="roundRect">
              <a:avLst>
                <a:gd name="adj" fmla="val 16667"/>
              </a:avLst>
            </a:prstGeom>
            <a:solidFill>
              <a:srgbClr val="4F79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Shape 249"/>
            <p:cNvSpPr/>
            <p:nvPr/>
          </p:nvSpPr>
          <p:spPr>
            <a:xfrm>
              <a:off x="28258" y="86037"/>
              <a:ext cx="222950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根据损耗选择器件</a:t>
              </a:r>
              <a:endParaRPr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endParaRPr>
            </a:p>
          </p:txBody>
        </p:sp>
      </p:grpSp>
      <p:grpSp>
        <p:nvGrpSpPr>
          <p:cNvPr id="27" name="Group 253"/>
          <p:cNvGrpSpPr/>
          <p:nvPr/>
        </p:nvGrpSpPr>
        <p:grpSpPr>
          <a:xfrm>
            <a:off x="3500430" y="3350183"/>
            <a:ext cx="2286019" cy="578882"/>
            <a:chOff x="0" y="0"/>
            <a:chExt cx="2286017" cy="578880"/>
          </a:xfrm>
        </p:grpSpPr>
        <p:sp>
          <p:nvSpPr>
            <p:cNvPr id="28" name="Shape 251"/>
            <p:cNvSpPr/>
            <p:nvPr/>
          </p:nvSpPr>
          <p:spPr>
            <a:xfrm>
              <a:off x="0" y="0"/>
              <a:ext cx="2286017" cy="578880"/>
            </a:xfrm>
            <a:prstGeom prst="roundRect">
              <a:avLst>
                <a:gd name="adj" fmla="val 16667"/>
              </a:avLst>
            </a:prstGeom>
            <a:solidFill>
              <a:srgbClr val="4F79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Shape 252"/>
            <p:cNvSpPr/>
            <p:nvPr/>
          </p:nvSpPr>
          <p:spPr>
            <a:xfrm>
              <a:off x="28258" y="86038"/>
              <a:ext cx="222950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功耗计算</a:t>
              </a:r>
              <a:endParaRPr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endParaRPr>
            </a:p>
          </p:txBody>
        </p:sp>
      </p:grpSp>
      <p:grpSp>
        <p:nvGrpSpPr>
          <p:cNvPr id="30" name="Group 256"/>
          <p:cNvGrpSpPr/>
          <p:nvPr/>
        </p:nvGrpSpPr>
        <p:grpSpPr>
          <a:xfrm>
            <a:off x="3500430" y="4421753"/>
            <a:ext cx="2286019" cy="578882"/>
            <a:chOff x="0" y="0"/>
            <a:chExt cx="2286017" cy="578880"/>
          </a:xfrm>
        </p:grpSpPr>
        <p:sp>
          <p:nvSpPr>
            <p:cNvPr id="31" name="Shape 254"/>
            <p:cNvSpPr/>
            <p:nvPr/>
          </p:nvSpPr>
          <p:spPr>
            <a:xfrm>
              <a:off x="0" y="0"/>
              <a:ext cx="2286017" cy="578880"/>
            </a:xfrm>
            <a:prstGeom prst="roundRect">
              <a:avLst>
                <a:gd name="adj" fmla="val 16667"/>
              </a:avLst>
            </a:prstGeom>
            <a:solidFill>
              <a:srgbClr val="4F79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Shape 255"/>
            <p:cNvSpPr/>
            <p:nvPr/>
          </p:nvSpPr>
          <p:spPr>
            <a:xfrm>
              <a:off x="28258" y="67398"/>
              <a:ext cx="222950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散热器设计</a:t>
              </a:r>
              <a:endParaRPr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endParaRPr>
            </a:p>
          </p:txBody>
        </p:sp>
      </p:grpSp>
      <p:grpSp>
        <p:nvGrpSpPr>
          <p:cNvPr id="33" name="Group 259"/>
          <p:cNvGrpSpPr/>
          <p:nvPr/>
        </p:nvGrpSpPr>
        <p:grpSpPr>
          <a:xfrm>
            <a:off x="3500430" y="5493324"/>
            <a:ext cx="2286019" cy="578882"/>
            <a:chOff x="0" y="0"/>
            <a:chExt cx="2286017" cy="578880"/>
          </a:xfrm>
        </p:grpSpPr>
        <p:sp>
          <p:nvSpPr>
            <p:cNvPr id="34" name="Shape 257"/>
            <p:cNvSpPr/>
            <p:nvPr/>
          </p:nvSpPr>
          <p:spPr>
            <a:xfrm>
              <a:off x="0" y="0"/>
              <a:ext cx="2286017" cy="578880"/>
            </a:xfrm>
            <a:prstGeom prst="roundRect">
              <a:avLst>
                <a:gd name="adj" fmla="val 16667"/>
              </a:avLst>
            </a:prstGeom>
            <a:solidFill>
              <a:srgbClr val="4F79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Shape 258"/>
            <p:cNvSpPr/>
            <p:nvPr/>
          </p:nvSpPr>
          <p:spPr>
            <a:xfrm>
              <a:off x="28258" y="138835"/>
              <a:ext cx="222950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热仿真和实测</a:t>
              </a:r>
              <a:endParaRPr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endParaRPr>
            </a:p>
          </p:txBody>
        </p:sp>
      </p:grpSp>
      <p:sp>
        <p:nvSpPr>
          <p:cNvPr id="36" name="Shape 238"/>
          <p:cNvSpPr/>
          <p:nvPr/>
        </p:nvSpPr>
        <p:spPr>
          <a:xfrm>
            <a:off x="7358082" y="2885116"/>
            <a:ext cx="428629" cy="476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5"/>
                </a:moveTo>
                <a:lnTo>
                  <a:pt x="5400" y="11885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85"/>
                </a:lnTo>
                <a:lnTo>
                  <a:pt x="21600" y="1188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79EF"/>
          </a:solidFill>
          <a:ln w="12700">
            <a:miter lim="400000"/>
          </a:ln>
          <a:effectLst>
            <a:outerShdw blurRad="63500" dist="17960" dir="2700000" rotWithShape="0">
              <a:srgbClr val="00000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Shape 239"/>
          <p:cNvSpPr/>
          <p:nvPr/>
        </p:nvSpPr>
        <p:spPr>
          <a:xfrm>
            <a:off x="7358082" y="3956687"/>
            <a:ext cx="428629" cy="476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5"/>
                </a:moveTo>
                <a:lnTo>
                  <a:pt x="5400" y="11885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85"/>
                </a:lnTo>
                <a:lnTo>
                  <a:pt x="21600" y="1188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79EF"/>
          </a:solidFill>
          <a:ln w="12700">
            <a:miter lim="400000"/>
          </a:ln>
          <a:effectLst>
            <a:outerShdw blurRad="63500" dist="17960" dir="2700000" rotWithShape="0">
              <a:srgbClr val="00000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Shape 240"/>
          <p:cNvSpPr/>
          <p:nvPr/>
        </p:nvSpPr>
        <p:spPr>
          <a:xfrm>
            <a:off x="7358082" y="5028257"/>
            <a:ext cx="428629" cy="476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5"/>
                </a:moveTo>
                <a:lnTo>
                  <a:pt x="5400" y="11885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85"/>
                </a:lnTo>
                <a:lnTo>
                  <a:pt x="21600" y="1188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79EF"/>
          </a:solidFill>
          <a:ln w="12700">
            <a:miter lim="400000"/>
          </a:ln>
          <a:effectLst>
            <a:outerShdw blurRad="63500" dist="17960" dir="2700000" rotWithShape="0">
              <a:srgbClr val="00000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Shape 246"/>
          <p:cNvSpPr/>
          <p:nvPr/>
        </p:nvSpPr>
        <p:spPr>
          <a:xfrm>
            <a:off x="6429388" y="1214422"/>
            <a:ext cx="2286018" cy="109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2678"/>
                </a:lnTo>
                <a:lnTo>
                  <a:pt x="12051" y="12678"/>
                </a:lnTo>
                <a:lnTo>
                  <a:pt x="12051" y="16200"/>
                </a:lnTo>
                <a:lnTo>
                  <a:pt x="13012" y="16200"/>
                </a:lnTo>
                <a:lnTo>
                  <a:pt x="10800" y="21600"/>
                </a:lnTo>
                <a:lnTo>
                  <a:pt x="8588" y="16200"/>
                </a:lnTo>
                <a:lnTo>
                  <a:pt x="9549" y="16200"/>
                </a:lnTo>
                <a:lnTo>
                  <a:pt x="9549" y="12678"/>
                </a:lnTo>
                <a:lnTo>
                  <a:pt x="0" y="12678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Shape 247"/>
          <p:cNvSpPr/>
          <p:nvPr/>
        </p:nvSpPr>
        <p:spPr>
          <a:xfrm>
            <a:off x="6215074" y="1357298"/>
            <a:ext cx="271464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/>
            <a:r>
              <a:rPr lang="zh-CN" altLang="en-US" sz="1600" dirty="0" smtClean="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软件设计</a:t>
            </a:r>
            <a:endParaRPr sz="1600" dirty="0">
              <a:solidFill>
                <a:srgbClr val="F2F2F2"/>
              </a:solidFill>
              <a:latin typeface="微软雅黑" pitchFamily="34" charset="-122"/>
              <a:ea typeface="微软雅黑" pitchFamily="34" charset="-122"/>
              <a:cs typeface="Arial"/>
              <a:sym typeface="Arial"/>
            </a:endParaRPr>
          </a:p>
        </p:txBody>
      </p:sp>
      <p:grpSp>
        <p:nvGrpSpPr>
          <p:cNvPr id="41" name="Group 250"/>
          <p:cNvGrpSpPr/>
          <p:nvPr/>
        </p:nvGrpSpPr>
        <p:grpSpPr>
          <a:xfrm>
            <a:off x="6429387" y="2290033"/>
            <a:ext cx="2286019" cy="578882"/>
            <a:chOff x="0" y="0"/>
            <a:chExt cx="2286017" cy="578880"/>
          </a:xfrm>
        </p:grpSpPr>
        <p:sp>
          <p:nvSpPr>
            <p:cNvPr id="42" name="Shape 248"/>
            <p:cNvSpPr/>
            <p:nvPr/>
          </p:nvSpPr>
          <p:spPr>
            <a:xfrm>
              <a:off x="0" y="0"/>
              <a:ext cx="2286017" cy="578880"/>
            </a:xfrm>
            <a:prstGeom prst="roundRect">
              <a:avLst>
                <a:gd name="adj" fmla="val 16667"/>
              </a:avLst>
            </a:prstGeom>
            <a:solidFill>
              <a:srgbClr val="4F79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Shape 249"/>
            <p:cNvSpPr/>
            <p:nvPr/>
          </p:nvSpPr>
          <p:spPr>
            <a:xfrm>
              <a:off x="28258" y="86037"/>
              <a:ext cx="222950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软件算法设计和仿真</a:t>
              </a:r>
              <a:endParaRPr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endParaRPr>
            </a:p>
          </p:txBody>
        </p:sp>
      </p:grpSp>
      <p:grpSp>
        <p:nvGrpSpPr>
          <p:cNvPr id="44" name="Group 253"/>
          <p:cNvGrpSpPr/>
          <p:nvPr/>
        </p:nvGrpSpPr>
        <p:grpSpPr>
          <a:xfrm>
            <a:off x="6429387" y="3361602"/>
            <a:ext cx="2286019" cy="578882"/>
            <a:chOff x="0" y="0"/>
            <a:chExt cx="2286017" cy="578880"/>
          </a:xfrm>
        </p:grpSpPr>
        <p:sp>
          <p:nvSpPr>
            <p:cNvPr id="45" name="Shape 251"/>
            <p:cNvSpPr/>
            <p:nvPr/>
          </p:nvSpPr>
          <p:spPr>
            <a:xfrm>
              <a:off x="0" y="0"/>
              <a:ext cx="2286017" cy="578880"/>
            </a:xfrm>
            <a:prstGeom prst="roundRect">
              <a:avLst>
                <a:gd name="adj" fmla="val 16667"/>
              </a:avLst>
            </a:prstGeom>
            <a:solidFill>
              <a:srgbClr val="4F79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Shape 252"/>
            <p:cNvSpPr/>
            <p:nvPr/>
          </p:nvSpPr>
          <p:spPr>
            <a:xfrm>
              <a:off x="28258" y="86038"/>
              <a:ext cx="222950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代码实现（</a:t>
              </a:r>
              <a:r>
                <a:rPr lang="en-US" altLang="zh-CN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C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或汇编）</a:t>
              </a:r>
              <a:endParaRPr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endParaRPr>
            </a:p>
          </p:txBody>
        </p:sp>
      </p:grpSp>
      <p:grpSp>
        <p:nvGrpSpPr>
          <p:cNvPr id="47" name="Group 256"/>
          <p:cNvGrpSpPr/>
          <p:nvPr/>
        </p:nvGrpSpPr>
        <p:grpSpPr>
          <a:xfrm>
            <a:off x="6429387" y="4433172"/>
            <a:ext cx="2286019" cy="578882"/>
            <a:chOff x="0" y="0"/>
            <a:chExt cx="2286017" cy="578880"/>
          </a:xfrm>
        </p:grpSpPr>
        <p:sp>
          <p:nvSpPr>
            <p:cNvPr id="48" name="Shape 254"/>
            <p:cNvSpPr/>
            <p:nvPr/>
          </p:nvSpPr>
          <p:spPr>
            <a:xfrm>
              <a:off x="0" y="0"/>
              <a:ext cx="2286017" cy="578880"/>
            </a:xfrm>
            <a:prstGeom prst="roundRect">
              <a:avLst>
                <a:gd name="adj" fmla="val 16667"/>
              </a:avLst>
            </a:prstGeom>
            <a:solidFill>
              <a:srgbClr val="4F79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Shape 255"/>
            <p:cNvSpPr/>
            <p:nvPr/>
          </p:nvSpPr>
          <p:spPr>
            <a:xfrm>
              <a:off x="28258" y="86038"/>
              <a:ext cx="222950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en-US" altLang="zh-CN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C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代码仿真</a:t>
              </a:r>
              <a:endParaRPr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endParaRPr>
            </a:p>
          </p:txBody>
        </p:sp>
      </p:grpSp>
      <p:grpSp>
        <p:nvGrpSpPr>
          <p:cNvPr id="50" name="Group 259"/>
          <p:cNvGrpSpPr/>
          <p:nvPr/>
        </p:nvGrpSpPr>
        <p:grpSpPr>
          <a:xfrm>
            <a:off x="6429387" y="5504743"/>
            <a:ext cx="2286019" cy="578882"/>
            <a:chOff x="0" y="0"/>
            <a:chExt cx="2286017" cy="578880"/>
          </a:xfrm>
        </p:grpSpPr>
        <p:sp>
          <p:nvSpPr>
            <p:cNvPr id="51" name="Shape 257"/>
            <p:cNvSpPr/>
            <p:nvPr/>
          </p:nvSpPr>
          <p:spPr>
            <a:xfrm>
              <a:off x="0" y="0"/>
              <a:ext cx="2286017" cy="578880"/>
            </a:xfrm>
            <a:prstGeom prst="roundRect">
              <a:avLst>
                <a:gd name="adj" fmla="val 16667"/>
              </a:avLst>
            </a:prstGeom>
            <a:solidFill>
              <a:srgbClr val="4F79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Shape 258"/>
            <p:cNvSpPr/>
            <p:nvPr/>
          </p:nvSpPr>
          <p:spPr>
            <a:xfrm>
              <a:off x="28258" y="138835"/>
              <a:ext cx="2229500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en-US" altLang="zh-CN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MCU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实现和</a:t>
              </a:r>
              <a:r>
                <a:rPr lang="en-US" altLang="zh-CN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PC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/>
                  <a:sym typeface="Arial"/>
                </a:rPr>
                <a:t>监控</a:t>
              </a:r>
              <a:endParaRPr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endParaRPr>
            </a:p>
          </p:txBody>
        </p:sp>
      </p:grpSp>
      <p:sp>
        <p:nvSpPr>
          <p:cNvPr id="53" name="Shape 852"/>
          <p:cNvSpPr txBox="1">
            <a:spLocks/>
          </p:cNvSpPr>
          <p:nvPr/>
        </p:nvSpPr>
        <p:spPr>
          <a:xfrm>
            <a:off x="214282" y="-24"/>
            <a:ext cx="2643206" cy="64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HeT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 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技术平台体系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52"/>
          <p:cNvSpPr txBox="1">
            <a:spLocks/>
          </p:cNvSpPr>
          <p:nvPr/>
        </p:nvSpPr>
        <p:spPr>
          <a:xfrm>
            <a:off x="214282" y="-24"/>
            <a:ext cx="2643206" cy="64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硬件技术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  <p:sp>
        <p:nvSpPr>
          <p:cNvPr id="3" name="Shape 247"/>
          <p:cNvSpPr/>
          <p:nvPr/>
        </p:nvSpPr>
        <p:spPr>
          <a:xfrm>
            <a:off x="6215074" y="1357298"/>
            <a:ext cx="271464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/>
            <a:r>
              <a:rPr lang="zh-CN" altLang="en-US" sz="1600" dirty="0" smtClean="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软件设计</a:t>
            </a:r>
            <a:endParaRPr sz="1600" dirty="0">
              <a:solidFill>
                <a:srgbClr val="F2F2F2"/>
              </a:solidFill>
              <a:latin typeface="微软雅黑" pitchFamily="34" charset="-122"/>
              <a:ea typeface="微软雅黑" pitchFamily="34" charset="-122"/>
              <a:cs typeface="Arial"/>
              <a:sym typeface="Arial"/>
            </a:endParaRPr>
          </a:p>
        </p:txBody>
      </p:sp>
      <p:sp>
        <p:nvSpPr>
          <p:cNvPr id="4" name="Shape 582"/>
          <p:cNvSpPr/>
          <p:nvPr/>
        </p:nvSpPr>
        <p:spPr>
          <a:xfrm>
            <a:off x="323528" y="2708920"/>
            <a:ext cx="8572560" cy="2143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403" y="0"/>
                  <a:pt x="900" y="0"/>
                </a:cubicBezTo>
                <a:lnTo>
                  <a:pt x="20700" y="0"/>
                </a:lnTo>
                <a:cubicBezTo>
                  <a:pt x="2119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197" y="21600"/>
                  <a:pt x="20700" y="21600"/>
                </a:cubicBezTo>
                <a:lnTo>
                  <a:pt x="900" y="21600"/>
                </a:lnTo>
                <a:cubicBezTo>
                  <a:pt x="403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DCDCDC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6" name="Group 589"/>
          <p:cNvGrpSpPr/>
          <p:nvPr/>
        </p:nvGrpSpPr>
        <p:grpSpPr>
          <a:xfrm>
            <a:off x="656589" y="2996952"/>
            <a:ext cx="2357456" cy="646985"/>
            <a:chOff x="0" y="0"/>
            <a:chExt cx="2357454" cy="646983"/>
          </a:xfrm>
        </p:grpSpPr>
        <p:sp>
          <p:nvSpPr>
            <p:cNvPr id="7" name="Shape 587"/>
            <p:cNvSpPr/>
            <p:nvPr/>
          </p:nvSpPr>
          <p:spPr>
            <a:xfrm>
              <a:off x="0" y="0"/>
              <a:ext cx="2357454" cy="646983"/>
            </a:xfrm>
            <a:prstGeom prst="roundRect">
              <a:avLst>
                <a:gd name="adj" fmla="val 16667"/>
              </a:avLst>
            </a:prstGeom>
            <a:solidFill>
              <a:srgbClr val="AE48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" name="Shape 588"/>
            <p:cNvSpPr/>
            <p:nvPr/>
          </p:nvSpPr>
          <p:spPr>
            <a:xfrm>
              <a:off x="31582" y="31582"/>
              <a:ext cx="2294290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开关电源及其</a:t>
              </a:r>
              <a:endParaRPr lang="en-US" altLang="zh-CN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变压器设计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592"/>
          <p:cNvGrpSpPr/>
          <p:nvPr/>
        </p:nvGrpSpPr>
        <p:grpSpPr>
          <a:xfrm>
            <a:off x="3442671" y="2996952"/>
            <a:ext cx="2357456" cy="646985"/>
            <a:chOff x="0" y="0"/>
            <a:chExt cx="2357454" cy="646983"/>
          </a:xfrm>
        </p:grpSpPr>
        <p:sp>
          <p:nvSpPr>
            <p:cNvPr id="10" name="Shape 590"/>
            <p:cNvSpPr/>
            <p:nvPr/>
          </p:nvSpPr>
          <p:spPr>
            <a:xfrm>
              <a:off x="0" y="0"/>
              <a:ext cx="2357454" cy="646983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" name="Shape 591"/>
            <p:cNvSpPr/>
            <p:nvPr/>
          </p:nvSpPr>
          <p:spPr>
            <a:xfrm>
              <a:off x="31582" y="31582"/>
              <a:ext cx="2294290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en-US" altLang="zh-CN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PFC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硬件设计</a:t>
              </a:r>
              <a:endParaRPr lang="en-US" altLang="zh-CN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及其参数计算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oup 595"/>
          <p:cNvGrpSpPr/>
          <p:nvPr/>
        </p:nvGrpSpPr>
        <p:grpSpPr>
          <a:xfrm>
            <a:off x="6300192" y="2996952"/>
            <a:ext cx="2357456" cy="646985"/>
            <a:chOff x="0" y="0"/>
            <a:chExt cx="2357454" cy="646983"/>
          </a:xfrm>
        </p:grpSpPr>
        <p:sp>
          <p:nvSpPr>
            <p:cNvPr id="13" name="Shape 593"/>
            <p:cNvSpPr/>
            <p:nvPr/>
          </p:nvSpPr>
          <p:spPr>
            <a:xfrm>
              <a:off x="0" y="0"/>
              <a:ext cx="2357454" cy="646983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" name="Shape 594"/>
            <p:cNvSpPr/>
            <p:nvPr/>
          </p:nvSpPr>
          <p:spPr>
            <a:xfrm>
              <a:off x="31582" y="31582"/>
              <a:ext cx="2294290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en-US" altLang="zh-CN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Bode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图工程分析</a:t>
              </a:r>
              <a:endParaRPr lang="en-US" altLang="zh-CN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及其</a:t>
              </a:r>
              <a:r>
                <a:rPr lang="en-US" altLang="zh-CN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PI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参数计算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oup 598"/>
          <p:cNvGrpSpPr/>
          <p:nvPr/>
        </p:nvGrpSpPr>
        <p:grpSpPr>
          <a:xfrm>
            <a:off x="656589" y="3925647"/>
            <a:ext cx="2357456" cy="646985"/>
            <a:chOff x="0" y="0"/>
            <a:chExt cx="2357454" cy="646983"/>
          </a:xfrm>
        </p:grpSpPr>
        <p:sp>
          <p:nvSpPr>
            <p:cNvPr id="16" name="Shape 596"/>
            <p:cNvSpPr/>
            <p:nvPr/>
          </p:nvSpPr>
          <p:spPr>
            <a:xfrm>
              <a:off x="0" y="0"/>
              <a:ext cx="2357454" cy="646983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" name="Shape 597"/>
            <p:cNvSpPr/>
            <p:nvPr/>
          </p:nvSpPr>
          <p:spPr>
            <a:xfrm>
              <a:off x="31582" y="31582"/>
              <a:ext cx="2294290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en-US" altLang="zh-CN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PFC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电抗器设计</a:t>
              </a:r>
              <a:endParaRPr lang="en-US" altLang="zh-CN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及其参数计算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roup 601"/>
          <p:cNvGrpSpPr/>
          <p:nvPr/>
        </p:nvGrpSpPr>
        <p:grpSpPr>
          <a:xfrm>
            <a:off x="3442671" y="3925647"/>
            <a:ext cx="2357456" cy="646985"/>
            <a:chOff x="0" y="0"/>
            <a:chExt cx="2357454" cy="646983"/>
          </a:xfrm>
        </p:grpSpPr>
        <p:sp>
          <p:nvSpPr>
            <p:cNvPr id="19" name="Shape 599"/>
            <p:cNvSpPr/>
            <p:nvPr/>
          </p:nvSpPr>
          <p:spPr>
            <a:xfrm>
              <a:off x="0" y="0"/>
              <a:ext cx="2357454" cy="646983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" name="Shape 600"/>
            <p:cNvSpPr/>
            <p:nvPr/>
          </p:nvSpPr>
          <p:spPr>
            <a:xfrm>
              <a:off x="31582" y="31582"/>
              <a:ext cx="2294290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电机运行状态</a:t>
              </a:r>
              <a:endParaRPr lang="en-US" altLang="zh-CN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及其电参数计算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roup 604"/>
          <p:cNvGrpSpPr/>
          <p:nvPr/>
        </p:nvGrpSpPr>
        <p:grpSpPr>
          <a:xfrm>
            <a:off x="6300192" y="3925647"/>
            <a:ext cx="2357456" cy="646985"/>
            <a:chOff x="0" y="0"/>
            <a:chExt cx="2357454" cy="646983"/>
          </a:xfrm>
        </p:grpSpPr>
        <p:sp>
          <p:nvSpPr>
            <p:cNvPr id="22" name="Shape 602"/>
            <p:cNvSpPr/>
            <p:nvPr/>
          </p:nvSpPr>
          <p:spPr>
            <a:xfrm>
              <a:off x="0" y="0"/>
              <a:ext cx="2357454" cy="646983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" name="Shape 603"/>
            <p:cNvSpPr/>
            <p:nvPr/>
          </p:nvSpPr>
          <p:spPr>
            <a:xfrm>
              <a:off x="31582" y="31582"/>
              <a:ext cx="2294290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en-US" altLang="zh-CN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PFC 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闭环分析</a:t>
              </a:r>
              <a:endParaRPr lang="en-US" altLang="zh-CN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及其参数计算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7"/>
          <p:cNvSpPr/>
          <p:nvPr/>
        </p:nvSpPr>
        <p:spPr>
          <a:xfrm>
            <a:off x="6215074" y="1428736"/>
            <a:ext cx="271464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/>
            <a:r>
              <a:rPr lang="zh-CN" altLang="en-US" sz="1600" dirty="0" smtClean="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软件设计</a:t>
            </a:r>
            <a:endParaRPr sz="1600" dirty="0">
              <a:solidFill>
                <a:srgbClr val="F2F2F2"/>
              </a:solidFill>
              <a:latin typeface="微软雅黑" pitchFamily="34" charset="-122"/>
              <a:ea typeface="微软雅黑" pitchFamily="34" charset="-122"/>
              <a:cs typeface="Arial"/>
              <a:sym typeface="Arial"/>
            </a:endParaRPr>
          </a:p>
        </p:txBody>
      </p:sp>
      <p:sp>
        <p:nvSpPr>
          <p:cNvPr id="3" name="Shape 582"/>
          <p:cNvSpPr/>
          <p:nvPr/>
        </p:nvSpPr>
        <p:spPr>
          <a:xfrm>
            <a:off x="357158" y="928669"/>
            <a:ext cx="8572560" cy="1428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403" y="0"/>
                  <a:pt x="900" y="0"/>
                </a:cubicBezTo>
                <a:lnTo>
                  <a:pt x="20700" y="0"/>
                </a:lnTo>
                <a:cubicBezTo>
                  <a:pt x="2119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197" y="21600"/>
                  <a:pt x="20700" y="21600"/>
                </a:cubicBezTo>
                <a:lnTo>
                  <a:pt x="900" y="21600"/>
                </a:lnTo>
                <a:cubicBezTo>
                  <a:pt x="403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DCDCDC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" name="Group 589"/>
          <p:cNvGrpSpPr/>
          <p:nvPr/>
        </p:nvGrpSpPr>
        <p:grpSpPr>
          <a:xfrm>
            <a:off x="571471" y="1285859"/>
            <a:ext cx="2357456" cy="646985"/>
            <a:chOff x="0" y="0"/>
            <a:chExt cx="2357454" cy="646983"/>
          </a:xfrm>
        </p:grpSpPr>
        <p:sp>
          <p:nvSpPr>
            <p:cNvPr id="5" name="Shape 587"/>
            <p:cNvSpPr/>
            <p:nvPr/>
          </p:nvSpPr>
          <p:spPr>
            <a:xfrm>
              <a:off x="0" y="0"/>
              <a:ext cx="2357454" cy="646983"/>
            </a:xfrm>
            <a:prstGeom prst="roundRect">
              <a:avLst>
                <a:gd name="adj" fmla="val 16667"/>
              </a:avLst>
            </a:prstGeom>
            <a:solidFill>
              <a:srgbClr val="AE48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" name="Shape 588"/>
            <p:cNvSpPr/>
            <p:nvPr/>
          </p:nvSpPr>
          <p:spPr>
            <a:xfrm>
              <a:off x="31582" y="31582"/>
              <a:ext cx="2294290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散热器设计</a:t>
              </a:r>
              <a:endParaRPr lang="en-US" altLang="zh-CN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和优化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roup 592"/>
          <p:cNvGrpSpPr/>
          <p:nvPr/>
        </p:nvGrpSpPr>
        <p:grpSpPr>
          <a:xfrm>
            <a:off x="3357553" y="1285859"/>
            <a:ext cx="2357456" cy="646985"/>
            <a:chOff x="0" y="0"/>
            <a:chExt cx="2357454" cy="646983"/>
          </a:xfrm>
        </p:grpSpPr>
        <p:sp>
          <p:nvSpPr>
            <p:cNvPr id="8" name="Shape 590"/>
            <p:cNvSpPr/>
            <p:nvPr/>
          </p:nvSpPr>
          <p:spPr>
            <a:xfrm>
              <a:off x="0" y="0"/>
              <a:ext cx="2357454" cy="646983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" name="Shape 591"/>
            <p:cNvSpPr/>
            <p:nvPr/>
          </p:nvSpPr>
          <p:spPr>
            <a:xfrm>
              <a:off x="31582" y="31582"/>
              <a:ext cx="2294290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功率器件</a:t>
              </a:r>
              <a:endParaRPr lang="en-US" altLang="zh-CN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及其热仿真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oup 595"/>
          <p:cNvGrpSpPr/>
          <p:nvPr/>
        </p:nvGrpSpPr>
        <p:grpSpPr>
          <a:xfrm>
            <a:off x="6215074" y="1285859"/>
            <a:ext cx="2357456" cy="646985"/>
            <a:chOff x="0" y="0"/>
            <a:chExt cx="2357454" cy="646983"/>
          </a:xfrm>
        </p:grpSpPr>
        <p:sp>
          <p:nvSpPr>
            <p:cNvPr id="11" name="Shape 593"/>
            <p:cNvSpPr/>
            <p:nvPr/>
          </p:nvSpPr>
          <p:spPr>
            <a:xfrm>
              <a:off x="0" y="0"/>
              <a:ext cx="2357454" cy="646983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" name="Shape 594"/>
            <p:cNvSpPr/>
            <p:nvPr/>
          </p:nvSpPr>
          <p:spPr>
            <a:xfrm>
              <a:off x="31582" y="31582"/>
              <a:ext cx="2294290" cy="584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器件内部</a:t>
              </a:r>
              <a:endParaRPr lang="en-US" altLang="zh-CN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/>
              <a:r>
                <a:rPr lang="zh-CN" altLang="en-US" sz="16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热仿真</a:t>
              </a:r>
              <a:endParaRPr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" name="image3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57158" y="3429000"/>
            <a:ext cx="3857652" cy="2286016"/>
          </a:xfrm>
          <a:prstGeom prst="roundRect">
            <a:avLst/>
          </a:prstGeom>
          <a:ln w="12700">
            <a:miter lim="400000"/>
          </a:ln>
        </p:spPr>
      </p:pic>
      <p:pic>
        <p:nvPicPr>
          <p:cNvPr id="14" name="image3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72000" y="3214686"/>
            <a:ext cx="3857652" cy="2428892"/>
          </a:xfrm>
          <a:prstGeom prst="roundRect">
            <a:avLst/>
          </a:prstGeom>
          <a:ln w="12700">
            <a:miter lim="400000"/>
          </a:ln>
        </p:spPr>
      </p:pic>
      <p:sp>
        <p:nvSpPr>
          <p:cNvPr id="15" name="Shape 11"/>
          <p:cNvSpPr txBox="1">
            <a:spLocks/>
          </p:cNvSpPr>
          <p:nvPr/>
        </p:nvSpPr>
        <p:spPr>
          <a:xfrm>
            <a:off x="428596" y="2786058"/>
            <a:ext cx="4357718" cy="5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给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E</a:t>
            </a: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/>
                <a:sym typeface="Arial"/>
              </a:rPr>
              <a:t>客户做的散热器设计和仿真例子：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/>
              <a:sym typeface="Arial"/>
            </a:endParaRPr>
          </a:p>
        </p:txBody>
      </p:sp>
      <p:sp>
        <p:nvSpPr>
          <p:cNvPr id="17" name="Shape 852"/>
          <p:cNvSpPr txBox="1">
            <a:spLocks/>
          </p:cNvSpPr>
          <p:nvPr/>
        </p:nvSpPr>
        <p:spPr>
          <a:xfrm>
            <a:off x="214282" y="-24"/>
            <a:ext cx="2643206" cy="64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Calibri"/>
                <a:sym typeface="Calibri"/>
              </a:rPr>
              <a:t>热设计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63500" dist="17960" dir="2700000" rotWithShape="0">
              <a:srgbClr val="000000"/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63500" dist="17960" dir="2700000" rotWithShape="0">
            <a:srgbClr val="000000"/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63500" dist="17960" dir="2700000" rotWithShape="0">
            <a:srgbClr val="000000"/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63500" dist="17960" dir="2700000" rotWithShape="0">
              <a:srgbClr val="000000"/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63500" dist="17960" dir="2700000" rotWithShape="0">
            <a:srgbClr val="000000"/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63500" dist="17960" dir="2700000" rotWithShape="0">
            <a:srgbClr val="000000"/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1624</Words>
  <Application>Microsoft Office PowerPoint</Application>
  <PresentationFormat>全屏显示(4:3)</PresentationFormat>
  <Paragraphs>324</Paragraphs>
  <Slides>29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2" baseType="lpstr">
      <vt:lpstr>Default</vt:lpstr>
      <vt:lpstr>Visio</vt:lpstr>
      <vt:lpstr>公式</vt:lpstr>
      <vt:lpstr>变频控制在空调暖通产品的挑战与解决方案</vt:lpstr>
      <vt:lpstr>目录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 PMSM驱动方案 — 特点</vt:lpstr>
      <vt:lpstr> 变频电机驱动方案—MTPA控制技术</vt:lpstr>
      <vt:lpstr> 变频电机驱动方案—自动弱磁技术</vt:lpstr>
      <vt:lpstr> 变频电机驱动方案—自动转矩补偿技术</vt:lpstr>
      <vt:lpstr> 变频电机驱动方案—双重矢量限制保护技术</vt:lpstr>
      <vt:lpstr> 变频电机驱动方案—超低频启动技术</vt:lpstr>
      <vt:lpstr> 变频电机驱动方案—电机宽范围运行 </vt:lpstr>
      <vt:lpstr> PFC驱动方案—特点</vt:lpstr>
      <vt:lpstr> PFC驱动方案—平均电流法</vt:lpstr>
      <vt:lpstr> PFC驱动方案—软启动技术</vt:lpstr>
      <vt:lpstr> PFC驱动方案—宽负载和宽载频</vt:lpstr>
      <vt:lpstr> 驱动方案开发工具—使用简介</vt:lpstr>
      <vt:lpstr> 驱动方案开发工具—参数在线调整器</vt:lpstr>
      <vt:lpstr> 驱动方案开发工具—参数在线调整器</vt:lpstr>
      <vt:lpstr> 驱动方案开发工具—方案设计和仿真</vt:lpstr>
      <vt:lpstr> 驱动方案开发工具—方案设计和仿真</vt:lpstr>
      <vt:lpstr> 驱动方案开发工具—方案设计和仿真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SDHET  R&amp;D CENTER PROFILE</dc:title>
  <dc:creator>Jason</dc:creator>
  <cp:lastModifiedBy>user</cp:lastModifiedBy>
  <cp:revision>394</cp:revision>
  <dcterms:modified xsi:type="dcterms:W3CDTF">2019-03-04T01:17:28Z</dcterms:modified>
</cp:coreProperties>
</file>