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jpeg" ContentType="image/jpeg"/>
  <Default Extension="png" ContentType="image/pn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35"/>
  </p:handoutMasterIdLst>
  <p:sldIdLst>
    <p:sldId id="281" r:id="rId3"/>
    <p:sldId id="308" r:id="rId4"/>
    <p:sldId id="543" r:id="rId6"/>
    <p:sldId id="528" r:id="rId7"/>
    <p:sldId id="546" r:id="rId8"/>
    <p:sldId id="376" r:id="rId9"/>
    <p:sldId id="375" r:id="rId10"/>
    <p:sldId id="534" r:id="rId11"/>
    <p:sldId id="453" r:id="rId12"/>
    <p:sldId id="527" r:id="rId13"/>
    <p:sldId id="536" r:id="rId14"/>
    <p:sldId id="377" r:id="rId15"/>
    <p:sldId id="529" r:id="rId16"/>
    <p:sldId id="544" r:id="rId17"/>
    <p:sldId id="545" r:id="rId18"/>
    <p:sldId id="437" r:id="rId19"/>
    <p:sldId id="548" r:id="rId20"/>
    <p:sldId id="441" r:id="rId21"/>
    <p:sldId id="438" r:id="rId22"/>
    <p:sldId id="440" r:id="rId23"/>
    <p:sldId id="442" r:id="rId24"/>
    <p:sldId id="325" r:id="rId25"/>
    <p:sldId id="518" r:id="rId26"/>
    <p:sldId id="428" r:id="rId27"/>
    <p:sldId id="468" r:id="rId28"/>
    <p:sldId id="519" r:id="rId29"/>
    <p:sldId id="327" r:id="rId30"/>
    <p:sldId id="541" r:id="rId31"/>
    <p:sldId id="549" r:id="rId32"/>
    <p:sldId id="517" r:id="rId33"/>
    <p:sldId id="277" r:id="rId34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24" autoAdjust="0"/>
    <p:restoredTop sz="92995" autoAdjust="0"/>
  </p:normalViewPr>
  <p:slideViewPr>
    <p:cSldViewPr snapToGrid="0">
      <p:cViewPr varScale="1">
        <p:scale>
          <a:sx n="74" d="100"/>
          <a:sy n="74" d="100"/>
        </p:scale>
        <p:origin x="1036" y="76"/>
      </p:cViewPr>
      <p:guideLst>
        <p:guide orient="horz" pos="2148"/>
        <p:guide pos="29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8" Type="http://schemas.openxmlformats.org/officeDocument/2006/relationships/tableStyles" Target="tableStyles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35" Type="http://schemas.openxmlformats.org/officeDocument/2006/relationships/handoutMaster" Target="handoutMasters/handoutMaster1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902E2A-526B-4329-9BA6-7A5F62C71583}" type="doc">
      <dgm:prSet loTypeId="urn:microsoft.com/office/officeart/2005/8/layout/radial4#1" loCatId="relationship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zh-CN" altLang="en-US"/>
        </a:p>
      </dgm:t>
    </dgm:pt>
    <dgm:pt modelId="{F9DF5B1C-EA0A-48FC-8D79-11F789363D8F}">
      <dgm:prSet phldrT="[文本]"/>
      <dgm:spPr/>
      <dgm:t>
        <a:bodyPr/>
        <a:lstStyle/>
        <a:p>
          <a:r>
            <a:rPr lang="zh-CN" altLang="en-US" dirty="0"/>
            <a:t>电感器件要求</a:t>
          </a:r>
        </a:p>
      </dgm:t>
    </dgm:pt>
    <dgm:pt modelId="{0D421E66-8BE4-48F9-AAD6-F13C28392078}" cxnId="{249A79A4-657E-44DA-8B27-B7578E2F2999}" type="parTrans">
      <dgm:prSet/>
      <dgm:spPr/>
      <dgm:t>
        <a:bodyPr/>
        <a:lstStyle/>
        <a:p>
          <a:endParaRPr lang="zh-CN" altLang="en-US"/>
        </a:p>
      </dgm:t>
    </dgm:pt>
    <dgm:pt modelId="{BF9BB185-7C64-4E37-ACFD-4FDDBE6BCA9C}" cxnId="{249A79A4-657E-44DA-8B27-B7578E2F2999}" type="sibTrans">
      <dgm:prSet/>
      <dgm:spPr/>
      <dgm:t>
        <a:bodyPr/>
        <a:lstStyle/>
        <a:p>
          <a:endParaRPr lang="zh-CN" altLang="en-US"/>
        </a:p>
      </dgm:t>
    </dgm:pt>
    <dgm:pt modelId="{83B509D1-45D4-4F59-A0F1-6F882FC8A44D}">
      <dgm:prSet phldrT="[文本]"/>
      <dgm:spPr>
        <a:solidFill>
          <a:srgbClr val="92D050"/>
        </a:solidFill>
      </dgm:spPr>
      <dgm:t>
        <a:bodyPr/>
        <a:lstStyle/>
        <a:p>
          <a:r>
            <a:rPr lang="zh-CN" altLang="en-US" dirty="0"/>
            <a:t>直流偏置特性高</a:t>
          </a:r>
        </a:p>
      </dgm:t>
    </dgm:pt>
    <dgm:pt modelId="{91999719-59C9-44A1-9356-C981D3E9EA7F}" cxnId="{B0520105-89C6-4F75-8CA5-6C11741F5151}" type="parTrans">
      <dgm:prSet/>
      <dgm:spPr/>
      <dgm:t>
        <a:bodyPr/>
        <a:lstStyle/>
        <a:p>
          <a:endParaRPr lang="zh-CN" altLang="en-US"/>
        </a:p>
      </dgm:t>
    </dgm:pt>
    <dgm:pt modelId="{4B8FB71D-2104-4ECE-8E1D-D98EA6075F82}" cxnId="{B0520105-89C6-4F75-8CA5-6C11741F5151}" type="sibTrans">
      <dgm:prSet/>
      <dgm:spPr/>
      <dgm:t>
        <a:bodyPr/>
        <a:lstStyle/>
        <a:p>
          <a:endParaRPr lang="zh-CN" altLang="en-US"/>
        </a:p>
      </dgm:t>
    </dgm:pt>
    <dgm:pt modelId="{38A282CC-B7A5-4498-B54A-219B7B09BDBD}">
      <dgm:prSet phldrT="[文本]"/>
      <dgm:spPr>
        <a:solidFill>
          <a:srgbClr val="00B0F0"/>
        </a:solidFill>
      </dgm:spPr>
      <dgm:t>
        <a:bodyPr/>
        <a:lstStyle/>
        <a:p>
          <a:r>
            <a:rPr lang="zh-CN" altLang="en-US" dirty="0"/>
            <a:t>高频性能宽</a:t>
          </a:r>
        </a:p>
      </dgm:t>
    </dgm:pt>
    <dgm:pt modelId="{FFED6B44-7E7D-4E18-B83F-288CCB091FC2}" cxnId="{10DDE9A8-FD90-447F-A06F-398EED75B2F5}" type="parTrans">
      <dgm:prSet/>
      <dgm:spPr/>
      <dgm:t>
        <a:bodyPr/>
        <a:lstStyle/>
        <a:p>
          <a:endParaRPr lang="zh-CN" altLang="en-US"/>
        </a:p>
      </dgm:t>
    </dgm:pt>
    <dgm:pt modelId="{1AF5A032-AB38-41F5-9923-E98907748558}" cxnId="{10DDE9A8-FD90-447F-A06F-398EED75B2F5}" type="sibTrans">
      <dgm:prSet/>
      <dgm:spPr/>
      <dgm:t>
        <a:bodyPr/>
        <a:lstStyle/>
        <a:p>
          <a:endParaRPr lang="zh-CN" altLang="en-US"/>
        </a:p>
      </dgm:t>
    </dgm:pt>
    <dgm:pt modelId="{0A9EB722-6C35-45AA-B960-242459F0DFE1}">
      <dgm:prSet phldrT="[文本]"/>
      <dgm:spPr>
        <a:solidFill>
          <a:srgbClr val="00B050"/>
        </a:solidFill>
      </dgm:spPr>
      <dgm:t>
        <a:bodyPr/>
        <a:lstStyle/>
        <a:p>
          <a:r>
            <a:rPr lang="zh-CN" altLang="en-US" dirty="0"/>
            <a:t>损耗低</a:t>
          </a:r>
        </a:p>
      </dgm:t>
    </dgm:pt>
    <dgm:pt modelId="{EF2DCBF0-623F-4F65-ADD3-EEBF5A30A246}" cxnId="{A97B6875-CA26-4D9C-A8F6-F0494474FFF4}" type="parTrans">
      <dgm:prSet/>
      <dgm:spPr/>
      <dgm:t>
        <a:bodyPr/>
        <a:lstStyle/>
        <a:p>
          <a:endParaRPr lang="zh-CN" altLang="en-US"/>
        </a:p>
      </dgm:t>
    </dgm:pt>
    <dgm:pt modelId="{E0FFACF1-0EFB-4D5A-A003-785C29CE7DB0}" cxnId="{A97B6875-CA26-4D9C-A8F6-F0494474FFF4}" type="sibTrans">
      <dgm:prSet/>
      <dgm:spPr/>
      <dgm:t>
        <a:bodyPr/>
        <a:lstStyle/>
        <a:p>
          <a:endParaRPr lang="zh-CN" altLang="en-US"/>
        </a:p>
      </dgm:t>
    </dgm:pt>
    <dgm:pt modelId="{1038FD6F-EB18-41A9-A7D6-FD8E022F9E23}" type="pres">
      <dgm:prSet presAssocID="{44902E2A-526B-4329-9BA6-7A5F62C71583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9A8EA63-A3CA-4B9E-81B4-5E4750A8AAC5}" type="pres">
      <dgm:prSet presAssocID="{F9DF5B1C-EA0A-48FC-8D79-11F789363D8F}" presName="centerShape" presStyleLbl="node0" presStyleIdx="0" presStyleCnt="1"/>
      <dgm:spPr/>
    </dgm:pt>
    <dgm:pt modelId="{B671CBA6-015B-4A83-B3ED-6157D595A6E9}" type="pres">
      <dgm:prSet presAssocID="{91999719-59C9-44A1-9356-C981D3E9EA7F}" presName="parTrans" presStyleLbl="bgSibTrans2D1" presStyleIdx="0" presStyleCnt="3"/>
      <dgm:spPr/>
    </dgm:pt>
    <dgm:pt modelId="{B0FD2D83-10D0-4AEC-95BA-BDB757B84527}" type="pres">
      <dgm:prSet presAssocID="{83B509D1-45D4-4F59-A0F1-6F882FC8A44D}" presName="node" presStyleLbl="node1" presStyleIdx="0" presStyleCnt="3">
        <dgm:presLayoutVars>
          <dgm:bulletEnabled val="1"/>
        </dgm:presLayoutVars>
      </dgm:prSet>
      <dgm:spPr/>
    </dgm:pt>
    <dgm:pt modelId="{327A17ED-3E9F-48F1-80DE-169215A352DE}" type="pres">
      <dgm:prSet presAssocID="{FFED6B44-7E7D-4E18-B83F-288CCB091FC2}" presName="parTrans" presStyleLbl="bgSibTrans2D1" presStyleIdx="1" presStyleCnt="3"/>
      <dgm:spPr/>
    </dgm:pt>
    <dgm:pt modelId="{ACDC1786-242C-4F4F-81D7-5F8369FB29F0}" type="pres">
      <dgm:prSet presAssocID="{38A282CC-B7A5-4498-B54A-219B7B09BDBD}" presName="node" presStyleLbl="node1" presStyleIdx="1" presStyleCnt="3">
        <dgm:presLayoutVars>
          <dgm:bulletEnabled val="1"/>
        </dgm:presLayoutVars>
      </dgm:prSet>
      <dgm:spPr/>
    </dgm:pt>
    <dgm:pt modelId="{DD264625-C54C-4C15-99DD-0A9B82D4D14E}" type="pres">
      <dgm:prSet presAssocID="{EF2DCBF0-623F-4F65-ADD3-EEBF5A30A246}" presName="parTrans" presStyleLbl="bgSibTrans2D1" presStyleIdx="2" presStyleCnt="3"/>
      <dgm:spPr/>
    </dgm:pt>
    <dgm:pt modelId="{5CFB47B8-3169-4A1A-A067-EA307597243F}" type="pres">
      <dgm:prSet presAssocID="{0A9EB722-6C35-45AA-B960-242459F0DFE1}" presName="node" presStyleLbl="node1" presStyleIdx="2" presStyleCnt="3">
        <dgm:presLayoutVars>
          <dgm:bulletEnabled val="1"/>
        </dgm:presLayoutVars>
      </dgm:prSet>
      <dgm:spPr/>
    </dgm:pt>
  </dgm:ptLst>
  <dgm:cxnLst>
    <dgm:cxn modelId="{98C96D02-905E-421F-AAAD-402495236ABA}" type="presOf" srcId="{38A282CC-B7A5-4498-B54A-219B7B09BDBD}" destId="{ACDC1786-242C-4F4F-81D7-5F8369FB29F0}" srcOrd="0" destOrd="0" presId="urn:microsoft.com/office/officeart/2005/8/layout/radial4#1"/>
    <dgm:cxn modelId="{B0520105-89C6-4F75-8CA5-6C11741F5151}" srcId="{F9DF5B1C-EA0A-48FC-8D79-11F789363D8F}" destId="{83B509D1-45D4-4F59-A0F1-6F882FC8A44D}" srcOrd="0" destOrd="0" parTransId="{91999719-59C9-44A1-9356-C981D3E9EA7F}" sibTransId="{4B8FB71D-2104-4ECE-8E1D-D98EA6075F82}"/>
    <dgm:cxn modelId="{979AA36A-2422-4CC5-9DA9-1B410887904A}" type="presOf" srcId="{EF2DCBF0-623F-4F65-ADD3-EEBF5A30A246}" destId="{DD264625-C54C-4C15-99DD-0A9B82D4D14E}" srcOrd="0" destOrd="0" presId="urn:microsoft.com/office/officeart/2005/8/layout/radial4#1"/>
    <dgm:cxn modelId="{01EA1F71-FEE4-4146-9086-272D4A9D753B}" type="presOf" srcId="{83B509D1-45D4-4F59-A0F1-6F882FC8A44D}" destId="{B0FD2D83-10D0-4AEC-95BA-BDB757B84527}" srcOrd="0" destOrd="0" presId="urn:microsoft.com/office/officeart/2005/8/layout/radial4#1"/>
    <dgm:cxn modelId="{A97B6875-CA26-4D9C-A8F6-F0494474FFF4}" srcId="{F9DF5B1C-EA0A-48FC-8D79-11F789363D8F}" destId="{0A9EB722-6C35-45AA-B960-242459F0DFE1}" srcOrd="2" destOrd="0" parTransId="{EF2DCBF0-623F-4F65-ADD3-EEBF5A30A246}" sibTransId="{E0FFACF1-0EFB-4D5A-A003-785C29CE7DB0}"/>
    <dgm:cxn modelId="{1A481693-24FA-45B8-9546-940D1B62AFB1}" type="presOf" srcId="{91999719-59C9-44A1-9356-C981D3E9EA7F}" destId="{B671CBA6-015B-4A83-B3ED-6157D595A6E9}" srcOrd="0" destOrd="0" presId="urn:microsoft.com/office/officeart/2005/8/layout/radial4#1"/>
    <dgm:cxn modelId="{6F2B2F96-6D6B-4B0E-81EC-90542E4C8D22}" type="presOf" srcId="{FFED6B44-7E7D-4E18-B83F-288CCB091FC2}" destId="{327A17ED-3E9F-48F1-80DE-169215A352DE}" srcOrd="0" destOrd="0" presId="urn:microsoft.com/office/officeart/2005/8/layout/radial4#1"/>
    <dgm:cxn modelId="{A491CF96-94A0-4579-A7A7-A239A2372058}" type="presOf" srcId="{0A9EB722-6C35-45AA-B960-242459F0DFE1}" destId="{5CFB47B8-3169-4A1A-A067-EA307597243F}" srcOrd="0" destOrd="0" presId="urn:microsoft.com/office/officeart/2005/8/layout/radial4#1"/>
    <dgm:cxn modelId="{249A79A4-657E-44DA-8B27-B7578E2F2999}" srcId="{44902E2A-526B-4329-9BA6-7A5F62C71583}" destId="{F9DF5B1C-EA0A-48FC-8D79-11F789363D8F}" srcOrd="0" destOrd="0" parTransId="{0D421E66-8BE4-48F9-AAD6-F13C28392078}" sibTransId="{BF9BB185-7C64-4E37-ACFD-4FDDBE6BCA9C}"/>
    <dgm:cxn modelId="{10DDE9A8-FD90-447F-A06F-398EED75B2F5}" srcId="{F9DF5B1C-EA0A-48FC-8D79-11F789363D8F}" destId="{38A282CC-B7A5-4498-B54A-219B7B09BDBD}" srcOrd="1" destOrd="0" parTransId="{FFED6B44-7E7D-4E18-B83F-288CCB091FC2}" sibTransId="{1AF5A032-AB38-41F5-9923-E98907748558}"/>
    <dgm:cxn modelId="{D73210AF-7EFA-4562-BAA9-EBC3B18BC5B5}" type="presOf" srcId="{F9DF5B1C-EA0A-48FC-8D79-11F789363D8F}" destId="{49A8EA63-A3CA-4B9E-81B4-5E4750A8AAC5}" srcOrd="0" destOrd="0" presId="urn:microsoft.com/office/officeart/2005/8/layout/radial4#1"/>
    <dgm:cxn modelId="{DD9FFDFC-C45F-478A-842A-ED1F97DB862B}" type="presOf" srcId="{44902E2A-526B-4329-9BA6-7A5F62C71583}" destId="{1038FD6F-EB18-41A9-A7D6-FD8E022F9E23}" srcOrd="0" destOrd="0" presId="urn:microsoft.com/office/officeart/2005/8/layout/radial4#1"/>
    <dgm:cxn modelId="{B289D4E7-C4F4-4A7A-B488-1B6E488FCAC4}" type="presParOf" srcId="{1038FD6F-EB18-41A9-A7D6-FD8E022F9E23}" destId="{49A8EA63-A3CA-4B9E-81B4-5E4750A8AAC5}" srcOrd="0" destOrd="0" presId="urn:microsoft.com/office/officeart/2005/8/layout/radial4#1"/>
    <dgm:cxn modelId="{2D3EF51E-6B8F-4085-A81A-BB59DB251A24}" type="presParOf" srcId="{1038FD6F-EB18-41A9-A7D6-FD8E022F9E23}" destId="{B671CBA6-015B-4A83-B3ED-6157D595A6E9}" srcOrd="1" destOrd="0" presId="urn:microsoft.com/office/officeart/2005/8/layout/radial4#1"/>
    <dgm:cxn modelId="{2B9C64C3-1A17-4CA5-B4FF-122B6EEEE7DA}" type="presParOf" srcId="{1038FD6F-EB18-41A9-A7D6-FD8E022F9E23}" destId="{B0FD2D83-10D0-4AEC-95BA-BDB757B84527}" srcOrd="2" destOrd="0" presId="urn:microsoft.com/office/officeart/2005/8/layout/radial4#1"/>
    <dgm:cxn modelId="{B492CEBD-1F4F-40B5-9CA3-E1DB441CA513}" type="presParOf" srcId="{1038FD6F-EB18-41A9-A7D6-FD8E022F9E23}" destId="{327A17ED-3E9F-48F1-80DE-169215A352DE}" srcOrd="3" destOrd="0" presId="urn:microsoft.com/office/officeart/2005/8/layout/radial4#1"/>
    <dgm:cxn modelId="{24762BFA-5F7D-49CF-82AA-1ECEC66D7EF5}" type="presParOf" srcId="{1038FD6F-EB18-41A9-A7D6-FD8E022F9E23}" destId="{ACDC1786-242C-4F4F-81D7-5F8369FB29F0}" srcOrd="4" destOrd="0" presId="urn:microsoft.com/office/officeart/2005/8/layout/radial4#1"/>
    <dgm:cxn modelId="{688EFAB4-A294-4F86-98DB-E69D6A00645F}" type="presParOf" srcId="{1038FD6F-EB18-41A9-A7D6-FD8E022F9E23}" destId="{DD264625-C54C-4C15-99DD-0A9B82D4D14E}" srcOrd="5" destOrd="0" presId="urn:microsoft.com/office/officeart/2005/8/layout/radial4#1"/>
    <dgm:cxn modelId="{56E6724D-EDF9-41F5-92F1-720C19D9E3E7}" type="presParOf" srcId="{1038FD6F-EB18-41A9-A7D6-FD8E022F9E23}" destId="{5CFB47B8-3169-4A1A-A067-EA307597243F}" srcOrd="6" destOrd="0" presId="urn:microsoft.com/office/officeart/2005/8/layout/radial4#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A8EA63-A3CA-4B9E-81B4-5E4750A8AAC5}">
      <dsp:nvSpPr>
        <dsp:cNvPr id="0" name=""/>
        <dsp:cNvSpPr/>
      </dsp:nvSpPr>
      <dsp:spPr>
        <a:xfrm>
          <a:off x="2072068" y="2357743"/>
          <a:ext cx="1911223" cy="19112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400" kern="1200" dirty="0"/>
            <a:t>电感器件要求</a:t>
          </a:r>
        </a:p>
      </dsp:txBody>
      <dsp:txXfrm>
        <a:off x="2351960" y="2637635"/>
        <a:ext cx="1351439" cy="1351439"/>
      </dsp:txXfrm>
    </dsp:sp>
    <dsp:sp modelId="{B671CBA6-015B-4A83-B3ED-6157D595A6E9}">
      <dsp:nvSpPr>
        <dsp:cNvPr id="0" name=""/>
        <dsp:cNvSpPr/>
      </dsp:nvSpPr>
      <dsp:spPr>
        <a:xfrm rot="12900000">
          <a:off x="769748" y="1999500"/>
          <a:ext cx="1541016" cy="54469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FD2D83-10D0-4AEC-95BA-BDB757B84527}">
      <dsp:nvSpPr>
        <dsp:cNvPr id="0" name=""/>
        <dsp:cNvSpPr/>
      </dsp:nvSpPr>
      <dsp:spPr>
        <a:xfrm>
          <a:off x="1262" y="1103639"/>
          <a:ext cx="1815661" cy="1452529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055" tIns="59055" rIns="59055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100" kern="1200" dirty="0"/>
            <a:t>直流偏置特性高</a:t>
          </a:r>
        </a:p>
      </dsp:txBody>
      <dsp:txXfrm>
        <a:off x="43805" y="1146182"/>
        <a:ext cx="1730575" cy="1367443"/>
      </dsp:txXfrm>
    </dsp:sp>
    <dsp:sp modelId="{327A17ED-3E9F-48F1-80DE-169215A352DE}">
      <dsp:nvSpPr>
        <dsp:cNvPr id="0" name=""/>
        <dsp:cNvSpPr/>
      </dsp:nvSpPr>
      <dsp:spPr>
        <a:xfrm rot="16200000">
          <a:off x="2257171" y="1225197"/>
          <a:ext cx="1541016" cy="54469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DC1786-242C-4F4F-81D7-5F8369FB29F0}">
      <dsp:nvSpPr>
        <dsp:cNvPr id="0" name=""/>
        <dsp:cNvSpPr/>
      </dsp:nvSpPr>
      <dsp:spPr>
        <a:xfrm>
          <a:off x="2119849" y="773"/>
          <a:ext cx="1815661" cy="1452529"/>
        </a:xfrm>
        <a:prstGeom prst="roundRect">
          <a:avLst>
            <a:gd name="adj" fmla="val 10000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055" tIns="59055" rIns="59055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100" kern="1200" dirty="0"/>
            <a:t>高频性能宽</a:t>
          </a:r>
        </a:p>
      </dsp:txBody>
      <dsp:txXfrm>
        <a:off x="2162392" y="43316"/>
        <a:ext cx="1730575" cy="1367443"/>
      </dsp:txXfrm>
    </dsp:sp>
    <dsp:sp modelId="{DD264625-C54C-4C15-99DD-0A9B82D4D14E}">
      <dsp:nvSpPr>
        <dsp:cNvPr id="0" name=""/>
        <dsp:cNvSpPr/>
      </dsp:nvSpPr>
      <dsp:spPr>
        <a:xfrm rot="19500000">
          <a:off x="3744595" y="1999500"/>
          <a:ext cx="1541016" cy="54469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FB47B8-3169-4A1A-A067-EA307597243F}">
      <dsp:nvSpPr>
        <dsp:cNvPr id="0" name=""/>
        <dsp:cNvSpPr/>
      </dsp:nvSpPr>
      <dsp:spPr>
        <a:xfrm>
          <a:off x="4238435" y="1103639"/>
          <a:ext cx="1815661" cy="1452529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055" tIns="59055" rIns="59055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100" kern="1200" dirty="0"/>
            <a:t>损耗低</a:t>
          </a:r>
        </a:p>
      </dsp:txBody>
      <dsp:txXfrm>
        <a:off x="4280978" y="1146182"/>
        <a:ext cx="1730575" cy="13674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#1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Sty" val="arr"/>
              <dgm:param type="endSty" val="noArr"/>
              <dgm:param type="begPts" val="auto"/>
              <dgm:param type="endPts" val="ct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rawings/_rels/vmlDrawing1.vml.rels><?xml version="1.0" encoding="UTF-8" standalone="yes"?>
<Relationships xmlns="http://schemas.openxmlformats.org/package/2006/relationships"><Relationship Id="rId4" Type="http://schemas.openxmlformats.org/officeDocument/2006/relationships/image" Target="../media/image22.wmf"/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Tx/>
              <a:buNone/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Tx/>
              <a:buNone/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buFontTx/>
              <a:buNone/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solidFill>
                  <a:srgbClr val="959696"/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3E1C7190-C13B-4041-8A30-78EE9F3233B4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buFontTx/>
              <a:buNone/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buFontTx/>
              <a:buNone/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buFontTx/>
              <a:buNone/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CCD520DC-30C4-4E72-B35A-4EB3548DDC5A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50179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http://meihua.docer.com/</a:t>
            </a:r>
            <a:endParaRPr lang="zh-CN" altLang="en-US"/>
          </a:p>
        </p:txBody>
      </p:sp>
      <p:sp>
        <p:nvSpPr>
          <p:cNvPr id="5018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68091917-36B7-454E-8595-2FC9293290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59395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5939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DCD1067B-BF6B-49E2-ADD1-8E52610E48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0419" name="Rectangle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85800" y="4343400"/>
            <a:ext cx="5473700" cy="4156075"/>
          </a:xfrm>
          <a:noFill/>
        </p:spPr>
        <p:txBody>
          <a:bodyPr wrap="none" anchor="ctr"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1443" name="Rectangle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85800" y="4343400"/>
            <a:ext cx="5473700" cy="4156075"/>
          </a:xfrm>
          <a:noFill/>
        </p:spPr>
        <p:txBody>
          <a:bodyPr wrap="none" anchor="ctr"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1443" name="Rectangle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85800" y="4343400"/>
            <a:ext cx="5473700" cy="4156075"/>
          </a:xfrm>
          <a:noFill/>
        </p:spPr>
        <p:txBody>
          <a:bodyPr wrap="none" anchor="ctr"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3491" name="Rectangle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85800" y="4343400"/>
            <a:ext cx="5472113" cy="4154488"/>
          </a:xfrm>
          <a:noFill/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tabLst>
                <a:tab pos="0" algn="l"/>
                <a:tab pos="263525" algn="l"/>
                <a:tab pos="527050" algn="l"/>
                <a:tab pos="793750" algn="l"/>
                <a:tab pos="1057275" algn="l"/>
                <a:tab pos="1323975" algn="l"/>
                <a:tab pos="1587500" algn="l"/>
                <a:tab pos="1854200" algn="l"/>
                <a:tab pos="2117725" algn="l"/>
                <a:tab pos="2384425" algn="l"/>
                <a:tab pos="2647950" algn="l"/>
                <a:tab pos="2914650" algn="l"/>
                <a:tab pos="3178175" algn="l"/>
                <a:tab pos="3444875" algn="l"/>
                <a:tab pos="3708400" algn="l"/>
                <a:tab pos="3975100" algn="l"/>
                <a:tab pos="4238625" algn="l"/>
                <a:tab pos="4505325" algn="l"/>
                <a:tab pos="4768850" algn="l"/>
                <a:tab pos="5035550" algn="l"/>
                <a:tab pos="5299075" algn="l"/>
              </a:tabLst>
            </a:pPr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51203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5120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13291972-77A3-4444-A709-C521A4D98A4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52227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5222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4D07B2E5-0EF1-4989-8503-BCDC792C02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3251" name="Rectangle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85800" y="4343400"/>
            <a:ext cx="5473700" cy="4156075"/>
          </a:xfrm>
          <a:noFill/>
        </p:spPr>
        <p:txBody>
          <a:bodyPr wrap="none" anchor="ctr"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4275" name="Rectangle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85800" y="4343400"/>
            <a:ext cx="5473700" cy="4156075"/>
          </a:xfrm>
          <a:noFill/>
        </p:spPr>
        <p:txBody>
          <a:bodyPr wrap="none" anchor="ctr"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5299" name="Rectangle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85800" y="4343400"/>
            <a:ext cx="5473700" cy="4156075"/>
          </a:xfrm>
          <a:noFill/>
        </p:spPr>
        <p:txBody>
          <a:bodyPr wrap="none" anchor="ctr"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6323" name="Rectangle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85800" y="4343400"/>
            <a:ext cx="5473700" cy="4156075"/>
          </a:xfrm>
          <a:noFill/>
        </p:spPr>
        <p:txBody>
          <a:bodyPr wrap="none" anchor="ctr"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57347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5734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5C5C29F1-EAB3-4962-A929-29F4BCEDA5C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8371" name="Rectangle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85800" y="4343400"/>
            <a:ext cx="5473700" cy="4156075"/>
          </a:xfrm>
          <a:noFill/>
        </p:spPr>
        <p:txBody>
          <a:bodyPr wrap="none" anchor="ctr"/>
          <a:lstStyle/>
          <a:p>
            <a:endParaRPr lang="zh-CN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3"/>
          <p:cNvPicPr>
            <a:picLocks noChangeAspect="1" noChangeArrowheads="1"/>
          </p:cNvPicPr>
          <p:nvPr/>
        </p:nvPicPr>
        <p:blipFill>
          <a:blip r:embed="rId2" cstate="print"/>
          <a:srcRect l="6473" t="1097" r="13150" b="183"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00D1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buFontTx/>
              <a:buNone/>
              <a:defRPr/>
            </a:pPr>
            <a:endParaRPr lang="zh-CN" altLang="en-US" sz="1350"/>
          </a:p>
        </p:txBody>
      </p:sp>
      <p:pic>
        <p:nvPicPr>
          <p:cNvPr id="6" name="图片 15"/>
          <p:cNvPicPr>
            <a:picLocks noChangeAspect="1" noChangeArrowheads="1"/>
          </p:cNvPicPr>
          <p:nvPr/>
        </p:nvPicPr>
        <p:blipFill>
          <a:blip r:embed="rId3" cstate="print"/>
          <a:srcRect l="16104" t="13231" r="15164" b="16873"/>
          <a:stretch>
            <a:fillRect/>
          </a:stretch>
        </p:blipFill>
        <p:spPr bwMode="auto">
          <a:xfrm>
            <a:off x="1114425" y="1195388"/>
            <a:ext cx="3051175" cy="128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KSO_CT2"/>
          <p:cNvSpPr>
            <a:spLocks noGrp="1"/>
          </p:cNvSpPr>
          <p:nvPr>
            <p:ph type="subTitle" idx="1"/>
          </p:nvPr>
        </p:nvSpPr>
        <p:spPr>
          <a:xfrm>
            <a:off x="1123950" y="3725114"/>
            <a:ext cx="5616884" cy="591299"/>
          </a:xfrm>
          <a:noFill/>
        </p:spPr>
        <p:txBody>
          <a:bodyPr>
            <a:noAutofit/>
          </a:bodyPr>
          <a:lstStyle>
            <a:lvl1pPr marL="0" indent="0" algn="l">
              <a:buNone/>
              <a:defRPr sz="1800" b="0">
                <a:solidFill>
                  <a:schemeClr val="bg1"/>
                </a:solidFill>
                <a:effectLst/>
                <a:latin typeface="+mn-ea"/>
                <a:ea typeface="+mn-ea"/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5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7" name="KSO_CT1"/>
          <p:cNvSpPr>
            <a:spLocks noGrp="1"/>
          </p:cNvSpPr>
          <p:nvPr>
            <p:ph type="title"/>
          </p:nvPr>
        </p:nvSpPr>
        <p:spPr>
          <a:xfrm>
            <a:off x="1098241" y="2322535"/>
            <a:ext cx="5616884" cy="1334925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1" kern="1000" baseline="0">
                <a:solidFill>
                  <a:schemeClr val="bg1"/>
                </a:solidFill>
                <a:effectLst/>
                <a:latin typeface="+mj-ea"/>
                <a:ea typeface="+mj-ea"/>
              </a:defRPr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8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9F1D9-3A89-4B27-869F-751113585D3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5AD58-AA9F-4746-ACF0-CE7280D88AC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 orient="vert"/>
          </p:nvPr>
        </p:nvSpPr>
        <p:spPr>
          <a:xfrm>
            <a:off x="7628469" y="365125"/>
            <a:ext cx="886883" cy="5811838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>
          <a:xfrm>
            <a:off x="1585383" y="365125"/>
            <a:ext cx="5949952" cy="5811838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71C1E-5776-4132-8537-62FC6DE709E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9750" y="1387475"/>
            <a:ext cx="8204200" cy="1117600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idx="10"/>
          </p:nvPr>
        </p:nvSpPr>
        <p:spPr>
          <a:xfrm>
            <a:off x="6553200" y="6356350"/>
            <a:ext cx="2108200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F194A9-8A2D-4560-90CC-739D73BD2682}" type="slidenum">
              <a:rPr lang="en-US" altLang="zh-CN"/>
            </a:fld>
            <a:endParaRPr lang="en-US" altLang="zh-CN"/>
          </a:p>
        </p:txBody>
      </p:sp>
      <p:sp>
        <p:nvSpPr>
          <p:cNvPr id="4" name="日期占位符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517526" y="50801"/>
            <a:ext cx="8139644" cy="796011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  <a:lvl2pPr>
              <a:defRPr sz="1600"/>
            </a:lvl2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4783E-2CB2-4CF7-91D6-72FEB279995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8" y="2108203"/>
            <a:ext cx="5995988" cy="1235075"/>
          </a:xfrm>
        </p:spPr>
        <p:txBody>
          <a:bodyPr anchor="b">
            <a:normAutofit/>
          </a:bodyPr>
          <a:lstStyle>
            <a:lvl1pPr algn="ctr">
              <a:defRPr sz="2025">
                <a:solidFill>
                  <a:schemeClr val="tx2"/>
                </a:solidFill>
                <a:effectLst/>
              </a:defRPr>
            </a:lvl1pPr>
          </a:lstStyle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3038171" y="3400425"/>
            <a:ext cx="3067663" cy="357478"/>
          </a:xfrm>
          <a:prstGeom prst="roundRect">
            <a:avLst>
              <a:gd name="adj" fmla="val 50000"/>
            </a:avLst>
          </a:prstGeom>
          <a:solidFill>
            <a:schemeClr val="tx2">
              <a:lumMod val="40000"/>
              <a:lumOff val="6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5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AF9D4-649B-46A3-84CF-0DB8279F172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049867" y="1244603"/>
            <a:ext cx="3810000" cy="49323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4889501" y="1244603"/>
            <a:ext cx="3820587" cy="49323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B5277-EC36-439E-BE01-45B44B12AA3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727199" y="118532"/>
            <a:ext cx="6984076" cy="717022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78" y="1376362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1015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5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824578" y="2200274"/>
            <a:ext cx="3868340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885" y="1376362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1015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5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4823885" y="2200274"/>
            <a:ext cx="3887391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</p:txBody>
      </p:sp>
      <p:sp>
        <p:nvSpPr>
          <p:cNvPr id="7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3F07E-8152-405D-BE09-98E1008025B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61E66-2035-42BE-B07E-2910664EE17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27A70-FA60-4739-B77D-77436FDE710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858444" y="533402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4115992" y="1063632"/>
            <a:ext cx="4629150" cy="4873625"/>
          </a:xfrm>
        </p:spPr>
        <p:txBody>
          <a:bodyPr>
            <a:normAutofit/>
          </a:bodyPr>
          <a:lstStyle>
            <a:lvl1pPr>
              <a:defRPr sz="1125"/>
            </a:lvl1pPr>
            <a:lvl2pPr>
              <a:defRPr sz="1015"/>
            </a:lvl2pPr>
            <a:lvl3pPr>
              <a:defRPr sz="900"/>
            </a:lvl3pPr>
            <a:lvl4pPr>
              <a:defRPr sz="790"/>
            </a:lvl4pPr>
            <a:lvl5pPr>
              <a:defRPr sz="790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858444" y="2133602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90"/>
            </a:lvl2pPr>
            <a:lvl3pPr marL="514350" indent="0">
              <a:buNone/>
              <a:defRPr sz="675"/>
            </a:lvl3pPr>
            <a:lvl4pPr marL="771525" indent="0">
              <a:buNone/>
              <a:defRPr sz="565"/>
            </a:lvl4pPr>
            <a:lvl5pPr marL="1028700" indent="0">
              <a:buNone/>
              <a:defRPr sz="565"/>
            </a:lvl5pPr>
            <a:lvl6pPr marL="1285875" indent="0">
              <a:buNone/>
              <a:defRPr sz="565"/>
            </a:lvl6pPr>
            <a:lvl7pPr marL="1543050" indent="0">
              <a:buNone/>
              <a:defRPr sz="565"/>
            </a:lvl7pPr>
            <a:lvl8pPr marL="1800225" indent="0">
              <a:buNone/>
              <a:defRPr sz="565"/>
            </a:lvl8pPr>
            <a:lvl9pPr marL="2057400" indent="0">
              <a:buNone/>
              <a:defRPr sz="565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7784B-C567-4041-AB72-D92D7A0FC5B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934644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KSO_BC1"/>
          <p:cNvSpPr>
            <a:spLocks noGrp="1" noChangeAspect="1"/>
          </p:cNvSpPr>
          <p:nvPr>
            <p:ph type="pic" idx="1"/>
          </p:nvPr>
        </p:nvSpPr>
        <p:spPr>
          <a:xfrm>
            <a:off x="4082125" y="987430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en-US" altLang="en-US" noProof="0" dirty="0"/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934644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90"/>
            </a:lvl2pPr>
            <a:lvl3pPr marL="514350" indent="0">
              <a:buNone/>
              <a:defRPr sz="675"/>
            </a:lvl3pPr>
            <a:lvl4pPr marL="771525" indent="0">
              <a:buNone/>
              <a:defRPr sz="565"/>
            </a:lvl4pPr>
            <a:lvl5pPr marL="1028700" indent="0">
              <a:buNone/>
              <a:defRPr sz="565"/>
            </a:lvl5pPr>
            <a:lvl6pPr marL="1285875" indent="0">
              <a:buNone/>
              <a:defRPr sz="565"/>
            </a:lvl6pPr>
            <a:lvl7pPr marL="1543050" indent="0">
              <a:buNone/>
              <a:defRPr sz="565"/>
            </a:lvl7pPr>
            <a:lvl8pPr marL="1800225" indent="0">
              <a:buNone/>
              <a:defRPr sz="565"/>
            </a:lvl8pPr>
            <a:lvl9pPr marL="2057400" indent="0">
              <a:buNone/>
              <a:defRPr sz="565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6EFF9-DCCF-4C48-B63A-F10D34108F1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image" Target="../media/image8.jpeg"/><Relationship Id="rId17" Type="http://schemas.openxmlformats.org/officeDocument/2006/relationships/image" Target="../media/image7.jpeg"/><Relationship Id="rId16" Type="http://schemas.openxmlformats.org/officeDocument/2006/relationships/image" Target="../media/image6.png"/><Relationship Id="rId15" Type="http://schemas.openxmlformats.org/officeDocument/2006/relationships/image" Target="../media/image5.jpeg"/><Relationship Id="rId14" Type="http://schemas.openxmlformats.org/officeDocument/2006/relationships/image" Target="../media/image4.jpeg"/><Relationship Id="rId13" Type="http://schemas.openxmlformats.org/officeDocument/2006/relationships/image" Target="../media/image3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8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矩形 19"/>
          <p:cNvSpPr/>
          <p:nvPr/>
        </p:nvSpPr>
        <p:spPr>
          <a:xfrm>
            <a:off x="1588" y="0"/>
            <a:ext cx="9144000" cy="6858000"/>
          </a:xfrm>
          <a:prstGeom prst="rect">
            <a:avLst/>
          </a:prstGeom>
          <a:solidFill>
            <a:srgbClr val="300D1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buFontTx/>
              <a:buNone/>
              <a:defRPr/>
            </a:pPr>
            <a:endParaRPr lang="zh-CN" altLang="en-US" sz="1350"/>
          </a:p>
        </p:txBody>
      </p:sp>
      <p:sp>
        <p:nvSpPr>
          <p:cNvPr id="18" name="矩形 17"/>
          <p:cNvSpPr/>
          <p:nvPr/>
        </p:nvSpPr>
        <p:spPr>
          <a:xfrm>
            <a:off x="0" y="857250"/>
            <a:ext cx="9144000" cy="6000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buFontTx/>
              <a:buNone/>
              <a:defRPr/>
            </a:pPr>
            <a:endParaRPr lang="zh-CN" altLang="en-US" sz="1350"/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628650" y="64198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eaLnBrk="0" hangingPunct="0">
              <a:buFontTx/>
              <a:buNone/>
              <a:defRPr sz="1200">
                <a:solidFill>
                  <a:srgbClr val="959696"/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4198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 eaLnBrk="0" hangingPunct="0">
              <a:buFontTx/>
              <a:buNone/>
              <a:defRPr sz="1200">
                <a:solidFill>
                  <a:srgbClr val="959696"/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4198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959696"/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91C02D44-D158-4316-9AFB-0B97319FC861}" type="slidenum">
              <a:rPr lang="zh-CN" altLang="en-US"/>
            </a:fld>
            <a:endParaRPr lang="zh-CN" altLang="en-US"/>
          </a:p>
        </p:txBody>
      </p:sp>
      <p:sp>
        <p:nvSpPr>
          <p:cNvPr id="2056" name="KSO_BC1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514350" y="1133475"/>
            <a:ext cx="8139113" cy="5213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</p:txBody>
      </p:sp>
      <p:sp>
        <p:nvSpPr>
          <p:cNvPr id="2057" name="KSO_BT1"/>
          <p:cNvSpPr>
            <a:spLocks noGrp="1" noChangeArrowheads="1"/>
          </p:cNvSpPr>
          <p:nvPr>
            <p:ph type="title" idx="9"/>
          </p:nvPr>
        </p:nvSpPr>
        <p:spPr bwMode="auto">
          <a:xfrm>
            <a:off x="514350" y="61913"/>
            <a:ext cx="8139113" cy="7953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en-US" altLang="zh-CN"/>
          </a:p>
        </p:txBody>
      </p:sp>
      <p:pic>
        <p:nvPicPr>
          <p:cNvPr id="2058" name="Picture 9" descr="底色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125413"/>
            <a:ext cx="9144000" cy="673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图片 4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494463" y="414338"/>
            <a:ext cx="236855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1" descr="底边2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030788" y="6521450"/>
            <a:ext cx="41132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12" descr="底边1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6523038"/>
            <a:ext cx="5889625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random/>
  </p:transition>
  <p:txStyles>
    <p:title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+mj-ea"/>
          <a:ea typeface="+mj-ea"/>
          <a:cs typeface="+mj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微软雅黑" panose="020B0503020204020204" pitchFamily="34" charset="-122"/>
          <a:ea typeface="微软雅黑" panose="020B0503020204020204" pitchFamily="34" charset="-122"/>
        </a:defRPr>
      </a:lvl6pPr>
      <a:lvl7pPr marL="9144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微软雅黑" panose="020B0503020204020204" pitchFamily="34" charset="-122"/>
          <a:ea typeface="微软雅黑" panose="020B0503020204020204" pitchFamily="34" charset="-122"/>
        </a:defRPr>
      </a:lvl7pPr>
      <a:lvl8pPr marL="13716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微软雅黑" panose="020B0503020204020204" pitchFamily="34" charset="-122"/>
          <a:ea typeface="微软雅黑" panose="020B0503020204020204" pitchFamily="34" charset="-122"/>
        </a:defRPr>
      </a:lvl8pPr>
      <a:lvl9pPr marL="18288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微软雅黑" panose="020B0503020204020204" pitchFamily="34" charset="-122"/>
          <a:ea typeface="微软雅黑" panose="020B0503020204020204" pitchFamily="34" charset="-122"/>
        </a:defRPr>
      </a:lvl9pPr>
    </p:titleStyle>
    <p:bodyStyle>
      <a:lvl1pPr marL="271780" indent="-271780" algn="just" defTabSz="514350" rtl="0" eaLnBrk="0" fontAlgn="base" hangingPunct="0">
        <a:lnSpc>
          <a:spcPct val="110000"/>
        </a:lnSpc>
        <a:spcBef>
          <a:spcPts val="9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u"/>
        <a:defRPr lang="zh-CN" altLang="en-US" sz="2400" kern="1200" dirty="0">
          <a:solidFill>
            <a:schemeClr val="accent1"/>
          </a:solidFill>
          <a:latin typeface="+mj-ea"/>
          <a:ea typeface="+mj-ea"/>
          <a:cs typeface="+mn-cs"/>
        </a:defRPr>
      </a:lvl1pPr>
      <a:lvl2pPr marL="271780" indent="-271780" algn="just" defTabSz="514350" rtl="0" eaLnBrk="0" fontAlgn="base" hangingPunct="0">
        <a:lnSpc>
          <a:spcPct val="120000"/>
        </a:lnSpc>
        <a:spcBef>
          <a:spcPct val="0"/>
        </a:spcBef>
        <a:spcAft>
          <a:spcPts val="900"/>
        </a:spcAft>
        <a:buClr>
          <a:srgbClr val="CD846D"/>
        </a:buClr>
        <a:buFont typeface="幼圆" panose="02010509060101010101" pitchFamily="49" charset="-122"/>
        <a:buChar char=" "/>
        <a:defRPr sz="1600" kern="1200">
          <a:solidFill>
            <a:schemeClr val="tx1"/>
          </a:solidFill>
          <a:latin typeface="+mn-ea"/>
          <a:ea typeface="+mn-ea"/>
          <a:cs typeface="+mn-cs"/>
        </a:defRPr>
      </a:lvl2pPr>
      <a:lvl3pPr marL="643255" indent="-128905" algn="l" defTabSz="514350" rtl="0" eaLnBrk="0" fontAlgn="base" hangingPunct="0">
        <a:lnSpc>
          <a:spcPct val="90000"/>
        </a:lnSpc>
        <a:spcBef>
          <a:spcPts val="275"/>
        </a:spcBef>
        <a:spcAft>
          <a:spcPct val="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900430" indent="-128905" algn="l" defTabSz="514350" rtl="0" eaLnBrk="0" fontAlgn="base" hangingPunct="0">
        <a:lnSpc>
          <a:spcPct val="90000"/>
        </a:lnSpc>
        <a:spcBef>
          <a:spcPts val="275"/>
        </a:spcBef>
        <a:spcAft>
          <a:spcPct val="0"/>
        </a:spcAft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5" indent="-128905" algn="l" defTabSz="514350" rtl="0" eaLnBrk="0" fontAlgn="base" hangingPunct="0">
        <a:lnSpc>
          <a:spcPct val="90000"/>
        </a:lnSpc>
        <a:spcBef>
          <a:spcPts val="275"/>
        </a:spcBef>
        <a:spcAft>
          <a:spcPct val="0"/>
        </a:spcAft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414780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slide" Target="slide1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29.xml"/><Relationship Id="rId4" Type="http://schemas.openxmlformats.org/officeDocument/2006/relationships/image" Target="../media/image23.png"/><Relationship Id="rId3" Type="http://schemas.openxmlformats.org/officeDocument/2006/relationships/tags" Target="../tags/tag28.xml"/><Relationship Id="rId2" Type="http://schemas.openxmlformats.org/officeDocument/2006/relationships/slide" Target="slide1.xml"/><Relationship Id="rId1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slide" Target="slide1.xml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33.xml"/><Relationship Id="rId3" Type="http://schemas.openxmlformats.org/officeDocument/2006/relationships/tags" Target="../tags/tag32.xml"/><Relationship Id="rId2" Type="http://schemas.openxmlformats.org/officeDocument/2006/relationships/slide" Target="slide1.xml"/><Relationship Id="rId1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8.jpeg"/><Relationship Id="rId1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2.xml"/><Relationship Id="rId6" Type="http://schemas.openxmlformats.org/officeDocument/2006/relationships/tags" Target="../tags/tag35.xml"/><Relationship Id="rId5" Type="http://schemas.openxmlformats.org/officeDocument/2006/relationships/image" Target="../media/image30.jpeg"/><Relationship Id="rId4" Type="http://schemas.openxmlformats.org/officeDocument/2006/relationships/tags" Target="../tags/tag34.xml"/><Relationship Id="rId3" Type="http://schemas.openxmlformats.org/officeDocument/2006/relationships/slide" Target="slide1.xml"/><Relationship Id="rId2" Type="http://schemas.openxmlformats.org/officeDocument/2006/relationships/image" Target="../media/image29.png"/><Relationship Id="rId1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tags" Target="../tags/tag37.xml"/><Relationship Id="rId3" Type="http://schemas.openxmlformats.org/officeDocument/2006/relationships/tags" Target="../tags/tag36.xml"/><Relationship Id="rId2" Type="http://schemas.openxmlformats.org/officeDocument/2006/relationships/slide" Target="slide1.xml"/><Relationship Id="rId1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.xml"/><Relationship Id="rId8" Type="http://schemas.openxmlformats.org/officeDocument/2006/relationships/tags" Target="../tags/tag39.xml"/><Relationship Id="rId7" Type="http://schemas.openxmlformats.org/officeDocument/2006/relationships/image" Target="../media/image38.png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jpeg"/><Relationship Id="rId3" Type="http://schemas.openxmlformats.org/officeDocument/2006/relationships/tags" Target="../tags/tag38.xml"/><Relationship Id="rId2" Type="http://schemas.openxmlformats.org/officeDocument/2006/relationships/slide" Target="slide1.xml"/><Relationship Id="rId10" Type="http://schemas.openxmlformats.org/officeDocument/2006/relationships/notesSlide" Target="../notesSlides/notesSlide5.xml"/><Relationship Id="rId1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slide" Target="slide1.xml"/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slide" Target="slide1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5" Type="http://schemas.openxmlformats.org/officeDocument/2006/relationships/notesSlide" Target="../notesSlides/notesSlide1.xml"/><Relationship Id="rId14" Type="http://schemas.openxmlformats.org/officeDocument/2006/relationships/slideLayout" Target="../slideLayouts/slideLayout7.xml"/><Relationship Id="rId13" Type="http://schemas.openxmlformats.org/officeDocument/2006/relationships/tags" Target="../tags/tag11.xml"/><Relationship Id="rId12" Type="http://schemas.openxmlformats.org/officeDocument/2006/relationships/tags" Target="../tags/tag10.xml"/><Relationship Id="rId11" Type="http://schemas.openxmlformats.org/officeDocument/2006/relationships/tags" Target="../tags/tag9.xml"/><Relationship Id="rId10" Type="http://schemas.openxmlformats.org/officeDocument/2006/relationships/tags" Target="../tags/tag8.xml"/><Relationship Id="rId1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7" Type="http://schemas.openxmlformats.org/officeDocument/2006/relationships/slideLayout" Target="../slideLayouts/slideLayout7.xml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slide" Target="slide1.xml"/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image" Target="../media/image41.jpeg"/></Relationships>
</file>

<file path=ppt/slides/_rels/slide2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45.xml"/><Relationship Id="rId4" Type="http://schemas.openxmlformats.org/officeDocument/2006/relationships/tags" Target="../tags/tag44.xml"/><Relationship Id="rId3" Type="http://schemas.openxmlformats.org/officeDocument/2006/relationships/slide" Target="slide1.xml"/><Relationship Id="rId2" Type="http://schemas.openxmlformats.org/officeDocument/2006/relationships/image" Target="../media/image44.jpeg"/><Relationship Id="rId1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7" Type="http://schemas.openxmlformats.org/officeDocument/2006/relationships/slideLayout" Target="../slideLayouts/slideLayout12.xml"/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slide" Target="slide1.xml"/><Relationship Id="rId3" Type="http://schemas.openxmlformats.org/officeDocument/2006/relationships/image" Target="../media/image47.jpeg"/><Relationship Id="rId2" Type="http://schemas.openxmlformats.org/officeDocument/2006/relationships/image" Target="../media/image46.emf"/><Relationship Id="rId1" Type="http://schemas.openxmlformats.org/officeDocument/2006/relationships/image" Target="../media/image45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7" Type="http://schemas.openxmlformats.org/officeDocument/2006/relationships/slideLayout" Target="../slideLayouts/slideLayout7.xml"/><Relationship Id="rId6" Type="http://schemas.openxmlformats.org/officeDocument/2006/relationships/tags" Target="../tags/tag49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3" Type="http://schemas.openxmlformats.org/officeDocument/2006/relationships/tags" Target="../tags/tag48.xml"/><Relationship Id="rId2" Type="http://schemas.openxmlformats.org/officeDocument/2006/relationships/slide" Target="slide1.xml"/><Relationship Id="rId1" Type="http://schemas.openxmlformats.org/officeDocument/2006/relationships/image" Target="../media/image10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0.xml"/><Relationship Id="rId7" Type="http://schemas.openxmlformats.org/officeDocument/2006/relationships/slideLayout" Target="../slideLayouts/slideLayout12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slide" Target="slide1.xml"/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image" Target="../media/image10.jpeg"/></Relationships>
</file>

<file path=ppt/slides/_rels/slide2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2.xml"/><Relationship Id="rId6" Type="http://schemas.openxmlformats.org/officeDocument/2006/relationships/tags" Target="../tags/tag53.xml"/><Relationship Id="rId5" Type="http://schemas.openxmlformats.org/officeDocument/2006/relationships/image" Target="../media/image53.png"/><Relationship Id="rId4" Type="http://schemas.openxmlformats.org/officeDocument/2006/relationships/image" Target="../media/image52.jpeg"/><Relationship Id="rId3" Type="http://schemas.openxmlformats.org/officeDocument/2006/relationships/tags" Target="../tags/tag52.xml"/><Relationship Id="rId2" Type="http://schemas.openxmlformats.org/officeDocument/2006/relationships/slide" Target="slide1.xml"/><Relationship Id="rId1" Type="http://schemas.openxmlformats.org/officeDocument/2006/relationships/image" Target="../media/image9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1.xml"/><Relationship Id="rId7" Type="http://schemas.openxmlformats.org/officeDocument/2006/relationships/slideLayout" Target="../slideLayouts/slideLayout7.xml"/><Relationship Id="rId6" Type="http://schemas.openxmlformats.org/officeDocument/2006/relationships/tags" Target="../tags/tag55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Relationship Id="rId3" Type="http://schemas.openxmlformats.org/officeDocument/2006/relationships/tags" Target="../tags/tag54.xml"/><Relationship Id="rId2" Type="http://schemas.openxmlformats.org/officeDocument/2006/relationships/slide" Target="slide1.xml"/><Relationship Id="rId1" Type="http://schemas.openxmlformats.org/officeDocument/2006/relationships/image" Target="../media/image54.jpeg"/></Relationships>
</file>

<file path=ppt/slides/_rels/slide2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2.xml"/><Relationship Id="rId6" Type="http://schemas.openxmlformats.org/officeDocument/2006/relationships/tags" Target="../tags/tag57.xml"/><Relationship Id="rId5" Type="http://schemas.openxmlformats.org/officeDocument/2006/relationships/image" Target="../media/image58.jpeg"/><Relationship Id="rId4" Type="http://schemas.openxmlformats.org/officeDocument/2006/relationships/image" Target="../media/image57.png"/><Relationship Id="rId3" Type="http://schemas.openxmlformats.org/officeDocument/2006/relationships/tags" Target="../tags/tag56.xml"/><Relationship Id="rId2" Type="http://schemas.openxmlformats.org/officeDocument/2006/relationships/slide" Target="slide1.xml"/><Relationship Id="rId1" Type="http://schemas.openxmlformats.org/officeDocument/2006/relationships/image" Target="../media/image10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2.xml"/><Relationship Id="rId7" Type="http://schemas.openxmlformats.org/officeDocument/2006/relationships/slideLayout" Target="../slideLayouts/slideLayout7.xml"/><Relationship Id="rId6" Type="http://schemas.openxmlformats.org/officeDocument/2006/relationships/tags" Target="../tags/tag59.xml"/><Relationship Id="rId5" Type="http://schemas.openxmlformats.org/officeDocument/2006/relationships/image" Target="../media/image60.png"/><Relationship Id="rId4" Type="http://schemas.openxmlformats.org/officeDocument/2006/relationships/image" Target="../media/image59.jpeg"/><Relationship Id="rId3" Type="http://schemas.openxmlformats.org/officeDocument/2006/relationships/tags" Target="../tags/tag58.xml"/><Relationship Id="rId2" Type="http://schemas.openxmlformats.org/officeDocument/2006/relationships/slide" Target="slide1.xml"/><Relationship Id="rId1" Type="http://schemas.openxmlformats.org/officeDocument/2006/relationships/image" Target="../media/image54.jpeg"/></Relationships>
</file>

<file path=ppt/slides/_rels/slide29.xml.rels><?xml version="1.0" encoding="UTF-8" standalone="yes"?>
<Relationships xmlns="http://schemas.openxmlformats.org/package/2006/relationships"><Relationship Id="rId9" Type="http://schemas.openxmlformats.org/officeDocument/2006/relationships/image" Target="../media/image65.jpeg"/><Relationship Id="rId8" Type="http://schemas.openxmlformats.org/officeDocument/2006/relationships/image" Target="../media/image64.png"/><Relationship Id="rId7" Type="http://schemas.openxmlformats.org/officeDocument/2006/relationships/image" Target="../media/image63.jpeg"/><Relationship Id="rId6" Type="http://schemas.openxmlformats.org/officeDocument/2006/relationships/image" Target="../media/image62.png"/><Relationship Id="rId5" Type="http://schemas.openxmlformats.org/officeDocument/2006/relationships/image" Target="../media/image61.jpeg"/><Relationship Id="rId4" Type="http://schemas.openxmlformats.org/officeDocument/2006/relationships/tags" Target="../tags/tag61.xml"/><Relationship Id="rId3" Type="http://schemas.openxmlformats.org/officeDocument/2006/relationships/tags" Target="../tags/tag60.xml"/><Relationship Id="rId2" Type="http://schemas.openxmlformats.org/officeDocument/2006/relationships/slide" Target="slide1.xml"/><Relationship Id="rId11" Type="http://schemas.openxmlformats.org/officeDocument/2006/relationships/notesSlide" Target="../notesSlides/notesSlide13.xml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54.jpe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tags" Target="../tags/tag1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tags" Target="../tags/tag12.xml"/><Relationship Id="rId2" Type="http://schemas.openxmlformats.org/officeDocument/2006/relationships/slide" Target="slide1.xml"/><Relationship Id="rId1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67.png"/><Relationship Id="rId1" Type="http://schemas.openxmlformats.org/officeDocument/2006/relationships/image" Target="../media/image6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slide" Target="slide1.xml"/><Relationship Id="rId2" Type="http://schemas.openxmlformats.org/officeDocument/2006/relationships/image" Target="../media/image13.png"/><Relationship Id="rId1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9" Type="http://schemas.microsoft.com/office/2007/relationships/diagramDrawing" Target="../diagrams/drawing1.xml"/><Relationship Id="rId8" Type="http://schemas.openxmlformats.org/officeDocument/2006/relationships/diagramColors" Target="../diagrams/colors1.xml"/><Relationship Id="rId7" Type="http://schemas.openxmlformats.org/officeDocument/2006/relationships/diagramQuickStyle" Target="../diagrams/quickStyle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tags" Target="../tags/tag17.xml"/><Relationship Id="rId3" Type="http://schemas.openxmlformats.org/officeDocument/2006/relationships/tags" Target="../tags/tag16.xml"/><Relationship Id="rId2" Type="http://schemas.openxmlformats.org/officeDocument/2006/relationships/slide" Target="slide1.xml"/><Relationship Id="rId14" Type="http://schemas.openxmlformats.org/officeDocument/2006/relationships/slideLayout" Target="../slideLayouts/slideLayout7.xml"/><Relationship Id="rId13" Type="http://schemas.openxmlformats.org/officeDocument/2006/relationships/image" Target="../media/image17.png"/><Relationship Id="rId12" Type="http://schemas.openxmlformats.org/officeDocument/2006/relationships/image" Target="../media/image16.jpeg"/><Relationship Id="rId11" Type="http://schemas.openxmlformats.org/officeDocument/2006/relationships/image" Target="../media/image15.png"/><Relationship Id="rId10" Type="http://schemas.openxmlformats.org/officeDocument/2006/relationships/image" Target="../media/image14.png"/><Relationship Id="rId1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slide" Target="slide1.xml"/><Relationship Id="rId1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slide" Target="slide1.xml"/><Relationship Id="rId1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slide" Target="slide1.xml"/><Relationship Id="rId1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.bin"/><Relationship Id="rId8" Type="http://schemas.openxmlformats.org/officeDocument/2006/relationships/image" Target="../media/image21.wmf"/><Relationship Id="rId7" Type="http://schemas.openxmlformats.org/officeDocument/2006/relationships/oleObject" Target="../embeddings/oleObject3.bin"/><Relationship Id="rId6" Type="http://schemas.openxmlformats.org/officeDocument/2006/relationships/image" Target="../media/image20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9.wmf"/><Relationship Id="rId3" Type="http://schemas.openxmlformats.org/officeDocument/2006/relationships/oleObject" Target="../embeddings/oleObject1.bin"/><Relationship Id="rId2" Type="http://schemas.openxmlformats.org/officeDocument/2006/relationships/image" Target="../media/image18.png"/><Relationship Id="rId16" Type="http://schemas.openxmlformats.org/officeDocument/2006/relationships/notesSlide" Target="../notesSlides/notesSlide3.xml"/><Relationship Id="rId15" Type="http://schemas.openxmlformats.org/officeDocument/2006/relationships/vmlDrawing" Target="../drawings/vmlDrawing1.vml"/><Relationship Id="rId14" Type="http://schemas.openxmlformats.org/officeDocument/2006/relationships/slideLayout" Target="../slideLayouts/slideLayout2.xml"/><Relationship Id="rId13" Type="http://schemas.openxmlformats.org/officeDocument/2006/relationships/tags" Target="../tags/tag25.xml"/><Relationship Id="rId12" Type="http://schemas.openxmlformats.org/officeDocument/2006/relationships/tags" Target="../tags/tag24.xml"/><Relationship Id="rId11" Type="http://schemas.openxmlformats.org/officeDocument/2006/relationships/slide" Target="slide1.xml"/><Relationship Id="rId10" Type="http://schemas.openxmlformats.org/officeDocument/2006/relationships/image" Target="../media/image22.wmf"/><Relationship Id="rId1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1313498" y="3736975"/>
            <a:ext cx="6516687" cy="7096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0000" tIns="46800" rIns="90000" bIns="46800" anchor="ctr"/>
          <a:lstStyle/>
          <a:p>
            <a:pPr algn="ctr" eaLnBrk="0" hangingPunct="0">
              <a:tabLst>
                <a:tab pos="0" algn="l"/>
                <a:tab pos="263525" algn="l"/>
                <a:tab pos="527050" algn="l"/>
                <a:tab pos="793750" algn="l"/>
                <a:tab pos="1057275" algn="l"/>
                <a:tab pos="1323975" algn="l"/>
                <a:tab pos="1587500" algn="l"/>
                <a:tab pos="1854200" algn="l"/>
                <a:tab pos="2117725" algn="l"/>
                <a:tab pos="2384425" algn="l"/>
                <a:tab pos="2647950" algn="l"/>
                <a:tab pos="2914650" algn="l"/>
                <a:tab pos="3178175" algn="l"/>
                <a:tab pos="3444875" algn="l"/>
                <a:tab pos="3708400" algn="l"/>
                <a:tab pos="3975100" algn="l"/>
                <a:tab pos="4238625" algn="l"/>
                <a:tab pos="4505325" algn="l"/>
                <a:tab pos="4768850" algn="l"/>
                <a:tab pos="5035550" algn="l"/>
                <a:tab pos="5299075" algn="l"/>
                <a:tab pos="5791200" algn="l"/>
              </a:tabLst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罗洪波     研发中心总监  </a:t>
            </a:r>
            <a:endParaRPr lang="zh-CN" altLang="en-US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48" name="Text Box 1"/>
          <p:cNvSpPr txBox="1">
            <a:spLocks noChangeArrowheads="1"/>
          </p:cNvSpPr>
          <p:nvPr/>
        </p:nvSpPr>
        <p:spPr bwMode="auto">
          <a:xfrm>
            <a:off x="737870" y="2097564"/>
            <a:ext cx="7772400" cy="7848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0000" tIns="46800" rIns="90000" bIns="46800" anchor="ctr">
            <a:spAutoFit/>
          </a:bodyPr>
          <a:lstStyle/>
          <a:p>
            <a:pPr algn="ctr" eaLnBrk="0" hangingPunct="0">
              <a:tabLst>
                <a:tab pos="0" algn="l"/>
                <a:tab pos="263525" algn="l"/>
                <a:tab pos="528320" algn="l"/>
                <a:tab pos="793750" algn="l"/>
                <a:tab pos="1058545" algn="l"/>
                <a:tab pos="1323975" algn="l"/>
                <a:tab pos="1588770" algn="l"/>
                <a:tab pos="1854200" algn="l"/>
                <a:tab pos="2118995" algn="l"/>
                <a:tab pos="2384425" algn="l"/>
                <a:tab pos="2649220" algn="l"/>
                <a:tab pos="2914650" algn="l"/>
                <a:tab pos="3179445" algn="l"/>
                <a:tab pos="3444875" algn="l"/>
                <a:tab pos="3709670" algn="l"/>
                <a:tab pos="3975100" algn="l"/>
                <a:tab pos="4239895" algn="l"/>
                <a:tab pos="4505325" algn="l"/>
                <a:tab pos="4770120" algn="l"/>
                <a:tab pos="5035550" algn="l"/>
                <a:tab pos="5300345" algn="l"/>
                <a:tab pos="5791200" algn="l"/>
                <a:tab pos="6515100" algn="l"/>
                <a:tab pos="7239000" algn="l"/>
              </a:tabLst>
            </a:pPr>
            <a:r>
              <a:rPr lang="zh-CN" altLang="en-US" sz="4500" b="1" dirty="0">
                <a:solidFill>
                  <a:srgbClr val="0033CC"/>
                </a:solidFill>
                <a:latin typeface="幼圆" panose="02010509060101010101" pitchFamily="49" charset="-122"/>
              </a:rPr>
              <a:t>适应变频新技术的新型电感器</a:t>
            </a:r>
            <a:endParaRPr lang="zh-CN" altLang="en-US" sz="4500" b="1" dirty="0">
              <a:solidFill>
                <a:srgbClr val="0033CC"/>
              </a:solidFill>
              <a:latin typeface="幼圆" panose="02010509060101010101" pitchFamily="49" charset="-122"/>
            </a:endParaRPr>
          </a:p>
        </p:txBody>
      </p:sp>
    </p:spTree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588" y="-101600"/>
            <a:ext cx="9509125" cy="702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881063" y="1828800"/>
          <a:ext cx="7800625" cy="440287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60125"/>
                <a:gridCol w="1560125"/>
                <a:gridCol w="1560195"/>
                <a:gridCol w="1560055"/>
                <a:gridCol w="1560125"/>
              </a:tblGrid>
              <a:tr h="880533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zh-CN" altLang="en-US" sz="2000" dirty="0">
                          <a:ln>
                            <a:noFill/>
                          </a:ln>
                          <a:sym typeface="+mn-ea"/>
                        </a:rPr>
                        <a:t>类别</a:t>
                      </a:r>
                      <a:endParaRPr lang="en-US" altLang="zh-C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zh-CN" altLang="en-US" sz="2000" dirty="0"/>
                        <a:t>磁粉芯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zh-CN" altLang="en-US" sz="2000" dirty="0"/>
                        <a:t>硅钢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zh-CN" altLang="en-US" sz="2000" dirty="0"/>
                        <a:t>铁氧体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zh-CN" altLang="en-US" sz="2000" dirty="0"/>
                        <a:t>非晶</a:t>
                      </a:r>
                      <a:endParaRPr lang="zh-CN" altLang="en-US" sz="2000" dirty="0"/>
                    </a:p>
                  </a:txBody>
                  <a:tcPr/>
                </a:tc>
              </a:tr>
              <a:tr h="880533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zh-CN" altLang="en-US" sz="2000" dirty="0"/>
                        <a:t>磁导率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zh-CN" altLang="en-US" sz="2000" b="0" dirty="0">
                          <a:sym typeface="+mn-ea"/>
                        </a:rPr>
                        <a:t>低</a:t>
                      </a:r>
                      <a:endParaRPr lang="zh-CN" altLang="en-US" sz="2000" b="0" dirty="0"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zh-CN" altLang="en-US" sz="2000" b="0" dirty="0">
                          <a:sym typeface="+mn-ea"/>
                        </a:rPr>
                        <a:t>中</a:t>
                      </a:r>
                      <a:endParaRPr lang="zh-CN" altLang="en-US" sz="2000" b="0" dirty="0"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zh-CN" sz="2000" b="0" dirty="0">
                          <a:sym typeface="+mn-ea"/>
                        </a:rPr>
                        <a:t>高</a:t>
                      </a:r>
                      <a:endParaRPr lang="zh-CN" sz="2000" b="0" dirty="0"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zh-CN" altLang="en-US" sz="2000" b="1" dirty="0">
                          <a:solidFill>
                            <a:srgbClr val="FF0000"/>
                          </a:solidFill>
                          <a:sym typeface="+mn-ea"/>
                        </a:rPr>
                        <a:t>最高</a:t>
                      </a:r>
                      <a:endParaRPr lang="zh-CN" altLang="en-US" sz="2000" b="1" dirty="0">
                        <a:solidFill>
                          <a:srgbClr val="FF0000"/>
                        </a:solidFill>
                        <a:sym typeface="+mn-ea"/>
                      </a:endParaRPr>
                    </a:p>
                  </a:txBody>
                  <a:tcPr/>
                </a:tc>
              </a:tr>
              <a:tr h="88074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zh-CN" altLang="en-US" sz="2000" dirty="0"/>
                        <a:t>直流叠加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zh-CN" altLang="en-US" sz="2000" b="1" dirty="0">
                          <a:solidFill>
                            <a:srgbClr val="FF0000"/>
                          </a:solidFill>
                        </a:rPr>
                        <a:t>高</a:t>
                      </a:r>
                      <a:endParaRPr lang="zh-CN" alt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zh-CN" altLang="en-US" sz="2000" dirty="0"/>
                        <a:t>中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zh-CN" altLang="en-US" sz="2000" dirty="0"/>
                        <a:t>低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zh-CN" altLang="en-US" sz="2000" dirty="0"/>
                        <a:t>低</a:t>
                      </a:r>
                      <a:endParaRPr lang="zh-CN" altLang="en-US" sz="2000" dirty="0"/>
                    </a:p>
                  </a:txBody>
                  <a:tcPr/>
                </a:tc>
              </a:tr>
              <a:tr h="880533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zh-CN" altLang="en-US" sz="2000" dirty="0"/>
                        <a:t>损耗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zh-CN" altLang="en-US" sz="2000" b="1" dirty="0">
                          <a:solidFill>
                            <a:srgbClr val="FF0000"/>
                          </a:solidFill>
                        </a:rPr>
                        <a:t>小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zh-CN" altLang="en-US" sz="2000" dirty="0"/>
                        <a:t>大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zh-CN" altLang="en-US" sz="2000" dirty="0"/>
                        <a:t>中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514350" rtl="0" eaLnBrk="1" latinLnBrk="0" hangingPunct="1">
                        <a:lnSpc>
                          <a:spcPct val="200000"/>
                        </a:lnSpc>
                      </a:pPr>
                      <a:r>
                        <a:rPr lang="zh-CN" alt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中</a:t>
                      </a:r>
                      <a:endParaRPr lang="zh-CN" alt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880533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zh-CN" altLang="en-US" sz="2000" dirty="0"/>
                        <a:t>频率特性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zh-CN" altLang="en-US" sz="2000" b="1" dirty="0">
                          <a:solidFill>
                            <a:srgbClr val="FF0000"/>
                          </a:solidFill>
                        </a:rPr>
                        <a:t>好</a:t>
                      </a:r>
                      <a:endParaRPr lang="zh-CN" alt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zh-CN" altLang="en-US" sz="2000" dirty="0"/>
                        <a:t>差</a:t>
                      </a:r>
                      <a:endParaRPr lang="zh-C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zh-CN" altLang="en-US" sz="2000" dirty="0"/>
                        <a:t>一般</a:t>
                      </a:r>
                      <a:endParaRPr lang="zh-C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zh-CN" altLang="en-US" sz="2000" dirty="0"/>
                        <a:t>一般</a:t>
                      </a:r>
                      <a:endParaRPr lang="zh-CN" altLang="zh-CN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MH_Entry_1">
            <a:hlinkClick r:id="rId2" action="ppaction://hlinksldjump"/>
          </p:cNvPr>
          <p:cNvSpPr/>
          <p:nvPr>
            <p:custDataLst>
              <p:tags r:id="rId3"/>
            </p:custDataLst>
          </p:nvPr>
        </p:nvSpPr>
        <p:spPr>
          <a:xfrm>
            <a:off x="520695" y="275960"/>
            <a:ext cx="4530725" cy="525462"/>
          </a:xfrm>
          <a:prstGeom prst="rect">
            <a:avLst/>
          </a:prstGeom>
          <a:noFill/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tIns="0" rIns="0" bIns="0" anchor="ctr">
            <a:normAutofit/>
            <a:scene3d>
              <a:camera prst="orthographicFront"/>
              <a:lightRig rig="threePt" dir="t"/>
            </a:scene3d>
            <a:sp3d extrusionH="57150">
              <a:extrusionClr>
                <a:schemeClr val="accent1">
                  <a:lumMod val="75000"/>
                </a:schemeClr>
              </a:extrusionClr>
            </a:sp3d>
          </a:bodyPr>
          <a:lstStyle/>
          <a:p>
            <a:pPr eaLnBrk="0" hangingPunct="0">
              <a:buFontTx/>
              <a:buNone/>
              <a:defRPr/>
            </a:pPr>
            <a:r>
              <a:rPr lang="zh-CN" altLang="en-US" spc="200" dirty="0">
                <a:solidFill>
                  <a:schemeClr val="tx1"/>
                </a:solidFill>
                <a:latin typeface="+mn-ea"/>
              </a:rPr>
              <a:t>电感器磁材介绍</a:t>
            </a:r>
            <a:endParaRPr lang="zh-CN" altLang="en-US" spc="2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84150" y="1065213"/>
            <a:ext cx="8394700" cy="587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60">
            <a:solidFill>
              <a:srgbClr val="FFFFFF"/>
            </a:solidFill>
            <a:miter lim="800000"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lIns="90000" tIns="46800" rIns="90000" bIns="46800">
            <a:spAutoFit/>
          </a:bodyPr>
          <a:lstStyle/>
          <a:p>
            <a:pPr defTabSz="264795" eaLnBrk="0" hangingPunct="0">
              <a:buFontTx/>
              <a:buNone/>
              <a:tabLst>
                <a:tab pos="0" algn="l"/>
                <a:tab pos="263525" algn="l"/>
                <a:tab pos="528320" algn="l"/>
                <a:tab pos="793750" algn="l"/>
                <a:tab pos="1058545" algn="l"/>
                <a:tab pos="1323975" algn="l"/>
                <a:tab pos="1588770" algn="l"/>
                <a:tab pos="1854200" algn="l"/>
                <a:tab pos="2118995" algn="l"/>
                <a:tab pos="2384425" algn="l"/>
                <a:tab pos="2649220" algn="l"/>
                <a:tab pos="2914650" algn="l"/>
                <a:tab pos="3179445" algn="l"/>
                <a:tab pos="3444875" algn="l"/>
                <a:tab pos="3709670" algn="l"/>
                <a:tab pos="3975100" algn="l"/>
                <a:tab pos="4239895" algn="l"/>
                <a:tab pos="4505325" algn="l"/>
                <a:tab pos="4770120" algn="l"/>
                <a:tab pos="5035550" algn="l"/>
                <a:tab pos="5300345" algn="l"/>
              </a:tabLst>
              <a:defRPr/>
            </a:pPr>
            <a:r>
              <a:rPr lang="zh-CN" sz="3200" b="1" dirty="0">
                <a:solidFill>
                  <a:schemeClr val="accent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几种</a:t>
            </a:r>
            <a:r>
              <a:rPr lang="zh-CN" altLang="en-US" sz="3200" b="1" dirty="0">
                <a:solidFill>
                  <a:schemeClr val="accent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电感</a:t>
            </a:r>
            <a:r>
              <a:rPr lang="zh-CN" sz="3200" b="1" dirty="0">
                <a:solidFill>
                  <a:schemeClr val="accent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常用磁材</a:t>
            </a:r>
            <a:r>
              <a:rPr lang="zh-CN" altLang="en-US" sz="3200" b="1" dirty="0">
                <a:solidFill>
                  <a:schemeClr val="accent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特点</a:t>
            </a:r>
            <a:r>
              <a:rPr lang="zh-CN" sz="3200" b="1" dirty="0">
                <a:solidFill>
                  <a:schemeClr val="accent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对比</a:t>
            </a:r>
            <a:endParaRPr lang="zh-CN" sz="3200" b="1" dirty="0">
              <a:solidFill>
                <a:schemeClr val="accent2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" name="MH_Number_1">
            <a:hlinkClick r:id="rId2" action="ppaction://hlinksldjump"/>
          </p:cNvPr>
          <p:cNvSpPr/>
          <p:nvPr>
            <p:custDataLst>
              <p:tags r:id="rId4"/>
            </p:custDataLst>
          </p:nvPr>
        </p:nvSpPr>
        <p:spPr>
          <a:xfrm>
            <a:off x="241300" y="276225"/>
            <a:ext cx="528638" cy="525463"/>
          </a:xfrm>
          <a:prstGeom prst="round1Rect">
            <a:avLst>
              <a:gd name="adj" fmla="val 50000"/>
            </a:avLst>
          </a:prstGeom>
          <a:solidFill>
            <a:schemeClr val="accent1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0" bIns="0" anchor="ctr"/>
          <a:lstStyle/>
          <a:p>
            <a:pPr algn="ctr" eaLnBrk="0" hangingPunct="0">
              <a:buFontTx/>
              <a:buNone/>
              <a:defRPr/>
            </a:pPr>
            <a:r>
              <a:rPr lang="en-US" altLang="zh-CN" sz="2400" dirty="0">
                <a:solidFill>
                  <a:srgbClr val="FFFFFF"/>
                </a:solidFill>
                <a:latin typeface="Times New Roman" panose="02020603050405020304" pitchFamily="18" charset="0"/>
                <a:ea typeface="方正姚体" panose="02010601030101010101" pitchFamily="2" charset="-122"/>
                <a:cs typeface="Times New Roman" panose="02020603050405020304" pitchFamily="18" charset="0"/>
              </a:rPr>
              <a:t>03</a:t>
            </a:r>
            <a:endParaRPr lang="zh-CN" altLang="en-US" sz="2400" dirty="0">
              <a:solidFill>
                <a:srgbClr val="FFFFFF"/>
              </a:solidFill>
              <a:latin typeface="Times New Roman" panose="02020603050405020304" pitchFamily="18" charset="0"/>
              <a:ea typeface="方正姚体" panose="02010601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588" y="-101600"/>
            <a:ext cx="9509125" cy="702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MH_Entry_1">
            <a:hlinkClick r:id="rId2" action="ppaction://hlinksldjump"/>
          </p:cNvPr>
          <p:cNvSpPr/>
          <p:nvPr>
            <p:custDataLst>
              <p:tags r:id="rId3"/>
            </p:custDataLst>
          </p:nvPr>
        </p:nvSpPr>
        <p:spPr>
          <a:xfrm>
            <a:off x="520691" y="140495"/>
            <a:ext cx="4530725" cy="525462"/>
          </a:xfrm>
          <a:prstGeom prst="rect">
            <a:avLst/>
          </a:prstGeom>
          <a:noFill/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tIns="0" rIns="0" bIns="0" anchor="ctr">
            <a:normAutofit/>
            <a:scene3d>
              <a:camera prst="orthographicFront"/>
              <a:lightRig rig="threePt" dir="t"/>
            </a:scene3d>
            <a:sp3d extrusionH="57150">
              <a:extrusionClr>
                <a:schemeClr val="accent1">
                  <a:lumMod val="75000"/>
                </a:schemeClr>
              </a:extrusionClr>
            </a:sp3d>
          </a:bodyPr>
          <a:lstStyle/>
          <a:p>
            <a:pPr eaLnBrk="0" hangingPunct="0">
              <a:buFontTx/>
              <a:buNone/>
              <a:defRPr/>
            </a:pPr>
            <a:r>
              <a:rPr lang="zh-CN" altLang="en-US" spc="200" dirty="0">
                <a:solidFill>
                  <a:schemeClr val="tx1"/>
                </a:solidFill>
                <a:latin typeface="+mn-ea"/>
              </a:rPr>
              <a:t>电感器磁材介绍</a:t>
            </a:r>
            <a:endParaRPr lang="zh-CN" altLang="en-US" spc="2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41" name="Rectangle 2"/>
          <p:cNvSpPr>
            <a:spLocks noChangeArrowheads="1"/>
          </p:cNvSpPr>
          <p:nvPr/>
        </p:nvSpPr>
        <p:spPr bwMode="auto">
          <a:xfrm>
            <a:off x="184150" y="1065213"/>
            <a:ext cx="8394700" cy="584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60">
            <a:solidFill>
              <a:srgbClr val="FFFFFF"/>
            </a:solidFill>
            <a:miter lim="800000"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lIns="90000" tIns="46800" rIns="90000" bIns="46800">
            <a:spAutoFit/>
          </a:bodyPr>
          <a:lstStyle/>
          <a:p>
            <a:pPr defTabSz="264795" eaLnBrk="0" hangingPunct="0">
              <a:buFontTx/>
              <a:buNone/>
              <a:tabLst>
                <a:tab pos="0" algn="l"/>
                <a:tab pos="263525" algn="l"/>
                <a:tab pos="528320" algn="l"/>
                <a:tab pos="793750" algn="l"/>
                <a:tab pos="1058545" algn="l"/>
                <a:tab pos="1323975" algn="l"/>
                <a:tab pos="1588770" algn="l"/>
                <a:tab pos="1854200" algn="l"/>
                <a:tab pos="2118995" algn="l"/>
                <a:tab pos="2384425" algn="l"/>
                <a:tab pos="2649220" algn="l"/>
                <a:tab pos="2914650" algn="l"/>
                <a:tab pos="3179445" algn="l"/>
                <a:tab pos="3444875" algn="l"/>
                <a:tab pos="3709670" algn="l"/>
                <a:tab pos="3975100" algn="l"/>
                <a:tab pos="4239895" algn="l"/>
                <a:tab pos="4505325" algn="l"/>
                <a:tab pos="4770120" algn="l"/>
                <a:tab pos="5035550" algn="l"/>
                <a:tab pos="5300345" algn="l"/>
              </a:tabLst>
              <a:defRPr/>
            </a:pPr>
            <a:r>
              <a:rPr lang="zh-CN" altLang="en-US" sz="3200" dirty="0" err="1">
                <a:solidFill>
                  <a:schemeClr val="accent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软磁材料</a:t>
            </a:r>
            <a:r>
              <a:rPr lang="en-US" altLang="zh-CN" sz="3200" dirty="0">
                <a:solidFill>
                  <a:schemeClr val="accent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—</a:t>
            </a:r>
            <a:r>
              <a:rPr lang="zh-CN" altLang="en-US" sz="3200" dirty="0">
                <a:solidFill>
                  <a:schemeClr val="accent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非晶</a:t>
            </a:r>
            <a:r>
              <a:rPr lang="en-US" altLang="zh-CN" sz="3200" dirty="0">
                <a:solidFill>
                  <a:schemeClr val="accent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/</a:t>
            </a:r>
            <a:r>
              <a:rPr lang="zh-CN" altLang="en-US" sz="3200" dirty="0">
                <a:solidFill>
                  <a:schemeClr val="accent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纳米晶</a:t>
            </a:r>
            <a:endParaRPr lang="zh-CN" altLang="en-US" sz="3200" dirty="0">
              <a:solidFill>
                <a:schemeClr val="accent2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20486" name="图片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1788" y="1722438"/>
            <a:ext cx="6091237" cy="327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文本框 2"/>
          <p:cNvSpPr txBox="1">
            <a:spLocks noChangeArrowheads="1"/>
          </p:cNvSpPr>
          <p:nvPr/>
        </p:nvSpPr>
        <p:spPr bwMode="auto">
          <a:xfrm>
            <a:off x="1119188" y="5313363"/>
            <a:ext cx="7275512" cy="892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>
                <a:latin typeface="Arial" panose="020B0604020202020204" pitchFamily="34" charset="0"/>
                <a:ea typeface="微软雅黑" panose="020B0503020204020204" pitchFamily="34" charset="-122"/>
              </a:rPr>
              <a:t>采用真空熔炼、喷带、热处理等工序制备而来，喷带时，采用超急冷凝固技术（</a:t>
            </a:r>
            <a:r>
              <a:rPr lang="en-US" altLang="zh-CN" sz="2000">
                <a:latin typeface="Arial" panose="020B0604020202020204" pitchFamily="34" charset="0"/>
                <a:ea typeface="微软雅黑" panose="020B0503020204020204" pitchFamily="34" charset="-122"/>
              </a:rPr>
              <a:t>10</a:t>
            </a:r>
            <a:r>
              <a:rPr lang="en-US" altLang="zh-CN" sz="2000" baseline="30000">
                <a:latin typeface="Arial" panose="020B0604020202020204" pitchFamily="34" charset="0"/>
                <a:ea typeface="微软雅黑" panose="020B0503020204020204" pitchFamily="34" charset="-122"/>
              </a:rPr>
              <a:t>-6</a:t>
            </a:r>
            <a:r>
              <a:rPr lang="en-US" altLang="zh-CN" sz="2000">
                <a:latin typeface="Arial" panose="020B0604020202020204" pitchFamily="34" charset="0"/>
                <a:ea typeface="微软雅黑" panose="020B0503020204020204" pitchFamily="34" charset="-122"/>
              </a:rPr>
              <a:t>℃/s</a:t>
            </a:r>
            <a:r>
              <a:rPr lang="zh-CN" altLang="en-US" sz="2000">
                <a:latin typeface="Arial" panose="020B0604020202020204" pitchFamily="34" charset="0"/>
                <a:ea typeface="微软雅黑" panose="020B0503020204020204" pitchFamily="34" charset="-122"/>
              </a:rPr>
              <a:t>），工艺较硅钢生产环保，成分可调。</a:t>
            </a:r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7" name="MH_Number_1">
            <a:hlinkClick r:id="rId2" action="ppaction://hlinksldjump"/>
          </p:cNvPr>
          <p:cNvSpPr/>
          <p:nvPr>
            <p:custDataLst>
              <p:tags r:id="rId5"/>
            </p:custDataLst>
          </p:nvPr>
        </p:nvSpPr>
        <p:spPr>
          <a:xfrm>
            <a:off x="241300" y="141288"/>
            <a:ext cx="528638" cy="525462"/>
          </a:xfrm>
          <a:prstGeom prst="round1Rect">
            <a:avLst>
              <a:gd name="adj" fmla="val 50000"/>
            </a:avLst>
          </a:prstGeom>
          <a:solidFill>
            <a:schemeClr val="accent1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0" bIns="0" anchor="ctr"/>
          <a:lstStyle/>
          <a:p>
            <a:pPr algn="ctr" eaLnBrk="0" hangingPunct="0">
              <a:buFontTx/>
              <a:buNone/>
              <a:defRPr/>
            </a:pPr>
            <a:r>
              <a:rPr lang="en-US" altLang="zh-CN" sz="2400" dirty="0">
                <a:solidFill>
                  <a:srgbClr val="FFFFFF"/>
                </a:solidFill>
                <a:latin typeface="Times New Roman" panose="02020603050405020304" pitchFamily="18" charset="0"/>
                <a:ea typeface="方正姚体" panose="02010601030101010101" pitchFamily="2" charset="-122"/>
                <a:cs typeface="Times New Roman" panose="02020603050405020304" pitchFamily="18" charset="0"/>
              </a:rPr>
              <a:t>03</a:t>
            </a:r>
            <a:endParaRPr lang="zh-CN" altLang="en-US" sz="2400" dirty="0">
              <a:solidFill>
                <a:srgbClr val="FFFFFF"/>
              </a:solidFill>
              <a:latin typeface="Times New Roman" panose="02020603050405020304" pitchFamily="18" charset="0"/>
              <a:ea typeface="方正姚体" panose="02010601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588" y="-101600"/>
            <a:ext cx="9509125" cy="702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图片 4" descr="气隙磁路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4138" y="2205038"/>
            <a:ext cx="2582862" cy="2724150"/>
          </a:xfrm>
          <a:prstGeom prst="rect">
            <a:avLst/>
          </a:prstGeom>
          <a:noFill/>
          <a:ln w="3175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7412" name="图片 5" descr="分布磁路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5350" y="2108200"/>
            <a:ext cx="3028950" cy="282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Rectangle 2"/>
          <p:cNvSpPr txBox="1">
            <a:spLocks noChangeArrowheads="1"/>
          </p:cNvSpPr>
          <p:nvPr/>
        </p:nvSpPr>
        <p:spPr bwMode="auto">
          <a:xfrm>
            <a:off x="609600" y="5248275"/>
            <a:ext cx="8139113" cy="11636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defTabSz="514350" eaLnBrk="0" hangingPunct="0">
              <a:lnSpc>
                <a:spcPct val="90000"/>
              </a:lnSpc>
            </a:pPr>
            <a:r>
              <a:rPr lang="zh-CN" altLang="en-US" sz="2400">
                <a:latin typeface="Times New Roman" panose="02020603050405020304" pitchFamily="18" charset="0"/>
                <a:ea typeface="宋体" panose="02010600030101010101" pitchFamily="2" charset="-122"/>
              </a:rPr>
              <a:t>金属软磁磁粉芯磁材市场巨大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:</a:t>
            </a:r>
            <a:r>
              <a:rPr lang="zh-CN" altLang="en-US" sz="2400">
                <a:latin typeface="Times New Roman" panose="02020603050405020304" pitchFamily="18" charset="0"/>
                <a:ea typeface="宋体" panose="02010600030101010101" pitchFamily="2" charset="-122"/>
              </a:rPr>
              <a:t>具有分布气隙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;</a:t>
            </a:r>
            <a:r>
              <a:rPr lang="zh-CN" altLang="en-US" sz="2400">
                <a:latin typeface="Times New Roman" panose="02020603050405020304" pitchFamily="18" charset="0"/>
                <a:ea typeface="宋体" panose="02010600030101010101" pitchFamily="2" charset="-122"/>
              </a:rPr>
              <a:t>应用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/</a:t>
            </a:r>
            <a:r>
              <a:rPr lang="zh-CN" altLang="en-US" sz="2400">
                <a:latin typeface="Times New Roman" panose="02020603050405020304" pitchFamily="18" charset="0"/>
                <a:ea typeface="宋体" panose="02010600030101010101" pitchFamily="2" charset="-122"/>
              </a:rPr>
              <a:t>高频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PFC</a:t>
            </a:r>
            <a:r>
              <a:rPr lang="zh-CN" altLang="en-US" sz="2400">
                <a:latin typeface="Times New Roman" panose="02020603050405020304" pitchFamily="18" charset="0"/>
                <a:ea typeface="宋体" panose="02010600030101010101" pitchFamily="2" charset="-122"/>
              </a:rPr>
              <a:t>电感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lang="zh-CN" altLang="en-US" sz="2400">
                <a:latin typeface="Times New Roman" panose="02020603050405020304" pitchFamily="18" charset="0"/>
                <a:ea typeface="宋体" panose="02010600030101010101" pitchFamily="2" charset="-122"/>
              </a:rPr>
              <a:t>＞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150KHZ),</a:t>
            </a:r>
            <a:r>
              <a:rPr lang="zh-CN" altLang="en-US" sz="2400">
                <a:latin typeface="Times New Roman" panose="02020603050405020304" pitchFamily="18" charset="0"/>
                <a:ea typeface="宋体" panose="02010600030101010101" pitchFamily="2" charset="-122"/>
              </a:rPr>
              <a:t>诣振电感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lang="zh-CN" altLang="en-US" sz="2400">
                <a:latin typeface="Times New Roman" panose="02020603050405020304" pitchFamily="18" charset="0"/>
                <a:ea typeface="宋体" panose="02010600030101010101" pitchFamily="2" charset="-122"/>
              </a:rPr>
              <a:t>＜ 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100KHZ),</a:t>
            </a:r>
            <a:endParaRPr lang="en-US" altLang="zh-CN" sz="24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5" name="Rectangle 2"/>
          <p:cNvSpPr>
            <a:spLocks noChangeArrowheads="1"/>
          </p:cNvSpPr>
          <p:nvPr/>
        </p:nvSpPr>
        <p:spPr bwMode="auto">
          <a:xfrm>
            <a:off x="184150" y="1065213"/>
            <a:ext cx="8394700" cy="5810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60">
            <a:solidFill>
              <a:srgbClr val="FFFFFF"/>
            </a:solidFill>
            <a:miter lim="800000"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lIns="90000" tIns="46800" rIns="90000" bIns="46800">
            <a:spAutoFit/>
          </a:bodyPr>
          <a:lstStyle/>
          <a:p>
            <a:pPr defTabSz="264795" eaLnBrk="0" hangingPunct="0">
              <a:buFontTx/>
              <a:buNone/>
              <a:tabLst>
                <a:tab pos="0" algn="l"/>
                <a:tab pos="263525" algn="l"/>
                <a:tab pos="528320" algn="l"/>
                <a:tab pos="793750" algn="l"/>
                <a:tab pos="1058545" algn="l"/>
                <a:tab pos="1323975" algn="l"/>
                <a:tab pos="1588770" algn="l"/>
                <a:tab pos="1854200" algn="l"/>
                <a:tab pos="2118995" algn="l"/>
                <a:tab pos="2384425" algn="l"/>
                <a:tab pos="2649220" algn="l"/>
                <a:tab pos="2914650" algn="l"/>
                <a:tab pos="3179445" algn="l"/>
                <a:tab pos="3444875" algn="l"/>
                <a:tab pos="3709670" algn="l"/>
                <a:tab pos="3975100" algn="l"/>
                <a:tab pos="4239895" algn="l"/>
                <a:tab pos="4505325" algn="l"/>
                <a:tab pos="4770120" algn="l"/>
                <a:tab pos="5035550" algn="l"/>
                <a:tab pos="5300345" algn="l"/>
              </a:tabLst>
              <a:defRPr/>
            </a:pPr>
            <a:r>
              <a:rPr lang="zh-CN" altLang="en-US" sz="3200" dirty="0" err="1">
                <a:solidFill>
                  <a:schemeClr val="accent2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软磁材料</a:t>
            </a:r>
            <a:r>
              <a:rPr lang="en-US" altLang="zh-CN" sz="3200" dirty="0">
                <a:solidFill>
                  <a:schemeClr val="accent2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—</a:t>
            </a:r>
            <a:r>
              <a:rPr lang="zh-CN" altLang="en-US" sz="3200" dirty="0" err="1">
                <a:solidFill>
                  <a:schemeClr val="accent2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磁粉芯结构特点</a:t>
            </a:r>
            <a:endParaRPr lang="zh-CN" altLang="en-US" sz="3200" dirty="0" err="1">
              <a:solidFill>
                <a:schemeClr val="accent2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7" name="MH_Entry_1">
            <a:hlinkClick r:id="rId4" action="ppaction://hlinksldjump"/>
          </p:cNvPr>
          <p:cNvSpPr/>
          <p:nvPr>
            <p:custDataLst>
              <p:tags r:id="rId5"/>
            </p:custDataLst>
          </p:nvPr>
        </p:nvSpPr>
        <p:spPr>
          <a:xfrm>
            <a:off x="520695" y="140495"/>
            <a:ext cx="4530725" cy="525462"/>
          </a:xfrm>
          <a:prstGeom prst="rect">
            <a:avLst/>
          </a:prstGeom>
          <a:noFill/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tIns="0" rIns="0" bIns="0" anchor="ctr">
            <a:normAutofit/>
            <a:scene3d>
              <a:camera prst="orthographicFront"/>
              <a:lightRig rig="threePt" dir="t"/>
            </a:scene3d>
            <a:sp3d extrusionH="57150">
              <a:extrusionClr>
                <a:schemeClr val="accent1">
                  <a:lumMod val="75000"/>
                </a:schemeClr>
              </a:extrusionClr>
            </a:sp3d>
          </a:bodyPr>
          <a:lstStyle/>
          <a:p>
            <a:pPr eaLnBrk="0" hangingPunct="0">
              <a:buFontTx/>
              <a:buNone/>
              <a:defRPr/>
            </a:pPr>
            <a:r>
              <a:rPr lang="zh-CN" altLang="en-US" spc="200" dirty="0">
                <a:solidFill>
                  <a:schemeClr val="tx1"/>
                </a:solidFill>
                <a:latin typeface="+mn-ea"/>
              </a:rPr>
              <a:t>电感器磁材介绍</a:t>
            </a:r>
            <a:endParaRPr lang="zh-CN" altLang="en-US" spc="2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40658" y="2934927"/>
            <a:ext cx="309716" cy="147732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开气硬饱和</a:t>
            </a:r>
            <a:endParaRPr lang="zh-CN" altLang="en-US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895303" y="2895599"/>
            <a:ext cx="398207" cy="1754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磁粉芯</a:t>
            </a:r>
            <a:endParaRPr lang="en-US" altLang="zh-CN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  <a:p>
            <a:pPr algn="ctr">
              <a:defRPr/>
            </a:pPr>
            <a:r>
              <a:rPr lang="zh-CN" altLang="en-US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软饱和</a:t>
            </a:r>
            <a:endParaRPr lang="zh-CN" altLang="en-US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46" name="MH_Number_1">
            <a:hlinkClick r:id="rId4" action="ppaction://hlinksldjump"/>
          </p:cNvPr>
          <p:cNvSpPr/>
          <p:nvPr>
            <p:custDataLst>
              <p:tags r:id="rId6"/>
            </p:custDataLst>
          </p:nvPr>
        </p:nvSpPr>
        <p:spPr>
          <a:xfrm>
            <a:off x="241300" y="141288"/>
            <a:ext cx="528638" cy="525462"/>
          </a:xfrm>
          <a:prstGeom prst="round1Rect">
            <a:avLst>
              <a:gd name="adj" fmla="val 50000"/>
            </a:avLst>
          </a:prstGeom>
          <a:solidFill>
            <a:schemeClr val="accent1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0" bIns="0" anchor="ctr"/>
          <a:lstStyle/>
          <a:p>
            <a:pPr algn="ctr" eaLnBrk="0" hangingPunct="0">
              <a:buFontTx/>
              <a:buNone/>
              <a:defRPr/>
            </a:pPr>
            <a:r>
              <a:rPr lang="en-US" altLang="zh-CN" sz="2400" dirty="0">
                <a:solidFill>
                  <a:srgbClr val="FFFFFF"/>
                </a:solidFill>
                <a:latin typeface="Times New Roman" panose="02020603050405020304" pitchFamily="18" charset="0"/>
                <a:ea typeface="方正姚体" panose="02010601030101010101" pitchFamily="2" charset="-122"/>
                <a:cs typeface="Times New Roman" panose="02020603050405020304" pitchFamily="18" charset="0"/>
              </a:rPr>
              <a:t>03</a:t>
            </a:r>
            <a:endParaRPr lang="zh-CN" altLang="en-US" sz="2400" dirty="0">
              <a:solidFill>
                <a:srgbClr val="FFFFFF"/>
              </a:solidFill>
              <a:latin typeface="Times New Roman" panose="02020603050405020304" pitchFamily="18" charset="0"/>
              <a:ea typeface="方正姚体" panose="02010601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588" y="-101600"/>
            <a:ext cx="9509125" cy="702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3"/>
          <p:cNvSpPr txBox="1">
            <a:spLocks noChangeArrowheads="1"/>
          </p:cNvSpPr>
          <p:nvPr/>
        </p:nvSpPr>
        <p:spPr bwMode="auto">
          <a:xfrm>
            <a:off x="654050" y="2078038"/>
            <a:ext cx="7767638" cy="3927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tIns="108000" bIns="108000"/>
          <a:lstStyle/>
          <a:p>
            <a:pPr marL="271780" indent="-271780" algn="just" defTabSz="514350" eaLnBrk="0" hangingPunct="0">
              <a:lnSpc>
                <a:spcPct val="110000"/>
              </a:lnSpc>
              <a:spcBef>
                <a:spcPts val="9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u"/>
            </a:pP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常用种类</a:t>
            </a:r>
            <a:r>
              <a:rPr lang="zh-CN" altLang="en-US" sz="240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：铁粉芯、铁硅铝、铁硅、</a:t>
            </a:r>
            <a:r>
              <a:rPr lang="en-US" altLang="zh-CN" sz="240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MPP</a:t>
            </a:r>
            <a:r>
              <a:rPr lang="zh-CN" altLang="en-US" sz="240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和</a:t>
            </a:r>
            <a:r>
              <a:rPr lang="en-US" altLang="zh-CN" sz="240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High Flux</a:t>
            </a:r>
            <a:endParaRPr lang="en-US" altLang="zh-CN" sz="2400">
              <a:solidFill>
                <a:schemeClr val="accent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marL="271780" indent="-271780" algn="just" defTabSz="514350" eaLnBrk="0" hangingPunct="0">
              <a:lnSpc>
                <a:spcPct val="110000"/>
              </a:lnSpc>
              <a:spcBef>
                <a:spcPts val="9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u"/>
            </a:pPr>
            <a:endParaRPr lang="en-US" altLang="en-US" sz="2400" b="1">
              <a:solidFill>
                <a:srgbClr val="0000FF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marL="271780" indent="-271780" algn="just" defTabSz="514350" eaLnBrk="0" hangingPunct="0">
              <a:lnSpc>
                <a:spcPct val="110000"/>
              </a:lnSpc>
              <a:spcBef>
                <a:spcPts val="9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u"/>
            </a:pP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中小功率应用</a:t>
            </a:r>
            <a:r>
              <a:rPr lang="zh-CN" altLang="en-US" sz="240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：一体成型插件电感、贴片电感</a:t>
            </a:r>
            <a:endParaRPr lang="en-US" altLang="en-US" sz="2400">
              <a:solidFill>
                <a:schemeClr val="accent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marL="271780" indent="-271780" algn="just" defTabSz="514350" eaLnBrk="0" hangingPunct="0">
              <a:lnSpc>
                <a:spcPct val="110000"/>
              </a:lnSpc>
              <a:spcBef>
                <a:spcPts val="9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u"/>
            </a:pPr>
            <a:endParaRPr lang="en-US" altLang="zh-CN" sz="2400">
              <a:solidFill>
                <a:schemeClr val="accent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marL="271780" indent="-271780" algn="just" defTabSz="514350" eaLnBrk="0" hangingPunct="0">
              <a:lnSpc>
                <a:spcPct val="130000"/>
              </a:lnSpc>
              <a:spcBef>
                <a:spcPts val="9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u"/>
            </a:pP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大功率应用</a:t>
            </a:r>
            <a:r>
              <a:rPr lang="zh-CN" altLang="en-US" sz="240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：铁硅铝，铁硅，矽钢片，非晶</a:t>
            </a:r>
            <a:endParaRPr lang="en-US" altLang="en-US" sz="2400">
              <a:solidFill>
                <a:schemeClr val="accent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marL="271780" indent="-271780" algn="just" defTabSz="514350" eaLnBrk="0" hangingPunct="0">
              <a:lnSpc>
                <a:spcPct val="130000"/>
              </a:lnSpc>
              <a:spcBef>
                <a:spcPts val="9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None/>
            </a:pPr>
            <a:r>
              <a:rPr lang="en-US" altLang="en-US" sz="200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		</a:t>
            </a:r>
            <a:endParaRPr lang="en-US" altLang="en-US" sz="2000">
              <a:solidFill>
                <a:schemeClr val="accent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marL="271780" indent="-271780" algn="just" defTabSz="514350" eaLnBrk="0" hangingPunct="0">
              <a:lnSpc>
                <a:spcPct val="130000"/>
              </a:lnSpc>
              <a:spcBef>
                <a:spcPts val="9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None/>
            </a:pPr>
            <a:r>
              <a:rPr lang="en-US" altLang="en-US" sz="200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			(  </a:t>
            </a:r>
            <a:r>
              <a:rPr lang="zh-CN" altLang="en-US" sz="200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成本、损耗、高饱和度、磁致伸缩、热老化、频率  </a:t>
            </a:r>
            <a:r>
              <a:rPr lang="en-US" altLang="en-US" sz="200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)</a:t>
            </a:r>
            <a:endParaRPr lang="en-US" altLang="zh-CN" sz="2000">
              <a:solidFill>
                <a:schemeClr val="accent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8" name="MH_Entry_1">
            <a:hlinkClick r:id="rId2" action="ppaction://hlinksldjump"/>
          </p:cNvPr>
          <p:cNvSpPr/>
          <p:nvPr>
            <p:custDataLst>
              <p:tags r:id="rId3"/>
            </p:custDataLst>
          </p:nvPr>
        </p:nvSpPr>
        <p:spPr>
          <a:xfrm>
            <a:off x="520694" y="140495"/>
            <a:ext cx="4530725" cy="525462"/>
          </a:xfrm>
          <a:prstGeom prst="rect">
            <a:avLst/>
          </a:prstGeom>
          <a:noFill/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tIns="0" rIns="0" bIns="0" anchor="ctr">
            <a:normAutofit/>
            <a:scene3d>
              <a:camera prst="orthographicFront"/>
              <a:lightRig rig="threePt" dir="t"/>
            </a:scene3d>
            <a:sp3d extrusionH="57150">
              <a:extrusionClr>
                <a:schemeClr val="accent1">
                  <a:lumMod val="75000"/>
                </a:schemeClr>
              </a:extrusionClr>
            </a:sp3d>
          </a:bodyPr>
          <a:lstStyle/>
          <a:p>
            <a:pPr eaLnBrk="0" hangingPunct="0">
              <a:buFontTx/>
              <a:buNone/>
              <a:defRPr/>
            </a:pPr>
            <a:r>
              <a:rPr lang="zh-CN" altLang="en-US" spc="200" dirty="0">
                <a:solidFill>
                  <a:schemeClr val="tx1"/>
                </a:solidFill>
                <a:latin typeface="+mn-ea"/>
              </a:rPr>
              <a:t>电感器磁材介绍</a:t>
            </a:r>
            <a:endParaRPr lang="zh-CN" altLang="en-US" spc="2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184150" y="1065213"/>
            <a:ext cx="8394700" cy="587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60">
            <a:solidFill>
              <a:srgbClr val="FFFFFF"/>
            </a:solidFill>
            <a:miter lim="800000"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lIns="90000" tIns="46800" rIns="90000" bIns="46800">
            <a:spAutoFit/>
          </a:bodyPr>
          <a:lstStyle/>
          <a:p>
            <a:pPr defTabSz="264795" eaLnBrk="0" hangingPunct="0">
              <a:buFontTx/>
              <a:buNone/>
              <a:tabLst>
                <a:tab pos="0" algn="l"/>
                <a:tab pos="263525" algn="l"/>
                <a:tab pos="528320" algn="l"/>
                <a:tab pos="793750" algn="l"/>
                <a:tab pos="1058545" algn="l"/>
                <a:tab pos="1323975" algn="l"/>
                <a:tab pos="1588770" algn="l"/>
                <a:tab pos="1854200" algn="l"/>
                <a:tab pos="2118995" algn="l"/>
                <a:tab pos="2384425" algn="l"/>
                <a:tab pos="2649220" algn="l"/>
                <a:tab pos="2914650" algn="l"/>
                <a:tab pos="3179445" algn="l"/>
                <a:tab pos="3444875" algn="l"/>
                <a:tab pos="3709670" algn="l"/>
                <a:tab pos="3975100" algn="l"/>
                <a:tab pos="4239895" algn="l"/>
                <a:tab pos="4505325" algn="l"/>
                <a:tab pos="4770120" algn="l"/>
                <a:tab pos="5035550" algn="l"/>
                <a:tab pos="5300345" algn="l"/>
              </a:tabLst>
              <a:defRPr/>
            </a:pPr>
            <a:r>
              <a:rPr lang="zh-CN" altLang="en-US" sz="3200" dirty="0">
                <a:solidFill>
                  <a:schemeClr val="accent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功率电感软磁材料</a:t>
            </a:r>
            <a:r>
              <a:rPr lang="en-US" altLang="zh-CN" sz="3200" dirty="0">
                <a:solidFill>
                  <a:schemeClr val="accent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—</a:t>
            </a:r>
            <a:r>
              <a:rPr lang="zh-CN" altLang="en-US" sz="3200" dirty="0">
                <a:solidFill>
                  <a:schemeClr val="accent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磁粉芯</a:t>
            </a:r>
            <a:endParaRPr lang="zh-CN" altLang="en-US" sz="3200" dirty="0">
              <a:solidFill>
                <a:schemeClr val="accent2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7" name="MH_Number_1">
            <a:hlinkClick r:id="rId2" action="ppaction://hlinksldjump"/>
          </p:cNvPr>
          <p:cNvSpPr/>
          <p:nvPr>
            <p:custDataLst>
              <p:tags r:id="rId4"/>
            </p:custDataLst>
          </p:nvPr>
        </p:nvSpPr>
        <p:spPr>
          <a:xfrm>
            <a:off x="241300" y="141288"/>
            <a:ext cx="528638" cy="525462"/>
          </a:xfrm>
          <a:prstGeom prst="round1Rect">
            <a:avLst>
              <a:gd name="adj" fmla="val 50000"/>
            </a:avLst>
          </a:prstGeom>
          <a:solidFill>
            <a:schemeClr val="accent1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0" bIns="0" anchor="ctr"/>
          <a:lstStyle/>
          <a:p>
            <a:pPr algn="ctr" eaLnBrk="0" hangingPunct="0">
              <a:buFontTx/>
              <a:buNone/>
              <a:defRPr/>
            </a:pPr>
            <a:r>
              <a:rPr lang="en-US" altLang="zh-CN" sz="2400" dirty="0">
                <a:solidFill>
                  <a:srgbClr val="FFFFFF"/>
                </a:solidFill>
                <a:latin typeface="Times New Roman" panose="02020603050405020304" pitchFamily="18" charset="0"/>
                <a:ea typeface="方正姚体" panose="02010601030101010101" pitchFamily="2" charset="-122"/>
                <a:cs typeface="Times New Roman" panose="02020603050405020304" pitchFamily="18" charset="0"/>
              </a:rPr>
              <a:t>03</a:t>
            </a:r>
            <a:endParaRPr lang="zh-CN" altLang="en-US" sz="2400" dirty="0">
              <a:solidFill>
                <a:srgbClr val="FFFFFF"/>
              </a:solidFill>
              <a:latin typeface="Times New Roman" panose="02020603050405020304" pitchFamily="18" charset="0"/>
              <a:ea typeface="方正姚体" panose="02010601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-14922" y="-84455"/>
            <a:ext cx="9509125" cy="702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Rectangle 2"/>
          <p:cNvSpPr>
            <a:spLocks noChangeArrowheads="1"/>
          </p:cNvSpPr>
          <p:nvPr/>
        </p:nvSpPr>
        <p:spPr bwMode="auto">
          <a:xfrm>
            <a:off x="646113" y="523875"/>
            <a:ext cx="2430462" cy="584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60">
            <a:solidFill>
              <a:srgbClr val="FFFFFF"/>
            </a:solidFill>
            <a:miter lim="800000"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lIns="90000" tIns="46800" rIns="90000" bIns="46800">
            <a:spAutoFit/>
          </a:bodyPr>
          <a:lstStyle/>
          <a:p>
            <a:pPr defTabSz="264795" eaLnBrk="0" hangingPunct="0">
              <a:buFontTx/>
              <a:buNone/>
              <a:tabLst>
                <a:tab pos="0" algn="l"/>
                <a:tab pos="263525" algn="l"/>
                <a:tab pos="528320" algn="l"/>
                <a:tab pos="793750" algn="l"/>
                <a:tab pos="1058545" algn="l"/>
                <a:tab pos="1323975" algn="l"/>
                <a:tab pos="1588770" algn="l"/>
                <a:tab pos="1854200" algn="l"/>
                <a:tab pos="2118995" algn="l"/>
                <a:tab pos="2384425" algn="l"/>
                <a:tab pos="2649220" algn="l"/>
                <a:tab pos="2914650" algn="l"/>
                <a:tab pos="3179445" algn="l"/>
                <a:tab pos="3444875" algn="l"/>
                <a:tab pos="3709670" algn="l"/>
                <a:tab pos="3975100" algn="l"/>
                <a:tab pos="4239895" algn="l"/>
                <a:tab pos="4505325" algn="l"/>
                <a:tab pos="4770120" algn="l"/>
                <a:tab pos="5035550" algn="l"/>
                <a:tab pos="5300345" algn="l"/>
              </a:tabLst>
              <a:defRPr/>
            </a:pPr>
            <a:r>
              <a:rPr lang="zh-CN" sz="3200" dirty="0" err="1">
                <a:solidFill>
                  <a:schemeClr val="accent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公司简介</a:t>
            </a:r>
            <a:endParaRPr lang="zh-CN" sz="3200" dirty="0" err="1">
              <a:solidFill>
                <a:schemeClr val="accent2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46430" y="1294448"/>
            <a:ext cx="8256905" cy="225615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ctr">
            <a:spAutoFit/>
          </a:bodyPr>
          <a:lstStyle/>
          <a:p>
            <a:pPr indent="266700" eaLnBrk="0" hangingPunct="0">
              <a:lnSpc>
                <a:spcPct val="220000"/>
              </a:lnSpc>
              <a:buFontTx/>
              <a:buNone/>
              <a:defRPr/>
            </a:pPr>
            <a:r>
              <a:rPr lang="en-US" sz="1600" b="1" dirty="0">
                <a:latin typeface="+mn-ea"/>
                <a:ea typeface="+mn-ea"/>
              </a:rPr>
              <a:t> </a:t>
            </a:r>
            <a:r>
              <a:rPr sz="1600" b="1" dirty="0">
                <a:solidFill>
                  <a:srgbClr val="FF0000"/>
                </a:solidFill>
                <a:latin typeface="+mn-ea"/>
              </a:rPr>
              <a:t>广州德珑磁电科技股份有限公司</a:t>
            </a:r>
            <a:r>
              <a:rPr sz="1600" b="1" dirty="0">
                <a:latin typeface="+mn-ea"/>
              </a:rPr>
              <a:t>，成立于2010年，注册资本2500万元，总部设</a:t>
            </a:r>
            <a:r>
              <a:rPr lang="zh-CN" sz="1600" b="1" dirty="0">
                <a:latin typeface="+mn-ea"/>
              </a:rPr>
              <a:t>在</a:t>
            </a:r>
            <a:r>
              <a:rPr sz="1600" b="1" dirty="0">
                <a:latin typeface="+mn-ea"/>
              </a:rPr>
              <a:t>广州</a:t>
            </a:r>
            <a:r>
              <a:rPr lang="zh-CN" sz="1600" b="1" dirty="0">
                <a:latin typeface="+mn-ea"/>
              </a:rPr>
              <a:t>，</a:t>
            </a:r>
            <a:r>
              <a:rPr sz="1600" b="1" dirty="0">
                <a:latin typeface="+mn-ea"/>
              </a:rPr>
              <a:t>目前在广州、中山、云浮等地拥有多家全资子公司。</a:t>
            </a:r>
            <a:endParaRPr sz="1600" b="1" dirty="0">
              <a:latin typeface="+mn-ea"/>
            </a:endParaRPr>
          </a:p>
          <a:p>
            <a:pPr indent="266700" eaLnBrk="0" hangingPunct="0">
              <a:lnSpc>
                <a:spcPct val="220000"/>
              </a:lnSpc>
              <a:buFontTx/>
              <a:buNone/>
              <a:defRPr/>
            </a:pPr>
            <a:r>
              <a:rPr sz="1600" b="1" dirty="0">
                <a:latin typeface="+mn-ea"/>
                <a:sym typeface="+mn-ea"/>
              </a:rPr>
              <a:t>公司致力于电磁器件、磁性材料、绝缘材料的研发与生产，严格执行</a:t>
            </a:r>
            <a:r>
              <a:rPr sz="1600" b="1" dirty="0">
                <a:solidFill>
                  <a:srgbClr val="FF0000"/>
                </a:solidFill>
                <a:latin typeface="+mn-ea"/>
                <a:sym typeface="+mn-ea"/>
              </a:rPr>
              <a:t>ISO9001:2015、IATF16949</a:t>
            </a:r>
            <a:r>
              <a:rPr lang="zh-CN" sz="1600" b="1" dirty="0">
                <a:solidFill>
                  <a:srgbClr val="FF0000"/>
                </a:solidFill>
                <a:latin typeface="+mn-ea"/>
                <a:sym typeface="+mn-ea"/>
              </a:rPr>
              <a:t>、</a:t>
            </a:r>
            <a:r>
              <a:rPr sz="1600" b="1" dirty="0">
                <a:solidFill>
                  <a:srgbClr val="FF0000"/>
                </a:solidFill>
                <a:latin typeface="+mn-ea"/>
                <a:sym typeface="+mn-ea"/>
              </a:rPr>
              <a:t>CQC、UL</a:t>
            </a:r>
            <a:r>
              <a:rPr sz="1600" b="1" dirty="0">
                <a:latin typeface="+mn-ea"/>
                <a:sym typeface="+mn-ea"/>
              </a:rPr>
              <a:t>等认证</a:t>
            </a:r>
            <a:r>
              <a:rPr lang="zh-CN" sz="1600" b="1" dirty="0">
                <a:latin typeface="+mn-ea"/>
                <a:sym typeface="+mn-ea"/>
              </a:rPr>
              <a:t>，</a:t>
            </a:r>
            <a:r>
              <a:rPr sz="1600" b="1" dirty="0">
                <a:latin typeface="+mn-ea"/>
                <a:sym typeface="+mn-ea"/>
              </a:rPr>
              <a:t>满足欧盟ROHS指令等要求</a:t>
            </a:r>
            <a:r>
              <a:rPr lang="zh-CN" sz="1600" b="1" dirty="0">
                <a:latin typeface="+mn-ea"/>
                <a:sym typeface="+mn-ea"/>
              </a:rPr>
              <a:t>。</a:t>
            </a:r>
            <a:endParaRPr sz="1600" b="1" dirty="0">
              <a:latin typeface="+mn-ea"/>
            </a:endParaRPr>
          </a:p>
        </p:txBody>
      </p:sp>
      <p:pic>
        <p:nvPicPr>
          <p:cNvPr id="4" name="图片 3" descr="1_副本"/>
          <p:cNvPicPr>
            <a:picLocks noChangeAspect="1"/>
          </p:cNvPicPr>
          <p:nvPr/>
        </p:nvPicPr>
        <p:blipFill>
          <a:blip r:embed="rId2"/>
          <a:srcRect l="-204" t="7343" r="4531" b="-395"/>
          <a:stretch>
            <a:fillRect/>
          </a:stretch>
        </p:blipFill>
        <p:spPr>
          <a:xfrm>
            <a:off x="646430" y="3550920"/>
            <a:ext cx="3993515" cy="2379345"/>
          </a:xfrm>
          <a:prstGeom prst="rect">
            <a:avLst/>
          </a:prstGeom>
        </p:spPr>
      </p:pic>
      <p:pic>
        <p:nvPicPr>
          <p:cNvPr id="6" name="图片 5" descr="7854"/>
          <p:cNvPicPr>
            <a:picLocks noChangeAspect="1"/>
          </p:cNvPicPr>
          <p:nvPr/>
        </p:nvPicPr>
        <p:blipFill>
          <a:blip r:embed="rId3"/>
          <a:srcRect l="2128" t="2653" r="1228" b="2047"/>
          <a:stretch>
            <a:fillRect/>
          </a:stretch>
        </p:blipFill>
        <p:spPr>
          <a:xfrm>
            <a:off x="4912995" y="3587750"/>
            <a:ext cx="4118610" cy="2305685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-14288" y="-17463"/>
            <a:ext cx="9509126" cy="702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15900" y="819150"/>
            <a:ext cx="2927350" cy="584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60">
            <a:solidFill>
              <a:srgbClr val="FFFFFF"/>
            </a:solidFill>
            <a:miter lim="800000"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lIns="90000" tIns="46800" rIns="90000" bIns="46800">
            <a:spAutoFit/>
          </a:bodyPr>
          <a:lstStyle/>
          <a:p>
            <a:pPr defTabSz="264795" eaLnBrk="0" hangingPunct="0">
              <a:buFontTx/>
              <a:buNone/>
              <a:tabLst>
                <a:tab pos="0" algn="l"/>
                <a:tab pos="263525" algn="l"/>
                <a:tab pos="528320" algn="l"/>
                <a:tab pos="793750" algn="l"/>
                <a:tab pos="1058545" algn="l"/>
                <a:tab pos="1323975" algn="l"/>
                <a:tab pos="1588770" algn="l"/>
                <a:tab pos="1854200" algn="l"/>
                <a:tab pos="2118995" algn="l"/>
                <a:tab pos="2384425" algn="l"/>
                <a:tab pos="2649220" algn="l"/>
                <a:tab pos="2914650" algn="l"/>
                <a:tab pos="3179445" algn="l"/>
                <a:tab pos="3444875" algn="l"/>
                <a:tab pos="3709670" algn="l"/>
                <a:tab pos="3975100" algn="l"/>
                <a:tab pos="4239895" algn="l"/>
                <a:tab pos="4505325" algn="l"/>
                <a:tab pos="4770120" algn="l"/>
                <a:tab pos="5035550" algn="l"/>
                <a:tab pos="5300345" algn="l"/>
              </a:tabLst>
              <a:defRPr/>
            </a:pPr>
            <a:r>
              <a:rPr lang="zh-CN" sz="3200" dirty="0" err="1">
                <a:solidFill>
                  <a:schemeClr val="accent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产品分布领域</a:t>
            </a:r>
            <a:endParaRPr lang="zh-CN" sz="3200" dirty="0" err="1">
              <a:solidFill>
                <a:schemeClr val="accent2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12292" name="图片 3" descr="E:\节能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9765" y="1793875"/>
            <a:ext cx="8160385" cy="401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509125" cy="702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4800" y="2292350"/>
            <a:ext cx="2238375" cy="1851025"/>
          </a:xfrm>
          <a:prstGeom prst="rect">
            <a:avLst/>
          </a:prstGeom>
          <a:noFill/>
          <a:ln w="25200">
            <a:noFill/>
            <a:miter lim="800000"/>
            <a:headEnd/>
            <a:tailEnd/>
          </a:ln>
        </p:spPr>
      </p:pic>
      <p:sp>
        <p:nvSpPr>
          <p:cNvPr id="5" name="MH_Entry_2">
            <a:hlinkClick r:id="rId3" action="ppaction://hlinksldjump"/>
          </p:cNvPr>
          <p:cNvSpPr/>
          <p:nvPr>
            <p:custDataLst>
              <p:tags r:id="rId4"/>
            </p:custDataLst>
          </p:nvPr>
        </p:nvSpPr>
        <p:spPr>
          <a:xfrm>
            <a:off x="533400" y="280988"/>
            <a:ext cx="4570413" cy="523875"/>
          </a:xfrm>
          <a:prstGeom prst="rect">
            <a:avLst/>
          </a:prstGeom>
          <a:noFill/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tIns="0" rIns="0" bIns="0" anchor="ctr">
            <a:normAutofit/>
          </a:bodyPr>
          <a:lstStyle/>
          <a:p>
            <a:pPr eaLnBrk="0" hangingPunct="0">
              <a:buFontTx/>
              <a:buNone/>
              <a:defRPr/>
            </a:pPr>
            <a:r>
              <a:rPr lang="zh-CN" altLang="en-US" spc="200" dirty="0">
                <a:solidFill>
                  <a:schemeClr val="tx1"/>
                </a:solidFill>
                <a:latin typeface="+mn-ea"/>
              </a:rPr>
              <a:t>电感器件的创新设计一</a:t>
            </a:r>
            <a:endParaRPr lang="zh-CN" altLang="en-US" spc="200" dirty="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317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9563" y="4678363"/>
            <a:ext cx="8269287" cy="179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57163" y="1247775"/>
            <a:ext cx="8394700" cy="5794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60">
            <a:solidFill>
              <a:srgbClr val="FFFFFF"/>
            </a:solidFill>
            <a:miter lim="800000"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lIns="90000" tIns="46800" rIns="90000" bIns="46800">
            <a:spAutoFit/>
          </a:bodyPr>
          <a:lstStyle/>
          <a:p>
            <a:pPr defTabSz="264795" eaLnBrk="0" hangingPunct="0">
              <a:buFontTx/>
              <a:buNone/>
              <a:tabLst>
                <a:tab pos="0" algn="l"/>
                <a:tab pos="263525" algn="l"/>
                <a:tab pos="528320" algn="l"/>
                <a:tab pos="793750" algn="l"/>
                <a:tab pos="1058545" algn="l"/>
                <a:tab pos="1323975" algn="l"/>
                <a:tab pos="1588770" algn="l"/>
                <a:tab pos="1854200" algn="l"/>
                <a:tab pos="2118995" algn="l"/>
                <a:tab pos="2384425" algn="l"/>
                <a:tab pos="2649220" algn="l"/>
                <a:tab pos="2914650" algn="l"/>
                <a:tab pos="3179445" algn="l"/>
                <a:tab pos="3444875" algn="l"/>
                <a:tab pos="3709670" algn="l"/>
                <a:tab pos="3975100" algn="l"/>
                <a:tab pos="4239895" algn="l"/>
                <a:tab pos="4505325" algn="l"/>
                <a:tab pos="4770120" algn="l"/>
                <a:tab pos="5035550" algn="l"/>
                <a:tab pos="5300345" algn="l"/>
              </a:tabLst>
              <a:defRPr/>
            </a:pPr>
            <a:r>
              <a:rPr lang="zh-CN" altLang="en-US" sz="3200" dirty="0" err="1">
                <a:solidFill>
                  <a:schemeClr val="accent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一体成型电感</a:t>
            </a:r>
            <a:r>
              <a:rPr lang="en-US" altLang="zh-CN" sz="3200" dirty="0">
                <a:solidFill>
                  <a:schemeClr val="accent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—</a:t>
            </a:r>
            <a:r>
              <a:rPr lang="en-US" sz="3200" dirty="0">
                <a:solidFill>
                  <a:schemeClr val="accent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产品</a:t>
            </a:r>
            <a:r>
              <a:rPr lang="zh-CN" altLang="en-US" sz="3200" dirty="0" err="1">
                <a:solidFill>
                  <a:schemeClr val="accent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特点（插件）</a:t>
            </a:r>
            <a:endParaRPr lang="zh-CN" altLang="en-US" sz="3200" dirty="0" err="1">
              <a:solidFill>
                <a:schemeClr val="accent2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0" name="圆角矩形 9"/>
          <p:cNvSpPr/>
          <p:nvPr/>
        </p:nvSpPr>
        <p:spPr bwMode="auto">
          <a:xfrm>
            <a:off x="165100" y="2201863"/>
            <a:ext cx="6296025" cy="49847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 defTabSz="264795" eaLnBrk="0" hangingPunct="0">
              <a:buClr>
                <a:srgbClr val="000000"/>
              </a:buClr>
              <a:buFont typeface="Wingdings" panose="05000000000000000000" charset="0"/>
              <a:buChar char="Ø"/>
              <a:defRPr/>
            </a:pPr>
            <a:r>
              <a: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全</a:t>
            </a:r>
            <a:r>
              <a:rPr lang="en-US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屏蔽结构，</a:t>
            </a:r>
            <a:r>
              <a: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漏磁小，</a:t>
            </a:r>
            <a:r>
              <a:rPr lang="en-US" sz="2000" dirty="0" err="1">
                <a:latin typeface="华文楷体" panose="02010600040101010101" pitchFamily="2" charset="-122"/>
                <a:ea typeface="华文楷体" panose="02010600040101010101" pitchFamily="2" charset="-122"/>
              </a:rPr>
              <a:t>抗</a:t>
            </a:r>
            <a:r>
              <a:rPr lang="en-US" altLang="zh-CN" sz="2000" dirty="0" err="1">
                <a:latin typeface="华文楷体" panose="02010600040101010101" pitchFamily="2" charset="-122"/>
                <a:ea typeface="华文楷体" panose="02010600040101010101" pitchFamily="2" charset="-122"/>
              </a:rPr>
              <a:t>EMI</a:t>
            </a:r>
            <a:r>
              <a: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性能佳</a:t>
            </a:r>
            <a:r>
              <a:rPr lang="en-US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，</a:t>
            </a:r>
            <a:r>
              <a: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损耗损小</a:t>
            </a:r>
            <a:endParaRPr lang="zh-CN" altLang="en-US" sz="20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1" name="圆角矩形 10"/>
          <p:cNvSpPr/>
          <p:nvPr/>
        </p:nvSpPr>
        <p:spPr bwMode="auto">
          <a:xfrm>
            <a:off x="236538" y="3625850"/>
            <a:ext cx="4953000" cy="49847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 defTabSz="264795" eaLnBrk="0" hangingPunct="0">
              <a:buClr>
                <a:srgbClr val="000000"/>
              </a:buClr>
              <a:buFont typeface="Wingdings" panose="05000000000000000000" charset="0"/>
              <a:buChar char="Ø"/>
              <a:defRPr/>
            </a:pPr>
            <a:r>
              <a: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模压成型，一致性好，客制化程度高</a:t>
            </a:r>
            <a:endParaRPr lang="zh-CN" altLang="en-US" sz="2000" dirty="0"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</p:txBody>
      </p:sp>
      <p:sp>
        <p:nvSpPr>
          <p:cNvPr id="17" name="圆角矩形 16"/>
          <p:cNvSpPr/>
          <p:nvPr/>
        </p:nvSpPr>
        <p:spPr bwMode="auto">
          <a:xfrm>
            <a:off x="198438" y="2921000"/>
            <a:ext cx="4803775" cy="500063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 defTabSz="264795" eaLnBrk="0" hangingPunct="0">
              <a:buClr>
                <a:srgbClr val="000000"/>
              </a:buClr>
              <a:buFont typeface="Wingdings" panose="05000000000000000000" charset="0"/>
              <a:buChar char="Ø"/>
              <a:defRPr/>
            </a:pPr>
            <a:r>
              <a: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直流叠加特性好，温度稳定性好</a:t>
            </a:r>
            <a:endParaRPr lang="zh-CN" altLang="en-US" sz="2000" dirty="0"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</p:txBody>
      </p:sp>
      <p:sp>
        <p:nvSpPr>
          <p:cNvPr id="4" name="MH_Number_2">
            <a:hlinkClick r:id="rId3" action="ppaction://hlinksldjump"/>
          </p:cNvPr>
          <p:cNvSpPr/>
          <p:nvPr>
            <p:custDataLst>
              <p:tags r:id="rId6"/>
            </p:custDataLst>
          </p:nvPr>
        </p:nvSpPr>
        <p:spPr>
          <a:xfrm>
            <a:off x="200025" y="285750"/>
            <a:ext cx="528638" cy="523875"/>
          </a:xfrm>
          <a:prstGeom prst="round1Rect">
            <a:avLst>
              <a:gd name="adj" fmla="val 50000"/>
            </a:avLst>
          </a:prstGeom>
          <a:solidFill>
            <a:schemeClr val="accent1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0" bIns="0" anchor="ctr"/>
          <a:lstStyle/>
          <a:p>
            <a:pPr algn="ctr" eaLnBrk="0" hangingPunct="0">
              <a:buFontTx/>
              <a:buNone/>
              <a:defRPr/>
            </a:pPr>
            <a:r>
              <a:rPr lang="en-US" altLang="zh-CN" sz="2400" dirty="0">
                <a:solidFill>
                  <a:srgbClr val="FFFFFF"/>
                </a:solidFill>
                <a:latin typeface="Times New Roman" panose="02020603050405020304" pitchFamily="18" charset="0"/>
                <a:ea typeface="方正姚体" panose="02010601030101010101" pitchFamily="2" charset="-122"/>
                <a:cs typeface="Times New Roman" panose="02020603050405020304" pitchFamily="18" charset="0"/>
              </a:rPr>
              <a:t>04</a:t>
            </a:r>
            <a:endParaRPr lang="en-US" sz="2400" dirty="0">
              <a:solidFill>
                <a:srgbClr val="FFFFFF"/>
              </a:solidFill>
              <a:latin typeface="Times New Roman" panose="02020603050405020304" pitchFamily="18" charset="0"/>
              <a:ea typeface="方正姚体" panose="02010601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-14288" y="0"/>
            <a:ext cx="95091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组合 14"/>
          <p:cNvGrpSpPr/>
          <p:nvPr/>
        </p:nvGrpSpPr>
        <p:grpSpPr bwMode="auto">
          <a:xfrm>
            <a:off x="476250" y="2171700"/>
            <a:ext cx="7869238" cy="473075"/>
            <a:chOff x="785786" y="2214945"/>
            <a:chExt cx="6423654" cy="348960"/>
          </a:xfrm>
        </p:grpSpPr>
        <p:sp>
          <p:nvSpPr>
            <p:cNvPr id="32777" name="圆角矩形 8"/>
            <p:cNvSpPr>
              <a:spLocks noChangeArrowheads="1"/>
            </p:cNvSpPr>
            <p:nvPr/>
          </p:nvSpPr>
          <p:spPr bwMode="auto">
            <a:xfrm>
              <a:off x="785786" y="2214945"/>
              <a:ext cx="6423654" cy="34896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 w="9525">
              <a:noFill/>
              <a:round/>
            </a:ln>
          </p:spPr>
          <p:txBody>
            <a:bodyPr/>
            <a:lstStyle/>
            <a:p>
              <a:pPr defTabSz="263525" eaLnBrk="0" hangingPunct="0">
                <a:tabLst>
                  <a:tab pos="0" algn="l"/>
                  <a:tab pos="263525" algn="l"/>
                  <a:tab pos="527050" algn="l"/>
                  <a:tab pos="793750" algn="l"/>
                  <a:tab pos="1057275" algn="l"/>
                  <a:tab pos="1323975" algn="l"/>
                  <a:tab pos="1587500" algn="l"/>
                  <a:tab pos="1854200" algn="l"/>
                  <a:tab pos="2117725" algn="l"/>
                  <a:tab pos="2384425" algn="l"/>
                  <a:tab pos="2647950" algn="l"/>
                  <a:tab pos="2914650" algn="l"/>
                  <a:tab pos="3178175" algn="l"/>
                  <a:tab pos="3444875" algn="l"/>
                  <a:tab pos="3708400" algn="l"/>
                  <a:tab pos="3975100" algn="l"/>
                  <a:tab pos="4238625" algn="l"/>
                  <a:tab pos="4505325" algn="l"/>
                  <a:tab pos="4768850" algn="l"/>
                  <a:tab pos="5035550" algn="l"/>
                  <a:tab pos="5299075" algn="l"/>
                </a:tabLst>
              </a:pPr>
              <a:r>
                <a:rPr lang="zh-CN" altLang="en-US" sz="2400">
                  <a:solidFill>
                    <a:srgbClr val="FFFF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      铁粉芯磁环电感 </a:t>
              </a:r>
              <a:r>
                <a:rPr lang="en-US" altLang="zh-CN" sz="2400">
                  <a:solidFill>
                    <a:srgbClr val="FFFF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VS </a:t>
              </a:r>
              <a:r>
                <a:rPr lang="zh-CN" altLang="en-US" sz="2400">
                  <a:solidFill>
                    <a:srgbClr val="FFFF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一体成型</a:t>
              </a:r>
              <a:r>
                <a:rPr lang="zh-CN" altLang="en-US" sz="2400">
                  <a:solidFill>
                    <a:srgbClr val="FFFF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+mn-ea"/>
                </a:rPr>
                <a:t>方型圆边</a:t>
              </a:r>
              <a:r>
                <a:rPr lang="zh-CN" altLang="en-US" sz="2400">
                  <a:solidFill>
                    <a:srgbClr val="FFFF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插件电感</a:t>
              </a:r>
              <a:r>
                <a:rPr lang="zh-CN" altLang="en-US" sz="2400">
                  <a:solidFill>
                    <a:srgbClr val="FFC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 </a:t>
              </a:r>
              <a:endParaRPr lang="en-US" altLang="en-US" sz="2400">
                <a:solidFill>
                  <a:srgbClr val="FFC000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0" name="AutoShape 4"/>
            <p:cNvSpPr>
              <a:spLocks noChangeArrowheads="1"/>
            </p:cNvSpPr>
            <p:nvPr/>
          </p:nvSpPr>
          <p:spPr bwMode="auto">
            <a:xfrm>
              <a:off x="963321" y="2313310"/>
              <a:ext cx="180126" cy="167454"/>
            </a:xfrm>
            <a:prstGeom prst="chevron">
              <a:avLst>
                <a:gd name="adj" fmla="val 40000"/>
              </a:avLst>
            </a:prstGeom>
            <a:gradFill rotWithShape="0">
              <a:gsLst>
                <a:gs pos="0">
                  <a:srgbClr val="E4F9FF"/>
                </a:gs>
                <a:gs pos="100000">
                  <a:srgbClr val="9EEAFF"/>
                </a:gs>
              </a:gsLst>
              <a:lin ang="16200000" scaled="1"/>
            </a:gradFill>
            <a:ln w="9360">
              <a:solidFill>
                <a:srgbClr val="46AAC5"/>
              </a:solidFill>
              <a:miter lim="800000"/>
            </a:ln>
            <a:effectLst>
              <a:outerShdw dist="20160" dir="5400000" algn="ctr" rotWithShape="0">
                <a:srgbClr val="000000">
                  <a:alpha val="38034"/>
                </a:srgbClr>
              </a:outerShdw>
            </a:effectLst>
          </p:spPr>
          <p:txBody>
            <a:bodyPr wrap="none" anchor="ctr"/>
            <a:lstStyle/>
            <a:p>
              <a:pPr defTabSz="264795" eaLnBrk="0" hangingPunct="0">
                <a:buClr>
                  <a:srgbClr val="000000"/>
                </a:buClr>
                <a:buFontTx/>
                <a:buNone/>
                <a:defRPr/>
              </a:pPr>
              <a:endParaRPr lang="zh-CN" altLang="en-US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7163" y="1247775"/>
            <a:ext cx="8394700" cy="5794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60">
            <a:solidFill>
              <a:srgbClr val="FFFFFF"/>
            </a:solidFill>
            <a:miter lim="800000"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lIns="90000" tIns="46800" rIns="90000" bIns="46800">
            <a:spAutoFit/>
          </a:bodyPr>
          <a:lstStyle/>
          <a:p>
            <a:pPr defTabSz="264795" eaLnBrk="0" hangingPunct="0">
              <a:buFontTx/>
              <a:buNone/>
              <a:tabLst>
                <a:tab pos="0" algn="l"/>
                <a:tab pos="263525" algn="l"/>
                <a:tab pos="528320" algn="l"/>
                <a:tab pos="793750" algn="l"/>
                <a:tab pos="1058545" algn="l"/>
                <a:tab pos="1323975" algn="l"/>
                <a:tab pos="1588770" algn="l"/>
                <a:tab pos="1854200" algn="l"/>
                <a:tab pos="2118995" algn="l"/>
                <a:tab pos="2384425" algn="l"/>
                <a:tab pos="2649220" algn="l"/>
                <a:tab pos="2914650" algn="l"/>
                <a:tab pos="3179445" algn="l"/>
                <a:tab pos="3444875" algn="l"/>
                <a:tab pos="3709670" algn="l"/>
                <a:tab pos="3975100" algn="l"/>
                <a:tab pos="4239895" algn="l"/>
                <a:tab pos="4505325" algn="l"/>
                <a:tab pos="4770120" algn="l"/>
                <a:tab pos="5035550" algn="l"/>
                <a:tab pos="5300345" algn="l"/>
              </a:tabLst>
              <a:defRPr/>
            </a:pPr>
            <a:r>
              <a:rPr lang="zh-CN" altLang="en-US" sz="3200" dirty="0" err="1">
                <a:solidFill>
                  <a:schemeClr val="accent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一体成型电感</a:t>
            </a:r>
            <a:r>
              <a:rPr lang="en-US" altLang="zh-CN" sz="3200" dirty="0">
                <a:solidFill>
                  <a:schemeClr val="accent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—</a:t>
            </a:r>
            <a:r>
              <a:rPr lang="zh-CN" altLang="en-US" sz="3200" dirty="0" err="1">
                <a:solidFill>
                  <a:schemeClr val="accent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性能对比</a:t>
            </a:r>
            <a:endParaRPr lang="zh-CN" altLang="en-US" sz="3200" dirty="0" err="1">
              <a:solidFill>
                <a:schemeClr val="accent2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5" name="MH_Entry_2">
            <a:hlinkClick r:id="rId2" action="ppaction://hlinksldjump"/>
          </p:cNvPr>
          <p:cNvSpPr/>
          <p:nvPr>
            <p:custDataLst>
              <p:tags r:id="rId3"/>
            </p:custDataLst>
          </p:nvPr>
        </p:nvSpPr>
        <p:spPr>
          <a:xfrm>
            <a:off x="533400" y="280988"/>
            <a:ext cx="4570413" cy="523875"/>
          </a:xfrm>
          <a:prstGeom prst="rect">
            <a:avLst/>
          </a:prstGeom>
          <a:noFill/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tIns="0" rIns="0" bIns="0" anchor="ctr">
            <a:normAutofit/>
          </a:bodyPr>
          <a:lstStyle/>
          <a:p>
            <a:pPr eaLnBrk="0" hangingPunct="0">
              <a:buFontTx/>
              <a:buNone/>
              <a:defRPr/>
            </a:pPr>
            <a:r>
              <a:rPr lang="zh-CN" altLang="en-US" spc="200" dirty="0">
                <a:solidFill>
                  <a:schemeClr val="tx1"/>
                </a:solidFill>
                <a:latin typeface="+mn-ea"/>
              </a:rPr>
              <a:t>电感器件的创新设计一</a:t>
            </a:r>
            <a:endParaRPr lang="zh-CN" altLang="en-US" spc="2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" name="MH_Number_2">
            <a:hlinkClick r:id="rId2" action="ppaction://hlinksldjump"/>
          </p:cNvPr>
          <p:cNvSpPr/>
          <p:nvPr>
            <p:custDataLst>
              <p:tags r:id="rId4"/>
            </p:custDataLst>
          </p:nvPr>
        </p:nvSpPr>
        <p:spPr>
          <a:xfrm>
            <a:off x="200025" y="285750"/>
            <a:ext cx="528638" cy="523875"/>
          </a:xfrm>
          <a:prstGeom prst="round1Rect">
            <a:avLst>
              <a:gd name="adj" fmla="val 50000"/>
            </a:avLst>
          </a:prstGeom>
          <a:solidFill>
            <a:schemeClr val="accent1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0" bIns="0" anchor="ctr"/>
          <a:lstStyle/>
          <a:p>
            <a:pPr algn="ctr" eaLnBrk="0" hangingPunct="0">
              <a:buFontTx/>
              <a:buNone/>
              <a:defRPr/>
            </a:pPr>
            <a:r>
              <a:rPr lang="en-US" altLang="zh-CN" sz="2400" dirty="0">
                <a:solidFill>
                  <a:srgbClr val="FFFFFF"/>
                </a:solidFill>
                <a:latin typeface="Times New Roman" panose="02020603050405020304" pitchFamily="18" charset="0"/>
                <a:ea typeface="方正姚体" panose="02010601030101010101" pitchFamily="2" charset="-122"/>
                <a:cs typeface="Times New Roman" panose="02020603050405020304" pitchFamily="18" charset="0"/>
              </a:rPr>
              <a:t>04</a:t>
            </a:r>
            <a:endParaRPr lang="en-US" sz="2400" dirty="0">
              <a:solidFill>
                <a:srgbClr val="FFFFFF"/>
              </a:solidFill>
              <a:latin typeface="Times New Roman" panose="02020603050405020304" pitchFamily="18" charset="0"/>
              <a:ea typeface="方正姚体" panose="02010601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7480" y="2928620"/>
            <a:ext cx="4277360" cy="2920365"/>
          </a:xfrm>
          <a:prstGeom prst="rect">
            <a:avLst/>
          </a:prstGeom>
          <a:noFill/>
          <a:ln w="1">
            <a:solidFill>
              <a:schemeClr val="tx1"/>
            </a:solidFill>
            <a:miter lim="800000"/>
            <a:headEnd/>
            <a:tailEnd type="none" w="med" len="med"/>
          </a:ln>
          <a:effectLst/>
        </p:spPr>
      </p:pic>
      <p:pic>
        <p:nvPicPr>
          <p:cNvPr id="14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45000" y="2931795"/>
            <a:ext cx="4751070" cy="2917190"/>
          </a:xfrm>
          <a:prstGeom prst="rect">
            <a:avLst/>
          </a:prstGeom>
          <a:noFill/>
          <a:ln w="1">
            <a:solidFill>
              <a:schemeClr val="tx1"/>
            </a:solidFill>
            <a:miter lim="800000"/>
            <a:headEnd/>
            <a:tailEnd type="none" w="med" len="med"/>
          </a:ln>
          <a:effectLst/>
        </p:spPr>
      </p:pic>
    </p:spTree>
  </p:cSld>
  <p:clrMapOvr>
    <a:masterClrMapping/>
  </p:clrMapOvr>
  <p:transition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-57150" y="-241300"/>
            <a:ext cx="9509125" cy="709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7163" y="1247775"/>
            <a:ext cx="8394700" cy="5794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60">
            <a:solidFill>
              <a:srgbClr val="FFFFFF"/>
            </a:solidFill>
            <a:miter lim="800000"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lIns="90000" tIns="46800" rIns="90000" bIns="46800">
            <a:spAutoFit/>
          </a:bodyPr>
          <a:lstStyle/>
          <a:p>
            <a:pPr defTabSz="264795" eaLnBrk="0" hangingPunct="0">
              <a:buFontTx/>
              <a:buNone/>
              <a:tabLst>
                <a:tab pos="0" algn="l"/>
                <a:tab pos="263525" algn="l"/>
                <a:tab pos="528320" algn="l"/>
                <a:tab pos="793750" algn="l"/>
                <a:tab pos="1058545" algn="l"/>
                <a:tab pos="1323975" algn="l"/>
                <a:tab pos="1588770" algn="l"/>
                <a:tab pos="1854200" algn="l"/>
                <a:tab pos="2118995" algn="l"/>
                <a:tab pos="2384425" algn="l"/>
                <a:tab pos="2649220" algn="l"/>
                <a:tab pos="2914650" algn="l"/>
                <a:tab pos="3179445" algn="l"/>
                <a:tab pos="3444875" algn="l"/>
                <a:tab pos="3709670" algn="l"/>
                <a:tab pos="3975100" algn="l"/>
                <a:tab pos="4239895" algn="l"/>
                <a:tab pos="4505325" algn="l"/>
                <a:tab pos="4770120" algn="l"/>
                <a:tab pos="5035550" algn="l"/>
                <a:tab pos="5300345" algn="l"/>
              </a:tabLst>
              <a:defRPr/>
            </a:pPr>
            <a:r>
              <a:rPr lang="zh-CN" altLang="en-US" sz="3200" dirty="0" err="1">
                <a:solidFill>
                  <a:schemeClr val="accent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一体成型电感</a:t>
            </a:r>
            <a:r>
              <a:rPr lang="en-US" altLang="zh-CN" sz="3200" dirty="0">
                <a:solidFill>
                  <a:schemeClr val="accent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—</a:t>
            </a:r>
            <a:r>
              <a:rPr lang="zh-CN" altLang="en-US" sz="3200" dirty="0" err="1">
                <a:solidFill>
                  <a:schemeClr val="accent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产品应用</a:t>
            </a:r>
            <a:endParaRPr lang="zh-CN" altLang="en-US" sz="3200" dirty="0" err="1">
              <a:solidFill>
                <a:schemeClr val="accent2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9" name="MH_Entry_2">
            <a:hlinkClick r:id="rId2" action="ppaction://hlinksldjump"/>
          </p:cNvPr>
          <p:cNvSpPr/>
          <p:nvPr>
            <p:custDataLst>
              <p:tags r:id="rId3"/>
            </p:custDataLst>
          </p:nvPr>
        </p:nvSpPr>
        <p:spPr>
          <a:xfrm>
            <a:off x="533400" y="280988"/>
            <a:ext cx="4570413" cy="523875"/>
          </a:xfrm>
          <a:prstGeom prst="rect">
            <a:avLst/>
          </a:prstGeom>
          <a:noFill/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tIns="0" rIns="0" bIns="0" anchor="ctr">
            <a:normAutofit/>
          </a:bodyPr>
          <a:lstStyle/>
          <a:p>
            <a:pPr eaLnBrk="0" hangingPunct="0">
              <a:buFontTx/>
              <a:buNone/>
              <a:defRPr/>
            </a:pPr>
            <a:r>
              <a:rPr lang="zh-CN" altLang="en-US" spc="200" dirty="0">
                <a:solidFill>
                  <a:schemeClr val="tx1"/>
                </a:solidFill>
                <a:latin typeface="+mn-ea"/>
              </a:rPr>
              <a:t>电感器件的创新设计一</a:t>
            </a:r>
            <a:endParaRPr lang="zh-CN" altLang="en-US" spc="200" dirty="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33798" name="图片 6" descr="电磁炉上的一体成型电感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963" y="2100263"/>
            <a:ext cx="3976687" cy="238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椭圆 7"/>
          <p:cNvSpPr/>
          <p:nvPr/>
        </p:nvSpPr>
        <p:spPr>
          <a:xfrm>
            <a:off x="3503613" y="2327275"/>
            <a:ext cx="766762" cy="7524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buFontTx/>
              <a:buNone/>
              <a:defRPr/>
            </a:pPr>
            <a:endParaRPr lang="zh-CN" altLang="en-US"/>
          </a:p>
        </p:txBody>
      </p:sp>
      <p:sp>
        <p:nvSpPr>
          <p:cNvPr id="10" name="圆角矩形标注 10"/>
          <p:cNvSpPr>
            <a:spLocks noChangeArrowheads="1"/>
          </p:cNvSpPr>
          <p:nvPr/>
        </p:nvSpPr>
        <p:spPr bwMode="auto">
          <a:xfrm>
            <a:off x="5143500" y="2979738"/>
            <a:ext cx="2405063" cy="1363662"/>
          </a:xfrm>
          <a:prstGeom prst="wedgeRoundRectCallout">
            <a:avLst>
              <a:gd name="adj1" fmla="val -89844"/>
              <a:gd name="adj2" fmla="val -60046"/>
              <a:gd name="adj3" fmla="val 16667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pPr eaLnBrk="0" hangingPunct="0">
              <a:buFontTx/>
              <a:buNone/>
              <a:defRPr/>
            </a:pPr>
            <a:r>
              <a:rPr lang="zh-CN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电磁炉输入端使用一体成型电感，直流叠加特性更好、温升更低。</a:t>
            </a:r>
            <a:endParaRPr lang="zh-CN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33801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17645" y="4599305"/>
            <a:ext cx="234505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椭圆 10"/>
          <p:cNvSpPr/>
          <p:nvPr/>
        </p:nvSpPr>
        <p:spPr>
          <a:xfrm>
            <a:off x="5294313" y="5016500"/>
            <a:ext cx="766762" cy="7524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buFontTx/>
              <a:buNone/>
              <a:defRPr/>
            </a:pPr>
            <a:endParaRPr lang="zh-CN" altLang="en-US"/>
          </a:p>
        </p:txBody>
      </p:sp>
      <p:pic>
        <p:nvPicPr>
          <p:cNvPr id="33803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96075" y="4599305"/>
            <a:ext cx="1974215" cy="1677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4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" y="4613910"/>
            <a:ext cx="3094990" cy="1798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MH_Number_2">
            <a:hlinkClick r:id="rId2" action="ppaction://hlinksldjump"/>
          </p:cNvPr>
          <p:cNvSpPr/>
          <p:nvPr>
            <p:custDataLst>
              <p:tags r:id="rId8"/>
            </p:custDataLst>
          </p:nvPr>
        </p:nvSpPr>
        <p:spPr>
          <a:xfrm>
            <a:off x="200025" y="285750"/>
            <a:ext cx="528638" cy="523875"/>
          </a:xfrm>
          <a:prstGeom prst="round1Rect">
            <a:avLst>
              <a:gd name="adj" fmla="val 50000"/>
            </a:avLst>
          </a:prstGeom>
          <a:solidFill>
            <a:schemeClr val="accent1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0" bIns="0" anchor="ctr"/>
          <a:lstStyle/>
          <a:p>
            <a:pPr algn="ctr" eaLnBrk="0" hangingPunct="0">
              <a:buFontTx/>
              <a:buNone/>
              <a:defRPr/>
            </a:pPr>
            <a:r>
              <a:rPr lang="en-US" altLang="zh-CN" sz="2400" dirty="0">
                <a:solidFill>
                  <a:srgbClr val="FFFFFF"/>
                </a:solidFill>
                <a:latin typeface="Times New Roman" panose="02020603050405020304" pitchFamily="18" charset="0"/>
                <a:ea typeface="方正姚体" panose="02010601030101010101" pitchFamily="2" charset="-122"/>
                <a:cs typeface="Times New Roman" panose="02020603050405020304" pitchFamily="18" charset="0"/>
              </a:rPr>
              <a:t>04</a:t>
            </a:r>
            <a:endParaRPr lang="en-US" sz="2400" dirty="0">
              <a:solidFill>
                <a:srgbClr val="FFFFFF"/>
              </a:solidFill>
              <a:latin typeface="Times New Roman" panose="02020603050405020304" pitchFamily="18" charset="0"/>
              <a:ea typeface="方正姚体" panose="02010601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-28575" y="0"/>
            <a:ext cx="9509125" cy="702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图片 5" descr="SMD电感剖面图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2174875"/>
            <a:ext cx="2708275" cy="203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57163" y="1247775"/>
            <a:ext cx="8394700" cy="5794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60">
            <a:solidFill>
              <a:srgbClr val="FFFFFF"/>
            </a:solidFill>
            <a:miter lim="800000"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lIns="90000" tIns="46800" rIns="90000" bIns="46800">
            <a:spAutoFit/>
          </a:bodyPr>
          <a:lstStyle/>
          <a:p>
            <a:pPr defTabSz="264795" eaLnBrk="0" hangingPunct="0">
              <a:buFontTx/>
              <a:buNone/>
              <a:tabLst>
                <a:tab pos="0" algn="l"/>
                <a:tab pos="263525" algn="l"/>
                <a:tab pos="528320" algn="l"/>
                <a:tab pos="793750" algn="l"/>
                <a:tab pos="1058545" algn="l"/>
                <a:tab pos="1323975" algn="l"/>
                <a:tab pos="1588770" algn="l"/>
                <a:tab pos="1854200" algn="l"/>
                <a:tab pos="2118995" algn="l"/>
                <a:tab pos="2384425" algn="l"/>
                <a:tab pos="2649220" algn="l"/>
                <a:tab pos="2914650" algn="l"/>
                <a:tab pos="3179445" algn="l"/>
                <a:tab pos="3444875" algn="l"/>
                <a:tab pos="3709670" algn="l"/>
                <a:tab pos="3975100" algn="l"/>
                <a:tab pos="4239895" algn="l"/>
                <a:tab pos="4505325" algn="l"/>
                <a:tab pos="4770120" algn="l"/>
                <a:tab pos="5035550" algn="l"/>
                <a:tab pos="5300345" algn="l"/>
              </a:tabLst>
              <a:defRPr/>
            </a:pPr>
            <a:r>
              <a:rPr lang="zh-CN" altLang="en-US" sz="3200" dirty="0" err="1">
                <a:solidFill>
                  <a:schemeClr val="accent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一体成型电感</a:t>
            </a:r>
            <a:r>
              <a:rPr lang="en-US" altLang="zh-CN" sz="3200" dirty="0">
                <a:solidFill>
                  <a:schemeClr val="accent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—</a:t>
            </a:r>
            <a:r>
              <a:rPr lang="en-US" sz="3200" dirty="0">
                <a:solidFill>
                  <a:schemeClr val="accent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产品</a:t>
            </a:r>
            <a:r>
              <a:rPr lang="zh-CN" altLang="en-US" sz="3200" dirty="0" err="1">
                <a:solidFill>
                  <a:schemeClr val="accent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特点（贴片）</a:t>
            </a:r>
            <a:endParaRPr lang="zh-CN" altLang="en-US" sz="3200" dirty="0" err="1">
              <a:solidFill>
                <a:schemeClr val="accent2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0" name="圆角矩形 9"/>
          <p:cNvSpPr/>
          <p:nvPr/>
        </p:nvSpPr>
        <p:spPr bwMode="auto">
          <a:xfrm>
            <a:off x="165100" y="2201863"/>
            <a:ext cx="5724525" cy="49847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 defTabSz="264795" eaLnBrk="0" hangingPunct="0">
              <a:buClr>
                <a:srgbClr val="000000"/>
              </a:buClr>
              <a:buFont typeface="Wingdings" panose="05000000000000000000" charset="0"/>
              <a:buChar char="Ø"/>
              <a:defRPr/>
            </a:pPr>
            <a:r>
              <a: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全</a:t>
            </a:r>
            <a:r>
              <a:rPr lang="en-US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屏蔽结构，</a:t>
            </a:r>
            <a:r>
              <a: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漏磁小，抗</a:t>
            </a:r>
            <a:r>
              <a:rPr lang="en-US" altLang="zh-CN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EMI</a:t>
            </a:r>
            <a:r>
              <a: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性能佳</a:t>
            </a:r>
            <a:endParaRPr lang="zh-CN" altLang="en-US" sz="20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1" name="圆角矩形 10"/>
          <p:cNvSpPr/>
          <p:nvPr/>
        </p:nvSpPr>
        <p:spPr bwMode="auto">
          <a:xfrm>
            <a:off x="177800" y="4330700"/>
            <a:ext cx="5441950" cy="49847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 defTabSz="264795" eaLnBrk="0" hangingPunct="0">
              <a:buClr>
                <a:srgbClr val="000000"/>
              </a:buClr>
              <a:buFont typeface="Wingdings" panose="05000000000000000000" charset="0"/>
              <a:buChar char="Ø"/>
              <a:defRPr/>
            </a:pPr>
            <a:r>
              <a: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尺寸规范，可高密度安装</a:t>
            </a:r>
            <a:endParaRPr lang="zh-CN" altLang="en-US" sz="2000" dirty="0"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</p:txBody>
      </p:sp>
      <p:sp>
        <p:nvSpPr>
          <p:cNvPr id="17" name="圆角矩形 16"/>
          <p:cNvSpPr/>
          <p:nvPr/>
        </p:nvSpPr>
        <p:spPr bwMode="auto">
          <a:xfrm>
            <a:off x="211138" y="3613150"/>
            <a:ext cx="4803775" cy="500063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 defTabSz="264795" eaLnBrk="0" hangingPunct="0">
              <a:buClr>
                <a:srgbClr val="000000"/>
              </a:buClr>
              <a:buFont typeface="Wingdings" panose="05000000000000000000" charset="0"/>
              <a:buChar char="Ø"/>
              <a:defRPr/>
            </a:pPr>
            <a:r>
              <a: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直流叠加特性好，温度稳定性好</a:t>
            </a:r>
            <a:endParaRPr lang="zh-CN" altLang="en-US" sz="2000" dirty="0"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</p:txBody>
      </p:sp>
      <p:sp>
        <p:nvSpPr>
          <p:cNvPr id="8" name="圆角矩形 7"/>
          <p:cNvSpPr/>
          <p:nvPr/>
        </p:nvSpPr>
        <p:spPr bwMode="auto">
          <a:xfrm>
            <a:off x="165100" y="2871788"/>
            <a:ext cx="5724525" cy="49847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 defTabSz="264795" eaLnBrk="0" hangingPunct="0">
              <a:buClr>
                <a:srgbClr val="000000"/>
              </a:buClr>
              <a:buFont typeface="Wingdings" panose="05000000000000000000" charset="0"/>
              <a:buChar char="Ø"/>
              <a:defRPr/>
            </a:pPr>
            <a:r>
              <a:rPr lang="zh-CN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均匀磁场分布，损耗</a:t>
            </a:r>
            <a:r>
              <a: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小，温升低</a:t>
            </a:r>
            <a:endParaRPr lang="zh-CN" altLang="en-US" sz="20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34825" name="图片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2250" y="5003800"/>
            <a:ext cx="860679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MH_Entry_2">
            <a:hlinkClick r:id="rId4" action="ppaction://hlinksldjump"/>
          </p:cNvPr>
          <p:cNvSpPr/>
          <p:nvPr>
            <p:custDataLst>
              <p:tags r:id="rId5"/>
            </p:custDataLst>
          </p:nvPr>
        </p:nvSpPr>
        <p:spPr>
          <a:xfrm>
            <a:off x="533400" y="280988"/>
            <a:ext cx="4570413" cy="523875"/>
          </a:xfrm>
          <a:prstGeom prst="rect">
            <a:avLst/>
          </a:prstGeom>
          <a:noFill/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tIns="0" rIns="0" bIns="0" anchor="ctr">
            <a:normAutofit/>
          </a:bodyPr>
          <a:lstStyle/>
          <a:p>
            <a:pPr eaLnBrk="0" hangingPunct="0">
              <a:buFontTx/>
              <a:buNone/>
              <a:defRPr/>
            </a:pPr>
            <a:r>
              <a:rPr lang="zh-CN" altLang="en-US" spc="200" dirty="0">
                <a:solidFill>
                  <a:schemeClr val="tx1"/>
                </a:solidFill>
                <a:latin typeface="+mn-ea"/>
              </a:rPr>
              <a:t>电感器件的创新设计二</a:t>
            </a:r>
            <a:endParaRPr lang="zh-CN" altLang="en-US" spc="2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3" name="MH_Number_2">
            <a:hlinkClick r:id="rId4" action="ppaction://hlinksldjump"/>
          </p:cNvPr>
          <p:cNvSpPr/>
          <p:nvPr>
            <p:custDataLst>
              <p:tags r:id="rId6"/>
            </p:custDataLst>
          </p:nvPr>
        </p:nvSpPr>
        <p:spPr>
          <a:xfrm>
            <a:off x="200025" y="285750"/>
            <a:ext cx="528638" cy="523875"/>
          </a:xfrm>
          <a:prstGeom prst="round1Rect">
            <a:avLst>
              <a:gd name="adj" fmla="val 50000"/>
            </a:avLst>
          </a:prstGeom>
          <a:solidFill>
            <a:schemeClr val="accent1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0" bIns="0" anchor="ctr"/>
          <a:lstStyle/>
          <a:p>
            <a:pPr algn="ctr" eaLnBrk="0" hangingPunct="0">
              <a:buFontTx/>
              <a:buNone/>
              <a:defRPr/>
            </a:pPr>
            <a:r>
              <a:rPr lang="en-US" altLang="zh-CN" sz="2400" dirty="0">
                <a:solidFill>
                  <a:srgbClr val="FFFFFF"/>
                </a:solidFill>
                <a:latin typeface="Times New Roman" panose="02020603050405020304" pitchFamily="18" charset="0"/>
                <a:ea typeface="方正姚体" panose="02010601030101010101" pitchFamily="2" charset="-122"/>
                <a:cs typeface="Times New Roman" panose="02020603050405020304" pitchFamily="18" charset="0"/>
              </a:rPr>
              <a:t>0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方正姚体" panose="02010601030101010101" pitchFamily="2" charset="-122"/>
                <a:cs typeface="Times New Roman" panose="02020603050405020304" pitchFamily="18" charset="0"/>
              </a:rPr>
              <a:t>4</a:t>
            </a:r>
            <a:endParaRPr lang="en-US" sz="2400" dirty="0">
              <a:solidFill>
                <a:srgbClr val="FFFFFF"/>
              </a:solidFill>
              <a:latin typeface="Times New Roman" panose="02020603050405020304" pitchFamily="18" charset="0"/>
              <a:ea typeface="方正姚体" panose="02010601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-168276"/>
            <a:ext cx="9509125" cy="702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MH_Others_1"/>
          <p:cNvSpPr txBox="1"/>
          <p:nvPr>
            <p:custDataLst>
              <p:tags r:id="rId2"/>
            </p:custDataLst>
          </p:nvPr>
        </p:nvSpPr>
        <p:spPr>
          <a:xfrm>
            <a:off x="3463925" y="1346200"/>
            <a:ext cx="2246313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buFontTx/>
              <a:buNone/>
              <a:defRPr/>
            </a:pPr>
            <a:r>
              <a:rPr lang="en-US" altLang="zh-CN" sz="2400" spc="400" dirty="0">
                <a:solidFill>
                  <a:srgbClr val="DDDDD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2400" spc="400" dirty="0">
              <a:solidFill>
                <a:srgbClr val="DDDDD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2" name="MH_Others_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773488" y="746125"/>
            <a:ext cx="1627187" cy="768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0" hangingPunct="0"/>
            <a:r>
              <a:rPr lang="zh-CN" altLang="en-US" sz="4400" b="1">
                <a:latin typeface="微软雅黑" panose="020B0503020204020204" pitchFamily="34" charset="-122"/>
                <a:ea typeface="微软雅黑" panose="020B0503020204020204" pitchFamily="34" charset="-122"/>
              </a:rPr>
              <a:t>目 录</a:t>
            </a:r>
            <a:endParaRPr lang="zh-CN" altLang="en-US" sz="4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MH_Entry_2">
            <a:hlinkClick r:id="rId4" action="ppaction://hlinksldjump"/>
          </p:cNvPr>
          <p:cNvSpPr/>
          <p:nvPr>
            <p:custDataLst>
              <p:tags r:id="rId5"/>
            </p:custDataLst>
          </p:nvPr>
        </p:nvSpPr>
        <p:spPr>
          <a:xfrm>
            <a:off x="2460625" y="3698875"/>
            <a:ext cx="4530725" cy="523875"/>
          </a:xfrm>
          <a:prstGeom prst="rect">
            <a:avLst/>
          </a:prstGeom>
          <a:noFill/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tIns="0" rIns="0" bIns="0" anchor="ctr">
            <a:normAutofit/>
          </a:bodyPr>
          <a:lstStyle/>
          <a:p>
            <a:pPr eaLnBrk="0" hangingPunct="0">
              <a:defRPr/>
            </a:pPr>
            <a:r>
              <a:rPr lang="zh-CN" altLang="en-US" spc="200" dirty="0">
                <a:solidFill>
                  <a:schemeClr val="tx1"/>
                </a:solidFill>
                <a:latin typeface="+mn-ea"/>
              </a:rPr>
              <a:t>电感器磁材介绍</a:t>
            </a:r>
            <a:endParaRPr lang="zh-CN" altLang="en-US" spc="2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7" name="MH_Number_2">
            <a:hlinkClick r:id="rId4" action="ppaction://hlinksldjump"/>
          </p:cNvPr>
          <p:cNvSpPr/>
          <p:nvPr>
            <p:custDataLst>
              <p:tags r:id="rId6"/>
            </p:custDataLst>
          </p:nvPr>
        </p:nvSpPr>
        <p:spPr>
          <a:xfrm>
            <a:off x="2181225" y="3698875"/>
            <a:ext cx="528638" cy="523875"/>
          </a:xfrm>
          <a:prstGeom prst="round1Rect">
            <a:avLst>
              <a:gd name="adj" fmla="val 50000"/>
            </a:avLst>
          </a:prstGeom>
          <a:solidFill>
            <a:schemeClr val="accent1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0" bIns="0" anchor="ctr"/>
          <a:lstStyle/>
          <a:p>
            <a:pPr algn="ctr" eaLnBrk="0" hangingPunct="0">
              <a:buFontTx/>
              <a:buNone/>
              <a:defRPr/>
            </a:pPr>
            <a:r>
              <a:rPr lang="en-US" altLang="zh-CN" sz="2400" dirty="0">
                <a:solidFill>
                  <a:srgbClr val="FFFFFF"/>
                </a:solidFill>
                <a:latin typeface="Times New Roman" panose="02020603050405020304" pitchFamily="18" charset="0"/>
                <a:ea typeface="方正姚体" panose="02010601030101010101" pitchFamily="2" charset="-122"/>
                <a:cs typeface="Times New Roman" panose="02020603050405020304" pitchFamily="18" charset="0"/>
              </a:rPr>
              <a:t>03</a:t>
            </a:r>
            <a:endParaRPr lang="zh-CN" altLang="en-US" sz="2400" dirty="0">
              <a:solidFill>
                <a:srgbClr val="FFFFFF"/>
              </a:solidFill>
              <a:latin typeface="Times New Roman" panose="02020603050405020304" pitchFamily="18" charset="0"/>
              <a:ea typeface="方正姚体" panose="02010601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9" name="MH_Entry_3">
            <a:hlinkClick r:id="rId4" action="ppaction://hlinksldjump"/>
          </p:cNvPr>
          <p:cNvSpPr/>
          <p:nvPr>
            <p:custDataLst>
              <p:tags r:id="rId7"/>
            </p:custDataLst>
          </p:nvPr>
        </p:nvSpPr>
        <p:spPr>
          <a:xfrm>
            <a:off x="2460625" y="4481513"/>
            <a:ext cx="4530725" cy="523875"/>
          </a:xfrm>
          <a:prstGeom prst="rect">
            <a:avLst/>
          </a:prstGeom>
          <a:noFill/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tIns="0" rIns="0" bIns="0" anchor="ctr">
            <a:normAutofit/>
          </a:bodyPr>
          <a:lstStyle/>
          <a:p>
            <a:pPr eaLnBrk="0" hangingPunct="0">
              <a:buFontTx/>
              <a:buNone/>
              <a:defRPr/>
            </a:pPr>
            <a:r>
              <a:rPr lang="zh-CN" altLang="en-US" spc="200" dirty="0">
                <a:solidFill>
                  <a:schemeClr val="tx1"/>
                </a:solidFill>
                <a:latin typeface="+mn-ea"/>
                <a:sym typeface="+mn-ea"/>
              </a:rPr>
              <a:t>电感、变压器器件的创新设计</a:t>
            </a:r>
            <a:endParaRPr lang="zh-CN" altLang="en-US" spc="2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1" name="MH_Number_3">
            <a:hlinkClick r:id="rId4" action="ppaction://hlinksldjump"/>
          </p:cNvPr>
          <p:cNvSpPr/>
          <p:nvPr>
            <p:custDataLst>
              <p:tags r:id="rId8"/>
            </p:custDataLst>
          </p:nvPr>
        </p:nvSpPr>
        <p:spPr>
          <a:xfrm>
            <a:off x="2181225" y="4481513"/>
            <a:ext cx="528638" cy="523875"/>
          </a:xfrm>
          <a:prstGeom prst="round1Rect">
            <a:avLst>
              <a:gd name="adj" fmla="val 50000"/>
            </a:avLst>
          </a:prstGeom>
          <a:solidFill>
            <a:schemeClr val="accent1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0" bIns="0" anchor="ctr"/>
          <a:lstStyle/>
          <a:p>
            <a:pPr algn="ctr" eaLnBrk="0" hangingPunct="0">
              <a:buFontTx/>
              <a:buNone/>
              <a:defRPr/>
            </a:pPr>
            <a:r>
              <a:rPr lang="en-US" altLang="zh-CN" sz="2400" dirty="0">
                <a:solidFill>
                  <a:srgbClr val="FFFFFF"/>
                </a:solidFill>
                <a:latin typeface="Times New Roman" panose="02020603050405020304" pitchFamily="18" charset="0"/>
                <a:ea typeface="方正姚体" panose="02010601030101010101" pitchFamily="2" charset="-122"/>
                <a:cs typeface="Times New Roman" panose="02020603050405020304" pitchFamily="18" charset="0"/>
              </a:rPr>
              <a:t>04</a:t>
            </a:r>
            <a:endParaRPr lang="zh-CN" altLang="en-US" sz="2400" dirty="0">
              <a:solidFill>
                <a:srgbClr val="FFFFFF"/>
              </a:solidFill>
              <a:latin typeface="Times New Roman" panose="02020603050405020304" pitchFamily="18" charset="0"/>
              <a:ea typeface="方正姚体" panose="02010601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MH_Entry_2">
            <a:hlinkClick r:id="rId4" action="ppaction://hlinksldjump"/>
          </p:cNvPr>
          <p:cNvSpPr/>
          <p:nvPr>
            <p:custDataLst>
              <p:tags r:id="rId9"/>
            </p:custDataLst>
          </p:nvPr>
        </p:nvSpPr>
        <p:spPr>
          <a:xfrm>
            <a:off x="2470150" y="2913063"/>
            <a:ext cx="4530725" cy="523875"/>
          </a:xfrm>
          <a:prstGeom prst="rect">
            <a:avLst/>
          </a:prstGeom>
          <a:noFill/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tIns="0" rIns="0" bIns="0" anchor="ctr">
            <a:normAutofit/>
          </a:bodyPr>
          <a:lstStyle/>
          <a:p>
            <a:pPr eaLnBrk="0" hangingPunct="0">
              <a:defRPr/>
            </a:pPr>
            <a:r>
              <a:rPr lang="zh-CN" altLang="en-US" spc="200" dirty="0">
                <a:solidFill>
                  <a:schemeClr val="tx1"/>
                </a:solidFill>
                <a:latin typeface="+mn-ea"/>
                <a:sym typeface="+mn-ea"/>
              </a:rPr>
              <a:t>电感器件的主要特性</a:t>
            </a:r>
            <a:endParaRPr lang="zh-CN" altLang="en-US" spc="2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4" name="MH_Entry_2">
            <a:hlinkClick r:id="rId4" action="ppaction://hlinksldjump"/>
          </p:cNvPr>
          <p:cNvSpPr/>
          <p:nvPr>
            <p:custDataLst>
              <p:tags r:id="rId10"/>
            </p:custDataLst>
          </p:nvPr>
        </p:nvSpPr>
        <p:spPr>
          <a:xfrm>
            <a:off x="2485361" y="2173748"/>
            <a:ext cx="4530725" cy="523875"/>
          </a:xfrm>
          <a:prstGeom prst="rect">
            <a:avLst/>
          </a:prstGeom>
          <a:noFill/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tIns="0" rIns="0" bIns="0" anchor="ctr">
            <a:normAutofit/>
          </a:bodyPr>
          <a:lstStyle/>
          <a:p>
            <a:pPr eaLnBrk="0" hangingPunct="0">
              <a:buFontTx/>
              <a:buNone/>
              <a:defRPr/>
            </a:pPr>
            <a:r>
              <a:rPr lang="zh-CN" altLang="en-US" spc="200" dirty="0">
                <a:solidFill>
                  <a:schemeClr val="tx1"/>
                </a:solidFill>
                <a:latin typeface="+mn-ea"/>
              </a:rPr>
              <a:t>开关电源发展方向</a:t>
            </a:r>
            <a:endParaRPr lang="en-US" altLang="zh-CN" spc="2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8" name="MH_Number_1">
            <a:hlinkClick r:id="rId4" action="ppaction://hlinksldjump"/>
          </p:cNvPr>
          <p:cNvSpPr/>
          <p:nvPr>
            <p:custDataLst>
              <p:tags r:id="rId11"/>
            </p:custDataLst>
          </p:nvPr>
        </p:nvSpPr>
        <p:spPr>
          <a:xfrm>
            <a:off x="2186603" y="2167090"/>
            <a:ext cx="528637" cy="525463"/>
          </a:xfrm>
          <a:prstGeom prst="round1Rect">
            <a:avLst>
              <a:gd name="adj" fmla="val 50000"/>
            </a:avLst>
          </a:prstGeom>
          <a:solidFill>
            <a:schemeClr val="accent1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0" bIns="0" anchor="ctr"/>
          <a:lstStyle/>
          <a:p>
            <a:pPr algn="ctr" eaLnBrk="0" hangingPunct="0">
              <a:buFontTx/>
              <a:buNone/>
              <a:defRPr/>
            </a:pPr>
            <a:r>
              <a:rPr lang="en-US" altLang="zh-CN" sz="2400" dirty="0">
                <a:solidFill>
                  <a:srgbClr val="FFFFFF"/>
                </a:solidFill>
                <a:latin typeface="Times New Roman" panose="02020603050405020304" pitchFamily="18" charset="0"/>
                <a:ea typeface="方正姚体" panose="02010601030101010101" pitchFamily="2" charset="-122"/>
                <a:cs typeface="Times New Roman" panose="02020603050405020304" pitchFamily="18" charset="0"/>
              </a:rPr>
              <a:t>01</a:t>
            </a:r>
            <a:endParaRPr lang="zh-CN" altLang="en-US" sz="2400" dirty="0">
              <a:solidFill>
                <a:srgbClr val="FFFFFF"/>
              </a:solidFill>
              <a:latin typeface="Times New Roman" panose="02020603050405020304" pitchFamily="18" charset="0"/>
              <a:ea typeface="方正姚体" panose="02010601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MH_Number_1">
            <a:hlinkClick r:id="rId4" action="ppaction://hlinksldjump"/>
          </p:cNvPr>
          <p:cNvSpPr/>
          <p:nvPr>
            <p:custDataLst>
              <p:tags r:id="rId12"/>
            </p:custDataLst>
          </p:nvPr>
        </p:nvSpPr>
        <p:spPr>
          <a:xfrm>
            <a:off x="2181225" y="2916238"/>
            <a:ext cx="528638" cy="525462"/>
          </a:xfrm>
          <a:prstGeom prst="round1Rect">
            <a:avLst>
              <a:gd name="adj" fmla="val 50000"/>
            </a:avLst>
          </a:prstGeom>
          <a:solidFill>
            <a:schemeClr val="accent1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0" bIns="0" anchor="ctr"/>
          <a:lstStyle/>
          <a:p>
            <a:pPr algn="ctr" eaLnBrk="0" hangingPunct="0">
              <a:buFontTx/>
              <a:buNone/>
              <a:defRPr/>
            </a:pPr>
            <a:r>
              <a:rPr lang="en-US" altLang="zh-CN" sz="2400" dirty="0">
                <a:solidFill>
                  <a:srgbClr val="FFFFFF"/>
                </a:solidFill>
                <a:latin typeface="Times New Roman" panose="02020603050405020304" pitchFamily="18" charset="0"/>
                <a:ea typeface="方正姚体" panose="02010601030101010101" pitchFamily="2" charset="-122"/>
                <a:cs typeface="Times New Roman" panose="02020603050405020304" pitchFamily="18" charset="0"/>
              </a:rPr>
              <a:t>02</a:t>
            </a:r>
            <a:endParaRPr lang="zh-CN" altLang="en-US" sz="2400" dirty="0">
              <a:solidFill>
                <a:srgbClr val="FFFFFF"/>
              </a:solidFill>
              <a:latin typeface="Times New Roman" panose="02020603050405020304" pitchFamily="18" charset="0"/>
              <a:ea typeface="方正姚体" panose="02010601030101010101" pitchFamily="2" charset="-122"/>
              <a:cs typeface="Times New Roman" panose="02020603050405020304" pitchFamily="18" charset="0"/>
            </a:endParaRPr>
          </a:p>
        </p:txBody>
      </p:sp>
    </p:spTree>
    <p:custDataLst>
      <p:tags r:id="rId13"/>
    </p:custDataLst>
  </p:cSld>
  <p:clrMapOvr>
    <a:masterClrMapping/>
  </p:clrMapOvr>
  <p:transition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-20638" y="0"/>
            <a:ext cx="91646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5843" name="组合 14"/>
          <p:cNvGrpSpPr/>
          <p:nvPr/>
        </p:nvGrpSpPr>
        <p:grpSpPr bwMode="auto">
          <a:xfrm>
            <a:off x="374650" y="2124075"/>
            <a:ext cx="7869238" cy="473075"/>
            <a:chOff x="785786" y="2162015"/>
            <a:chExt cx="6423654" cy="348960"/>
          </a:xfrm>
        </p:grpSpPr>
        <p:sp>
          <p:nvSpPr>
            <p:cNvPr id="35849" name="圆角矩形 8"/>
            <p:cNvSpPr>
              <a:spLocks noChangeArrowheads="1"/>
            </p:cNvSpPr>
            <p:nvPr/>
          </p:nvSpPr>
          <p:spPr bwMode="auto">
            <a:xfrm>
              <a:off x="785786" y="2162015"/>
              <a:ext cx="6423654" cy="34896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 w="9525">
              <a:noFill/>
              <a:round/>
            </a:ln>
          </p:spPr>
          <p:txBody>
            <a:bodyPr/>
            <a:lstStyle/>
            <a:p>
              <a:pPr defTabSz="263525" eaLnBrk="0" hangingPunct="0">
                <a:tabLst>
                  <a:tab pos="0" algn="l"/>
                  <a:tab pos="263525" algn="l"/>
                  <a:tab pos="527050" algn="l"/>
                  <a:tab pos="793750" algn="l"/>
                  <a:tab pos="1057275" algn="l"/>
                  <a:tab pos="1323975" algn="l"/>
                  <a:tab pos="1587500" algn="l"/>
                  <a:tab pos="1854200" algn="l"/>
                  <a:tab pos="2117725" algn="l"/>
                  <a:tab pos="2384425" algn="l"/>
                  <a:tab pos="2647950" algn="l"/>
                  <a:tab pos="2914650" algn="l"/>
                  <a:tab pos="3178175" algn="l"/>
                  <a:tab pos="3444875" algn="l"/>
                  <a:tab pos="3708400" algn="l"/>
                  <a:tab pos="3975100" algn="l"/>
                  <a:tab pos="4238625" algn="l"/>
                  <a:tab pos="4505325" algn="l"/>
                  <a:tab pos="4768850" algn="l"/>
                  <a:tab pos="5035550" algn="l"/>
                  <a:tab pos="5299075" algn="l"/>
                </a:tabLst>
              </a:pPr>
              <a:r>
                <a:rPr lang="zh-CN" altLang="en-US" sz="2400">
                  <a:solidFill>
                    <a:srgbClr val="FFFF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      组装屏蔽贴片电感 </a:t>
              </a:r>
              <a:r>
                <a:rPr lang="en-US" altLang="zh-CN" sz="2400">
                  <a:solidFill>
                    <a:srgbClr val="FFFF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VS </a:t>
              </a:r>
              <a:r>
                <a:rPr lang="zh-CN" altLang="en-US" sz="2400">
                  <a:solidFill>
                    <a:srgbClr val="FFFF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一体成型</a:t>
              </a:r>
              <a:r>
                <a:rPr lang="zh-CN" altLang="en-US" sz="2400">
                  <a:solidFill>
                    <a:srgbClr val="FFFF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+mn-ea"/>
                </a:rPr>
                <a:t>贴片电感</a:t>
              </a:r>
              <a:r>
                <a:rPr lang="zh-CN" altLang="en-US" sz="2400">
                  <a:solidFill>
                    <a:srgbClr val="FFC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 </a:t>
              </a:r>
              <a:endParaRPr lang="en-US" altLang="en-US" sz="2400">
                <a:solidFill>
                  <a:srgbClr val="FFC000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0" name="AutoShape 4"/>
            <p:cNvSpPr>
              <a:spLocks noChangeArrowheads="1"/>
            </p:cNvSpPr>
            <p:nvPr/>
          </p:nvSpPr>
          <p:spPr bwMode="auto">
            <a:xfrm>
              <a:off x="963321" y="2313075"/>
              <a:ext cx="180126" cy="167454"/>
            </a:xfrm>
            <a:prstGeom prst="chevron">
              <a:avLst>
                <a:gd name="adj" fmla="val 40000"/>
              </a:avLst>
            </a:prstGeom>
            <a:gradFill rotWithShape="0">
              <a:gsLst>
                <a:gs pos="0">
                  <a:srgbClr val="E4F9FF"/>
                </a:gs>
                <a:gs pos="100000">
                  <a:srgbClr val="9EEAFF"/>
                </a:gs>
              </a:gsLst>
              <a:lin ang="16200000" scaled="1"/>
            </a:gradFill>
            <a:ln w="9360">
              <a:solidFill>
                <a:srgbClr val="46AAC5"/>
              </a:solidFill>
              <a:miter lim="800000"/>
            </a:ln>
            <a:effectLst>
              <a:outerShdw dist="20160" dir="5400000" algn="ctr" rotWithShape="0">
                <a:srgbClr val="000000">
                  <a:alpha val="38034"/>
                </a:srgbClr>
              </a:outerShdw>
            </a:effectLst>
          </p:spPr>
          <p:txBody>
            <a:bodyPr wrap="none" anchor="ctr"/>
            <a:lstStyle/>
            <a:p>
              <a:pPr defTabSz="264795" eaLnBrk="0" hangingPunct="0">
                <a:buClr>
                  <a:srgbClr val="000000"/>
                </a:buClr>
                <a:buFontTx/>
                <a:buNone/>
                <a:defRPr/>
              </a:pPr>
              <a:endParaRPr lang="zh-CN" altLang="en-US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pic>
        <p:nvPicPr>
          <p:cNvPr id="35844" name="图片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413" y="2927350"/>
            <a:ext cx="4405312" cy="260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图片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795588"/>
            <a:ext cx="4427538" cy="270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7163" y="1247775"/>
            <a:ext cx="8394700" cy="5794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60">
            <a:solidFill>
              <a:srgbClr val="FFFFFF"/>
            </a:solidFill>
            <a:miter lim="800000"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lIns="90000" tIns="46800" rIns="90000" bIns="46800">
            <a:spAutoFit/>
          </a:bodyPr>
          <a:lstStyle/>
          <a:p>
            <a:pPr defTabSz="264795" eaLnBrk="0" hangingPunct="0">
              <a:buFontTx/>
              <a:buNone/>
              <a:tabLst>
                <a:tab pos="0" algn="l"/>
                <a:tab pos="263525" algn="l"/>
                <a:tab pos="528320" algn="l"/>
                <a:tab pos="793750" algn="l"/>
                <a:tab pos="1058545" algn="l"/>
                <a:tab pos="1323975" algn="l"/>
                <a:tab pos="1588770" algn="l"/>
                <a:tab pos="1854200" algn="l"/>
                <a:tab pos="2118995" algn="l"/>
                <a:tab pos="2384425" algn="l"/>
                <a:tab pos="2649220" algn="l"/>
                <a:tab pos="2914650" algn="l"/>
                <a:tab pos="3179445" algn="l"/>
                <a:tab pos="3444875" algn="l"/>
                <a:tab pos="3709670" algn="l"/>
                <a:tab pos="3975100" algn="l"/>
                <a:tab pos="4239895" algn="l"/>
                <a:tab pos="4505325" algn="l"/>
                <a:tab pos="4770120" algn="l"/>
                <a:tab pos="5035550" algn="l"/>
                <a:tab pos="5300345" algn="l"/>
              </a:tabLst>
              <a:defRPr/>
            </a:pPr>
            <a:r>
              <a:rPr lang="zh-CN" altLang="en-US" sz="3200" dirty="0" err="1">
                <a:solidFill>
                  <a:schemeClr val="accent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一体成型电感</a:t>
            </a:r>
            <a:r>
              <a:rPr lang="en-US" altLang="zh-CN" sz="3200" dirty="0">
                <a:solidFill>
                  <a:schemeClr val="accent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—</a:t>
            </a:r>
            <a:r>
              <a:rPr lang="zh-CN" altLang="en-US" sz="3200" dirty="0" err="1">
                <a:solidFill>
                  <a:schemeClr val="accent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性能对比</a:t>
            </a:r>
            <a:endParaRPr lang="zh-CN" altLang="en-US" sz="3200" dirty="0" err="1">
              <a:solidFill>
                <a:schemeClr val="accent2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5" name="MH_Entry_2">
            <a:hlinkClick r:id="rId4" action="ppaction://hlinksldjump"/>
          </p:cNvPr>
          <p:cNvSpPr/>
          <p:nvPr>
            <p:custDataLst>
              <p:tags r:id="rId5"/>
            </p:custDataLst>
          </p:nvPr>
        </p:nvSpPr>
        <p:spPr>
          <a:xfrm>
            <a:off x="533400" y="280988"/>
            <a:ext cx="4570413" cy="523875"/>
          </a:xfrm>
          <a:prstGeom prst="rect">
            <a:avLst/>
          </a:prstGeom>
          <a:noFill/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tIns="0" rIns="0" bIns="0" anchor="ctr">
            <a:normAutofit/>
          </a:bodyPr>
          <a:lstStyle/>
          <a:p>
            <a:pPr eaLnBrk="0" hangingPunct="0">
              <a:buFontTx/>
              <a:buNone/>
              <a:defRPr/>
            </a:pPr>
            <a:r>
              <a:rPr lang="zh-CN" altLang="en-US" spc="200" dirty="0">
                <a:solidFill>
                  <a:schemeClr val="tx1"/>
                </a:solidFill>
                <a:latin typeface="+mn-ea"/>
              </a:rPr>
              <a:t>电感器件的创新设计二</a:t>
            </a:r>
            <a:endParaRPr lang="zh-CN" altLang="en-US" spc="2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" name="MH_Number_2">
            <a:hlinkClick r:id="rId4" action="ppaction://hlinksldjump"/>
          </p:cNvPr>
          <p:cNvSpPr/>
          <p:nvPr>
            <p:custDataLst>
              <p:tags r:id="rId6"/>
            </p:custDataLst>
          </p:nvPr>
        </p:nvSpPr>
        <p:spPr>
          <a:xfrm>
            <a:off x="200025" y="285750"/>
            <a:ext cx="528638" cy="523875"/>
          </a:xfrm>
          <a:prstGeom prst="round1Rect">
            <a:avLst>
              <a:gd name="adj" fmla="val 50000"/>
            </a:avLst>
          </a:prstGeom>
          <a:solidFill>
            <a:schemeClr val="accent1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0" bIns="0" anchor="ctr"/>
          <a:lstStyle/>
          <a:p>
            <a:pPr algn="ctr" eaLnBrk="0" hangingPunct="0">
              <a:buFontTx/>
              <a:buNone/>
              <a:defRPr/>
            </a:pPr>
            <a:r>
              <a:rPr lang="en-US" altLang="zh-CN" sz="2400" dirty="0">
                <a:solidFill>
                  <a:srgbClr val="FFFFFF"/>
                </a:solidFill>
                <a:latin typeface="Times New Roman" panose="02020603050405020304" pitchFamily="18" charset="0"/>
                <a:ea typeface="方正姚体" panose="02010601030101010101" pitchFamily="2" charset="-122"/>
                <a:cs typeface="Times New Roman" panose="02020603050405020304" pitchFamily="18" charset="0"/>
              </a:rPr>
              <a:t>04</a:t>
            </a:r>
            <a:endParaRPr lang="en-US" sz="2400" dirty="0">
              <a:solidFill>
                <a:srgbClr val="FFFFFF"/>
              </a:solidFill>
              <a:latin typeface="Times New Roman" panose="02020603050405020304" pitchFamily="18" charset="0"/>
              <a:ea typeface="方正姚体" panose="02010601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-168275"/>
            <a:ext cx="9509125" cy="702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图片 5" descr="一体SMD用于笔记本主板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38463" y="2357438"/>
            <a:ext cx="5805487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2" name="圆角矩形标注 6"/>
          <p:cNvSpPr>
            <a:spLocks noChangeArrowheads="1"/>
          </p:cNvSpPr>
          <p:nvPr/>
        </p:nvSpPr>
        <p:spPr bwMode="auto">
          <a:xfrm>
            <a:off x="233363" y="2273300"/>
            <a:ext cx="2643187" cy="1357313"/>
          </a:xfrm>
          <a:prstGeom prst="wedgeRoundRectCallout">
            <a:avLst>
              <a:gd name="adj1" fmla="val 82132"/>
              <a:gd name="adj2" fmla="val 71146"/>
              <a:gd name="adj3" fmla="val 16667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pPr eaLnBrk="0" hangingPunct="0">
              <a:buFontTx/>
              <a:buNone/>
              <a:defRPr/>
            </a:pPr>
            <a:r>
              <a:rPr lang="zh-CN" altLang="en-US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笔记本主板一体成型</a:t>
            </a:r>
            <a:r>
              <a:rPr lang="en-US" altLang="zh-CN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SMD</a:t>
            </a:r>
            <a:r>
              <a:rPr lang="zh-CN" altLang="en-US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电感，在较小的体积限制内，提供高饱和电流、低损耗支持。</a:t>
            </a:r>
            <a:endParaRPr lang="en-US" dirty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71450" y="1177925"/>
            <a:ext cx="8394700" cy="5810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60">
            <a:solidFill>
              <a:srgbClr val="FFFFFF"/>
            </a:solidFill>
            <a:miter lim="800000"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lIns="90000" tIns="46800" rIns="90000" bIns="46800">
            <a:spAutoFit/>
          </a:bodyPr>
          <a:lstStyle/>
          <a:p>
            <a:pPr defTabSz="264795" eaLnBrk="0" hangingPunct="0">
              <a:buFontTx/>
              <a:buNone/>
              <a:tabLst>
                <a:tab pos="0" algn="l"/>
                <a:tab pos="263525" algn="l"/>
                <a:tab pos="528320" algn="l"/>
                <a:tab pos="793750" algn="l"/>
                <a:tab pos="1058545" algn="l"/>
                <a:tab pos="1323975" algn="l"/>
                <a:tab pos="1588770" algn="l"/>
                <a:tab pos="1854200" algn="l"/>
                <a:tab pos="2118995" algn="l"/>
                <a:tab pos="2384425" algn="l"/>
                <a:tab pos="2649220" algn="l"/>
                <a:tab pos="2914650" algn="l"/>
                <a:tab pos="3179445" algn="l"/>
                <a:tab pos="3444875" algn="l"/>
                <a:tab pos="3709670" algn="l"/>
                <a:tab pos="3975100" algn="l"/>
                <a:tab pos="4239895" algn="l"/>
                <a:tab pos="4505325" algn="l"/>
                <a:tab pos="4770120" algn="l"/>
                <a:tab pos="5035550" algn="l"/>
                <a:tab pos="5300345" algn="l"/>
              </a:tabLst>
              <a:defRPr/>
            </a:pPr>
            <a:r>
              <a:rPr lang="zh-CN" altLang="en-US" sz="3200" dirty="0" err="1">
                <a:solidFill>
                  <a:schemeClr val="accent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一体成型电感</a:t>
            </a:r>
            <a:r>
              <a:rPr lang="en-US" altLang="zh-CN" sz="3200" dirty="0">
                <a:solidFill>
                  <a:schemeClr val="accent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—</a:t>
            </a:r>
            <a:r>
              <a:rPr lang="zh-CN" altLang="en-US" sz="3200" dirty="0" err="1">
                <a:solidFill>
                  <a:schemeClr val="accent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产品应用</a:t>
            </a:r>
            <a:endParaRPr lang="zh-CN" altLang="en-US" sz="3200" dirty="0" err="1">
              <a:solidFill>
                <a:schemeClr val="accent2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cxnSp>
        <p:nvCxnSpPr>
          <p:cNvPr id="2" name="直接箭头连接符 1"/>
          <p:cNvCxnSpPr/>
          <p:nvPr/>
        </p:nvCxnSpPr>
        <p:spPr>
          <a:xfrm>
            <a:off x="2844800" y="2536825"/>
            <a:ext cx="2312988" cy="1908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箭头连接符 2"/>
          <p:cNvCxnSpPr/>
          <p:nvPr/>
        </p:nvCxnSpPr>
        <p:spPr>
          <a:xfrm>
            <a:off x="2830513" y="2522538"/>
            <a:ext cx="1630362" cy="1282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箭头连接符 4"/>
          <p:cNvCxnSpPr/>
          <p:nvPr/>
        </p:nvCxnSpPr>
        <p:spPr>
          <a:xfrm>
            <a:off x="2938463" y="2605177"/>
            <a:ext cx="3014662" cy="19938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MH_Entry_2">
            <a:hlinkClick r:id="rId3" action="ppaction://hlinksldjump"/>
          </p:cNvPr>
          <p:cNvSpPr/>
          <p:nvPr>
            <p:custDataLst>
              <p:tags r:id="rId4"/>
            </p:custDataLst>
          </p:nvPr>
        </p:nvSpPr>
        <p:spPr>
          <a:xfrm>
            <a:off x="533400" y="280988"/>
            <a:ext cx="4570413" cy="523875"/>
          </a:xfrm>
          <a:prstGeom prst="rect">
            <a:avLst/>
          </a:prstGeom>
          <a:noFill/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tIns="0" rIns="0" bIns="0" anchor="ctr">
            <a:normAutofit/>
          </a:bodyPr>
          <a:lstStyle/>
          <a:p>
            <a:pPr eaLnBrk="0" hangingPunct="0">
              <a:buFontTx/>
              <a:buNone/>
              <a:defRPr/>
            </a:pPr>
            <a:r>
              <a:rPr lang="en-US" altLang="zh-CN" spc="200" dirty="0">
                <a:solidFill>
                  <a:schemeClr val="tx1"/>
                </a:solidFill>
                <a:latin typeface="+mn-ea"/>
              </a:rPr>
              <a:t>5.</a:t>
            </a:r>
            <a:r>
              <a:rPr lang="zh-CN" altLang="en-US" spc="200" dirty="0">
                <a:solidFill>
                  <a:schemeClr val="tx1"/>
                </a:solidFill>
                <a:latin typeface="+mn-ea"/>
              </a:rPr>
              <a:t>电感器件的创新设计二</a:t>
            </a:r>
            <a:endParaRPr lang="zh-CN" altLang="en-US" spc="2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9" name="MH_Number_2">
            <a:hlinkClick r:id="rId3" action="ppaction://hlinksldjump"/>
          </p:cNvPr>
          <p:cNvSpPr/>
          <p:nvPr>
            <p:custDataLst>
              <p:tags r:id="rId5"/>
            </p:custDataLst>
          </p:nvPr>
        </p:nvSpPr>
        <p:spPr>
          <a:xfrm>
            <a:off x="200025" y="285750"/>
            <a:ext cx="528638" cy="523875"/>
          </a:xfrm>
          <a:prstGeom prst="round1Rect">
            <a:avLst>
              <a:gd name="adj" fmla="val 50000"/>
            </a:avLst>
          </a:prstGeom>
          <a:solidFill>
            <a:schemeClr val="accent1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0" bIns="0" anchor="ctr"/>
          <a:lstStyle/>
          <a:p>
            <a:pPr algn="ctr" eaLnBrk="0" hangingPunct="0">
              <a:buFontTx/>
              <a:buNone/>
              <a:defRPr/>
            </a:pPr>
            <a:r>
              <a:rPr lang="en-US" altLang="zh-CN" sz="2400" dirty="0">
                <a:solidFill>
                  <a:srgbClr val="FFFFFF"/>
                </a:solidFill>
                <a:latin typeface="Times New Roman" panose="02020603050405020304" pitchFamily="18" charset="0"/>
                <a:ea typeface="方正姚体" panose="02010601030101010101" pitchFamily="2" charset="-122"/>
                <a:cs typeface="Times New Roman" panose="02020603050405020304" pitchFamily="18" charset="0"/>
              </a:rPr>
              <a:t>04</a:t>
            </a:r>
            <a:endParaRPr lang="en-US" sz="2400" dirty="0">
              <a:solidFill>
                <a:srgbClr val="FFFFFF"/>
              </a:solidFill>
              <a:latin typeface="Times New Roman" panose="02020603050405020304" pitchFamily="18" charset="0"/>
              <a:ea typeface="方正姚体" panose="02010601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588" y="-60325"/>
            <a:ext cx="9509125" cy="691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92850" y="2255838"/>
            <a:ext cx="2192338" cy="20796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713" y="4671378"/>
            <a:ext cx="8261350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MH_Entry_2">
            <a:hlinkClick r:id="rId4" action="ppaction://hlinksldjump"/>
          </p:cNvPr>
          <p:cNvSpPr/>
          <p:nvPr>
            <p:custDataLst>
              <p:tags r:id="rId5"/>
            </p:custDataLst>
          </p:nvPr>
        </p:nvSpPr>
        <p:spPr>
          <a:xfrm>
            <a:off x="533400" y="280988"/>
            <a:ext cx="4570413" cy="523875"/>
          </a:xfrm>
          <a:prstGeom prst="rect">
            <a:avLst/>
          </a:prstGeom>
          <a:noFill/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tIns="0" rIns="0" bIns="0" anchor="ctr">
            <a:normAutofit/>
          </a:bodyPr>
          <a:lstStyle/>
          <a:p>
            <a:pPr eaLnBrk="0" hangingPunct="0">
              <a:buFontTx/>
              <a:buNone/>
              <a:defRPr/>
            </a:pPr>
            <a:r>
              <a:rPr lang="zh-CN" altLang="en-US" spc="200" dirty="0">
                <a:solidFill>
                  <a:schemeClr val="tx1"/>
                </a:solidFill>
                <a:latin typeface="+mn-ea"/>
              </a:rPr>
              <a:t>电感器件的创新设计三</a:t>
            </a:r>
            <a:endParaRPr lang="zh-CN" altLang="en-US" spc="2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7163" y="1247775"/>
            <a:ext cx="8394700" cy="5857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60">
            <a:solidFill>
              <a:srgbClr val="FFFFFF"/>
            </a:solidFill>
            <a:miter lim="800000"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lIns="90000" tIns="46800" rIns="90000" bIns="46800">
            <a:spAutoFit/>
          </a:bodyPr>
          <a:lstStyle/>
          <a:p>
            <a:pPr defTabSz="264795" eaLnBrk="0" hangingPunct="0">
              <a:buFontTx/>
              <a:buNone/>
              <a:tabLst>
                <a:tab pos="0" algn="l"/>
                <a:tab pos="263525" algn="l"/>
                <a:tab pos="528320" algn="l"/>
                <a:tab pos="793750" algn="l"/>
                <a:tab pos="1058545" algn="l"/>
                <a:tab pos="1323975" algn="l"/>
                <a:tab pos="1588770" algn="l"/>
                <a:tab pos="1854200" algn="l"/>
                <a:tab pos="2118995" algn="l"/>
                <a:tab pos="2384425" algn="l"/>
                <a:tab pos="2649220" algn="l"/>
                <a:tab pos="2914650" algn="l"/>
                <a:tab pos="3179445" algn="l"/>
                <a:tab pos="3444875" algn="l"/>
                <a:tab pos="3709670" algn="l"/>
                <a:tab pos="3975100" algn="l"/>
                <a:tab pos="4239895" algn="l"/>
                <a:tab pos="4505325" algn="l"/>
                <a:tab pos="4770120" algn="l"/>
                <a:tab pos="5035550" algn="l"/>
                <a:tab pos="5300345" algn="l"/>
              </a:tabLst>
              <a:defRPr/>
            </a:pPr>
            <a:r>
              <a:rPr lang="zh-CN" altLang="en-US" sz="3200" dirty="0">
                <a:solidFill>
                  <a:schemeClr val="accent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结构创新</a:t>
            </a:r>
            <a:r>
              <a:rPr lang="en-US" altLang="zh-CN" sz="3200" dirty="0">
                <a:solidFill>
                  <a:schemeClr val="accent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UC</a:t>
            </a:r>
            <a:r>
              <a:rPr lang="zh-CN" altLang="en-US" sz="3200" dirty="0">
                <a:solidFill>
                  <a:schemeClr val="accent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共模电感</a:t>
            </a:r>
            <a:r>
              <a:rPr lang="en-US" altLang="zh-CN" sz="3200" dirty="0">
                <a:solidFill>
                  <a:schemeClr val="accent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—</a:t>
            </a:r>
            <a:r>
              <a:rPr lang="en-US" sz="3200" dirty="0" err="1">
                <a:solidFill>
                  <a:schemeClr val="accent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产品</a:t>
            </a:r>
            <a:r>
              <a:rPr lang="zh-CN" altLang="en-US" sz="3200" dirty="0" err="1">
                <a:solidFill>
                  <a:schemeClr val="accent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特点</a:t>
            </a:r>
            <a:endParaRPr lang="zh-CN" altLang="en-US" sz="3200" dirty="0" err="1">
              <a:solidFill>
                <a:schemeClr val="accent2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5" name="圆角矩形 14"/>
          <p:cNvSpPr/>
          <p:nvPr/>
        </p:nvSpPr>
        <p:spPr bwMode="auto">
          <a:xfrm>
            <a:off x="179388" y="2201863"/>
            <a:ext cx="5724525" cy="49847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 defTabSz="264795" eaLnBrk="0" hangingPunct="0">
              <a:buClr>
                <a:srgbClr val="000000"/>
              </a:buClr>
              <a:buFont typeface="Wingdings" panose="05000000000000000000" charset="0"/>
              <a:buChar char="Ø"/>
              <a:defRPr/>
            </a:pPr>
            <a:r>
              <a: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高效率，高阻抗，频率范围宽</a:t>
            </a:r>
            <a:r>
              <a: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佳</a:t>
            </a:r>
            <a:endParaRPr lang="zh-CN" altLang="en-US" sz="20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6" name="圆角矩形 15"/>
          <p:cNvSpPr/>
          <p:nvPr/>
        </p:nvSpPr>
        <p:spPr bwMode="auto">
          <a:xfrm>
            <a:off x="165100" y="2870200"/>
            <a:ext cx="5724525" cy="49847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 defTabSz="264795" eaLnBrk="0" hangingPunct="0">
              <a:buClr>
                <a:srgbClr val="000000"/>
              </a:buClr>
              <a:buFont typeface="Wingdings" panose="05000000000000000000" charset="0"/>
              <a:buChar char="Ø"/>
              <a:defRPr/>
            </a:pPr>
            <a:r>
              <a: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设计革新，出色的噪点对策效果</a:t>
            </a:r>
            <a:endParaRPr lang="zh-CN" altLang="en-US" sz="2000" dirty="0"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</p:txBody>
      </p:sp>
      <p:sp>
        <p:nvSpPr>
          <p:cNvPr id="18" name="圆角矩形 17"/>
          <p:cNvSpPr/>
          <p:nvPr/>
        </p:nvSpPr>
        <p:spPr bwMode="auto">
          <a:xfrm>
            <a:off x="176213" y="3527425"/>
            <a:ext cx="5724525" cy="49847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 defTabSz="264795" eaLnBrk="0" hangingPunct="0">
              <a:buClr>
                <a:srgbClr val="000000"/>
              </a:buClr>
              <a:buFont typeface="Wingdings" panose="05000000000000000000" charset="0"/>
              <a:buChar char="Ø"/>
              <a:defRPr/>
            </a:pPr>
            <a:r>
              <a: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可根据客户要求定制</a:t>
            </a:r>
            <a:endParaRPr lang="zh-CN" altLang="en-US" sz="2000" dirty="0"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</p:txBody>
      </p:sp>
      <p:sp>
        <p:nvSpPr>
          <p:cNvPr id="3" name="MH_Number_2">
            <a:hlinkClick r:id="rId4" action="ppaction://hlinksldjump"/>
          </p:cNvPr>
          <p:cNvSpPr/>
          <p:nvPr>
            <p:custDataLst>
              <p:tags r:id="rId6"/>
            </p:custDataLst>
          </p:nvPr>
        </p:nvSpPr>
        <p:spPr>
          <a:xfrm>
            <a:off x="214538" y="285749"/>
            <a:ext cx="528638" cy="523875"/>
          </a:xfrm>
          <a:prstGeom prst="round1Rect">
            <a:avLst>
              <a:gd name="adj" fmla="val 50000"/>
            </a:avLst>
          </a:prstGeom>
          <a:solidFill>
            <a:schemeClr val="accent1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0" bIns="0" anchor="ctr"/>
          <a:lstStyle/>
          <a:p>
            <a:pPr algn="ctr" eaLnBrk="0" hangingPunct="0">
              <a:buFontTx/>
              <a:buNone/>
              <a:defRPr/>
            </a:pPr>
            <a:r>
              <a:rPr lang="en-US" altLang="zh-CN" sz="2400" dirty="0">
                <a:solidFill>
                  <a:srgbClr val="FFFFFF"/>
                </a:solidFill>
                <a:latin typeface="Times New Roman" panose="02020603050405020304" pitchFamily="18" charset="0"/>
                <a:ea typeface="方正姚体" panose="02010601030101010101" pitchFamily="2" charset="-122"/>
                <a:cs typeface="Times New Roman" panose="02020603050405020304" pitchFamily="18" charset="0"/>
              </a:rPr>
              <a:t>0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方正姚体" panose="02010601030101010101" pitchFamily="2" charset="-122"/>
                <a:cs typeface="Times New Roman" panose="02020603050405020304" pitchFamily="18" charset="0"/>
              </a:rPr>
              <a:t>4</a:t>
            </a:r>
            <a:endParaRPr lang="en-US" sz="2400" dirty="0">
              <a:solidFill>
                <a:srgbClr val="FFFFFF"/>
              </a:solidFill>
              <a:latin typeface="Times New Roman" panose="02020603050405020304" pitchFamily="18" charset="0"/>
              <a:ea typeface="方正姚体" panose="02010601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-20638" y="0"/>
            <a:ext cx="9509126" cy="702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8915" name="组合 14"/>
          <p:cNvGrpSpPr/>
          <p:nvPr/>
        </p:nvGrpSpPr>
        <p:grpSpPr bwMode="auto">
          <a:xfrm>
            <a:off x="374650" y="2124075"/>
            <a:ext cx="7869238" cy="473075"/>
            <a:chOff x="785786" y="2162015"/>
            <a:chExt cx="6423654" cy="348960"/>
          </a:xfrm>
        </p:grpSpPr>
        <p:sp>
          <p:nvSpPr>
            <p:cNvPr id="38921" name="圆角矩形 8"/>
            <p:cNvSpPr>
              <a:spLocks noChangeArrowheads="1"/>
            </p:cNvSpPr>
            <p:nvPr/>
          </p:nvSpPr>
          <p:spPr bwMode="auto">
            <a:xfrm>
              <a:off x="785786" y="2162015"/>
              <a:ext cx="6423654" cy="34896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 w="9525">
              <a:noFill/>
              <a:round/>
            </a:ln>
          </p:spPr>
          <p:txBody>
            <a:bodyPr/>
            <a:lstStyle/>
            <a:p>
              <a:pPr defTabSz="263525" eaLnBrk="0" hangingPunct="0">
                <a:tabLst>
                  <a:tab pos="0" algn="l"/>
                  <a:tab pos="263525" algn="l"/>
                  <a:tab pos="527050" algn="l"/>
                  <a:tab pos="793750" algn="l"/>
                  <a:tab pos="1057275" algn="l"/>
                  <a:tab pos="1323975" algn="l"/>
                  <a:tab pos="1587500" algn="l"/>
                  <a:tab pos="1854200" algn="l"/>
                  <a:tab pos="2117725" algn="l"/>
                  <a:tab pos="2384425" algn="l"/>
                  <a:tab pos="2647950" algn="l"/>
                  <a:tab pos="2914650" algn="l"/>
                  <a:tab pos="3178175" algn="l"/>
                  <a:tab pos="3444875" algn="l"/>
                  <a:tab pos="3708400" algn="l"/>
                  <a:tab pos="3975100" algn="l"/>
                  <a:tab pos="4238625" algn="l"/>
                  <a:tab pos="4505325" algn="l"/>
                  <a:tab pos="4768850" algn="l"/>
                  <a:tab pos="5035550" algn="l"/>
                  <a:tab pos="5299075" algn="l"/>
                </a:tabLst>
              </a:pPr>
              <a:r>
                <a:rPr lang="zh-CN" altLang="en-US" sz="2400">
                  <a:solidFill>
                    <a:srgbClr val="FFFF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      传统共模电感 </a:t>
              </a:r>
              <a:r>
                <a:rPr lang="en-US" altLang="zh-CN" sz="2400">
                  <a:solidFill>
                    <a:srgbClr val="FFFF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VS </a:t>
              </a:r>
              <a:r>
                <a:rPr lang="zh-CN" altLang="en-US" sz="2400">
                  <a:solidFill>
                    <a:srgbClr val="FFFF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结构创新</a:t>
              </a:r>
              <a:r>
                <a:rPr lang="en-US" altLang="zh-CN" sz="2400">
                  <a:solidFill>
                    <a:srgbClr val="FFFF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UC</a:t>
              </a:r>
              <a:r>
                <a:rPr lang="zh-CN" altLang="en-US" sz="2400">
                  <a:solidFill>
                    <a:srgbClr val="FFFF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型共模</a:t>
              </a:r>
              <a:r>
                <a:rPr lang="zh-CN" altLang="en-US" sz="2400">
                  <a:solidFill>
                    <a:srgbClr val="FFFF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+mn-ea"/>
                </a:rPr>
                <a:t>电感</a:t>
              </a:r>
              <a:r>
                <a:rPr lang="zh-CN" altLang="en-US" sz="2400">
                  <a:solidFill>
                    <a:srgbClr val="FFC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 </a:t>
              </a:r>
              <a:endParaRPr lang="en-US" altLang="en-US" sz="2400">
                <a:solidFill>
                  <a:srgbClr val="FFC000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0" name="AutoShape 4"/>
            <p:cNvSpPr>
              <a:spLocks noChangeArrowheads="1"/>
            </p:cNvSpPr>
            <p:nvPr/>
          </p:nvSpPr>
          <p:spPr bwMode="auto">
            <a:xfrm>
              <a:off x="939996" y="2238131"/>
              <a:ext cx="180126" cy="167454"/>
            </a:xfrm>
            <a:prstGeom prst="chevron">
              <a:avLst>
                <a:gd name="adj" fmla="val 40000"/>
              </a:avLst>
            </a:prstGeom>
            <a:gradFill rotWithShape="0">
              <a:gsLst>
                <a:gs pos="0">
                  <a:srgbClr val="E4F9FF"/>
                </a:gs>
                <a:gs pos="100000">
                  <a:srgbClr val="9EEAFF"/>
                </a:gs>
              </a:gsLst>
              <a:lin ang="16200000" scaled="1"/>
            </a:gradFill>
            <a:ln w="9360">
              <a:solidFill>
                <a:srgbClr val="46AAC5"/>
              </a:solidFill>
              <a:miter lim="800000"/>
            </a:ln>
            <a:effectLst>
              <a:outerShdw dist="20160" dir="5400000" algn="ctr" rotWithShape="0">
                <a:srgbClr val="000000">
                  <a:alpha val="38034"/>
                </a:srgbClr>
              </a:outerShdw>
            </a:effectLst>
          </p:spPr>
          <p:txBody>
            <a:bodyPr wrap="none" anchor="ctr"/>
            <a:lstStyle/>
            <a:p>
              <a:pPr defTabSz="264795" eaLnBrk="0" hangingPunct="0">
                <a:buClr>
                  <a:srgbClr val="000000"/>
                </a:buClr>
                <a:buFontTx/>
                <a:buNone/>
                <a:defRPr/>
              </a:pPr>
              <a:endParaRPr lang="zh-CN" altLang="en-US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sp>
        <p:nvSpPr>
          <p:cNvPr id="5" name="MH_Entry_2">
            <a:hlinkClick r:id="rId2" action="ppaction://hlinksldjump"/>
          </p:cNvPr>
          <p:cNvSpPr/>
          <p:nvPr>
            <p:custDataLst>
              <p:tags r:id="rId3"/>
            </p:custDataLst>
          </p:nvPr>
        </p:nvSpPr>
        <p:spPr>
          <a:xfrm>
            <a:off x="533400" y="280988"/>
            <a:ext cx="4570413" cy="523875"/>
          </a:xfrm>
          <a:prstGeom prst="rect">
            <a:avLst/>
          </a:prstGeom>
          <a:noFill/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tIns="0" rIns="0" bIns="0" anchor="ctr">
            <a:normAutofit/>
          </a:bodyPr>
          <a:lstStyle/>
          <a:p>
            <a:pPr eaLnBrk="0" hangingPunct="0">
              <a:buFontTx/>
              <a:buNone/>
              <a:defRPr/>
            </a:pPr>
            <a:r>
              <a:rPr lang="zh-CN" altLang="en-US" spc="200" dirty="0">
                <a:solidFill>
                  <a:schemeClr val="tx1"/>
                </a:solidFill>
                <a:latin typeface="+mn-ea"/>
              </a:rPr>
              <a:t>电感器件的创新设计三</a:t>
            </a:r>
            <a:endParaRPr lang="zh-CN" altLang="en-US" spc="2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169863" y="1409700"/>
            <a:ext cx="8394700" cy="587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60">
            <a:solidFill>
              <a:srgbClr val="FFFFFF"/>
            </a:solidFill>
            <a:miter lim="800000"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lIns="90000" tIns="46800" rIns="90000" bIns="46800">
            <a:spAutoFit/>
          </a:bodyPr>
          <a:lstStyle/>
          <a:p>
            <a:pPr defTabSz="264795" eaLnBrk="0" hangingPunct="0">
              <a:buFontTx/>
              <a:buNone/>
              <a:tabLst>
                <a:tab pos="0" algn="l"/>
                <a:tab pos="263525" algn="l"/>
                <a:tab pos="528320" algn="l"/>
                <a:tab pos="793750" algn="l"/>
                <a:tab pos="1058545" algn="l"/>
                <a:tab pos="1323975" algn="l"/>
                <a:tab pos="1588770" algn="l"/>
                <a:tab pos="1854200" algn="l"/>
                <a:tab pos="2118995" algn="l"/>
                <a:tab pos="2384425" algn="l"/>
                <a:tab pos="2649220" algn="l"/>
                <a:tab pos="2914650" algn="l"/>
                <a:tab pos="3179445" algn="l"/>
                <a:tab pos="3444875" algn="l"/>
                <a:tab pos="3709670" algn="l"/>
                <a:tab pos="3975100" algn="l"/>
                <a:tab pos="4239895" algn="l"/>
                <a:tab pos="4505325" algn="l"/>
                <a:tab pos="4770120" algn="l"/>
                <a:tab pos="5035550" algn="l"/>
                <a:tab pos="5300345" algn="l"/>
              </a:tabLst>
              <a:defRPr/>
            </a:pPr>
            <a:r>
              <a:rPr lang="zh-CN" altLang="en-US" sz="3200" dirty="0">
                <a:solidFill>
                  <a:schemeClr val="accent2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结构创新</a:t>
            </a:r>
            <a:r>
              <a:rPr lang="en-US" altLang="zh-CN" sz="3200" dirty="0">
                <a:solidFill>
                  <a:schemeClr val="accent2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UC</a:t>
            </a:r>
            <a:r>
              <a:rPr lang="zh-CN" altLang="en-US" sz="3200" dirty="0">
                <a:solidFill>
                  <a:schemeClr val="accent2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共模电感</a:t>
            </a:r>
            <a:r>
              <a:rPr lang="en-US" altLang="zh-CN" sz="3200" dirty="0">
                <a:solidFill>
                  <a:schemeClr val="accent2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—</a:t>
            </a:r>
            <a:r>
              <a:rPr lang="zh-CN" altLang="en-US" sz="3200" dirty="0">
                <a:solidFill>
                  <a:schemeClr val="accent2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性能对比</a:t>
            </a:r>
            <a:endParaRPr lang="zh-CN" altLang="en-US" sz="3200" dirty="0">
              <a:solidFill>
                <a:schemeClr val="accent2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38919" name="Chart 4"/>
          <p:cNvPicPr>
            <a:picLocks noGrp="1"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24375" y="2822575"/>
            <a:ext cx="4497388" cy="348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0" name="Chart 3"/>
          <p:cNvPicPr>
            <a:picLocks noGrp="1"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5900" y="2860675"/>
            <a:ext cx="4022725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MH_Number_2">
            <a:hlinkClick r:id="rId2" action="ppaction://hlinksldjump"/>
          </p:cNvPr>
          <p:cNvSpPr/>
          <p:nvPr>
            <p:custDataLst>
              <p:tags r:id="rId6"/>
            </p:custDataLst>
          </p:nvPr>
        </p:nvSpPr>
        <p:spPr>
          <a:xfrm>
            <a:off x="200025" y="285750"/>
            <a:ext cx="528638" cy="523875"/>
          </a:xfrm>
          <a:prstGeom prst="round1Rect">
            <a:avLst>
              <a:gd name="adj" fmla="val 50000"/>
            </a:avLst>
          </a:prstGeom>
          <a:solidFill>
            <a:schemeClr val="accent1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0" bIns="0" anchor="ctr"/>
          <a:lstStyle/>
          <a:p>
            <a:pPr algn="ctr" eaLnBrk="0" hangingPunct="0">
              <a:buFontTx/>
              <a:buNone/>
              <a:defRPr/>
            </a:pPr>
            <a:r>
              <a:rPr lang="en-US" altLang="zh-CN" sz="2400" dirty="0">
                <a:solidFill>
                  <a:srgbClr val="FFFFFF"/>
                </a:solidFill>
                <a:latin typeface="Times New Roman" panose="02020603050405020304" pitchFamily="18" charset="0"/>
                <a:ea typeface="方正姚体" panose="02010601030101010101" pitchFamily="2" charset="-122"/>
                <a:cs typeface="Times New Roman" panose="02020603050405020304" pitchFamily="18" charset="0"/>
              </a:rPr>
              <a:t>04</a:t>
            </a:r>
            <a:endParaRPr lang="en-US" sz="2400" dirty="0">
              <a:solidFill>
                <a:srgbClr val="FFFFFF"/>
              </a:solidFill>
              <a:latin typeface="Times New Roman" panose="02020603050405020304" pitchFamily="18" charset="0"/>
              <a:ea typeface="方正姚体" panose="02010601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-73025" y="-60325"/>
            <a:ext cx="9509125" cy="702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图片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6038" y="2757488"/>
            <a:ext cx="4641850" cy="25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9940" name="Group 33"/>
          <p:cNvGrpSpPr/>
          <p:nvPr/>
        </p:nvGrpSpPr>
        <p:grpSpPr bwMode="auto">
          <a:xfrm>
            <a:off x="552450" y="2968625"/>
            <a:ext cx="2212975" cy="1778000"/>
            <a:chOff x="793" y="781"/>
            <a:chExt cx="3615" cy="3375"/>
          </a:xfrm>
        </p:grpSpPr>
        <p:sp>
          <p:nvSpPr>
            <p:cNvPr id="39946" name="Rectangle 34"/>
            <p:cNvSpPr>
              <a:spLocks noChangeArrowheads="1"/>
            </p:cNvSpPr>
            <p:nvPr/>
          </p:nvSpPr>
          <p:spPr bwMode="auto">
            <a:xfrm>
              <a:off x="1383" y="1207"/>
              <a:ext cx="2495" cy="222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None/>
              </a:pPr>
              <a:endParaRPr lang="zh-CN" altLang="en-US">
                <a:ea typeface="宋体" panose="02010600030101010101" pitchFamily="2" charset="-122"/>
              </a:endParaRPr>
            </a:p>
          </p:txBody>
        </p:sp>
        <p:pic>
          <p:nvPicPr>
            <p:cNvPr id="39947" name="Picture 35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93" y="781"/>
              <a:ext cx="3615" cy="3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右箭头 5"/>
          <p:cNvSpPr/>
          <p:nvPr/>
        </p:nvSpPr>
        <p:spPr>
          <a:xfrm>
            <a:off x="3025775" y="3441700"/>
            <a:ext cx="1490663" cy="379413"/>
          </a:xfrm>
          <a:prstGeom prst="rightArrow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buFontTx/>
              <a:buNone/>
              <a:defRPr/>
            </a:pPr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4654550" y="3262313"/>
            <a:ext cx="650875" cy="693737"/>
          </a:xfrm>
          <a:prstGeom prst="ellipse">
            <a:avLst/>
          </a:prstGeom>
          <a:noFill/>
          <a:ln w="1270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buFontTx/>
              <a:buNone/>
              <a:defRPr/>
            </a:pPr>
            <a:endParaRPr lang="zh-CN" altLang="en-US"/>
          </a:p>
        </p:txBody>
      </p:sp>
      <p:sp>
        <p:nvSpPr>
          <p:cNvPr id="9" name="MH_Entry_2">
            <a:hlinkClick r:id="rId4" action="ppaction://hlinksldjump"/>
          </p:cNvPr>
          <p:cNvSpPr/>
          <p:nvPr>
            <p:custDataLst>
              <p:tags r:id="rId5"/>
            </p:custDataLst>
          </p:nvPr>
        </p:nvSpPr>
        <p:spPr>
          <a:xfrm>
            <a:off x="533400" y="280988"/>
            <a:ext cx="4570413" cy="523875"/>
          </a:xfrm>
          <a:prstGeom prst="rect">
            <a:avLst/>
          </a:prstGeom>
          <a:noFill/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tIns="0" rIns="0" bIns="0" anchor="ctr">
            <a:normAutofit/>
          </a:bodyPr>
          <a:lstStyle/>
          <a:p>
            <a:pPr eaLnBrk="0" hangingPunct="0">
              <a:buFontTx/>
              <a:buNone/>
              <a:defRPr/>
            </a:pPr>
            <a:r>
              <a:rPr lang="zh-CN" altLang="en-US" spc="200" dirty="0">
                <a:solidFill>
                  <a:schemeClr val="tx1"/>
                </a:solidFill>
                <a:latin typeface="+mn-ea"/>
              </a:rPr>
              <a:t>电感器件的创新设计三</a:t>
            </a:r>
            <a:endParaRPr lang="zh-CN" altLang="en-US" spc="2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69863" y="1409700"/>
            <a:ext cx="8394700" cy="587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60">
            <a:solidFill>
              <a:srgbClr val="FFFFFF"/>
            </a:solidFill>
            <a:miter lim="800000"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lIns="90000" tIns="46800" rIns="90000" bIns="46800">
            <a:spAutoFit/>
          </a:bodyPr>
          <a:lstStyle/>
          <a:p>
            <a:pPr defTabSz="264795" eaLnBrk="0" hangingPunct="0">
              <a:buFontTx/>
              <a:buNone/>
              <a:tabLst>
                <a:tab pos="0" algn="l"/>
                <a:tab pos="263525" algn="l"/>
                <a:tab pos="528320" algn="l"/>
                <a:tab pos="793750" algn="l"/>
                <a:tab pos="1058545" algn="l"/>
                <a:tab pos="1323975" algn="l"/>
                <a:tab pos="1588770" algn="l"/>
                <a:tab pos="1854200" algn="l"/>
                <a:tab pos="2118995" algn="l"/>
                <a:tab pos="2384425" algn="l"/>
                <a:tab pos="2649220" algn="l"/>
                <a:tab pos="2914650" algn="l"/>
                <a:tab pos="3179445" algn="l"/>
                <a:tab pos="3444875" algn="l"/>
                <a:tab pos="3709670" algn="l"/>
                <a:tab pos="3975100" algn="l"/>
                <a:tab pos="4239895" algn="l"/>
                <a:tab pos="4505325" algn="l"/>
                <a:tab pos="4770120" algn="l"/>
                <a:tab pos="5035550" algn="l"/>
                <a:tab pos="5300345" algn="l"/>
              </a:tabLst>
              <a:defRPr/>
            </a:pPr>
            <a:r>
              <a:rPr lang="zh-CN" altLang="en-US" sz="3200" dirty="0">
                <a:solidFill>
                  <a:schemeClr val="accent2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结构创新</a:t>
            </a:r>
            <a:r>
              <a:rPr lang="en-US" altLang="zh-CN" sz="3200" dirty="0">
                <a:solidFill>
                  <a:schemeClr val="accent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UC</a:t>
            </a:r>
            <a:r>
              <a:rPr lang="zh-CN" altLang="en-US" sz="3200" dirty="0">
                <a:solidFill>
                  <a:schemeClr val="accent2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共模电感</a:t>
            </a:r>
            <a:r>
              <a:rPr lang="en-US" altLang="zh-CN" sz="3200" dirty="0">
                <a:solidFill>
                  <a:schemeClr val="accent2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—</a:t>
            </a:r>
            <a:r>
              <a:rPr lang="zh-CN" altLang="en-US" sz="3200" dirty="0">
                <a:solidFill>
                  <a:schemeClr val="accent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产品应用</a:t>
            </a:r>
            <a:endParaRPr lang="zh-CN" altLang="en-US" sz="3200" dirty="0">
              <a:solidFill>
                <a:schemeClr val="accent2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" name="MH_Number_2">
            <a:hlinkClick r:id="rId4" action="ppaction://hlinksldjump"/>
          </p:cNvPr>
          <p:cNvSpPr/>
          <p:nvPr>
            <p:custDataLst>
              <p:tags r:id="rId6"/>
            </p:custDataLst>
          </p:nvPr>
        </p:nvSpPr>
        <p:spPr>
          <a:xfrm>
            <a:off x="200025" y="285750"/>
            <a:ext cx="528638" cy="523875"/>
          </a:xfrm>
          <a:prstGeom prst="round1Rect">
            <a:avLst>
              <a:gd name="adj" fmla="val 50000"/>
            </a:avLst>
          </a:prstGeom>
          <a:solidFill>
            <a:schemeClr val="accent1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0" bIns="0" anchor="ctr"/>
          <a:lstStyle/>
          <a:p>
            <a:pPr algn="ctr" eaLnBrk="0" hangingPunct="0">
              <a:buFontTx/>
              <a:buNone/>
              <a:defRPr/>
            </a:pPr>
            <a:r>
              <a:rPr lang="en-US" altLang="zh-CN" sz="2400" dirty="0">
                <a:solidFill>
                  <a:srgbClr val="FFFFFF"/>
                </a:solidFill>
                <a:latin typeface="Times New Roman" panose="02020603050405020304" pitchFamily="18" charset="0"/>
                <a:ea typeface="方正姚体" panose="02010601030101010101" pitchFamily="2" charset="-122"/>
                <a:cs typeface="Times New Roman" panose="02020603050405020304" pitchFamily="18" charset="0"/>
              </a:rPr>
              <a:t>0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方正姚体" panose="02010601030101010101" pitchFamily="2" charset="-122"/>
                <a:cs typeface="Times New Roman" panose="02020603050405020304" pitchFamily="18" charset="0"/>
              </a:rPr>
              <a:t>4</a:t>
            </a:r>
            <a:endParaRPr lang="en-US" sz="2400" dirty="0">
              <a:solidFill>
                <a:srgbClr val="FFFFFF"/>
              </a:solidFill>
              <a:latin typeface="Times New Roman" panose="02020603050405020304" pitchFamily="18" charset="0"/>
              <a:ea typeface="方正姚体" panose="02010601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MH_Entry_2">
            <a:hlinkClick r:id="rId2" action="ppaction://hlinksldjump"/>
          </p:cNvPr>
          <p:cNvSpPr/>
          <p:nvPr>
            <p:custDataLst>
              <p:tags r:id="rId3"/>
            </p:custDataLst>
          </p:nvPr>
        </p:nvSpPr>
        <p:spPr>
          <a:xfrm>
            <a:off x="533400" y="280988"/>
            <a:ext cx="4570413" cy="523875"/>
          </a:xfrm>
          <a:prstGeom prst="rect">
            <a:avLst/>
          </a:prstGeom>
          <a:noFill/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tIns="0" rIns="0" bIns="0" anchor="ctr">
            <a:normAutofit/>
          </a:bodyPr>
          <a:lstStyle/>
          <a:p>
            <a:pPr eaLnBrk="0" hangingPunct="0">
              <a:buFontTx/>
              <a:buNone/>
              <a:defRPr/>
            </a:pPr>
            <a:r>
              <a:rPr lang="zh-CN" altLang="en-US" spc="200" dirty="0">
                <a:solidFill>
                  <a:schemeClr val="tx1"/>
                </a:solidFill>
                <a:latin typeface="+mn-ea"/>
              </a:rPr>
              <a:t>电感器件的创新设计四</a:t>
            </a:r>
            <a:endParaRPr lang="zh-CN" altLang="en-US" spc="2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57163" y="1247775"/>
            <a:ext cx="8394700" cy="5794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60">
            <a:solidFill>
              <a:srgbClr val="FFFFFF"/>
            </a:solidFill>
            <a:miter lim="800000"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lIns="90000" tIns="46800" rIns="90000" bIns="46800">
            <a:spAutoFit/>
          </a:bodyPr>
          <a:lstStyle/>
          <a:p>
            <a:pPr defTabSz="264795" eaLnBrk="0" hangingPunct="0">
              <a:buFontTx/>
              <a:buNone/>
              <a:tabLst>
                <a:tab pos="0" algn="l"/>
                <a:tab pos="263525" algn="l"/>
                <a:tab pos="528320" algn="l"/>
                <a:tab pos="793750" algn="l"/>
                <a:tab pos="1058545" algn="l"/>
                <a:tab pos="1323975" algn="l"/>
                <a:tab pos="1588770" algn="l"/>
                <a:tab pos="1854200" algn="l"/>
                <a:tab pos="2118995" algn="l"/>
                <a:tab pos="2384425" algn="l"/>
                <a:tab pos="2649220" algn="l"/>
                <a:tab pos="2914650" algn="l"/>
                <a:tab pos="3179445" algn="l"/>
                <a:tab pos="3444875" algn="l"/>
                <a:tab pos="3709670" algn="l"/>
                <a:tab pos="3975100" algn="l"/>
                <a:tab pos="4239895" algn="l"/>
                <a:tab pos="4505325" algn="l"/>
                <a:tab pos="4770120" algn="l"/>
                <a:tab pos="5035550" algn="l"/>
                <a:tab pos="5300345" algn="l"/>
              </a:tabLst>
              <a:defRPr/>
            </a:pPr>
            <a:r>
              <a:rPr lang="zh-CN" altLang="en-US" sz="3200" dirty="0" err="1">
                <a:solidFill>
                  <a:schemeClr val="accent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材料创新</a:t>
            </a:r>
            <a:r>
              <a:rPr lang="zh-CN" sz="3200" dirty="0" err="1">
                <a:solidFill>
                  <a:schemeClr val="accent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大功率</a:t>
            </a:r>
            <a:r>
              <a:rPr lang="en-US" altLang="zh-CN" sz="3200" dirty="0">
                <a:solidFill>
                  <a:schemeClr val="accent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PFC</a:t>
            </a:r>
            <a:r>
              <a:rPr lang="zh-CN" altLang="en-US" sz="3200" dirty="0" err="1">
                <a:solidFill>
                  <a:schemeClr val="accent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电感</a:t>
            </a:r>
            <a:r>
              <a:rPr lang="en-US" altLang="zh-CN" sz="3200" dirty="0">
                <a:solidFill>
                  <a:schemeClr val="accent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—</a:t>
            </a:r>
            <a:r>
              <a:rPr lang="en-US" sz="3200" dirty="0">
                <a:solidFill>
                  <a:schemeClr val="accent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产品</a:t>
            </a:r>
            <a:r>
              <a:rPr lang="zh-CN" altLang="en-US" sz="3200" dirty="0" err="1">
                <a:solidFill>
                  <a:schemeClr val="accent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特点</a:t>
            </a:r>
            <a:endParaRPr lang="zh-CN" altLang="en-US" sz="3200" dirty="0" err="1">
              <a:solidFill>
                <a:schemeClr val="accent2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5" name="圆角矩形 14"/>
          <p:cNvSpPr/>
          <p:nvPr/>
        </p:nvSpPr>
        <p:spPr bwMode="auto">
          <a:xfrm>
            <a:off x="179388" y="2201863"/>
            <a:ext cx="8763000" cy="49847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 defTabSz="264795" eaLnBrk="0" hangingPunct="0">
              <a:buClr>
                <a:srgbClr val="000000"/>
              </a:buClr>
              <a:buFont typeface="Wingdings" panose="05000000000000000000" charset="0"/>
              <a:buChar char="Ø"/>
              <a:defRPr/>
            </a:pPr>
            <a:r>
              <a: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用于变频空调电源PFC电路设计中，采用铁硅或超级铁硅铝型磁材制作</a:t>
            </a:r>
            <a:endParaRPr lang="zh-CN" altLang="en-US" sz="2000" dirty="0"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</p:txBody>
      </p:sp>
      <p:sp>
        <p:nvSpPr>
          <p:cNvPr id="16" name="圆角矩形 15"/>
          <p:cNvSpPr/>
          <p:nvPr/>
        </p:nvSpPr>
        <p:spPr bwMode="auto">
          <a:xfrm>
            <a:off x="165100" y="2870200"/>
            <a:ext cx="7118350" cy="49847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 defTabSz="264795" eaLnBrk="0" hangingPunct="0">
              <a:buClr>
                <a:srgbClr val="000000"/>
              </a:buClr>
              <a:buFont typeface="Wingdings" panose="05000000000000000000" charset="0"/>
              <a:buChar char="Ø"/>
              <a:defRPr/>
            </a:pPr>
            <a:r>
              <a: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体积小，电感值偏差小，低损耗，高效率设计</a:t>
            </a:r>
            <a:endParaRPr lang="zh-CN" altLang="en-US" sz="2000" dirty="0"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</p:txBody>
      </p:sp>
      <p:pic>
        <p:nvPicPr>
          <p:cNvPr id="41992" name="图片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6550" y="3900488"/>
            <a:ext cx="26384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3" name="图片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3500" y="3868738"/>
            <a:ext cx="2374900" cy="217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4" name="AutoShape 18"/>
          <p:cNvSpPr>
            <a:spLocks noChangeArrowheads="1"/>
          </p:cNvSpPr>
          <p:nvPr/>
        </p:nvSpPr>
        <p:spPr bwMode="auto">
          <a:xfrm>
            <a:off x="3971925" y="4776788"/>
            <a:ext cx="1204913" cy="790575"/>
          </a:xfrm>
          <a:prstGeom prst="rightArrow">
            <a:avLst>
              <a:gd name="adj1" fmla="val 50000"/>
              <a:gd name="adj2" fmla="val 43296"/>
            </a:avLst>
          </a:prstGeom>
          <a:gradFill rotWithShape="1">
            <a:gsLst>
              <a:gs pos="0">
                <a:srgbClr val="FF9176"/>
              </a:gs>
              <a:gs pos="100000">
                <a:srgbClr val="FF3300"/>
              </a:gs>
            </a:gsLst>
            <a:lin ang="0" scaled="1"/>
          </a:gradFill>
          <a:ln w="9525">
            <a:noFill/>
            <a:miter lim="800000"/>
          </a:ln>
        </p:spPr>
        <p:txBody>
          <a:bodyPr wrap="none" anchor="ctr"/>
          <a:lstStyle/>
          <a:p>
            <a:pPr algn="ctr">
              <a:spcBef>
                <a:spcPct val="5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None/>
            </a:pP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41995" name="Text Box 15"/>
          <p:cNvSpPr txBox="1">
            <a:spLocks noChangeArrowheads="1"/>
          </p:cNvSpPr>
          <p:nvPr/>
        </p:nvSpPr>
        <p:spPr bwMode="auto">
          <a:xfrm>
            <a:off x="3732213" y="4162425"/>
            <a:ext cx="1671637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defTabSz="3111500"/>
            <a:r>
              <a:rPr lang="en-US" altLang="ja-JP" sz="3200" b="1">
                <a:solidFill>
                  <a:srgbClr val="FF0000"/>
                </a:solidFill>
                <a:ea typeface="宋体" panose="02010600030101010101" pitchFamily="2" charset="-122"/>
              </a:rPr>
              <a:t>Change</a:t>
            </a:r>
            <a:endParaRPr lang="en-US" altLang="ja-JP" sz="3200" b="1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3" name="MH_Number_2">
            <a:hlinkClick r:id="rId2" action="ppaction://hlinksldjump"/>
          </p:cNvPr>
          <p:cNvSpPr/>
          <p:nvPr>
            <p:custDataLst>
              <p:tags r:id="rId6"/>
            </p:custDataLst>
          </p:nvPr>
        </p:nvSpPr>
        <p:spPr>
          <a:xfrm>
            <a:off x="200025" y="285750"/>
            <a:ext cx="528638" cy="523875"/>
          </a:xfrm>
          <a:prstGeom prst="round1Rect">
            <a:avLst>
              <a:gd name="adj" fmla="val 50000"/>
            </a:avLst>
          </a:prstGeom>
          <a:solidFill>
            <a:schemeClr val="accent1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0" bIns="0" anchor="ctr"/>
          <a:lstStyle/>
          <a:p>
            <a:pPr algn="ctr" eaLnBrk="0" hangingPunct="0">
              <a:buFontTx/>
              <a:buNone/>
              <a:defRPr/>
            </a:pPr>
            <a:r>
              <a:rPr lang="en-US" altLang="zh-CN" sz="2400" dirty="0">
                <a:solidFill>
                  <a:srgbClr val="FFFFFF"/>
                </a:solidFill>
                <a:latin typeface="Times New Roman" panose="02020603050405020304" pitchFamily="18" charset="0"/>
                <a:ea typeface="方正姚体" panose="02010601030101010101" pitchFamily="2" charset="-122"/>
                <a:cs typeface="Times New Roman" panose="02020603050405020304" pitchFamily="18" charset="0"/>
              </a:rPr>
              <a:t>0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方正姚体" panose="02010601030101010101" pitchFamily="2" charset="-122"/>
                <a:cs typeface="Times New Roman" panose="02020603050405020304" pitchFamily="18" charset="0"/>
              </a:rPr>
              <a:t>4</a:t>
            </a:r>
            <a:endParaRPr lang="en-US" sz="2400" dirty="0">
              <a:solidFill>
                <a:srgbClr val="FFFFFF"/>
              </a:solidFill>
              <a:latin typeface="Times New Roman" panose="02020603050405020304" pitchFamily="18" charset="0"/>
              <a:ea typeface="方正姚体" panose="02010601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-20638" y="0"/>
            <a:ext cx="9469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3011" name="组合 14"/>
          <p:cNvGrpSpPr/>
          <p:nvPr/>
        </p:nvGrpSpPr>
        <p:grpSpPr bwMode="auto">
          <a:xfrm>
            <a:off x="315595" y="2135188"/>
            <a:ext cx="7869238" cy="473075"/>
            <a:chOff x="785786" y="2162015"/>
            <a:chExt cx="6423654" cy="348960"/>
          </a:xfrm>
        </p:grpSpPr>
        <p:sp>
          <p:nvSpPr>
            <p:cNvPr id="43017" name="圆角矩形 8"/>
            <p:cNvSpPr>
              <a:spLocks noChangeArrowheads="1"/>
            </p:cNvSpPr>
            <p:nvPr/>
          </p:nvSpPr>
          <p:spPr bwMode="auto">
            <a:xfrm>
              <a:off x="785786" y="2162015"/>
              <a:ext cx="6423654" cy="34896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 w="9525">
              <a:noFill/>
              <a:round/>
            </a:ln>
          </p:spPr>
          <p:txBody>
            <a:bodyPr/>
            <a:lstStyle/>
            <a:p>
              <a:pPr defTabSz="263525" eaLnBrk="0" hangingPunct="0">
                <a:tabLst>
                  <a:tab pos="0" algn="l"/>
                  <a:tab pos="263525" algn="l"/>
                  <a:tab pos="527050" algn="l"/>
                  <a:tab pos="793750" algn="l"/>
                  <a:tab pos="1057275" algn="l"/>
                  <a:tab pos="1323975" algn="l"/>
                  <a:tab pos="1587500" algn="l"/>
                  <a:tab pos="1854200" algn="l"/>
                  <a:tab pos="2117725" algn="l"/>
                  <a:tab pos="2384425" algn="l"/>
                  <a:tab pos="2647950" algn="l"/>
                  <a:tab pos="2914650" algn="l"/>
                  <a:tab pos="3178175" algn="l"/>
                  <a:tab pos="3444875" algn="l"/>
                  <a:tab pos="3708400" algn="l"/>
                  <a:tab pos="3975100" algn="l"/>
                  <a:tab pos="4238625" algn="l"/>
                  <a:tab pos="4505325" algn="l"/>
                  <a:tab pos="4768850" algn="l"/>
                  <a:tab pos="5035550" algn="l"/>
                  <a:tab pos="5299075" algn="l"/>
                </a:tabLst>
              </a:pPr>
              <a:r>
                <a:rPr lang="zh-CN" altLang="en-US" sz="2400">
                  <a:solidFill>
                    <a:srgbClr val="FFFF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      传统硅钢</a:t>
              </a:r>
              <a:r>
                <a:rPr lang="en-US" altLang="zh-CN" sz="2400">
                  <a:solidFill>
                    <a:srgbClr val="FFFF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PFC</a:t>
              </a:r>
              <a:r>
                <a:rPr lang="zh-CN" altLang="en-US" sz="2400">
                  <a:solidFill>
                    <a:srgbClr val="FFFF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电感 </a:t>
              </a:r>
              <a:r>
                <a:rPr lang="en-US" altLang="zh-CN" sz="2400">
                  <a:solidFill>
                    <a:srgbClr val="FFFF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VS </a:t>
              </a:r>
              <a:r>
                <a:rPr lang="zh-CN" altLang="en-US" sz="2400">
                  <a:solidFill>
                    <a:srgbClr val="FFFF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新材料铁硅</a:t>
              </a:r>
              <a:r>
                <a:rPr lang="en-US" altLang="zh-CN" sz="2400">
                  <a:solidFill>
                    <a:srgbClr val="FFFF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PFC</a:t>
              </a:r>
              <a:r>
                <a:rPr lang="zh-CN" altLang="en-US" sz="2400">
                  <a:solidFill>
                    <a:srgbClr val="FFFF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+mn-ea"/>
                </a:rPr>
                <a:t>电感</a:t>
              </a:r>
              <a:r>
                <a:rPr lang="zh-CN" altLang="en-US" sz="2400">
                  <a:solidFill>
                    <a:srgbClr val="FFC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 </a:t>
              </a:r>
              <a:endParaRPr lang="en-US" altLang="en-US" sz="2400">
                <a:solidFill>
                  <a:srgbClr val="FFC000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0" name="AutoShape 4"/>
            <p:cNvSpPr>
              <a:spLocks noChangeArrowheads="1"/>
            </p:cNvSpPr>
            <p:nvPr/>
          </p:nvSpPr>
          <p:spPr bwMode="auto">
            <a:xfrm>
              <a:off x="939996" y="2238130"/>
              <a:ext cx="180126" cy="167454"/>
            </a:xfrm>
            <a:prstGeom prst="chevron">
              <a:avLst>
                <a:gd name="adj" fmla="val 40000"/>
              </a:avLst>
            </a:prstGeom>
            <a:gradFill rotWithShape="0">
              <a:gsLst>
                <a:gs pos="0">
                  <a:srgbClr val="E4F9FF"/>
                </a:gs>
                <a:gs pos="100000">
                  <a:srgbClr val="9EEAFF"/>
                </a:gs>
              </a:gsLst>
              <a:lin ang="16200000" scaled="1"/>
            </a:gradFill>
            <a:ln w="9360">
              <a:solidFill>
                <a:srgbClr val="46AAC5"/>
              </a:solidFill>
              <a:miter lim="800000"/>
            </a:ln>
            <a:effectLst>
              <a:outerShdw dist="20160" dir="5400000" algn="ctr" rotWithShape="0">
                <a:srgbClr val="000000">
                  <a:alpha val="38034"/>
                </a:srgbClr>
              </a:outerShdw>
            </a:effectLst>
          </p:spPr>
          <p:txBody>
            <a:bodyPr wrap="none" anchor="ctr"/>
            <a:lstStyle/>
            <a:p>
              <a:pPr defTabSz="264795" eaLnBrk="0" hangingPunct="0">
                <a:buClr>
                  <a:srgbClr val="000000"/>
                </a:buClr>
                <a:buFontTx/>
                <a:buNone/>
                <a:defRPr/>
              </a:pPr>
              <a:endParaRPr lang="zh-CN" altLang="en-US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sp>
        <p:nvSpPr>
          <p:cNvPr id="5" name="MH_Entry_2">
            <a:hlinkClick r:id="rId2" action="ppaction://hlinksldjump"/>
          </p:cNvPr>
          <p:cNvSpPr/>
          <p:nvPr>
            <p:custDataLst>
              <p:tags r:id="rId3"/>
            </p:custDataLst>
          </p:nvPr>
        </p:nvSpPr>
        <p:spPr>
          <a:xfrm>
            <a:off x="533400" y="280988"/>
            <a:ext cx="4570413" cy="523875"/>
          </a:xfrm>
          <a:prstGeom prst="rect">
            <a:avLst/>
          </a:prstGeom>
          <a:noFill/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tIns="0" rIns="0" bIns="0" anchor="ctr">
            <a:normAutofit/>
          </a:bodyPr>
          <a:lstStyle/>
          <a:p>
            <a:pPr eaLnBrk="0" hangingPunct="0">
              <a:buFontTx/>
              <a:buNone/>
              <a:defRPr/>
            </a:pPr>
            <a:r>
              <a:rPr lang="zh-CN" altLang="en-US" spc="200" dirty="0">
                <a:solidFill>
                  <a:schemeClr val="tx1"/>
                </a:solidFill>
                <a:latin typeface="+mn-ea"/>
              </a:rPr>
              <a:t>电感器件的创新设计五</a:t>
            </a:r>
            <a:endParaRPr lang="zh-CN" altLang="en-US" spc="2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169863" y="1409700"/>
            <a:ext cx="8394700" cy="587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60">
            <a:solidFill>
              <a:srgbClr val="FFFFFF"/>
            </a:solidFill>
            <a:miter lim="800000"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lIns="90000" tIns="46800" rIns="90000" bIns="46800">
            <a:spAutoFit/>
          </a:bodyPr>
          <a:lstStyle/>
          <a:p>
            <a:pPr defTabSz="264795" eaLnBrk="0" hangingPunct="0">
              <a:buFontTx/>
              <a:buNone/>
              <a:tabLst>
                <a:tab pos="0" algn="l"/>
                <a:tab pos="263525" algn="l"/>
                <a:tab pos="528320" algn="l"/>
                <a:tab pos="793750" algn="l"/>
                <a:tab pos="1058545" algn="l"/>
                <a:tab pos="1323975" algn="l"/>
                <a:tab pos="1588770" algn="l"/>
                <a:tab pos="1854200" algn="l"/>
                <a:tab pos="2118995" algn="l"/>
                <a:tab pos="2384425" algn="l"/>
                <a:tab pos="2649220" algn="l"/>
                <a:tab pos="2914650" algn="l"/>
                <a:tab pos="3179445" algn="l"/>
                <a:tab pos="3444875" algn="l"/>
                <a:tab pos="3709670" algn="l"/>
                <a:tab pos="3975100" algn="l"/>
                <a:tab pos="4239895" algn="l"/>
                <a:tab pos="4505325" algn="l"/>
                <a:tab pos="4770120" algn="l"/>
                <a:tab pos="5035550" algn="l"/>
                <a:tab pos="5300345" algn="l"/>
              </a:tabLst>
              <a:defRPr/>
            </a:pPr>
            <a:r>
              <a:rPr lang="zh-CN" altLang="en-US" sz="3200" dirty="0">
                <a:solidFill>
                  <a:schemeClr val="accent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材料创新大功率</a:t>
            </a:r>
            <a:r>
              <a:rPr lang="en-US" altLang="zh-CN" sz="3200" dirty="0">
                <a:solidFill>
                  <a:schemeClr val="accent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PFC</a:t>
            </a:r>
            <a:r>
              <a:rPr lang="zh-CN" altLang="en-US" sz="3200" dirty="0">
                <a:solidFill>
                  <a:schemeClr val="accent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电感</a:t>
            </a:r>
            <a:r>
              <a:rPr lang="en-US" altLang="zh-CN" sz="3200" dirty="0">
                <a:solidFill>
                  <a:schemeClr val="accent2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—</a:t>
            </a:r>
            <a:r>
              <a:rPr lang="zh-CN" altLang="en-US" sz="3200" dirty="0">
                <a:solidFill>
                  <a:schemeClr val="accent2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性能对比</a:t>
            </a:r>
            <a:endParaRPr lang="zh-CN" altLang="en-US" sz="3200" dirty="0">
              <a:solidFill>
                <a:schemeClr val="accent2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43015" name="图表 1"/>
          <p:cNvPicPr>
            <a:picLocks noGrp="1"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250" y="2746375"/>
            <a:ext cx="3829050" cy="354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6" name="图表 23"/>
          <p:cNvPicPr>
            <a:picLocks noGrp="1"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0425" y="2705100"/>
            <a:ext cx="4049713" cy="356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MH_Number_2">
            <a:hlinkClick r:id="rId2" action="ppaction://hlinksldjump"/>
          </p:cNvPr>
          <p:cNvSpPr/>
          <p:nvPr>
            <p:custDataLst>
              <p:tags r:id="rId6"/>
            </p:custDataLst>
          </p:nvPr>
        </p:nvSpPr>
        <p:spPr>
          <a:xfrm>
            <a:off x="200025" y="285750"/>
            <a:ext cx="528638" cy="523875"/>
          </a:xfrm>
          <a:prstGeom prst="round1Rect">
            <a:avLst>
              <a:gd name="adj" fmla="val 50000"/>
            </a:avLst>
          </a:prstGeom>
          <a:solidFill>
            <a:schemeClr val="accent1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0" bIns="0" anchor="ctr"/>
          <a:lstStyle/>
          <a:p>
            <a:pPr algn="ctr" eaLnBrk="0" hangingPunct="0">
              <a:buFontTx/>
              <a:buNone/>
              <a:defRPr/>
            </a:pPr>
            <a:r>
              <a:rPr lang="en-US" altLang="zh-CN" sz="2400" dirty="0">
                <a:solidFill>
                  <a:srgbClr val="FFFFFF"/>
                </a:solidFill>
                <a:latin typeface="Times New Roman" panose="02020603050405020304" pitchFamily="18" charset="0"/>
                <a:ea typeface="方正姚体" panose="02010601030101010101" pitchFamily="2" charset="-122"/>
                <a:cs typeface="Times New Roman" panose="02020603050405020304" pitchFamily="18" charset="0"/>
              </a:rPr>
              <a:t>0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方正姚体" panose="02010601030101010101" pitchFamily="2" charset="-122"/>
                <a:cs typeface="Times New Roman" panose="02020603050405020304" pitchFamily="18" charset="0"/>
              </a:rPr>
              <a:t>4</a:t>
            </a:r>
            <a:endParaRPr lang="en-US" sz="2400" dirty="0">
              <a:solidFill>
                <a:srgbClr val="FFFFFF"/>
              </a:solidFill>
              <a:latin typeface="Times New Roman" panose="02020603050405020304" pitchFamily="18" charset="0"/>
              <a:ea typeface="方正姚体" panose="02010601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509125" cy="702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MH_Entry_2">
            <a:hlinkClick r:id="rId2" action="ppaction://hlinksldjump"/>
          </p:cNvPr>
          <p:cNvSpPr/>
          <p:nvPr>
            <p:custDataLst>
              <p:tags r:id="rId3"/>
            </p:custDataLst>
          </p:nvPr>
        </p:nvSpPr>
        <p:spPr>
          <a:xfrm>
            <a:off x="533400" y="280988"/>
            <a:ext cx="4570413" cy="523875"/>
          </a:xfrm>
          <a:prstGeom prst="rect">
            <a:avLst/>
          </a:prstGeom>
          <a:noFill/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tIns="0" rIns="0" bIns="0" anchor="ctr">
            <a:normAutofit/>
          </a:bodyPr>
          <a:lstStyle/>
          <a:p>
            <a:pPr eaLnBrk="0" hangingPunct="0">
              <a:buFontTx/>
              <a:buNone/>
              <a:defRPr/>
            </a:pPr>
            <a:r>
              <a:rPr lang="zh-CN" altLang="en-US" spc="200" dirty="0">
                <a:solidFill>
                  <a:schemeClr val="tx1"/>
                </a:solidFill>
                <a:latin typeface="+mn-ea"/>
              </a:rPr>
              <a:t>电感器件的创新设计五</a:t>
            </a:r>
            <a:endParaRPr lang="zh-CN" altLang="en-US" spc="2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57163" y="1247775"/>
            <a:ext cx="8394700" cy="5794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60">
            <a:solidFill>
              <a:srgbClr val="FFFFFF"/>
            </a:solidFill>
            <a:miter lim="800000"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lIns="90000" tIns="46800" rIns="90000" bIns="46800">
            <a:spAutoFit/>
          </a:bodyPr>
          <a:lstStyle/>
          <a:p>
            <a:pPr defTabSz="264795" eaLnBrk="0" hangingPunct="0">
              <a:buFontTx/>
              <a:buNone/>
              <a:tabLst>
                <a:tab pos="0" algn="l"/>
                <a:tab pos="263525" algn="l"/>
                <a:tab pos="528320" algn="l"/>
                <a:tab pos="793750" algn="l"/>
                <a:tab pos="1058545" algn="l"/>
                <a:tab pos="1323975" algn="l"/>
                <a:tab pos="1588770" algn="l"/>
                <a:tab pos="1854200" algn="l"/>
                <a:tab pos="2118995" algn="l"/>
                <a:tab pos="2384425" algn="l"/>
                <a:tab pos="2649220" algn="l"/>
                <a:tab pos="2914650" algn="l"/>
                <a:tab pos="3179445" algn="l"/>
                <a:tab pos="3444875" algn="l"/>
                <a:tab pos="3709670" algn="l"/>
                <a:tab pos="3975100" algn="l"/>
                <a:tab pos="4239895" algn="l"/>
                <a:tab pos="4505325" algn="l"/>
                <a:tab pos="4770120" algn="l"/>
                <a:tab pos="5035550" algn="l"/>
                <a:tab pos="5300345" algn="l"/>
              </a:tabLst>
              <a:defRPr/>
            </a:pPr>
            <a:r>
              <a:rPr lang="zh-CN" altLang="en-US" sz="3200" dirty="0" err="1">
                <a:solidFill>
                  <a:schemeClr val="accent2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创新</a:t>
            </a:r>
            <a:r>
              <a:rPr lang="zh-CN" altLang="en-US" sz="3200" dirty="0" err="1">
                <a:solidFill>
                  <a:schemeClr val="accent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复合材料</a:t>
            </a:r>
            <a:r>
              <a:rPr lang="zh-CN" sz="3200" dirty="0" err="1">
                <a:solidFill>
                  <a:schemeClr val="accent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大功率</a:t>
            </a:r>
            <a:r>
              <a:rPr lang="en-US" altLang="zh-CN" sz="3200" dirty="0">
                <a:solidFill>
                  <a:schemeClr val="accent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PFC</a:t>
            </a:r>
            <a:r>
              <a:rPr lang="zh-CN" altLang="en-US" sz="3200" dirty="0" err="1">
                <a:solidFill>
                  <a:schemeClr val="accent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电感</a:t>
            </a:r>
            <a:r>
              <a:rPr lang="en-US" altLang="zh-CN" sz="3200" dirty="0">
                <a:solidFill>
                  <a:schemeClr val="accent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—</a:t>
            </a:r>
            <a:r>
              <a:rPr lang="en-US" sz="3200" dirty="0">
                <a:solidFill>
                  <a:schemeClr val="accent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产品</a:t>
            </a:r>
            <a:r>
              <a:rPr lang="zh-CN" altLang="en-US" sz="3200" dirty="0" err="1">
                <a:solidFill>
                  <a:schemeClr val="accent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特点</a:t>
            </a:r>
            <a:endParaRPr lang="zh-CN" altLang="en-US" sz="3200" dirty="0" err="1">
              <a:solidFill>
                <a:schemeClr val="accent2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5" name="圆角矩形 14"/>
          <p:cNvSpPr/>
          <p:nvPr/>
        </p:nvSpPr>
        <p:spPr bwMode="auto">
          <a:xfrm>
            <a:off x="179388" y="2201863"/>
            <a:ext cx="7077755" cy="49847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 defTabSz="264795" eaLnBrk="0" hangingPunct="0">
              <a:buClr>
                <a:srgbClr val="000000"/>
              </a:buClr>
              <a:buFont typeface="Wingdings" panose="05000000000000000000" charset="0"/>
              <a:buChar char="Ø"/>
              <a:defRPr/>
            </a:pPr>
            <a:r>
              <a: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采用磁组合方式</a:t>
            </a:r>
            <a:r>
              <a:rPr lang="en-US" altLang="zh-CN" sz="2000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,</a:t>
            </a:r>
            <a:r>
              <a: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合理搭配可降低成本、提高效率</a:t>
            </a:r>
            <a:r>
              <a:rPr lang="en-US" altLang="zh-CN" sz="2000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.</a:t>
            </a:r>
            <a:endParaRPr lang="zh-CN" altLang="en-US" sz="2000" dirty="0"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</p:txBody>
      </p:sp>
      <p:sp>
        <p:nvSpPr>
          <p:cNvPr id="16" name="圆角矩形 15"/>
          <p:cNvSpPr/>
          <p:nvPr/>
        </p:nvSpPr>
        <p:spPr bwMode="auto">
          <a:xfrm>
            <a:off x="165100" y="2739574"/>
            <a:ext cx="7118350" cy="49847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 defTabSz="264795" eaLnBrk="0" hangingPunct="0">
              <a:buClr>
                <a:srgbClr val="000000"/>
              </a:buClr>
              <a:buFont typeface="Wingdings" panose="05000000000000000000" charset="0"/>
              <a:buChar char="Ø"/>
              <a:defRPr/>
            </a:pPr>
            <a:r>
              <a: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专业的核心材料保证低噪声，高靠的制造和绕线工艺</a:t>
            </a:r>
            <a:endParaRPr lang="zh-CN" altLang="en-US" sz="2000" dirty="0"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</p:txBody>
      </p:sp>
      <p:pic>
        <p:nvPicPr>
          <p:cNvPr id="409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21643" y="3958590"/>
            <a:ext cx="2451100" cy="223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9188" y="4021455"/>
            <a:ext cx="3398837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矩形 10"/>
          <p:cNvSpPr/>
          <p:nvPr/>
        </p:nvSpPr>
        <p:spPr>
          <a:xfrm>
            <a:off x="619432" y="3333135"/>
            <a:ext cx="8008374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zh-CN" altLang="en-US" sz="2000" b="1" dirty="0">
                <a:solidFill>
                  <a:schemeClr val="accent3"/>
                </a:solidFill>
              </a:rPr>
              <a:t>各种磁粉芯、铁氧体等复合磁芯</a:t>
            </a:r>
            <a:endParaRPr lang="zh-CN" altLang="en-US" sz="2000" b="1" dirty="0">
              <a:solidFill>
                <a:schemeClr val="accent3"/>
              </a:solidFill>
            </a:endParaRPr>
          </a:p>
        </p:txBody>
      </p:sp>
      <p:sp>
        <p:nvSpPr>
          <p:cNvPr id="3" name="MH_Number_2">
            <a:hlinkClick r:id="rId2" action="ppaction://hlinksldjump"/>
          </p:cNvPr>
          <p:cNvSpPr/>
          <p:nvPr>
            <p:custDataLst>
              <p:tags r:id="rId6"/>
            </p:custDataLst>
          </p:nvPr>
        </p:nvSpPr>
        <p:spPr>
          <a:xfrm>
            <a:off x="200025" y="285750"/>
            <a:ext cx="528638" cy="523875"/>
          </a:xfrm>
          <a:prstGeom prst="round1Rect">
            <a:avLst>
              <a:gd name="adj" fmla="val 50000"/>
            </a:avLst>
          </a:prstGeom>
          <a:solidFill>
            <a:schemeClr val="accent1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0" bIns="0" anchor="ctr"/>
          <a:lstStyle/>
          <a:p>
            <a:pPr algn="ctr" eaLnBrk="0" hangingPunct="0">
              <a:buFontTx/>
              <a:buNone/>
              <a:defRPr/>
            </a:pPr>
            <a:r>
              <a:rPr lang="en-US" altLang="zh-CN" sz="2400" dirty="0">
                <a:solidFill>
                  <a:srgbClr val="FFFFFF"/>
                </a:solidFill>
                <a:latin typeface="Times New Roman" panose="02020603050405020304" pitchFamily="18" charset="0"/>
                <a:ea typeface="方正姚体" panose="02010601030101010101" pitchFamily="2" charset="-122"/>
                <a:cs typeface="Times New Roman" panose="02020603050405020304" pitchFamily="18" charset="0"/>
              </a:rPr>
              <a:t>0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方正姚体" panose="02010601030101010101" pitchFamily="2" charset="-122"/>
                <a:cs typeface="Times New Roman" panose="02020603050405020304" pitchFamily="18" charset="0"/>
              </a:rPr>
              <a:t>4</a:t>
            </a:r>
            <a:endParaRPr lang="en-US" sz="2400" dirty="0">
              <a:solidFill>
                <a:srgbClr val="FFFFFF"/>
              </a:solidFill>
              <a:latin typeface="Times New Roman" panose="02020603050405020304" pitchFamily="18" charset="0"/>
              <a:ea typeface="方正姚体" panose="02010601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469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MH_Entry_2">
            <a:hlinkClick r:id="rId2" action="ppaction://hlinksldjump"/>
          </p:cNvPr>
          <p:cNvSpPr/>
          <p:nvPr>
            <p:custDataLst>
              <p:tags r:id="rId3"/>
            </p:custDataLst>
          </p:nvPr>
        </p:nvSpPr>
        <p:spPr>
          <a:xfrm>
            <a:off x="533400" y="280988"/>
            <a:ext cx="4570413" cy="523875"/>
          </a:xfrm>
          <a:prstGeom prst="rect">
            <a:avLst/>
          </a:prstGeom>
          <a:noFill/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tIns="0" rIns="0" bIns="0" anchor="ctr">
            <a:normAutofit/>
          </a:bodyPr>
          <a:lstStyle/>
          <a:p>
            <a:pPr eaLnBrk="0" hangingPunct="0">
              <a:buFontTx/>
              <a:buNone/>
              <a:defRPr/>
            </a:pPr>
            <a:r>
              <a:rPr lang="zh-CN" altLang="en-US" spc="200" dirty="0">
                <a:solidFill>
                  <a:schemeClr val="tx1"/>
                </a:solidFill>
                <a:latin typeface="+mn-ea"/>
              </a:rPr>
              <a:t>电感器件的创新设计六</a:t>
            </a:r>
            <a:endParaRPr lang="zh-CN" altLang="en-US" spc="2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169863" y="1409700"/>
            <a:ext cx="8394700" cy="58695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60">
            <a:solidFill>
              <a:srgbClr val="FFFFFF"/>
            </a:solidFill>
            <a:miter lim="800000"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lIns="90000" tIns="46800" rIns="90000" bIns="46800">
            <a:spAutoFit/>
          </a:bodyPr>
          <a:lstStyle/>
          <a:p>
            <a:pPr defTabSz="264795" eaLnBrk="0" hangingPunct="0">
              <a:buFontTx/>
              <a:buNone/>
              <a:tabLst>
                <a:tab pos="0" algn="l"/>
                <a:tab pos="263525" algn="l"/>
                <a:tab pos="528320" algn="l"/>
                <a:tab pos="793750" algn="l"/>
                <a:tab pos="1058545" algn="l"/>
                <a:tab pos="1323975" algn="l"/>
                <a:tab pos="1588770" algn="l"/>
                <a:tab pos="1854200" algn="l"/>
                <a:tab pos="2118995" algn="l"/>
                <a:tab pos="2384425" algn="l"/>
                <a:tab pos="2649220" algn="l"/>
                <a:tab pos="2914650" algn="l"/>
                <a:tab pos="3179445" algn="l"/>
                <a:tab pos="3444875" algn="l"/>
                <a:tab pos="3709670" algn="l"/>
                <a:tab pos="3975100" algn="l"/>
                <a:tab pos="4239895" algn="l"/>
                <a:tab pos="4505325" algn="l"/>
                <a:tab pos="4770120" algn="l"/>
                <a:tab pos="5035550" algn="l"/>
                <a:tab pos="5300345" algn="l"/>
              </a:tabLst>
              <a:defRPr/>
            </a:pPr>
            <a:r>
              <a:rPr lang="zh-CN" altLang="en-US" sz="3200" dirty="0">
                <a:solidFill>
                  <a:schemeClr val="accent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变频微波炉</a:t>
            </a:r>
            <a:r>
              <a:rPr lang="en-US" altLang="zh-CN" sz="3200" dirty="0">
                <a:solidFill>
                  <a:schemeClr val="accent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LLC</a:t>
            </a:r>
            <a:r>
              <a:rPr lang="zh-CN" altLang="en-US" sz="3200" dirty="0">
                <a:solidFill>
                  <a:schemeClr val="accent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谐振变压器</a:t>
            </a:r>
            <a:r>
              <a:rPr lang="en-US" altLang="zh-CN" sz="3200" dirty="0">
                <a:solidFill>
                  <a:schemeClr val="accent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产品</a:t>
            </a:r>
            <a:r>
              <a:rPr lang="zh-CN" altLang="en-US" sz="3200" dirty="0">
                <a:solidFill>
                  <a:schemeClr val="accent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特点</a:t>
            </a:r>
            <a:endParaRPr lang="zh-CN" altLang="en-US" sz="3200" dirty="0">
              <a:solidFill>
                <a:schemeClr val="accent2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4038" name="圆角矩形 12"/>
          <p:cNvSpPr>
            <a:spLocks noChangeArrowheads="1"/>
          </p:cNvSpPr>
          <p:nvPr/>
        </p:nvSpPr>
        <p:spPr bwMode="auto">
          <a:xfrm>
            <a:off x="184150" y="2147888"/>
            <a:ext cx="6275388" cy="498475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</a:ln>
        </p:spPr>
        <p:txBody>
          <a:bodyPr/>
          <a:lstStyle/>
          <a:p>
            <a:pPr marL="342900" indent="-342900" defTabSz="263525" eaLnBrk="0" hangingPunct="0">
              <a:buFont typeface="Wingdings" panose="05000000000000000000" pitchFamily="2" charset="2"/>
              <a:buChar char="Ø"/>
            </a:pPr>
            <a:r>
              <a:rPr lang="zh-CN" altLang="en-US" sz="2000">
                <a:latin typeface="华文楷体" panose="02010600040101010101" pitchFamily="2" charset="-122"/>
                <a:ea typeface="华文楷体" panose="02010600040101010101" pitchFamily="2" charset="-122"/>
              </a:rPr>
              <a:t>采用铁氧体高品质材料、小型化设计、高效节能</a:t>
            </a:r>
            <a:endParaRPr lang="zh-CN" altLang="en-US" sz="200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4" name="圆角矩形 13"/>
          <p:cNvSpPr/>
          <p:nvPr/>
        </p:nvSpPr>
        <p:spPr bwMode="auto">
          <a:xfrm>
            <a:off x="177800" y="2684463"/>
            <a:ext cx="5724525" cy="49847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 defTabSz="264795" eaLnBrk="0" hangingPunct="0">
              <a:buClr>
                <a:srgbClr val="000000"/>
              </a:buClr>
              <a:buFont typeface="Wingdings" panose="05000000000000000000" charset="0"/>
              <a:buChar char="Ø"/>
              <a:defRPr/>
            </a:pPr>
            <a:r>
              <a: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专业核心材料保证低噪声、低损耗</a:t>
            </a:r>
            <a:endParaRPr lang="zh-CN" altLang="en-US" sz="20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4040" name="圆角矩形 15"/>
          <p:cNvSpPr>
            <a:spLocks noChangeArrowheads="1"/>
          </p:cNvSpPr>
          <p:nvPr/>
        </p:nvSpPr>
        <p:spPr bwMode="auto">
          <a:xfrm>
            <a:off x="223838" y="3249613"/>
            <a:ext cx="6796087" cy="498475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</a:ln>
        </p:spPr>
        <p:txBody>
          <a:bodyPr/>
          <a:lstStyle/>
          <a:p>
            <a:pPr marL="342900" indent="-342900" defTabSz="263525" eaLnBrk="0" hangingPunct="0">
              <a:buFont typeface="Wingdings" panose="05000000000000000000" pitchFamily="2" charset="2"/>
              <a:buChar char="Ø"/>
            </a:pPr>
            <a:r>
              <a:rPr lang="zh-CN" altLang="en-US" sz="2000">
                <a:latin typeface="华文楷体" panose="02010600040101010101" pitchFamily="2" charset="-122"/>
                <a:ea typeface="华文楷体" panose="02010600040101010101" pitchFamily="2" charset="-122"/>
              </a:rPr>
              <a:t>高安规可靠性设计、高耐压线材、绝缘等级更高更可靠</a:t>
            </a:r>
            <a:endParaRPr lang="zh-CN" altLang="en-US" sz="200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4041" name="AutoShape 1" descr="\\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4042" name="AutoShape 2" descr="\\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4043" name="AutoShape 3" descr="\\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44044" name="Picture 4" descr="C:\Users\005\Documents\Tencent Files\18434911\Image\C2C\WV}WB(486RL])KH9O[ZH0KQ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43525" y="4100513"/>
            <a:ext cx="2916238" cy="203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5663" y="4100513"/>
            <a:ext cx="3236912" cy="203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MH_Number_2">
            <a:hlinkClick r:id="rId2" action="ppaction://hlinksldjump"/>
          </p:cNvPr>
          <p:cNvSpPr/>
          <p:nvPr>
            <p:custDataLst>
              <p:tags r:id="rId6"/>
            </p:custDataLst>
          </p:nvPr>
        </p:nvSpPr>
        <p:spPr>
          <a:xfrm>
            <a:off x="200025" y="285750"/>
            <a:ext cx="528638" cy="523875"/>
          </a:xfrm>
          <a:prstGeom prst="round1Rect">
            <a:avLst>
              <a:gd name="adj" fmla="val 50000"/>
            </a:avLst>
          </a:prstGeom>
          <a:solidFill>
            <a:schemeClr val="accent1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0" bIns="0" anchor="ctr"/>
          <a:lstStyle/>
          <a:p>
            <a:pPr algn="ctr" eaLnBrk="0" hangingPunct="0">
              <a:buFontTx/>
              <a:buNone/>
              <a:defRPr/>
            </a:pPr>
            <a:r>
              <a:rPr lang="en-US" altLang="zh-CN" sz="2400" dirty="0">
                <a:solidFill>
                  <a:srgbClr val="FFFFFF"/>
                </a:solidFill>
                <a:latin typeface="Times New Roman" panose="02020603050405020304" pitchFamily="18" charset="0"/>
                <a:ea typeface="方正姚体" panose="02010601030101010101" pitchFamily="2" charset="-122"/>
                <a:cs typeface="Times New Roman" panose="02020603050405020304" pitchFamily="18" charset="0"/>
              </a:rPr>
              <a:t>0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方正姚体" panose="02010601030101010101" pitchFamily="2" charset="-122"/>
                <a:cs typeface="Times New Roman" panose="02020603050405020304" pitchFamily="18" charset="0"/>
              </a:rPr>
              <a:t>4</a:t>
            </a:r>
            <a:endParaRPr lang="en-US" sz="2400" dirty="0">
              <a:solidFill>
                <a:srgbClr val="FFFFFF"/>
              </a:solidFill>
              <a:latin typeface="Times New Roman" panose="02020603050405020304" pitchFamily="18" charset="0"/>
              <a:ea typeface="方正姚体" panose="02010601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-204631" y="0"/>
            <a:ext cx="9469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MH_Entry_2">
            <a:hlinkClick r:id="rId2" action="ppaction://hlinksldjump"/>
          </p:cNvPr>
          <p:cNvSpPr/>
          <p:nvPr>
            <p:custDataLst>
              <p:tags r:id="rId3"/>
            </p:custDataLst>
          </p:nvPr>
        </p:nvSpPr>
        <p:spPr>
          <a:xfrm>
            <a:off x="533400" y="280988"/>
            <a:ext cx="4570413" cy="523875"/>
          </a:xfrm>
          <a:prstGeom prst="rect">
            <a:avLst/>
          </a:prstGeom>
          <a:noFill/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tIns="0" rIns="0" bIns="0" anchor="ctr">
            <a:normAutofit/>
          </a:bodyPr>
          <a:lstStyle/>
          <a:p>
            <a:pPr eaLnBrk="0" hangingPunct="0">
              <a:buFontTx/>
              <a:buNone/>
              <a:defRPr/>
            </a:pPr>
            <a:r>
              <a:rPr lang="zh-CN" altLang="en-US" spc="200" dirty="0">
                <a:solidFill>
                  <a:schemeClr val="tx1"/>
                </a:solidFill>
                <a:latin typeface="+mn-ea"/>
              </a:rPr>
              <a:t>变压器自动化的创新设计七</a:t>
            </a:r>
            <a:endParaRPr lang="zh-CN" altLang="en-US" spc="2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44041" name="AutoShape 1" descr="\\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4042" name="AutoShape 2" descr="\\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4043" name="AutoShape 3" descr="\\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" name="MH_Number_2">
            <a:hlinkClick r:id="rId2" action="ppaction://hlinksldjump"/>
          </p:cNvPr>
          <p:cNvSpPr/>
          <p:nvPr>
            <p:custDataLst>
              <p:tags r:id="rId4"/>
            </p:custDataLst>
          </p:nvPr>
        </p:nvSpPr>
        <p:spPr>
          <a:xfrm>
            <a:off x="200025" y="285750"/>
            <a:ext cx="528638" cy="523875"/>
          </a:xfrm>
          <a:prstGeom prst="round1Rect">
            <a:avLst>
              <a:gd name="adj" fmla="val 50000"/>
            </a:avLst>
          </a:prstGeom>
          <a:solidFill>
            <a:schemeClr val="accent1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0" bIns="0" anchor="ctr"/>
          <a:lstStyle/>
          <a:p>
            <a:pPr algn="ctr" eaLnBrk="0" hangingPunct="0">
              <a:buFontTx/>
              <a:buNone/>
              <a:defRPr/>
            </a:pPr>
            <a:r>
              <a:rPr lang="en-US" altLang="zh-CN" sz="2400" dirty="0">
                <a:solidFill>
                  <a:srgbClr val="FFFFFF"/>
                </a:solidFill>
                <a:latin typeface="Times New Roman" panose="02020603050405020304" pitchFamily="18" charset="0"/>
                <a:ea typeface="方正姚体" panose="02010601030101010101" pitchFamily="2" charset="-122"/>
                <a:cs typeface="Times New Roman" panose="02020603050405020304" pitchFamily="18" charset="0"/>
              </a:rPr>
              <a:t>0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方正姚体" panose="02010601030101010101" pitchFamily="2" charset="-122"/>
                <a:cs typeface="Times New Roman" panose="02020603050405020304" pitchFamily="18" charset="0"/>
              </a:rPr>
              <a:t>4</a:t>
            </a:r>
            <a:endParaRPr lang="en-US" sz="2400" dirty="0">
              <a:solidFill>
                <a:srgbClr val="FFFFFF"/>
              </a:solidFill>
              <a:latin typeface="Times New Roman" panose="02020603050405020304" pitchFamily="18" charset="0"/>
              <a:ea typeface="方正姚体" panose="02010601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7" name="圆角矩形标注 7"/>
          <p:cNvSpPr/>
          <p:nvPr/>
        </p:nvSpPr>
        <p:spPr>
          <a:xfrm>
            <a:off x="3904966" y="1683244"/>
            <a:ext cx="1363663" cy="674787"/>
          </a:xfrm>
          <a:prstGeom prst="wedgeRoundRectCallout">
            <a:avLst>
              <a:gd name="adj1" fmla="val -22098"/>
              <a:gd name="adj2" fmla="val 7069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b="1" noProof="1">
                <a:solidFill>
                  <a:srgbClr val="FF0000"/>
                </a:solidFill>
              </a:rPr>
              <a:t>结构创新</a:t>
            </a:r>
            <a:endParaRPr lang="zh-CN" altLang="en-US" b="1" noProof="1">
              <a:solidFill>
                <a:srgbClr val="FF0000"/>
              </a:solidFill>
            </a:endParaRPr>
          </a:p>
        </p:txBody>
      </p:sp>
      <p:pic>
        <p:nvPicPr>
          <p:cNvPr id="28" name="图片 8" descr="tim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5" t="5856" r="15198"/>
          <a:stretch>
            <a:fillRect/>
          </a:stretch>
        </p:blipFill>
        <p:spPr bwMode="auto">
          <a:xfrm>
            <a:off x="1117914" y="4546628"/>
            <a:ext cx="2443163" cy="183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零件1">
            <a:hlinkClick r:id="" action="ppaction://media"/>
          </p:cNvPr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099" y="1683244"/>
            <a:ext cx="2537847" cy="1745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右箭头 15"/>
          <p:cNvSpPr/>
          <p:nvPr/>
        </p:nvSpPr>
        <p:spPr>
          <a:xfrm>
            <a:off x="4152263" y="2525687"/>
            <a:ext cx="755650" cy="33972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noProof="1"/>
          </a:p>
        </p:txBody>
      </p:sp>
      <p:sp>
        <p:nvSpPr>
          <p:cNvPr id="31" name="左箭头 16"/>
          <p:cNvSpPr/>
          <p:nvPr/>
        </p:nvSpPr>
        <p:spPr>
          <a:xfrm>
            <a:off x="3951287" y="5233223"/>
            <a:ext cx="1217613" cy="466725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noProof="1"/>
          </a:p>
        </p:txBody>
      </p:sp>
      <p:sp>
        <p:nvSpPr>
          <p:cNvPr id="32" name="文本框 17"/>
          <p:cNvSpPr txBox="1">
            <a:spLocks noChangeArrowheads="1"/>
          </p:cNvSpPr>
          <p:nvPr/>
        </p:nvSpPr>
        <p:spPr bwMode="auto">
          <a:xfrm>
            <a:off x="4005832" y="4640322"/>
            <a:ext cx="13636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>
                <a:solidFill>
                  <a:srgbClr val="FF0000"/>
                </a:solidFill>
              </a:rPr>
              <a:t>实现自动化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3" name="下箭头 18"/>
          <p:cNvSpPr/>
          <p:nvPr/>
        </p:nvSpPr>
        <p:spPr>
          <a:xfrm>
            <a:off x="6559265" y="3492798"/>
            <a:ext cx="417513" cy="83185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noProof="1"/>
          </a:p>
        </p:txBody>
      </p:sp>
      <p:pic>
        <p:nvPicPr>
          <p:cNvPr id="34" name="图片 19" descr="绕线机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25" y="1733250"/>
            <a:ext cx="1604962" cy="138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爆炸形 2 21"/>
          <p:cNvSpPr/>
          <p:nvPr/>
        </p:nvSpPr>
        <p:spPr>
          <a:xfrm>
            <a:off x="1209990" y="3290647"/>
            <a:ext cx="2351087" cy="1152525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noProof="1">
                <a:solidFill>
                  <a:srgbClr val="FF0000"/>
                </a:solidFill>
              </a:rPr>
              <a:t>M</a:t>
            </a:r>
            <a:r>
              <a:rPr lang="zh-CN" altLang="en-US" noProof="1">
                <a:solidFill>
                  <a:srgbClr val="FF0000"/>
                </a:solidFill>
              </a:rPr>
              <a:t>ore </a:t>
            </a:r>
            <a:r>
              <a:rPr lang="en-US" altLang="zh-CN" noProof="1">
                <a:solidFill>
                  <a:srgbClr val="FF0000"/>
                </a:solidFill>
              </a:rPr>
              <a:t>E</a:t>
            </a:r>
            <a:r>
              <a:rPr lang="zh-CN" altLang="en-US" noProof="1">
                <a:solidFill>
                  <a:srgbClr val="FF0000"/>
                </a:solidFill>
              </a:rPr>
              <a:t>fficient</a:t>
            </a:r>
            <a:endParaRPr lang="zh-CN" altLang="en-US" noProof="1">
              <a:solidFill>
                <a:srgbClr val="FF0000"/>
              </a:solidFill>
            </a:endParaRPr>
          </a:p>
        </p:txBody>
      </p:sp>
      <p:pic>
        <p:nvPicPr>
          <p:cNvPr id="36" name="图片 2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099" y="4388447"/>
            <a:ext cx="2484438" cy="204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Rectangle 2"/>
          <p:cNvSpPr>
            <a:spLocks noChangeArrowheads="1"/>
          </p:cNvSpPr>
          <p:nvPr/>
        </p:nvSpPr>
        <p:spPr bwMode="auto">
          <a:xfrm>
            <a:off x="113941" y="977959"/>
            <a:ext cx="8394700" cy="58695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60">
            <a:solidFill>
              <a:srgbClr val="FFFFFF"/>
            </a:solidFill>
            <a:miter lim="800000"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lIns="90000" tIns="46800" rIns="90000" bIns="46800">
            <a:spAutoFit/>
          </a:bodyPr>
          <a:lstStyle/>
          <a:p>
            <a:pPr defTabSz="264795" eaLnBrk="0" hangingPunct="0">
              <a:buFontTx/>
              <a:buNone/>
              <a:tabLst>
                <a:tab pos="0" algn="l"/>
                <a:tab pos="263525" algn="l"/>
                <a:tab pos="528320" algn="l"/>
                <a:tab pos="793750" algn="l"/>
                <a:tab pos="1058545" algn="l"/>
                <a:tab pos="1323975" algn="l"/>
                <a:tab pos="1588770" algn="l"/>
                <a:tab pos="1854200" algn="l"/>
                <a:tab pos="2118995" algn="l"/>
                <a:tab pos="2384425" algn="l"/>
                <a:tab pos="2649220" algn="l"/>
                <a:tab pos="2914650" algn="l"/>
                <a:tab pos="3179445" algn="l"/>
                <a:tab pos="3444875" algn="l"/>
                <a:tab pos="3709670" algn="l"/>
                <a:tab pos="3975100" algn="l"/>
                <a:tab pos="4239895" algn="l"/>
                <a:tab pos="4505325" algn="l"/>
                <a:tab pos="4770120" algn="l"/>
                <a:tab pos="5035550" algn="l"/>
                <a:tab pos="5300345" algn="l"/>
              </a:tabLst>
              <a:defRPr/>
            </a:pPr>
            <a:r>
              <a:rPr lang="zh-CN" altLang="en-US" sz="3200" dirty="0">
                <a:solidFill>
                  <a:schemeClr val="accent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符合</a:t>
            </a:r>
            <a:r>
              <a:rPr lang="en-US" altLang="zh-CN" sz="3200" dirty="0">
                <a:solidFill>
                  <a:schemeClr val="accent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UL/VDE</a:t>
            </a:r>
            <a:r>
              <a:rPr lang="zh-CN" altLang="en-US" sz="3200" dirty="0">
                <a:solidFill>
                  <a:schemeClr val="accent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安规标准的自动化变压器特点</a:t>
            </a:r>
            <a:endParaRPr lang="zh-CN" altLang="en-US" sz="3200" dirty="0">
              <a:solidFill>
                <a:schemeClr val="accent2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63" y="1740741"/>
            <a:ext cx="1038360" cy="1381572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-26988" y="-130175"/>
            <a:ext cx="9509126" cy="702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MH_Entry_1">
            <a:hlinkClick r:id="rId2" action="ppaction://hlinksldjump"/>
          </p:cNvPr>
          <p:cNvSpPr/>
          <p:nvPr>
            <p:custDataLst>
              <p:tags r:id="rId3"/>
            </p:custDataLst>
          </p:nvPr>
        </p:nvSpPr>
        <p:spPr>
          <a:xfrm>
            <a:off x="520694" y="140495"/>
            <a:ext cx="4530725" cy="525462"/>
          </a:xfrm>
          <a:prstGeom prst="rect">
            <a:avLst/>
          </a:prstGeom>
          <a:noFill/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tIns="0" rIns="0" bIns="0" anchor="ctr">
            <a:normAutofit/>
            <a:scene3d>
              <a:camera prst="orthographicFront"/>
              <a:lightRig rig="threePt" dir="t"/>
            </a:scene3d>
            <a:sp3d extrusionH="57150">
              <a:extrusionClr>
                <a:schemeClr val="accent1">
                  <a:lumMod val="75000"/>
                </a:schemeClr>
              </a:extrusionClr>
            </a:sp3d>
          </a:bodyPr>
          <a:lstStyle/>
          <a:p>
            <a:pPr eaLnBrk="0" hangingPunct="0">
              <a:buFontTx/>
              <a:buNone/>
              <a:defRPr/>
            </a:pPr>
            <a:r>
              <a:rPr lang="zh-CN" altLang="en-US" spc="200" dirty="0">
                <a:solidFill>
                  <a:schemeClr val="tx1"/>
                </a:solidFill>
                <a:latin typeface="+mn-ea"/>
              </a:rPr>
              <a:t>开关电源发展方向</a:t>
            </a:r>
            <a:endParaRPr lang="en-US" altLang="zh-CN" spc="200" dirty="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1140" y="1238250"/>
            <a:ext cx="5109210" cy="247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4006" y="4239246"/>
            <a:ext cx="4727473" cy="2255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爆炸形 2 16"/>
          <p:cNvSpPr/>
          <p:nvPr/>
        </p:nvSpPr>
        <p:spPr>
          <a:xfrm>
            <a:off x="5766619" y="1086928"/>
            <a:ext cx="3377381" cy="3027871"/>
          </a:xfrm>
          <a:prstGeom prst="irregularSeal2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SiC</a:t>
            </a:r>
            <a:r>
              <a:rPr lang="zh-CN" altLang="en-US" dirty="0"/>
              <a:t>、</a:t>
            </a:r>
            <a:r>
              <a:rPr lang="en-US" altLang="zh-CN" dirty="0"/>
              <a:t>GaN</a:t>
            </a:r>
            <a:r>
              <a:rPr lang="zh-CN" altLang="en-US" dirty="0"/>
              <a:t>技术是功率半导体器件发展方向</a:t>
            </a:r>
            <a:endParaRPr lang="zh-CN" altLang="en-US" dirty="0"/>
          </a:p>
        </p:txBody>
      </p:sp>
      <p:sp>
        <p:nvSpPr>
          <p:cNvPr id="21" name="下箭头 20"/>
          <p:cNvSpPr/>
          <p:nvPr/>
        </p:nvSpPr>
        <p:spPr>
          <a:xfrm>
            <a:off x="1642602" y="4082230"/>
            <a:ext cx="1135626" cy="634181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剪去单角的矩形 22"/>
          <p:cNvSpPr/>
          <p:nvPr/>
        </p:nvSpPr>
        <p:spPr>
          <a:xfrm>
            <a:off x="949427" y="4908139"/>
            <a:ext cx="2713703" cy="1297858"/>
          </a:xfrm>
          <a:prstGeom prst="snip1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rgbClr val="002060"/>
                </a:solidFill>
              </a:rPr>
              <a:t>耐高压、速度快的开关特性可带来变频电源高频化、高效化、小型化</a:t>
            </a:r>
            <a:endParaRPr lang="zh-CN" altLang="en-US" b="1" dirty="0">
              <a:solidFill>
                <a:srgbClr val="002060"/>
              </a:solidFill>
            </a:endParaRPr>
          </a:p>
        </p:txBody>
      </p:sp>
      <p:sp>
        <p:nvSpPr>
          <p:cNvPr id="19" name="MH_Number_1">
            <a:hlinkClick r:id="rId2" action="ppaction://hlinksldjump"/>
          </p:cNvPr>
          <p:cNvSpPr/>
          <p:nvPr>
            <p:custDataLst>
              <p:tags r:id="rId6"/>
            </p:custDataLst>
          </p:nvPr>
        </p:nvSpPr>
        <p:spPr>
          <a:xfrm>
            <a:off x="241300" y="141288"/>
            <a:ext cx="528638" cy="525462"/>
          </a:xfrm>
          <a:prstGeom prst="round1Rect">
            <a:avLst>
              <a:gd name="adj" fmla="val 50000"/>
            </a:avLst>
          </a:prstGeom>
          <a:solidFill>
            <a:schemeClr val="accent1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0" bIns="0" anchor="ctr"/>
          <a:lstStyle/>
          <a:p>
            <a:pPr algn="ctr" eaLnBrk="0" hangingPunct="0">
              <a:buFontTx/>
              <a:buNone/>
              <a:defRPr/>
            </a:pPr>
            <a:r>
              <a:rPr lang="en-US" altLang="zh-CN" sz="2400" dirty="0">
                <a:solidFill>
                  <a:srgbClr val="FFFFFF"/>
                </a:solidFill>
                <a:latin typeface="Times New Roman" panose="02020603050405020304" pitchFamily="18" charset="0"/>
                <a:ea typeface="方正姚体" panose="02010601030101010101" pitchFamily="2" charset="-122"/>
                <a:cs typeface="Times New Roman" panose="02020603050405020304" pitchFamily="18" charset="0"/>
              </a:rPr>
              <a:t>01</a:t>
            </a:r>
            <a:endParaRPr lang="zh-CN" altLang="en-US" sz="2400" dirty="0">
              <a:solidFill>
                <a:srgbClr val="FFFFFF"/>
              </a:solidFill>
              <a:latin typeface="Times New Roman" panose="02020603050405020304" pitchFamily="18" charset="0"/>
              <a:ea typeface="方正姚体" panose="02010601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-42863" y="-49213"/>
            <a:ext cx="9348788" cy="690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TextBox 2"/>
          <p:cNvSpPr txBox="1">
            <a:spLocks noChangeArrowheads="1"/>
          </p:cNvSpPr>
          <p:nvPr/>
        </p:nvSpPr>
        <p:spPr bwMode="auto">
          <a:xfrm>
            <a:off x="628650" y="2000250"/>
            <a:ext cx="4606925" cy="2705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定制工程设计 </a:t>
            </a:r>
            <a:r>
              <a:rPr lang="en-US" altLang="zh-CN" sz="2000">
                <a:latin typeface="华文行楷" panose="02010800040101010101" pitchFamily="2" charset="-122"/>
                <a:ea typeface="华文行楷" panose="02010800040101010101" pitchFamily="2" charset="-122"/>
              </a:rPr>
              <a:t>-- </a:t>
            </a:r>
            <a:r>
              <a:rPr lang="zh-CN" altLang="en-US" sz="2000">
                <a:latin typeface="华文行楷" panose="02010800040101010101" pitchFamily="2" charset="-122"/>
                <a:ea typeface="华文行楷" panose="02010800040101010101" pitchFamily="2" charset="-122"/>
              </a:rPr>
              <a:t>满足对特定电感值、电气性能和外形限制。</a:t>
            </a:r>
            <a:endParaRPr lang="en-US" altLang="zh-CN" sz="2000"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设计最优化 </a:t>
            </a:r>
            <a:r>
              <a:rPr lang="en-US" altLang="zh-CN" sz="2000">
                <a:latin typeface="华文行楷" panose="02010800040101010101" pitchFamily="2" charset="-122"/>
                <a:ea typeface="华文行楷" panose="02010800040101010101" pitchFamily="2" charset="-122"/>
              </a:rPr>
              <a:t>-- </a:t>
            </a:r>
            <a:r>
              <a:rPr lang="zh-CN" altLang="en-US" sz="2000">
                <a:latin typeface="华文行楷" panose="02010800040101010101" pitchFamily="2" charset="-122"/>
                <a:ea typeface="华文行楷" panose="02010800040101010101" pitchFamily="2" charset="-122"/>
              </a:rPr>
              <a:t>最大程度地缩短设计、测试时间。</a:t>
            </a:r>
            <a:endParaRPr lang="zh-CN" altLang="en-US" sz="2000"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加快产品开发速度</a:t>
            </a:r>
            <a:r>
              <a:rPr lang="zh-CN" altLang="en-US" sz="2000">
                <a:latin typeface="华文行楷" panose="02010800040101010101" pitchFamily="2" charset="-122"/>
                <a:ea typeface="华文行楷" panose="02010800040101010101" pitchFamily="2" charset="-122"/>
              </a:rPr>
              <a:t> </a:t>
            </a:r>
            <a:r>
              <a:rPr lang="en-US" altLang="zh-CN" sz="2000">
                <a:latin typeface="华文行楷" panose="02010800040101010101" pitchFamily="2" charset="-122"/>
                <a:ea typeface="华文行楷" panose="02010800040101010101" pitchFamily="2" charset="-122"/>
              </a:rPr>
              <a:t>--</a:t>
            </a:r>
            <a:r>
              <a:rPr lang="zh-CN" altLang="en-US" sz="2000">
                <a:latin typeface="华文行楷" panose="02010800040101010101" pitchFamily="2" charset="-122"/>
                <a:ea typeface="华文行楷" panose="02010800040101010101" pitchFamily="2" charset="-122"/>
              </a:rPr>
              <a:t>加速开关电源产品开发上市</a:t>
            </a:r>
            <a:endParaRPr lang="zh-CN" altLang="en-US" sz="200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28650" y="846138"/>
            <a:ext cx="2441575" cy="7683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buFontTx/>
              <a:buNone/>
              <a:defRPr/>
            </a:pPr>
            <a:r>
              <a:rPr lang="zh-CN" altLang="en-US" sz="4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宋体" panose="02010600030101010101" pitchFamily="2" charset="-122"/>
              </a:rPr>
              <a:t>结束语：</a:t>
            </a:r>
            <a:endParaRPr lang="zh-CN" altLang="en-US" sz="44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宋体" panose="02010600030101010101" pitchFamily="2" charset="-122"/>
            </a:endParaRPr>
          </a:p>
        </p:txBody>
      </p:sp>
      <p:pic>
        <p:nvPicPr>
          <p:cNvPr id="47109" name="图片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80075" y="1736725"/>
            <a:ext cx="3322638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6475530" y="5133338"/>
            <a:ext cx="2170010" cy="4356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eaLnBrk="0" hangingPunct="0">
              <a:lnSpc>
                <a:spcPct val="130000"/>
              </a:lnSpc>
              <a:buFontTx/>
              <a:buNone/>
              <a:defRPr/>
            </a:pPr>
            <a:r>
              <a:rPr lang="zh-CN" altLang="en-US" sz="2000" b="1" dirty="0">
                <a:solidFill>
                  <a:schemeClr val="accent3">
                    <a:lumMod val="7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关  注  有  礼</a:t>
            </a:r>
            <a:endParaRPr lang="zh-CN" altLang="en-US" sz="2000" b="1" dirty="0">
              <a:solidFill>
                <a:schemeClr val="accent3">
                  <a:lumMod val="75000"/>
                </a:schemeClr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</p:cSld>
  <p:clrMapOvr>
    <a:masterClrMapping/>
  </p:clrMapOvr>
  <p:transition>
    <p:rand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-101282" y="-84455"/>
            <a:ext cx="9509125" cy="702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1" name="Text Box 1"/>
          <p:cNvSpPr txBox="1">
            <a:spLocks noChangeArrowheads="1"/>
          </p:cNvSpPr>
          <p:nvPr/>
        </p:nvSpPr>
        <p:spPr bwMode="auto">
          <a:xfrm>
            <a:off x="552450" y="2054860"/>
            <a:ext cx="8446135" cy="7696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0000" tIns="46800" rIns="90000" bIns="46800" anchor="ctr">
            <a:spAutoFit/>
          </a:bodyPr>
          <a:lstStyle/>
          <a:p>
            <a:pPr algn="ctr" eaLnBrk="0" hangingPunct="0">
              <a:tabLst>
                <a:tab pos="0" algn="l"/>
                <a:tab pos="263525" algn="l"/>
                <a:tab pos="527050" algn="l"/>
                <a:tab pos="793750" algn="l"/>
                <a:tab pos="1057275" algn="l"/>
                <a:tab pos="1323975" algn="l"/>
                <a:tab pos="1587500" algn="l"/>
                <a:tab pos="1854200" algn="l"/>
                <a:tab pos="2117725" algn="l"/>
                <a:tab pos="2384425" algn="l"/>
                <a:tab pos="2647950" algn="l"/>
                <a:tab pos="2914650" algn="l"/>
                <a:tab pos="3178175" algn="l"/>
                <a:tab pos="3444875" algn="l"/>
                <a:tab pos="3708400" algn="l"/>
                <a:tab pos="3975100" algn="l"/>
                <a:tab pos="4238625" algn="l"/>
                <a:tab pos="4505325" algn="l"/>
                <a:tab pos="4768850" algn="l"/>
                <a:tab pos="5035550" algn="l"/>
                <a:tab pos="5299075" algn="l"/>
                <a:tab pos="5791200" algn="l"/>
                <a:tab pos="6515100" algn="l"/>
                <a:tab pos="7239000" algn="l"/>
              </a:tabLst>
            </a:pPr>
            <a:r>
              <a:rPr lang="en-US" altLang="zh-CN" sz="4400" b="1">
                <a:solidFill>
                  <a:srgbClr val="0033CC"/>
                </a:solidFill>
                <a:latin typeface="新宋体" panose="02010609030101010101" charset="-122"/>
                <a:ea typeface="新宋体" panose="02010609030101010101" charset="-122"/>
              </a:rPr>
              <a:t>广州德珑磁电科技股份有限公司</a:t>
            </a:r>
            <a:endParaRPr lang="en-US" altLang="zh-CN" sz="4400" b="1">
              <a:solidFill>
                <a:srgbClr val="0033CC"/>
              </a:solidFill>
              <a:latin typeface="新宋体" panose="02010609030101010101" charset="-122"/>
              <a:ea typeface="新宋体" panose="02010609030101010101" charset="-122"/>
            </a:endParaRPr>
          </a:p>
        </p:txBody>
      </p:sp>
      <p:sp>
        <p:nvSpPr>
          <p:cNvPr id="48133" name="Text Box 3"/>
          <p:cNvSpPr txBox="1">
            <a:spLocks noChangeArrowheads="1"/>
          </p:cNvSpPr>
          <p:nvPr/>
        </p:nvSpPr>
        <p:spPr bwMode="auto">
          <a:xfrm>
            <a:off x="1881505" y="3678873"/>
            <a:ext cx="5940425" cy="7096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0000" tIns="46800" rIns="90000" bIns="46800" anchor="ctr"/>
          <a:lstStyle/>
          <a:p>
            <a:pPr algn="ctr" eaLnBrk="0" hangingPunct="0">
              <a:tabLst>
                <a:tab pos="0" algn="l"/>
                <a:tab pos="263525" algn="l"/>
                <a:tab pos="527050" algn="l"/>
                <a:tab pos="793750" algn="l"/>
                <a:tab pos="1057275" algn="l"/>
                <a:tab pos="1323975" algn="l"/>
                <a:tab pos="1587500" algn="l"/>
                <a:tab pos="1854200" algn="l"/>
                <a:tab pos="2117725" algn="l"/>
                <a:tab pos="2384425" algn="l"/>
                <a:tab pos="2647950" algn="l"/>
                <a:tab pos="2914650" algn="l"/>
                <a:tab pos="3178175" algn="l"/>
                <a:tab pos="3444875" algn="l"/>
                <a:tab pos="3708400" algn="l"/>
                <a:tab pos="3975100" algn="l"/>
                <a:tab pos="4238625" algn="l"/>
                <a:tab pos="4505325" algn="l"/>
                <a:tab pos="4768850" algn="l"/>
                <a:tab pos="5035550" algn="l"/>
                <a:tab pos="5299075" algn="l"/>
                <a:tab pos="5791200" algn="l"/>
              </a:tabLst>
            </a:pPr>
            <a:r>
              <a:rPr lang="en-US" altLang="zh-CN" sz="7200" b="1">
                <a:solidFill>
                  <a:srgbClr val="CC0000"/>
                </a:solidFill>
                <a:latin typeface="Rockwell Extra Bold" panose="02060903040505020403" pitchFamily="18" charset="0"/>
                <a:ea typeface="宋体" panose="02010600030101010101" pitchFamily="2" charset="-122"/>
              </a:rPr>
              <a:t>谢谢！</a:t>
            </a:r>
            <a:endParaRPr lang="en-US" altLang="zh-CN" sz="7200" b="1">
              <a:solidFill>
                <a:srgbClr val="CC0000"/>
              </a:solidFill>
              <a:latin typeface="Rockwell Extra Bold" panose="02060903040505020403" pitchFamily="18" charset="0"/>
              <a:ea typeface="宋体" panose="02010600030101010101" pitchFamily="2" charset="-122"/>
            </a:endParaRPr>
          </a:p>
        </p:txBody>
      </p:sp>
      <p:sp>
        <p:nvSpPr>
          <p:cNvPr id="48134" name="Text Box 4"/>
          <p:cNvSpPr txBox="1">
            <a:spLocks noChangeArrowheads="1"/>
          </p:cNvSpPr>
          <p:nvPr/>
        </p:nvSpPr>
        <p:spPr bwMode="auto">
          <a:xfrm>
            <a:off x="1275080" y="2458085"/>
            <a:ext cx="7000875" cy="900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0000" tIns="46800" rIns="90000" bIns="46800" anchor="ctr"/>
          <a:lstStyle/>
          <a:p>
            <a:pPr algn="ctr" eaLnBrk="0" hangingPunct="0">
              <a:tabLst>
                <a:tab pos="0" algn="l"/>
                <a:tab pos="263525" algn="l"/>
                <a:tab pos="527050" algn="l"/>
                <a:tab pos="793750" algn="l"/>
                <a:tab pos="1057275" algn="l"/>
                <a:tab pos="1323975" algn="l"/>
                <a:tab pos="1587500" algn="l"/>
                <a:tab pos="1854200" algn="l"/>
                <a:tab pos="2117725" algn="l"/>
                <a:tab pos="2384425" algn="l"/>
                <a:tab pos="2647950" algn="l"/>
                <a:tab pos="2914650" algn="l"/>
                <a:tab pos="3178175" algn="l"/>
                <a:tab pos="3444875" algn="l"/>
                <a:tab pos="3708400" algn="l"/>
                <a:tab pos="3975100" algn="l"/>
                <a:tab pos="4238625" algn="l"/>
                <a:tab pos="4505325" algn="l"/>
                <a:tab pos="4768850" algn="l"/>
                <a:tab pos="5035550" algn="l"/>
                <a:tab pos="5299075" algn="l"/>
                <a:tab pos="5791200" algn="l"/>
                <a:tab pos="6515100" algn="l"/>
              </a:tabLst>
            </a:pPr>
            <a:r>
              <a:rPr lang="en-US" altLang="zh-CN"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Guangzhou Deloop Magnetoelectric Technology Corp.Ltd.</a:t>
            </a:r>
            <a:endParaRPr lang="en-US" altLang="zh-CN" sz="2000" b="1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046605" y="4810125"/>
            <a:ext cx="5610225" cy="97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4400" dirty="0">
                <a:solidFill>
                  <a:schemeClr val="bg1">
                    <a:lumMod val="6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以德治企     创造精品</a:t>
            </a:r>
            <a:endParaRPr lang="zh-CN" altLang="en-US" sz="4400" dirty="0">
              <a:solidFill>
                <a:schemeClr val="bg1">
                  <a:lumMod val="65000"/>
                </a:schemeClr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-35878" y="-84455"/>
            <a:ext cx="9509126" cy="702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1"/>
          <p:cNvGrpSpPr/>
          <p:nvPr/>
        </p:nvGrpSpPr>
        <p:grpSpPr>
          <a:xfrm>
            <a:off x="652780" y="1411605"/>
            <a:ext cx="8280400" cy="4716780"/>
            <a:chOff x="1028" y="1945"/>
            <a:chExt cx="13040" cy="7428"/>
          </a:xfrm>
        </p:grpSpPr>
        <p:pic>
          <p:nvPicPr>
            <p:cNvPr id="8195" name="Picture 1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28" y="2673"/>
              <a:ext cx="13040" cy="6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196" name="Rectangle 20"/>
            <p:cNvSpPr>
              <a:spLocks noChangeArrowheads="1"/>
            </p:cNvSpPr>
            <p:nvPr/>
          </p:nvSpPr>
          <p:spPr bwMode="auto">
            <a:xfrm>
              <a:off x="1213" y="1945"/>
              <a:ext cx="2715" cy="6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>
              <a:spAutoFit/>
            </a:bodyPr>
            <a:lstStyle/>
            <a:p>
              <a:pPr marL="177800" indent="-177800" eaLnBrk="0" hangingPunct="0"/>
              <a:r>
                <a:rPr lang="zh-CN" altLang="en-US" sz="2000">
                  <a:solidFill>
                    <a:srgbClr val="FF0000"/>
                  </a:solidFill>
                  <a:latin typeface="Arial" panose="020B0604020202020204" pitchFamily="34" charset="0"/>
                  <a:ea typeface="PMingLiU" panose="02020500000000000000" pitchFamily="18" charset="-120"/>
                </a:rPr>
                <a:t>共模电感线圈</a:t>
              </a:r>
              <a:endParaRPr lang="zh-TW" altLang="en-US" sz="2000">
                <a:solidFill>
                  <a:srgbClr val="FF0000"/>
                </a:solidFill>
                <a:latin typeface="Arial" panose="020B0604020202020204" pitchFamily="34" charset="0"/>
                <a:ea typeface="PMingLiU" panose="02020500000000000000" pitchFamily="18" charset="-120"/>
              </a:endParaRPr>
            </a:p>
          </p:txBody>
        </p:sp>
        <p:sp>
          <p:nvSpPr>
            <p:cNvPr id="8197" name="Rectangle 21"/>
            <p:cNvSpPr>
              <a:spLocks noChangeArrowheads="1"/>
            </p:cNvSpPr>
            <p:nvPr/>
          </p:nvSpPr>
          <p:spPr bwMode="auto">
            <a:xfrm>
              <a:off x="4050" y="1973"/>
              <a:ext cx="2718" cy="6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anchor="ctr">
              <a:spAutoFit/>
            </a:bodyPr>
            <a:lstStyle/>
            <a:p>
              <a:pPr marL="177800" indent="-177800" eaLnBrk="0" hangingPunct="0"/>
              <a:r>
                <a:rPr lang="en-US" altLang="zh-TW" sz="2000">
                  <a:solidFill>
                    <a:srgbClr val="FF0000"/>
                  </a:solidFill>
                  <a:latin typeface="Arial" panose="020B0604020202020204" pitchFamily="34" charset="0"/>
                  <a:ea typeface="PMingLiU" panose="02020500000000000000" pitchFamily="18" charset="-120"/>
                </a:rPr>
                <a:t>PFC</a:t>
              </a:r>
              <a:r>
                <a:rPr lang="zh-CN" altLang="en-US" sz="2000">
                  <a:solidFill>
                    <a:srgbClr val="FF0000"/>
                  </a:solidFill>
                  <a:latin typeface="Arial" panose="020B0604020202020204" pitchFamily="34" charset="0"/>
                  <a:ea typeface="PMingLiU" panose="02020500000000000000" pitchFamily="18" charset="-120"/>
                </a:rPr>
                <a:t>电感线圈</a:t>
              </a:r>
              <a:endParaRPr lang="zh-TW" altLang="en-US" sz="2000">
                <a:solidFill>
                  <a:srgbClr val="FF0000"/>
                </a:solidFill>
                <a:latin typeface="Arial" panose="020B0604020202020204" pitchFamily="34" charset="0"/>
                <a:ea typeface="PMingLiU" panose="02020500000000000000" pitchFamily="18" charset="-120"/>
              </a:endParaRPr>
            </a:p>
          </p:txBody>
        </p:sp>
        <p:sp>
          <p:nvSpPr>
            <p:cNvPr id="8198" name="Rectangle 22"/>
            <p:cNvSpPr>
              <a:spLocks noChangeArrowheads="1"/>
            </p:cNvSpPr>
            <p:nvPr/>
          </p:nvSpPr>
          <p:spPr bwMode="auto">
            <a:xfrm>
              <a:off x="7435" y="1963"/>
              <a:ext cx="3003" cy="62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>
              <a:spAutoFit/>
            </a:bodyPr>
            <a:lstStyle/>
            <a:p>
              <a:pPr marL="177800" indent="-177800" eaLnBrk="0" hangingPunct="0"/>
              <a:r>
                <a:rPr lang="zh-CN" altLang="zh-TW" sz="2000">
                  <a:solidFill>
                    <a:srgbClr val="C0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输出耦合电感</a:t>
              </a:r>
              <a:endParaRPr lang="zh-CN" altLang="zh-TW" sz="2000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199" name="Rectangle 23"/>
            <p:cNvSpPr>
              <a:spLocks noChangeArrowheads="1"/>
            </p:cNvSpPr>
            <p:nvPr/>
          </p:nvSpPr>
          <p:spPr bwMode="auto">
            <a:xfrm>
              <a:off x="10823" y="1960"/>
              <a:ext cx="2715" cy="6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anchor="ctr">
              <a:spAutoFit/>
            </a:bodyPr>
            <a:lstStyle/>
            <a:p>
              <a:pPr marL="177800" indent="-177800" eaLnBrk="0" hangingPunct="0"/>
              <a:r>
                <a:rPr lang="zh-CN" altLang="en-US" sz="2000">
                  <a:solidFill>
                    <a:srgbClr val="FF0000"/>
                  </a:solidFill>
                  <a:ea typeface="宋体" panose="02010600030101010101" pitchFamily="2" charset="-122"/>
                </a:rPr>
                <a:t>输出滤波电感</a:t>
              </a:r>
              <a:endParaRPr lang="zh-TW" altLang="en-US" sz="2000">
                <a:solidFill>
                  <a:srgbClr val="FF0000"/>
                </a:solidFill>
                <a:latin typeface="Arial" panose="020B0604020202020204" pitchFamily="34" charset="0"/>
                <a:ea typeface="PMingLiU" panose="02020500000000000000" pitchFamily="18" charset="-120"/>
              </a:endParaRPr>
            </a:p>
          </p:txBody>
        </p:sp>
        <p:sp>
          <p:nvSpPr>
            <p:cNvPr id="8200" name="Rectangle 24"/>
            <p:cNvSpPr>
              <a:spLocks noChangeArrowheads="1"/>
            </p:cNvSpPr>
            <p:nvPr/>
          </p:nvSpPr>
          <p:spPr bwMode="auto">
            <a:xfrm>
              <a:off x="10268" y="8939"/>
              <a:ext cx="1493" cy="43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anchor="ctr">
              <a:spAutoFit/>
            </a:bodyPr>
            <a:lstStyle/>
            <a:p>
              <a:pPr marL="177800" indent="-177800" eaLnBrk="0" hangingPunct="0"/>
              <a:r>
                <a:rPr lang="zh-CN" altLang="en-US" sz="1200" b="1">
                  <a:solidFill>
                    <a:srgbClr val="00B0F0"/>
                  </a:solidFill>
                  <a:latin typeface="Arial" panose="020B0604020202020204" pitchFamily="34" charset="0"/>
                  <a:ea typeface="PMingLiU" panose="02020500000000000000" pitchFamily="18" charset="-120"/>
                </a:rPr>
                <a:t>电流变压器</a:t>
              </a:r>
              <a:endParaRPr lang="zh-TW" altLang="en-US" sz="1200" b="1">
                <a:solidFill>
                  <a:srgbClr val="00B0F0"/>
                </a:solidFill>
                <a:latin typeface="Arial" panose="020B0604020202020204" pitchFamily="34" charset="0"/>
                <a:ea typeface="PMingLiU" panose="02020500000000000000" pitchFamily="18" charset="-120"/>
              </a:endParaRPr>
            </a:p>
          </p:txBody>
        </p:sp>
        <p:sp>
          <p:nvSpPr>
            <p:cNvPr id="8201" name="Rectangle 25"/>
            <p:cNvSpPr>
              <a:spLocks noChangeArrowheads="1"/>
            </p:cNvSpPr>
            <p:nvPr/>
          </p:nvSpPr>
          <p:spPr bwMode="auto">
            <a:xfrm>
              <a:off x="5665" y="8903"/>
              <a:ext cx="1493" cy="43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anchor="ctr">
              <a:spAutoFit/>
            </a:bodyPr>
            <a:lstStyle/>
            <a:p>
              <a:pPr marL="177800" indent="-177800" eaLnBrk="0" hangingPunct="0"/>
              <a:r>
                <a:rPr lang="zh-CN" altLang="en-US" sz="1200" b="1">
                  <a:solidFill>
                    <a:srgbClr val="0000FF"/>
                  </a:solidFill>
                  <a:latin typeface="Arial" panose="020B0604020202020204" pitchFamily="34" charset="0"/>
                  <a:ea typeface="PMingLiU" panose="02020500000000000000" pitchFamily="18" charset="-120"/>
                </a:rPr>
                <a:t>驱动变压</a:t>
              </a:r>
              <a:r>
                <a:rPr lang="zh-TW" altLang="en-US" sz="1200" b="1">
                  <a:solidFill>
                    <a:srgbClr val="0000FF"/>
                  </a:solidFill>
                  <a:latin typeface="Arial" panose="020B0604020202020204" pitchFamily="34" charset="0"/>
                  <a:ea typeface="PMingLiU" panose="02020500000000000000" pitchFamily="18" charset="-120"/>
                </a:rPr>
                <a:t>器</a:t>
              </a:r>
              <a:endParaRPr lang="zh-TW" altLang="en-US" sz="1400" b="1">
                <a:solidFill>
                  <a:schemeClr val="accent2"/>
                </a:solidFill>
                <a:latin typeface="Arial" panose="020B0604020202020204" pitchFamily="34" charset="0"/>
                <a:ea typeface="PMingLiU" panose="02020500000000000000" pitchFamily="18" charset="-120"/>
              </a:endParaRPr>
            </a:p>
          </p:txBody>
        </p:sp>
        <p:sp>
          <p:nvSpPr>
            <p:cNvPr id="8202" name="Rectangle 26"/>
            <p:cNvSpPr>
              <a:spLocks noChangeArrowheads="1"/>
            </p:cNvSpPr>
            <p:nvPr/>
          </p:nvSpPr>
          <p:spPr bwMode="auto">
            <a:xfrm>
              <a:off x="1515" y="8813"/>
              <a:ext cx="1493" cy="43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anchor="ctr">
              <a:spAutoFit/>
            </a:bodyPr>
            <a:lstStyle/>
            <a:p>
              <a:pPr marL="177800" indent="-177800" eaLnBrk="0" hangingPunct="0"/>
              <a:r>
                <a:rPr lang="zh-TW" altLang="en-US" sz="1200" b="1">
                  <a:solidFill>
                    <a:srgbClr val="0000FF"/>
                  </a:solidFill>
                  <a:latin typeface="Arial" panose="020B0604020202020204" pitchFamily="34" charset="0"/>
                  <a:ea typeface="PMingLiU" panose="02020500000000000000" pitchFamily="18" charset="-120"/>
                </a:rPr>
                <a:t>輔助</a:t>
              </a:r>
              <a:r>
                <a:rPr lang="zh-CN" altLang="en-US" sz="1200" b="1">
                  <a:solidFill>
                    <a:srgbClr val="0000FF"/>
                  </a:solidFill>
                  <a:latin typeface="Arial" panose="020B0604020202020204" pitchFamily="34" charset="0"/>
                  <a:ea typeface="PMingLiU" panose="02020500000000000000" pitchFamily="18" charset="-120"/>
                </a:rPr>
                <a:t>变压</a:t>
              </a:r>
              <a:r>
                <a:rPr lang="zh-TW" altLang="en-US" sz="1200" b="1">
                  <a:solidFill>
                    <a:srgbClr val="0000FF"/>
                  </a:solidFill>
                  <a:latin typeface="Arial" panose="020B0604020202020204" pitchFamily="34" charset="0"/>
                  <a:ea typeface="PMingLiU" panose="02020500000000000000" pitchFamily="18" charset="-120"/>
                </a:rPr>
                <a:t>器</a:t>
              </a:r>
              <a:endParaRPr lang="zh-TW" altLang="en-US" sz="1400" b="1">
                <a:solidFill>
                  <a:schemeClr val="accent2"/>
                </a:solidFill>
                <a:latin typeface="Arial" panose="020B0604020202020204" pitchFamily="34" charset="0"/>
                <a:ea typeface="PMingLiU" panose="02020500000000000000" pitchFamily="18" charset="-120"/>
              </a:endParaRPr>
            </a:p>
          </p:txBody>
        </p:sp>
      </p:grpSp>
      <p:cxnSp>
        <p:nvCxnSpPr>
          <p:cNvPr id="5" name="直接箭头连接符 4"/>
          <p:cNvCxnSpPr/>
          <p:nvPr/>
        </p:nvCxnSpPr>
        <p:spPr>
          <a:xfrm flipV="1">
            <a:off x="1300163" y="3557588"/>
            <a:ext cx="747712" cy="6937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4" name="Rectangle 21"/>
          <p:cNvSpPr>
            <a:spLocks noChangeArrowheads="1"/>
          </p:cNvSpPr>
          <p:nvPr/>
        </p:nvSpPr>
        <p:spPr bwMode="auto">
          <a:xfrm>
            <a:off x="823913" y="4233863"/>
            <a:ext cx="1368425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 marL="177800" indent="-177800" eaLnBrk="0" hangingPunct="0"/>
            <a:r>
              <a:rPr lang="en-US" altLang="zh-CN" sz="2000">
                <a:solidFill>
                  <a:srgbClr val="FF0000"/>
                </a:solidFill>
                <a:latin typeface="Arial" panose="020B0604020202020204" pitchFamily="34" charset="0"/>
                <a:ea typeface="PMingLiU" panose="02020500000000000000" pitchFamily="18" charset="-120"/>
              </a:rPr>
              <a:t>RFI</a:t>
            </a:r>
            <a:r>
              <a:rPr lang="zh-CN" altLang="en-US" sz="2000">
                <a:solidFill>
                  <a:srgbClr val="FF0000"/>
                </a:solidFill>
                <a:latin typeface="Arial" panose="020B0604020202020204" pitchFamily="34" charset="0"/>
                <a:ea typeface="PMingLiU" panose="02020500000000000000" pitchFamily="18" charset="-120"/>
              </a:rPr>
              <a:t>滤波器</a:t>
            </a:r>
            <a:endParaRPr lang="zh-TW" altLang="en-US" sz="2000">
              <a:solidFill>
                <a:srgbClr val="FF0000"/>
              </a:solidFill>
              <a:latin typeface="Arial" panose="020B0604020202020204" pitchFamily="34" charset="0"/>
              <a:ea typeface="PMingLiU" panose="02020500000000000000" pitchFamily="18" charset="-12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41300" y="207645"/>
            <a:ext cx="4809490" cy="525780"/>
            <a:chOff x="380" y="221"/>
            <a:chExt cx="7574" cy="828"/>
          </a:xfrm>
        </p:grpSpPr>
        <p:sp>
          <p:nvSpPr>
            <p:cNvPr id="19" name="MH_Number_1">
              <a:hlinkClick r:id="rId3" action="ppaction://hlinksldjump"/>
            </p:cNvPr>
            <p:cNvSpPr/>
            <p:nvPr>
              <p:custDataLst>
                <p:tags r:id="rId4"/>
              </p:custDataLst>
            </p:nvPr>
          </p:nvSpPr>
          <p:spPr>
            <a:xfrm>
              <a:off x="380" y="223"/>
              <a:ext cx="833" cy="827"/>
            </a:xfrm>
            <a:prstGeom prst="round1Rect">
              <a:avLst>
                <a:gd name="adj" fmla="val 50000"/>
              </a:avLst>
            </a:prstGeom>
            <a:solidFill>
              <a:schemeClr val="accent1"/>
            </a:solidFill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0" bIns="0" anchor="ctr"/>
            <a:lstStyle/>
            <a:p>
              <a:pPr algn="ctr" eaLnBrk="0" hangingPunct="0">
                <a:buFontTx/>
                <a:buNone/>
                <a:defRPr/>
              </a:pPr>
              <a:r>
                <a:rPr lang="en-US" altLang="zh-CN" sz="2400" dirty="0">
                  <a:solidFill>
                    <a:srgbClr val="FFFFFF"/>
                  </a:solidFill>
                  <a:latin typeface="Times New Roman" panose="02020603050405020304" pitchFamily="18" charset="0"/>
                  <a:ea typeface="方正姚体" panose="02010601030101010101" pitchFamily="2" charset="-122"/>
                  <a:cs typeface="Times New Roman" panose="02020603050405020304" pitchFamily="18" charset="0"/>
                </a:rPr>
                <a:t>01</a:t>
              </a:r>
              <a:endParaRPr lang="zh-CN" alt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方正姚体" panose="02010601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0" name="MH_Entry_1">
              <a:hlinkClick r:id="rId3" action="ppaction://hlinksldjump"/>
            </p:cNvPr>
            <p:cNvSpPr/>
            <p:nvPr>
              <p:custDataLst>
                <p:tags r:id="rId5"/>
              </p:custDataLst>
            </p:nvPr>
          </p:nvSpPr>
          <p:spPr>
            <a:xfrm>
              <a:off x="820" y="221"/>
              <a:ext cx="7135" cy="827"/>
            </a:xfrm>
            <a:prstGeom prst="rect">
              <a:avLst/>
            </a:prstGeom>
            <a:no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32000" tIns="0" rIns="0" bIns="0" anchor="ctr">
              <a:normAutofit/>
              <a:scene3d>
                <a:camera prst="orthographicFront"/>
                <a:lightRig rig="threePt" dir="t"/>
              </a:scene3d>
              <a:sp3d extrusionH="57150">
                <a:extrusionClr>
                  <a:schemeClr val="accent1">
                    <a:lumMod val="75000"/>
                  </a:schemeClr>
                </a:extrusionClr>
              </a:sp3d>
            </a:bodyPr>
            <a:lstStyle/>
            <a:p>
              <a:pPr eaLnBrk="0" hangingPunct="0">
                <a:buFontTx/>
                <a:buNone/>
                <a:defRPr/>
              </a:pPr>
              <a:r>
                <a:rPr lang="zh-CN" altLang="en-US" spc="200" dirty="0">
                  <a:solidFill>
                    <a:schemeClr val="tx1"/>
                  </a:solidFill>
                  <a:latin typeface="+mn-ea"/>
                </a:rPr>
                <a:t>开关电源发展方向</a:t>
              </a:r>
              <a:endParaRPr lang="en-US" altLang="zh-CN" spc="200" dirty="0">
                <a:solidFill>
                  <a:schemeClr val="tx1"/>
                </a:solidFill>
                <a:latin typeface="+mn-ea"/>
              </a:endParaRPr>
            </a:p>
          </p:txBody>
        </p:sp>
      </p:grpSp>
    </p:spTree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-188913" y="-168275"/>
            <a:ext cx="9509126" cy="702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MH_Entry_1">
            <a:hlinkClick r:id="rId2" action="ppaction://hlinksldjump"/>
          </p:cNvPr>
          <p:cNvSpPr/>
          <p:nvPr>
            <p:custDataLst>
              <p:tags r:id="rId3"/>
            </p:custDataLst>
          </p:nvPr>
        </p:nvSpPr>
        <p:spPr>
          <a:xfrm>
            <a:off x="520694" y="140495"/>
            <a:ext cx="4530725" cy="525462"/>
          </a:xfrm>
          <a:prstGeom prst="rect">
            <a:avLst/>
          </a:prstGeom>
          <a:noFill/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tIns="0" rIns="0" bIns="0" anchor="ctr">
            <a:normAutofit/>
            <a:scene3d>
              <a:camera prst="orthographicFront"/>
              <a:lightRig rig="threePt" dir="t"/>
            </a:scene3d>
            <a:sp3d extrusionH="57150">
              <a:extrusionClr>
                <a:schemeClr val="accent1">
                  <a:lumMod val="75000"/>
                </a:schemeClr>
              </a:extrusionClr>
            </a:sp3d>
          </a:bodyPr>
          <a:lstStyle/>
          <a:p>
            <a:pPr eaLnBrk="0" hangingPunct="0">
              <a:buFontTx/>
              <a:buNone/>
              <a:defRPr/>
            </a:pPr>
            <a:r>
              <a:rPr lang="zh-CN" altLang="en-US" spc="200" dirty="0">
                <a:solidFill>
                  <a:schemeClr val="tx1"/>
                </a:solidFill>
                <a:latin typeface="+mn-ea"/>
              </a:rPr>
              <a:t>开关电源发展方向</a:t>
            </a:r>
            <a:endParaRPr lang="en-US" altLang="zh-CN" spc="2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9" name="MH_Number_1">
            <a:hlinkClick r:id="rId2" action="ppaction://hlinksldjump"/>
          </p:cNvPr>
          <p:cNvSpPr/>
          <p:nvPr>
            <p:custDataLst>
              <p:tags r:id="rId4"/>
            </p:custDataLst>
          </p:nvPr>
        </p:nvSpPr>
        <p:spPr>
          <a:xfrm>
            <a:off x="241300" y="141288"/>
            <a:ext cx="528638" cy="525462"/>
          </a:xfrm>
          <a:prstGeom prst="round1Rect">
            <a:avLst>
              <a:gd name="adj" fmla="val 50000"/>
            </a:avLst>
          </a:prstGeom>
          <a:solidFill>
            <a:schemeClr val="accent1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0" bIns="0" anchor="ctr"/>
          <a:lstStyle/>
          <a:p>
            <a:pPr algn="ctr" eaLnBrk="0" hangingPunct="0">
              <a:buFontTx/>
              <a:buNone/>
              <a:defRPr/>
            </a:pPr>
            <a:r>
              <a:rPr lang="en-US" altLang="zh-CN" sz="2400" dirty="0">
                <a:solidFill>
                  <a:srgbClr val="FFFFFF"/>
                </a:solidFill>
                <a:latin typeface="Times New Roman" panose="02020603050405020304" pitchFamily="18" charset="0"/>
                <a:ea typeface="方正姚体" panose="02010601030101010101" pitchFamily="2" charset="-122"/>
                <a:cs typeface="Times New Roman" panose="02020603050405020304" pitchFamily="18" charset="0"/>
              </a:rPr>
              <a:t>01</a:t>
            </a:r>
            <a:endParaRPr lang="zh-CN" altLang="en-US" sz="2400" dirty="0">
              <a:solidFill>
                <a:srgbClr val="FFFFFF"/>
              </a:solidFill>
              <a:latin typeface="Times New Roman" panose="02020603050405020304" pitchFamily="18" charset="0"/>
              <a:ea typeface="方正姚体" panose="02010601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9" name="图示 8"/>
          <p:cNvGraphicFramePr/>
          <p:nvPr/>
        </p:nvGraphicFramePr>
        <p:xfrm>
          <a:off x="1221105" y="1134745"/>
          <a:ext cx="6055360" cy="42697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10" cstate="print">
            <a:lum bright="6000"/>
          </a:blip>
          <a:srcRect/>
          <a:stretch>
            <a:fillRect/>
          </a:stretch>
        </p:blipFill>
        <p:spPr bwMode="auto">
          <a:xfrm>
            <a:off x="1924685" y="5201920"/>
            <a:ext cx="1466850" cy="1129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236210" y="5201920"/>
            <a:ext cx="1878965" cy="1129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48590" y="3971925"/>
            <a:ext cx="1265555" cy="1351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276465" y="3917950"/>
            <a:ext cx="1648460" cy="1351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588" y="-101600"/>
            <a:ext cx="9509125" cy="702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6" name="TextBox 2"/>
          <p:cNvSpPr txBox="1">
            <a:spLocks noChangeArrowheads="1"/>
          </p:cNvSpPr>
          <p:nvPr/>
        </p:nvSpPr>
        <p:spPr bwMode="auto">
          <a:xfrm>
            <a:off x="425133" y="2181225"/>
            <a:ext cx="8661400" cy="42894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342900" indent="-342900" eaLnBrk="0" hangingPunct="0">
              <a:lnSpc>
                <a:spcPct val="130000"/>
              </a:lnSpc>
              <a:buFont typeface="Wingdings" panose="05000000000000000000" charset="0"/>
              <a:buChar char="Ø"/>
              <a:defRPr/>
            </a:pPr>
            <a:r>
              <a:rPr lang="zh-CN" altLang="en-US" sz="2000" dirty="0">
                <a:latin typeface="+mn-ea"/>
                <a:ea typeface="+mn-ea"/>
              </a:rPr>
              <a:t>电感</a:t>
            </a:r>
            <a:r>
              <a:rPr lang="en-US" altLang="zh-CN" sz="2000" dirty="0">
                <a:latin typeface="+mn-ea"/>
                <a:ea typeface="+mn-ea"/>
              </a:rPr>
              <a:t>L--------</a:t>
            </a:r>
            <a:r>
              <a:rPr lang="zh-CN" altLang="en-US" sz="2000" dirty="0">
                <a:latin typeface="+mn-ea"/>
                <a:ea typeface="+mn-ea"/>
              </a:rPr>
              <a:t>影响</a:t>
            </a:r>
            <a:r>
              <a:rPr lang="en-US" altLang="zh-CN" sz="2000" dirty="0">
                <a:latin typeface="+mn-ea"/>
                <a:ea typeface="+mn-ea"/>
              </a:rPr>
              <a:t>EMI</a:t>
            </a:r>
            <a:endParaRPr lang="en-US" altLang="zh-CN" sz="2000" dirty="0">
              <a:latin typeface="+mn-ea"/>
              <a:ea typeface="+mn-ea"/>
            </a:endParaRPr>
          </a:p>
          <a:p>
            <a:pPr eaLnBrk="0" hangingPunct="0">
              <a:lnSpc>
                <a:spcPct val="130000"/>
              </a:lnSpc>
              <a:buFontTx/>
              <a:buNone/>
              <a:defRPr/>
            </a:pPr>
            <a:r>
              <a:rPr lang="en-US" altLang="zh-TW" sz="2000" dirty="0">
                <a:latin typeface="+mn-ea"/>
                <a:ea typeface="+mn-ea"/>
              </a:rPr>
              <a:t>   </a:t>
            </a:r>
            <a:r>
              <a:rPr lang="zh-CN" altLang="en-US" sz="1600" dirty="0">
                <a:solidFill>
                  <a:srgbClr val="0070C0"/>
                </a:solidFill>
                <a:latin typeface="+mn-ea"/>
                <a:ea typeface="+mn-ea"/>
              </a:rPr>
              <a:t>由公式</a:t>
            </a:r>
            <a:r>
              <a:rPr lang="en-US" altLang="zh-CN" sz="1600" dirty="0">
                <a:solidFill>
                  <a:srgbClr val="0070C0"/>
                </a:solidFill>
                <a:latin typeface="+mn-ea"/>
                <a:ea typeface="+mn-ea"/>
              </a:rPr>
              <a:t>XL=2</a:t>
            </a:r>
            <a:r>
              <a:rPr lang="en-US" altLang="zh-TW" sz="1600" dirty="0">
                <a:solidFill>
                  <a:srgbClr val="0070C0"/>
                </a:solidFill>
                <a:latin typeface="+mn-ea"/>
                <a:ea typeface="+mn-ea"/>
              </a:rPr>
              <a:t>π</a:t>
            </a:r>
            <a:r>
              <a:rPr lang="en-US" altLang="zh-CN" sz="1600" dirty="0">
                <a:solidFill>
                  <a:srgbClr val="0070C0"/>
                </a:solidFill>
                <a:latin typeface="+mn-ea"/>
                <a:ea typeface="+mn-ea"/>
              </a:rPr>
              <a:t>fL</a:t>
            </a:r>
            <a:r>
              <a:rPr lang="zh-CN" altLang="en-US" sz="1600" dirty="0">
                <a:solidFill>
                  <a:srgbClr val="0070C0"/>
                </a:solidFill>
                <a:latin typeface="+mn-ea"/>
                <a:ea typeface="+mn-ea"/>
              </a:rPr>
              <a:t>知</a:t>
            </a:r>
            <a:r>
              <a:rPr lang="en-US" altLang="zh-CN" sz="1600" dirty="0">
                <a:solidFill>
                  <a:srgbClr val="0070C0"/>
                </a:solidFill>
                <a:latin typeface="+mn-ea"/>
                <a:ea typeface="+mn-ea"/>
              </a:rPr>
              <a:t>L</a:t>
            </a:r>
            <a:r>
              <a:rPr lang="zh-CN" altLang="en-US" sz="1600" dirty="0">
                <a:solidFill>
                  <a:srgbClr val="0070C0"/>
                </a:solidFill>
                <a:latin typeface="+mn-ea"/>
                <a:ea typeface="+mn-ea"/>
              </a:rPr>
              <a:t>值直接影响阻抗，同一产品结构电感越大阻抗越大，</a:t>
            </a:r>
            <a:r>
              <a:rPr lang="zh-TW" altLang="en-US" sz="1600" dirty="0">
                <a:solidFill>
                  <a:srgbClr val="0070C0"/>
                </a:solidFill>
                <a:latin typeface="+mn-ea"/>
                <a:ea typeface="+mn-ea"/>
              </a:rPr>
              <a:t>抑制</a:t>
            </a:r>
            <a:r>
              <a:rPr lang="en-US" altLang="zh-CN" sz="1600" dirty="0">
                <a:solidFill>
                  <a:srgbClr val="0070C0"/>
                </a:solidFill>
                <a:latin typeface="+mn-ea"/>
                <a:ea typeface="+mn-ea"/>
              </a:rPr>
              <a:t>EMI</a:t>
            </a:r>
            <a:r>
              <a:rPr lang="zh-TW" altLang="en-US" sz="1600" dirty="0">
                <a:solidFill>
                  <a:srgbClr val="0070C0"/>
                </a:solidFill>
                <a:latin typeface="+mn-ea"/>
                <a:ea typeface="+mn-ea"/>
              </a:rPr>
              <a:t>性能越好</a:t>
            </a:r>
            <a:endParaRPr lang="zh-CN" altLang="en-US" sz="1600" dirty="0">
              <a:solidFill>
                <a:srgbClr val="0070C0"/>
              </a:solidFill>
              <a:latin typeface="+mn-ea"/>
              <a:ea typeface="+mn-ea"/>
            </a:endParaRPr>
          </a:p>
          <a:p>
            <a:pPr marL="342900" indent="-342900" eaLnBrk="0" hangingPunct="0">
              <a:lnSpc>
                <a:spcPct val="130000"/>
              </a:lnSpc>
              <a:buFont typeface="Wingdings" panose="05000000000000000000" charset="0"/>
              <a:buChar char="Ø"/>
              <a:defRPr/>
            </a:pPr>
            <a:r>
              <a:rPr lang="zh-CN" altLang="en-US" sz="2000" dirty="0">
                <a:latin typeface="+mn-ea"/>
                <a:ea typeface="+mn-ea"/>
              </a:rPr>
              <a:t>直流叠加</a:t>
            </a:r>
            <a:r>
              <a:rPr lang="en-US" altLang="zh-CN" sz="2000" dirty="0">
                <a:latin typeface="+mn-ea"/>
                <a:ea typeface="+mn-ea"/>
              </a:rPr>
              <a:t>L</a:t>
            </a:r>
            <a:r>
              <a:rPr lang="en-US" altLang="zh-CN" sz="2000" baseline="-25000" dirty="0">
                <a:latin typeface="+mn-ea"/>
                <a:ea typeface="+mn-ea"/>
              </a:rPr>
              <a:t>DC</a:t>
            </a:r>
            <a:r>
              <a:rPr lang="en-US" altLang="zh-CN" sz="2000" dirty="0">
                <a:latin typeface="+mn-ea"/>
                <a:ea typeface="+mn-ea"/>
              </a:rPr>
              <a:t>---------</a:t>
            </a:r>
            <a:r>
              <a:rPr lang="zh-CN" altLang="en-US" sz="2000" dirty="0">
                <a:latin typeface="+mn-ea"/>
                <a:ea typeface="+mn-ea"/>
              </a:rPr>
              <a:t>影响纹波电流</a:t>
            </a:r>
            <a:endParaRPr lang="en-US" altLang="zh-CN" sz="2000" dirty="0">
              <a:latin typeface="+mn-ea"/>
              <a:ea typeface="+mn-ea"/>
            </a:endParaRPr>
          </a:p>
          <a:p>
            <a:pPr eaLnBrk="0" hangingPunct="0">
              <a:lnSpc>
                <a:spcPct val="130000"/>
              </a:lnSpc>
              <a:buFontTx/>
              <a:buNone/>
              <a:defRPr/>
            </a:pPr>
            <a:r>
              <a:rPr lang="zh-CN" altLang="en-US" sz="2000" dirty="0">
                <a:latin typeface="+mn-ea"/>
                <a:ea typeface="+mn-ea"/>
              </a:rPr>
              <a:t>   </a:t>
            </a:r>
            <a:r>
              <a:rPr lang="zh-CN" altLang="en-US" sz="1600" dirty="0">
                <a:solidFill>
                  <a:srgbClr val="0070C0"/>
                </a:solidFill>
                <a:latin typeface="+mn-ea"/>
                <a:ea typeface="+mn-ea"/>
              </a:rPr>
              <a:t>由公式</a:t>
            </a:r>
            <a:r>
              <a:rPr lang="en-US" altLang="zh-CN" sz="1600" dirty="0">
                <a:solidFill>
                  <a:srgbClr val="0070C0"/>
                </a:solidFill>
                <a:latin typeface="+mn-ea"/>
                <a:ea typeface="+mn-ea"/>
              </a:rPr>
              <a:t>L=Eout*Toff/0.25Iout</a:t>
            </a:r>
            <a:r>
              <a:rPr lang="zh-CN" altLang="en-US" sz="1600" dirty="0">
                <a:solidFill>
                  <a:srgbClr val="0070C0"/>
                </a:solidFill>
                <a:latin typeface="+mn-ea"/>
                <a:ea typeface="+mn-ea"/>
              </a:rPr>
              <a:t>得知输出电流会影响电感大小，反过来讲直流叠加电感越小输出电流纹波越大，同时</a:t>
            </a:r>
            <a:r>
              <a:rPr lang="en-US" altLang="zh-CN" sz="1600" dirty="0">
                <a:solidFill>
                  <a:srgbClr val="0070C0"/>
                </a:solidFill>
                <a:latin typeface="+mn-ea"/>
                <a:ea typeface="+mn-ea"/>
              </a:rPr>
              <a:t>LDC</a:t>
            </a:r>
            <a:r>
              <a:rPr lang="zh-CN" altLang="en-US" sz="1600" dirty="0">
                <a:solidFill>
                  <a:srgbClr val="0070C0"/>
                </a:solidFill>
                <a:latin typeface="+mn-ea"/>
                <a:ea typeface="+mn-ea"/>
              </a:rPr>
              <a:t>直接反应磁芯</a:t>
            </a:r>
            <a:r>
              <a:rPr lang="en-US" altLang="zh-CN" sz="1600" dirty="0">
                <a:solidFill>
                  <a:srgbClr val="0070C0"/>
                </a:solidFill>
                <a:latin typeface="+mn-ea"/>
                <a:ea typeface="+mn-ea"/>
              </a:rPr>
              <a:t>BS</a:t>
            </a:r>
            <a:r>
              <a:rPr lang="zh-CN" altLang="en-US" sz="1600" dirty="0">
                <a:solidFill>
                  <a:srgbClr val="0070C0"/>
                </a:solidFill>
                <a:latin typeface="+mn-ea"/>
                <a:ea typeface="+mn-ea"/>
              </a:rPr>
              <a:t>设计是否合理</a:t>
            </a:r>
            <a:endParaRPr lang="zh-CN" altLang="en-US" sz="1600" dirty="0">
              <a:solidFill>
                <a:srgbClr val="0070C0"/>
              </a:solidFill>
              <a:latin typeface="+mn-ea"/>
              <a:ea typeface="+mn-ea"/>
            </a:endParaRPr>
          </a:p>
          <a:p>
            <a:pPr marL="342900" indent="-342900" eaLnBrk="0" hangingPunct="0">
              <a:lnSpc>
                <a:spcPct val="130000"/>
              </a:lnSpc>
              <a:buFont typeface="Wingdings" panose="05000000000000000000" charset="0"/>
              <a:buChar char="Ø"/>
              <a:defRPr/>
            </a:pPr>
            <a:r>
              <a:rPr lang="zh-TW" altLang="en-US" sz="2000" dirty="0">
                <a:latin typeface="+mn-ea"/>
                <a:ea typeface="+mn-ea"/>
              </a:rPr>
              <a:t>漏感</a:t>
            </a:r>
            <a:r>
              <a:rPr lang="en-US" altLang="zh-CN" sz="2000" dirty="0">
                <a:latin typeface="+mn-ea"/>
                <a:ea typeface="+mn-ea"/>
              </a:rPr>
              <a:t> Lk   -----------</a:t>
            </a:r>
            <a:r>
              <a:rPr lang="zh-CN" altLang="en-US" sz="2000" dirty="0">
                <a:latin typeface="+mn-ea"/>
                <a:ea typeface="+mn-ea"/>
              </a:rPr>
              <a:t>影响</a:t>
            </a:r>
            <a:r>
              <a:rPr lang="en-US" altLang="zh-CN" sz="2000" dirty="0">
                <a:latin typeface="+mn-ea"/>
                <a:ea typeface="+mn-ea"/>
              </a:rPr>
              <a:t>EMI</a:t>
            </a:r>
            <a:endParaRPr lang="zh-CN" altLang="en-US" sz="2000" dirty="0">
              <a:latin typeface="+mn-ea"/>
              <a:ea typeface="+mn-ea"/>
            </a:endParaRPr>
          </a:p>
          <a:p>
            <a:pPr marL="342900" indent="-342900" eaLnBrk="0" hangingPunct="0">
              <a:lnSpc>
                <a:spcPct val="130000"/>
              </a:lnSpc>
              <a:buFont typeface="Wingdings" panose="05000000000000000000" charset="0"/>
              <a:buChar char="Ø"/>
              <a:defRPr/>
            </a:pPr>
            <a:r>
              <a:rPr lang="zh-CN" altLang="en-US" sz="2000" dirty="0">
                <a:latin typeface="+mn-ea"/>
                <a:ea typeface="+mn-ea"/>
              </a:rPr>
              <a:t>分布电容</a:t>
            </a:r>
            <a:r>
              <a:rPr lang="en-US" altLang="zh-CN" sz="2000" dirty="0">
                <a:latin typeface="+mn-ea"/>
                <a:ea typeface="+mn-ea"/>
              </a:rPr>
              <a:t> Cw/w ------</a:t>
            </a:r>
            <a:r>
              <a:rPr lang="en-US" altLang="zh-CN" sz="2000" dirty="0">
                <a:latin typeface="+mn-ea"/>
                <a:ea typeface="+mn-ea"/>
                <a:sym typeface="+mn-ea"/>
              </a:rPr>
              <a:t>--</a:t>
            </a:r>
            <a:r>
              <a:rPr lang="en-US" altLang="zh-CN" sz="2000" dirty="0">
                <a:latin typeface="+mn-ea"/>
                <a:ea typeface="+mn-ea"/>
              </a:rPr>
              <a:t>   </a:t>
            </a:r>
            <a:r>
              <a:rPr lang="zh-TW" altLang="en-US" sz="2000" dirty="0">
                <a:latin typeface="+mn-ea"/>
                <a:ea typeface="+mn-ea"/>
              </a:rPr>
              <a:t>影響</a:t>
            </a:r>
            <a:r>
              <a:rPr lang="en-US" altLang="zh-CN" sz="2000" dirty="0">
                <a:latin typeface="+mn-ea"/>
                <a:ea typeface="+mn-ea"/>
              </a:rPr>
              <a:t>EMI</a:t>
            </a:r>
            <a:endParaRPr lang="zh-CN" altLang="en-US" sz="2000" dirty="0">
              <a:latin typeface="+mn-ea"/>
              <a:ea typeface="+mn-ea"/>
            </a:endParaRPr>
          </a:p>
          <a:p>
            <a:pPr eaLnBrk="0" hangingPunct="0">
              <a:lnSpc>
                <a:spcPct val="130000"/>
              </a:lnSpc>
              <a:buFontTx/>
              <a:buNone/>
              <a:defRPr/>
            </a:pPr>
            <a:r>
              <a:rPr lang="en-US" altLang="zh-CN" sz="2000" dirty="0">
                <a:latin typeface="+mn-ea"/>
                <a:ea typeface="+mn-ea"/>
              </a:rPr>
              <a:t>   </a:t>
            </a:r>
            <a:r>
              <a:rPr lang="zh-CN" altLang="en-US" sz="1600" dirty="0">
                <a:solidFill>
                  <a:srgbClr val="0070C0"/>
                </a:solidFill>
                <a:latin typeface="+mn-ea"/>
                <a:ea typeface="+mn-ea"/>
              </a:rPr>
              <a:t>大的分布电容会造成高频</a:t>
            </a:r>
            <a:r>
              <a:rPr lang="en-US" altLang="zh-CN" sz="1600" dirty="0">
                <a:solidFill>
                  <a:srgbClr val="0070C0"/>
                </a:solidFill>
                <a:latin typeface="+mn-ea"/>
                <a:ea typeface="+mn-ea"/>
              </a:rPr>
              <a:t>EMI</a:t>
            </a:r>
            <a:r>
              <a:rPr lang="zh-CN" altLang="en-US" sz="1600" dirty="0">
                <a:solidFill>
                  <a:srgbClr val="0070C0"/>
                </a:solidFill>
                <a:latin typeface="+mn-ea"/>
                <a:ea typeface="+mn-ea"/>
              </a:rPr>
              <a:t>不良</a:t>
            </a:r>
            <a:endParaRPr lang="zh-CN" altLang="en-US" sz="1600" dirty="0">
              <a:solidFill>
                <a:srgbClr val="0070C0"/>
              </a:solidFill>
              <a:latin typeface="+mn-ea"/>
              <a:ea typeface="+mn-ea"/>
            </a:endParaRPr>
          </a:p>
          <a:p>
            <a:pPr marL="342900" indent="-342900" eaLnBrk="0" hangingPunct="0">
              <a:lnSpc>
                <a:spcPct val="130000"/>
              </a:lnSpc>
              <a:buFont typeface="Wingdings" panose="05000000000000000000" charset="0"/>
              <a:buChar char="Ø"/>
              <a:defRPr/>
            </a:pPr>
            <a:r>
              <a:rPr lang="zh-CN" altLang="en-US" sz="2000" dirty="0">
                <a:latin typeface="+mn-ea"/>
                <a:ea typeface="+mn-ea"/>
              </a:rPr>
              <a:t>电阻</a:t>
            </a:r>
            <a:r>
              <a:rPr lang="en-US" altLang="zh-CN" sz="2000" dirty="0">
                <a:latin typeface="+mn-ea"/>
                <a:ea typeface="+mn-ea"/>
              </a:rPr>
              <a:t>DCR ------ </a:t>
            </a:r>
            <a:r>
              <a:rPr lang="en-US" altLang="zh-CN" sz="2000" dirty="0">
                <a:latin typeface="+mn-ea"/>
                <a:ea typeface="+mn-ea"/>
                <a:sym typeface="+mn-ea"/>
              </a:rPr>
              <a:t>--</a:t>
            </a:r>
            <a:r>
              <a:rPr lang="en-US" altLang="zh-CN" sz="2000" dirty="0">
                <a:latin typeface="+mn-ea"/>
                <a:ea typeface="+mn-ea"/>
              </a:rPr>
              <a:t>  </a:t>
            </a:r>
            <a:r>
              <a:rPr lang="zh-CN" altLang="en-US" sz="2000" dirty="0">
                <a:latin typeface="+mn-ea"/>
                <a:ea typeface="+mn-ea"/>
              </a:rPr>
              <a:t>影响输出电压及温度</a:t>
            </a:r>
            <a:endParaRPr lang="zh-CN" altLang="en-US" sz="2000" dirty="0">
              <a:latin typeface="+mn-ea"/>
              <a:ea typeface="+mn-ea"/>
            </a:endParaRPr>
          </a:p>
          <a:p>
            <a:pPr eaLnBrk="0" hangingPunct="0">
              <a:lnSpc>
                <a:spcPct val="130000"/>
              </a:lnSpc>
              <a:buFontTx/>
              <a:buNone/>
              <a:defRPr/>
            </a:pPr>
            <a:r>
              <a:rPr lang="en-US" altLang="zh-CN" sz="2000" dirty="0">
                <a:latin typeface="+mn-ea"/>
                <a:ea typeface="+mn-ea"/>
              </a:rPr>
              <a:t>   </a:t>
            </a:r>
            <a:r>
              <a:rPr lang="zh-CN" altLang="en-US" sz="1600" dirty="0">
                <a:solidFill>
                  <a:srgbClr val="0070C0"/>
                </a:solidFill>
                <a:latin typeface="+mn-ea"/>
                <a:ea typeface="+mn-ea"/>
              </a:rPr>
              <a:t>大电阻会产生较大的电压</a:t>
            </a:r>
            <a:r>
              <a:rPr lang="zh-TW" altLang="en-US" sz="1600" dirty="0">
                <a:solidFill>
                  <a:srgbClr val="0070C0"/>
                </a:solidFill>
                <a:latin typeface="+mn-ea"/>
                <a:ea typeface="+mn-ea"/>
              </a:rPr>
              <a:t>降</a:t>
            </a:r>
            <a:r>
              <a:rPr lang="zh-CN" altLang="en-US" sz="1600" dirty="0">
                <a:solidFill>
                  <a:srgbClr val="0070C0"/>
                </a:solidFill>
                <a:latin typeface="+mn-ea"/>
                <a:ea typeface="+mn-ea"/>
              </a:rPr>
              <a:t>及造成电感温度高。</a:t>
            </a:r>
            <a:endParaRPr lang="zh-CN" altLang="en-US" sz="1600" dirty="0">
              <a:solidFill>
                <a:srgbClr val="0070C0"/>
              </a:solidFill>
              <a:latin typeface="+mn-ea"/>
              <a:ea typeface="+mn-ea"/>
            </a:endParaRPr>
          </a:p>
          <a:p>
            <a:pPr eaLnBrk="0" hangingPunct="0">
              <a:buFontTx/>
              <a:buNone/>
              <a:defRPr/>
            </a:pP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4" name="MH_Entry_4">
            <a:hlinkClick r:id="rId2" action="ppaction://hlinksldjump"/>
          </p:cNvPr>
          <p:cNvSpPr/>
          <p:nvPr>
            <p:custDataLst>
              <p:tags r:id="rId3"/>
            </p:custDataLst>
          </p:nvPr>
        </p:nvSpPr>
        <p:spPr>
          <a:xfrm>
            <a:off x="617538" y="311150"/>
            <a:ext cx="4530725" cy="523875"/>
          </a:xfrm>
          <a:prstGeom prst="rect">
            <a:avLst/>
          </a:prstGeom>
          <a:noFill/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tIns="0" rIns="0" bIns="0" anchor="ctr">
            <a:normAutofit/>
          </a:bodyPr>
          <a:lstStyle/>
          <a:p>
            <a:pPr eaLnBrk="0" hangingPunct="0">
              <a:defRPr/>
            </a:pPr>
            <a:r>
              <a:rPr lang="zh-CN" altLang="en-US" spc="200" dirty="0">
                <a:solidFill>
                  <a:schemeClr val="tx1"/>
                </a:solidFill>
                <a:latin typeface="+mn-ea"/>
                <a:sym typeface="+mn-ea"/>
              </a:rPr>
              <a:t>电感器件的主要特性</a:t>
            </a:r>
            <a:endParaRPr lang="zh-CN" altLang="en-US" spc="200" dirty="0">
              <a:solidFill>
                <a:schemeClr val="tx1"/>
              </a:solidFill>
              <a:latin typeface="+mn-ea"/>
              <a:sym typeface="+mn-ea"/>
            </a:endParaRPr>
          </a:p>
        </p:txBody>
      </p:sp>
      <p:sp>
        <p:nvSpPr>
          <p:cNvPr id="5" name="MH_Number_4">
            <a:hlinkClick r:id="rId2" action="ppaction://hlinksldjump"/>
          </p:cNvPr>
          <p:cNvSpPr/>
          <p:nvPr>
            <p:custDataLst>
              <p:tags r:id="rId4"/>
            </p:custDataLst>
          </p:nvPr>
        </p:nvSpPr>
        <p:spPr>
          <a:xfrm>
            <a:off x="338138" y="311150"/>
            <a:ext cx="528637" cy="523875"/>
          </a:xfrm>
          <a:prstGeom prst="round1Rect">
            <a:avLst>
              <a:gd name="adj" fmla="val 50000"/>
            </a:avLst>
          </a:prstGeom>
          <a:solidFill>
            <a:schemeClr val="accent1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0" bIns="0" anchor="ctr"/>
          <a:lstStyle/>
          <a:p>
            <a:pPr algn="ctr" eaLnBrk="0" hangingPunct="0">
              <a:buFontTx/>
              <a:buNone/>
              <a:defRPr/>
            </a:pPr>
            <a:r>
              <a:rPr lang="en-US" altLang="zh-CN" sz="2400" dirty="0">
                <a:solidFill>
                  <a:srgbClr val="FFFFFF"/>
                </a:solidFill>
                <a:latin typeface="Times New Roman" panose="02020603050405020304" pitchFamily="18" charset="0"/>
                <a:ea typeface="方正姚体" panose="02010601030101010101" pitchFamily="2" charset="-122"/>
                <a:cs typeface="Times New Roman" panose="02020603050405020304" pitchFamily="18" charset="0"/>
              </a:rPr>
              <a:t>02</a:t>
            </a:r>
            <a:endParaRPr lang="zh-CN" altLang="en-US" sz="2400" dirty="0">
              <a:solidFill>
                <a:srgbClr val="FFFFFF"/>
              </a:solidFill>
              <a:latin typeface="Times New Roman" panose="02020603050405020304" pitchFamily="18" charset="0"/>
              <a:ea typeface="方正姚体" panose="02010601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57163" y="1247775"/>
            <a:ext cx="8394700" cy="5794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60">
            <a:solidFill>
              <a:srgbClr val="FFFFFF"/>
            </a:solidFill>
            <a:miter lim="800000"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lIns="90000" tIns="46800" rIns="90000" bIns="46800">
            <a:spAutoFit/>
          </a:bodyPr>
          <a:lstStyle/>
          <a:p>
            <a:pPr defTabSz="264795" eaLnBrk="0" hangingPunct="0">
              <a:buFontTx/>
              <a:buNone/>
              <a:tabLst>
                <a:tab pos="0" algn="l"/>
                <a:tab pos="263525" algn="l"/>
                <a:tab pos="528320" algn="l"/>
                <a:tab pos="793750" algn="l"/>
                <a:tab pos="1058545" algn="l"/>
                <a:tab pos="1323975" algn="l"/>
                <a:tab pos="1588770" algn="l"/>
                <a:tab pos="1854200" algn="l"/>
                <a:tab pos="2118995" algn="l"/>
                <a:tab pos="2384425" algn="l"/>
                <a:tab pos="2649220" algn="l"/>
                <a:tab pos="2914650" algn="l"/>
                <a:tab pos="3179445" algn="l"/>
                <a:tab pos="3444875" algn="l"/>
                <a:tab pos="3709670" algn="l"/>
                <a:tab pos="3975100" algn="l"/>
                <a:tab pos="4239895" algn="l"/>
                <a:tab pos="4505325" algn="l"/>
                <a:tab pos="4770120" algn="l"/>
                <a:tab pos="5035550" algn="l"/>
                <a:tab pos="5300345" algn="l"/>
              </a:tabLst>
              <a:defRPr/>
            </a:pPr>
            <a:r>
              <a:rPr lang="zh-CN" altLang="en-US" sz="3200" dirty="0" err="1">
                <a:solidFill>
                  <a:schemeClr val="accent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电气性能参数对电源的影响（一）</a:t>
            </a:r>
            <a:endParaRPr lang="zh-CN" altLang="en-US" sz="3200" dirty="0" err="1">
              <a:solidFill>
                <a:schemeClr val="accent2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509125" cy="702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0" name="TextBox 3"/>
          <p:cNvSpPr txBox="1">
            <a:spLocks noChangeArrowheads="1"/>
          </p:cNvSpPr>
          <p:nvPr/>
        </p:nvSpPr>
        <p:spPr bwMode="auto">
          <a:xfrm>
            <a:off x="419100" y="2168752"/>
            <a:ext cx="8724900" cy="414267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lnSpc>
                <a:spcPct val="130000"/>
              </a:lnSpc>
              <a:buFont typeface="Wingdings" panose="05000000000000000000" charset="0"/>
              <a:buNone/>
              <a:defRPr/>
            </a:pPr>
            <a:endParaRPr lang="zh-CN" altLang="en-US" sz="2000" dirty="0">
              <a:latin typeface="+mn-ea"/>
              <a:ea typeface="+mn-ea"/>
            </a:endParaRPr>
          </a:p>
          <a:p>
            <a:pPr marL="342900" indent="-342900" eaLnBrk="0" hangingPunct="0">
              <a:lnSpc>
                <a:spcPct val="130000"/>
              </a:lnSpc>
              <a:buFont typeface="Wingdings" panose="05000000000000000000" charset="0"/>
              <a:buChar char="Ø"/>
              <a:defRPr/>
            </a:pPr>
            <a:r>
              <a:rPr lang="zh-CN" altLang="en-US" sz="2000" dirty="0">
                <a:latin typeface="+mn-ea"/>
                <a:ea typeface="+mn-ea"/>
              </a:rPr>
              <a:t>品质因数Q ------ 影响EMI及整体效率</a:t>
            </a:r>
            <a:endParaRPr lang="en-US" altLang="zh-CN" sz="2400" dirty="0">
              <a:ea typeface="宋体" panose="02010600030101010101" pitchFamily="2" charset="-122"/>
            </a:endParaRPr>
          </a:p>
          <a:p>
            <a:pPr eaLnBrk="0" hangingPunct="0">
              <a:lnSpc>
                <a:spcPct val="130000"/>
              </a:lnSpc>
              <a:buFontTx/>
              <a:buNone/>
              <a:defRPr/>
            </a:pPr>
            <a:r>
              <a:rPr lang="en-US" altLang="zh-CN" sz="2400" dirty="0">
                <a:ea typeface="宋体" panose="02010600030101010101" pitchFamily="2" charset="-122"/>
              </a:rPr>
              <a:t>      </a:t>
            </a:r>
            <a:r>
              <a:rPr lang="en-US" altLang="zh-CN" sz="2000" dirty="0">
                <a:solidFill>
                  <a:srgbClr val="0070C0"/>
                </a:solidFill>
                <a:ea typeface="宋体" panose="02010600030101010101" pitchFamily="2" charset="-122"/>
              </a:rPr>
              <a:t>Q=2</a:t>
            </a:r>
            <a:r>
              <a:rPr lang="en-US" altLang="zh-TW" sz="2000" dirty="0">
                <a:solidFill>
                  <a:srgbClr val="0070C0"/>
                </a:solidFill>
                <a:ea typeface="宋体" panose="02010600030101010101" pitchFamily="2" charset="-122"/>
              </a:rPr>
              <a:t>π</a:t>
            </a:r>
            <a:r>
              <a:rPr lang="en-US" altLang="zh-CN" sz="2000" dirty="0">
                <a:solidFill>
                  <a:srgbClr val="0070C0"/>
                </a:solidFill>
                <a:ea typeface="宋体" panose="02010600030101010101" pitchFamily="2" charset="-122"/>
              </a:rPr>
              <a:t>fL / R     Q=</a:t>
            </a:r>
            <a:r>
              <a:rPr lang="zh-CN" altLang="en-US" sz="2000" dirty="0">
                <a:solidFill>
                  <a:srgbClr val="0070C0"/>
                </a:solidFill>
                <a:ea typeface="宋体" panose="02010600030101010101" pitchFamily="2" charset="-122"/>
              </a:rPr>
              <a:t>能量储存</a:t>
            </a:r>
            <a:r>
              <a:rPr lang="en-US" altLang="zh-CN" sz="2000" dirty="0">
                <a:solidFill>
                  <a:srgbClr val="0070C0"/>
                </a:solidFill>
                <a:ea typeface="宋体" panose="02010600030101010101" pitchFamily="2" charset="-122"/>
              </a:rPr>
              <a:t>/</a:t>
            </a:r>
            <a:r>
              <a:rPr lang="zh-TW" altLang="en-US" sz="2000" dirty="0">
                <a:solidFill>
                  <a:srgbClr val="0070C0"/>
                </a:solidFill>
                <a:ea typeface="宋体" panose="02010600030101010101" pitchFamily="2" charset="-122"/>
              </a:rPr>
              <a:t>能量</a:t>
            </a:r>
            <a:r>
              <a:rPr lang="zh-CN" altLang="en-US" sz="2000" dirty="0">
                <a:solidFill>
                  <a:srgbClr val="0070C0"/>
                </a:solidFill>
                <a:ea typeface="宋体" panose="02010600030101010101" pitchFamily="2" charset="-122"/>
              </a:rPr>
              <a:t>损</a:t>
            </a:r>
            <a:r>
              <a:rPr lang="zh-TW" altLang="en-US" sz="2000" dirty="0">
                <a:solidFill>
                  <a:srgbClr val="0070C0"/>
                </a:solidFill>
                <a:ea typeface="宋体" panose="02010600030101010101" pitchFamily="2" charset="-122"/>
              </a:rPr>
              <a:t>耗</a:t>
            </a:r>
            <a:endParaRPr lang="zh-TW" altLang="en-US" sz="2000" dirty="0">
              <a:solidFill>
                <a:srgbClr val="0070C0"/>
              </a:solidFill>
              <a:ea typeface="宋体" panose="02010600030101010101" pitchFamily="2" charset="-122"/>
            </a:endParaRPr>
          </a:p>
          <a:p>
            <a:pPr marL="342900" indent="-342900" eaLnBrk="0" hangingPunct="0">
              <a:lnSpc>
                <a:spcPct val="130000"/>
              </a:lnSpc>
              <a:buFont typeface="Wingdings" panose="05000000000000000000" charset="0"/>
              <a:buChar char="Ø"/>
              <a:defRPr/>
            </a:pPr>
            <a:r>
              <a:rPr lang="zh-CN" altLang="en-US" sz="2000" dirty="0">
                <a:latin typeface="+mn-ea"/>
                <a:ea typeface="+mn-ea"/>
              </a:rPr>
              <a:t>相位 ------   影响电压相位</a:t>
            </a:r>
            <a:endParaRPr lang="zh-CN" altLang="en-US" sz="2000" dirty="0">
              <a:latin typeface="+mn-ea"/>
              <a:ea typeface="+mn-ea"/>
            </a:endParaRPr>
          </a:p>
          <a:p>
            <a:pPr marL="342900" indent="-342900" eaLnBrk="0" hangingPunct="0">
              <a:lnSpc>
                <a:spcPct val="130000"/>
              </a:lnSpc>
              <a:buFont typeface="Wingdings" panose="05000000000000000000" charset="0"/>
              <a:buChar char="Ø"/>
              <a:defRPr/>
            </a:pPr>
            <a:r>
              <a:rPr lang="zh-CN" altLang="en-US" sz="2000" dirty="0">
                <a:latin typeface="+mn-ea"/>
                <a:ea typeface="+mn-ea"/>
              </a:rPr>
              <a:t>圈数比TR   ------   影响电压高低</a:t>
            </a:r>
            <a:endParaRPr lang="zh-CN" altLang="en-US" sz="2000" dirty="0">
              <a:latin typeface="+mn-ea"/>
              <a:ea typeface="+mn-ea"/>
            </a:endParaRPr>
          </a:p>
          <a:p>
            <a:pPr marL="342900" indent="-342900" eaLnBrk="0" hangingPunct="0">
              <a:lnSpc>
                <a:spcPct val="130000"/>
              </a:lnSpc>
              <a:buFont typeface="Wingdings" panose="05000000000000000000" charset="0"/>
              <a:buChar char="Ø"/>
              <a:defRPr/>
            </a:pPr>
            <a:r>
              <a:rPr lang="zh-CN" altLang="en-US" sz="2000" dirty="0">
                <a:latin typeface="+mn-ea"/>
                <a:ea typeface="+mn-ea"/>
              </a:rPr>
              <a:t>耐压Hi-pot  ------   影响使用安全</a:t>
            </a:r>
            <a:endParaRPr lang="zh-CN" altLang="en-US" sz="2000" dirty="0">
              <a:latin typeface="+mn-ea"/>
              <a:ea typeface="+mn-ea"/>
            </a:endParaRPr>
          </a:p>
          <a:p>
            <a:pPr marL="342900" indent="-342900" eaLnBrk="0" hangingPunct="0">
              <a:lnSpc>
                <a:spcPct val="130000"/>
              </a:lnSpc>
              <a:buFont typeface="Wingdings" panose="05000000000000000000" charset="0"/>
              <a:buChar char="Ø"/>
              <a:defRPr/>
            </a:pPr>
            <a:r>
              <a:rPr lang="zh-CN" altLang="en-US" sz="2000" dirty="0">
                <a:latin typeface="+mn-ea"/>
                <a:ea typeface="+mn-ea"/>
              </a:rPr>
              <a:t>层间绝缘L.S ------   影响使用安全与电压高低</a:t>
            </a:r>
            <a:endParaRPr lang="zh-CN" altLang="en-US" sz="2000" dirty="0">
              <a:latin typeface="+mn-ea"/>
              <a:ea typeface="+mn-ea"/>
            </a:endParaRPr>
          </a:p>
          <a:p>
            <a:pPr marL="342900" indent="-342900" eaLnBrk="0" hangingPunct="0">
              <a:lnSpc>
                <a:spcPct val="130000"/>
              </a:lnSpc>
              <a:buFont typeface="Wingdings" panose="05000000000000000000" charset="0"/>
              <a:buChar char="Ø"/>
              <a:defRPr/>
            </a:pPr>
            <a:r>
              <a:rPr lang="zh-CN" altLang="en-US" sz="2000" dirty="0">
                <a:latin typeface="+mn-ea"/>
                <a:ea typeface="+mn-ea"/>
              </a:rPr>
              <a:t>谐振頻率 SRF ------影响EMI</a:t>
            </a:r>
            <a:endParaRPr lang="zh-CN" altLang="en-US" sz="2000" dirty="0">
              <a:latin typeface="+mn-ea"/>
              <a:ea typeface="+mn-ea"/>
            </a:endParaRPr>
          </a:p>
          <a:p>
            <a:pPr marL="342900" indent="-342900" eaLnBrk="0" hangingPunct="0">
              <a:lnSpc>
                <a:spcPct val="130000"/>
              </a:lnSpc>
              <a:buFont typeface="Wingdings" panose="05000000000000000000" charset="0"/>
              <a:buChar char="Ø"/>
              <a:defRPr/>
            </a:pPr>
            <a:r>
              <a:rPr lang="zh-CN" altLang="en-US" sz="2000" dirty="0">
                <a:latin typeface="+mn-ea"/>
                <a:ea typeface="+mn-ea"/>
              </a:rPr>
              <a:t>阻抗 Z  ------影响EMI</a:t>
            </a:r>
            <a:endParaRPr lang="en-US" altLang="zh-CN" sz="2400" dirty="0">
              <a:ea typeface="宋体" panose="02010600030101010101" pitchFamily="2" charset="-122"/>
            </a:endParaRPr>
          </a:p>
          <a:p>
            <a:pPr eaLnBrk="0" hangingPunct="0">
              <a:buFontTx/>
              <a:buNone/>
              <a:defRPr/>
            </a:pPr>
            <a:r>
              <a:rPr lang="en-US" altLang="zh-CN" sz="2400" dirty="0">
                <a:ea typeface="宋体" panose="02010600030101010101" pitchFamily="2" charset="-122"/>
              </a:rPr>
              <a:t>             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2" name="MH_Entry_4">
            <a:hlinkClick r:id="rId2" action="ppaction://hlinksldjump"/>
          </p:cNvPr>
          <p:cNvSpPr/>
          <p:nvPr>
            <p:custDataLst>
              <p:tags r:id="rId3"/>
            </p:custDataLst>
          </p:nvPr>
        </p:nvSpPr>
        <p:spPr>
          <a:xfrm>
            <a:off x="617538" y="311150"/>
            <a:ext cx="4530725" cy="523875"/>
          </a:xfrm>
          <a:prstGeom prst="rect">
            <a:avLst/>
          </a:prstGeom>
          <a:noFill/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tIns="0" rIns="0" bIns="0" anchor="ctr">
            <a:normAutofit/>
          </a:bodyPr>
          <a:lstStyle/>
          <a:p>
            <a:pPr eaLnBrk="0" hangingPunct="0">
              <a:defRPr/>
            </a:pPr>
            <a:r>
              <a:rPr lang="zh-CN" altLang="en-US" spc="200" dirty="0">
                <a:solidFill>
                  <a:schemeClr val="tx1"/>
                </a:solidFill>
                <a:latin typeface="+mn-ea"/>
                <a:sym typeface="+mn-ea"/>
              </a:rPr>
              <a:t>电感器件的主要特性</a:t>
            </a:r>
            <a:endParaRPr lang="zh-CN" altLang="en-US" spc="2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3" name="MH_Number_4">
            <a:hlinkClick r:id="rId2" action="ppaction://hlinksldjump"/>
          </p:cNvPr>
          <p:cNvSpPr/>
          <p:nvPr>
            <p:custDataLst>
              <p:tags r:id="rId4"/>
            </p:custDataLst>
          </p:nvPr>
        </p:nvSpPr>
        <p:spPr>
          <a:xfrm>
            <a:off x="338138" y="311150"/>
            <a:ext cx="528637" cy="523875"/>
          </a:xfrm>
          <a:prstGeom prst="round1Rect">
            <a:avLst>
              <a:gd name="adj" fmla="val 50000"/>
            </a:avLst>
          </a:prstGeom>
          <a:solidFill>
            <a:schemeClr val="accent1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0" bIns="0" anchor="ctr"/>
          <a:lstStyle/>
          <a:p>
            <a:pPr algn="ctr" eaLnBrk="0" hangingPunct="0">
              <a:buFontTx/>
              <a:buNone/>
              <a:defRPr/>
            </a:pPr>
            <a:r>
              <a:rPr lang="en-US" altLang="zh-CN" sz="2400" dirty="0">
                <a:solidFill>
                  <a:srgbClr val="FFFFFF"/>
                </a:solidFill>
                <a:latin typeface="Times New Roman" panose="02020603050405020304" pitchFamily="18" charset="0"/>
                <a:ea typeface="方正姚体" panose="02010601030101010101" pitchFamily="2" charset="-122"/>
                <a:cs typeface="Times New Roman" panose="02020603050405020304" pitchFamily="18" charset="0"/>
              </a:rPr>
              <a:t>02</a:t>
            </a:r>
            <a:endParaRPr lang="zh-CN" altLang="en-US" sz="2400" dirty="0">
              <a:solidFill>
                <a:srgbClr val="FFFFFF"/>
              </a:solidFill>
              <a:latin typeface="Times New Roman" panose="02020603050405020304" pitchFamily="18" charset="0"/>
              <a:ea typeface="方正姚体" panose="02010601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57163" y="1247775"/>
            <a:ext cx="8394700" cy="5794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60">
            <a:solidFill>
              <a:srgbClr val="FFFFFF"/>
            </a:solidFill>
            <a:miter lim="800000"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lIns="90000" tIns="46800" rIns="90000" bIns="46800">
            <a:spAutoFit/>
          </a:bodyPr>
          <a:lstStyle/>
          <a:p>
            <a:pPr defTabSz="264795" eaLnBrk="0" hangingPunct="0">
              <a:buFontTx/>
              <a:buNone/>
              <a:tabLst>
                <a:tab pos="0" algn="l"/>
                <a:tab pos="263525" algn="l"/>
                <a:tab pos="528320" algn="l"/>
                <a:tab pos="793750" algn="l"/>
                <a:tab pos="1058545" algn="l"/>
                <a:tab pos="1323975" algn="l"/>
                <a:tab pos="1588770" algn="l"/>
                <a:tab pos="1854200" algn="l"/>
                <a:tab pos="2118995" algn="l"/>
                <a:tab pos="2384425" algn="l"/>
                <a:tab pos="2649220" algn="l"/>
                <a:tab pos="2914650" algn="l"/>
                <a:tab pos="3179445" algn="l"/>
                <a:tab pos="3444875" algn="l"/>
                <a:tab pos="3709670" algn="l"/>
                <a:tab pos="3975100" algn="l"/>
                <a:tab pos="4239895" algn="l"/>
                <a:tab pos="4505325" algn="l"/>
                <a:tab pos="4770120" algn="l"/>
                <a:tab pos="5035550" algn="l"/>
                <a:tab pos="5300345" algn="l"/>
              </a:tabLst>
              <a:defRPr/>
            </a:pPr>
            <a:r>
              <a:rPr lang="zh-CN" altLang="en-US" sz="3200" dirty="0" err="1">
                <a:solidFill>
                  <a:schemeClr val="accent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电气性能参数对电源的影响（二）</a:t>
            </a:r>
            <a:endParaRPr lang="zh-CN" altLang="en-US" sz="3200" dirty="0" err="1">
              <a:solidFill>
                <a:schemeClr val="accent2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-168275"/>
            <a:ext cx="9509125" cy="702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MH_Entry_1">
            <a:hlinkClick r:id="rId2" action="ppaction://hlinksldjump"/>
          </p:cNvPr>
          <p:cNvSpPr/>
          <p:nvPr>
            <p:custDataLst>
              <p:tags r:id="rId3"/>
            </p:custDataLst>
          </p:nvPr>
        </p:nvSpPr>
        <p:spPr>
          <a:xfrm>
            <a:off x="520694" y="140495"/>
            <a:ext cx="4530725" cy="525462"/>
          </a:xfrm>
          <a:prstGeom prst="rect">
            <a:avLst/>
          </a:prstGeom>
          <a:noFill/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tIns="0" rIns="0" bIns="0" anchor="ctr">
            <a:normAutofit/>
            <a:scene3d>
              <a:camera prst="orthographicFront"/>
              <a:lightRig rig="threePt" dir="t"/>
            </a:scene3d>
            <a:sp3d extrusionH="57150">
              <a:extrusionClr>
                <a:schemeClr val="accent1">
                  <a:lumMod val="75000"/>
                </a:schemeClr>
              </a:extrusionClr>
            </a:sp3d>
          </a:bodyPr>
          <a:lstStyle/>
          <a:p>
            <a:pPr eaLnBrk="0" hangingPunct="0">
              <a:buFontTx/>
              <a:buNone/>
              <a:defRPr/>
            </a:pPr>
            <a:r>
              <a:rPr lang="zh-CN" altLang="en-US" spc="200" dirty="0">
                <a:solidFill>
                  <a:schemeClr val="tx1"/>
                </a:solidFill>
                <a:latin typeface="+mn-ea"/>
              </a:rPr>
              <a:t>电感器磁材介绍</a:t>
            </a:r>
            <a:endParaRPr lang="zh-CN" altLang="en-US" spc="2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84150" y="1065213"/>
            <a:ext cx="8394700" cy="587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60">
            <a:solidFill>
              <a:srgbClr val="FFFFFF"/>
            </a:solidFill>
            <a:miter lim="800000"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lIns="90000" tIns="46800" rIns="90000" bIns="46800">
            <a:spAutoFit/>
          </a:bodyPr>
          <a:lstStyle/>
          <a:p>
            <a:pPr defTabSz="264795" eaLnBrk="0" hangingPunct="0">
              <a:buFontTx/>
              <a:buNone/>
              <a:tabLst>
                <a:tab pos="0" algn="l"/>
                <a:tab pos="263525" algn="l"/>
                <a:tab pos="528320" algn="l"/>
                <a:tab pos="793750" algn="l"/>
                <a:tab pos="1058545" algn="l"/>
                <a:tab pos="1323975" algn="l"/>
                <a:tab pos="1588770" algn="l"/>
                <a:tab pos="1854200" algn="l"/>
                <a:tab pos="2118995" algn="l"/>
                <a:tab pos="2384425" algn="l"/>
                <a:tab pos="2649220" algn="l"/>
                <a:tab pos="2914650" algn="l"/>
                <a:tab pos="3179445" algn="l"/>
                <a:tab pos="3444875" algn="l"/>
                <a:tab pos="3709670" algn="l"/>
                <a:tab pos="3975100" algn="l"/>
                <a:tab pos="4239895" algn="l"/>
                <a:tab pos="4505325" algn="l"/>
                <a:tab pos="4770120" algn="l"/>
                <a:tab pos="5035550" algn="l"/>
                <a:tab pos="5300345" algn="l"/>
              </a:tabLst>
              <a:defRPr/>
            </a:pPr>
            <a:r>
              <a:rPr lang="zh-CN" altLang="en-US" sz="3200" b="1" dirty="0">
                <a:solidFill>
                  <a:schemeClr val="accent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软磁材料的发展与优缺点</a:t>
            </a:r>
            <a:endParaRPr lang="zh-CN" altLang="en-US" sz="3200" b="1" dirty="0">
              <a:solidFill>
                <a:schemeClr val="accent2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grpSp>
        <p:nvGrpSpPr>
          <p:cNvPr id="14342" name="组合 200706"/>
          <p:cNvGrpSpPr/>
          <p:nvPr/>
        </p:nvGrpSpPr>
        <p:grpSpPr bwMode="auto">
          <a:xfrm>
            <a:off x="427038" y="1725613"/>
            <a:ext cx="7994650" cy="4541837"/>
            <a:chOff x="168" y="960"/>
            <a:chExt cx="5367" cy="2792"/>
          </a:xfrm>
        </p:grpSpPr>
        <p:sp>
          <p:nvSpPr>
            <p:cNvPr id="14345" name="任意多边形 200707"/>
            <p:cNvSpPr>
              <a:spLocks noChangeArrowheads="1"/>
            </p:cNvSpPr>
            <p:nvPr/>
          </p:nvSpPr>
          <p:spPr bwMode="auto">
            <a:xfrm>
              <a:off x="5089" y="960"/>
              <a:ext cx="441" cy="705"/>
            </a:xfrm>
            <a:custGeom>
              <a:avLst/>
              <a:gdLst>
                <a:gd name="T0" fmla="*/ 441 w 308"/>
                <a:gd name="T1" fmla="*/ 191 h 444"/>
                <a:gd name="T2" fmla="*/ 0 w 308"/>
                <a:gd name="T3" fmla="*/ 705 h 444"/>
                <a:gd name="T4" fmla="*/ 0 w 308"/>
                <a:gd name="T5" fmla="*/ 454 h 444"/>
                <a:gd name="T6" fmla="*/ 441 w 308"/>
                <a:gd name="T7" fmla="*/ 0 h 444"/>
                <a:gd name="T8" fmla="*/ 441 w 308"/>
                <a:gd name="T9" fmla="*/ 191 h 4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8"/>
                <a:gd name="T16" fmla="*/ 0 h 444"/>
                <a:gd name="T17" fmla="*/ 308 w 308"/>
                <a:gd name="T18" fmla="*/ 444 h 4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8" h="444">
                  <a:moveTo>
                    <a:pt x="308" y="120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0"/>
                  </a:lnTo>
                  <a:close/>
                </a:path>
              </a:pathLst>
            </a:custGeom>
            <a:gradFill rotWithShape="1">
              <a:gsLst>
                <a:gs pos="0">
                  <a:srgbClr val="00281D"/>
                </a:gs>
                <a:gs pos="50000">
                  <a:srgbClr val="00563F"/>
                </a:gs>
                <a:gs pos="100000">
                  <a:srgbClr val="00281D"/>
                </a:gs>
              </a:gsLst>
              <a:lin ang="2700000" scaled="1"/>
            </a:gradFill>
            <a:ln w="0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46" name="任意多边形 200708"/>
            <p:cNvSpPr>
              <a:spLocks noChangeArrowheads="1"/>
            </p:cNvSpPr>
            <p:nvPr/>
          </p:nvSpPr>
          <p:spPr bwMode="auto">
            <a:xfrm>
              <a:off x="2976" y="960"/>
              <a:ext cx="2559" cy="451"/>
            </a:xfrm>
            <a:custGeom>
              <a:avLst/>
              <a:gdLst>
                <a:gd name="T0" fmla="*/ 2118 w 1786"/>
                <a:gd name="T1" fmla="*/ 451 h 284"/>
                <a:gd name="T2" fmla="*/ 0 w 1786"/>
                <a:gd name="T3" fmla="*/ 451 h 284"/>
                <a:gd name="T4" fmla="*/ 639 w 1786"/>
                <a:gd name="T5" fmla="*/ 0 h 284"/>
                <a:gd name="T6" fmla="*/ 2559 w 1786"/>
                <a:gd name="T7" fmla="*/ 0 h 284"/>
                <a:gd name="T8" fmla="*/ 2118 w 1786"/>
                <a:gd name="T9" fmla="*/ 451 h 2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86"/>
                <a:gd name="T16" fmla="*/ 0 h 284"/>
                <a:gd name="T17" fmla="*/ 1786 w 1786"/>
                <a:gd name="T18" fmla="*/ 284 h 2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86" h="284">
                  <a:moveTo>
                    <a:pt x="1478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1786" y="0"/>
                  </a:lnTo>
                  <a:lnTo>
                    <a:pt x="1478" y="284"/>
                  </a:lnTo>
                  <a:close/>
                </a:path>
              </a:pathLst>
            </a:custGeom>
            <a:solidFill>
              <a:srgbClr val="00CC99"/>
            </a:solidFill>
            <a:ln w="0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47" name="任意多边形 200709"/>
            <p:cNvSpPr>
              <a:spLocks noChangeArrowheads="1"/>
            </p:cNvSpPr>
            <p:nvPr/>
          </p:nvSpPr>
          <p:spPr bwMode="auto">
            <a:xfrm>
              <a:off x="4645" y="1660"/>
              <a:ext cx="441" cy="701"/>
            </a:xfrm>
            <a:custGeom>
              <a:avLst/>
              <a:gdLst>
                <a:gd name="T0" fmla="*/ 441 w 308"/>
                <a:gd name="T1" fmla="*/ 190 h 442"/>
                <a:gd name="T2" fmla="*/ 0 w 308"/>
                <a:gd name="T3" fmla="*/ 701 h 442"/>
                <a:gd name="T4" fmla="*/ 0 w 308"/>
                <a:gd name="T5" fmla="*/ 454 h 442"/>
                <a:gd name="T6" fmla="*/ 441 w 308"/>
                <a:gd name="T7" fmla="*/ 0 h 442"/>
                <a:gd name="T8" fmla="*/ 441 w 308"/>
                <a:gd name="T9" fmla="*/ 190 h 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8"/>
                <a:gd name="T16" fmla="*/ 0 h 442"/>
                <a:gd name="T17" fmla="*/ 308 w 308"/>
                <a:gd name="T18" fmla="*/ 442 h 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8" h="442">
                  <a:moveTo>
                    <a:pt x="308" y="120"/>
                  </a:moveTo>
                  <a:lnTo>
                    <a:pt x="0" y="442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0"/>
                  </a:lnTo>
                  <a:close/>
                </a:path>
              </a:pathLst>
            </a:custGeom>
            <a:gradFill rotWithShape="1">
              <a:gsLst>
                <a:gs pos="0">
                  <a:srgbClr val="230744"/>
                </a:gs>
                <a:gs pos="50000">
                  <a:srgbClr val="4B1092"/>
                </a:gs>
                <a:gs pos="100000">
                  <a:srgbClr val="230744"/>
                </a:gs>
              </a:gsLst>
              <a:lin ang="2700000" scaled="1"/>
            </a:gradFill>
            <a:ln w="0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48" name="任意多边形 200710"/>
            <p:cNvSpPr>
              <a:spLocks noChangeArrowheads="1"/>
            </p:cNvSpPr>
            <p:nvPr/>
          </p:nvSpPr>
          <p:spPr bwMode="auto">
            <a:xfrm>
              <a:off x="2340" y="1660"/>
              <a:ext cx="2751" cy="450"/>
            </a:xfrm>
            <a:custGeom>
              <a:avLst/>
              <a:gdLst>
                <a:gd name="T0" fmla="*/ 2310 w 1920"/>
                <a:gd name="T1" fmla="*/ 450 h 284"/>
                <a:gd name="T2" fmla="*/ 0 w 1920"/>
                <a:gd name="T3" fmla="*/ 450 h 284"/>
                <a:gd name="T4" fmla="*/ 639 w 1920"/>
                <a:gd name="T5" fmla="*/ 0 h 284"/>
                <a:gd name="T6" fmla="*/ 2751 w 1920"/>
                <a:gd name="T7" fmla="*/ 0 h 284"/>
                <a:gd name="T8" fmla="*/ 2310 w 1920"/>
                <a:gd name="T9" fmla="*/ 450 h 2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0"/>
                <a:gd name="T16" fmla="*/ 0 h 284"/>
                <a:gd name="T17" fmla="*/ 1920 w 1920"/>
                <a:gd name="T18" fmla="*/ 284 h 2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0" h="284">
                  <a:moveTo>
                    <a:pt x="1612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1920" y="0"/>
                  </a:lnTo>
                  <a:lnTo>
                    <a:pt x="1612" y="284"/>
                  </a:lnTo>
                  <a:close/>
                </a:path>
              </a:pathLst>
            </a:custGeom>
            <a:solidFill>
              <a:srgbClr val="A77BFF"/>
            </a:solidFill>
            <a:ln w="0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49" name="任意多边形 200711"/>
            <p:cNvSpPr>
              <a:spLocks noChangeArrowheads="1"/>
            </p:cNvSpPr>
            <p:nvPr/>
          </p:nvSpPr>
          <p:spPr bwMode="auto">
            <a:xfrm>
              <a:off x="4200" y="2353"/>
              <a:ext cx="439" cy="704"/>
            </a:xfrm>
            <a:custGeom>
              <a:avLst/>
              <a:gdLst>
                <a:gd name="T0" fmla="*/ 439 w 306"/>
                <a:gd name="T1" fmla="*/ 193 h 444"/>
                <a:gd name="T2" fmla="*/ 0 w 306"/>
                <a:gd name="T3" fmla="*/ 704 h 444"/>
                <a:gd name="T4" fmla="*/ 0 w 306"/>
                <a:gd name="T5" fmla="*/ 453 h 444"/>
                <a:gd name="T6" fmla="*/ 439 w 306"/>
                <a:gd name="T7" fmla="*/ 0 h 444"/>
                <a:gd name="T8" fmla="*/ 439 w 306"/>
                <a:gd name="T9" fmla="*/ 193 h 4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444"/>
                <a:gd name="T17" fmla="*/ 306 w 306"/>
                <a:gd name="T18" fmla="*/ 444 h 4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444">
                  <a:moveTo>
                    <a:pt x="306" y="122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6" y="0"/>
                  </a:lnTo>
                  <a:lnTo>
                    <a:pt x="306" y="122"/>
                  </a:lnTo>
                  <a:close/>
                </a:path>
              </a:pathLst>
            </a:custGeom>
            <a:gradFill rotWithShape="1">
              <a:gsLst>
                <a:gs pos="0">
                  <a:srgbClr val="431805"/>
                </a:gs>
                <a:gs pos="50000">
                  <a:srgbClr val="90330A"/>
                </a:gs>
                <a:gs pos="100000">
                  <a:srgbClr val="431805"/>
                </a:gs>
              </a:gsLst>
              <a:lin ang="2700000" scaled="1"/>
            </a:gradFill>
            <a:ln w="0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50" name="任意多边形 200712"/>
            <p:cNvSpPr>
              <a:spLocks noChangeArrowheads="1"/>
            </p:cNvSpPr>
            <p:nvPr/>
          </p:nvSpPr>
          <p:spPr bwMode="auto">
            <a:xfrm>
              <a:off x="3758" y="3047"/>
              <a:ext cx="442" cy="705"/>
            </a:xfrm>
            <a:custGeom>
              <a:avLst/>
              <a:gdLst>
                <a:gd name="T0" fmla="*/ 442 w 308"/>
                <a:gd name="T1" fmla="*/ 194 h 444"/>
                <a:gd name="T2" fmla="*/ 0 w 308"/>
                <a:gd name="T3" fmla="*/ 705 h 444"/>
                <a:gd name="T4" fmla="*/ 0 w 308"/>
                <a:gd name="T5" fmla="*/ 454 h 444"/>
                <a:gd name="T6" fmla="*/ 442 w 308"/>
                <a:gd name="T7" fmla="*/ 0 h 444"/>
                <a:gd name="T8" fmla="*/ 442 w 308"/>
                <a:gd name="T9" fmla="*/ 194 h 4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8"/>
                <a:gd name="T16" fmla="*/ 0 h 444"/>
                <a:gd name="T17" fmla="*/ 308 w 308"/>
                <a:gd name="T18" fmla="*/ 444 h 4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8" h="444">
                  <a:moveTo>
                    <a:pt x="308" y="122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2"/>
                  </a:lnTo>
                  <a:close/>
                </a:path>
              </a:pathLst>
            </a:custGeom>
            <a:gradFill rotWithShape="1">
              <a:gsLst>
                <a:gs pos="0">
                  <a:srgbClr val="433206"/>
                </a:gs>
                <a:gs pos="50000">
                  <a:srgbClr val="906B0E"/>
                </a:gs>
                <a:gs pos="100000">
                  <a:srgbClr val="433206"/>
                </a:gs>
              </a:gsLst>
              <a:lin ang="2700000" scaled="1"/>
            </a:gradFill>
            <a:ln w="0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51" name="任意多边形 200713"/>
            <p:cNvSpPr>
              <a:spLocks noChangeArrowheads="1"/>
            </p:cNvSpPr>
            <p:nvPr/>
          </p:nvSpPr>
          <p:spPr bwMode="auto">
            <a:xfrm>
              <a:off x="1076" y="3051"/>
              <a:ext cx="3124" cy="450"/>
            </a:xfrm>
            <a:custGeom>
              <a:avLst/>
              <a:gdLst>
                <a:gd name="T0" fmla="*/ 2683 w 2180"/>
                <a:gd name="T1" fmla="*/ 450 h 284"/>
                <a:gd name="T2" fmla="*/ 0 w 2180"/>
                <a:gd name="T3" fmla="*/ 450 h 284"/>
                <a:gd name="T4" fmla="*/ 639 w 2180"/>
                <a:gd name="T5" fmla="*/ 0 h 284"/>
                <a:gd name="T6" fmla="*/ 3124 w 2180"/>
                <a:gd name="T7" fmla="*/ 0 h 284"/>
                <a:gd name="T8" fmla="*/ 2683 w 2180"/>
                <a:gd name="T9" fmla="*/ 450 h 2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80"/>
                <a:gd name="T16" fmla="*/ 0 h 284"/>
                <a:gd name="T17" fmla="*/ 2180 w 2180"/>
                <a:gd name="T18" fmla="*/ 284 h 2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80" h="284">
                  <a:moveTo>
                    <a:pt x="1872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2180" y="0"/>
                  </a:lnTo>
                  <a:lnTo>
                    <a:pt x="1872" y="284"/>
                  </a:lnTo>
                  <a:close/>
                </a:path>
              </a:pathLst>
            </a:custGeom>
            <a:solidFill>
              <a:srgbClr val="F2E160"/>
            </a:solidFill>
            <a:ln w="0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52" name="直接连接符 200714"/>
            <p:cNvSpPr>
              <a:spLocks noChangeShapeType="1"/>
            </p:cNvSpPr>
            <p:nvPr/>
          </p:nvSpPr>
          <p:spPr bwMode="auto">
            <a:xfrm flipH="1">
              <a:off x="168" y="3747"/>
              <a:ext cx="9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53" name="直接连接符 200715"/>
            <p:cNvSpPr>
              <a:spLocks noChangeShapeType="1"/>
            </p:cNvSpPr>
            <p:nvPr/>
          </p:nvSpPr>
          <p:spPr bwMode="auto">
            <a:xfrm flipH="1">
              <a:off x="168" y="3047"/>
              <a:ext cx="154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54" name="直接连接符 200716"/>
            <p:cNvSpPr>
              <a:spLocks noChangeShapeType="1"/>
            </p:cNvSpPr>
            <p:nvPr/>
          </p:nvSpPr>
          <p:spPr bwMode="auto">
            <a:xfrm flipH="1">
              <a:off x="168" y="2356"/>
              <a:ext cx="217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55" name="直接连接符 200717"/>
            <p:cNvSpPr>
              <a:spLocks noChangeShapeType="1"/>
            </p:cNvSpPr>
            <p:nvPr/>
          </p:nvSpPr>
          <p:spPr bwMode="auto">
            <a:xfrm flipH="1">
              <a:off x="168" y="1666"/>
              <a:ext cx="28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56" name="直接连接符 200718"/>
            <p:cNvSpPr>
              <a:spLocks noChangeShapeType="1"/>
            </p:cNvSpPr>
            <p:nvPr/>
          </p:nvSpPr>
          <p:spPr bwMode="auto">
            <a:xfrm flipH="1">
              <a:off x="168" y="965"/>
              <a:ext cx="34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57" name="直接连接符 200719"/>
            <p:cNvSpPr>
              <a:spLocks noChangeShapeType="1"/>
            </p:cNvSpPr>
            <p:nvPr/>
          </p:nvSpPr>
          <p:spPr bwMode="auto">
            <a:xfrm>
              <a:off x="305" y="960"/>
              <a:ext cx="0" cy="7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58" name="直接连接符 200720"/>
            <p:cNvSpPr>
              <a:spLocks noChangeShapeType="1"/>
            </p:cNvSpPr>
            <p:nvPr/>
          </p:nvSpPr>
          <p:spPr bwMode="auto">
            <a:xfrm>
              <a:off x="305" y="1686"/>
              <a:ext cx="0" cy="6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59" name="直接连接符 200721"/>
            <p:cNvSpPr>
              <a:spLocks noChangeShapeType="1"/>
            </p:cNvSpPr>
            <p:nvPr/>
          </p:nvSpPr>
          <p:spPr bwMode="auto">
            <a:xfrm>
              <a:off x="305" y="2366"/>
              <a:ext cx="0" cy="6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60" name="直接连接符 200722"/>
            <p:cNvSpPr>
              <a:spLocks noChangeShapeType="1"/>
            </p:cNvSpPr>
            <p:nvPr/>
          </p:nvSpPr>
          <p:spPr bwMode="auto">
            <a:xfrm>
              <a:off x="305" y="3047"/>
              <a:ext cx="0" cy="6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61" name="任意多边形 200723"/>
            <p:cNvSpPr>
              <a:spLocks noChangeArrowheads="1"/>
            </p:cNvSpPr>
            <p:nvPr/>
          </p:nvSpPr>
          <p:spPr bwMode="auto">
            <a:xfrm>
              <a:off x="1529" y="1096"/>
              <a:ext cx="1407" cy="2268"/>
            </a:xfrm>
            <a:custGeom>
              <a:avLst/>
              <a:gdLst>
                <a:gd name="T0" fmla="*/ 9 w 1824"/>
                <a:gd name="T1" fmla="*/ 2110 h 2648"/>
                <a:gd name="T2" fmla="*/ 43 w 1824"/>
                <a:gd name="T3" fmla="*/ 1816 h 2648"/>
                <a:gd name="T4" fmla="*/ 96 w 1824"/>
                <a:gd name="T5" fmla="*/ 1549 h 2648"/>
                <a:gd name="T6" fmla="*/ 164 w 1824"/>
                <a:gd name="T7" fmla="*/ 1305 h 2648"/>
                <a:gd name="T8" fmla="*/ 244 w 1824"/>
                <a:gd name="T9" fmla="*/ 1088 h 2648"/>
                <a:gd name="T10" fmla="*/ 332 w 1824"/>
                <a:gd name="T11" fmla="*/ 894 h 2648"/>
                <a:gd name="T12" fmla="*/ 424 w 1824"/>
                <a:gd name="T13" fmla="*/ 725 h 2648"/>
                <a:gd name="T14" fmla="*/ 518 w 1824"/>
                <a:gd name="T15" fmla="*/ 577 h 2648"/>
                <a:gd name="T16" fmla="*/ 611 w 1824"/>
                <a:gd name="T17" fmla="*/ 452 h 2648"/>
                <a:gd name="T18" fmla="*/ 699 w 1824"/>
                <a:gd name="T19" fmla="*/ 349 h 2648"/>
                <a:gd name="T20" fmla="*/ 779 w 1824"/>
                <a:gd name="T21" fmla="*/ 266 h 2648"/>
                <a:gd name="T22" fmla="*/ 845 w 1824"/>
                <a:gd name="T23" fmla="*/ 202 h 2648"/>
                <a:gd name="T24" fmla="*/ 898 w 1824"/>
                <a:gd name="T25" fmla="*/ 158 h 2648"/>
                <a:gd name="T26" fmla="*/ 932 w 1824"/>
                <a:gd name="T27" fmla="*/ 132 h 2648"/>
                <a:gd name="T28" fmla="*/ 944 w 1824"/>
                <a:gd name="T29" fmla="*/ 123 h 2648"/>
                <a:gd name="T30" fmla="*/ 1333 w 1824"/>
                <a:gd name="T31" fmla="*/ 48 h 2648"/>
                <a:gd name="T32" fmla="*/ 1210 w 1824"/>
                <a:gd name="T33" fmla="*/ 281 h 2648"/>
                <a:gd name="T34" fmla="*/ 1199 w 1824"/>
                <a:gd name="T35" fmla="*/ 284 h 2648"/>
                <a:gd name="T36" fmla="*/ 1168 w 1824"/>
                <a:gd name="T37" fmla="*/ 296 h 2648"/>
                <a:gd name="T38" fmla="*/ 1120 w 1824"/>
                <a:gd name="T39" fmla="*/ 317 h 2648"/>
                <a:gd name="T40" fmla="*/ 1057 w 1824"/>
                <a:gd name="T41" fmla="*/ 351 h 2648"/>
                <a:gd name="T42" fmla="*/ 980 w 1824"/>
                <a:gd name="T43" fmla="*/ 399 h 2648"/>
                <a:gd name="T44" fmla="*/ 893 w 1824"/>
                <a:gd name="T45" fmla="*/ 463 h 2648"/>
                <a:gd name="T46" fmla="*/ 798 w 1824"/>
                <a:gd name="T47" fmla="*/ 545 h 2648"/>
                <a:gd name="T48" fmla="*/ 697 w 1824"/>
                <a:gd name="T49" fmla="*/ 648 h 2648"/>
                <a:gd name="T50" fmla="*/ 594 w 1824"/>
                <a:gd name="T51" fmla="*/ 771 h 2648"/>
                <a:gd name="T52" fmla="*/ 488 w 1824"/>
                <a:gd name="T53" fmla="*/ 922 h 2648"/>
                <a:gd name="T54" fmla="*/ 384 w 1824"/>
                <a:gd name="T55" fmla="*/ 1096 h 2648"/>
                <a:gd name="T56" fmla="*/ 285 w 1824"/>
                <a:gd name="T57" fmla="*/ 1300 h 2648"/>
                <a:gd name="T58" fmla="*/ 191 w 1824"/>
                <a:gd name="T59" fmla="*/ 1535 h 2648"/>
                <a:gd name="T60" fmla="*/ 106 w 1824"/>
                <a:gd name="T61" fmla="*/ 1802 h 2648"/>
                <a:gd name="T62" fmla="*/ 32 w 1824"/>
                <a:gd name="T63" fmla="*/ 2104 h 26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824"/>
                <a:gd name="T97" fmla="*/ 0 h 2648"/>
                <a:gd name="T98" fmla="*/ 1824 w 1824"/>
                <a:gd name="T99" fmla="*/ 2648 h 264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824" h="2648">
                  <a:moveTo>
                    <a:pt x="0" y="2648"/>
                  </a:moveTo>
                  <a:lnTo>
                    <a:pt x="12" y="2464"/>
                  </a:lnTo>
                  <a:lnTo>
                    <a:pt x="32" y="2288"/>
                  </a:lnTo>
                  <a:lnTo>
                    <a:pt x="56" y="2120"/>
                  </a:lnTo>
                  <a:lnTo>
                    <a:pt x="88" y="1960"/>
                  </a:lnTo>
                  <a:lnTo>
                    <a:pt x="124" y="1808"/>
                  </a:lnTo>
                  <a:lnTo>
                    <a:pt x="166" y="1662"/>
                  </a:lnTo>
                  <a:lnTo>
                    <a:pt x="212" y="1524"/>
                  </a:lnTo>
                  <a:lnTo>
                    <a:pt x="262" y="1394"/>
                  </a:lnTo>
                  <a:lnTo>
                    <a:pt x="316" y="1270"/>
                  </a:lnTo>
                  <a:lnTo>
                    <a:pt x="372" y="1154"/>
                  </a:lnTo>
                  <a:lnTo>
                    <a:pt x="430" y="1044"/>
                  </a:lnTo>
                  <a:lnTo>
                    <a:pt x="490" y="942"/>
                  </a:lnTo>
                  <a:lnTo>
                    <a:pt x="550" y="846"/>
                  </a:lnTo>
                  <a:lnTo>
                    <a:pt x="612" y="758"/>
                  </a:lnTo>
                  <a:lnTo>
                    <a:pt x="672" y="674"/>
                  </a:lnTo>
                  <a:lnTo>
                    <a:pt x="734" y="598"/>
                  </a:lnTo>
                  <a:lnTo>
                    <a:pt x="792" y="528"/>
                  </a:lnTo>
                  <a:lnTo>
                    <a:pt x="850" y="464"/>
                  </a:lnTo>
                  <a:lnTo>
                    <a:pt x="906" y="408"/>
                  </a:lnTo>
                  <a:lnTo>
                    <a:pt x="960" y="356"/>
                  </a:lnTo>
                  <a:lnTo>
                    <a:pt x="1010" y="310"/>
                  </a:lnTo>
                  <a:lnTo>
                    <a:pt x="1056" y="270"/>
                  </a:lnTo>
                  <a:lnTo>
                    <a:pt x="1096" y="236"/>
                  </a:lnTo>
                  <a:lnTo>
                    <a:pt x="1134" y="208"/>
                  </a:lnTo>
                  <a:lnTo>
                    <a:pt x="1164" y="184"/>
                  </a:lnTo>
                  <a:lnTo>
                    <a:pt x="1190" y="166"/>
                  </a:lnTo>
                  <a:lnTo>
                    <a:pt x="1208" y="154"/>
                  </a:lnTo>
                  <a:lnTo>
                    <a:pt x="1220" y="146"/>
                  </a:lnTo>
                  <a:lnTo>
                    <a:pt x="1224" y="144"/>
                  </a:lnTo>
                  <a:lnTo>
                    <a:pt x="848" y="0"/>
                  </a:lnTo>
                  <a:lnTo>
                    <a:pt x="1728" y="56"/>
                  </a:lnTo>
                  <a:lnTo>
                    <a:pt x="1824" y="480"/>
                  </a:lnTo>
                  <a:lnTo>
                    <a:pt x="1568" y="328"/>
                  </a:lnTo>
                  <a:lnTo>
                    <a:pt x="1564" y="328"/>
                  </a:lnTo>
                  <a:lnTo>
                    <a:pt x="1554" y="332"/>
                  </a:lnTo>
                  <a:lnTo>
                    <a:pt x="1538" y="338"/>
                  </a:lnTo>
                  <a:lnTo>
                    <a:pt x="1514" y="346"/>
                  </a:lnTo>
                  <a:lnTo>
                    <a:pt x="1486" y="356"/>
                  </a:lnTo>
                  <a:lnTo>
                    <a:pt x="1452" y="370"/>
                  </a:lnTo>
                  <a:lnTo>
                    <a:pt x="1412" y="388"/>
                  </a:lnTo>
                  <a:lnTo>
                    <a:pt x="1370" y="410"/>
                  </a:lnTo>
                  <a:lnTo>
                    <a:pt x="1322" y="436"/>
                  </a:lnTo>
                  <a:lnTo>
                    <a:pt x="1270" y="466"/>
                  </a:lnTo>
                  <a:lnTo>
                    <a:pt x="1216" y="500"/>
                  </a:lnTo>
                  <a:lnTo>
                    <a:pt x="1158" y="540"/>
                  </a:lnTo>
                  <a:lnTo>
                    <a:pt x="1098" y="584"/>
                  </a:lnTo>
                  <a:lnTo>
                    <a:pt x="1034" y="636"/>
                  </a:lnTo>
                  <a:lnTo>
                    <a:pt x="970" y="692"/>
                  </a:lnTo>
                  <a:lnTo>
                    <a:pt x="904" y="756"/>
                  </a:lnTo>
                  <a:lnTo>
                    <a:pt x="836" y="824"/>
                  </a:lnTo>
                  <a:lnTo>
                    <a:pt x="770" y="900"/>
                  </a:lnTo>
                  <a:lnTo>
                    <a:pt x="700" y="984"/>
                  </a:lnTo>
                  <a:lnTo>
                    <a:pt x="632" y="1076"/>
                  </a:lnTo>
                  <a:lnTo>
                    <a:pt x="566" y="1174"/>
                  </a:lnTo>
                  <a:lnTo>
                    <a:pt x="498" y="1280"/>
                  </a:lnTo>
                  <a:lnTo>
                    <a:pt x="434" y="1394"/>
                  </a:lnTo>
                  <a:lnTo>
                    <a:pt x="370" y="1518"/>
                  </a:lnTo>
                  <a:lnTo>
                    <a:pt x="308" y="1650"/>
                  </a:lnTo>
                  <a:lnTo>
                    <a:pt x="248" y="1792"/>
                  </a:lnTo>
                  <a:lnTo>
                    <a:pt x="192" y="1944"/>
                  </a:lnTo>
                  <a:lnTo>
                    <a:pt x="138" y="2104"/>
                  </a:lnTo>
                  <a:lnTo>
                    <a:pt x="88" y="2274"/>
                  </a:lnTo>
                  <a:lnTo>
                    <a:pt x="42" y="2456"/>
                  </a:lnTo>
                  <a:lnTo>
                    <a:pt x="0" y="2648"/>
                  </a:lnTo>
                  <a:close/>
                </a:path>
              </a:pathLst>
            </a:custGeom>
            <a:gradFill rotWithShape="1">
              <a:gsLst>
                <a:gs pos="0">
                  <a:srgbClr val="D11364"/>
                </a:gs>
                <a:gs pos="100000">
                  <a:srgbClr val="61092E"/>
                </a:gs>
              </a:gsLst>
              <a:lin ang="5400000" scaled="1"/>
            </a:gradFill>
            <a:ln w="0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62" name="矩形 200724"/>
            <p:cNvSpPr>
              <a:spLocks noChangeArrowheads="1"/>
            </p:cNvSpPr>
            <p:nvPr/>
          </p:nvSpPr>
          <p:spPr bwMode="auto">
            <a:xfrm>
              <a:off x="2980" y="1411"/>
              <a:ext cx="2119" cy="253"/>
            </a:xfrm>
            <a:prstGeom prst="rect">
              <a:avLst/>
            </a:prstGeom>
            <a:gradFill rotWithShape="1">
              <a:gsLst>
                <a:gs pos="0">
                  <a:srgbClr val="00684D"/>
                </a:gs>
                <a:gs pos="50000">
                  <a:srgbClr val="00906A"/>
                </a:gs>
                <a:gs pos="100000">
                  <a:srgbClr val="00684D"/>
                </a:gs>
              </a:gsLst>
              <a:lin ang="270000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algn="ctr" eaLnBrk="0" hangingPunct="0"/>
              <a:r>
                <a:rPr lang="zh-CN" altLang="en-US">
                  <a:solidFill>
                    <a:schemeClr val="bg1"/>
                  </a:solidFill>
                  <a:latin typeface="Verdana" panose="020B0604030504040204" pitchFamily="34" charset="0"/>
                  <a:ea typeface="宋体" panose="02010600030101010101" pitchFamily="2" charset="-122"/>
                </a:rPr>
                <a:t>新一代</a:t>
              </a:r>
              <a:r>
                <a:rPr lang="en-US" altLang="zh-CN">
                  <a:solidFill>
                    <a:schemeClr val="bg1"/>
                  </a:solidFill>
                  <a:latin typeface="Verdana" panose="020B0604030504040204" pitchFamily="34" charset="0"/>
                  <a:ea typeface="宋体" panose="02010600030101010101" pitchFamily="2" charset="-122"/>
                </a:rPr>
                <a:t>(</a:t>
              </a:r>
              <a:r>
                <a:rPr lang="zh-CN" altLang="en-US">
                  <a:solidFill>
                    <a:schemeClr val="bg1"/>
                  </a:solidFill>
                  <a:latin typeface="Verdana" panose="020B0604030504040204" pitchFamily="34" charset="0"/>
                  <a:ea typeface="宋体" panose="02010600030101010101" pitchFamily="2" charset="-122"/>
                </a:rPr>
                <a:t>磁粉芯</a:t>
              </a:r>
              <a:r>
                <a:rPr lang="en-US" altLang="zh-CN">
                  <a:solidFill>
                    <a:schemeClr val="bg1"/>
                  </a:solidFill>
                  <a:latin typeface="Verdana" panose="020B0604030504040204" pitchFamily="34" charset="0"/>
                  <a:ea typeface="宋体" panose="02010600030101010101" pitchFamily="2" charset="-122"/>
                </a:rPr>
                <a:t>)</a:t>
              </a:r>
              <a:endParaRPr lang="en-US" altLang="zh-CN">
                <a:solidFill>
                  <a:schemeClr val="bg1"/>
                </a:solidFill>
                <a:latin typeface="Verdana" panose="020B060403050404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363" name="矩形 200725"/>
            <p:cNvSpPr>
              <a:spLocks noChangeArrowheads="1"/>
            </p:cNvSpPr>
            <p:nvPr/>
          </p:nvSpPr>
          <p:spPr bwMode="auto">
            <a:xfrm>
              <a:off x="2341" y="2110"/>
              <a:ext cx="2309" cy="248"/>
            </a:xfrm>
            <a:prstGeom prst="rect">
              <a:avLst/>
            </a:prstGeom>
            <a:gradFill rotWithShape="1">
              <a:gsLst>
                <a:gs pos="0">
                  <a:srgbClr val="5D2FB9"/>
                </a:gs>
                <a:gs pos="50000">
                  <a:srgbClr val="8041FF"/>
                </a:gs>
                <a:gs pos="100000">
                  <a:srgbClr val="5D2FB9"/>
                </a:gs>
              </a:gsLst>
              <a:lin ang="270000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algn="ctr" eaLnBrk="0" hangingPunct="0"/>
              <a:r>
                <a:rPr lang="zh-CN" altLang="en-US">
                  <a:solidFill>
                    <a:schemeClr val="bg1"/>
                  </a:solidFill>
                  <a:latin typeface="Verdana" panose="020B0604030504040204" pitchFamily="34" charset="0"/>
                  <a:ea typeface="宋体" panose="02010600030101010101" pitchFamily="2" charset="-122"/>
                </a:rPr>
                <a:t>非晶带材</a:t>
              </a:r>
              <a:endParaRPr lang="en-US" altLang="zh-CN">
                <a:solidFill>
                  <a:schemeClr val="bg1"/>
                </a:solidFill>
                <a:latin typeface="Verdana" panose="020B060403050404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364" name="任意多边形 200726"/>
            <p:cNvSpPr>
              <a:spLocks noChangeArrowheads="1"/>
            </p:cNvSpPr>
            <p:nvPr/>
          </p:nvSpPr>
          <p:spPr bwMode="auto">
            <a:xfrm>
              <a:off x="1709" y="2353"/>
              <a:ext cx="2935" cy="454"/>
            </a:xfrm>
            <a:custGeom>
              <a:avLst/>
              <a:gdLst>
                <a:gd name="T0" fmla="*/ 2496 w 2048"/>
                <a:gd name="T1" fmla="*/ 454 h 286"/>
                <a:gd name="T2" fmla="*/ 0 w 2048"/>
                <a:gd name="T3" fmla="*/ 454 h 286"/>
                <a:gd name="T4" fmla="*/ 639 w 2048"/>
                <a:gd name="T5" fmla="*/ 0 h 286"/>
                <a:gd name="T6" fmla="*/ 2935 w 2048"/>
                <a:gd name="T7" fmla="*/ 0 h 286"/>
                <a:gd name="T8" fmla="*/ 2496 w 2048"/>
                <a:gd name="T9" fmla="*/ 454 h 2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48"/>
                <a:gd name="T16" fmla="*/ 0 h 286"/>
                <a:gd name="T17" fmla="*/ 2048 w 2048"/>
                <a:gd name="T18" fmla="*/ 286 h 2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48" h="286">
                  <a:moveTo>
                    <a:pt x="1742" y="286"/>
                  </a:moveTo>
                  <a:lnTo>
                    <a:pt x="0" y="286"/>
                  </a:lnTo>
                  <a:lnTo>
                    <a:pt x="446" y="0"/>
                  </a:lnTo>
                  <a:lnTo>
                    <a:pt x="2048" y="0"/>
                  </a:lnTo>
                  <a:lnTo>
                    <a:pt x="1742" y="286"/>
                  </a:lnTo>
                  <a:close/>
                </a:path>
              </a:pathLst>
            </a:custGeom>
            <a:solidFill>
              <a:srgbClr val="FF9966"/>
            </a:solidFill>
            <a:ln w="0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65" name="矩形 200727"/>
            <p:cNvSpPr>
              <a:spLocks noChangeArrowheads="1"/>
            </p:cNvSpPr>
            <p:nvPr/>
          </p:nvSpPr>
          <p:spPr bwMode="auto">
            <a:xfrm>
              <a:off x="1711" y="2806"/>
              <a:ext cx="2499" cy="248"/>
            </a:xfrm>
            <a:prstGeom prst="rect">
              <a:avLst/>
            </a:prstGeom>
            <a:gradFill rotWithShape="1">
              <a:gsLst>
                <a:gs pos="0">
                  <a:srgbClr val="A0523A"/>
                </a:gs>
                <a:gs pos="50000">
                  <a:srgbClr val="DC7150"/>
                </a:gs>
                <a:gs pos="100000">
                  <a:srgbClr val="A0523A"/>
                </a:gs>
              </a:gsLst>
              <a:lin ang="270000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algn="ctr" eaLnBrk="0" hangingPunct="0"/>
              <a:r>
                <a:rPr lang="zh-CN" altLang="en-US">
                  <a:solidFill>
                    <a:schemeClr val="bg1"/>
                  </a:solidFill>
                  <a:latin typeface="Verdana" panose="020B0604030504040204" pitchFamily="34" charset="0"/>
                  <a:ea typeface="宋体" panose="02010600030101010101" pitchFamily="2" charset="-122"/>
                </a:rPr>
                <a:t>铁氧体</a:t>
              </a:r>
              <a:endParaRPr lang="en-US" altLang="zh-CN">
                <a:solidFill>
                  <a:schemeClr val="bg1"/>
                </a:solidFill>
                <a:latin typeface="Verdana" panose="020B060403050404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366" name="矩形 200728"/>
            <p:cNvSpPr>
              <a:spLocks noChangeArrowheads="1"/>
            </p:cNvSpPr>
            <p:nvPr/>
          </p:nvSpPr>
          <p:spPr bwMode="auto">
            <a:xfrm>
              <a:off x="1069" y="3501"/>
              <a:ext cx="2689" cy="248"/>
            </a:xfrm>
            <a:prstGeom prst="rect">
              <a:avLst/>
            </a:prstGeom>
            <a:gradFill rotWithShape="1">
              <a:gsLst>
                <a:gs pos="0">
                  <a:srgbClr val="977514"/>
                </a:gs>
                <a:gs pos="50000">
                  <a:srgbClr val="D0A11C"/>
                </a:gs>
                <a:gs pos="100000">
                  <a:srgbClr val="977514"/>
                </a:gs>
              </a:gsLst>
              <a:lin ang="270000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algn="ctr" eaLnBrk="0" hangingPunct="0"/>
              <a:r>
                <a:rPr lang="zh-CN" altLang="en-US">
                  <a:solidFill>
                    <a:schemeClr val="bg1"/>
                  </a:solidFill>
                  <a:latin typeface="Verdana" panose="020B0604030504040204" pitchFamily="34" charset="0"/>
                  <a:ea typeface="宋体" panose="02010600030101010101" pitchFamily="2" charset="-122"/>
                </a:rPr>
                <a:t>硅钢片</a:t>
              </a:r>
              <a:endParaRPr lang="en-US" altLang="zh-CN">
                <a:solidFill>
                  <a:schemeClr val="bg1"/>
                </a:solidFill>
                <a:latin typeface="Verdana" panose="020B060403050404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2" name="文本框 200729"/>
            <p:cNvSpPr txBox="1"/>
            <p:nvPr/>
          </p:nvSpPr>
          <p:spPr>
            <a:xfrm>
              <a:off x="292" y="1007"/>
              <a:ext cx="1765" cy="74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altLang="zh-CN" sz="1400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宋体" panose="02010600030101010101" pitchFamily="2" charset="-122"/>
                </a:rPr>
                <a:t>●</a:t>
              </a:r>
              <a:r>
                <a:rPr lang="zh-CN" altLang="en-US" sz="1400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宋体" panose="02010600030101010101" pitchFamily="2" charset="-122"/>
                </a:rPr>
                <a:t>磁通密度高 ●体积小 噪音低</a:t>
              </a:r>
              <a:endParaRPr lang="en-US" altLang="zh-CN" sz="1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宋体" panose="02010600030101010101" pitchFamily="2" charset="-122"/>
              </a:endParaRPr>
            </a:p>
            <a:p>
              <a:pPr eaLnBrk="0" hangingPunct="0">
                <a:defRPr/>
              </a:pPr>
              <a:r>
                <a:rPr lang="zh-CN" altLang="en-US" sz="1400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宋体" panose="02010600030101010101" pitchFamily="2" charset="-122"/>
                </a:rPr>
                <a:t>●搞饱和能力强 ●频率稳定性好</a:t>
              </a:r>
              <a:endParaRPr lang="en-US" altLang="zh-CN" sz="1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宋体" panose="02010600030101010101" pitchFamily="2" charset="-122"/>
              </a:endParaRPr>
            </a:p>
            <a:p>
              <a:pPr eaLnBrk="0" hangingPunct="0">
                <a:defRPr/>
              </a:pPr>
              <a:r>
                <a:rPr lang="zh-CN" altLang="en-US" sz="1400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宋体" panose="02010600030101010101" pitchFamily="2" charset="-122"/>
                </a:rPr>
                <a:t>●温度稳定性好  ●可加工性强</a:t>
              </a:r>
              <a:endParaRPr lang="en-US" altLang="zh-CN" sz="1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宋体" panose="02010600030101010101" pitchFamily="2" charset="-122"/>
              </a:endParaRPr>
            </a:p>
            <a:p>
              <a:pPr eaLnBrk="0" hangingPunct="0">
                <a:defRPr/>
              </a:pPr>
              <a:r>
                <a:rPr lang="el-GR" altLang="zh-CN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宋体" panose="02010600030101010101" pitchFamily="2" charset="-122"/>
                </a:rPr>
                <a:t>ρ</a:t>
              </a:r>
              <a:r>
                <a:rPr lang="en-US" altLang="zh-CN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宋体" panose="02010600030101010101" pitchFamily="2" charset="-122"/>
                </a:rPr>
                <a:t>:</a:t>
              </a:r>
              <a:r>
                <a:rPr lang="zh-CN" altLang="en-US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宋体" panose="02010600030101010101" pitchFamily="2" charset="-122"/>
                </a:rPr>
                <a:t>几百</a:t>
              </a:r>
              <a:r>
                <a:rPr lang="en-US" altLang="zh-CN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宋体" panose="02010600030101010101" pitchFamily="2" charset="-122"/>
                </a:rPr>
                <a:t>-</a:t>
              </a:r>
              <a:r>
                <a:rPr lang="zh-CN" altLang="en-US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宋体" panose="02010600030101010101" pitchFamily="2" charset="-122"/>
                </a:rPr>
                <a:t>几千</a:t>
              </a:r>
              <a:r>
                <a:rPr lang="el-GR" altLang="zh-CN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宋体" panose="02010600030101010101" pitchFamily="2" charset="-122"/>
                </a:rPr>
                <a:t>Ω∙</a:t>
              </a:r>
              <a:r>
                <a:rPr lang="en-US" altLang="zh-CN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宋体" panose="02010600030101010101" pitchFamily="2" charset="-122"/>
                </a:rPr>
                <a:t>cm</a:t>
              </a:r>
              <a:endParaRPr lang="en-US" altLang="zh-CN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宋体" panose="02010600030101010101" pitchFamily="2" charset="-122"/>
              </a:endParaRPr>
            </a:p>
            <a:p>
              <a:pPr eaLnBrk="0" hangingPunct="0">
                <a:defRPr/>
              </a:pPr>
              <a:endParaRPr lang="en-US" altLang="zh-CN" sz="1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368" name="文本框 200730"/>
            <p:cNvSpPr txBox="1">
              <a:spLocks noChangeArrowheads="1"/>
            </p:cNvSpPr>
            <p:nvPr/>
          </p:nvSpPr>
          <p:spPr bwMode="auto">
            <a:xfrm>
              <a:off x="298" y="1918"/>
              <a:ext cx="126" cy="22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0" hangingPunct="0"/>
              <a:endParaRPr lang="en-US" altLang="zh-CN" sz="1400">
                <a:latin typeface="Verdana" panose="020B060403050404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4" name="文本框 200731"/>
            <p:cNvSpPr txBox="1"/>
            <p:nvPr/>
          </p:nvSpPr>
          <p:spPr>
            <a:xfrm>
              <a:off x="282" y="2435"/>
              <a:ext cx="1418" cy="74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zh-CN" altLang="en-US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宋体" panose="02010600030101010101" pitchFamily="2" charset="-122"/>
                </a:rPr>
                <a:t>●磁通密度小</a:t>
              </a:r>
              <a:r>
                <a:rPr lang="en-US" altLang="zh-CN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宋体" panose="02010600030101010101" pitchFamily="2" charset="-122"/>
                </a:rPr>
                <a:t>●</a:t>
              </a:r>
              <a:r>
                <a:rPr lang="zh-CN" altLang="en-US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宋体" panose="02010600030101010101" pitchFamily="2" charset="-122"/>
                </a:rPr>
                <a:t>体积大</a:t>
              </a:r>
              <a:endParaRPr lang="en-US" altLang="zh-CN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宋体" panose="02010600030101010101" pitchFamily="2" charset="-122"/>
              </a:endParaRPr>
            </a:p>
            <a:p>
              <a:pPr eaLnBrk="0" hangingPunct="0">
                <a:defRPr/>
              </a:pPr>
              <a:r>
                <a:rPr lang="zh-CN" altLang="en-US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宋体" panose="02010600030101010101" pitchFamily="2" charset="-122"/>
                </a:rPr>
                <a:t>●热稳定性差</a:t>
              </a:r>
              <a:endParaRPr lang="en-US" altLang="zh-CN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宋体" panose="02010600030101010101" pitchFamily="2" charset="-122"/>
              </a:endParaRPr>
            </a:p>
            <a:p>
              <a:pPr eaLnBrk="0" hangingPunct="0">
                <a:defRPr/>
              </a:pPr>
              <a:r>
                <a:rPr lang="el-GR" altLang="zh-CN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宋体" panose="02010600030101010101" pitchFamily="2" charset="-122"/>
                </a:rPr>
                <a:t>ρ</a:t>
              </a:r>
              <a:r>
                <a:rPr lang="en-US" altLang="zh-CN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宋体" panose="02010600030101010101" pitchFamily="2" charset="-122"/>
                </a:rPr>
                <a:t>:</a:t>
              </a:r>
              <a:r>
                <a:rPr lang="en-US" altLang="zh-CN" sz="14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宋体" panose="02010600030101010101" pitchFamily="2" charset="-122"/>
                </a:rPr>
                <a:t>Mn</a:t>
              </a:r>
              <a:r>
                <a:rPr lang="en-US" altLang="zh-CN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宋体" panose="02010600030101010101" pitchFamily="2" charset="-122"/>
                </a:rPr>
                <a:t>-Zn:</a:t>
              </a:r>
              <a:r>
                <a:rPr lang="zh-CN" altLang="en-US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宋体" panose="02010600030101010101" pitchFamily="2" charset="-122"/>
                </a:rPr>
                <a:t>几千</a:t>
              </a:r>
              <a:r>
                <a:rPr lang="el-GR" altLang="zh-CN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宋体" panose="02010600030101010101" pitchFamily="2" charset="-122"/>
                </a:rPr>
                <a:t>Ω∙</a:t>
              </a:r>
              <a:r>
                <a:rPr lang="en-US" altLang="zh-CN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宋体" panose="02010600030101010101" pitchFamily="2" charset="-122"/>
                </a:rPr>
                <a:t>cm</a:t>
              </a:r>
              <a:endParaRPr lang="en-US" altLang="zh-CN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宋体" panose="02010600030101010101" pitchFamily="2" charset="-122"/>
              </a:endParaRPr>
            </a:p>
            <a:p>
              <a:pPr eaLnBrk="0" hangingPunct="0">
                <a:defRPr/>
              </a:pPr>
              <a:r>
                <a:rPr lang="en-US" altLang="zh-CN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宋体" panose="02010600030101010101" pitchFamily="2" charset="-122"/>
                </a:rPr>
                <a:t>Ni-Zn:</a:t>
              </a:r>
              <a:r>
                <a:rPr lang="zh-CN" altLang="en-US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宋体" panose="02010600030101010101" pitchFamily="2" charset="-122"/>
                </a:rPr>
                <a:t>百万</a:t>
              </a:r>
              <a:r>
                <a:rPr lang="el-GR" altLang="zh-CN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宋体" panose="02010600030101010101" pitchFamily="2" charset="-122"/>
                </a:rPr>
                <a:t>Ω∙</a:t>
              </a:r>
              <a:r>
                <a:rPr lang="en-US" altLang="zh-CN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宋体" panose="02010600030101010101" pitchFamily="2" charset="-122"/>
                </a:rPr>
                <a:t>cm</a:t>
              </a:r>
              <a:endParaRPr lang="en-US" altLang="zh-CN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宋体" panose="02010600030101010101" pitchFamily="2" charset="-122"/>
              </a:endParaRPr>
            </a:p>
            <a:p>
              <a:pPr eaLnBrk="0" hangingPunct="0">
                <a:defRPr/>
              </a:pPr>
              <a:endParaRPr lang="en-US" altLang="zh-CN" sz="1400" dirty="0">
                <a:latin typeface="Verdana" panose="020B060403050404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5" name="文本框 200732"/>
            <p:cNvSpPr txBox="1"/>
            <p:nvPr/>
          </p:nvSpPr>
          <p:spPr>
            <a:xfrm>
              <a:off x="298" y="3129"/>
              <a:ext cx="1041" cy="4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zh-CN" altLang="en-US" sz="1400" b="1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宋体" panose="02010600030101010101" pitchFamily="2" charset="-122"/>
                </a:rPr>
                <a:t>●涡流损耗高</a:t>
              </a:r>
              <a:endParaRPr lang="en-US" altLang="zh-CN" sz="1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宋体" panose="02010600030101010101" pitchFamily="2" charset="-122"/>
              </a:endParaRPr>
            </a:p>
            <a:p>
              <a:pPr eaLnBrk="0" hangingPunct="0">
                <a:defRPr/>
              </a:pPr>
              <a:r>
                <a:rPr lang="zh-CN" altLang="en-US" sz="1400" b="1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宋体" panose="02010600030101010101" pitchFamily="2" charset="-122"/>
                </a:rPr>
                <a:t>●噪音大</a:t>
              </a:r>
              <a:endParaRPr lang="en-US" altLang="zh-CN" sz="1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宋体" panose="02010600030101010101" pitchFamily="2" charset="-122"/>
              </a:endParaRPr>
            </a:p>
            <a:p>
              <a:pPr eaLnBrk="0" hangingPunct="0">
                <a:defRPr/>
              </a:pPr>
              <a:r>
                <a:rPr lang="el-GR" altLang="zh-CN" sz="1400" b="1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宋体" panose="02010600030101010101" pitchFamily="2" charset="-122"/>
                </a:rPr>
                <a:t>ρ</a:t>
              </a:r>
              <a:r>
                <a:rPr lang="en-US" altLang="zh-CN" sz="1400" b="1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宋体" panose="02010600030101010101" pitchFamily="2" charset="-122"/>
                </a:rPr>
                <a:t>:</a:t>
              </a:r>
              <a:r>
                <a:rPr lang="zh-CN" altLang="en-US" sz="1400" b="1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宋体" panose="02010600030101010101" pitchFamily="2" charset="-122"/>
                </a:rPr>
                <a:t>几十</a:t>
              </a:r>
              <a:r>
                <a:rPr lang="en-US" altLang="zh-CN" sz="1400" b="1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宋体" panose="02010600030101010101" pitchFamily="2" charset="-122"/>
                </a:rPr>
                <a:t>µ</a:t>
              </a:r>
              <a:r>
                <a:rPr lang="el-GR" altLang="zh-CN" sz="1400" b="1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宋体" panose="02010600030101010101" pitchFamily="2" charset="-122"/>
                </a:rPr>
                <a:t>Ω∙</a:t>
              </a:r>
              <a:r>
                <a:rPr lang="en-US" altLang="zh-CN" sz="1400" b="1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宋体" panose="02010600030101010101" pitchFamily="2" charset="-122"/>
                </a:rPr>
                <a:t>cm</a:t>
              </a:r>
              <a:endParaRPr lang="en-US" altLang="zh-CN" sz="1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56" name="文本框 200732"/>
          <p:cNvSpPr txBox="1"/>
          <p:nvPr/>
        </p:nvSpPr>
        <p:spPr>
          <a:xfrm>
            <a:off x="604838" y="3186113"/>
            <a:ext cx="1809750" cy="742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zh-CN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宋体" panose="02010600030101010101" pitchFamily="2" charset="-122"/>
              </a:rPr>
              <a:t>●磁导率极高</a:t>
            </a:r>
            <a:endParaRPr lang="en-US" altLang="zh-CN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宋体" panose="02010600030101010101" pitchFamily="2" charset="-122"/>
            </a:endParaRPr>
          </a:p>
          <a:p>
            <a:pPr eaLnBrk="0" hangingPunct="0">
              <a:defRPr/>
            </a:pPr>
            <a:r>
              <a:rPr lang="zh-CN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宋体" panose="02010600030101010101" pitchFamily="2" charset="-122"/>
              </a:rPr>
              <a:t>●高</a:t>
            </a:r>
            <a:r>
              <a:rPr lang="en-US" altLang="zh-CN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宋体" panose="02010600030101010101" pitchFamily="2" charset="-122"/>
              </a:rPr>
              <a:t>BS</a:t>
            </a:r>
            <a:r>
              <a:rPr lang="zh-CN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宋体" panose="02010600030101010101" pitchFamily="2" charset="-122"/>
              </a:rPr>
              <a:t>值</a:t>
            </a:r>
            <a:r>
              <a:rPr lang="en-US" altLang="zh-CN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宋体" panose="02010600030101010101" pitchFamily="2" charset="-122"/>
              </a:rPr>
              <a:t>(</a:t>
            </a:r>
            <a:r>
              <a:rPr lang="zh-CN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宋体" panose="02010600030101010101" pitchFamily="2" charset="-122"/>
              </a:rPr>
              <a:t>约</a:t>
            </a:r>
            <a:r>
              <a:rPr lang="en-US" altLang="zh-CN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宋体" panose="02010600030101010101" pitchFamily="2" charset="-122"/>
              </a:rPr>
              <a:t>1.2T)</a:t>
            </a:r>
            <a:endParaRPr lang="en-US" altLang="zh-CN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宋体" panose="02010600030101010101" pitchFamily="2" charset="-122"/>
            </a:endParaRPr>
          </a:p>
          <a:p>
            <a:pPr eaLnBrk="0" hangingPunct="0">
              <a:defRPr/>
            </a:pPr>
            <a:r>
              <a:rPr lang="el-GR" altLang="zh-CN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宋体" panose="02010600030101010101" pitchFamily="2" charset="-122"/>
              </a:rPr>
              <a:t>ρ</a:t>
            </a:r>
            <a:r>
              <a:rPr lang="en-US" altLang="zh-CN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宋体" panose="02010600030101010101" pitchFamily="2" charset="-122"/>
              </a:rPr>
              <a:t>:</a:t>
            </a:r>
            <a:r>
              <a:rPr lang="zh-CN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宋体" panose="02010600030101010101" pitchFamily="2" charset="-122"/>
              </a:rPr>
              <a:t>一两</a:t>
            </a:r>
            <a:r>
              <a:rPr lang="en-US" altLang="zh-CN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宋体" panose="02010600030101010101" pitchFamily="2" charset="-122"/>
              </a:rPr>
              <a:t>µ</a:t>
            </a:r>
            <a:r>
              <a:rPr lang="el-GR" altLang="zh-CN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宋体" panose="02010600030101010101" pitchFamily="2" charset="-122"/>
              </a:rPr>
              <a:t>Ω∙</a:t>
            </a:r>
            <a:r>
              <a:rPr lang="en-US" altLang="zh-CN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宋体" panose="02010600030101010101" pitchFamily="2" charset="-122"/>
              </a:rPr>
              <a:t>cm</a:t>
            </a:r>
            <a:endParaRPr lang="en-US" altLang="zh-CN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58" name="上箭头 57"/>
          <p:cNvSpPr/>
          <p:nvPr/>
        </p:nvSpPr>
        <p:spPr>
          <a:xfrm>
            <a:off x="7919882" y="2064774"/>
            <a:ext cx="1224118" cy="4304824"/>
          </a:xfrm>
          <a:prstGeom prst="upArrow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器件配套软磁铁芯</a:t>
            </a:r>
            <a:endParaRPr lang="zh-CN" alt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MH_Number_1">
            <a:hlinkClick r:id="rId2" action="ppaction://hlinksldjump"/>
          </p:cNvPr>
          <p:cNvSpPr/>
          <p:nvPr>
            <p:custDataLst>
              <p:tags r:id="rId4"/>
            </p:custDataLst>
          </p:nvPr>
        </p:nvSpPr>
        <p:spPr>
          <a:xfrm>
            <a:off x="241300" y="141288"/>
            <a:ext cx="528638" cy="525462"/>
          </a:xfrm>
          <a:prstGeom prst="round1Rect">
            <a:avLst>
              <a:gd name="adj" fmla="val 50000"/>
            </a:avLst>
          </a:prstGeom>
          <a:solidFill>
            <a:schemeClr val="accent1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0" bIns="0" anchor="ctr"/>
          <a:lstStyle/>
          <a:p>
            <a:pPr algn="ctr" eaLnBrk="0" hangingPunct="0">
              <a:buFontTx/>
              <a:buNone/>
              <a:defRPr/>
            </a:pPr>
            <a:r>
              <a:rPr lang="en-US" altLang="zh-CN" sz="2400" dirty="0">
                <a:solidFill>
                  <a:srgbClr val="FFFFFF"/>
                </a:solidFill>
                <a:latin typeface="Times New Roman" panose="02020603050405020304" pitchFamily="18" charset="0"/>
                <a:ea typeface="方正姚体" panose="02010601030101010101" pitchFamily="2" charset="-122"/>
                <a:cs typeface="Times New Roman" panose="02020603050405020304" pitchFamily="18" charset="0"/>
              </a:rPr>
              <a:t>02</a:t>
            </a:r>
            <a:endParaRPr lang="zh-CN" altLang="en-US" sz="2400" dirty="0">
              <a:solidFill>
                <a:srgbClr val="FFFFFF"/>
              </a:solidFill>
              <a:latin typeface="Times New Roman" panose="02020603050405020304" pitchFamily="18" charset="0"/>
              <a:ea typeface="方正姚体" panose="02010601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588" y="-101600"/>
            <a:ext cx="9509125" cy="702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7775" y="1839913"/>
            <a:ext cx="2376488" cy="178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Rectangle 3"/>
          <p:cNvSpPr>
            <a:spLocks noGrp="1" noChangeArrowheads="1"/>
          </p:cNvSpPr>
          <p:nvPr>
            <p:ph idx="1"/>
          </p:nvPr>
        </p:nvSpPr>
        <p:spPr>
          <a:xfrm>
            <a:off x="520383" y="1789113"/>
            <a:ext cx="8229600" cy="4389437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zh-CN" sz="2000"/>
              <a:t>a. </a:t>
            </a:r>
            <a:r>
              <a:rPr sz="2000"/>
              <a:t>初始磁导率</a:t>
            </a:r>
            <a:r>
              <a:rPr lang="en-US" altLang="zh-CN" sz="2000" i="1"/>
              <a:t>µ</a:t>
            </a:r>
            <a:r>
              <a:rPr lang="en-US" altLang="zh-CN" sz="2000" i="1" baseline="-25000"/>
              <a:t>i</a:t>
            </a:r>
            <a:r>
              <a:rPr sz="2000"/>
              <a:t>和</a:t>
            </a:r>
            <a:r>
              <a:rPr lang="en-US" altLang="zh-CN" sz="2000" i="1"/>
              <a:t>µ</a:t>
            </a:r>
            <a:r>
              <a:rPr lang="en-US" altLang="zh-CN" sz="2000" i="1" baseline="-25000"/>
              <a:t>max</a:t>
            </a:r>
            <a:r>
              <a:rPr sz="2000"/>
              <a:t>要高</a:t>
            </a:r>
            <a:r>
              <a:rPr sz="2000">
                <a:solidFill>
                  <a:srgbClr val="0000FF"/>
                </a:solidFill>
              </a:rPr>
              <a:t>（</a:t>
            </a:r>
            <a:r>
              <a:rPr sz="2000" b="1">
                <a:solidFill>
                  <a:srgbClr val="0000FF"/>
                </a:solidFill>
              </a:rPr>
              <a:t>灵敏度高</a:t>
            </a:r>
            <a:r>
              <a:rPr sz="1800">
                <a:solidFill>
                  <a:srgbClr val="0000FF"/>
                </a:solidFill>
              </a:rPr>
              <a:t>）</a:t>
            </a:r>
            <a:endParaRPr sz="1800">
              <a:solidFill>
                <a:srgbClr val="0000FF"/>
              </a:solidFill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zh-CN" sz="2000"/>
              <a:t>b. </a:t>
            </a:r>
            <a:r>
              <a:rPr sz="2000"/>
              <a:t>饱和磁感应强度</a:t>
            </a:r>
            <a:r>
              <a:rPr lang="en-US" altLang="zh-CN" sz="2000" i="1"/>
              <a:t>M</a:t>
            </a:r>
            <a:r>
              <a:rPr lang="en-US" altLang="zh-CN" sz="2000" baseline="-25000"/>
              <a:t>s</a:t>
            </a:r>
            <a:r>
              <a:rPr sz="2000"/>
              <a:t>要高</a:t>
            </a:r>
            <a:r>
              <a:rPr sz="1800" b="1">
                <a:solidFill>
                  <a:srgbClr val="0000FF"/>
                </a:solidFill>
              </a:rPr>
              <a:t>（贮能高）</a:t>
            </a:r>
            <a:endParaRPr sz="1800" b="1">
              <a:solidFill>
                <a:srgbClr val="0000FF"/>
              </a:solidFill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zh-CN" sz="2000"/>
              <a:t>c. </a:t>
            </a:r>
            <a:r>
              <a:rPr sz="2000"/>
              <a:t>矫顽力</a:t>
            </a:r>
            <a:r>
              <a:rPr lang="en-US" altLang="zh-CN" sz="2000" i="1"/>
              <a:t>H</a:t>
            </a:r>
            <a:r>
              <a:rPr lang="en-US" altLang="zh-CN" sz="2000" baseline="-25000"/>
              <a:t>c</a:t>
            </a:r>
            <a:r>
              <a:rPr sz="1800"/>
              <a:t>小</a:t>
            </a:r>
            <a:endParaRPr sz="1800"/>
          </a:p>
          <a:p>
            <a:pPr>
              <a:buFont typeface="Wingdings" panose="05000000000000000000" pitchFamily="2" charset="2"/>
              <a:buNone/>
            </a:pPr>
            <a:r>
              <a:rPr lang="en-US" altLang="zh-CN" sz="2000"/>
              <a:t>d. </a:t>
            </a:r>
            <a:r>
              <a:rPr sz="2000"/>
              <a:t>功率损耗</a:t>
            </a:r>
            <a:r>
              <a:rPr lang="en-US" altLang="zh-CN" sz="2000" i="1"/>
              <a:t>P </a:t>
            </a:r>
            <a:r>
              <a:rPr sz="1800"/>
              <a:t>要低</a:t>
            </a:r>
            <a:endParaRPr sz="1800"/>
          </a:p>
          <a:p>
            <a:pPr>
              <a:buFont typeface="Wingdings" panose="05000000000000000000" pitchFamily="2" charset="2"/>
              <a:buNone/>
            </a:pPr>
            <a:r>
              <a:rPr lang="en-US" altLang="zh-CN" sz="2000"/>
              <a:t>e. </a:t>
            </a:r>
            <a:r>
              <a:rPr sz="2000"/>
              <a:t>温度稳定性高（</a:t>
            </a:r>
            <a:r>
              <a:rPr sz="2000">
                <a:latin typeface="Times New Roman" panose="02020603050405020304" pitchFamily="18" charset="0"/>
              </a:rPr>
              <a:t>系数</a:t>
            </a:r>
            <a:r>
              <a:rPr lang="el-GR" altLang="zh-CN" sz="2000" i="1">
                <a:latin typeface="Times New Roman" panose="02020603050405020304" pitchFamily="18" charset="0"/>
              </a:rPr>
              <a:t>α</a:t>
            </a:r>
            <a:r>
              <a:rPr lang="el-GR" altLang="zh-CN" sz="2000" i="1" baseline="-25000">
                <a:latin typeface="Times New Roman" panose="02020603050405020304" pitchFamily="18" charset="0"/>
              </a:rPr>
              <a:t>μ</a:t>
            </a:r>
            <a:r>
              <a:rPr lang="el-GR" altLang="zh-CN" sz="2000">
                <a:latin typeface="Times New Roman" panose="02020603050405020304" pitchFamily="18" charset="0"/>
              </a:rPr>
              <a:t> </a:t>
            </a:r>
            <a:r>
              <a:rPr sz="2000"/>
              <a:t>）</a:t>
            </a:r>
            <a:r>
              <a:rPr sz="2000" b="1">
                <a:solidFill>
                  <a:srgbClr val="0000FF"/>
                </a:solidFill>
              </a:rPr>
              <a:t>（稳定性好）</a:t>
            </a:r>
            <a:endParaRPr lang="en-US" altLang="zh-CN" sz="1800" b="1">
              <a:solidFill>
                <a:srgbClr val="0000FF"/>
              </a:solidFill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zh-CN" sz="2000"/>
              <a:t>f.  </a:t>
            </a:r>
            <a:r>
              <a:rPr sz="2000"/>
              <a:t>截止频率 </a:t>
            </a:r>
            <a:r>
              <a:rPr lang="en-US" altLang="zh-CN" sz="2000" i="1"/>
              <a:t>f</a:t>
            </a:r>
            <a:r>
              <a:rPr lang="en-US" altLang="zh-CN" sz="2000" i="1" baseline="-25000"/>
              <a:t>r</a:t>
            </a:r>
            <a:r>
              <a:rPr lang="en-US" altLang="zh-CN" sz="2000"/>
              <a:t>  </a:t>
            </a:r>
            <a:r>
              <a:rPr sz="1800"/>
              <a:t>要求越来越高</a:t>
            </a:r>
            <a:endParaRPr sz="1800"/>
          </a:p>
          <a:p>
            <a:pPr>
              <a:buFont typeface="Wingdings" panose="05000000000000000000" pitchFamily="2" charset="2"/>
              <a:buNone/>
            </a:pPr>
            <a:r>
              <a:rPr lang="en-US" sz="2000"/>
              <a:t>g. </a:t>
            </a:r>
            <a:r>
              <a:rPr sz="2000"/>
              <a:t>居里温度点</a:t>
            </a:r>
            <a:r>
              <a:rPr lang="en-US" altLang="zh-CN" sz="2000" i="1"/>
              <a:t>Tc </a:t>
            </a:r>
            <a:r>
              <a:rPr sz="2000"/>
              <a:t>高</a:t>
            </a:r>
            <a:endParaRPr lang="en-US" altLang="zh-CN" sz="1800"/>
          </a:p>
          <a:p>
            <a:pPr>
              <a:buFont typeface="Wingdings" panose="05000000000000000000" pitchFamily="2" charset="2"/>
              <a:buNone/>
            </a:pPr>
            <a:r>
              <a:rPr lang="en-US" altLang="zh-CN" sz="2000"/>
              <a:t>h. </a:t>
            </a:r>
            <a:r>
              <a:rPr sz="2000"/>
              <a:t>磁致伸缩系数 </a:t>
            </a:r>
            <a:r>
              <a:rPr sz="2000">
                <a:sym typeface="Symbol" panose="05050102010706020507" pitchFamily="18" charset="2"/>
              </a:rPr>
              <a:t></a:t>
            </a:r>
            <a:r>
              <a:rPr lang="en-US" altLang="zh-CN" sz="2000"/>
              <a:t>s </a:t>
            </a:r>
            <a:r>
              <a:rPr sz="2000"/>
              <a:t>小</a:t>
            </a:r>
            <a:r>
              <a:rPr lang="en-US" altLang="zh-CN"/>
              <a:t> </a:t>
            </a:r>
            <a:r>
              <a:rPr sz="1800" b="1">
                <a:solidFill>
                  <a:srgbClr val="0000FF"/>
                </a:solidFill>
              </a:rPr>
              <a:t>（是否有复位）</a:t>
            </a:r>
            <a:endParaRPr sz="1800" b="1">
              <a:solidFill>
                <a:srgbClr val="0000FF"/>
              </a:solidFill>
            </a:endParaRPr>
          </a:p>
          <a:p>
            <a:pPr>
              <a:buFont typeface="Wingdings" panose="05000000000000000000" pitchFamily="2" charset="2"/>
              <a:buNone/>
            </a:pPr>
          </a:p>
          <a:p>
            <a:pPr>
              <a:buFont typeface="Wingdings" panose="05000000000000000000" pitchFamily="2" charset="2"/>
              <a:buChar char="•"/>
            </a:pPr>
            <a:endParaRPr lang="en-US" altLang="zh-CN"/>
          </a:p>
        </p:txBody>
      </p:sp>
      <p:graphicFrame>
        <p:nvGraphicFramePr>
          <p:cNvPr id="1026" name="Object 1" descr="image26"/>
          <p:cNvGraphicFramePr>
            <a:graphicFrameLocks noChangeAspect="1"/>
          </p:cNvGraphicFramePr>
          <p:nvPr/>
        </p:nvGraphicFramePr>
        <p:xfrm>
          <a:off x="7608888" y="4413250"/>
          <a:ext cx="1071562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0" name="" r:id="rId3" imgW="12496800" imgH="9144000" progId="">
                  <p:embed/>
                </p:oleObj>
              </mc:Choice>
              <mc:Fallback>
                <p:oleObj name="" r:id="rId3" imgW="12496800" imgH="9144000" progId="">
                  <p:embed/>
                  <p:pic>
                    <p:nvPicPr>
                      <p:cNvPr id="0" name="Object 1" descr="image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8888" y="4413250"/>
                        <a:ext cx="1071562" cy="7239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3" name="TextBox 9"/>
          <p:cNvSpPr txBox="1">
            <a:spLocks noChangeArrowheads="1"/>
          </p:cNvSpPr>
          <p:nvPr/>
        </p:nvSpPr>
        <p:spPr bwMode="auto">
          <a:xfrm>
            <a:off x="6605588" y="4560888"/>
            <a:ext cx="954087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000">
                <a:ea typeface="宋体" panose="02010600030101010101" pitchFamily="2" charset="-122"/>
              </a:rPr>
              <a:t>磁损耗</a:t>
            </a:r>
            <a:endParaRPr lang="zh-CN" altLang="en-US" sz="2000">
              <a:ea typeface="宋体" panose="02010600030101010101" pitchFamily="2" charset="-122"/>
            </a:endParaRPr>
          </a:p>
        </p:txBody>
      </p:sp>
      <p:graphicFrame>
        <p:nvGraphicFramePr>
          <p:cNvPr id="1027" name="Object 2" descr="image27"/>
          <p:cNvGraphicFramePr>
            <a:graphicFrameLocks noGrp="1" noChangeAspect="1"/>
          </p:cNvGraphicFramePr>
          <p:nvPr/>
        </p:nvGraphicFramePr>
        <p:xfrm>
          <a:off x="7416800" y="5519738"/>
          <a:ext cx="1444625" cy="65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1" name="" r:id="rId5" imgW="22555200" imgH="9448800" progId="">
                  <p:embed/>
                </p:oleObj>
              </mc:Choice>
              <mc:Fallback>
                <p:oleObj name="" r:id="rId5" imgW="22555200" imgH="9448800" progId="">
                  <p:embed/>
                  <p:pic>
                    <p:nvPicPr>
                      <p:cNvPr id="0" name="Object 2" descr="image2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6800" y="5519738"/>
                        <a:ext cx="1444625" cy="65881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34" name="组合 27"/>
          <p:cNvGrpSpPr/>
          <p:nvPr/>
        </p:nvGrpSpPr>
        <p:grpSpPr bwMode="auto">
          <a:xfrm>
            <a:off x="4108450" y="4270375"/>
            <a:ext cx="3241675" cy="2187575"/>
            <a:chOff x="3646312" y="4224882"/>
            <a:chExt cx="3240357" cy="2187208"/>
          </a:xfrm>
        </p:grpSpPr>
        <p:sp>
          <p:nvSpPr>
            <p:cNvPr id="12" name="Line 6"/>
            <p:cNvSpPr>
              <a:spLocks noChangeShapeType="1"/>
            </p:cNvSpPr>
            <p:nvPr/>
          </p:nvSpPr>
          <p:spPr bwMode="auto">
            <a:xfrm>
              <a:off x="3646312" y="5921635"/>
              <a:ext cx="30753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latin typeface="+mn-ea"/>
                <a:ea typeface="宋体" panose="02010600030101010101" pitchFamily="2" charset="-122"/>
              </a:endParaRPr>
            </a:p>
          </p:txBody>
        </p:sp>
        <p:sp>
          <p:nvSpPr>
            <p:cNvPr id="13" name="Line 7"/>
            <p:cNvSpPr>
              <a:spLocks noChangeShapeType="1"/>
            </p:cNvSpPr>
            <p:nvPr/>
          </p:nvSpPr>
          <p:spPr bwMode="auto">
            <a:xfrm>
              <a:off x="4262012" y="4559789"/>
              <a:ext cx="0" cy="185230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latin typeface="+mn-ea"/>
                <a:ea typeface="宋体" panose="02010600030101010101" pitchFamily="2" charset="-122"/>
              </a:endParaRPr>
            </a:p>
          </p:txBody>
        </p:sp>
        <p:sp>
          <p:nvSpPr>
            <p:cNvPr id="14" name="Freeform 8"/>
            <p:cNvSpPr/>
            <p:nvPr/>
          </p:nvSpPr>
          <p:spPr bwMode="auto">
            <a:xfrm>
              <a:off x="4262012" y="4867712"/>
              <a:ext cx="1396432" cy="836472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576" y="112"/>
                </a:cxn>
                <a:cxn ang="0">
                  <a:pos x="1056" y="736"/>
                </a:cxn>
              </a:cxnLst>
              <a:rect l="0" t="0" r="r" b="b"/>
              <a:pathLst>
                <a:path w="1056" h="736">
                  <a:moveTo>
                    <a:pt x="0" y="64"/>
                  </a:moveTo>
                  <a:cubicBezTo>
                    <a:pt x="200" y="32"/>
                    <a:pt x="400" y="0"/>
                    <a:pt x="576" y="112"/>
                  </a:cubicBezTo>
                  <a:cubicBezTo>
                    <a:pt x="752" y="224"/>
                    <a:pt x="968" y="624"/>
                    <a:pt x="1056" y="736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latin typeface="+mn-ea"/>
                <a:ea typeface="宋体" panose="02010600030101010101" pitchFamily="2" charset="-122"/>
              </a:endParaRPr>
            </a:p>
          </p:txBody>
        </p:sp>
        <p:sp>
          <p:nvSpPr>
            <p:cNvPr id="15" name="Line 9"/>
            <p:cNvSpPr>
              <a:spLocks noChangeShapeType="1"/>
            </p:cNvSpPr>
            <p:nvPr/>
          </p:nvSpPr>
          <p:spPr bwMode="auto">
            <a:xfrm flipH="1" flipV="1">
              <a:off x="5379157" y="4777239"/>
              <a:ext cx="46019" cy="1153919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miter lim="800000"/>
            </a:ln>
            <a:effectLst/>
          </p:spPr>
          <p:txBody>
            <a:bodyPr wrap="none" anchor="ctr"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latin typeface="+mn-ea"/>
                <a:ea typeface="宋体" panose="02010600030101010101" pitchFamily="2" charset="-122"/>
              </a:endParaRPr>
            </a:p>
          </p:txBody>
        </p:sp>
        <p:sp>
          <p:nvSpPr>
            <p:cNvPr id="16" name="Freeform 10"/>
            <p:cNvSpPr/>
            <p:nvPr/>
          </p:nvSpPr>
          <p:spPr bwMode="auto">
            <a:xfrm>
              <a:off x="4373091" y="4721687"/>
              <a:ext cx="1788386" cy="1145983"/>
            </a:xfrm>
            <a:custGeom>
              <a:avLst/>
              <a:gdLst/>
              <a:ahLst/>
              <a:cxnLst>
                <a:cxn ang="0">
                  <a:pos x="0" y="960"/>
                </a:cxn>
                <a:cxn ang="0">
                  <a:pos x="240" y="960"/>
                </a:cxn>
                <a:cxn ang="0">
                  <a:pos x="528" y="816"/>
                </a:cxn>
                <a:cxn ang="0">
                  <a:pos x="720" y="144"/>
                </a:cxn>
                <a:cxn ang="0">
                  <a:pos x="768" y="48"/>
                </a:cxn>
                <a:cxn ang="0">
                  <a:pos x="864" y="0"/>
                </a:cxn>
                <a:cxn ang="0">
                  <a:pos x="960" y="48"/>
                </a:cxn>
                <a:cxn ang="0">
                  <a:pos x="1056" y="240"/>
                </a:cxn>
                <a:cxn ang="0">
                  <a:pos x="1152" y="816"/>
                </a:cxn>
                <a:cxn ang="0">
                  <a:pos x="1344" y="960"/>
                </a:cxn>
                <a:cxn ang="0">
                  <a:pos x="1536" y="1008"/>
                </a:cxn>
              </a:cxnLst>
              <a:rect l="0" t="0" r="r" b="b"/>
              <a:pathLst>
                <a:path w="1536" h="1008">
                  <a:moveTo>
                    <a:pt x="0" y="960"/>
                  </a:moveTo>
                  <a:cubicBezTo>
                    <a:pt x="76" y="972"/>
                    <a:pt x="152" y="984"/>
                    <a:pt x="240" y="960"/>
                  </a:cubicBezTo>
                  <a:cubicBezTo>
                    <a:pt x="328" y="936"/>
                    <a:pt x="448" y="952"/>
                    <a:pt x="528" y="816"/>
                  </a:cubicBezTo>
                  <a:cubicBezTo>
                    <a:pt x="608" y="680"/>
                    <a:pt x="680" y="272"/>
                    <a:pt x="720" y="144"/>
                  </a:cubicBezTo>
                  <a:cubicBezTo>
                    <a:pt x="760" y="16"/>
                    <a:pt x="744" y="72"/>
                    <a:pt x="768" y="48"/>
                  </a:cubicBezTo>
                  <a:cubicBezTo>
                    <a:pt x="792" y="24"/>
                    <a:pt x="832" y="0"/>
                    <a:pt x="864" y="0"/>
                  </a:cubicBezTo>
                  <a:cubicBezTo>
                    <a:pt x="896" y="0"/>
                    <a:pt x="928" y="8"/>
                    <a:pt x="960" y="48"/>
                  </a:cubicBezTo>
                  <a:cubicBezTo>
                    <a:pt x="992" y="88"/>
                    <a:pt x="1024" y="112"/>
                    <a:pt x="1056" y="240"/>
                  </a:cubicBezTo>
                  <a:cubicBezTo>
                    <a:pt x="1088" y="368"/>
                    <a:pt x="1104" y="696"/>
                    <a:pt x="1152" y="816"/>
                  </a:cubicBezTo>
                  <a:cubicBezTo>
                    <a:pt x="1200" y="936"/>
                    <a:pt x="1280" y="928"/>
                    <a:pt x="1344" y="960"/>
                  </a:cubicBezTo>
                  <a:cubicBezTo>
                    <a:pt x="1408" y="992"/>
                    <a:pt x="1472" y="1000"/>
                    <a:pt x="1536" y="1008"/>
                  </a:cubicBezTo>
                </a:path>
              </a:pathLst>
            </a:cu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latin typeface="+mn-ea"/>
              </a:endParaRPr>
            </a:p>
          </p:txBody>
        </p:sp>
        <p:sp>
          <p:nvSpPr>
            <p:cNvPr id="1045" name="Text Box 11"/>
            <p:cNvSpPr txBox="1">
              <a:spLocks noChangeArrowheads="1"/>
            </p:cNvSpPr>
            <p:nvPr/>
          </p:nvSpPr>
          <p:spPr bwMode="auto">
            <a:xfrm>
              <a:off x="6570132" y="5610578"/>
              <a:ext cx="316537" cy="369332"/>
            </a:xfrm>
            <a:prstGeom prst="rect">
              <a:avLst/>
            </a:prstGeom>
            <a:noFill/>
            <a:ln w="6350">
              <a:solidFill>
                <a:srgbClr val="F2F2F2"/>
              </a:solidFill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>
                  <a:latin typeface="幼圆" panose="02010509060101010101" pitchFamily="49" charset="-122"/>
                  <a:ea typeface="宋体" panose="02010600030101010101" pitchFamily="2" charset="-122"/>
                </a:rPr>
                <a:t>f</a:t>
              </a:r>
              <a:endParaRPr lang="en-US" altLang="zh-CN">
                <a:latin typeface="幼圆" panose="02010509060101010101" pitchFamily="49" charset="-122"/>
                <a:ea typeface="宋体" panose="02010600030101010101" pitchFamily="2" charset="-122"/>
              </a:endParaRPr>
            </a:p>
          </p:txBody>
        </p:sp>
        <p:sp>
          <p:nvSpPr>
            <p:cNvPr id="18" name="Line 12"/>
            <p:cNvSpPr>
              <a:spLocks noChangeShapeType="1"/>
            </p:cNvSpPr>
            <p:nvPr/>
          </p:nvSpPr>
          <p:spPr bwMode="auto">
            <a:xfrm>
              <a:off x="6497890" y="5921635"/>
              <a:ext cx="27928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tailEnd type="triangle" w="med" len="med"/>
            </a:ln>
            <a:effectLst/>
          </p:spPr>
          <p:txBody>
            <a:bodyPr wrap="none" anchor="ctr"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latin typeface="+mn-ea"/>
                <a:ea typeface="宋体" panose="02010600030101010101" pitchFamily="2" charset="-122"/>
              </a:endParaRPr>
            </a:p>
          </p:txBody>
        </p:sp>
        <p:sp>
          <p:nvSpPr>
            <p:cNvPr id="19" name="Line 13"/>
            <p:cNvSpPr>
              <a:spLocks noChangeShapeType="1"/>
            </p:cNvSpPr>
            <p:nvPr/>
          </p:nvSpPr>
          <p:spPr bwMode="auto">
            <a:xfrm flipV="1">
              <a:off x="4262012" y="4504235"/>
              <a:ext cx="0" cy="2730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tailEnd type="triangle" w="med" len="med"/>
            </a:ln>
            <a:effectLst/>
          </p:spPr>
          <p:txBody>
            <a:bodyPr wrap="none" anchor="ctr"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latin typeface="+mn-ea"/>
                <a:ea typeface="宋体" panose="02010600030101010101" pitchFamily="2" charset="-122"/>
              </a:endParaRPr>
            </a:p>
          </p:txBody>
        </p:sp>
        <p:graphicFrame>
          <p:nvGraphicFramePr>
            <p:cNvPr id="1028" name="Object 3" descr="image28"/>
            <p:cNvGraphicFramePr>
              <a:graphicFrameLocks noChangeAspect="1"/>
            </p:cNvGraphicFramePr>
            <p:nvPr/>
          </p:nvGraphicFramePr>
          <p:xfrm>
            <a:off x="4596755" y="5254886"/>
            <a:ext cx="335450" cy="3529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2" name="" r:id="rId7" imgW="4876800" imgH="5181600" progId="">
                    <p:embed/>
                  </p:oleObj>
                </mc:Choice>
                <mc:Fallback>
                  <p:oleObj name="" r:id="rId7" imgW="4876800" imgH="5181600" progId="">
                    <p:embed/>
                    <p:pic>
                      <p:nvPicPr>
                        <p:cNvPr id="0" name="Object 3" descr="image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96755" y="5254886"/>
                          <a:ext cx="335450" cy="352969"/>
                        </a:xfrm>
                        <a:prstGeom prst="rect">
                          <a:avLst/>
                        </a:prstGeom>
                        <a:solidFill>
                          <a:srgbClr val="8B4F6B"/>
                        </a:solidFill>
                        <a:ln w="9525">
                          <a:solidFill>
                            <a:srgbClr val="FFFFFF"/>
                          </a:solidFill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9" name="Object 4" descr="image29"/>
            <p:cNvGraphicFramePr>
              <a:graphicFrameLocks noChangeAspect="1"/>
            </p:cNvGraphicFramePr>
            <p:nvPr/>
          </p:nvGraphicFramePr>
          <p:xfrm>
            <a:off x="4373121" y="4613733"/>
            <a:ext cx="288860" cy="3161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3" name="" r:id="rId9" imgW="4572000" imgH="5181600" progId="">
                    <p:embed/>
                  </p:oleObj>
                </mc:Choice>
                <mc:Fallback>
                  <p:oleObj name="" r:id="rId9" imgW="4572000" imgH="5181600" progId="">
                    <p:embed/>
                    <p:pic>
                      <p:nvPicPr>
                        <p:cNvPr id="0" name="Object 4" descr="image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73121" y="4613733"/>
                          <a:ext cx="288860" cy="316109"/>
                        </a:xfrm>
                        <a:prstGeom prst="rect">
                          <a:avLst/>
                        </a:prstGeom>
                        <a:solidFill>
                          <a:srgbClr val="8B4F6B"/>
                        </a:solidFill>
                        <a:ln w="9525">
                          <a:solidFill>
                            <a:srgbClr val="FFFFFF"/>
                          </a:solidFill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48" name="TextBox 22"/>
            <p:cNvSpPr txBox="1">
              <a:spLocks noChangeArrowheads="1"/>
            </p:cNvSpPr>
            <p:nvPr/>
          </p:nvSpPr>
          <p:spPr bwMode="auto">
            <a:xfrm>
              <a:off x="5207310" y="4224882"/>
              <a:ext cx="356188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CN" sz="2400" i="1">
                  <a:ea typeface="宋体" panose="02010600030101010101" pitchFamily="2" charset="-122"/>
                </a:rPr>
                <a:t>f</a:t>
              </a:r>
              <a:r>
                <a:rPr lang="en-US" altLang="zh-CN" sz="2400" baseline="-25000">
                  <a:ea typeface="宋体" panose="02010600030101010101" pitchFamily="2" charset="-122"/>
                </a:rPr>
                <a:t>r</a:t>
              </a:r>
              <a:endParaRPr lang="zh-CN" altLang="en-US" sz="2400" baseline="-25000">
                <a:ea typeface="宋体" panose="02010600030101010101" pitchFamily="2" charset="-122"/>
              </a:endParaRPr>
            </a:p>
          </p:txBody>
        </p:sp>
      </p:grpSp>
      <p:sp>
        <p:nvSpPr>
          <p:cNvPr id="25" name="右大括号 24"/>
          <p:cNvSpPr/>
          <p:nvPr/>
        </p:nvSpPr>
        <p:spPr>
          <a:xfrm>
            <a:off x="2878138" y="2782888"/>
            <a:ext cx="152400" cy="68262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buFontTx/>
              <a:buNone/>
              <a:defRPr/>
            </a:pPr>
            <a:endParaRPr lang="zh-CN" altLang="en-US"/>
          </a:p>
        </p:txBody>
      </p:sp>
      <p:sp>
        <p:nvSpPr>
          <p:cNvPr id="1036" name="TextBox 25"/>
          <p:cNvSpPr txBox="1">
            <a:spLocks noChangeArrowheads="1"/>
          </p:cNvSpPr>
          <p:nvPr/>
        </p:nvSpPr>
        <p:spPr bwMode="auto">
          <a:xfrm>
            <a:off x="3206750" y="2868613"/>
            <a:ext cx="2474913" cy="4175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0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（效率高，损耗小）</a:t>
            </a:r>
            <a:endParaRPr lang="zh-CN" altLang="en-US" sz="2000" b="1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MH_Entry_1">
            <a:hlinkClick r:id="rId11" action="ppaction://hlinksldjump"/>
          </p:cNvPr>
          <p:cNvSpPr/>
          <p:nvPr>
            <p:custDataLst>
              <p:tags r:id="rId12"/>
            </p:custDataLst>
          </p:nvPr>
        </p:nvSpPr>
        <p:spPr>
          <a:xfrm>
            <a:off x="520694" y="140495"/>
            <a:ext cx="4530725" cy="525462"/>
          </a:xfrm>
          <a:prstGeom prst="rect">
            <a:avLst/>
          </a:prstGeom>
          <a:noFill/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tIns="0" rIns="0" bIns="0" anchor="ctr">
            <a:normAutofit/>
            <a:scene3d>
              <a:camera prst="orthographicFront"/>
              <a:lightRig rig="threePt" dir="t"/>
            </a:scene3d>
            <a:sp3d extrusionH="57150">
              <a:extrusionClr>
                <a:schemeClr val="accent1">
                  <a:lumMod val="75000"/>
                </a:schemeClr>
              </a:extrusionClr>
            </a:sp3d>
          </a:bodyPr>
          <a:lstStyle/>
          <a:p>
            <a:pPr eaLnBrk="0" hangingPunct="0">
              <a:buFontTx/>
              <a:buNone/>
              <a:defRPr/>
            </a:pPr>
            <a:r>
              <a:rPr lang="zh-CN" altLang="en-US" spc="200" dirty="0">
                <a:solidFill>
                  <a:schemeClr val="tx1"/>
                </a:solidFill>
                <a:latin typeface="+mn-ea"/>
              </a:rPr>
              <a:t>电感器磁材介绍</a:t>
            </a:r>
            <a:endParaRPr lang="zh-CN" altLang="en-US" spc="2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84150" y="1065213"/>
            <a:ext cx="8394700" cy="587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60">
            <a:solidFill>
              <a:srgbClr val="FFFFFF"/>
            </a:solidFill>
            <a:miter lim="800000"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lIns="90000" tIns="46800" rIns="90000" bIns="46800">
            <a:spAutoFit/>
          </a:bodyPr>
          <a:lstStyle/>
          <a:p>
            <a:pPr defTabSz="264795" eaLnBrk="0" hangingPunct="0">
              <a:buFontTx/>
              <a:buNone/>
              <a:tabLst>
                <a:tab pos="0" algn="l"/>
                <a:tab pos="263525" algn="l"/>
                <a:tab pos="528320" algn="l"/>
                <a:tab pos="793750" algn="l"/>
                <a:tab pos="1058545" algn="l"/>
                <a:tab pos="1323975" algn="l"/>
                <a:tab pos="1588770" algn="l"/>
                <a:tab pos="1854200" algn="l"/>
                <a:tab pos="2118995" algn="l"/>
                <a:tab pos="2384425" algn="l"/>
                <a:tab pos="2649220" algn="l"/>
                <a:tab pos="2914650" algn="l"/>
                <a:tab pos="3179445" algn="l"/>
                <a:tab pos="3444875" algn="l"/>
                <a:tab pos="3709670" algn="l"/>
                <a:tab pos="3975100" algn="l"/>
                <a:tab pos="4239895" algn="l"/>
                <a:tab pos="4505325" algn="l"/>
                <a:tab pos="4770120" algn="l"/>
                <a:tab pos="5035550" algn="l"/>
                <a:tab pos="5300345" algn="l"/>
              </a:tabLst>
              <a:defRPr/>
            </a:pPr>
            <a:r>
              <a:rPr lang="zh-CN" altLang="en-US" sz="3200" b="1" dirty="0">
                <a:solidFill>
                  <a:schemeClr val="accent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软磁材料评价指标</a:t>
            </a:r>
            <a:endParaRPr lang="zh-CN" altLang="en-US" sz="3200" b="1" dirty="0">
              <a:solidFill>
                <a:schemeClr val="accent2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" name="MH_Number_1">
            <a:hlinkClick r:id="rId11" action="ppaction://hlinksldjump"/>
          </p:cNvPr>
          <p:cNvSpPr/>
          <p:nvPr>
            <p:custDataLst>
              <p:tags r:id="rId13"/>
            </p:custDataLst>
          </p:nvPr>
        </p:nvSpPr>
        <p:spPr>
          <a:xfrm>
            <a:off x="241300" y="141288"/>
            <a:ext cx="528638" cy="525462"/>
          </a:xfrm>
          <a:prstGeom prst="round1Rect">
            <a:avLst>
              <a:gd name="adj" fmla="val 50000"/>
            </a:avLst>
          </a:prstGeom>
          <a:solidFill>
            <a:schemeClr val="accent1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0" bIns="0" anchor="ctr"/>
          <a:lstStyle/>
          <a:p>
            <a:pPr algn="ctr" eaLnBrk="0" hangingPunct="0">
              <a:buFontTx/>
              <a:buNone/>
              <a:defRPr/>
            </a:pPr>
            <a:r>
              <a:rPr lang="en-US" altLang="zh-CN" sz="2400" dirty="0">
                <a:solidFill>
                  <a:srgbClr val="FFFFFF"/>
                </a:solidFill>
                <a:latin typeface="Times New Roman" panose="02020603050405020304" pitchFamily="18" charset="0"/>
                <a:ea typeface="方正姚体" panose="02010601030101010101" pitchFamily="2" charset="-122"/>
                <a:cs typeface="Times New Roman" panose="02020603050405020304" pitchFamily="18" charset="0"/>
              </a:rPr>
              <a:t>03</a:t>
            </a:r>
            <a:endParaRPr lang="zh-CN" altLang="en-US" sz="2400" dirty="0">
              <a:solidFill>
                <a:srgbClr val="FFFFFF"/>
              </a:solidFill>
              <a:latin typeface="Times New Roman" panose="02020603050405020304" pitchFamily="18" charset="0"/>
              <a:ea typeface="方正姚体" panose="02010601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</p:sld>
</file>

<file path=ppt/tags/tag1.xml><?xml version="1.0" encoding="utf-8"?>
<p:tagLst xmlns:p="http://schemas.openxmlformats.org/presentationml/2006/main">
  <p:tag name="MH" val="20160411141748"/>
  <p:tag name="MH_LIBRARY" val="CONTENTS"/>
  <p:tag name="MH_TYPE" val="OTHERS"/>
  <p:tag name="ID" val="553529"/>
</p:tagLst>
</file>

<file path=ppt/tags/tag10.xml><?xml version="1.0" encoding="utf-8"?>
<p:tagLst xmlns:p="http://schemas.openxmlformats.org/presentationml/2006/main">
  <p:tag name="MH" val="20160411141748"/>
  <p:tag name="MH_LIBRARY" val="CONTENTS"/>
  <p:tag name="MH_TYPE" val="NUMBER"/>
  <p:tag name="ID" val="553529"/>
  <p:tag name="MH_ORDER" val="1"/>
</p:tagLst>
</file>

<file path=ppt/tags/tag11.xml><?xml version="1.0" encoding="utf-8"?>
<p:tagLst xmlns:p="http://schemas.openxmlformats.org/presentationml/2006/main">
  <p:tag name="MH" val="20160411141748"/>
  <p:tag name="MH_LIBRARY" val="CONTENTS"/>
  <p:tag name="MH_AUTOCOLOR" val="TRUE"/>
  <p:tag name="MH_TYPE" val="CONTENTS"/>
  <p:tag name="ID" val="553529"/>
</p:tagLst>
</file>

<file path=ppt/tags/tag12.xml><?xml version="1.0" encoding="utf-8"?>
<p:tagLst xmlns:p="http://schemas.openxmlformats.org/presentationml/2006/main">
  <p:tag name="MH" val="20160411141748"/>
  <p:tag name="MH_LIBRARY" val="CONTENTS"/>
  <p:tag name="MH_TYPE" val="ENTRY"/>
  <p:tag name="ID" val="553529"/>
  <p:tag name="MH_ORDER" val="1"/>
</p:tagLst>
</file>

<file path=ppt/tags/tag13.xml><?xml version="1.0" encoding="utf-8"?>
<p:tagLst xmlns:p="http://schemas.openxmlformats.org/presentationml/2006/main">
  <p:tag name="MH" val="20160411141748"/>
  <p:tag name="MH_LIBRARY" val="CONTENTS"/>
  <p:tag name="MH_TYPE" val="NUMBER"/>
  <p:tag name="ID" val="553529"/>
  <p:tag name="MH_ORDER" val="1"/>
</p:tagLst>
</file>

<file path=ppt/tags/tag14.xml><?xml version="1.0" encoding="utf-8"?>
<p:tagLst xmlns:p="http://schemas.openxmlformats.org/presentationml/2006/main">
  <p:tag name="MH" val="20160411141748"/>
  <p:tag name="MH_LIBRARY" val="CONTENTS"/>
  <p:tag name="MH_TYPE" val="NUMBER"/>
  <p:tag name="ID" val="553529"/>
  <p:tag name="MH_ORDER" val="1"/>
</p:tagLst>
</file>

<file path=ppt/tags/tag15.xml><?xml version="1.0" encoding="utf-8"?>
<p:tagLst xmlns:p="http://schemas.openxmlformats.org/presentationml/2006/main">
  <p:tag name="MH" val="20160411141748"/>
  <p:tag name="MH_LIBRARY" val="CONTENTS"/>
  <p:tag name="MH_TYPE" val="ENTRY"/>
  <p:tag name="ID" val="553529"/>
  <p:tag name="MH_ORDER" val="1"/>
</p:tagLst>
</file>

<file path=ppt/tags/tag16.xml><?xml version="1.0" encoding="utf-8"?>
<p:tagLst xmlns:p="http://schemas.openxmlformats.org/presentationml/2006/main">
  <p:tag name="MH" val="20160411141748"/>
  <p:tag name="MH_LIBRARY" val="CONTENTS"/>
  <p:tag name="MH_TYPE" val="ENTRY"/>
  <p:tag name="ID" val="553529"/>
  <p:tag name="MH_ORDER" val="1"/>
</p:tagLst>
</file>

<file path=ppt/tags/tag17.xml><?xml version="1.0" encoding="utf-8"?>
<p:tagLst xmlns:p="http://schemas.openxmlformats.org/presentationml/2006/main">
  <p:tag name="MH" val="20160411141748"/>
  <p:tag name="MH_LIBRARY" val="CONTENTS"/>
  <p:tag name="MH_TYPE" val="NUMBER"/>
  <p:tag name="ID" val="553529"/>
  <p:tag name="MH_ORDER" val="1"/>
</p:tagLst>
</file>

<file path=ppt/tags/tag18.xml><?xml version="1.0" encoding="utf-8"?>
<p:tagLst xmlns:p="http://schemas.openxmlformats.org/presentationml/2006/main">
  <p:tag name="MH" val="20160411141748"/>
  <p:tag name="MH_LIBRARY" val="CONTENTS"/>
  <p:tag name="MH_TYPE" val="ENTRY"/>
  <p:tag name="ID" val="553529"/>
  <p:tag name="MH_ORDER" val="4"/>
</p:tagLst>
</file>

<file path=ppt/tags/tag19.xml><?xml version="1.0" encoding="utf-8"?>
<p:tagLst xmlns:p="http://schemas.openxmlformats.org/presentationml/2006/main">
  <p:tag name="MH" val="20160411141748"/>
  <p:tag name="MH_LIBRARY" val="CONTENTS"/>
  <p:tag name="MH_TYPE" val="NUMBER"/>
  <p:tag name="ID" val="553529"/>
  <p:tag name="MH_ORDER" val="4"/>
</p:tagLst>
</file>

<file path=ppt/tags/tag2.xml><?xml version="1.0" encoding="utf-8"?>
<p:tagLst xmlns:p="http://schemas.openxmlformats.org/presentationml/2006/main">
  <p:tag name="MH" val="20160411141748"/>
  <p:tag name="MH_LIBRARY" val="CONTENTS"/>
  <p:tag name="MH_TYPE" val="OTHERS"/>
  <p:tag name="ID" val="553529"/>
</p:tagLst>
</file>

<file path=ppt/tags/tag20.xml><?xml version="1.0" encoding="utf-8"?>
<p:tagLst xmlns:p="http://schemas.openxmlformats.org/presentationml/2006/main">
  <p:tag name="MH" val="20160411141748"/>
  <p:tag name="MH_LIBRARY" val="CONTENTS"/>
  <p:tag name="MH_TYPE" val="ENTRY"/>
  <p:tag name="ID" val="553529"/>
  <p:tag name="MH_ORDER" val="4"/>
</p:tagLst>
</file>

<file path=ppt/tags/tag21.xml><?xml version="1.0" encoding="utf-8"?>
<p:tagLst xmlns:p="http://schemas.openxmlformats.org/presentationml/2006/main">
  <p:tag name="MH" val="20160411141748"/>
  <p:tag name="MH_LIBRARY" val="CONTENTS"/>
  <p:tag name="MH_TYPE" val="NUMBER"/>
  <p:tag name="ID" val="553529"/>
  <p:tag name="MH_ORDER" val="4"/>
</p:tagLst>
</file>

<file path=ppt/tags/tag22.xml><?xml version="1.0" encoding="utf-8"?>
<p:tagLst xmlns:p="http://schemas.openxmlformats.org/presentationml/2006/main">
  <p:tag name="MH" val="20160411141748"/>
  <p:tag name="MH_LIBRARY" val="CONTENTS"/>
  <p:tag name="MH_TYPE" val="ENTRY"/>
  <p:tag name="ID" val="553529"/>
  <p:tag name="MH_ORDER" val="1"/>
</p:tagLst>
</file>

<file path=ppt/tags/tag23.xml><?xml version="1.0" encoding="utf-8"?>
<p:tagLst xmlns:p="http://schemas.openxmlformats.org/presentationml/2006/main">
  <p:tag name="MH" val="20160411141748"/>
  <p:tag name="MH_LIBRARY" val="CONTENTS"/>
  <p:tag name="MH_TYPE" val="NUMBER"/>
  <p:tag name="ID" val="553529"/>
  <p:tag name="MH_ORDER" val="1"/>
</p:tagLst>
</file>

<file path=ppt/tags/tag24.xml><?xml version="1.0" encoding="utf-8"?>
<p:tagLst xmlns:p="http://schemas.openxmlformats.org/presentationml/2006/main">
  <p:tag name="MH" val="20160411141748"/>
  <p:tag name="MH_LIBRARY" val="CONTENTS"/>
  <p:tag name="MH_TYPE" val="ENTRY"/>
  <p:tag name="ID" val="553529"/>
  <p:tag name="MH_ORDER" val="1"/>
</p:tagLst>
</file>

<file path=ppt/tags/tag25.xml><?xml version="1.0" encoding="utf-8"?>
<p:tagLst xmlns:p="http://schemas.openxmlformats.org/presentationml/2006/main">
  <p:tag name="MH" val="20160411141748"/>
  <p:tag name="MH_LIBRARY" val="CONTENTS"/>
  <p:tag name="MH_TYPE" val="NUMBER"/>
  <p:tag name="ID" val="553529"/>
  <p:tag name="MH_ORDER" val="1"/>
</p:tagLst>
</file>

<file path=ppt/tags/tag26.xml><?xml version="1.0" encoding="utf-8"?>
<p:tagLst xmlns:p="http://schemas.openxmlformats.org/presentationml/2006/main">
  <p:tag name="MH" val="20160411141748"/>
  <p:tag name="MH_LIBRARY" val="CONTENTS"/>
  <p:tag name="MH_TYPE" val="ENTRY"/>
  <p:tag name="ID" val="553529"/>
  <p:tag name="MH_ORDER" val="1"/>
</p:tagLst>
</file>

<file path=ppt/tags/tag27.xml><?xml version="1.0" encoding="utf-8"?>
<p:tagLst xmlns:p="http://schemas.openxmlformats.org/presentationml/2006/main">
  <p:tag name="MH" val="20160411141748"/>
  <p:tag name="MH_LIBRARY" val="CONTENTS"/>
  <p:tag name="MH_TYPE" val="NUMBER"/>
  <p:tag name="ID" val="553529"/>
  <p:tag name="MH_ORDER" val="1"/>
</p:tagLst>
</file>

<file path=ppt/tags/tag28.xml><?xml version="1.0" encoding="utf-8"?>
<p:tagLst xmlns:p="http://schemas.openxmlformats.org/presentationml/2006/main">
  <p:tag name="MH" val="20160411141748"/>
  <p:tag name="MH_LIBRARY" val="CONTENTS"/>
  <p:tag name="MH_TYPE" val="ENTRY"/>
  <p:tag name="ID" val="553529"/>
  <p:tag name="MH_ORDER" val="1"/>
</p:tagLst>
</file>

<file path=ppt/tags/tag29.xml><?xml version="1.0" encoding="utf-8"?>
<p:tagLst xmlns:p="http://schemas.openxmlformats.org/presentationml/2006/main">
  <p:tag name="MH" val="20160411141748"/>
  <p:tag name="MH_LIBRARY" val="CONTENTS"/>
  <p:tag name="MH_TYPE" val="NUMBER"/>
  <p:tag name="ID" val="553529"/>
  <p:tag name="MH_ORDER" val="1"/>
</p:tagLst>
</file>

<file path=ppt/tags/tag3.xml><?xml version="1.0" encoding="utf-8"?>
<p:tagLst xmlns:p="http://schemas.openxmlformats.org/presentationml/2006/main">
  <p:tag name="MH" val="20160411141748"/>
  <p:tag name="MH_LIBRARY" val="CONTENTS"/>
  <p:tag name="MH_TYPE" val="ENTRY"/>
  <p:tag name="ID" val="553529"/>
  <p:tag name="MH_ORDER" val="2"/>
</p:tagLst>
</file>

<file path=ppt/tags/tag30.xml><?xml version="1.0" encoding="utf-8"?>
<p:tagLst xmlns:p="http://schemas.openxmlformats.org/presentationml/2006/main">
  <p:tag name="MH" val="20160411141748"/>
  <p:tag name="MH_LIBRARY" val="CONTENTS"/>
  <p:tag name="MH_TYPE" val="ENTRY"/>
  <p:tag name="ID" val="553529"/>
  <p:tag name="MH_ORDER" val="1"/>
</p:tagLst>
</file>

<file path=ppt/tags/tag31.xml><?xml version="1.0" encoding="utf-8"?>
<p:tagLst xmlns:p="http://schemas.openxmlformats.org/presentationml/2006/main">
  <p:tag name="MH" val="20160411141748"/>
  <p:tag name="MH_LIBRARY" val="CONTENTS"/>
  <p:tag name="MH_TYPE" val="NUMBER"/>
  <p:tag name="ID" val="553529"/>
  <p:tag name="MH_ORDER" val="1"/>
</p:tagLst>
</file>

<file path=ppt/tags/tag32.xml><?xml version="1.0" encoding="utf-8"?>
<p:tagLst xmlns:p="http://schemas.openxmlformats.org/presentationml/2006/main">
  <p:tag name="MH" val="20160411141748"/>
  <p:tag name="MH_LIBRARY" val="CONTENTS"/>
  <p:tag name="MH_TYPE" val="ENTRY"/>
  <p:tag name="ID" val="553529"/>
  <p:tag name="MH_ORDER" val="1"/>
</p:tagLst>
</file>

<file path=ppt/tags/tag33.xml><?xml version="1.0" encoding="utf-8"?>
<p:tagLst xmlns:p="http://schemas.openxmlformats.org/presentationml/2006/main">
  <p:tag name="MH" val="20160411141748"/>
  <p:tag name="MH_LIBRARY" val="CONTENTS"/>
  <p:tag name="MH_TYPE" val="NUMBER"/>
  <p:tag name="ID" val="553529"/>
  <p:tag name="MH_ORDER" val="1"/>
</p:tagLst>
</file>

<file path=ppt/tags/tag34.xml><?xml version="1.0" encoding="utf-8"?>
<p:tagLst xmlns:p="http://schemas.openxmlformats.org/presentationml/2006/main">
  <p:tag name="MH" val="20160411141748"/>
  <p:tag name="MH_LIBRARY" val="CONTENTS"/>
  <p:tag name="MH_TYPE" val="ENTRY"/>
  <p:tag name="ID" val="553529"/>
  <p:tag name="MH_ORDER" val="2"/>
</p:tagLst>
</file>

<file path=ppt/tags/tag35.xml><?xml version="1.0" encoding="utf-8"?>
<p:tagLst xmlns:p="http://schemas.openxmlformats.org/presentationml/2006/main">
  <p:tag name="MH" val="20160411141748"/>
  <p:tag name="MH_LIBRARY" val="CONTENTS"/>
  <p:tag name="MH_TYPE" val="NUMBER"/>
  <p:tag name="ID" val="553529"/>
  <p:tag name="MH_ORDER" val="2"/>
</p:tagLst>
</file>

<file path=ppt/tags/tag36.xml><?xml version="1.0" encoding="utf-8"?>
<p:tagLst xmlns:p="http://schemas.openxmlformats.org/presentationml/2006/main">
  <p:tag name="MH" val="20160411141748"/>
  <p:tag name="MH_LIBRARY" val="CONTENTS"/>
  <p:tag name="MH_TYPE" val="ENTRY"/>
  <p:tag name="ID" val="553529"/>
  <p:tag name="MH_ORDER" val="2"/>
</p:tagLst>
</file>

<file path=ppt/tags/tag37.xml><?xml version="1.0" encoding="utf-8"?>
<p:tagLst xmlns:p="http://schemas.openxmlformats.org/presentationml/2006/main">
  <p:tag name="MH" val="20160411141748"/>
  <p:tag name="MH_LIBRARY" val="CONTENTS"/>
  <p:tag name="MH_TYPE" val="NUMBER"/>
  <p:tag name="ID" val="553529"/>
  <p:tag name="MH_ORDER" val="2"/>
</p:tagLst>
</file>

<file path=ppt/tags/tag38.xml><?xml version="1.0" encoding="utf-8"?>
<p:tagLst xmlns:p="http://schemas.openxmlformats.org/presentationml/2006/main">
  <p:tag name="MH" val="20160411141748"/>
  <p:tag name="MH_LIBRARY" val="CONTENTS"/>
  <p:tag name="MH_TYPE" val="ENTRY"/>
  <p:tag name="ID" val="553529"/>
  <p:tag name="MH_ORDER" val="2"/>
</p:tagLst>
</file>

<file path=ppt/tags/tag39.xml><?xml version="1.0" encoding="utf-8"?>
<p:tagLst xmlns:p="http://schemas.openxmlformats.org/presentationml/2006/main">
  <p:tag name="MH" val="20160411141748"/>
  <p:tag name="MH_LIBRARY" val="CONTENTS"/>
  <p:tag name="MH_TYPE" val="NUMBER"/>
  <p:tag name="ID" val="553529"/>
  <p:tag name="MH_ORDER" val="2"/>
</p:tagLst>
</file>

<file path=ppt/tags/tag4.xml><?xml version="1.0" encoding="utf-8"?>
<p:tagLst xmlns:p="http://schemas.openxmlformats.org/presentationml/2006/main">
  <p:tag name="MH" val="20160411141748"/>
  <p:tag name="MH_LIBRARY" val="CONTENTS"/>
  <p:tag name="MH_TYPE" val="NUMBER"/>
  <p:tag name="ID" val="553529"/>
  <p:tag name="MH_ORDER" val="2"/>
</p:tagLst>
</file>

<file path=ppt/tags/tag40.xml><?xml version="1.0" encoding="utf-8"?>
<p:tagLst xmlns:p="http://schemas.openxmlformats.org/presentationml/2006/main">
  <p:tag name="MH" val="20160411141748"/>
  <p:tag name="MH_LIBRARY" val="CONTENTS"/>
  <p:tag name="MH_TYPE" val="ENTRY"/>
  <p:tag name="ID" val="553529"/>
  <p:tag name="MH_ORDER" val="2"/>
</p:tagLst>
</file>

<file path=ppt/tags/tag41.xml><?xml version="1.0" encoding="utf-8"?>
<p:tagLst xmlns:p="http://schemas.openxmlformats.org/presentationml/2006/main">
  <p:tag name="MH" val="20160411141748"/>
  <p:tag name="MH_LIBRARY" val="CONTENTS"/>
  <p:tag name="MH_TYPE" val="NUMBER"/>
  <p:tag name="ID" val="553529"/>
  <p:tag name="MH_ORDER" val="2"/>
</p:tagLst>
</file>

<file path=ppt/tags/tag42.xml><?xml version="1.0" encoding="utf-8"?>
<p:tagLst xmlns:p="http://schemas.openxmlformats.org/presentationml/2006/main">
  <p:tag name="MH" val="20160411141748"/>
  <p:tag name="MH_LIBRARY" val="CONTENTS"/>
  <p:tag name="MH_TYPE" val="ENTRY"/>
  <p:tag name="ID" val="553529"/>
  <p:tag name="MH_ORDER" val="2"/>
</p:tagLst>
</file>

<file path=ppt/tags/tag43.xml><?xml version="1.0" encoding="utf-8"?>
<p:tagLst xmlns:p="http://schemas.openxmlformats.org/presentationml/2006/main">
  <p:tag name="MH" val="20160411141748"/>
  <p:tag name="MH_LIBRARY" val="CONTENTS"/>
  <p:tag name="MH_TYPE" val="NUMBER"/>
  <p:tag name="ID" val="553529"/>
  <p:tag name="MH_ORDER" val="2"/>
</p:tagLst>
</file>

<file path=ppt/tags/tag44.xml><?xml version="1.0" encoding="utf-8"?>
<p:tagLst xmlns:p="http://schemas.openxmlformats.org/presentationml/2006/main">
  <p:tag name="MH" val="20160411141748"/>
  <p:tag name="MH_LIBRARY" val="CONTENTS"/>
  <p:tag name="MH_TYPE" val="ENTRY"/>
  <p:tag name="ID" val="553529"/>
  <p:tag name="MH_ORDER" val="2"/>
</p:tagLst>
</file>

<file path=ppt/tags/tag45.xml><?xml version="1.0" encoding="utf-8"?>
<p:tagLst xmlns:p="http://schemas.openxmlformats.org/presentationml/2006/main">
  <p:tag name="MH" val="20160411141748"/>
  <p:tag name="MH_LIBRARY" val="CONTENTS"/>
  <p:tag name="MH_TYPE" val="NUMBER"/>
  <p:tag name="ID" val="553529"/>
  <p:tag name="MH_ORDER" val="2"/>
</p:tagLst>
</file>

<file path=ppt/tags/tag46.xml><?xml version="1.0" encoding="utf-8"?>
<p:tagLst xmlns:p="http://schemas.openxmlformats.org/presentationml/2006/main">
  <p:tag name="MH" val="20160411141748"/>
  <p:tag name="MH_LIBRARY" val="CONTENTS"/>
  <p:tag name="MH_TYPE" val="ENTRY"/>
  <p:tag name="ID" val="553529"/>
  <p:tag name="MH_ORDER" val="2"/>
</p:tagLst>
</file>

<file path=ppt/tags/tag47.xml><?xml version="1.0" encoding="utf-8"?>
<p:tagLst xmlns:p="http://schemas.openxmlformats.org/presentationml/2006/main">
  <p:tag name="MH" val="20160411141748"/>
  <p:tag name="MH_LIBRARY" val="CONTENTS"/>
  <p:tag name="MH_TYPE" val="NUMBER"/>
  <p:tag name="ID" val="553529"/>
  <p:tag name="MH_ORDER" val="2"/>
</p:tagLst>
</file>

<file path=ppt/tags/tag48.xml><?xml version="1.0" encoding="utf-8"?>
<p:tagLst xmlns:p="http://schemas.openxmlformats.org/presentationml/2006/main">
  <p:tag name="MH" val="20160411141748"/>
  <p:tag name="MH_LIBRARY" val="CONTENTS"/>
  <p:tag name="MH_TYPE" val="ENTRY"/>
  <p:tag name="ID" val="553529"/>
  <p:tag name="MH_ORDER" val="2"/>
</p:tagLst>
</file>

<file path=ppt/tags/tag49.xml><?xml version="1.0" encoding="utf-8"?>
<p:tagLst xmlns:p="http://schemas.openxmlformats.org/presentationml/2006/main">
  <p:tag name="MH" val="20160411141748"/>
  <p:tag name="MH_LIBRARY" val="CONTENTS"/>
  <p:tag name="MH_TYPE" val="NUMBER"/>
  <p:tag name="ID" val="553529"/>
  <p:tag name="MH_ORDER" val="2"/>
</p:tagLst>
</file>

<file path=ppt/tags/tag5.xml><?xml version="1.0" encoding="utf-8"?>
<p:tagLst xmlns:p="http://schemas.openxmlformats.org/presentationml/2006/main">
  <p:tag name="MH" val="20160411141748"/>
  <p:tag name="MH_LIBRARY" val="CONTENTS"/>
  <p:tag name="MH_TYPE" val="ENTRY"/>
  <p:tag name="ID" val="553529"/>
  <p:tag name="MH_ORDER" val="3"/>
</p:tagLst>
</file>

<file path=ppt/tags/tag50.xml><?xml version="1.0" encoding="utf-8"?>
<p:tagLst xmlns:p="http://schemas.openxmlformats.org/presentationml/2006/main">
  <p:tag name="MH" val="20160411141748"/>
  <p:tag name="MH_LIBRARY" val="CONTENTS"/>
  <p:tag name="MH_TYPE" val="ENTRY"/>
  <p:tag name="ID" val="553529"/>
  <p:tag name="MH_ORDER" val="2"/>
</p:tagLst>
</file>

<file path=ppt/tags/tag51.xml><?xml version="1.0" encoding="utf-8"?>
<p:tagLst xmlns:p="http://schemas.openxmlformats.org/presentationml/2006/main">
  <p:tag name="MH" val="20160411141748"/>
  <p:tag name="MH_LIBRARY" val="CONTENTS"/>
  <p:tag name="MH_TYPE" val="NUMBER"/>
  <p:tag name="ID" val="553529"/>
  <p:tag name="MH_ORDER" val="2"/>
</p:tagLst>
</file>

<file path=ppt/tags/tag52.xml><?xml version="1.0" encoding="utf-8"?>
<p:tagLst xmlns:p="http://schemas.openxmlformats.org/presentationml/2006/main">
  <p:tag name="MH" val="20160411141748"/>
  <p:tag name="MH_LIBRARY" val="CONTENTS"/>
  <p:tag name="MH_TYPE" val="ENTRY"/>
  <p:tag name="ID" val="553529"/>
  <p:tag name="MH_ORDER" val="2"/>
</p:tagLst>
</file>

<file path=ppt/tags/tag53.xml><?xml version="1.0" encoding="utf-8"?>
<p:tagLst xmlns:p="http://schemas.openxmlformats.org/presentationml/2006/main">
  <p:tag name="MH" val="20160411141748"/>
  <p:tag name="MH_LIBRARY" val="CONTENTS"/>
  <p:tag name="MH_TYPE" val="NUMBER"/>
  <p:tag name="ID" val="553529"/>
  <p:tag name="MH_ORDER" val="2"/>
</p:tagLst>
</file>

<file path=ppt/tags/tag54.xml><?xml version="1.0" encoding="utf-8"?>
<p:tagLst xmlns:p="http://schemas.openxmlformats.org/presentationml/2006/main">
  <p:tag name="MH" val="20160411141748"/>
  <p:tag name="MH_LIBRARY" val="CONTENTS"/>
  <p:tag name="MH_TYPE" val="ENTRY"/>
  <p:tag name="ID" val="553529"/>
  <p:tag name="MH_ORDER" val="2"/>
</p:tagLst>
</file>

<file path=ppt/tags/tag55.xml><?xml version="1.0" encoding="utf-8"?>
<p:tagLst xmlns:p="http://schemas.openxmlformats.org/presentationml/2006/main">
  <p:tag name="MH" val="20160411141748"/>
  <p:tag name="MH_LIBRARY" val="CONTENTS"/>
  <p:tag name="MH_TYPE" val="NUMBER"/>
  <p:tag name="ID" val="553529"/>
  <p:tag name="MH_ORDER" val="2"/>
</p:tagLst>
</file>

<file path=ppt/tags/tag56.xml><?xml version="1.0" encoding="utf-8"?>
<p:tagLst xmlns:p="http://schemas.openxmlformats.org/presentationml/2006/main">
  <p:tag name="MH" val="20160411141748"/>
  <p:tag name="MH_LIBRARY" val="CONTENTS"/>
  <p:tag name="MH_TYPE" val="ENTRY"/>
  <p:tag name="ID" val="553529"/>
  <p:tag name="MH_ORDER" val="2"/>
</p:tagLst>
</file>

<file path=ppt/tags/tag57.xml><?xml version="1.0" encoding="utf-8"?>
<p:tagLst xmlns:p="http://schemas.openxmlformats.org/presentationml/2006/main">
  <p:tag name="MH" val="20160411141748"/>
  <p:tag name="MH_LIBRARY" val="CONTENTS"/>
  <p:tag name="MH_TYPE" val="NUMBER"/>
  <p:tag name="ID" val="553529"/>
  <p:tag name="MH_ORDER" val="2"/>
</p:tagLst>
</file>

<file path=ppt/tags/tag58.xml><?xml version="1.0" encoding="utf-8"?>
<p:tagLst xmlns:p="http://schemas.openxmlformats.org/presentationml/2006/main">
  <p:tag name="MH" val="20160411141748"/>
  <p:tag name="MH_LIBRARY" val="CONTENTS"/>
  <p:tag name="MH_TYPE" val="ENTRY"/>
  <p:tag name="ID" val="553529"/>
  <p:tag name="MH_ORDER" val="2"/>
</p:tagLst>
</file>

<file path=ppt/tags/tag59.xml><?xml version="1.0" encoding="utf-8"?>
<p:tagLst xmlns:p="http://schemas.openxmlformats.org/presentationml/2006/main">
  <p:tag name="MH" val="20160411141748"/>
  <p:tag name="MH_LIBRARY" val="CONTENTS"/>
  <p:tag name="MH_TYPE" val="NUMBER"/>
  <p:tag name="ID" val="553529"/>
  <p:tag name="MH_ORDER" val="2"/>
</p:tagLst>
</file>

<file path=ppt/tags/tag6.xml><?xml version="1.0" encoding="utf-8"?>
<p:tagLst xmlns:p="http://schemas.openxmlformats.org/presentationml/2006/main">
  <p:tag name="MH" val="20160411141748"/>
  <p:tag name="MH_LIBRARY" val="CONTENTS"/>
  <p:tag name="MH_TYPE" val="NUMBER"/>
  <p:tag name="ID" val="553529"/>
  <p:tag name="MH_ORDER" val="3"/>
</p:tagLst>
</file>

<file path=ppt/tags/tag60.xml><?xml version="1.0" encoding="utf-8"?>
<p:tagLst xmlns:p="http://schemas.openxmlformats.org/presentationml/2006/main">
  <p:tag name="MH" val="20160411141748"/>
  <p:tag name="MH_LIBRARY" val="CONTENTS"/>
  <p:tag name="MH_TYPE" val="ENTRY"/>
  <p:tag name="ID" val="553529"/>
  <p:tag name="MH_ORDER" val="2"/>
</p:tagLst>
</file>

<file path=ppt/tags/tag61.xml><?xml version="1.0" encoding="utf-8"?>
<p:tagLst xmlns:p="http://schemas.openxmlformats.org/presentationml/2006/main">
  <p:tag name="MH" val="20160411141748"/>
  <p:tag name="MH_LIBRARY" val="CONTENTS"/>
  <p:tag name="MH_TYPE" val="NUMBER"/>
  <p:tag name="ID" val="553529"/>
  <p:tag name="MH_ORDER" val="2"/>
</p:tagLst>
</file>

<file path=ppt/tags/tag7.xml><?xml version="1.0" encoding="utf-8"?>
<p:tagLst xmlns:p="http://schemas.openxmlformats.org/presentationml/2006/main">
  <p:tag name="MH" val="20160411141748"/>
  <p:tag name="MH_LIBRARY" val="CONTENTS"/>
  <p:tag name="MH_TYPE" val="ENTRY"/>
  <p:tag name="ID" val="553529"/>
  <p:tag name="MH_ORDER" val="2"/>
</p:tagLst>
</file>

<file path=ppt/tags/tag8.xml><?xml version="1.0" encoding="utf-8"?>
<p:tagLst xmlns:p="http://schemas.openxmlformats.org/presentationml/2006/main">
  <p:tag name="MH" val="20160411141748"/>
  <p:tag name="MH_LIBRARY" val="CONTENTS"/>
  <p:tag name="MH_TYPE" val="ENTRY"/>
  <p:tag name="ID" val="553529"/>
  <p:tag name="MH_ORDER" val="2"/>
</p:tagLst>
</file>

<file path=ppt/tags/tag9.xml><?xml version="1.0" encoding="utf-8"?>
<p:tagLst xmlns:p="http://schemas.openxmlformats.org/presentationml/2006/main">
  <p:tag name="MH" val="20160411141748"/>
  <p:tag name="MH_LIBRARY" val="CONTENTS"/>
  <p:tag name="MH_TYPE" val="NUMBER"/>
  <p:tag name="ID" val="553529"/>
  <p:tag name="MH_ORDER" val="1"/>
</p:tagLst>
</file>

<file path=ppt/theme/theme1.xml><?xml version="1.0" encoding="utf-8"?>
<a:theme xmlns:a="http://schemas.openxmlformats.org/drawingml/2006/main" name="A000120140530A99PPBG">
  <a:themeElements>
    <a:clrScheme name="kso_RED5">
      <a:dk1>
        <a:srgbClr val="494B4D"/>
      </a:dk1>
      <a:lt1>
        <a:srgbClr val="FFFFFF"/>
      </a:lt1>
      <a:dk2>
        <a:srgbClr val="3D3F41"/>
      </a:dk2>
      <a:lt2>
        <a:srgbClr val="FFFFFF"/>
      </a:lt2>
      <a:accent1>
        <a:srgbClr val="8B4F6B"/>
      </a:accent1>
      <a:accent2>
        <a:srgbClr val="89442F"/>
      </a:accent2>
      <a:accent3>
        <a:srgbClr val="E38279"/>
      </a:accent3>
      <a:accent4>
        <a:srgbClr val="9686BF"/>
      </a:accent4>
      <a:accent5>
        <a:srgbClr val="4FA0AB"/>
      </a:accent5>
      <a:accent6>
        <a:srgbClr val="9FBE3C"/>
      </a:accent6>
      <a:hlink>
        <a:srgbClr val="00B0F0"/>
      </a:hlink>
      <a:folHlink>
        <a:srgbClr val="AFB2B4"/>
      </a:folHlink>
    </a:clrScheme>
    <a:fontScheme name="KSO主题5">
      <a:majorFont>
        <a:latin typeface="Broadway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A000120151104A11PPBG</Template>
  <TotalTime>0</TotalTime>
  <Words>2699</Words>
  <Application>WPS 演示</Application>
  <PresentationFormat>全屏显示(4:3)</PresentationFormat>
  <Paragraphs>404</Paragraphs>
  <Slides>31</Slides>
  <Notes>14</Notes>
  <HiddenSlides>0</HiddenSlides>
  <MMClips>0</MMClips>
  <ScaleCrop>false</ScaleCrop>
  <HeadingPairs>
    <vt:vector size="8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31</vt:i4>
      </vt:variant>
    </vt:vector>
  </HeadingPairs>
  <TitlesOfParts>
    <vt:vector size="50" baseType="lpstr">
      <vt:lpstr>Arial</vt:lpstr>
      <vt:lpstr>宋体</vt:lpstr>
      <vt:lpstr>Wingdings</vt:lpstr>
      <vt:lpstr>Calibri</vt:lpstr>
      <vt:lpstr>幼圆</vt:lpstr>
      <vt:lpstr>微软雅黑</vt:lpstr>
      <vt:lpstr>Times New Roman</vt:lpstr>
      <vt:lpstr>方正姚体</vt:lpstr>
      <vt:lpstr>PMingLiU</vt:lpstr>
      <vt:lpstr>PMingLiU-ExtB</vt:lpstr>
      <vt:lpstr>Wingdings</vt:lpstr>
      <vt:lpstr>华文楷体</vt:lpstr>
      <vt:lpstr>Verdana</vt:lpstr>
      <vt:lpstr>Symbol</vt:lpstr>
      <vt:lpstr>Arial Unicode MS</vt:lpstr>
      <vt:lpstr>华文行楷</vt:lpstr>
      <vt:lpstr>新宋体</vt:lpstr>
      <vt:lpstr>Rockwell Extra Bold</vt:lpstr>
      <vt:lpstr>A000120140530A99PPBG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P R 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Windows User</dc:creator>
  <cp:lastModifiedBy>QQ1418285979</cp:lastModifiedBy>
  <cp:revision>754</cp:revision>
  <dcterms:created xsi:type="dcterms:W3CDTF">2015-09-24T07:58:00Z</dcterms:created>
  <dcterms:modified xsi:type="dcterms:W3CDTF">2019-03-19T02:22:22Z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2052-11.1.0.8515</vt:lpwstr>
  </property>
</Properties>
</file>