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5" r:id="rId2"/>
    <p:sldId id="288" r:id="rId3"/>
    <p:sldId id="299" r:id="rId4"/>
    <p:sldId id="619" r:id="rId5"/>
    <p:sldId id="615" r:id="rId6"/>
    <p:sldId id="635" r:id="rId7"/>
    <p:sldId id="636" r:id="rId8"/>
    <p:sldId id="634" r:id="rId9"/>
    <p:sldId id="629" r:id="rId10"/>
    <p:sldId id="624" r:id="rId11"/>
    <p:sldId id="625" r:id="rId12"/>
    <p:sldId id="626" r:id="rId13"/>
    <p:sldId id="316" r:id="rId14"/>
    <p:sldId id="613" r:id="rId15"/>
    <p:sldId id="609" r:id="rId16"/>
    <p:sldId id="608" r:id="rId17"/>
    <p:sldId id="607" r:id="rId18"/>
    <p:sldId id="304" r:id="rId19"/>
    <p:sldId id="611" r:id="rId20"/>
    <p:sldId id="289" r:id="rId21"/>
    <p:sldId id="602" r:id="rId22"/>
    <p:sldId id="261" r:id="rId23"/>
  </p:sldIdLst>
  <p:sldSz cx="12192000" cy="6858000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z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E7"/>
    <a:srgbClr val="DF7941"/>
    <a:srgbClr val="765AC6"/>
    <a:srgbClr val="D7CB29"/>
    <a:srgbClr val="F2E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923" autoAdjust="0"/>
  </p:normalViewPr>
  <p:slideViewPr>
    <p:cSldViewPr>
      <p:cViewPr varScale="1">
        <p:scale>
          <a:sx n="71" d="100"/>
          <a:sy n="71" d="100"/>
        </p:scale>
        <p:origin x="-300" y="-108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07758860126656E-2"/>
          <c:y val="1.8004292925786019E-2"/>
          <c:w val="0.92572396469836682"/>
          <c:h val="0.73074311187645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Sheet1!$F$8</c:f>
              <c:strCache>
                <c:ptCount val="1"/>
                <c:pt idx="0">
                  <c:v>2019年中国电器总销量（万台）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3939E7"/>
              </a:solidFill>
            </c:spPr>
          </c:dPt>
          <c:dPt>
            <c:idx val="9"/>
            <c:invertIfNegative val="0"/>
            <c:bubble3D val="0"/>
            <c:spPr>
              <a:solidFill>
                <a:srgbClr val="765AC6"/>
              </a:solidFill>
            </c:spPr>
          </c:dPt>
          <c:cat>
            <c:strRef>
              <c:f>Sheet1!$E$9:$E$18</c:f>
              <c:strCache>
                <c:ptCount val="10"/>
                <c:pt idx="0">
                  <c:v>空调</c:v>
                </c:pt>
                <c:pt idx="1">
                  <c:v>冰箱</c:v>
                </c:pt>
                <c:pt idx="2">
                  <c:v>洗衣机</c:v>
                </c:pt>
                <c:pt idx="3">
                  <c:v>抽油烟机</c:v>
                </c:pt>
                <c:pt idx="4">
                  <c:v>燃气热水器</c:v>
                </c:pt>
                <c:pt idx="5">
                  <c:v>料理机</c:v>
                </c:pt>
                <c:pt idx="6">
                  <c:v>洗碗机</c:v>
                </c:pt>
                <c:pt idx="7">
                  <c:v>风扇</c:v>
                </c:pt>
                <c:pt idx="8">
                  <c:v>空净</c:v>
                </c:pt>
                <c:pt idx="9">
                  <c:v>电动工具</c:v>
                </c:pt>
              </c:strCache>
            </c:strRef>
          </c:cat>
          <c:val>
            <c:numRef>
              <c:f>Sheet1!$F$9:$F$18</c:f>
              <c:numCache>
                <c:formatCode>General</c:formatCode>
                <c:ptCount val="10"/>
                <c:pt idx="0">
                  <c:v>15063</c:v>
                </c:pt>
                <c:pt idx="1">
                  <c:v>7754</c:v>
                </c:pt>
                <c:pt idx="2">
                  <c:v>6628</c:v>
                </c:pt>
                <c:pt idx="3">
                  <c:v>2803</c:v>
                </c:pt>
                <c:pt idx="4">
                  <c:v>2634</c:v>
                </c:pt>
                <c:pt idx="5">
                  <c:v>4964</c:v>
                </c:pt>
                <c:pt idx="6">
                  <c:v>591</c:v>
                </c:pt>
                <c:pt idx="7">
                  <c:v>5130</c:v>
                </c:pt>
                <c:pt idx="8">
                  <c:v>450</c:v>
                </c:pt>
                <c:pt idx="9">
                  <c:v>9512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7332864"/>
        <c:axId val="567334400"/>
      </c:barChart>
      <c:catAx>
        <c:axId val="567332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567334400"/>
        <c:crosses val="autoZero"/>
        <c:auto val="1"/>
        <c:lblAlgn val="ctr"/>
        <c:lblOffset val="100"/>
        <c:noMultiLvlLbl val="0"/>
      </c:catAx>
      <c:valAx>
        <c:axId val="56733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67332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295983605988224"/>
          <c:y val="0.87506965371903123"/>
          <c:w val="0.74510340864903901"/>
          <c:h val="8.249152871903121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0.33594</cdr:x>
      <cdr:y>0.10938</cdr:y>
    </cdr:from>
    <cdr:to>
      <cdr:x>0.63281</cdr:x>
      <cdr:y>0.20313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504056"/>
          <a:ext cx="27363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2020/12/16/Wednesday</a:t>
            </a:fld>
            <a:endParaRPr lang="zh-CN" alt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709931" y="4925407"/>
            <a:ext cx="5679440" cy="402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8" tIns="47384" rIns="94768" bIns="47384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 noProof="1" smtClean="0"/>
            </a:lvl1pPr>
          </a:lstStyle>
          <a:p>
            <a:fld id="{7D2C008E-314D-4155-A581-368720C072F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56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C008E-314D-4155-A581-368720C072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5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封面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28575"/>
            <a:ext cx="12223751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87D2A-3D30-41F4-8159-AFAB238EE3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内页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6350"/>
            <a:ext cx="1221422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9C2FB-2D2B-41B7-A131-EE13188F66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内页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6350"/>
            <a:ext cx="1221422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85BFE-FDF6-4BE8-82CE-6282EB97E3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内页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6350"/>
            <a:ext cx="1221422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F2136-D3C6-4215-9AEF-78DEFBF166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内页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6350"/>
            <a:ext cx="1221422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6A7BC-008B-4200-95EC-E099AFF044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 descr="内页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6350"/>
            <a:ext cx="1221422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9FC46-401F-4545-B126-D2C5DB4D9A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 descr="内页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6350"/>
            <a:ext cx="1221422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61A33-820F-410B-8E47-B6F6F9D10F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内页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6350"/>
            <a:ext cx="1221422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1255F-6ECE-4C16-9B40-896C1BDADF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内页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6350"/>
            <a:ext cx="1221422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8ED9F-5FDD-4D34-BB8F-1FA5226C74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 descr="内页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6350"/>
            <a:ext cx="1221422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0B011-C6A2-45D4-9BB0-548F678901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 descr="内页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6350"/>
            <a:ext cx="1221422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6868-7EFB-47F8-A94C-3155EC676E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/>
            </a:lvl1pPr>
          </a:lstStyle>
          <a:p>
            <a:fld id="{E4192C97-3586-49AA-AAE4-0AA88B9AF38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223333.vsdx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png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3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4552222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3073"/>
          <p:cNvSpPr>
            <a:spLocks noGrp="1" noChangeArrowheads="1"/>
          </p:cNvSpPr>
          <p:nvPr>
            <p:ph type="ctrTitle"/>
          </p:nvPr>
        </p:nvSpPr>
        <p:spPr>
          <a:xfrm>
            <a:off x="2298700" y="5157192"/>
            <a:ext cx="7772400" cy="1023044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广东华芯微特集成电路有限公司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en-US" altLang="zh-CN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www.synwit.cn</a:t>
            </a:r>
            <a:endParaRPr lang="zh-CN" altLang="zh-CN" sz="2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338" name="标题 3073"/>
          <p:cNvSpPr>
            <a:spLocks noGrp="1" noChangeArrowheads="1"/>
          </p:cNvSpPr>
          <p:nvPr/>
        </p:nvSpPr>
        <p:spPr bwMode="auto">
          <a:xfrm>
            <a:off x="1415480" y="1412776"/>
            <a:ext cx="893632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永磁同步电机驱动芯片与方案介绍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56240" y="400506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Arial"/>
              </a:rPr>
              <a:t>系统部：程思远</a:t>
            </a:r>
            <a:endParaRPr lang="en-US" altLang="zh-CN" b="1" dirty="0" smtClean="0">
              <a:solidFill>
                <a:schemeClr val="bg1"/>
              </a:solidFill>
              <a:latin typeface="Arial"/>
            </a:endParaRPr>
          </a:p>
          <a:p>
            <a:pPr eaLnBrk="0" hangingPunct="0">
              <a:defRPr/>
            </a:pPr>
            <a:r>
              <a:rPr lang="en-US" altLang="zh-CN" b="1" dirty="0" smtClean="0">
                <a:solidFill>
                  <a:schemeClr val="bg1"/>
                </a:solidFill>
                <a:latin typeface="Arial"/>
              </a:rPr>
              <a:t> E-mail:chengsy@synwit.cn</a:t>
            </a:r>
            <a:endParaRPr lang="en-US" altLang="zh-CN" b="1" dirty="0">
              <a:solidFill>
                <a:schemeClr val="bg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4E9F4C59-30CF-45B5-A880-34D9A5F0E8D4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46646"/>
            <a:ext cx="10972800" cy="92211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600" b="1" dirty="0" smtClean="0">
                <a:solidFill>
                  <a:schemeClr val="bg1"/>
                </a:solidFill>
              </a:rPr>
              <a:t>     SWM201 </a:t>
            </a:r>
            <a:r>
              <a:rPr lang="en-US" altLang="zh-CN" sz="3600" b="1" dirty="0">
                <a:solidFill>
                  <a:schemeClr val="bg1"/>
                </a:solidFill>
              </a:rPr>
              <a:t>PWM</a:t>
            </a:r>
            <a:r>
              <a:rPr lang="zh-CN" altLang="en-US" sz="3600" b="1" dirty="0">
                <a:solidFill>
                  <a:schemeClr val="bg1"/>
                </a:solidFill>
              </a:rPr>
              <a:t>新增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特性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(1)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E453AAB7-A30C-4F7C-8843-8C344EAE370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87D4DC0-E780-4B23-94B5-BB58BC17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1246447"/>
            <a:ext cx="16309343" cy="4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="" id="{E99AD7C2-A2AD-4AEE-BA9D-9D356B112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530981"/>
              </p:ext>
            </p:extLst>
          </p:nvPr>
        </p:nvGraphicFramePr>
        <p:xfrm>
          <a:off x="5303912" y="3631163"/>
          <a:ext cx="6278488" cy="2090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Visio" r:id="rId3" imgW="7096165" imgH="3305182" progId="Visio.Drawing.15">
                  <p:embed/>
                </p:oleObj>
              </mc:Choice>
              <mc:Fallback>
                <p:oleObj name="Visio" r:id="rId3" imgW="7096165" imgH="330518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2" y="3631163"/>
                        <a:ext cx="6278488" cy="2090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0A137ED-FB71-41BA-94A6-3511376E3A6C}"/>
              </a:ext>
            </a:extLst>
          </p:cNvPr>
          <p:cNvSpPr txBox="1"/>
          <p:nvPr/>
        </p:nvSpPr>
        <p:spPr>
          <a:xfrm>
            <a:off x="7752184" y="578897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计数器重载波形图</a:t>
            </a:r>
          </a:p>
        </p:txBody>
      </p:sp>
      <p:pic>
        <p:nvPicPr>
          <p:cNvPr id="7178" name="Picture 10" descr="C:\Users\Administrator\AppData\Roaming\Tencent\Users\453480575\QQ\WinTemp\RichOle\}VHA8@[75QZ5EAKFI]~Y$I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646"/>
            <a:ext cx="1103893" cy="8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412776"/>
            <a:ext cx="5206822" cy="446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4" y="1229010"/>
            <a:ext cx="6529800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4E9F4C59-30CF-45B5-A880-34D9A5F0E8D4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46646"/>
            <a:ext cx="10972800" cy="92211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     SWM201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PWM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新增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特性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(2)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j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E453AAB7-A30C-4F7C-8843-8C344EAE370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内容占位符 8"/>
          <p:cNvSpPr txBox="1">
            <a:spLocks/>
          </p:cNvSpPr>
          <p:nvPr/>
        </p:nvSpPr>
        <p:spPr>
          <a:xfrm>
            <a:off x="623392" y="1196752"/>
            <a:ext cx="10972800" cy="122413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PWM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触发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ADC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FR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PWM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在任意模式下可以触发</a:t>
            </a:r>
            <a:r>
              <a:rPr lang="fr-FR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ADC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，每一路输出独立的</a:t>
            </a:r>
            <a:r>
              <a:rPr lang="fr-FR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ADC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触发信号，且每个周期可以设置两个</a:t>
            </a:r>
            <a:r>
              <a:rPr lang="fr-FR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ADC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触发</a:t>
            </a:r>
            <a:r>
              <a:rPr lang="zh-CN" altLang="zh-CN" sz="1800" kern="100" dirty="0" smtClean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点</a:t>
            </a:r>
            <a:endParaRPr lang="en-US" altLang="zh-CN" sz="1800" kern="100" dirty="0" smtClean="0">
              <a:effectLst/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zh-CN" altLang="en-US" sz="18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支持单电阻采样</a:t>
            </a:r>
            <a:endParaRPr lang="en-US" altLang="zh-CN" dirty="0">
              <a:solidFill>
                <a:srgbClr val="000000"/>
              </a:solidFill>
              <a:latin typeface="Arial"/>
              <a:ea typeface="宋体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xmlns="" id="{A5C4A2B0-6DC3-46D3-81BF-6A26C59C68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439344"/>
              </p:ext>
            </p:extLst>
          </p:nvPr>
        </p:nvGraphicFramePr>
        <p:xfrm>
          <a:off x="1631504" y="2304167"/>
          <a:ext cx="8640960" cy="36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Visio" r:id="rId3" imgW="8511079" imgH="5238540" progId="Visio.Drawing.11">
                  <p:embed/>
                </p:oleObj>
              </mc:Choice>
              <mc:Fallback>
                <p:oleObj name="Visio" r:id="rId3" imgW="8511079" imgH="52385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2304167"/>
                        <a:ext cx="8640960" cy="3630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10" descr="C:\Users\Administrator\AppData\Roaming\Tencent\Users\453480575\QQ\WinTemp\RichOle\}VHA8@[75QZ5EAKFI]~Y$I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" y="288923"/>
            <a:ext cx="1116298" cy="8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4E9F4C59-30CF-45B5-A880-34D9A5F0E8D4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46646"/>
            <a:ext cx="10972800" cy="92211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    SWM201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PWM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新增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特性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(3)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j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E453AAB7-A30C-4F7C-8843-8C344EAE370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内容占位符 8">
            <a:extLst>
              <a:ext uri="{FF2B5EF4-FFF2-40B4-BE49-F238E27FC236}">
                <a16:creationId xmlns:a16="http://schemas.microsoft.com/office/drawing/2014/main" xmlns="" id="{B7D47F2C-FB84-4CE0-A7FD-E0642D640755}"/>
              </a:ext>
            </a:extLst>
          </p:cNvPr>
          <p:cNvSpPr txBox="1">
            <a:spLocks/>
          </p:cNvSpPr>
          <p:nvPr/>
        </p:nvSpPr>
        <p:spPr>
          <a:xfrm>
            <a:off x="623392" y="1495325"/>
            <a:ext cx="3528392" cy="37338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zh-CN" altLang="en-US" dirty="0"/>
              <a:t>挖坑功能说明</a:t>
            </a:r>
            <a:endParaRPr lang="en-US" altLang="zh-CN" dirty="0"/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1200" dirty="0">
                <a:solidFill>
                  <a:srgbClr val="002060"/>
                </a:solidFill>
              </a:rPr>
              <a:t>挖坑功能</a:t>
            </a:r>
            <a:r>
              <a:rPr lang="zh-CN" altLang="en-US" sz="1200" dirty="0"/>
              <a:t>指的是</a:t>
            </a:r>
            <a:r>
              <a:rPr lang="zh-CN" altLang="zh-CN" sz="1200" dirty="0"/>
              <a:t>外部信号在高电平期间输出被</a:t>
            </a:r>
            <a:r>
              <a:rPr lang="en-US" altLang="zh-CN" sz="1200" dirty="0"/>
              <a:t>MASK</a:t>
            </a:r>
            <a:r>
              <a:rPr lang="zh-CN" altLang="zh-CN" sz="1200" dirty="0"/>
              <a:t>到</a:t>
            </a:r>
            <a:r>
              <a:rPr lang="zh-CN" altLang="en-US" sz="1200" dirty="0"/>
              <a:t>低电平</a:t>
            </a:r>
            <a:r>
              <a:rPr lang="zh-CN" altLang="zh-CN" sz="1200" dirty="0"/>
              <a:t>，低电平期间输出原始值</a:t>
            </a:r>
            <a:r>
              <a:rPr lang="zh-CN" altLang="en-US" sz="1200" dirty="0"/>
              <a:t>，也就是我们下面讲到的</a:t>
            </a:r>
            <a:r>
              <a:rPr lang="en-US" altLang="zh-CN" sz="1200" dirty="0"/>
              <a:t>MASK</a:t>
            </a:r>
            <a:r>
              <a:rPr lang="zh-CN" altLang="en-US" sz="1200" dirty="0"/>
              <a:t>功能</a:t>
            </a:r>
            <a:endParaRPr lang="en-US" altLang="zh-CN" sz="1200" dirty="0"/>
          </a:p>
          <a:p>
            <a:pPr algn="just">
              <a:lnSpc>
                <a:spcPts val="2400"/>
              </a:lnSpc>
              <a:spcAft>
                <a:spcPts val="600"/>
              </a:spcAft>
              <a:buSzPts val="1050"/>
              <a:buFont typeface="Wingdings" panose="05000000000000000000" pitchFamily="2" charset="2"/>
              <a:buChar char="u"/>
            </a:pP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MASK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被使能之后，</a:t>
            </a:r>
            <a:r>
              <a:rPr lang="en-US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MASK_A/AN/B/BN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有效期间，</a:t>
            </a:r>
            <a:r>
              <a:rPr lang="en-US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PWM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输出被</a:t>
            </a:r>
            <a:r>
              <a:rPr lang="en-US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MASK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到的值。</a:t>
            </a:r>
            <a:r>
              <a:rPr lang="en-US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MASK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无效期间，</a:t>
            </a:r>
            <a:r>
              <a:rPr lang="en-US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PWM_A/AN/B/BN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输出正常值。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  <a:buSzPts val="1050"/>
              <a:buFont typeface="Wingdings" panose="05000000000000000000" pitchFamily="2" charset="2"/>
              <a:buChar char="u"/>
            </a:pPr>
            <a:r>
              <a:rPr lang="en-US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MASK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配置对所有的</a:t>
            </a:r>
            <a:r>
              <a:rPr lang="en-US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A/B/AN/BN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路同时有效，</a:t>
            </a:r>
            <a:r>
              <a:rPr lang="zh-CN" altLang="en-US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图仅是示例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  <a:buSzPts val="1050"/>
              <a:buFont typeface="Wingdings" panose="05000000000000000000" pitchFamily="2" charset="2"/>
              <a:buChar char="u"/>
            </a:pPr>
            <a:r>
              <a:rPr lang="en-US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PWM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输出可以配置为对</a:t>
            </a:r>
            <a:r>
              <a:rPr lang="en-US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MASK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信号立即生效，还是在原始信号下一次翻转时生效。</a:t>
            </a:r>
          </a:p>
        </p:txBody>
      </p:sp>
      <p:pic>
        <p:nvPicPr>
          <p:cNvPr id="16385" name="Picture 1" descr="C:\Users\Administrator\AppData\Roaming\Tencent\Users\453480575\QQ\WinTemp\RichOle\}VHA8@[75QZ5EAKFI]~Y$I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" y="319633"/>
            <a:ext cx="1055439" cy="7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Program Files\QQ\DARREN\453480575\Image\C2C\EGUU(I`N[P@6FL1MLGDU{9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600200"/>
            <a:ext cx="3922154" cy="17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Program Files\QQ\DARREN\453480575\Image\C2C\0I6J330(3`FNK%FNJ1C3Z1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26" y="3652993"/>
            <a:ext cx="3932727" cy="21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D:\Program Files\QQ\DARREN\453480575\Image\C2C\MKCDOG}W90Z8FH)`KD0KWT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60" y="1600201"/>
            <a:ext cx="3240360" cy="17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D:\Program Files\QQ\DARREN\453480575\Image\C2C\XK{$RVH6}KLCSAGR)]L5C(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60" y="3652993"/>
            <a:ext cx="3355849" cy="19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D:\Program Files\QQ\DARREN\453480575\Image\C2C\P}%KL[WBVGMRJUN{IMAC[Y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73216"/>
            <a:ext cx="3542184" cy="5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35130C-36AF-4AEE-9C27-28D6F162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3974232" cy="850107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电机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开发</a:t>
            </a:r>
            <a:r>
              <a:rPr lang="zh-CN" altLang="en-US" sz="3600" b="1" dirty="0">
                <a:solidFill>
                  <a:schemeClr val="bg1"/>
                </a:solidFill>
              </a:rPr>
              <a:t>环境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DE80B4B-660D-4B2C-B39A-D0E481F6B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52" y="1124744"/>
            <a:ext cx="9285872" cy="50679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04664"/>
            <a:ext cx="720080" cy="61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2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9B0D8F-0D9D-49CC-B78F-F737CB8B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694312" cy="790638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    无感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FOC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控制框图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503894"/>
              </p:ext>
            </p:extLst>
          </p:nvPr>
        </p:nvGraphicFramePr>
        <p:xfrm>
          <a:off x="149672" y="758788"/>
          <a:ext cx="11089231" cy="509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Visio" r:id="rId3" imgW="7381205" imgH="3267876" progId="Visio.Drawing.11">
                  <p:embed/>
                </p:oleObj>
              </mc:Choice>
              <mc:Fallback>
                <p:oleObj name="Visio" r:id="rId3" imgW="7381205" imgH="326787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72" y="758788"/>
                        <a:ext cx="11089231" cy="5095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32656"/>
            <a:ext cx="9286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5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9B0D8F-0D9D-49CC-B78F-F737CB8B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694312" cy="790638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成功案例分享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C96D35A-C823-438C-97F3-840181EE1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16" y="332656"/>
            <a:ext cx="805880" cy="7022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000DEC2-8110-4E5E-9CFC-C2A316AAF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7" y="1402467"/>
            <a:ext cx="2093392" cy="16536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D6885AA-AA7E-4BB4-AA49-A4C00D9B5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664" y="1779370"/>
            <a:ext cx="2371547" cy="8998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7DD5141-5C6B-4169-8614-D12E3D2BE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610" y="3391472"/>
            <a:ext cx="1409307" cy="20946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6F2B06D-1ECE-496D-B923-D3D4B6D1E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499" y="1518200"/>
            <a:ext cx="1532580" cy="11610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20944888-E257-460E-9A8D-82427AE45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0279" y="3393339"/>
            <a:ext cx="1429767" cy="18307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CA0AB0BC-C4C9-4300-AAA9-2723565063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357" y="3393339"/>
            <a:ext cx="1333549" cy="21064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9E92871-FB13-4D24-AD74-E3B5716B52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2100" y="3712842"/>
            <a:ext cx="2597162" cy="161616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F226BF86-42F2-4788-B721-69C31F87E09B}"/>
              </a:ext>
            </a:extLst>
          </p:cNvPr>
          <p:cNvSpPr/>
          <p:nvPr/>
        </p:nvSpPr>
        <p:spPr>
          <a:xfrm>
            <a:off x="625456" y="2915883"/>
            <a:ext cx="203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空调压缩机，风机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F31BF147-08EA-4836-A93A-9DA779234247}"/>
              </a:ext>
            </a:extLst>
          </p:cNvPr>
          <p:cNvSpPr/>
          <p:nvPr/>
        </p:nvSpPr>
        <p:spPr>
          <a:xfrm>
            <a:off x="3351862" y="2871484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空调主控板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38CA3459-5083-4672-A96D-DA4609CDD3DF}"/>
              </a:ext>
            </a:extLst>
          </p:cNvPr>
          <p:cNvSpPr/>
          <p:nvPr/>
        </p:nvSpPr>
        <p:spPr>
          <a:xfrm>
            <a:off x="5793621" y="28714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吊扇驱动板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4B801D08-8198-4540-A9E6-7A6B7F4FED75}"/>
              </a:ext>
            </a:extLst>
          </p:cNvPr>
          <p:cNvSpPr/>
          <p:nvPr/>
        </p:nvSpPr>
        <p:spPr>
          <a:xfrm>
            <a:off x="740872" y="5592383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热水器强排风机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A0C8FE9A-3CD6-4731-BDDA-BC0A06CB246D}"/>
              </a:ext>
            </a:extLst>
          </p:cNvPr>
          <p:cNvSpPr/>
          <p:nvPr/>
        </p:nvSpPr>
        <p:spPr>
          <a:xfrm>
            <a:off x="5765866" y="5486126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烟机主控板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481B1908-B349-4C9A-B589-1E28AC5F30A0}"/>
              </a:ext>
            </a:extLst>
          </p:cNvPr>
          <p:cNvSpPr/>
          <p:nvPr/>
        </p:nvSpPr>
        <p:spPr>
          <a:xfrm>
            <a:off x="3215680" y="559238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冰箱控制板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78A01CE-30AB-4FCD-A911-653132D8A76F}"/>
              </a:ext>
            </a:extLst>
          </p:cNvPr>
          <p:cNvSpPr/>
          <p:nvPr/>
        </p:nvSpPr>
        <p:spPr>
          <a:xfrm>
            <a:off x="8533248" y="5486020"/>
            <a:ext cx="1726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洗衣机控制板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E2969A2F-13CD-40EF-B932-3C3A39585D77}"/>
              </a:ext>
            </a:extLst>
          </p:cNvPr>
          <p:cNvSpPr/>
          <p:nvPr/>
        </p:nvSpPr>
        <p:spPr>
          <a:xfrm>
            <a:off x="8163692" y="2915883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割草机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6D16FE37-9C1B-4182-8569-E8BA63DB542B}"/>
              </a:ext>
            </a:extLst>
          </p:cNvPr>
          <p:cNvSpPr/>
          <p:nvPr/>
        </p:nvSpPr>
        <p:spPr>
          <a:xfrm>
            <a:off x="10051453" y="2947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强排风机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129D7D49-1EED-4F1B-8C98-C51DE66C54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3336" y="1486654"/>
            <a:ext cx="1804230" cy="12241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5C079209-51D4-4DF3-B276-48A30F33D6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6958" y="1175175"/>
            <a:ext cx="1532580" cy="17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30A08B2-DBDC-42A3-8AE8-7A930328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630416" cy="760285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bg1"/>
                </a:solidFill>
                <a:latin typeface="+mj-ea"/>
              </a:rPr>
              <a:t>成功案例</a:t>
            </a:r>
            <a:r>
              <a:rPr lang="en-US" altLang="zh-CN" sz="3600" b="1" dirty="0">
                <a:solidFill>
                  <a:schemeClr val="bg1"/>
                </a:solidFill>
                <a:latin typeface="+mj-ea"/>
              </a:rPr>
              <a:t>-</a:t>
            </a:r>
            <a:r>
              <a:rPr lang="zh-CN" altLang="en-US" sz="3600" b="1" dirty="0">
                <a:solidFill>
                  <a:schemeClr val="bg1"/>
                </a:solidFill>
              </a:rPr>
              <a:t>强排风机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57D0680-4B1E-4412-893C-66D0807DF78A}"/>
              </a:ext>
            </a:extLst>
          </p:cNvPr>
          <p:cNvSpPr/>
          <p:nvPr/>
        </p:nvSpPr>
        <p:spPr>
          <a:xfrm>
            <a:off x="479376" y="1412776"/>
            <a:ext cx="88086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b="1" dirty="0">
                <a:solidFill>
                  <a:schemeClr val="tx2"/>
                </a:solidFill>
              </a:rPr>
              <a:t>推荐型号：</a:t>
            </a:r>
            <a:endParaRPr lang="en-US" altLang="zh-CN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2"/>
                </a:solidFill>
                <a:latin typeface="+mn-ea"/>
              </a:rPr>
              <a:t>SWM190CBT7;</a:t>
            </a: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tx2"/>
                </a:solidFill>
              </a:rPr>
              <a:t>特色优势：</a:t>
            </a:r>
            <a:endParaRPr lang="en-US" altLang="zh-CN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+mn-ea"/>
              </a:rPr>
              <a:t>1. </a:t>
            </a:r>
            <a:r>
              <a:rPr lang="zh-CN" altLang="en-US" dirty="0" smtClean="0"/>
              <a:t>无</a:t>
            </a:r>
            <a:r>
              <a:rPr lang="zh-CN" altLang="en-US" dirty="0"/>
              <a:t>传感器控制的载波频率 </a:t>
            </a:r>
            <a:r>
              <a:rPr lang="en-US" altLang="zh-CN" dirty="0"/>
              <a:t>20KHz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 smtClean="0"/>
              <a:t>2.  </a:t>
            </a:r>
            <a:r>
              <a:rPr lang="zh-CN" altLang="en-US" dirty="0" smtClean="0"/>
              <a:t>零</a:t>
            </a:r>
            <a:r>
              <a:rPr lang="zh-CN" altLang="en-US" dirty="0"/>
              <a:t>速度直接闭环启动，约 </a:t>
            </a:r>
            <a:r>
              <a:rPr lang="en-US" altLang="zh-CN" dirty="0"/>
              <a:t>1.5S </a:t>
            </a:r>
            <a:r>
              <a:rPr lang="zh-CN" altLang="en-US" dirty="0"/>
              <a:t>达到额定转速 </a:t>
            </a:r>
            <a:r>
              <a:rPr lang="en-US" altLang="zh-CN" dirty="0"/>
              <a:t>3600rpm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 smtClean="0"/>
              <a:t>3.  </a:t>
            </a:r>
            <a:r>
              <a:rPr lang="zh-CN" altLang="en-US" dirty="0" smtClean="0"/>
              <a:t>保护</a:t>
            </a:r>
            <a:r>
              <a:rPr lang="zh-CN" altLang="en-US" dirty="0"/>
              <a:t>机制：过压、过流、堵转保护及温度保护</a:t>
            </a:r>
            <a:r>
              <a:rPr lang="zh-CN" altLang="en-US" dirty="0" smtClean="0"/>
              <a:t>功能</a:t>
            </a:r>
            <a:r>
              <a:rPr lang="en-US" altLang="zh-CN" dirty="0"/>
              <a:t>;</a:t>
            </a:r>
            <a:endParaRPr lang="en-US" altLang="zh-CN" dirty="0" smtClean="0"/>
          </a:p>
          <a:p>
            <a:r>
              <a:rPr lang="en-US" altLang="zh-CN" dirty="0" smtClean="0"/>
              <a:t>4.   </a:t>
            </a:r>
            <a:r>
              <a:rPr lang="zh-CN" altLang="en-US" dirty="0" smtClean="0"/>
              <a:t>支持顺逆风启动功能；</a:t>
            </a:r>
            <a:endParaRPr lang="zh-CN" altLang="en-US" dirty="0"/>
          </a:p>
          <a:p>
            <a:r>
              <a:rPr lang="zh-CN" altLang="en-US" sz="2000" b="1" dirty="0">
                <a:solidFill>
                  <a:schemeClr val="tx2"/>
                </a:solidFill>
              </a:rPr>
              <a:t>方案规格：</a:t>
            </a:r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zh-CN" altLang="en-US" dirty="0"/>
              <a:t>电机驱动 </a:t>
            </a:r>
            <a:r>
              <a:rPr lang="en-US" altLang="zh-CN" dirty="0"/>
              <a:t>DC 36V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电机</a:t>
            </a:r>
            <a:r>
              <a:rPr lang="zh-CN" altLang="en-US" dirty="0"/>
              <a:t>微控器运行 </a:t>
            </a:r>
            <a:r>
              <a:rPr lang="en-US" altLang="zh-CN" dirty="0"/>
              <a:t>60MHz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 smtClean="0"/>
              <a:t>3.  </a:t>
            </a:r>
            <a:r>
              <a:rPr lang="en-US" altLang="zh-CN" dirty="0"/>
              <a:t>PWM </a:t>
            </a:r>
            <a:r>
              <a:rPr lang="zh-CN" altLang="en-US" dirty="0"/>
              <a:t>调速。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508F142-C041-4E94-A0BD-2EA2E568B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523" y="1268760"/>
            <a:ext cx="3010161" cy="20423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F9B1A1B-C6C7-4016-AD80-63D2267D5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94669"/>
            <a:ext cx="805880" cy="7022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A1AC879-316C-4223-8E24-397EE46A9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2" y="3389972"/>
            <a:ext cx="7879763" cy="2804403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31C235B1-768C-4A89-A1AE-315E4848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179629"/>
            <a:ext cx="2306437" cy="22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0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31F52C-BC87-4BE2-A442-26CD1219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5702424" cy="787243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bg1"/>
                </a:solidFill>
                <a:latin typeface="+mj-ea"/>
              </a:rPr>
              <a:t>成功案例</a:t>
            </a:r>
            <a:r>
              <a:rPr lang="en-US" altLang="zh-CN" sz="3600" b="1" dirty="0">
                <a:solidFill>
                  <a:schemeClr val="bg1"/>
                </a:solidFill>
                <a:latin typeface="+mj-ea"/>
              </a:rPr>
              <a:t>-</a:t>
            </a:r>
            <a:r>
              <a:rPr lang="zh-CN" altLang="en-US" sz="3600" b="1" dirty="0">
                <a:solidFill>
                  <a:schemeClr val="bg1"/>
                </a:solidFill>
              </a:rPr>
              <a:t>高压吊扇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F357038-2266-4D49-92D0-C5A2AF29B212}"/>
              </a:ext>
            </a:extLst>
          </p:cNvPr>
          <p:cNvSpPr/>
          <p:nvPr/>
        </p:nvSpPr>
        <p:spPr>
          <a:xfrm>
            <a:off x="449262" y="1340769"/>
            <a:ext cx="86947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tx2"/>
                </a:solidFill>
                <a:latin typeface="+mn-ea"/>
                <a:ea typeface="+mn-ea"/>
              </a:rPr>
              <a:t>推荐型号：</a:t>
            </a:r>
            <a:endParaRPr lang="en-US" altLang="zh-CN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2"/>
                </a:solidFill>
                <a:latin typeface="+mn-ea"/>
                <a:ea typeface="+mn-ea"/>
              </a:rPr>
              <a:t>SWM190CBT7;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chemeClr val="tx2"/>
                </a:solidFill>
                <a:latin typeface="+mn-ea"/>
                <a:ea typeface="+mn-ea"/>
              </a:rPr>
              <a:t>特色优势：</a:t>
            </a:r>
            <a:endParaRPr lang="en-US" altLang="zh-CN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1. </a:t>
            </a:r>
            <a:r>
              <a:rPr lang="zh-CN" altLang="en-US" dirty="0" smtClean="0">
                <a:latin typeface="+mn-ea"/>
                <a:ea typeface="+mn-ea"/>
              </a:rPr>
              <a:t>无</a:t>
            </a:r>
            <a:r>
              <a:rPr lang="zh-CN" altLang="en-US" dirty="0">
                <a:latin typeface="+mn-ea"/>
                <a:ea typeface="+mn-ea"/>
              </a:rPr>
              <a:t>传感器控制的载波频率 </a:t>
            </a:r>
            <a:r>
              <a:rPr lang="en-US" altLang="zh-CN" dirty="0">
                <a:latin typeface="+mn-ea"/>
                <a:ea typeface="+mn-ea"/>
              </a:rPr>
              <a:t>20KHz </a:t>
            </a:r>
            <a:r>
              <a:rPr lang="zh-CN" altLang="en-US" dirty="0">
                <a:latin typeface="+mn-ea"/>
                <a:ea typeface="+mn-ea"/>
              </a:rPr>
              <a:t>；</a:t>
            </a:r>
            <a:endParaRPr lang="en-US" altLang="zh-CN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  <a:ea typeface="+mn-ea"/>
              </a:rPr>
              <a:t>2. </a:t>
            </a:r>
            <a:r>
              <a:rPr lang="zh-CN" altLang="en-US" dirty="0" smtClean="0">
                <a:latin typeface="+mn-ea"/>
                <a:ea typeface="+mn-ea"/>
              </a:rPr>
              <a:t>转子</a:t>
            </a:r>
            <a:r>
              <a:rPr lang="zh-CN" altLang="en-US" dirty="0">
                <a:latin typeface="+mn-ea"/>
                <a:ea typeface="+mn-ea"/>
              </a:rPr>
              <a:t>初始位置检测算法检测精度 </a:t>
            </a:r>
            <a:r>
              <a:rPr lang="en-US" altLang="zh-CN" dirty="0">
                <a:latin typeface="+mn-ea"/>
                <a:ea typeface="+mn-ea"/>
              </a:rPr>
              <a:t>±15°</a:t>
            </a:r>
            <a:r>
              <a:rPr lang="zh-CN" altLang="en-US" dirty="0">
                <a:latin typeface="+mn-ea"/>
                <a:ea typeface="+mn-ea"/>
              </a:rPr>
              <a:t>；</a:t>
            </a:r>
            <a:endParaRPr lang="en-US" altLang="zh-CN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  <a:ea typeface="+mn-ea"/>
              </a:rPr>
              <a:t>3. </a:t>
            </a:r>
            <a:r>
              <a:rPr lang="zh-CN" altLang="en-US" dirty="0" smtClean="0">
                <a:latin typeface="+mn-ea"/>
                <a:ea typeface="+mn-ea"/>
              </a:rPr>
              <a:t>功率 </a:t>
            </a:r>
            <a:r>
              <a:rPr lang="en-US" altLang="zh-CN" dirty="0">
                <a:latin typeface="+mn-ea"/>
                <a:ea typeface="+mn-ea"/>
              </a:rPr>
              <a:t>30W</a:t>
            </a:r>
            <a:r>
              <a:rPr lang="zh-CN" altLang="en-US" dirty="0">
                <a:latin typeface="+mn-ea"/>
                <a:ea typeface="+mn-ea"/>
              </a:rPr>
              <a:t>，</a:t>
            </a:r>
            <a:r>
              <a:rPr lang="zh-CN" altLang="en-US" dirty="0">
                <a:latin typeface="+mn-ea"/>
              </a:rPr>
              <a:t>启动</a:t>
            </a:r>
            <a:r>
              <a:rPr lang="zh-CN" altLang="en-US" dirty="0" smtClean="0">
                <a:latin typeface="+mn-ea"/>
              </a:rPr>
              <a:t>时无抖动、无反转</a:t>
            </a:r>
            <a:r>
              <a:rPr lang="zh-CN" altLang="en-US" dirty="0">
                <a:latin typeface="+mn-ea"/>
              </a:rPr>
              <a:t>；</a:t>
            </a:r>
            <a:endParaRPr lang="en-US" altLang="zh-CN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  <a:ea typeface="+mn-ea"/>
              </a:rPr>
              <a:t>4. </a:t>
            </a:r>
            <a:r>
              <a:rPr lang="zh-CN" altLang="en-US" dirty="0" smtClean="0">
                <a:latin typeface="+mn-ea"/>
                <a:ea typeface="+mn-ea"/>
              </a:rPr>
              <a:t>保护</a:t>
            </a:r>
            <a:r>
              <a:rPr lang="zh-CN" altLang="en-US" dirty="0">
                <a:latin typeface="+mn-ea"/>
                <a:ea typeface="+mn-ea"/>
              </a:rPr>
              <a:t>机制：过压、过流、堵转保护 及温度保护</a:t>
            </a:r>
            <a:r>
              <a:rPr lang="zh-CN" altLang="en-US" dirty="0" smtClean="0">
                <a:latin typeface="+mn-ea"/>
                <a:ea typeface="+mn-ea"/>
              </a:rPr>
              <a:t>功能；</a:t>
            </a:r>
            <a:endParaRPr lang="en-US" altLang="zh-CN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  <a:ea typeface="+mn-ea"/>
              </a:rPr>
              <a:t>5. </a:t>
            </a:r>
            <a:r>
              <a:rPr lang="zh-CN" altLang="en-US" dirty="0" smtClean="0">
                <a:latin typeface="+mn-ea"/>
                <a:ea typeface="+mn-ea"/>
              </a:rPr>
              <a:t>支持顺逆风启动功能；</a:t>
            </a:r>
            <a:endParaRPr lang="en-US" altLang="zh-CN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tx2"/>
                </a:solidFill>
                <a:latin typeface="+mn-ea"/>
                <a:ea typeface="+mn-ea"/>
              </a:rPr>
              <a:t>方案规格：</a:t>
            </a:r>
          </a:p>
          <a:p>
            <a:r>
              <a:rPr lang="en-US" altLang="zh-CN" dirty="0" smtClean="0">
                <a:latin typeface="+mn-ea"/>
                <a:ea typeface="+mn-ea"/>
              </a:rPr>
              <a:t>1. </a:t>
            </a:r>
            <a:r>
              <a:rPr lang="zh-CN" altLang="en-US" dirty="0" smtClean="0">
                <a:latin typeface="+mn-ea"/>
                <a:ea typeface="+mn-ea"/>
              </a:rPr>
              <a:t>电机</a:t>
            </a:r>
            <a:r>
              <a:rPr lang="zh-CN" altLang="en-US" dirty="0">
                <a:latin typeface="+mn-ea"/>
                <a:ea typeface="+mn-ea"/>
              </a:rPr>
              <a:t>驱动 </a:t>
            </a:r>
            <a:r>
              <a:rPr lang="en-US" altLang="zh-CN" dirty="0">
                <a:latin typeface="+mn-ea"/>
                <a:ea typeface="+mn-ea"/>
              </a:rPr>
              <a:t>DC310V </a:t>
            </a:r>
            <a:r>
              <a:rPr lang="zh-CN" altLang="en-US" dirty="0">
                <a:latin typeface="+mn-ea"/>
                <a:ea typeface="+mn-ea"/>
              </a:rPr>
              <a:t>；</a:t>
            </a:r>
            <a:endParaRPr lang="en-US" altLang="zh-CN" dirty="0">
              <a:latin typeface="+mn-ea"/>
              <a:ea typeface="+mn-ea"/>
            </a:endParaRPr>
          </a:p>
          <a:p>
            <a:r>
              <a:rPr lang="en-US" altLang="zh-CN" dirty="0" smtClean="0">
                <a:latin typeface="+mn-ea"/>
                <a:ea typeface="+mn-ea"/>
              </a:rPr>
              <a:t>2. </a:t>
            </a:r>
            <a:r>
              <a:rPr lang="zh-CN" altLang="en-US" dirty="0" smtClean="0">
                <a:latin typeface="+mn-ea"/>
                <a:ea typeface="+mn-ea"/>
              </a:rPr>
              <a:t>电机</a:t>
            </a:r>
            <a:r>
              <a:rPr lang="zh-CN" altLang="en-US" dirty="0">
                <a:latin typeface="+mn-ea"/>
                <a:ea typeface="+mn-ea"/>
              </a:rPr>
              <a:t>微控器运行 </a:t>
            </a:r>
            <a:r>
              <a:rPr lang="en-US" altLang="zh-CN" dirty="0">
                <a:latin typeface="+mn-ea"/>
                <a:ea typeface="+mn-ea"/>
              </a:rPr>
              <a:t>60MHz</a:t>
            </a:r>
            <a:r>
              <a:rPr lang="zh-CN" altLang="en-US" dirty="0">
                <a:latin typeface="+mn-ea"/>
                <a:ea typeface="+mn-ea"/>
              </a:rPr>
              <a:t>；</a:t>
            </a:r>
            <a:endParaRPr lang="en-US" altLang="zh-CN" dirty="0">
              <a:latin typeface="+mn-ea"/>
              <a:ea typeface="+mn-ea"/>
            </a:endParaRPr>
          </a:p>
          <a:p>
            <a:r>
              <a:rPr lang="en-US" altLang="zh-CN" dirty="0" smtClean="0">
                <a:latin typeface="+mn-ea"/>
                <a:ea typeface="+mn-ea"/>
              </a:rPr>
              <a:t>3. </a:t>
            </a:r>
            <a:r>
              <a:rPr lang="zh-CN" altLang="en-US" dirty="0" smtClean="0">
                <a:latin typeface="+mn-ea"/>
                <a:ea typeface="+mn-ea"/>
              </a:rPr>
              <a:t>无线</a:t>
            </a:r>
            <a:r>
              <a:rPr lang="zh-CN" altLang="en-US" dirty="0">
                <a:latin typeface="+mn-ea"/>
                <a:ea typeface="+mn-ea"/>
              </a:rPr>
              <a:t>接收器调速。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BC60C63-DFD4-42F8-8A9F-9ACB02142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218" y="1245569"/>
            <a:ext cx="3082034" cy="19230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7B1F33-2CDD-49DE-8C58-BBC870EC3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2656"/>
            <a:ext cx="805880" cy="7022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CF6E3C3-0FA1-4152-BB35-11BF67D0F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05" y="3383950"/>
            <a:ext cx="8103834" cy="2816283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E65EEBAB-0CBA-4494-B3D2-1A7DB2F4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21" y="1157080"/>
            <a:ext cx="3466743" cy="184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2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295A1E9-8E5B-401C-850A-8C79F65A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67" y="404664"/>
            <a:ext cx="5579225" cy="630259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bg1"/>
                </a:solidFill>
                <a:latin typeface="+mj-ea"/>
              </a:rPr>
              <a:t>成功案例</a:t>
            </a:r>
            <a:r>
              <a:rPr lang="en-US" altLang="zh-CN" sz="3600" b="1" dirty="0">
                <a:solidFill>
                  <a:schemeClr val="bg1"/>
                </a:solidFill>
                <a:latin typeface="+mj-ea"/>
              </a:rPr>
              <a:t>-</a:t>
            </a:r>
            <a:r>
              <a:rPr lang="zh-CN" altLang="en-US" sz="3600" b="1" dirty="0">
                <a:solidFill>
                  <a:schemeClr val="bg1"/>
                </a:solidFill>
                <a:latin typeface="+mj-ea"/>
              </a:rPr>
              <a:t>割草机</a:t>
            </a:r>
            <a:endParaRPr lang="zh-CN" altLang="en-US" sz="3600" b="1" dirty="0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6227AB9-28E7-4C80-ABAC-C7F1F3CBAE3B}"/>
              </a:ext>
            </a:extLst>
          </p:cNvPr>
          <p:cNvSpPr/>
          <p:nvPr/>
        </p:nvSpPr>
        <p:spPr>
          <a:xfrm>
            <a:off x="554746" y="1340768"/>
            <a:ext cx="869923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b="1" dirty="0">
                <a:solidFill>
                  <a:schemeClr val="tx2"/>
                </a:solidFill>
              </a:rPr>
              <a:t>推荐型号：</a:t>
            </a:r>
            <a:endParaRPr lang="en-US" altLang="zh-CN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2"/>
                </a:solidFill>
                <a:latin typeface="+mn-ea"/>
              </a:rPr>
              <a:t>SWM190CBT7;</a:t>
            </a: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tx2"/>
                </a:solidFill>
              </a:rPr>
              <a:t>特色优势：</a:t>
            </a:r>
            <a:endParaRPr lang="en-US" altLang="zh-CN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+mn-ea"/>
              </a:rPr>
              <a:t>1. </a:t>
            </a:r>
            <a:r>
              <a:rPr lang="zh-CN" altLang="en-US" dirty="0" smtClean="0"/>
              <a:t>无</a:t>
            </a:r>
            <a:r>
              <a:rPr lang="zh-CN" altLang="en-US" dirty="0"/>
              <a:t>传感器控制的载波频率 </a:t>
            </a:r>
            <a:r>
              <a:rPr lang="en-US" altLang="zh-CN" dirty="0"/>
              <a:t>20KHz 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 smtClean="0"/>
              <a:t>2.  </a:t>
            </a:r>
            <a:r>
              <a:rPr lang="zh-CN" altLang="en-US" dirty="0" smtClean="0"/>
              <a:t>启动</a:t>
            </a:r>
            <a:r>
              <a:rPr lang="zh-CN" altLang="en-US" dirty="0"/>
              <a:t>速度快，约 </a:t>
            </a:r>
            <a:r>
              <a:rPr lang="en-US" altLang="zh-CN" dirty="0"/>
              <a:t>1S </a:t>
            </a:r>
            <a:r>
              <a:rPr lang="zh-CN" altLang="en-US" dirty="0"/>
              <a:t>内达到额定转 速 </a:t>
            </a:r>
            <a:r>
              <a:rPr lang="en-US" altLang="zh-CN" dirty="0"/>
              <a:t>15000rpm 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 smtClean="0"/>
              <a:t>3.   </a:t>
            </a:r>
            <a:r>
              <a:rPr lang="zh-CN" altLang="en-US" dirty="0" smtClean="0"/>
              <a:t>保护</a:t>
            </a:r>
            <a:r>
              <a:rPr lang="zh-CN" altLang="en-US" dirty="0"/>
              <a:t>机制：过压、过流、堵转保护 功能。</a:t>
            </a:r>
          </a:p>
          <a:p>
            <a:r>
              <a:rPr lang="zh-CN" altLang="en-US" sz="2000" b="1" dirty="0">
                <a:solidFill>
                  <a:schemeClr val="tx2"/>
                </a:solidFill>
              </a:rPr>
              <a:t>方案规格：</a:t>
            </a:r>
          </a:p>
          <a:p>
            <a:r>
              <a:rPr lang="en-US" altLang="zh-CN" dirty="0" smtClean="0"/>
              <a:t>1.  </a:t>
            </a:r>
            <a:r>
              <a:rPr lang="zh-CN" altLang="en-US" dirty="0" smtClean="0"/>
              <a:t>电机</a:t>
            </a:r>
            <a:r>
              <a:rPr lang="zh-CN" altLang="en-US" dirty="0"/>
              <a:t>驱动 </a:t>
            </a:r>
            <a:r>
              <a:rPr lang="en-US" altLang="zh-CN" dirty="0"/>
              <a:t>DC 24V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 smtClean="0"/>
              <a:t>2.  </a:t>
            </a:r>
            <a:r>
              <a:rPr lang="zh-CN" altLang="en-US" dirty="0" smtClean="0"/>
              <a:t>电机</a:t>
            </a:r>
            <a:r>
              <a:rPr lang="zh-CN" altLang="en-US" dirty="0"/>
              <a:t>微控器运行 </a:t>
            </a:r>
            <a:r>
              <a:rPr lang="en-US" altLang="zh-CN" dirty="0"/>
              <a:t>60MHz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 smtClean="0"/>
              <a:t>3.   </a:t>
            </a:r>
            <a:r>
              <a:rPr lang="zh-CN" altLang="en-US" dirty="0" smtClean="0"/>
              <a:t>按键</a:t>
            </a:r>
            <a:r>
              <a:rPr lang="zh-CN" altLang="en-US" dirty="0"/>
              <a:t>调速。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617B099-CF10-45A7-9EE5-519FF419F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95" y="1268760"/>
            <a:ext cx="2018738" cy="2292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D62FF67-070D-40F0-8533-D5CE25443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2656"/>
            <a:ext cx="805880" cy="7022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1B1093D-EF41-4D33-9BFF-DDA2D8ECD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077" y="3543375"/>
            <a:ext cx="7811177" cy="26062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42DCA63-5764-437D-8422-1ACEA51FB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113" y="1526053"/>
            <a:ext cx="2631669" cy="20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3C0E61E-66D0-411C-B411-960DFD4E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982344" cy="760285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成功案例</a:t>
            </a:r>
            <a:r>
              <a:rPr lang="en-US" altLang="zh-CN" sz="3600" b="1" dirty="0">
                <a:solidFill>
                  <a:schemeClr val="bg1"/>
                </a:solidFill>
              </a:rPr>
              <a:t>-</a:t>
            </a:r>
            <a:r>
              <a:rPr lang="zh-CN" altLang="en-US" sz="3600" b="1" dirty="0">
                <a:solidFill>
                  <a:schemeClr val="bg1"/>
                </a:solidFill>
              </a:rPr>
              <a:t>落地扇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3C892F8-174B-4D08-9CAD-9FEEF3320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8" y="3690107"/>
            <a:ext cx="2754165" cy="240753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8675565-C44B-490E-8E6E-C67B8466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19" y="3715522"/>
            <a:ext cx="2640151" cy="24265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85015EF-9857-432E-86C6-E20800F39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963" y="3690107"/>
            <a:ext cx="2640151" cy="23952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60DE26B-3E5B-4320-AD1E-55F02AAAA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332656"/>
            <a:ext cx="805880" cy="70226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8F7D787-BF11-4FE4-80EA-ECCB8C3E8DA0}"/>
              </a:ext>
            </a:extLst>
          </p:cNvPr>
          <p:cNvSpPr/>
          <p:nvPr/>
        </p:nvSpPr>
        <p:spPr>
          <a:xfrm>
            <a:off x="609600" y="126876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tx2"/>
                </a:solidFill>
                <a:latin typeface="+mn-ea"/>
              </a:rPr>
              <a:t>推荐型号：</a:t>
            </a:r>
            <a:endParaRPr lang="en-US" altLang="zh-CN" b="1" dirty="0">
              <a:solidFill>
                <a:schemeClr val="tx2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+mn-ea"/>
              </a:rPr>
              <a:t>SWM201G6S7</a:t>
            </a:r>
            <a:r>
              <a:rPr lang="en-US" altLang="zh-CN" dirty="0">
                <a:solidFill>
                  <a:schemeClr val="tx2"/>
                </a:solidFill>
                <a:latin typeface="+mn-ea"/>
              </a:rPr>
              <a:t>;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chemeClr val="tx2"/>
                </a:solidFill>
                <a:latin typeface="+mn-ea"/>
              </a:rPr>
              <a:t>特色优势：</a:t>
            </a:r>
            <a:endParaRPr lang="en-US" altLang="zh-CN" b="1" dirty="0">
              <a:solidFill>
                <a:schemeClr val="tx2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+mn-ea"/>
              </a:rPr>
              <a:t>1. 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</a:rPr>
              <a:t>无抖动，无反转启动</a:t>
            </a:r>
            <a:r>
              <a:rPr lang="zh-CN" altLang="en-US" dirty="0">
                <a:latin typeface="+mn-ea"/>
              </a:rPr>
              <a:t>；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2. </a:t>
            </a:r>
            <a:r>
              <a:rPr lang="zh-CN" altLang="en-US" dirty="0" smtClean="0">
                <a:latin typeface="+mn-ea"/>
              </a:rPr>
              <a:t>堵</a:t>
            </a:r>
            <a:r>
              <a:rPr lang="zh-CN" altLang="en-US" dirty="0">
                <a:latin typeface="+mn-ea"/>
              </a:rPr>
              <a:t>转保护，设置</a:t>
            </a:r>
            <a:r>
              <a:rPr lang="en-US" altLang="zh-CN" dirty="0">
                <a:latin typeface="+mn-ea"/>
              </a:rPr>
              <a:t>6s</a:t>
            </a:r>
            <a:r>
              <a:rPr lang="zh-CN" altLang="en-US" dirty="0">
                <a:latin typeface="+mn-ea"/>
              </a:rPr>
              <a:t>后启动，保证安全；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3. </a:t>
            </a:r>
            <a:r>
              <a:rPr lang="zh-CN" altLang="en-US" dirty="0" smtClean="0">
                <a:latin typeface="+mn-ea"/>
              </a:rPr>
              <a:t>正反转，顺逆风启动</a:t>
            </a:r>
            <a:r>
              <a:rPr lang="zh-CN" altLang="en-US" dirty="0">
                <a:latin typeface="+mn-ea"/>
              </a:rPr>
              <a:t>；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4. </a:t>
            </a:r>
            <a:r>
              <a:rPr lang="zh-CN" altLang="en-US" dirty="0" smtClean="0">
                <a:latin typeface="+mn-ea"/>
              </a:rPr>
              <a:t>保护</a:t>
            </a:r>
            <a:r>
              <a:rPr lang="zh-CN" altLang="en-US" dirty="0">
                <a:latin typeface="+mn-ea"/>
              </a:rPr>
              <a:t>机制：过压、过流、堵转保护；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tx2"/>
                </a:solidFill>
                <a:latin typeface="+mn-ea"/>
              </a:rPr>
              <a:t>方案规格：</a:t>
            </a:r>
          </a:p>
          <a:p>
            <a:r>
              <a:rPr lang="en-US" altLang="zh-CN" dirty="0" smtClean="0">
                <a:latin typeface="+mn-ea"/>
              </a:rPr>
              <a:t>1. </a:t>
            </a:r>
            <a:r>
              <a:rPr lang="zh-CN" altLang="en-US" dirty="0" smtClean="0">
                <a:latin typeface="+mn-ea"/>
              </a:rPr>
              <a:t>电机</a:t>
            </a:r>
            <a:r>
              <a:rPr lang="zh-CN" altLang="en-US" dirty="0">
                <a:latin typeface="+mn-ea"/>
              </a:rPr>
              <a:t>驱动 </a:t>
            </a:r>
            <a:r>
              <a:rPr lang="en-US" altLang="zh-CN" dirty="0">
                <a:latin typeface="+mn-ea"/>
              </a:rPr>
              <a:t>24V </a:t>
            </a:r>
            <a:r>
              <a:rPr lang="zh-CN" altLang="en-US" dirty="0">
                <a:latin typeface="+mn-ea"/>
              </a:rPr>
              <a:t>；</a:t>
            </a:r>
            <a:endParaRPr lang="en-US" altLang="zh-CN" dirty="0">
              <a:latin typeface="+mn-ea"/>
            </a:endParaRPr>
          </a:p>
          <a:p>
            <a:r>
              <a:rPr lang="en-US" altLang="zh-CN" dirty="0" smtClean="0">
                <a:latin typeface="+mn-ea"/>
              </a:rPr>
              <a:t>2. PWM</a:t>
            </a:r>
            <a:r>
              <a:rPr lang="zh-CN" altLang="en-US" dirty="0">
                <a:latin typeface="+mn-ea"/>
              </a:rPr>
              <a:t>占空比调速。</a:t>
            </a:r>
            <a:endParaRPr lang="zh-CN" altLang="en-US" dirty="0"/>
          </a:p>
        </p:txBody>
      </p:sp>
      <p:pic>
        <p:nvPicPr>
          <p:cNvPr id="12290" name="Picture 2" descr="E:\华芯微特\20201214\SWM201-P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1276281"/>
            <a:ext cx="1872208" cy="20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标题"/>
          <p:cNvSpPr txBox="1">
            <a:spLocks noGrp="1"/>
          </p:cNvSpPr>
          <p:nvPr>
            <p:ph type="title"/>
          </p:nvPr>
        </p:nvSpPr>
        <p:spPr>
          <a:xfrm>
            <a:off x="489458" y="296630"/>
            <a:ext cx="84963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endParaRPr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3AA226E9-41BB-4668-840F-BE6B6BF4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2" y="2992644"/>
            <a:ext cx="1872208" cy="18722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26E64496-6820-44A7-8A51-78715D935379}"/>
              </a:ext>
            </a:extLst>
          </p:cNvPr>
          <p:cNvSpPr/>
          <p:nvPr/>
        </p:nvSpPr>
        <p:spPr bwMode="auto">
          <a:xfrm rot="5400000">
            <a:off x="633488" y="3268012"/>
            <a:ext cx="630395" cy="55871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4B345D4C-9CB2-4D37-A605-1407390C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89" y="3337841"/>
            <a:ext cx="426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26">
            <a:extLst>
              <a:ext uri="{FF2B5EF4-FFF2-40B4-BE49-F238E27FC236}">
                <a16:creationId xmlns="" xmlns:a16="http://schemas.microsoft.com/office/drawing/2014/main" id="{78ADC9D2-718E-4227-846E-0EB537B176A7}"/>
              </a:ext>
            </a:extLst>
          </p:cNvPr>
          <p:cNvSpPr txBox="1"/>
          <p:nvPr/>
        </p:nvSpPr>
        <p:spPr>
          <a:xfrm>
            <a:off x="832584" y="4819859"/>
            <a:ext cx="216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电机市场分布</a:t>
            </a:r>
            <a:endParaRPr lang="en-US" altLang="zh-CN" sz="2400" b="1" spc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995BB3E0-D50F-4BA1-AAB0-73ECE7C7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79" y="2887598"/>
            <a:ext cx="1872208" cy="18722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E9004A2F-5428-4791-B1E7-6ABF102FC06F}"/>
              </a:ext>
            </a:extLst>
          </p:cNvPr>
          <p:cNvSpPr/>
          <p:nvPr/>
        </p:nvSpPr>
        <p:spPr bwMode="auto">
          <a:xfrm rot="5400000">
            <a:off x="3262806" y="3203702"/>
            <a:ext cx="630395" cy="55871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27D61F77-BFA1-4369-92AE-C6C79AF45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91" y="3273156"/>
            <a:ext cx="362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26">
            <a:extLst>
              <a:ext uri="{FF2B5EF4-FFF2-40B4-BE49-F238E27FC236}">
                <a16:creationId xmlns="" xmlns:a16="http://schemas.microsoft.com/office/drawing/2014/main" id="{94D81429-1A3A-493C-BE45-E68ED6BE0AB9}"/>
              </a:ext>
            </a:extLst>
          </p:cNvPr>
          <p:cNvSpPr txBox="1"/>
          <p:nvPr/>
        </p:nvSpPr>
        <p:spPr>
          <a:xfrm>
            <a:off x="3501439" y="4689508"/>
            <a:ext cx="213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电机控制主推产品及特性</a:t>
            </a:r>
            <a:endParaRPr lang="en-US" altLang="zh-CN" sz="2400" b="1" spc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2261024E-275E-41DE-BD45-839DCDF6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24" y="3101805"/>
            <a:ext cx="1675544" cy="167554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66432184-4DAA-4A2F-BDF5-20DB509F864F}"/>
              </a:ext>
            </a:extLst>
          </p:cNvPr>
          <p:cNvSpPr/>
          <p:nvPr/>
        </p:nvSpPr>
        <p:spPr bwMode="auto">
          <a:xfrm rot="5400000">
            <a:off x="5817748" y="3243150"/>
            <a:ext cx="630395" cy="55871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E82C90-ABFB-44BB-AE72-A0002CD14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587" y="3362703"/>
            <a:ext cx="600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26">
            <a:extLst>
              <a:ext uri="{FF2B5EF4-FFF2-40B4-BE49-F238E27FC236}">
                <a16:creationId xmlns="" xmlns:a16="http://schemas.microsoft.com/office/drawing/2014/main" id="{732B0FCB-6676-4714-9CD7-ADD679ED9E20}"/>
              </a:ext>
            </a:extLst>
          </p:cNvPr>
          <p:cNvSpPr txBox="1"/>
          <p:nvPr/>
        </p:nvSpPr>
        <p:spPr>
          <a:xfrm>
            <a:off x="6339283" y="4759805"/>
            <a:ext cx="2267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永磁同步电机驱动生态</a:t>
            </a:r>
            <a:endParaRPr lang="zh-CN" altLang="en-US" sz="1400" spc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5A882AC1-1572-4D78-B5F5-C97EF2D48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35" y="3011925"/>
            <a:ext cx="1872208" cy="18722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27D557FD-34B8-417F-8468-A1B496D7F7B6}"/>
              </a:ext>
            </a:extLst>
          </p:cNvPr>
          <p:cNvSpPr/>
          <p:nvPr/>
        </p:nvSpPr>
        <p:spPr bwMode="auto">
          <a:xfrm rot="5400000">
            <a:off x="8557384" y="3353474"/>
            <a:ext cx="630395" cy="55871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="" xmlns:a16="http://schemas.microsoft.com/office/drawing/2014/main" id="{4E9B61D3-B76E-4570-ABED-51A9650D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227" y="3420324"/>
            <a:ext cx="470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文本框 26">
            <a:extLst>
              <a:ext uri="{FF2B5EF4-FFF2-40B4-BE49-F238E27FC236}">
                <a16:creationId xmlns="" xmlns:a16="http://schemas.microsoft.com/office/drawing/2014/main" id="{8931F884-2C1C-46AF-A20D-3305D4DCE576}"/>
              </a:ext>
            </a:extLst>
          </p:cNvPr>
          <p:cNvSpPr txBox="1"/>
          <p:nvPr/>
        </p:nvSpPr>
        <p:spPr>
          <a:xfrm>
            <a:off x="8832304" y="495349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成功案例介绍</a:t>
            </a:r>
            <a:endParaRPr lang="zh-CN" altLang="en-US" sz="1400" spc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BC024641-5203-4D36-83F7-72172348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76" y="41024"/>
            <a:ext cx="3060783" cy="306078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59">
            <a:extLst>
              <a:ext uri="{FF2B5EF4-FFF2-40B4-BE49-F238E27FC236}">
                <a16:creationId xmlns="" xmlns:a16="http://schemas.microsoft.com/office/drawing/2014/main" id="{5B50FA15-5834-44AB-828A-DB9010D5B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874" y="779667"/>
            <a:ext cx="3676317" cy="1505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48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r>
              <a:rPr lang="zh-CN" altLang="en-US" sz="40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0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lnSpc>
                <a:spcPct val="120000"/>
              </a:lnSpc>
              <a:defRPr/>
            </a:pPr>
            <a:r>
              <a:rPr lang="en-US" altLang="zh-CN" sz="28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800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="" xmlns:a16="http://schemas.microsoft.com/office/drawing/2014/main" id="{A8FAAE0B-E438-4446-A005-91971E96351D}"/>
              </a:ext>
            </a:extLst>
          </p:cNvPr>
          <p:cNvSpPr/>
          <p:nvPr/>
        </p:nvSpPr>
        <p:spPr bwMode="auto">
          <a:xfrm rot="5400000">
            <a:off x="4601315" y="245552"/>
            <a:ext cx="2842460" cy="265172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0070C0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927D5C4C-2BAF-4381-88DD-D150B8571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427" y="3640931"/>
            <a:ext cx="1081821" cy="61419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31420313-E7D3-47F1-9BFD-B14738039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488" y="3678001"/>
            <a:ext cx="973048" cy="52912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6F5164E4-0F46-4AB1-9127-54498F797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705" y="3471593"/>
            <a:ext cx="1001202" cy="65332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76" y="3604989"/>
            <a:ext cx="781040" cy="80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0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49995FD-6451-473C-B61B-10A6EF72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6638528" cy="760286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成功案例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空调控制面板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19688C2-5A95-47DA-A00A-0270E9A439C8}"/>
              </a:ext>
            </a:extLst>
          </p:cNvPr>
          <p:cNvSpPr/>
          <p:nvPr/>
        </p:nvSpPr>
        <p:spPr>
          <a:xfrm>
            <a:off x="479376" y="1340768"/>
            <a:ext cx="8784976" cy="188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+mn-ea"/>
              </a:rPr>
              <a:t>推荐</a:t>
            </a:r>
            <a:r>
              <a:rPr lang="en-US" altLang="zh-CN" sz="2000" b="1" dirty="0">
                <a:solidFill>
                  <a:schemeClr val="tx2"/>
                </a:solidFill>
                <a:latin typeface="+mn-ea"/>
              </a:rPr>
              <a:t>MCU</a:t>
            </a:r>
            <a:r>
              <a:rPr lang="zh-CN" altLang="en-US" sz="2000" b="1" dirty="0">
                <a:solidFill>
                  <a:schemeClr val="tx2"/>
                </a:solidFill>
                <a:latin typeface="+mn-ea"/>
              </a:rPr>
              <a:t>型号：</a:t>
            </a:r>
            <a:endParaRPr lang="en-US" altLang="zh-CN" sz="2000" b="1" dirty="0">
              <a:solidFill>
                <a:schemeClr val="tx2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2"/>
                </a:solidFill>
                <a:latin typeface="+mn-ea"/>
              </a:rPr>
              <a:t>SWM260CBT7;</a:t>
            </a: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+mn-ea"/>
              </a:rPr>
              <a:t>特色优势：</a:t>
            </a:r>
            <a:endParaRPr lang="en-US" altLang="zh-CN" sz="2000" b="1" dirty="0">
              <a:solidFill>
                <a:schemeClr val="tx2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+mn-ea"/>
              </a:rPr>
              <a:t>1. 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</a:rPr>
              <a:t>龙头</a:t>
            </a:r>
            <a:r>
              <a:rPr lang="zh-CN" altLang="en-US" dirty="0">
                <a:solidFill>
                  <a:schemeClr val="tx2"/>
                </a:solidFill>
                <a:latin typeface="+mn-ea"/>
              </a:rPr>
              <a:t>企业批量生产；</a:t>
            </a:r>
            <a:endParaRPr lang="en-US" altLang="zh-CN" dirty="0">
              <a:solidFill>
                <a:schemeClr val="tx2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+mn-ea"/>
              </a:rPr>
              <a:t>2. 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</a:rPr>
              <a:t>宽</a:t>
            </a:r>
            <a:r>
              <a:rPr lang="zh-CN" altLang="en-US" dirty="0">
                <a:solidFill>
                  <a:schemeClr val="tx2"/>
                </a:solidFill>
                <a:latin typeface="+mn-ea"/>
              </a:rPr>
              <a:t>电压（</a:t>
            </a:r>
            <a:r>
              <a:rPr lang="en-US" altLang="zh-CN" dirty="0">
                <a:solidFill>
                  <a:schemeClr val="tx2"/>
                </a:solidFill>
                <a:latin typeface="+mn-ea"/>
              </a:rPr>
              <a:t>2.5V-5.5V</a:t>
            </a:r>
            <a:r>
              <a:rPr lang="zh-CN" altLang="en-US" dirty="0">
                <a:solidFill>
                  <a:schemeClr val="tx2"/>
                </a:solidFill>
                <a:latin typeface="+mn-ea"/>
              </a:rPr>
              <a:t>）；</a:t>
            </a:r>
            <a:endParaRPr lang="en-US" altLang="zh-CN" dirty="0">
              <a:solidFill>
                <a:schemeClr val="tx2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+mn-ea"/>
              </a:rPr>
              <a:t>3. 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</a:rPr>
              <a:t>高</a:t>
            </a:r>
            <a:r>
              <a:rPr lang="zh-CN" altLang="en-US" dirty="0">
                <a:solidFill>
                  <a:schemeClr val="tx2"/>
                </a:solidFill>
                <a:latin typeface="+mn-ea"/>
              </a:rPr>
              <a:t>可靠性（</a:t>
            </a:r>
            <a:r>
              <a:rPr lang="en-US" altLang="zh-CN" dirty="0">
                <a:solidFill>
                  <a:schemeClr val="tx2"/>
                </a:solidFill>
                <a:latin typeface="+mn-ea"/>
              </a:rPr>
              <a:t>ESD:HBM ±8000V,CDM ±3000V)</a:t>
            </a:r>
            <a:r>
              <a:rPr lang="zh-CN" altLang="en-US" dirty="0">
                <a:solidFill>
                  <a:schemeClr val="tx2"/>
                </a:solidFill>
                <a:latin typeface="+mn-ea"/>
              </a:rPr>
              <a:t>。</a:t>
            </a:r>
            <a:endParaRPr lang="zh-CN" altLang="en-US" dirty="0">
              <a:solidFill>
                <a:schemeClr val="tx2"/>
              </a:solidFill>
              <a:sym typeface="Helvetica"/>
            </a:endParaRPr>
          </a:p>
        </p:txBody>
      </p:sp>
      <p:pic>
        <p:nvPicPr>
          <p:cNvPr id="8" name="内容占位符 11">
            <a:extLst>
              <a:ext uri="{FF2B5EF4-FFF2-40B4-BE49-F238E27FC236}">
                <a16:creationId xmlns="" xmlns:a16="http://schemas.microsoft.com/office/drawing/2014/main" id="{89ABE42D-7318-4E72-A54D-41E0FD132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873" y="1121833"/>
            <a:ext cx="3025703" cy="259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4CB748E-0009-40B9-8986-9D4DB2FDB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2656"/>
            <a:ext cx="805880" cy="7022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B46BCE0-08C7-4EA1-9792-51124C28E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996" y="3068961"/>
            <a:ext cx="645564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E39B51D-E50D-40A8-9D1E-EA4D69B9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3254152" cy="850106"/>
          </a:xfrm>
        </p:spPr>
        <p:txBody>
          <a:bodyPr/>
          <a:lstStyle/>
          <a:p>
            <a:r>
              <a:rPr lang="zh-CN" altLang="en-US" sz="4000" dirty="0">
                <a:solidFill>
                  <a:schemeClr val="bg1"/>
                </a:solidFill>
              </a:rPr>
              <a:t>联系方式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84D5EEB-D142-4A7D-871A-B85E3A24C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124744"/>
            <a:ext cx="9073008" cy="50333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6F603C2-AB15-4BF7-B676-0FEE92FB0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4725144"/>
            <a:ext cx="1425063" cy="12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"/>
          <p:cNvSpPr txBox="1"/>
          <p:nvPr/>
        </p:nvSpPr>
        <p:spPr bwMode="auto">
          <a:xfrm>
            <a:off x="1708151" y="4459687"/>
            <a:ext cx="90683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sz="66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+mn-cs"/>
              </a:rPr>
              <a:t>期待与您合作！ </a:t>
            </a:r>
            <a:endParaRPr lang="en-US" sz="66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41C4CE40-E6CC-4602-897B-688F5387E96A}"/>
              </a:ext>
            </a:extLst>
          </p:cNvPr>
          <p:cNvSpPr/>
          <p:nvPr/>
        </p:nvSpPr>
        <p:spPr>
          <a:xfrm>
            <a:off x="4474289" y="1371656"/>
            <a:ext cx="2820266" cy="282026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8D60A701-FBAF-4E3F-B211-E1F2FFA2DF6F}"/>
              </a:ext>
            </a:extLst>
          </p:cNvPr>
          <p:cNvSpPr/>
          <p:nvPr/>
        </p:nvSpPr>
        <p:spPr>
          <a:xfrm>
            <a:off x="4720384" y="1635185"/>
            <a:ext cx="2310642" cy="231064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9">
            <a:extLst>
              <a:ext uri="{FF2B5EF4-FFF2-40B4-BE49-F238E27FC236}">
                <a16:creationId xmlns="" xmlns:a16="http://schemas.microsoft.com/office/drawing/2014/main" id="{3EF25CCE-2D5D-464E-9B02-DE6A812C0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863" y="1662945"/>
            <a:ext cx="223479" cy="2247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="" xmlns:a16="http://schemas.microsoft.com/office/drawing/2014/main" id="{A84BCA1B-B240-4246-AFBF-252096486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772" y="3543435"/>
            <a:ext cx="395770" cy="39576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15">
            <a:extLst>
              <a:ext uri="{FF2B5EF4-FFF2-40B4-BE49-F238E27FC236}">
                <a16:creationId xmlns="" xmlns:a16="http://schemas.microsoft.com/office/drawing/2014/main" id="{75BBC76D-C01D-410D-8D99-FB75A5C53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251" y="3380310"/>
            <a:ext cx="458194" cy="45944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9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2A20BEE9-3DD4-44E2-9002-CF32E5CC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59" y="1371658"/>
            <a:ext cx="2820266" cy="282026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7163294B-7421-4E95-B480-B57F728B9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997" y="2223208"/>
            <a:ext cx="2796611" cy="103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未来</a:t>
            </a:r>
          </a:p>
        </p:txBody>
      </p:sp>
      <p:sp>
        <p:nvSpPr>
          <p:cNvPr id="11" name="Oval 9">
            <a:extLst>
              <a:ext uri="{FF2B5EF4-FFF2-40B4-BE49-F238E27FC236}">
                <a16:creationId xmlns="" xmlns:a16="http://schemas.microsoft.com/office/drawing/2014/main" id="{AE793379-FD10-4BE5-8B5D-890ECA5E9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087" y="2743065"/>
            <a:ext cx="223479" cy="2247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Oval 9">
            <a:extLst>
              <a:ext uri="{FF2B5EF4-FFF2-40B4-BE49-F238E27FC236}">
                <a16:creationId xmlns="" xmlns:a16="http://schemas.microsoft.com/office/drawing/2014/main" id="{FC36416C-DABF-4760-B0BD-33A14C95B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235" y="2895460"/>
            <a:ext cx="111740" cy="1123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="" xmlns:a16="http://schemas.microsoft.com/office/drawing/2014/main" id="{33E4C561-D9BF-4049-A8C9-5260D31F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672" y="1746813"/>
            <a:ext cx="212867" cy="2128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Oval 9">
            <a:extLst>
              <a:ext uri="{FF2B5EF4-FFF2-40B4-BE49-F238E27FC236}">
                <a16:creationId xmlns="" xmlns:a16="http://schemas.microsoft.com/office/drawing/2014/main" id="{2A091479-2127-4E26-AEF4-2E407C700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2618" y="4079558"/>
            <a:ext cx="111740" cy="1123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C8575959-1201-4D31-9E86-D73EE52D1956}"/>
              </a:ext>
            </a:extLst>
          </p:cNvPr>
          <p:cNvSpPr/>
          <p:nvPr/>
        </p:nvSpPr>
        <p:spPr>
          <a:xfrm>
            <a:off x="3896525" y="5505213"/>
            <a:ext cx="4514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SINCERELY HOPE TO COOPERATE WITH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C10762B-FBF6-4642-A720-9DE17EAC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62819"/>
            <a:ext cx="3384990" cy="705054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电机市场分布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64193"/>
            <a:ext cx="809304" cy="76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="" xmlns:a16="http://schemas.microsoft.com/office/drawing/2014/main" id="{B9A01579-F8C9-4C28-952C-124DCBF135DB}"/>
              </a:ext>
            </a:extLst>
          </p:cNvPr>
          <p:cNvSpPr>
            <a:spLocks noChangeArrowheads="1"/>
          </p:cNvSpPr>
          <p:nvPr/>
        </p:nvSpPr>
        <p:spPr bwMode="invGray">
          <a:xfrm rot="5625793">
            <a:off x="5239996" y="4205166"/>
            <a:ext cx="979603" cy="377752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AutoShape 5">
            <a:extLst>
              <a:ext uri="{FF2B5EF4-FFF2-40B4-BE49-F238E27FC236}">
                <a16:creationId xmlns="" xmlns:a16="http://schemas.microsoft.com/office/drawing/2014/main" id="{238D203E-2AF0-4B6F-A4A5-CEF6E9D01A94}"/>
              </a:ext>
            </a:extLst>
          </p:cNvPr>
          <p:cNvSpPr>
            <a:spLocks noChangeArrowheads="1"/>
          </p:cNvSpPr>
          <p:nvPr/>
        </p:nvSpPr>
        <p:spPr bwMode="invGray">
          <a:xfrm rot="13717641">
            <a:off x="4497539" y="1925599"/>
            <a:ext cx="1076997" cy="446883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AutoShape 7">
            <a:extLst>
              <a:ext uri="{FF2B5EF4-FFF2-40B4-BE49-F238E27FC236}">
                <a16:creationId xmlns="" xmlns:a16="http://schemas.microsoft.com/office/drawing/2014/main" id="{35637281-AB15-429B-BEF1-980CCAA10C4B}"/>
              </a:ext>
            </a:extLst>
          </p:cNvPr>
          <p:cNvSpPr>
            <a:spLocks noChangeArrowheads="1"/>
          </p:cNvSpPr>
          <p:nvPr/>
        </p:nvSpPr>
        <p:spPr bwMode="invGray">
          <a:xfrm rot="18609146">
            <a:off x="6205175" y="1917749"/>
            <a:ext cx="1225754" cy="427229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AutoShape 8">
            <a:extLst>
              <a:ext uri="{FF2B5EF4-FFF2-40B4-BE49-F238E27FC236}">
                <a16:creationId xmlns="" xmlns:a16="http://schemas.microsoft.com/office/drawing/2014/main" id="{6DEFC54F-44B2-4EB2-A4FF-0D0D9C249DFA}"/>
              </a:ext>
            </a:extLst>
          </p:cNvPr>
          <p:cNvSpPr>
            <a:spLocks noChangeArrowheads="1"/>
          </p:cNvSpPr>
          <p:nvPr/>
        </p:nvSpPr>
        <p:spPr bwMode="invGray">
          <a:xfrm rot="9421182">
            <a:off x="4115219" y="3135408"/>
            <a:ext cx="1071184" cy="43419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Oval 9">
            <a:extLst>
              <a:ext uri="{FF2B5EF4-FFF2-40B4-BE49-F238E27FC236}">
                <a16:creationId xmlns="" xmlns:a16="http://schemas.microsoft.com/office/drawing/2014/main" id="{1B7C219F-5E1C-4A99-9C3F-17DAAD6D5B6A}"/>
              </a:ext>
            </a:extLst>
          </p:cNvPr>
          <p:cNvSpPr>
            <a:spLocks noChangeArrowheads="1"/>
          </p:cNvSpPr>
          <p:nvPr/>
        </p:nvSpPr>
        <p:spPr bwMode="black">
          <a:xfrm rot="20491759">
            <a:off x="4117554" y="1213547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zh-CN"/>
          </a:p>
        </p:txBody>
      </p:sp>
      <p:grpSp>
        <p:nvGrpSpPr>
          <p:cNvPr id="14" name="Group 10">
            <a:extLst>
              <a:ext uri="{FF2B5EF4-FFF2-40B4-BE49-F238E27FC236}">
                <a16:creationId xmlns="" xmlns:a16="http://schemas.microsoft.com/office/drawing/2014/main" id="{A5C8A3DC-21D9-4482-BF14-735AD73614D2}"/>
              </a:ext>
            </a:extLst>
          </p:cNvPr>
          <p:cNvGrpSpPr>
            <a:grpSpLocks/>
          </p:cNvGrpSpPr>
          <p:nvPr/>
        </p:nvGrpSpPr>
        <p:grpSpPr bwMode="auto">
          <a:xfrm>
            <a:off x="3420773" y="1046972"/>
            <a:ext cx="1060257" cy="816740"/>
            <a:chOff x="1973" y="1706"/>
            <a:chExt cx="227" cy="22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Oval 11">
              <a:extLst>
                <a:ext uri="{FF2B5EF4-FFF2-40B4-BE49-F238E27FC236}">
                  <a16:creationId xmlns="" xmlns:a16="http://schemas.microsoft.com/office/drawing/2014/main" id="{1FCD7D69-9290-405F-B742-FA14367CBA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Oval 12">
              <a:extLst>
                <a:ext uri="{FF2B5EF4-FFF2-40B4-BE49-F238E27FC236}">
                  <a16:creationId xmlns="" xmlns:a16="http://schemas.microsoft.com/office/drawing/2014/main" id="{B9D84182-CC55-4F30-8BAE-60FDCFE2E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="" xmlns:a16="http://schemas.microsoft.com/office/drawing/2014/main" id="{3ECB1C78-BC7F-489C-84A5-655E02526797}"/>
              </a:ext>
            </a:extLst>
          </p:cNvPr>
          <p:cNvGrpSpPr>
            <a:grpSpLocks/>
          </p:cNvGrpSpPr>
          <p:nvPr/>
        </p:nvGrpSpPr>
        <p:grpSpPr bwMode="auto">
          <a:xfrm>
            <a:off x="3082753" y="2928035"/>
            <a:ext cx="953177" cy="1070884"/>
            <a:chOff x="1565" y="2659"/>
            <a:chExt cx="227" cy="227"/>
          </a:xfrm>
          <a:solidFill>
            <a:srgbClr val="DF7941"/>
          </a:solidFill>
        </p:grpSpPr>
        <p:sp>
          <p:nvSpPr>
            <p:cNvPr id="18" name="Oval 14">
              <a:extLst>
                <a:ext uri="{FF2B5EF4-FFF2-40B4-BE49-F238E27FC236}">
                  <a16:creationId xmlns="" xmlns:a16="http://schemas.microsoft.com/office/drawing/2014/main" id="{C60CE9FA-69DA-4B49-B87B-E052FDAAE0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Oval 15">
              <a:extLst>
                <a:ext uri="{FF2B5EF4-FFF2-40B4-BE49-F238E27FC236}">
                  <a16:creationId xmlns="" xmlns:a16="http://schemas.microsoft.com/office/drawing/2014/main" id="{BE3371A6-0404-42E8-ADDE-63DC978CBD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6" name="Group 22">
            <a:extLst>
              <a:ext uri="{FF2B5EF4-FFF2-40B4-BE49-F238E27FC236}">
                <a16:creationId xmlns="" xmlns:a16="http://schemas.microsoft.com/office/drawing/2014/main" id="{9D0F3825-54CC-4EC6-AEF9-856307EA25FB}"/>
              </a:ext>
            </a:extLst>
          </p:cNvPr>
          <p:cNvGrpSpPr>
            <a:grpSpLocks/>
          </p:cNvGrpSpPr>
          <p:nvPr/>
        </p:nvGrpSpPr>
        <p:grpSpPr bwMode="auto">
          <a:xfrm>
            <a:off x="7796300" y="3647154"/>
            <a:ext cx="1108012" cy="1044323"/>
            <a:chOff x="3923" y="2659"/>
            <a:chExt cx="227" cy="227"/>
          </a:xfrm>
          <a:solidFill>
            <a:srgbClr val="3939E7"/>
          </a:solidFill>
        </p:grpSpPr>
        <p:sp>
          <p:nvSpPr>
            <p:cNvPr id="27" name="Oval 23">
              <a:extLst>
                <a:ext uri="{FF2B5EF4-FFF2-40B4-BE49-F238E27FC236}">
                  <a16:creationId xmlns="" xmlns:a16="http://schemas.microsoft.com/office/drawing/2014/main" id="{04FE10BC-C9E8-4FE9-9766-55052BD98F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Oval 24">
              <a:extLst>
                <a:ext uri="{FF2B5EF4-FFF2-40B4-BE49-F238E27FC236}">
                  <a16:creationId xmlns="" xmlns:a16="http://schemas.microsoft.com/office/drawing/2014/main" id="{618FB497-27E7-404A-A86B-0F9A3C2A60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="" xmlns:a16="http://schemas.microsoft.com/office/drawing/2014/main" id="{2DE66DA3-4B36-4D7A-BF59-F03C2AF23310}"/>
              </a:ext>
            </a:extLst>
          </p:cNvPr>
          <p:cNvGrpSpPr>
            <a:grpSpLocks/>
          </p:cNvGrpSpPr>
          <p:nvPr/>
        </p:nvGrpSpPr>
        <p:grpSpPr bwMode="auto">
          <a:xfrm>
            <a:off x="5217369" y="5112205"/>
            <a:ext cx="1042213" cy="801904"/>
            <a:chOff x="3515" y="3521"/>
            <a:chExt cx="227" cy="227"/>
          </a:xfrm>
          <a:solidFill>
            <a:srgbClr val="00B050"/>
          </a:solidFill>
        </p:grpSpPr>
        <p:sp>
          <p:nvSpPr>
            <p:cNvPr id="30" name="Oval 26">
              <a:extLst>
                <a:ext uri="{FF2B5EF4-FFF2-40B4-BE49-F238E27FC236}">
                  <a16:creationId xmlns="" xmlns:a16="http://schemas.microsoft.com/office/drawing/2014/main" id="{27C4D9D5-93A2-41F4-946D-128CA49841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Oval 27">
              <a:extLst>
                <a:ext uri="{FF2B5EF4-FFF2-40B4-BE49-F238E27FC236}">
                  <a16:creationId xmlns="" xmlns:a16="http://schemas.microsoft.com/office/drawing/2014/main" id="{B49CFC78-A40A-4DE8-ACB2-5DD725CBF1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2" name="Oval 28">
            <a:extLst>
              <a:ext uri="{FF2B5EF4-FFF2-40B4-BE49-F238E27FC236}">
                <a16:creationId xmlns="" xmlns:a16="http://schemas.microsoft.com/office/drawing/2014/main" id="{C23BFAAF-7438-4EA3-9B36-9C277E8234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78070" y="2143465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3" name="Oval 29">
            <a:extLst>
              <a:ext uri="{FF2B5EF4-FFF2-40B4-BE49-F238E27FC236}">
                <a16:creationId xmlns="" xmlns:a16="http://schemas.microsoft.com/office/drawing/2014/main" id="{64A1291E-B721-4B8E-937A-478AC72F9F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82833" y="2149815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4" name="Oval 30">
            <a:extLst>
              <a:ext uri="{FF2B5EF4-FFF2-40B4-BE49-F238E27FC236}">
                <a16:creationId xmlns="" xmlns:a16="http://schemas.microsoft.com/office/drawing/2014/main" id="{452DC6E8-15E7-43B3-96E9-714DA4BBAF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05070" y="2270465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5" name="Oval 31">
            <a:extLst>
              <a:ext uri="{FF2B5EF4-FFF2-40B4-BE49-F238E27FC236}">
                <a16:creationId xmlns="" xmlns:a16="http://schemas.microsoft.com/office/drawing/2014/main" id="{28A42C18-CC67-4C43-9E1A-D5AFBA011F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87608" y="2243477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36" name="Group 44">
            <a:extLst>
              <a:ext uri="{FF2B5EF4-FFF2-40B4-BE49-F238E27FC236}">
                <a16:creationId xmlns="" xmlns:a16="http://schemas.microsoft.com/office/drawing/2014/main" id="{72553D0C-F71B-4B76-906E-667FDF4E2362}"/>
              </a:ext>
            </a:extLst>
          </p:cNvPr>
          <p:cNvGrpSpPr>
            <a:grpSpLocks/>
          </p:cNvGrpSpPr>
          <p:nvPr/>
        </p:nvGrpSpPr>
        <p:grpSpPr bwMode="auto">
          <a:xfrm>
            <a:off x="5189208" y="2354602"/>
            <a:ext cx="1522412" cy="1522413"/>
            <a:chOff x="2416" y="1878"/>
            <a:chExt cx="959" cy="959"/>
          </a:xfrm>
        </p:grpSpPr>
        <p:sp>
          <p:nvSpPr>
            <p:cNvPr id="37" name="Oval 32">
              <a:extLst>
                <a:ext uri="{FF2B5EF4-FFF2-40B4-BE49-F238E27FC236}">
                  <a16:creationId xmlns="" xmlns:a16="http://schemas.microsoft.com/office/drawing/2014/main" id="{FF3BE432-5492-400A-A7E1-3C7DFD8ED5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16" y="1878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zh-CN"/>
            </a:p>
          </p:txBody>
        </p:sp>
        <p:sp>
          <p:nvSpPr>
            <p:cNvPr id="38" name="Oval 33">
              <a:extLst>
                <a:ext uri="{FF2B5EF4-FFF2-40B4-BE49-F238E27FC236}">
                  <a16:creationId xmlns="" xmlns:a16="http://schemas.microsoft.com/office/drawing/2014/main" id="{67791E5A-77DB-447E-AC3B-2A612B0775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0" y="189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zh-CN"/>
            </a:p>
          </p:txBody>
        </p:sp>
        <p:sp>
          <p:nvSpPr>
            <p:cNvPr id="39" name="Oval 34">
              <a:extLst>
                <a:ext uri="{FF2B5EF4-FFF2-40B4-BE49-F238E27FC236}">
                  <a16:creationId xmlns="" xmlns:a16="http://schemas.microsoft.com/office/drawing/2014/main" id="{66037FE1-8133-44DB-86B9-F625861297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41" y="189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zh-CN"/>
            </a:p>
          </p:txBody>
        </p:sp>
        <p:sp>
          <p:nvSpPr>
            <p:cNvPr id="40" name="Oval 35">
              <a:extLst>
                <a:ext uri="{FF2B5EF4-FFF2-40B4-BE49-F238E27FC236}">
                  <a16:creationId xmlns="" xmlns:a16="http://schemas.microsoft.com/office/drawing/2014/main" id="{FC1BE6BD-61C8-4E15-834A-971D314C83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51" y="190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zh-CN"/>
            </a:p>
          </p:txBody>
        </p:sp>
        <p:sp>
          <p:nvSpPr>
            <p:cNvPr id="41" name="Oval 36">
              <a:extLst>
                <a:ext uri="{FF2B5EF4-FFF2-40B4-BE49-F238E27FC236}">
                  <a16:creationId xmlns="" xmlns:a16="http://schemas.microsoft.com/office/drawing/2014/main" id="{1D22032B-2737-4959-98FF-CF3EAB5A15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02" y="192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zh-CN"/>
            </a:p>
          </p:txBody>
        </p:sp>
      </p:grpSp>
      <p:sp>
        <p:nvSpPr>
          <p:cNvPr id="42" name="Text Box 37">
            <a:extLst>
              <a:ext uri="{FF2B5EF4-FFF2-40B4-BE49-F238E27FC236}">
                <a16:creationId xmlns="" xmlns:a16="http://schemas.microsoft.com/office/drawing/2014/main" id="{DD4987AE-CC64-4CD8-BFF5-525360DB9BF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25733" y="2806574"/>
            <a:ext cx="1185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电机</a:t>
            </a:r>
            <a:endParaRPr lang="en-US" altLang="zh-CN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Text Box 39">
            <a:extLst>
              <a:ext uri="{FF2B5EF4-FFF2-40B4-BE49-F238E27FC236}">
                <a16:creationId xmlns="" xmlns:a16="http://schemas.microsoft.com/office/drawing/2014/main" id="{9EE3CCFF-8D6A-4862-850B-CB2C47A65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75" y="1004312"/>
            <a:ext cx="833284" cy="8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r>
              <a:rPr lang="zh-CN" altLang="en-US" sz="4800" dirty="0" smtClean="0"/>
              <a:t>衣</a:t>
            </a:r>
            <a:endParaRPr lang="en-US" altLang="zh-CN" sz="4800" dirty="0"/>
          </a:p>
        </p:txBody>
      </p:sp>
      <p:sp>
        <p:nvSpPr>
          <p:cNvPr id="45" name="Text Box 40">
            <a:extLst>
              <a:ext uri="{FF2B5EF4-FFF2-40B4-BE49-F238E27FC236}">
                <a16:creationId xmlns="" xmlns:a16="http://schemas.microsoft.com/office/drawing/2014/main" id="{4A974788-C968-491B-A945-A17054285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876" y="5083111"/>
            <a:ext cx="800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800" dirty="0" smtClean="0"/>
              <a:t>住</a:t>
            </a:r>
            <a:endParaRPr lang="en-US" altLang="zh-CN" sz="4800" dirty="0"/>
          </a:p>
        </p:txBody>
      </p:sp>
      <p:sp>
        <p:nvSpPr>
          <p:cNvPr id="47" name="Text Box 42">
            <a:extLst>
              <a:ext uri="{FF2B5EF4-FFF2-40B4-BE49-F238E27FC236}">
                <a16:creationId xmlns="" xmlns:a16="http://schemas.microsoft.com/office/drawing/2014/main" id="{C9534AE7-C674-44B9-A1D3-D15247DB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637" y="2997623"/>
            <a:ext cx="8432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r>
              <a:rPr lang="zh-CN" altLang="en-US" sz="4800" dirty="0" smtClean="0"/>
              <a:t>食</a:t>
            </a:r>
            <a:endParaRPr lang="en-US" altLang="zh-CN" sz="4800" dirty="0"/>
          </a:p>
        </p:txBody>
      </p:sp>
      <p:sp>
        <p:nvSpPr>
          <p:cNvPr id="50" name="Text Box 42">
            <a:extLst>
              <a:ext uri="{FF2B5EF4-FFF2-40B4-BE49-F238E27FC236}">
                <a16:creationId xmlns="" xmlns:a16="http://schemas.microsoft.com/office/drawing/2014/main" id="{C9534AE7-C674-44B9-A1D3-D15247DB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312" y="4046596"/>
            <a:ext cx="19442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85750" indent="-285750"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3939E7"/>
                </a:solidFill>
              </a:rPr>
              <a:t>汽车</a:t>
            </a:r>
            <a:endParaRPr lang="en-US" altLang="zh-CN" sz="1600" dirty="0" smtClean="0">
              <a:solidFill>
                <a:srgbClr val="3939E7"/>
              </a:solidFill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3939E7"/>
                </a:solidFill>
              </a:rPr>
              <a:t>电动自行车</a:t>
            </a:r>
            <a:endParaRPr lang="en-US" altLang="zh-CN" sz="1600" dirty="0" smtClean="0">
              <a:solidFill>
                <a:srgbClr val="3939E7"/>
              </a:solidFill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3939E7"/>
                </a:solidFill>
              </a:rPr>
              <a:t>电动汽车</a:t>
            </a:r>
            <a:endParaRPr lang="en-US" altLang="zh-CN" sz="1600" dirty="0" smtClean="0">
              <a:solidFill>
                <a:srgbClr val="3939E7"/>
              </a:solidFill>
            </a:endParaRPr>
          </a:p>
          <a:p>
            <a:pPr algn="r"/>
            <a:endParaRPr lang="en-US" altLang="zh-CN" sz="1600" dirty="0"/>
          </a:p>
        </p:txBody>
      </p:sp>
      <p:sp>
        <p:nvSpPr>
          <p:cNvPr id="3" name="矩形 2"/>
          <p:cNvSpPr/>
          <p:nvPr/>
        </p:nvSpPr>
        <p:spPr>
          <a:xfrm>
            <a:off x="3460931" y="4691477"/>
            <a:ext cx="17282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dirty="0" smtClean="0">
                <a:solidFill>
                  <a:srgbClr val="00B050"/>
                </a:solidFill>
              </a:rPr>
              <a:t>空调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 smtClean="0">
                <a:solidFill>
                  <a:srgbClr val="00B050"/>
                </a:solidFill>
              </a:rPr>
              <a:t>空气净化器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 smtClean="0">
                <a:solidFill>
                  <a:srgbClr val="00B050"/>
                </a:solidFill>
              </a:rPr>
              <a:t>落地扇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 smtClean="0">
                <a:solidFill>
                  <a:srgbClr val="00B050"/>
                </a:solidFill>
              </a:rPr>
              <a:t>吊扇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rgbClr val="00B050"/>
                </a:solidFill>
              </a:rPr>
              <a:t>电梯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032071" y="1164823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缝纫机</a:t>
            </a:r>
            <a:endParaRPr lang="en-US" altLang="zh-CN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织布机</a:t>
            </a:r>
            <a:endParaRPr lang="en-US" altLang="zh-CN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洗衣机</a:t>
            </a:r>
            <a:endParaRPr lang="en-US" altLang="zh-CN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endParaRPr lang="en-US" altLang="zh-CN" dirty="0"/>
          </a:p>
        </p:txBody>
      </p:sp>
      <p:sp>
        <p:nvSpPr>
          <p:cNvPr id="53" name="矩形 52"/>
          <p:cNvSpPr/>
          <p:nvPr/>
        </p:nvSpPr>
        <p:spPr>
          <a:xfrm>
            <a:off x="1919536" y="2937534"/>
            <a:ext cx="1163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dirty="0" smtClean="0">
                <a:solidFill>
                  <a:srgbClr val="DF7941"/>
                </a:solidFill>
              </a:rPr>
              <a:t>冰箱</a:t>
            </a:r>
            <a:endParaRPr lang="en-US" altLang="zh-CN" dirty="0" smtClean="0">
              <a:solidFill>
                <a:srgbClr val="DF7941"/>
              </a:solidFill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zh-CN" altLang="en-US" dirty="0" smtClean="0">
                <a:solidFill>
                  <a:srgbClr val="DF7941"/>
                </a:solidFill>
              </a:rPr>
              <a:t>破壁机</a:t>
            </a:r>
            <a:endParaRPr lang="en-US" altLang="zh-CN" dirty="0" smtClean="0">
              <a:solidFill>
                <a:srgbClr val="DF7941"/>
              </a:solidFill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zh-CN" altLang="en-US" dirty="0">
                <a:solidFill>
                  <a:srgbClr val="DF7941"/>
                </a:solidFill>
              </a:rPr>
              <a:t>料理</a:t>
            </a:r>
            <a:r>
              <a:rPr lang="zh-CN" altLang="en-US" dirty="0" smtClean="0">
                <a:solidFill>
                  <a:srgbClr val="DF7941"/>
                </a:solidFill>
              </a:rPr>
              <a:t>机</a:t>
            </a:r>
            <a:endParaRPr lang="en-US" altLang="zh-CN" dirty="0" smtClean="0">
              <a:solidFill>
                <a:srgbClr val="DF7941"/>
              </a:solidFill>
            </a:endParaRPr>
          </a:p>
          <a:p>
            <a:pPr marL="285750" indent="-285750">
              <a:buFont typeface="Wingdings" pitchFamily="2" charset="2"/>
              <a:buChar char="p"/>
            </a:pPr>
            <a:endParaRPr lang="en-US" altLang="zh-CN" dirty="0"/>
          </a:p>
        </p:txBody>
      </p:sp>
      <p:sp>
        <p:nvSpPr>
          <p:cNvPr id="43" name="AutoShape 7">
            <a:extLst>
              <a:ext uri="{FF2B5EF4-FFF2-40B4-BE49-F238E27FC236}">
                <a16:creationId xmlns="" xmlns:a16="http://schemas.microsoft.com/office/drawing/2014/main" id="{35637281-AB15-429B-BEF1-980CCAA10C4B}"/>
              </a:ext>
            </a:extLst>
          </p:cNvPr>
          <p:cNvSpPr>
            <a:spLocks noChangeArrowheads="1"/>
          </p:cNvSpPr>
          <p:nvPr/>
        </p:nvSpPr>
        <p:spPr bwMode="invGray">
          <a:xfrm rot="1840589">
            <a:off x="6544759" y="3265642"/>
            <a:ext cx="1234537" cy="427229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1" name="Text Box 41">
            <a:extLst>
              <a:ext uri="{FF2B5EF4-FFF2-40B4-BE49-F238E27FC236}">
                <a16:creationId xmlns="" xmlns:a16="http://schemas.microsoft.com/office/drawing/2014/main" id="{96FABF5F-E0B7-42AC-9439-92FF23871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368" y="3738903"/>
            <a:ext cx="61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800" dirty="0" smtClean="0"/>
              <a:t>行</a:t>
            </a:r>
            <a:endParaRPr lang="en-US" altLang="zh-CN" sz="4800" dirty="0"/>
          </a:p>
        </p:txBody>
      </p:sp>
      <p:grpSp>
        <p:nvGrpSpPr>
          <p:cNvPr id="54" name="Group 22">
            <a:extLst>
              <a:ext uri="{FF2B5EF4-FFF2-40B4-BE49-F238E27FC236}">
                <a16:creationId xmlns="" xmlns:a16="http://schemas.microsoft.com/office/drawing/2014/main" id="{9D0F3825-54CC-4EC6-AEF9-856307EA25FB}"/>
              </a:ext>
            </a:extLst>
          </p:cNvPr>
          <p:cNvGrpSpPr>
            <a:grpSpLocks/>
          </p:cNvGrpSpPr>
          <p:nvPr/>
        </p:nvGrpSpPr>
        <p:grpSpPr bwMode="auto">
          <a:xfrm>
            <a:off x="7653307" y="1199587"/>
            <a:ext cx="983614" cy="894693"/>
            <a:chOff x="3923" y="2659"/>
            <a:chExt cx="227" cy="227"/>
          </a:xfrm>
          <a:solidFill>
            <a:srgbClr val="C00000"/>
          </a:solidFill>
        </p:grpSpPr>
        <p:sp>
          <p:nvSpPr>
            <p:cNvPr id="56" name="Oval 24">
              <a:extLst>
                <a:ext uri="{FF2B5EF4-FFF2-40B4-BE49-F238E27FC236}">
                  <a16:creationId xmlns="" xmlns:a16="http://schemas.microsoft.com/office/drawing/2014/main" id="{618FB497-27E7-404A-A86B-0F9A3C2A60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Oval 23">
              <a:extLst>
                <a:ext uri="{FF2B5EF4-FFF2-40B4-BE49-F238E27FC236}">
                  <a16:creationId xmlns="" xmlns:a16="http://schemas.microsoft.com/office/drawing/2014/main" id="{04FE10BC-C9E8-4FE9-9766-55052BD98F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6" name="Text Box 41">
            <a:extLst>
              <a:ext uri="{FF2B5EF4-FFF2-40B4-BE49-F238E27FC236}">
                <a16:creationId xmlns="" xmlns:a16="http://schemas.microsoft.com/office/drawing/2014/main" id="{96FABF5F-E0B7-42AC-9439-92FF23871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803" y="1181753"/>
            <a:ext cx="840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800" dirty="0" smtClean="0"/>
              <a:t>娱</a:t>
            </a:r>
            <a:endParaRPr lang="en-US" altLang="zh-CN" sz="4800" dirty="0"/>
          </a:p>
        </p:txBody>
      </p:sp>
      <p:sp>
        <p:nvSpPr>
          <p:cNvPr id="4" name="矩形 3"/>
          <p:cNvSpPr/>
          <p:nvPr/>
        </p:nvSpPr>
        <p:spPr>
          <a:xfrm>
            <a:off x="8904312" y="1424043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solidFill>
                  <a:srgbClr val="C00000"/>
                </a:solidFill>
              </a:rPr>
              <a:t>滑板车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solidFill>
                  <a:srgbClr val="C00000"/>
                </a:solidFill>
              </a:rPr>
              <a:t>无人机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solidFill>
                  <a:srgbClr val="C00000"/>
                </a:solidFill>
              </a:rPr>
              <a:t>电脑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CN" altLang="en-US" dirty="0">
                <a:solidFill>
                  <a:srgbClr val="C00000"/>
                </a:solidFill>
              </a:rPr>
              <a:t>机器人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2989" y="5648815"/>
            <a:ext cx="335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教育、医疗、养老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5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C10762B-FBF6-4642-A720-9DE17EAC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5" y="362819"/>
            <a:ext cx="5256585" cy="705054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电机市场销量分布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64193"/>
            <a:ext cx="809304" cy="76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362191"/>
              </p:ext>
            </p:extLst>
          </p:nvPr>
        </p:nvGraphicFramePr>
        <p:xfrm>
          <a:off x="1343472" y="1340768"/>
          <a:ext cx="92170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67808" y="153216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2019</a:t>
            </a:r>
            <a:r>
              <a:rPr lang="zh-CN" altLang="en-US" dirty="0" smtClean="0"/>
              <a:t>年中国电器销量（万台）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9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35130C-36AF-4AEE-9C27-28D6F162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4550296" cy="850107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电机主推型号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432" y="1556792"/>
            <a:ext cx="45365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SWM190</a:t>
            </a:r>
            <a:r>
              <a:rPr lang="zh-CN" altLang="en-US" b="1" dirty="0" smtClean="0">
                <a:solidFill>
                  <a:srgbClr val="002060"/>
                </a:solidFill>
              </a:rPr>
              <a:t>系列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Cortex™-M0 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内核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工作频率最高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60MHz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供电电压范围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2.3V</a:t>
            </a:r>
            <a:r>
              <a:rPr lang="zh-CN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至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3.6V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120KB FLASH,20KB 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UART*4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I2C*2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SPI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*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2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PWM</a:t>
            </a:r>
            <a:r>
              <a:rPr lang="zh-CN" altLang="en-US" sz="1400" dirty="0">
                <a:solidFill>
                  <a:srgbClr val="002060"/>
                </a:solidFill>
                <a:latin typeface="+mn-ea"/>
                <a:ea typeface="+mn-ea"/>
              </a:rPr>
              <a:t>*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8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TIMER*8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WDT</a:t>
            </a:r>
            <a:r>
              <a:rPr lang="zh-CN" altLang="en-US" sz="1400" dirty="0">
                <a:solidFill>
                  <a:srgbClr val="002060"/>
                </a:solidFill>
                <a:latin typeface="+mn-ea"/>
                <a:ea typeface="+mn-ea"/>
              </a:rPr>
              <a:t>*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最多可</a:t>
            </a:r>
            <a:r>
              <a:rPr lang="zh-CN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56</a:t>
            </a:r>
            <a:r>
              <a:rPr lang="zh-CN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个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GPIO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2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*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12</a:t>
            </a:r>
            <a:r>
              <a:rPr lang="zh-CN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位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8</a:t>
            </a:r>
            <a:r>
              <a:rPr lang="zh-CN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通道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高精度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SAR ADC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OPA*4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CMP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*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3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CORDIC</a:t>
            </a:r>
            <a:r>
              <a:rPr lang="zh-CN" altLang="en-US" sz="1400" dirty="0">
                <a:solidFill>
                  <a:srgbClr val="00206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DIV</a:t>
            </a:r>
            <a:r>
              <a:rPr lang="zh-CN" altLang="en-US" sz="1400" dirty="0">
                <a:solidFill>
                  <a:srgbClr val="002060"/>
                </a:solidFill>
                <a:latin typeface="+mn-ea"/>
                <a:ea typeface="+mn-ea"/>
              </a:rPr>
              <a:t>加速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96BIT 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独立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低功耗</a:t>
            </a:r>
            <a:r>
              <a:rPr lang="zh-CN" altLang="en-US" sz="1400" dirty="0">
                <a:solidFill>
                  <a:srgbClr val="002060"/>
                </a:solidFill>
                <a:latin typeface="+mn-ea"/>
                <a:ea typeface="+mn-ea"/>
              </a:rPr>
              <a:t>模式</a:t>
            </a:r>
            <a:endParaRPr lang="zh-CN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6080" y="1556791"/>
            <a:ext cx="4680520" cy="403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SWM201</a:t>
            </a:r>
            <a:r>
              <a:rPr lang="zh-CN" altLang="en-US" b="1" dirty="0" smtClean="0">
                <a:solidFill>
                  <a:srgbClr val="002060"/>
                </a:solidFill>
              </a:rPr>
              <a:t>系列</a:t>
            </a:r>
            <a:endParaRPr lang="en-US" altLang="zh-CN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Cortex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™-M0 </a:t>
            </a:r>
            <a:r>
              <a:rPr lang="zh-CN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内核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工作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频率最高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60MHz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供电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电压范围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2.2V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至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5.5V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32KB FLASH,8KB RAM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UART*2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I2C*1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PWM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*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8</a:t>
            </a:r>
            <a:r>
              <a:rPr lang="zh-CN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TIMER*6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WDT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*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1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最多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可达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44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个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GPIO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12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位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12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通道高精度</a:t>
            </a:r>
            <a:r>
              <a:rPr lang="en-US" altLang="zh-CN" sz="1400" dirty="0">
                <a:solidFill>
                  <a:srgbClr val="002060"/>
                </a:solidFill>
                <a:latin typeface="+mn-ea"/>
                <a:ea typeface="+mn-ea"/>
              </a:rPr>
              <a:t>SAR 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ADC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OPA*3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CMP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*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4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CORDIC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DIV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加速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96BIT </a:t>
            </a:r>
            <a:r>
              <a:rPr lang="zh-CN" altLang="zh-CN" sz="1400" dirty="0">
                <a:solidFill>
                  <a:srgbClr val="002060"/>
                </a:solidFill>
                <a:latin typeface="+mn-ea"/>
                <a:ea typeface="+mn-ea"/>
              </a:rPr>
              <a:t>独立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ID</a:t>
            </a:r>
            <a:endParaRPr lang="en-US" altLang="zh-CN" sz="1400" dirty="0">
              <a:solidFill>
                <a:srgbClr val="002060"/>
              </a:solidFill>
              <a:latin typeface="+mn-ea"/>
              <a:ea typeface="+mn-ea"/>
            </a:endParaRPr>
          </a:p>
          <a:p>
            <a:r>
              <a:rPr lang="zh-CN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低功耗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模式</a:t>
            </a:r>
            <a:r>
              <a:rPr lang="en-US" altLang="zh-CN" sz="1400" dirty="0">
                <a:latin typeface="+mn-ea"/>
                <a:ea typeface="+mn-ea"/>
              </a:rPr>
              <a:t>sleep</a:t>
            </a:r>
            <a:r>
              <a:rPr lang="zh-CN" altLang="en-US" sz="1400" dirty="0">
                <a:latin typeface="+mn-ea"/>
                <a:ea typeface="+mn-ea"/>
              </a:rPr>
              <a:t>功耗</a:t>
            </a:r>
            <a:endParaRPr lang="en-US" altLang="zh-CN" sz="1400" dirty="0">
              <a:latin typeface="+mn-ea"/>
              <a:ea typeface="+mn-ea"/>
            </a:endParaRPr>
          </a:p>
          <a:p>
            <a:pPr marL="800100" lvl="2" indent="0">
              <a:buNone/>
            </a:pPr>
            <a:r>
              <a:rPr lang="en-US" altLang="zh-CN" sz="1400" dirty="0">
                <a:solidFill>
                  <a:srgbClr val="0070C0"/>
                </a:solidFill>
                <a:latin typeface="+mn-ea"/>
                <a:ea typeface="+mn-ea"/>
              </a:rPr>
              <a:t>35uA</a:t>
            </a:r>
          </a:p>
          <a:p>
            <a:r>
              <a:rPr lang="en-US" altLang="zh-CN" sz="1400" dirty="0">
                <a:latin typeface="+mn-ea"/>
                <a:ea typeface="+mn-ea"/>
              </a:rPr>
              <a:t>Stop</a:t>
            </a:r>
            <a:r>
              <a:rPr lang="zh-CN" altLang="en-US" sz="1400" dirty="0">
                <a:latin typeface="+mn-ea"/>
                <a:ea typeface="+mn-ea"/>
              </a:rPr>
              <a:t>功耗</a:t>
            </a:r>
            <a:endParaRPr lang="en-US" altLang="zh-CN" sz="1400" dirty="0">
              <a:latin typeface="+mn-ea"/>
              <a:ea typeface="+mn-ea"/>
            </a:endParaRPr>
          </a:p>
          <a:p>
            <a:pPr marL="800100" lvl="2" indent="0">
              <a:buNone/>
            </a:pPr>
            <a:r>
              <a:rPr lang="en-US" altLang="zh-CN" sz="1400" dirty="0">
                <a:solidFill>
                  <a:srgbClr val="0070C0"/>
                </a:solidFill>
                <a:latin typeface="+mn-ea"/>
                <a:ea typeface="+mn-ea"/>
              </a:rPr>
              <a:t>200nA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zh-CN" dirty="0">
              <a:solidFill>
                <a:srgbClr val="002060"/>
              </a:solidFill>
            </a:endParaRPr>
          </a:p>
        </p:txBody>
      </p:sp>
      <p:pic>
        <p:nvPicPr>
          <p:cNvPr id="12289" name="Picture 1" descr="C:\Users\Administrator\AppData\Roaming\Tencent\Users\453480575\QQ\WinTemp\RichOle\}VHA8@[75QZ5EAKFI]~Y$I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" y="354954"/>
            <a:ext cx="1355018" cy="10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4E9F4C59-30CF-45B5-A880-34D9A5F0E8D4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46646"/>
            <a:ext cx="10972800" cy="92211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600" b="1" dirty="0" smtClean="0">
                <a:solidFill>
                  <a:schemeClr val="bg1"/>
                </a:solidFill>
              </a:rPr>
              <a:t>        SWM201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管脚排布及资源优化（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）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内容占位符 8"/>
          <p:cNvSpPr txBox="1">
            <a:spLocks/>
          </p:cNvSpPr>
          <p:nvPr/>
        </p:nvSpPr>
        <p:spPr>
          <a:xfrm>
            <a:off x="623392" y="1124744"/>
            <a:ext cx="4968552" cy="511256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endParaRPr lang="zh-CN" altLang="zh-CN" sz="1800" kern="100" dirty="0">
              <a:effectLst/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14337" name="Picture 1" descr="C:\Users\Administrator\AppData\Roaming\Tencent\Users\453480575\QQ\WinTemp\RichOle\}VHA8@[75QZ5EAKFI]~Y$I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646"/>
            <a:ext cx="1127448" cy="8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" name="Picture 1" descr="C:\Users\Administrator\AppData\Roaming\Tencent\Users\453480575\QQ\WinTemp\RichOle\YQ{3@F@WWBEQS~RLL3)}@J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26" y="1064098"/>
            <a:ext cx="4106350" cy="22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Program Files\QQ\DARREN\453480575\Image\C2C\33A9FQK%U_8{_}9GYE@MN{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93" y="1138189"/>
            <a:ext cx="1944216" cy="21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28100"/>
              </p:ext>
            </p:extLst>
          </p:nvPr>
        </p:nvGraphicFramePr>
        <p:xfrm>
          <a:off x="646188" y="3501009"/>
          <a:ext cx="9770292" cy="249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71"/>
                <a:gridCol w="3944500"/>
                <a:gridCol w="493196"/>
                <a:gridCol w="1786695"/>
                <a:gridCol w="974562"/>
                <a:gridCol w="1624268"/>
              </a:tblGrid>
              <a:tr h="38924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7030A0"/>
                          </a:solidFill>
                        </a:rPr>
                        <a:t>管脚号</a:t>
                      </a:r>
                      <a:endParaRPr lang="zh-CN" alt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7030A0"/>
                          </a:solidFill>
                        </a:rPr>
                        <a:t>可复用功能</a:t>
                      </a:r>
                      <a:endParaRPr lang="zh-CN" alt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7030A0"/>
                          </a:solidFill>
                        </a:rPr>
                        <a:t>组合（</a:t>
                      </a:r>
                      <a:r>
                        <a:rPr lang="en-US" altLang="zh-CN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r>
                        <a:rPr lang="zh-CN" altLang="en-US" dirty="0" smtClean="0">
                          <a:solidFill>
                            <a:srgbClr val="7030A0"/>
                          </a:solidFill>
                        </a:rPr>
                        <a:t>）</a:t>
                      </a:r>
                      <a:endParaRPr lang="zh-CN" alt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7030A0"/>
                          </a:solidFill>
                        </a:rPr>
                        <a:t>组合（</a:t>
                      </a:r>
                      <a:r>
                        <a:rPr lang="en-US" altLang="zh-CN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zh-CN" altLang="en-US" dirty="0" smtClean="0">
                          <a:solidFill>
                            <a:srgbClr val="7030A0"/>
                          </a:solidFill>
                        </a:rPr>
                        <a:t>）</a:t>
                      </a:r>
                      <a:endParaRPr lang="en-US" altLang="zh-CN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</a:txBody>
                  <a:tcPr/>
                </a:tc>
              </a:tr>
              <a:tr h="4642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#20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A0/I2COCLK/UARTORX/PWM0AN/PWM1AN/PWM0A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UH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PWM0A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70C0"/>
                          </a:solidFill>
                        </a:rPr>
                        <a:t>UL</a:t>
                      </a:r>
                      <a:endParaRPr lang="zh-CN" alt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70C0"/>
                          </a:solidFill>
                        </a:rPr>
                        <a:t>PWM0AN</a:t>
                      </a:r>
                      <a:endParaRPr lang="zh-CN" alt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#21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A1/I2CODAT/UART0TX/PWM1BN/PWM1B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VH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PWM1B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70C0"/>
                          </a:solidFill>
                        </a:rPr>
                        <a:t>VL</a:t>
                      </a:r>
                      <a:endParaRPr lang="zh-CN" alt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70C0"/>
                          </a:solidFill>
                        </a:rPr>
                        <a:t>PWM1BN</a:t>
                      </a:r>
                      <a:endParaRPr lang="zh-CN" alt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#22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A2/PWM1AN/PWM0AN/PWM1A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WH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宋体"/>
                        </a:rPr>
                        <a:t>PWM1A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70C0"/>
                          </a:solidFill>
                        </a:rPr>
                        <a:t>WL</a:t>
                      </a:r>
                      <a:endParaRPr lang="zh-CN" alt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70C0"/>
                          </a:solidFill>
                        </a:rPr>
                        <a:t>PWM1AN</a:t>
                      </a:r>
                      <a:endParaRPr lang="zh-CN" alt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#23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A3/PWM0A/PWM1AN/PWM1BN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PWM0AN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B050"/>
                          </a:solidFill>
                        </a:rPr>
                        <a:t>UH</a:t>
                      </a:r>
                      <a:endParaRPr lang="zh-CN" altLang="en-US" sz="1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B050"/>
                          </a:solidFill>
                        </a:rPr>
                        <a:t>PWM0A</a:t>
                      </a:r>
                      <a:endParaRPr lang="zh-CN" altLang="en-US" sz="1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#24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A4/UART1TX/PWM1B/PWM1BN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VL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PWM1BN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B050"/>
                          </a:solidFill>
                        </a:rPr>
                        <a:t>VH</a:t>
                      </a:r>
                      <a:endParaRPr lang="zh-CN" altLang="en-US" sz="1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B050"/>
                          </a:solidFill>
                        </a:rPr>
                        <a:t>PWM1B</a:t>
                      </a:r>
                      <a:endParaRPr lang="zh-CN" altLang="en-US" sz="1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#25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A5/UART1RX/PWM1A/PWM0AN/PWM1AN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WL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宋体"/>
                        </a:rPr>
                        <a:t>PWM1AN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B050"/>
                          </a:solidFill>
                        </a:rPr>
                        <a:t>WH</a:t>
                      </a:r>
                      <a:endParaRPr lang="zh-CN" altLang="en-US" sz="1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00B050"/>
                          </a:solidFill>
                        </a:rPr>
                        <a:t>PWM1A</a:t>
                      </a:r>
                      <a:endParaRPr lang="zh-CN" altLang="en-US" sz="1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4E9F4C59-30CF-45B5-A880-34D9A5F0E8D4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46646"/>
            <a:ext cx="10972800" cy="92211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600" b="1" dirty="0" smtClean="0">
                <a:solidFill>
                  <a:schemeClr val="bg1"/>
                </a:solidFill>
              </a:rPr>
              <a:t>        SWM201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管脚排布及资源优化（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2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）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4337" name="Picture 1" descr="C:\Users\Administrator\AppData\Roaming\Tencent\Users\453480575\QQ\WinTemp\RichOle\}VHA8@[75QZ5EAKFI]~Y$I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646"/>
            <a:ext cx="1127448" cy="8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42337"/>
              </p:ext>
            </p:extLst>
          </p:nvPr>
        </p:nvGraphicFramePr>
        <p:xfrm>
          <a:off x="1343472" y="1509395"/>
          <a:ext cx="8672512" cy="191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818"/>
                <a:gridCol w="3945718"/>
                <a:gridCol w="936104"/>
                <a:gridCol w="1368152"/>
                <a:gridCol w="1543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7030A0"/>
                          </a:solidFill>
                        </a:rPr>
                        <a:t>管脚号</a:t>
                      </a:r>
                      <a:endParaRPr lang="zh-CN" alt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7030A0"/>
                          </a:solidFill>
                        </a:rPr>
                        <a:t>可复用功能</a:t>
                      </a:r>
                      <a:endParaRPr lang="zh-CN" alt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7030A0"/>
                          </a:solidFill>
                        </a:rPr>
                        <a:t>功能</a:t>
                      </a:r>
                      <a:r>
                        <a:rPr lang="en-US" altLang="zh-CN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7030A0"/>
                          </a:solidFill>
                        </a:rPr>
                        <a:t>功能</a:t>
                      </a:r>
                      <a:r>
                        <a:rPr lang="en-US" altLang="zh-CN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7030A0"/>
                          </a:solidFill>
                        </a:rPr>
                        <a:t>功能</a:t>
                      </a:r>
                      <a:r>
                        <a:rPr lang="en-US" altLang="zh-CN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#9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B4/I2COCLK/HALL0/ADC0_CH6/CMPVP2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HALL0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　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ADC0_CH6</a:t>
                      </a:r>
                      <a:endParaRPr lang="zh-CN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CMPVP2</a:t>
                      </a:r>
                      <a:endParaRPr lang="en-US" altLang="zh-CN" sz="1400" b="1" i="0" u="none" strike="noStrike" dirty="0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1" i="0" u="none" strike="noStrike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#10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B5/I2C0DAT/HALL1/T1I/T1O/ADC0_CH5/CMPVP1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HALL1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　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ADC0_CH5</a:t>
                      </a:r>
                      <a:endParaRPr lang="zh-CN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CMPVP1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1" i="0" u="none" strike="noStrike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#11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B6/PWMBRK1/HALL2/T0I/T0O/ADC0_CH4/CMPVP0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HALL2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　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ADC0_CH4</a:t>
                      </a:r>
                      <a:endParaRPr lang="zh-CN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CMPVP0</a:t>
                      </a:r>
                      <a:endParaRPr lang="en-US" altLang="zh-CN" sz="1400" b="1" i="0" u="none" strike="noStrike" dirty="0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altLang="zh-CN" sz="1400" b="1" i="0" u="none" strike="noStrike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HALL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开关信号捕获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 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线性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HALL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采样或反电动势采样</a:t>
                      </a:r>
                      <a:endParaRPr lang="zh-CN" alt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宋体"/>
                        </a:rPr>
                        <a:t>硬件过流保护</a:t>
                      </a:r>
                      <a:endParaRPr lang="en-US" altLang="zh-CN" sz="1400" b="1" i="0" u="none" strike="noStrike" dirty="0">
                        <a:solidFill>
                          <a:srgbClr val="00206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290" name="Picture 2" descr="D:\Program Files\QQ\DARREN\453480575\Image\C2C\J%HP4Z1`TB(A1T4}6@MX]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2" y="3638280"/>
            <a:ext cx="5040560" cy="234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Program Files\QQ\DARREN\453480575\Image\C2C\M~DSH(G$12]MV%TM`)(7I9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638280"/>
            <a:ext cx="3429000" cy="24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6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4E9F4C59-30CF-45B5-A880-34D9A5F0E8D4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46646"/>
            <a:ext cx="10972800" cy="92211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600" b="1" dirty="0" smtClean="0">
                <a:solidFill>
                  <a:schemeClr val="bg1"/>
                </a:solidFill>
              </a:rPr>
              <a:t>    SWM20P/20N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芯片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E453AAB7-A30C-4F7C-8843-8C344EAE370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556792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800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07368" y="1114203"/>
            <a:ext cx="5774432" cy="5123109"/>
          </a:xfrm>
        </p:spPr>
        <p:txBody>
          <a:bodyPr/>
          <a:lstStyle/>
          <a:p>
            <a:pPr marL="457200" lvl="1" indent="0">
              <a:lnSpc>
                <a:spcPts val="1800"/>
              </a:lnSpc>
              <a:buSzPts val="750"/>
              <a:buNone/>
              <a:tabLst>
                <a:tab pos="533400" algn="l"/>
              </a:tabLst>
            </a:pPr>
            <a:endParaRPr lang="en-US" altLang="zh-CN" sz="1800" kern="100" dirty="0" smtClean="0">
              <a:effectLst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lvl="1">
              <a:lnSpc>
                <a:spcPts val="1800"/>
              </a:lnSpc>
              <a:buSzPts val="750"/>
              <a:buFont typeface="Wingdings" panose="05000000000000000000" pitchFamily="2" charset="2"/>
              <a:buChar char=""/>
              <a:tabLst>
                <a:tab pos="533400" algn="l"/>
              </a:tabLst>
            </a:pPr>
            <a:r>
              <a:rPr lang="en-US" altLang="zh-CN" sz="1800" b="1" dirty="0">
                <a:solidFill>
                  <a:schemeClr val="bg1"/>
                </a:solidFill>
              </a:rPr>
              <a:t>SWM20P</a:t>
            </a:r>
            <a:r>
              <a:rPr lang="zh-CN" altLang="en-US" sz="1800" b="1" dirty="0">
                <a:solidFill>
                  <a:schemeClr val="bg1"/>
                </a:solidFill>
              </a:rPr>
              <a:t>芯片简介</a:t>
            </a:r>
          </a:p>
          <a:p>
            <a:pPr marL="742950" lvl="1" indent="-285750">
              <a:lnSpc>
                <a:spcPts val="1800"/>
              </a:lnSpc>
              <a:buSzPts val="750"/>
              <a:buFont typeface="Wingdings" panose="05000000000000000000" pitchFamily="2" charset="2"/>
              <a:buChar char=""/>
              <a:tabLst>
                <a:tab pos="533400" algn="l"/>
              </a:tabLst>
            </a:pPr>
            <a:endParaRPr lang="zh-CN" altLang="zh-CN" sz="1800" kern="100" dirty="0" smtClean="0">
              <a:effectLst/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35361" y="1114204"/>
            <a:ext cx="5400599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SWM20P</a:t>
            </a:r>
            <a:r>
              <a:rPr lang="zh-CN" altLang="en-US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芯片介绍</a:t>
            </a:r>
            <a:endParaRPr lang="en-US" altLang="zh-CN" sz="1200" b="1" kern="100" dirty="0" smtClean="0">
              <a:solidFill>
                <a:srgbClr val="00206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含</a:t>
            </a:r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SWM201</a:t>
            </a:r>
            <a:r>
              <a:rPr lang="zh-CN" altLang="en-US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资源</a:t>
            </a:r>
            <a:endParaRPr lang="en-US" altLang="zh-CN" sz="1200" b="1" kern="100" dirty="0" smtClean="0">
              <a:solidFill>
                <a:srgbClr val="00206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集成</a:t>
            </a:r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P-</a:t>
            </a:r>
            <a:r>
              <a:rPr lang="zh-CN" altLang="en-US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 </a:t>
            </a:r>
            <a:r>
              <a:rPr lang="zh-CN" altLang="en-US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型 </a:t>
            </a:r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MOS DRIVER</a:t>
            </a:r>
          </a:p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使用电压范围</a:t>
            </a:r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8-40V</a:t>
            </a:r>
          </a:p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驱动电流能力</a:t>
            </a:r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50-80mA</a:t>
            </a:r>
          </a:p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开关时间  </a:t>
            </a:r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260nS/220nS</a:t>
            </a:r>
            <a:endParaRPr lang="zh-CN" altLang="zh-CN" sz="1200" kern="100" dirty="0">
              <a:solidFill>
                <a:srgbClr val="00206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lvl="0"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封装</a:t>
            </a:r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 </a:t>
            </a:r>
            <a:r>
              <a:rPr lang="en-US" altLang="zh-CN" sz="1200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LQFP28</a:t>
            </a:r>
            <a:endParaRPr lang="en-US" altLang="zh-CN" sz="1200" kern="100" dirty="0">
              <a:solidFill>
                <a:srgbClr val="00206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lvl="1">
              <a:lnSpc>
                <a:spcPts val="1800"/>
              </a:lnSpc>
              <a:buSzPts val="750"/>
              <a:buFont typeface="Wingdings" panose="05000000000000000000" pitchFamily="2" charset="2"/>
              <a:buChar char=""/>
              <a:tabLst>
                <a:tab pos="533400" algn="l"/>
              </a:tabLst>
            </a:pPr>
            <a:r>
              <a:rPr lang="zh-CN" altLang="en-US" sz="1200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适用低压</a:t>
            </a:r>
            <a:r>
              <a:rPr lang="en-US" altLang="zh-CN" sz="1200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12V-24V</a:t>
            </a:r>
            <a:r>
              <a:rPr lang="zh-CN" altLang="en-US" sz="1200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低压小功率落地扇、吊扇、空净等电机</a:t>
            </a:r>
            <a:r>
              <a:rPr lang="zh-CN" altLang="en-US" sz="1200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市场</a:t>
            </a:r>
            <a:endParaRPr lang="en-US" altLang="zh-CN" sz="1200" b="1" kern="100" dirty="0">
              <a:solidFill>
                <a:srgbClr val="00206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endParaRPr lang="en-US" altLang="zh-CN" b="1" kern="100" dirty="0">
              <a:solidFill>
                <a:srgbClr val="00206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67266" y="1056246"/>
            <a:ext cx="3960440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SWM20N</a:t>
            </a:r>
            <a:r>
              <a:rPr lang="zh-CN" altLang="en-US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芯片介绍</a:t>
            </a:r>
            <a:endParaRPr lang="en-US" altLang="zh-CN" sz="1200" b="1" kern="100" dirty="0" smtClean="0">
              <a:solidFill>
                <a:srgbClr val="00206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r>
              <a:rPr lang="zh-CN" altLang="en-US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含</a:t>
            </a:r>
            <a:r>
              <a:rPr lang="en-US" altLang="zh-CN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SWM201</a:t>
            </a:r>
            <a:r>
              <a:rPr lang="zh-CN" altLang="en-US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资源</a:t>
            </a:r>
            <a:endParaRPr lang="en-US" altLang="zh-CN" sz="1200" dirty="0">
              <a:latin typeface="+mn-ea"/>
            </a:endParaRPr>
          </a:p>
          <a:p>
            <a:pPr marL="342900" indent="-342900"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集成</a:t>
            </a:r>
            <a:r>
              <a:rPr lang="en-US" altLang="zh-CN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6</a:t>
            </a:r>
            <a:r>
              <a:rPr lang="zh-CN" altLang="en-US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 </a:t>
            </a:r>
            <a:r>
              <a:rPr lang="zh-CN" altLang="en-US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型 </a:t>
            </a:r>
            <a:r>
              <a:rPr lang="en-US" altLang="zh-CN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MOS DRIVER</a:t>
            </a:r>
            <a:endParaRPr lang="en-US" altLang="zh-CN" sz="1200" dirty="0">
              <a:latin typeface="+mn-ea"/>
            </a:endParaRPr>
          </a:p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驱动最高耐压</a:t>
            </a:r>
            <a:r>
              <a:rPr lang="en-US" altLang="zh-CN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160V</a:t>
            </a:r>
          </a:p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驱动芯片供电</a:t>
            </a:r>
            <a:r>
              <a:rPr lang="en-US" altLang="zh-CN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10-20V</a:t>
            </a:r>
          </a:p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驱动电流能力：</a:t>
            </a:r>
            <a:r>
              <a:rPr lang="en-US" altLang="zh-CN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350mA/650mA</a:t>
            </a:r>
          </a:p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开关时间  </a:t>
            </a:r>
            <a:r>
              <a:rPr lang="en-US" altLang="zh-CN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130nS/150nS</a:t>
            </a:r>
          </a:p>
          <a:p>
            <a:pPr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200" b="1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死区时间</a:t>
            </a:r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270nS</a:t>
            </a:r>
            <a:endParaRPr lang="zh-CN" altLang="zh-CN" sz="1200" kern="100" dirty="0">
              <a:solidFill>
                <a:srgbClr val="00206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lvl="0">
              <a:lnSpc>
                <a:spcPts val="2600"/>
              </a:lnSpc>
              <a:buSzPts val="1050"/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封装</a:t>
            </a:r>
            <a:r>
              <a:rPr lang="en-US" altLang="zh-CN" sz="12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  </a:t>
            </a:r>
            <a:r>
              <a:rPr lang="en-US" altLang="zh-CN" sz="1200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LQFP48</a:t>
            </a:r>
          </a:p>
          <a:p>
            <a:pPr lvl="1">
              <a:lnSpc>
                <a:spcPts val="1800"/>
              </a:lnSpc>
              <a:buSzPts val="750"/>
              <a:buFont typeface="Wingdings" panose="05000000000000000000" pitchFamily="2" charset="2"/>
              <a:buChar char=""/>
              <a:tabLst>
                <a:tab pos="533400" algn="l"/>
              </a:tabLst>
            </a:pPr>
            <a:r>
              <a:rPr lang="zh-CN" altLang="en-US" sz="1200" kern="1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适用</a:t>
            </a:r>
            <a:r>
              <a:rPr lang="zh-CN" altLang="en-US" sz="1200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低压</a:t>
            </a:r>
            <a:r>
              <a:rPr lang="en-US" altLang="zh-CN" sz="1200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12V-24-48V-54V-120VDC</a:t>
            </a:r>
            <a:r>
              <a:rPr lang="zh-CN" altLang="en-US" sz="1200" kern="1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等低压电机市场</a:t>
            </a:r>
            <a:endParaRPr lang="en-US" altLang="zh-CN" sz="1200" b="1" kern="100" dirty="0">
              <a:solidFill>
                <a:srgbClr val="00206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3313" name="Picture 1" descr="C:\Users\Administrator\AppData\Roaming\Tencent\Users\453480575\QQ\WinTemp\RichOle\}VHA8@[75QZ5EAKFI]~Y$I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" y="346646"/>
            <a:ext cx="1156214" cy="7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Program Files\QQ\DARREN\453480575\Image\C2C\KXVK51W5L9M3@G{$T)N{$$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5" y="4205127"/>
            <a:ext cx="5420067" cy="18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:\Program Files\QQ\DARREN\453480575\Image\C2C\0XVY_D@0NZX29KUHIZ]3E@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05126"/>
            <a:ext cx="5836171" cy="188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4E9F4C59-30CF-45B5-A880-34D9A5F0E8D4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46646"/>
            <a:ext cx="10972800" cy="92211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600" b="1" dirty="0" smtClean="0">
                <a:solidFill>
                  <a:schemeClr val="bg1"/>
                </a:solidFill>
              </a:rPr>
              <a:t>     SWM201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集成内部运放支持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PGA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模式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E453AAB7-A30C-4F7C-8843-8C344EAE370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800" dirty="0"/>
          </a:p>
        </p:txBody>
      </p:sp>
      <p:sp>
        <p:nvSpPr>
          <p:cNvPr id="5" name="内容占位符 8"/>
          <p:cNvSpPr txBox="1">
            <a:spLocks/>
          </p:cNvSpPr>
          <p:nvPr/>
        </p:nvSpPr>
        <p:spPr>
          <a:xfrm>
            <a:off x="623392" y="1495325"/>
            <a:ext cx="4968552" cy="474198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黑体" panose="02010609060101010101" pitchFamily="49" charset="-122"/>
                <a:cs typeface="宋体" panose="02010600030101010101" pitchFamily="2" charset="-122"/>
              </a:rPr>
              <a:t>PGA</a:t>
            </a:r>
            <a:r>
              <a:rPr lang="zh-CN" altLang="zh-CN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黑体" panose="02010609060101010101" pitchFamily="49" charset="-122"/>
                <a:cs typeface="宋体" panose="02010600030101010101" pitchFamily="2" charset="-122"/>
              </a:rPr>
              <a:t>功能</a:t>
            </a:r>
            <a:endParaRPr lang="zh-CN" altLang="zh-CN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PGA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模式下，使用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OPA1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OPA2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时需配置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OPA0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为基准模式，此时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OPA0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是一个正端接内部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2V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基准的电压跟随器，可通过内部连接为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PGA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模式下的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OPA1/OPA2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提供电压基准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此时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OPA0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只能作为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VREF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的电压跟谁器使用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1800" kern="100" dirty="0">
              <a:effectLst/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OPA1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OPA2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是一个通过选择内置反馈电阻（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10k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15k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20k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）选择增益倍数的可编程增益放大器，支持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种增益选项。</a:t>
            </a:r>
            <a:endParaRPr lang="en-US" altLang="zh-CN" dirty="0"/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xmlns="" id="{5B53FF91-5000-4723-A1C0-ED5D2DE8F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01901"/>
              </p:ext>
            </p:extLst>
          </p:nvPr>
        </p:nvGraphicFramePr>
        <p:xfrm>
          <a:off x="6528048" y="1182869"/>
          <a:ext cx="4896544" cy="494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Visio" r:id="rId3" imgW="4972160" imgH="4848232" progId="Visio.Drawing.15">
                  <p:embed/>
                </p:oleObj>
              </mc:Choice>
              <mc:Fallback>
                <p:oleObj name="Visio" r:id="rId3" imgW="4972160" imgH="484823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1182869"/>
                        <a:ext cx="4896544" cy="49432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4" name="Picture 10" descr="C:\Users\Administrator\AppData\Roaming\Tencent\Users\453480575\QQ\WinTemp\RichOle\}VHA8@[75QZ5EAKFI]~Y$I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479"/>
            <a:ext cx="1271463" cy="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11224</TotalTime>
  <Words>1130</Words>
  <Application>Microsoft Office PowerPoint</Application>
  <PresentationFormat>自定义</PresentationFormat>
  <Paragraphs>246</Paragraphs>
  <Slides>22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默认设计模板</vt:lpstr>
      <vt:lpstr>Visio</vt:lpstr>
      <vt:lpstr>广东华芯微特集成电路有限公司 www.synwit.cn</vt:lpstr>
      <vt:lpstr>   </vt:lpstr>
      <vt:lpstr>电机市场分布</vt:lpstr>
      <vt:lpstr>电机市场销量分布</vt:lpstr>
      <vt:lpstr>电机主推型号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电机开发环境</vt:lpstr>
      <vt:lpstr>    无感FOC控制框图</vt:lpstr>
      <vt:lpstr>成功案例分享</vt:lpstr>
      <vt:lpstr>成功案例-强排风机</vt:lpstr>
      <vt:lpstr>成功案例-高压吊扇</vt:lpstr>
      <vt:lpstr>成功案例-割草机</vt:lpstr>
      <vt:lpstr>成功案例-落地扇</vt:lpstr>
      <vt:lpstr>成功案例-空调控制面板</vt:lpstr>
      <vt:lpstr>联系方式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www.synwit.cn</dc:title>
  <dc:creator>Administrator</dc:creator>
  <cp:lastModifiedBy>Administrator</cp:lastModifiedBy>
  <cp:revision>386</cp:revision>
  <cp:lastPrinted>2020-11-07T01:20:30Z</cp:lastPrinted>
  <dcterms:created xsi:type="dcterms:W3CDTF">2019-09-12T07:12:00Z</dcterms:created>
  <dcterms:modified xsi:type="dcterms:W3CDTF">2020-12-16T06:17:31Z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