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0"/>
  </p:notesMasterIdLst>
  <p:handoutMasterIdLst>
    <p:handoutMasterId r:id="rId21"/>
  </p:handoutMasterIdLst>
  <p:sldIdLst>
    <p:sldId id="352" r:id="rId2"/>
    <p:sldId id="386" r:id="rId3"/>
    <p:sldId id="393" r:id="rId4"/>
    <p:sldId id="382" r:id="rId5"/>
    <p:sldId id="383" r:id="rId6"/>
    <p:sldId id="384" r:id="rId7"/>
    <p:sldId id="396" r:id="rId8"/>
    <p:sldId id="390" r:id="rId9"/>
    <p:sldId id="391" r:id="rId10"/>
    <p:sldId id="387" r:id="rId11"/>
    <p:sldId id="395" r:id="rId12"/>
    <p:sldId id="389" r:id="rId13"/>
    <p:sldId id="401" r:id="rId14"/>
    <p:sldId id="394" r:id="rId15"/>
    <p:sldId id="399" r:id="rId16"/>
    <p:sldId id="400" r:id="rId17"/>
    <p:sldId id="397" r:id="rId18"/>
    <p:sldId id="392" r:id="rId19"/>
  </p:sldIdLst>
  <p:sldSz cx="12192000" cy="6858000"/>
  <p:notesSz cx="6797675" cy="9928225"/>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3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E819F"/>
    <a:srgbClr val="FF5050"/>
    <a:srgbClr val="FF7C80"/>
    <a:srgbClr val="FFFFFF"/>
    <a:srgbClr val="F0968D"/>
    <a:srgbClr val="9999FF"/>
    <a:srgbClr val="1C4885"/>
    <a:srgbClr val="F5D8D4"/>
    <a:srgbClr val="F0C8D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2" autoAdjust="0"/>
    <p:restoredTop sz="89610" autoAdjust="0"/>
  </p:normalViewPr>
  <p:slideViewPr>
    <p:cSldViewPr snapToGrid="0">
      <p:cViewPr varScale="1">
        <p:scale>
          <a:sx n="66" d="100"/>
          <a:sy n="66" d="100"/>
        </p:scale>
        <p:origin x="762" y="72"/>
      </p:cViewPr>
      <p:guideLst>
        <p:guide orient="horz" pos="213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DB930C14-FE71-4159-A20B-7717DB94F13D}" type="datetimeFigureOut">
              <a:rPr lang="zh-CN" altLang="en-US" smtClean="0"/>
              <a:pPr/>
              <a:t>2020/12/17</a:t>
            </a:fld>
            <a:endParaRPr lang="zh-CN" altLang="en-US" dirty="0"/>
          </a:p>
        </p:txBody>
      </p:sp>
      <p:sp>
        <p:nvSpPr>
          <p:cNvPr id="4" name="页脚占位符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532502CC-9070-4F2C-8107-5432CEE11A8E}" type="slidenum">
              <a:rPr lang="zh-CN" altLang="en-US" smtClean="0"/>
              <a:pPr/>
              <a:t>‹#›</a:t>
            </a:fld>
            <a:endParaRPr lang="zh-CN" altLang="en-US" dirty="0"/>
          </a:p>
        </p:txBody>
      </p:sp>
    </p:spTree>
    <p:extLst>
      <p:ext uri="{BB962C8B-B14F-4D97-AF65-F5344CB8AC3E}">
        <p14:creationId xmlns:p14="http://schemas.microsoft.com/office/powerpoint/2010/main" val="1512948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EECAC0A8-777D-4F0D-A774-7977A4C1AE2D}" type="datetimeFigureOut">
              <a:rPr lang="zh-CN" altLang="en-US" smtClean="0"/>
              <a:pPr/>
              <a:t>2020/12/17</a:t>
            </a:fld>
            <a:endParaRPr lang="zh-CN" altLang="en-US" dirty="0"/>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A227CDD5-6CB4-456F-95BB-C761F6A2F3A4}" type="slidenum">
              <a:rPr lang="zh-CN" altLang="en-US" smtClean="0"/>
              <a:pPr/>
              <a:t>‹#›</a:t>
            </a:fld>
            <a:endParaRPr lang="zh-CN" altLang="en-US" dirty="0"/>
          </a:p>
        </p:txBody>
      </p:sp>
    </p:spTree>
    <p:extLst>
      <p:ext uri="{BB962C8B-B14F-4D97-AF65-F5344CB8AC3E}">
        <p14:creationId xmlns:p14="http://schemas.microsoft.com/office/powerpoint/2010/main" val="33866147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Arial" panose="020B0604020202020204" pitchFamily="34" charset="0"/>
                <a:ea typeface="宋体" panose="02010600030101010101" pitchFamily="2" charset="-122"/>
              </a:rPr>
              <a:t>尊敬的各位领导、企业家朋友、各位嘉宾，大家上午好！</a:t>
            </a:r>
            <a:endParaRPr lang="en-US" altLang="zh-CN"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我是顺德区科创集团招商公司负责人</a:t>
            </a:r>
            <a:r>
              <a:rPr lang="zh-CN" altLang="en-US" baseline="0" dirty="0">
                <a:latin typeface="Arial" panose="020B0604020202020204" pitchFamily="34" charset="0"/>
                <a:ea typeface="宋体" panose="02010600030101010101" pitchFamily="2" charset="-122"/>
              </a:rPr>
              <a:t> 戴加满</a:t>
            </a:r>
            <a:endParaRPr lang="en-US" altLang="zh-CN" baseline="0" dirty="0">
              <a:latin typeface="Arial" panose="020B0604020202020204" pitchFamily="34" charset="0"/>
              <a:ea typeface="宋体" panose="02010600030101010101" pitchFamily="2" charset="-122"/>
            </a:endParaRPr>
          </a:p>
          <a:p>
            <a:endParaRPr lang="en-US" altLang="zh-CN" baseline="0" dirty="0">
              <a:latin typeface="Arial" panose="020B0604020202020204" pitchFamily="34" charset="0"/>
              <a:ea typeface="宋体" panose="02010600030101010101" pitchFamily="2" charset="-122"/>
            </a:endParaRPr>
          </a:p>
          <a:p>
            <a:r>
              <a:rPr lang="zh-CN" altLang="en-US" baseline="0" dirty="0">
                <a:latin typeface="Arial" panose="020B0604020202020204" pitchFamily="34" charset="0"/>
                <a:ea typeface="宋体" panose="02010600030101010101" pitchFamily="2" charset="-122"/>
              </a:rPr>
              <a:t>受顺德区政府委托，下面由我来向大家介绍顺德的最新情况。</a:t>
            </a:r>
            <a:endParaRPr lang="en-US" altLang="zh-CN" baseline="0"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顺德一直以来就是一个开放包容务实的城市，是适合投资、创业和生活的地方，经过改革开放以来</a:t>
            </a:r>
            <a:r>
              <a:rPr lang="en-US" altLang="zh-CN" dirty="0">
                <a:latin typeface="Arial" panose="020B0604020202020204" pitchFamily="34" charset="0"/>
                <a:ea typeface="宋体" panose="02010600030101010101" pitchFamily="2" charset="-122"/>
              </a:rPr>
              <a:t>30</a:t>
            </a:r>
            <a:r>
              <a:rPr lang="zh-CN" altLang="en-US" dirty="0">
                <a:latin typeface="Arial" panose="020B0604020202020204" pitchFamily="34" charset="0"/>
                <a:ea typeface="宋体" panose="02010600030101010101" pitchFamily="2" charset="-122"/>
              </a:rPr>
              <a:t>多年的发展，顺德成为了中国著名的制造业基地，并以此闻名于世。近年来，顺德致力于产业结构优化带动城市升级。我们非常欢迎贵方的</a:t>
            </a:r>
            <a:r>
              <a:rPr lang="en-US" altLang="zh-CN" dirty="0">
                <a:latin typeface="Arial" panose="020B0604020202020204" pitchFamily="34" charset="0"/>
                <a:ea typeface="宋体" panose="02010600030101010101" pitchFamily="2" charset="-122"/>
              </a:rPr>
              <a:t>XXX</a:t>
            </a:r>
            <a:r>
              <a:rPr lang="zh-CN" altLang="en-US" dirty="0">
                <a:latin typeface="Arial" panose="020B0604020202020204" pitchFamily="34" charset="0"/>
                <a:ea typeface="宋体" panose="02010600030101010101" pitchFamily="2" charset="-122"/>
              </a:rPr>
              <a:t>项目落户顺德，共同推进我区的产业和城市升级。</a:t>
            </a:r>
          </a:p>
          <a:p>
            <a:endParaRPr lang="zh-CN" altLang="en-US" dirty="0"/>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1</a:t>
            </a:fld>
            <a:endParaRPr lang="zh-CN" altLang="en-US" dirty="0"/>
          </a:p>
        </p:txBody>
      </p:sp>
    </p:spTree>
    <p:extLst>
      <p:ext uri="{BB962C8B-B14F-4D97-AF65-F5344CB8AC3E}">
        <p14:creationId xmlns:p14="http://schemas.microsoft.com/office/powerpoint/2010/main" val="1854834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政策</a:t>
            </a:r>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15</a:t>
            </a:fld>
            <a:endParaRPr lang="zh-CN" altLang="en-US" dirty="0"/>
          </a:p>
        </p:txBody>
      </p:sp>
    </p:spTree>
    <p:extLst>
      <p:ext uri="{BB962C8B-B14F-4D97-AF65-F5344CB8AC3E}">
        <p14:creationId xmlns:p14="http://schemas.microsoft.com/office/powerpoint/2010/main" val="306702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政策</a:t>
            </a:r>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16</a:t>
            </a:fld>
            <a:endParaRPr lang="zh-CN" altLang="en-US" dirty="0"/>
          </a:p>
        </p:txBody>
      </p:sp>
    </p:spTree>
    <p:extLst>
      <p:ext uri="{BB962C8B-B14F-4D97-AF65-F5344CB8AC3E}">
        <p14:creationId xmlns:p14="http://schemas.microsoft.com/office/powerpoint/2010/main" val="61191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政策</a:t>
            </a:r>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17</a:t>
            </a:fld>
            <a:endParaRPr lang="zh-CN" altLang="en-US" dirty="0"/>
          </a:p>
        </p:txBody>
      </p:sp>
    </p:spTree>
    <p:extLst>
      <p:ext uri="{BB962C8B-B14F-4D97-AF65-F5344CB8AC3E}">
        <p14:creationId xmlns:p14="http://schemas.microsoft.com/office/powerpoint/2010/main" val="381909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2</a:t>
            </a:fld>
            <a:endParaRPr lang="zh-CN" altLang="en-US" dirty="0"/>
          </a:p>
        </p:txBody>
      </p:sp>
    </p:spTree>
    <p:extLst>
      <p:ext uri="{BB962C8B-B14F-4D97-AF65-F5344CB8AC3E}">
        <p14:creationId xmlns:p14="http://schemas.microsoft.com/office/powerpoint/2010/main" val="409832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3</a:t>
            </a:fld>
            <a:endParaRPr lang="zh-CN" altLang="en-US" dirty="0"/>
          </a:p>
        </p:txBody>
      </p:sp>
    </p:spTree>
    <p:extLst>
      <p:ext uri="{BB962C8B-B14F-4D97-AF65-F5344CB8AC3E}">
        <p14:creationId xmlns:p14="http://schemas.microsoft.com/office/powerpoint/2010/main" val="45600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上市公司原</a:t>
            </a:r>
            <a:r>
              <a:rPr lang="en-US" altLang="zh-CN" dirty="0"/>
              <a:t>29</a:t>
            </a:r>
            <a:r>
              <a:rPr lang="zh-CN" altLang="en-US" dirty="0"/>
              <a:t>家，</a:t>
            </a:r>
            <a:r>
              <a:rPr lang="en-US" altLang="zh-CN" dirty="0"/>
              <a:t>2020</a:t>
            </a:r>
            <a:r>
              <a:rPr lang="zh-CN" altLang="en-US" dirty="0"/>
              <a:t>年新增</a:t>
            </a:r>
            <a:r>
              <a:rPr lang="en-US" altLang="zh-CN" dirty="0"/>
              <a:t>3</a:t>
            </a:r>
            <a:r>
              <a:rPr lang="zh-CN" altLang="en-US" dirty="0"/>
              <a:t>家：东箭科技（创业板）、莱尔科技（科创板）、富信科技（科创板）。</a:t>
            </a:r>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4</a:t>
            </a:fld>
            <a:endParaRPr lang="zh-CN" altLang="en-US" dirty="0"/>
          </a:p>
        </p:txBody>
      </p:sp>
    </p:spTree>
    <p:extLst>
      <p:ext uri="{BB962C8B-B14F-4D97-AF65-F5344CB8AC3E}">
        <p14:creationId xmlns:p14="http://schemas.microsoft.com/office/powerpoint/2010/main" val="113619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5</a:t>
            </a:fld>
            <a:endParaRPr lang="zh-CN" altLang="en-US" dirty="0"/>
          </a:p>
        </p:txBody>
      </p:sp>
    </p:spTree>
    <p:extLst>
      <p:ext uri="{BB962C8B-B14F-4D97-AF65-F5344CB8AC3E}">
        <p14:creationId xmlns:p14="http://schemas.microsoft.com/office/powerpoint/2010/main" val="386724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6</a:t>
            </a:fld>
            <a:endParaRPr lang="zh-CN" altLang="en-US" dirty="0"/>
          </a:p>
        </p:txBody>
      </p:sp>
    </p:spTree>
    <p:extLst>
      <p:ext uri="{BB962C8B-B14F-4D97-AF65-F5344CB8AC3E}">
        <p14:creationId xmlns:p14="http://schemas.microsoft.com/office/powerpoint/2010/main" val="425014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已落户项目</a:t>
            </a:r>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10</a:t>
            </a:fld>
            <a:endParaRPr lang="zh-CN" altLang="en-US" dirty="0"/>
          </a:p>
        </p:txBody>
      </p:sp>
    </p:spTree>
    <p:extLst>
      <p:ext uri="{BB962C8B-B14F-4D97-AF65-F5344CB8AC3E}">
        <p14:creationId xmlns:p14="http://schemas.microsoft.com/office/powerpoint/2010/main" val="307188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政策</a:t>
            </a:r>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12</a:t>
            </a:fld>
            <a:endParaRPr lang="zh-CN" altLang="en-US" dirty="0"/>
          </a:p>
        </p:txBody>
      </p:sp>
    </p:spTree>
    <p:extLst>
      <p:ext uri="{BB962C8B-B14F-4D97-AF65-F5344CB8AC3E}">
        <p14:creationId xmlns:p14="http://schemas.microsoft.com/office/powerpoint/2010/main" val="144557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顺德区</a:t>
            </a:r>
            <a:r>
              <a:rPr lang="zh-CN" altLang="en-US" dirty="0">
                <a:latin typeface="Arial" panose="020B0604020202020204" pitchFamily="34" charset="0"/>
                <a:cs typeface="Arial" panose="020B0604020202020204" pitchFamily="34" charset="0"/>
              </a:rPr>
              <a:t>集成电路芯片产业发展实施办法，有效期：</a:t>
            </a:r>
            <a:r>
              <a:rPr lang="en-US" altLang="zh-CN" dirty="0">
                <a:latin typeface="Arial" panose="020B0604020202020204" pitchFamily="34" charset="0"/>
                <a:cs typeface="Arial" panose="020B0604020202020204" pitchFamily="34" charset="0"/>
              </a:rPr>
              <a:t>2020.5.13-2022.12.31</a:t>
            </a:r>
            <a:r>
              <a:rPr lang="zh-CN" altLang="en-US" dirty="0">
                <a:latin typeface="Arial" panose="020B0604020202020204" pitchFamily="34" charset="0"/>
                <a:cs typeface="Arial" panose="020B0604020202020204" pitchFamily="34" charset="0"/>
              </a:rPr>
              <a:t>。</a:t>
            </a:r>
            <a:endParaRPr lang="zh-CN" altLang="en-US" dirty="0"/>
          </a:p>
        </p:txBody>
      </p:sp>
      <p:sp>
        <p:nvSpPr>
          <p:cNvPr id="4" name="灯片编号占位符 3"/>
          <p:cNvSpPr>
            <a:spLocks noGrp="1"/>
          </p:cNvSpPr>
          <p:nvPr>
            <p:ph type="sldNum" sz="quarter" idx="10"/>
          </p:nvPr>
        </p:nvSpPr>
        <p:spPr/>
        <p:txBody>
          <a:bodyPr/>
          <a:lstStyle/>
          <a:p>
            <a:fld id="{A227CDD5-6CB4-456F-95BB-C761F6A2F3A4}" type="slidenum">
              <a:rPr lang="zh-CN" altLang="en-US" smtClean="0"/>
              <a:pPr/>
              <a:t>14</a:t>
            </a:fld>
            <a:endParaRPr lang="zh-CN" altLang="en-US" dirty="0"/>
          </a:p>
        </p:txBody>
      </p:sp>
    </p:spTree>
    <p:extLst>
      <p:ext uri="{BB962C8B-B14F-4D97-AF65-F5344CB8AC3E}">
        <p14:creationId xmlns:p14="http://schemas.microsoft.com/office/powerpoint/2010/main" val="23157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3E65325F-77B1-48D2-85D7-D4386C76CD03}" type="datetime1">
              <a:rPr lang="zh-CN" altLang="en-US" smtClean="0"/>
              <a:pPr>
                <a:defRPr/>
              </a:pPr>
              <a:t>2020/12/17</a:t>
            </a:fld>
            <a:endParaRPr lang="zh-CN" altLang="en-US" dirty="0"/>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A39EAAE-2E3D-427C-AA95-808266BAE407}" type="slidenum">
              <a:rPr lang="zh-CN" altLang="en-US"/>
              <a:pPr>
                <a:defRPr/>
              </a:pPr>
              <a:t>‹#›</a:t>
            </a:fld>
            <a:endParaRPr lang="zh-CN" altLang="en-US" dirty="0"/>
          </a:p>
        </p:txBody>
      </p:sp>
    </p:spTree>
    <p:extLst>
      <p:ext uri="{BB962C8B-B14F-4D97-AF65-F5344CB8AC3E}">
        <p14:creationId xmlns:p14="http://schemas.microsoft.com/office/powerpoint/2010/main" val="40479927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A7A4884-4CF5-4C0C-AA97-65831FEA8E53}" type="datetime1">
              <a:rPr lang="zh-CN" altLang="en-US" smtClean="0"/>
              <a:pPr>
                <a:defRPr/>
              </a:pPr>
              <a:t>2020/12/17</a:t>
            </a:fld>
            <a:endParaRPr lang="zh-CN" altLang="en-US" dirty="0"/>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8FB92CF-2CE2-4F69-A053-4638BB4387A8}" type="slidenum">
              <a:rPr lang="zh-CN" altLang="en-US"/>
              <a:pPr>
                <a:defRPr/>
              </a:pPr>
              <a:t>‹#›</a:t>
            </a:fld>
            <a:endParaRPr lang="zh-CN" altLang="en-US" dirty="0"/>
          </a:p>
        </p:txBody>
      </p:sp>
    </p:spTree>
    <p:extLst>
      <p:ext uri="{BB962C8B-B14F-4D97-AF65-F5344CB8AC3E}">
        <p14:creationId xmlns:p14="http://schemas.microsoft.com/office/powerpoint/2010/main" val="41210031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4028100-BEED-4B52-87DB-0F70B41FF180}" type="datetime1">
              <a:rPr lang="zh-CN" altLang="en-US" smtClean="0"/>
              <a:pPr>
                <a:defRPr/>
              </a:pPr>
              <a:t>2020/12/17</a:t>
            </a:fld>
            <a:endParaRPr lang="zh-CN" altLang="en-US" dirty="0"/>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7F7CE5B-0553-4913-9735-3B8EFDC50F7B}" type="slidenum">
              <a:rPr lang="zh-CN" altLang="en-US"/>
              <a:pPr>
                <a:defRPr/>
              </a:pPr>
              <a:t>‹#›</a:t>
            </a:fld>
            <a:endParaRPr lang="zh-CN" altLang="en-US" dirty="0"/>
          </a:p>
        </p:txBody>
      </p:sp>
    </p:spTree>
    <p:extLst>
      <p:ext uri="{BB962C8B-B14F-4D97-AF65-F5344CB8AC3E}">
        <p14:creationId xmlns:p14="http://schemas.microsoft.com/office/powerpoint/2010/main" val="7108218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392A4AEA-753E-4DB1-9620-49086FE0DE49}" type="datetime1">
              <a:rPr lang="zh-CN" altLang="en-US" smtClean="0"/>
              <a:pPr>
                <a:defRPr/>
              </a:pPr>
              <a:t>2020/12/17</a:t>
            </a:fld>
            <a:endParaRPr lang="zh-CN" altLang="en-US" dirty="0"/>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7F7CE5B-0553-4913-9735-3B8EFDC50F7B}" type="slidenum">
              <a:rPr lang="zh-CN" altLang="en-US"/>
              <a:pPr>
                <a:defRPr/>
              </a:pPr>
              <a:t>‹#›</a:t>
            </a:fld>
            <a:endParaRPr lang="zh-CN" altLang="en-US" dirty="0"/>
          </a:p>
        </p:txBody>
      </p:sp>
    </p:spTree>
    <p:extLst>
      <p:ext uri="{BB962C8B-B14F-4D97-AF65-F5344CB8AC3E}">
        <p14:creationId xmlns:p14="http://schemas.microsoft.com/office/powerpoint/2010/main" val="38026470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a:defRPr/>
            </a:pPr>
            <a:fld id="{2A6E499A-4C6B-4566-9F78-11A9447BC6C4}" type="datetime1">
              <a:rPr lang="zh-CN" altLang="en-US" smtClean="0"/>
              <a:pPr>
                <a:defRPr/>
              </a:pPr>
              <a:t>2020/12/17</a:t>
            </a:fld>
            <a:endParaRPr lang="zh-CN" altLang="en-US" dirty="0"/>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84279D25-CBC9-4021-BC7C-8367457AEA15}" type="slidenum">
              <a:rPr lang="zh-CN" altLang="en-US" smtClean="0"/>
              <a:pPr>
                <a:defRPr/>
              </a:pPr>
              <a:t>‹#›</a:t>
            </a:fld>
            <a:endParaRPr lang="zh-CN" altLang="en-US" dirty="0"/>
          </a:p>
        </p:txBody>
      </p:sp>
    </p:spTree>
    <p:extLst>
      <p:ext uri="{BB962C8B-B14F-4D97-AF65-F5344CB8AC3E}">
        <p14:creationId xmlns:p14="http://schemas.microsoft.com/office/powerpoint/2010/main" val="16100790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4EB3EF14-6340-45C3-A888-89F2EB1F42B9}" type="datetime1">
              <a:rPr lang="zh-CN" altLang="en-US" smtClean="0"/>
              <a:pPr>
                <a:defRPr/>
              </a:pPr>
              <a:t>2020/12/17</a:t>
            </a:fld>
            <a:endParaRPr lang="zh-CN" altLang="en-US" dirty="0"/>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2C3898C-0BF6-467F-BDD6-2BD123981D2B}" type="slidenum">
              <a:rPr lang="zh-CN" altLang="en-US"/>
              <a:pPr>
                <a:defRPr/>
              </a:pPr>
              <a:t>‹#›</a:t>
            </a:fld>
            <a:endParaRPr lang="zh-CN" altLang="en-US" dirty="0"/>
          </a:p>
        </p:txBody>
      </p:sp>
    </p:spTree>
    <p:extLst>
      <p:ext uri="{BB962C8B-B14F-4D97-AF65-F5344CB8AC3E}">
        <p14:creationId xmlns:p14="http://schemas.microsoft.com/office/powerpoint/2010/main" val="3807514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90B5954A-72C0-4F73-B503-47B965B12492}" type="datetime1">
              <a:rPr lang="zh-CN" altLang="en-US" smtClean="0"/>
              <a:pPr>
                <a:defRPr/>
              </a:pPr>
              <a:t>2020/12/17</a:t>
            </a:fld>
            <a:endParaRPr lang="zh-CN" altLang="en-US" dirty="0"/>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C019C98-FE6C-410A-85EE-014149947696}" type="slidenum">
              <a:rPr lang="zh-CN" altLang="en-US"/>
              <a:pPr>
                <a:defRPr/>
              </a:pPr>
              <a:t>‹#›</a:t>
            </a:fld>
            <a:endParaRPr lang="zh-CN" altLang="en-US" dirty="0"/>
          </a:p>
        </p:txBody>
      </p:sp>
    </p:spTree>
    <p:extLst>
      <p:ext uri="{BB962C8B-B14F-4D97-AF65-F5344CB8AC3E}">
        <p14:creationId xmlns:p14="http://schemas.microsoft.com/office/powerpoint/2010/main" val="11668737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598EA25A-1343-47D4-8148-6C6DFF371BCC}" type="datetime1">
              <a:rPr lang="zh-CN" altLang="en-US" smtClean="0"/>
              <a:pPr>
                <a:defRPr/>
              </a:pPr>
              <a:t>2020/12/17</a:t>
            </a:fld>
            <a:endParaRPr lang="zh-CN" altLang="en-US" dirty="0"/>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E99AD74-2CEB-4720-B16E-E2BDD8B086E4}" type="slidenum">
              <a:rPr lang="zh-CN" altLang="en-US"/>
              <a:pPr>
                <a:defRPr/>
              </a:pPr>
              <a:t>‹#›</a:t>
            </a:fld>
            <a:endParaRPr lang="zh-CN" altLang="en-US" dirty="0"/>
          </a:p>
        </p:txBody>
      </p:sp>
    </p:spTree>
    <p:extLst>
      <p:ext uri="{BB962C8B-B14F-4D97-AF65-F5344CB8AC3E}">
        <p14:creationId xmlns:p14="http://schemas.microsoft.com/office/powerpoint/2010/main" val="5128079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4BF0A7B9-13D2-49B0-946D-143131EB0A3F}" type="datetime1">
              <a:rPr lang="zh-CN" altLang="en-US" smtClean="0"/>
              <a:pPr>
                <a:defRPr/>
              </a:pPr>
              <a:t>2020/12/17</a:t>
            </a:fld>
            <a:endParaRPr lang="zh-CN" altLang="en-US" dirty="0"/>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EA0CD51-8316-4CB2-8004-05A1A1E10094}" type="slidenum">
              <a:rPr lang="zh-CN" altLang="en-US"/>
              <a:pPr>
                <a:defRPr/>
              </a:pPr>
              <a:t>‹#›</a:t>
            </a:fld>
            <a:endParaRPr lang="zh-CN" altLang="en-US" dirty="0"/>
          </a:p>
        </p:txBody>
      </p:sp>
    </p:spTree>
    <p:extLst>
      <p:ext uri="{BB962C8B-B14F-4D97-AF65-F5344CB8AC3E}">
        <p14:creationId xmlns:p14="http://schemas.microsoft.com/office/powerpoint/2010/main" val="5003061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73ECA393-08D2-4799-BDF1-F5407F8BD541}" type="datetime1">
              <a:rPr lang="zh-CN" altLang="en-US" smtClean="0"/>
              <a:pPr>
                <a:defRPr/>
              </a:pPr>
              <a:t>2020/12/17</a:t>
            </a:fld>
            <a:endParaRPr lang="zh-CN" altLang="en-US" dirty="0"/>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2B85F9F-643A-4CCE-B79D-1C787F5CF2D1}" type="slidenum">
              <a:rPr lang="zh-CN" altLang="en-US"/>
              <a:pPr>
                <a:defRPr/>
              </a:pPr>
              <a:t>‹#›</a:t>
            </a:fld>
            <a:endParaRPr lang="zh-CN" altLang="en-US" dirty="0"/>
          </a:p>
        </p:txBody>
      </p:sp>
    </p:spTree>
    <p:extLst>
      <p:ext uri="{BB962C8B-B14F-4D97-AF65-F5344CB8AC3E}">
        <p14:creationId xmlns:p14="http://schemas.microsoft.com/office/powerpoint/2010/main" val="27507608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18DB122D-C042-47B6-8D87-06C83D1FAC68}" type="datetime1">
              <a:rPr lang="zh-CN" altLang="en-US" smtClean="0"/>
              <a:pPr>
                <a:defRPr/>
              </a:pPr>
              <a:t>2020/12/17</a:t>
            </a:fld>
            <a:endParaRPr lang="zh-CN" altLang="en-US" dirty="0"/>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85189551-47FE-4D25-864A-31CEA909BBDA}" type="slidenum">
              <a:rPr lang="zh-CN" altLang="en-US"/>
              <a:pPr>
                <a:defRPr/>
              </a:pPr>
              <a:t>‹#›</a:t>
            </a:fld>
            <a:endParaRPr lang="zh-CN" altLang="en-US" dirty="0"/>
          </a:p>
        </p:txBody>
      </p:sp>
    </p:spTree>
    <p:extLst>
      <p:ext uri="{BB962C8B-B14F-4D97-AF65-F5344CB8AC3E}">
        <p14:creationId xmlns:p14="http://schemas.microsoft.com/office/powerpoint/2010/main" val="3829783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DECACA6-0587-4C58-AA6E-527D19F2C1D0}" type="datetime1">
              <a:rPr lang="zh-CN" altLang="en-US" smtClean="0"/>
              <a:pPr>
                <a:defRPr/>
              </a:pPr>
              <a:t>2020/12/17</a:t>
            </a:fld>
            <a:endParaRPr lang="zh-CN" altLang="en-US" dirty="0"/>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58BB251-2FBC-4D4E-A083-F27D0F0E7411}" type="slidenum">
              <a:rPr lang="zh-CN" altLang="en-US"/>
              <a:pPr>
                <a:defRPr/>
              </a:pPr>
              <a:t>‹#›</a:t>
            </a:fld>
            <a:endParaRPr lang="zh-CN" altLang="en-US" dirty="0"/>
          </a:p>
        </p:txBody>
      </p:sp>
    </p:spTree>
    <p:extLst>
      <p:ext uri="{BB962C8B-B14F-4D97-AF65-F5344CB8AC3E}">
        <p14:creationId xmlns:p14="http://schemas.microsoft.com/office/powerpoint/2010/main" val="41224660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8071994-A0CB-4D8F-B993-3DBAC04913CB}" type="datetime1">
              <a:rPr lang="zh-CN" altLang="en-US" smtClean="0"/>
              <a:pPr>
                <a:defRPr/>
              </a:pPr>
              <a:t>2020/12/17</a:t>
            </a:fld>
            <a:endParaRPr lang="zh-CN" altLang="en-US" dirty="0"/>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52E85AC-2D41-485F-81C4-96463D3543B5}" type="slidenum">
              <a:rPr lang="zh-CN" altLang="en-US"/>
              <a:pPr>
                <a:defRPr/>
              </a:pPr>
              <a:t>‹#›</a:t>
            </a:fld>
            <a:endParaRPr lang="zh-CN" altLang="en-US" dirty="0"/>
          </a:p>
        </p:txBody>
      </p:sp>
    </p:spTree>
    <p:extLst>
      <p:ext uri="{BB962C8B-B14F-4D97-AF65-F5344CB8AC3E}">
        <p14:creationId xmlns:p14="http://schemas.microsoft.com/office/powerpoint/2010/main" val="17474058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3EF9A7D5-C29D-4459-A9FB-1E76A9143929}" type="datetime1">
              <a:rPr lang="zh-CN" altLang="en-US" smtClean="0"/>
              <a:pPr>
                <a:defRPr/>
              </a:pPr>
              <a:t>2020/12/17</a:t>
            </a:fld>
            <a:endParaRPr lang="zh-CN" altLang="en-US" dirty="0"/>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1C4885"/>
                </a:solidFill>
              </a:defRPr>
            </a:lvl1pPr>
          </a:lstStyle>
          <a:p>
            <a:pPr>
              <a:defRPr/>
            </a:pPr>
            <a:fld id="{84279D25-CBC9-4021-BC7C-8367457AEA15}" type="slidenum">
              <a:rPr lang="zh-CN" altLang="en-US" smtClean="0"/>
              <a:pPr>
                <a:defRPr/>
              </a:pPr>
              <a:t>‹#›</a:t>
            </a:fld>
            <a:endParaRPr lang="zh-CN" altLang="en-US" dirty="0"/>
          </a:p>
        </p:txBody>
      </p:sp>
      <p:pic>
        <p:nvPicPr>
          <p:cNvPr id="9" name="图片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813925" y="195697"/>
            <a:ext cx="637888" cy="637888"/>
          </a:xfrm>
          <a:prstGeom prst="rect">
            <a:avLst/>
          </a:prstGeom>
        </p:spPr>
      </p:pic>
      <p:pic>
        <p:nvPicPr>
          <p:cNvPr id="11" name="图片 10"/>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527576" y="261965"/>
            <a:ext cx="1308449" cy="50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050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6A39EAAE-2E3D-427C-AA95-808266BAE407}" type="slidenum">
              <a:rPr lang="zh-CN" altLang="en-US" smtClean="0"/>
              <a:pPr>
                <a:defRPr/>
              </a:pPr>
              <a:t>1</a:t>
            </a:fld>
            <a:endParaRPr lang="zh-CN" altLang="en-US" dirty="0"/>
          </a:p>
        </p:txBody>
      </p:sp>
      <p:pic>
        <p:nvPicPr>
          <p:cNvPr id="5" name="图片 5"/>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2320582" y="1500495"/>
            <a:ext cx="74803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8"/>
          <p:cNvSpPr txBox="1">
            <a:spLocks noChangeArrowheads="1"/>
          </p:cNvSpPr>
          <p:nvPr/>
        </p:nvSpPr>
        <p:spPr bwMode="auto">
          <a:xfrm>
            <a:off x="127451" y="2155548"/>
            <a:ext cx="118665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None/>
            </a:pPr>
            <a:r>
              <a:rPr lang="zh-CN" altLang="en-US" sz="5400" b="1" dirty="0">
                <a:solidFill>
                  <a:srgbClr val="1C4885"/>
                </a:solidFill>
                <a:latin typeface="微软雅黑" pitchFamily="34" charset="-122"/>
                <a:ea typeface="微软雅黑" pitchFamily="34" charset="-122"/>
              </a:rPr>
              <a:t>产业顺德  宜业顺德</a:t>
            </a:r>
            <a:endParaRPr lang="zh-CN" altLang="zh-CN" sz="5400" b="1" dirty="0">
              <a:solidFill>
                <a:srgbClr val="1C4885"/>
              </a:solidFill>
              <a:latin typeface="微软雅黑" pitchFamily="34" charset="-122"/>
              <a:ea typeface="微软雅黑" pitchFamily="34" charset="-122"/>
            </a:endParaRPr>
          </a:p>
        </p:txBody>
      </p:sp>
      <p:sp>
        <p:nvSpPr>
          <p:cNvPr id="7" name="矩形 1"/>
          <p:cNvSpPr>
            <a:spLocks noChangeArrowheads="1"/>
          </p:cNvSpPr>
          <p:nvPr/>
        </p:nvSpPr>
        <p:spPr bwMode="auto">
          <a:xfrm>
            <a:off x="4422373" y="3628667"/>
            <a:ext cx="64363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None/>
            </a:pPr>
            <a:r>
              <a:rPr lang="en-US" altLang="zh-CN" sz="2200" b="1" dirty="0">
                <a:solidFill>
                  <a:srgbClr val="1C4885"/>
                </a:solidFill>
                <a:latin typeface="微软雅黑" pitchFamily="34" charset="-122"/>
                <a:ea typeface="微软雅黑" pitchFamily="34" charset="-122"/>
              </a:rPr>
              <a:t>——</a:t>
            </a:r>
            <a:r>
              <a:rPr lang="zh-CN" altLang="en-US" sz="2200" b="1" dirty="0">
                <a:solidFill>
                  <a:srgbClr val="1C4885"/>
                </a:solidFill>
                <a:latin typeface="微软雅黑" pitchFamily="34" charset="-122"/>
                <a:ea typeface="微软雅黑" pitchFamily="34" charset="-122"/>
              </a:rPr>
              <a:t>顺德区营商</a:t>
            </a:r>
            <a:r>
              <a:rPr lang="zh-CN" altLang="en-US" sz="2200" b="1" dirty="0" smtClean="0">
                <a:solidFill>
                  <a:srgbClr val="1C4885"/>
                </a:solidFill>
                <a:latin typeface="微软雅黑" pitchFamily="34" charset="-122"/>
                <a:ea typeface="微软雅黑" pitchFamily="34" charset="-122"/>
              </a:rPr>
              <a:t>环境推介暨信息产业扶持政策解读</a:t>
            </a:r>
            <a:endParaRPr lang="zh-CN" altLang="zh-CN" sz="2200" b="1" dirty="0">
              <a:solidFill>
                <a:srgbClr val="1C4885"/>
              </a:solidFill>
              <a:latin typeface="微软雅黑" pitchFamily="34" charset="-122"/>
              <a:ea typeface="微软雅黑" pitchFamily="34" charset="-122"/>
            </a:endParaRPr>
          </a:p>
        </p:txBody>
      </p:sp>
      <p:sp>
        <p:nvSpPr>
          <p:cNvPr id="8" name="矩形 1"/>
          <p:cNvSpPr>
            <a:spLocks noChangeArrowheads="1"/>
          </p:cNvSpPr>
          <p:nvPr/>
        </p:nvSpPr>
        <p:spPr bwMode="auto">
          <a:xfrm>
            <a:off x="5032976" y="4286726"/>
            <a:ext cx="40190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None/>
            </a:pPr>
            <a:r>
              <a:rPr lang="zh-CN" altLang="en-US" sz="2200" b="1" dirty="0">
                <a:solidFill>
                  <a:srgbClr val="1C4885"/>
                </a:solidFill>
                <a:latin typeface="微软雅黑" pitchFamily="34" charset="-122"/>
                <a:ea typeface="微软雅黑" pitchFamily="34" charset="-122"/>
              </a:rPr>
              <a:t>顺</a:t>
            </a:r>
            <a:r>
              <a:rPr lang="zh-CN" altLang="en-US" sz="2200" b="1" dirty="0" smtClean="0">
                <a:solidFill>
                  <a:srgbClr val="1C4885"/>
                </a:solidFill>
                <a:latin typeface="微软雅黑" pitchFamily="34" charset="-122"/>
                <a:ea typeface="微软雅黑" pitchFamily="34" charset="-122"/>
              </a:rPr>
              <a:t>德区招商公司负责人  戴</a:t>
            </a:r>
            <a:r>
              <a:rPr lang="zh-CN" altLang="en-US" sz="2200" b="1" dirty="0">
                <a:solidFill>
                  <a:srgbClr val="1C4885"/>
                </a:solidFill>
                <a:latin typeface="微软雅黑" pitchFamily="34" charset="-122"/>
                <a:ea typeface="微软雅黑" pitchFamily="34" charset="-122"/>
              </a:rPr>
              <a:t>加满</a:t>
            </a:r>
            <a:endParaRPr lang="zh-CN" altLang="zh-CN" sz="2200" b="1" dirty="0">
              <a:solidFill>
                <a:srgbClr val="1C4885"/>
              </a:solidFill>
              <a:latin typeface="微软雅黑" pitchFamily="34" charset="-122"/>
              <a:ea typeface="微软雅黑" pitchFamily="34" charset="-122"/>
            </a:endParaRPr>
          </a:p>
        </p:txBody>
      </p:sp>
    </p:spTree>
    <p:extLst>
      <p:ext uri="{BB962C8B-B14F-4D97-AF65-F5344CB8AC3E}">
        <p14:creationId xmlns:p14="http://schemas.microsoft.com/office/powerpoint/2010/main" val="25822275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10</a:t>
            </a:fld>
            <a:endParaRPr lang="zh-CN" altLang="en-US" dirty="0"/>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59010" y="695325"/>
            <a:ext cx="3276600" cy="6162675"/>
          </a:xfrm>
          <a:prstGeom prst="rect">
            <a:avLst/>
          </a:prstGeom>
          <a:noFill/>
          <a:ln w="9525">
            <a:noFill/>
            <a:miter lim="800000"/>
            <a:headEnd/>
            <a:tailEnd/>
          </a:ln>
          <a:effectLst/>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14397" t="15215" r="35830" b="24968"/>
          <a:stretch>
            <a:fillRect/>
          </a:stretch>
        </p:blipFill>
        <p:spPr>
          <a:xfrm>
            <a:off x="1344101" y="824352"/>
            <a:ext cx="4741388" cy="4029364"/>
          </a:xfrm>
          <a:custGeom>
            <a:avLst/>
            <a:gdLst>
              <a:gd name="connsiteX0" fmla="*/ 2513968 w 5336225"/>
              <a:gd name="connsiteY0" fmla="*/ 506 h 4534872"/>
              <a:gd name="connsiteX1" fmla="*/ 2541233 w 5336225"/>
              <a:gd name="connsiteY1" fmla="*/ 8520 h 4534872"/>
              <a:gd name="connsiteX2" fmla="*/ 2792693 w 5336225"/>
              <a:gd name="connsiteY2" fmla="*/ 305700 h 4534872"/>
              <a:gd name="connsiteX3" fmla="*/ 2998433 w 5336225"/>
              <a:gd name="connsiteY3" fmla="*/ 328560 h 4534872"/>
              <a:gd name="connsiteX4" fmla="*/ 3318473 w 5336225"/>
              <a:gd name="connsiteY4" fmla="*/ 564780 h 4534872"/>
              <a:gd name="connsiteX5" fmla="*/ 3600413 w 5336225"/>
              <a:gd name="connsiteY5" fmla="*/ 671460 h 4534872"/>
              <a:gd name="connsiteX6" fmla="*/ 3608033 w 5336225"/>
              <a:gd name="connsiteY6" fmla="*/ 999120 h 4534872"/>
              <a:gd name="connsiteX7" fmla="*/ 3661373 w 5336225"/>
              <a:gd name="connsiteY7" fmla="*/ 1250580 h 4534872"/>
              <a:gd name="connsiteX8" fmla="*/ 3547073 w 5336225"/>
              <a:gd name="connsiteY8" fmla="*/ 1372500 h 4534872"/>
              <a:gd name="connsiteX9" fmla="*/ 3966173 w 5336225"/>
              <a:gd name="connsiteY9" fmla="*/ 1593480 h 4534872"/>
              <a:gd name="connsiteX10" fmla="*/ 3905213 w 5336225"/>
              <a:gd name="connsiteY10" fmla="*/ 1890660 h 4534872"/>
              <a:gd name="connsiteX11" fmla="*/ 4133813 w 5336225"/>
              <a:gd name="connsiteY11" fmla="*/ 1997340 h 4534872"/>
              <a:gd name="connsiteX12" fmla="*/ 4194773 w 5336225"/>
              <a:gd name="connsiteY12" fmla="*/ 2286900 h 4534872"/>
              <a:gd name="connsiteX13" fmla="*/ 4667213 w 5336225"/>
              <a:gd name="connsiteY13" fmla="*/ 2408820 h 4534872"/>
              <a:gd name="connsiteX14" fmla="*/ 4789133 w 5336225"/>
              <a:gd name="connsiteY14" fmla="*/ 2347860 h 4534872"/>
              <a:gd name="connsiteX15" fmla="*/ 4987253 w 5336225"/>
              <a:gd name="connsiteY15" fmla="*/ 2294520 h 4534872"/>
              <a:gd name="connsiteX16" fmla="*/ 5330153 w 5336225"/>
              <a:gd name="connsiteY16" fmla="*/ 2385960 h 4534872"/>
              <a:gd name="connsiteX17" fmla="*/ 5185373 w 5336225"/>
              <a:gd name="connsiteY17" fmla="*/ 2553600 h 4534872"/>
              <a:gd name="connsiteX18" fmla="*/ 4918673 w 5336225"/>
              <a:gd name="connsiteY18" fmla="*/ 2622180 h 4534872"/>
              <a:gd name="connsiteX19" fmla="*/ 4956773 w 5336225"/>
              <a:gd name="connsiteY19" fmla="*/ 2835540 h 4534872"/>
              <a:gd name="connsiteX20" fmla="*/ 5025353 w 5336225"/>
              <a:gd name="connsiteY20" fmla="*/ 3018420 h 4534872"/>
              <a:gd name="connsiteX21" fmla="*/ 4629113 w 5336225"/>
              <a:gd name="connsiteY21" fmla="*/ 3330840 h 4534872"/>
              <a:gd name="connsiteX22" fmla="*/ 4629113 w 5336225"/>
              <a:gd name="connsiteY22" fmla="*/ 3468000 h 4534872"/>
              <a:gd name="connsiteX23" fmla="*/ 4202393 w 5336225"/>
              <a:gd name="connsiteY23" fmla="*/ 3589920 h 4534872"/>
              <a:gd name="connsiteX24" fmla="*/ 3928073 w 5336225"/>
              <a:gd name="connsiteY24" fmla="*/ 3635640 h 4534872"/>
              <a:gd name="connsiteX25" fmla="*/ 3775673 w 5336225"/>
              <a:gd name="connsiteY25" fmla="*/ 3673740 h 4534872"/>
              <a:gd name="connsiteX26" fmla="*/ 3417533 w 5336225"/>
              <a:gd name="connsiteY26" fmla="*/ 3513720 h 4534872"/>
              <a:gd name="connsiteX27" fmla="*/ 3127973 w 5336225"/>
              <a:gd name="connsiteY27" fmla="*/ 4062360 h 4534872"/>
              <a:gd name="connsiteX28" fmla="*/ 2746973 w 5336225"/>
              <a:gd name="connsiteY28" fmla="*/ 4245240 h 4534872"/>
              <a:gd name="connsiteX29" fmla="*/ 2434553 w 5336225"/>
              <a:gd name="connsiteY29" fmla="*/ 4496700 h 4534872"/>
              <a:gd name="connsiteX30" fmla="*/ 2183093 w 5336225"/>
              <a:gd name="connsiteY30" fmla="*/ 4473840 h 4534872"/>
              <a:gd name="connsiteX31" fmla="*/ 2122133 w 5336225"/>
              <a:gd name="connsiteY31" fmla="*/ 3932820 h 4534872"/>
              <a:gd name="connsiteX32" fmla="*/ 1146773 w 5336225"/>
              <a:gd name="connsiteY32" fmla="*/ 3887100 h 4534872"/>
              <a:gd name="connsiteX33" fmla="*/ 1352513 w 5336225"/>
              <a:gd name="connsiteY33" fmla="*/ 3727080 h 4534872"/>
              <a:gd name="connsiteX34" fmla="*/ 948653 w 5336225"/>
              <a:gd name="connsiteY34" fmla="*/ 3437520 h 4534872"/>
              <a:gd name="connsiteX35" fmla="*/ 796253 w 5336225"/>
              <a:gd name="connsiteY35" fmla="*/ 2942220 h 4534872"/>
              <a:gd name="connsiteX36" fmla="*/ 239993 w 5336225"/>
              <a:gd name="connsiteY36" fmla="*/ 2629800 h 4534872"/>
              <a:gd name="connsiteX37" fmla="*/ 3773 w 5336225"/>
              <a:gd name="connsiteY37" fmla="*/ 2302140 h 4534872"/>
              <a:gd name="connsiteX38" fmla="*/ 407633 w 5336225"/>
              <a:gd name="connsiteY38" fmla="*/ 2134500 h 4534872"/>
              <a:gd name="connsiteX39" fmla="*/ 506693 w 5336225"/>
              <a:gd name="connsiteY39" fmla="*/ 2004960 h 4534872"/>
              <a:gd name="connsiteX40" fmla="*/ 460973 w 5336225"/>
              <a:gd name="connsiteY40" fmla="*/ 1867800 h 4534872"/>
              <a:gd name="connsiteX41" fmla="*/ 514313 w 5336225"/>
              <a:gd name="connsiteY41" fmla="*/ 1761120 h 4534872"/>
              <a:gd name="connsiteX42" fmla="*/ 430493 w 5336225"/>
              <a:gd name="connsiteY42" fmla="*/ 1570620 h 4534872"/>
              <a:gd name="connsiteX43" fmla="*/ 270473 w 5336225"/>
              <a:gd name="connsiteY43" fmla="*/ 1486800 h 4534872"/>
              <a:gd name="connsiteX44" fmla="*/ 643853 w 5336225"/>
              <a:gd name="connsiteY44" fmla="*/ 1326780 h 4534872"/>
              <a:gd name="connsiteX45" fmla="*/ 460973 w 5336225"/>
              <a:gd name="connsiteY45" fmla="*/ 991500 h 4534872"/>
              <a:gd name="connsiteX46" fmla="*/ 339053 w 5336225"/>
              <a:gd name="connsiteY46" fmla="*/ 823860 h 4534872"/>
              <a:gd name="connsiteX47" fmla="*/ 636233 w 5336225"/>
              <a:gd name="connsiteY47" fmla="*/ 762900 h 4534872"/>
              <a:gd name="connsiteX48" fmla="*/ 910553 w 5336225"/>
              <a:gd name="connsiteY48" fmla="*/ 762900 h 4534872"/>
              <a:gd name="connsiteX49" fmla="*/ 1245833 w 5336225"/>
              <a:gd name="connsiteY49" fmla="*/ 701940 h 4534872"/>
              <a:gd name="connsiteX50" fmla="*/ 1436333 w 5336225"/>
              <a:gd name="connsiteY50" fmla="*/ 663840 h 4534872"/>
              <a:gd name="connsiteX51" fmla="*/ 1603973 w 5336225"/>
              <a:gd name="connsiteY51" fmla="*/ 465720 h 4534872"/>
              <a:gd name="connsiteX52" fmla="*/ 1931633 w 5336225"/>
              <a:gd name="connsiteY52" fmla="*/ 427620 h 4534872"/>
              <a:gd name="connsiteX53" fmla="*/ 2129753 w 5336225"/>
              <a:gd name="connsiteY53" fmla="*/ 221880 h 4534872"/>
              <a:gd name="connsiteX54" fmla="*/ 2343113 w 5336225"/>
              <a:gd name="connsiteY54" fmla="*/ 92340 h 4534872"/>
              <a:gd name="connsiteX55" fmla="*/ 2513968 w 5336225"/>
              <a:gd name="connsiteY55" fmla="*/ 506 h 45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336225" h="4534872">
                <a:moveTo>
                  <a:pt x="2513968" y="506"/>
                </a:moveTo>
                <a:cubicBezTo>
                  <a:pt x="2522799" y="1515"/>
                  <a:pt x="2531867" y="4075"/>
                  <a:pt x="2541233" y="8520"/>
                </a:cubicBezTo>
                <a:cubicBezTo>
                  <a:pt x="2616163" y="44080"/>
                  <a:pt x="2716493" y="252360"/>
                  <a:pt x="2792693" y="305700"/>
                </a:cubicBezTo>
                <a:cubicBezTo>
                  <a:pt x="2868893" y="359040"/>
                  <a:pt x="2910803" y="285380"/>
                  <a:pt x="2998433" y="328560"/>
                </a:cubicBezTo>
                <a:cubicBezTo>
                  <a:pt x="3086063" y="371740"/>
                  <a:pt x="3218143" y="507630"/>
                  <a:pt x="3318473" y="564780"/>
                </a:cubicBezTo>
                <a:cubicBezTo>
                  <a:pt x="3418803" y="621930"/>
                  <a:pt x="3552153" y="599070"/>
                  <a:pt x="3600413" y="671460"/>
                </a:cubicBezTo>
                <a:cubicBezTo>
                  <a:pt x="3648673" y="743850"/>
                  <a:pt x="3597873" y="902600"/>
                  <a:pt x="3608033" y="999120"/>
                </a:cubicBezTo>
                <a:cubicBezTo>
                  <a:pt x="3618193" y="1095640"/>
                  <a:pt x="3671533" y="1188350"/>
                  <a:pt x="3661373" y="1250580"/>
                </a:cubicBezTo>
                <a:cubicBezTo>
                  <a:pt x="3651213" y="1312810"/>
                  <a:pt x="3496273" y="1315350"/>
                  <a:pt x="3547073" y="1372500"/>
                </a:cubicBezTo>
                <a:cubicBezTo>
                  <a:pt x="3597873" y="1429650"/>
                  <a:pt x="3906483" y="1507120"/>
                  <a:pt x="3966173" y="1593480"/>
                </a:cubicBezTo>
                <a:cubicBezTo>
                  <a:pt x="4025863" y="1679840"/>
                  <a:pt x="3877273" y="1823350"/>
                  <a:pt x="3905213" y="1890660"/>
                </a:cubicBezTo>
                <a:cubicBezTo>
                  <a:pt x="3933153" y="1957970"/>
                  <a:pt x="4085553" y="1931300"/>
                  <a:pt x="4133813" y="1997340"/>
                </a:cubicBezTo>
                <a:cubicBezTo>
                  <a:pt x="4182073" y="2063380"/>
                  <a:pt x="4105873" y="2218320"/>
                  <a:pt x="4194773" y="2286900"/>
                </a:cubicBezTo>
                <a:cubicBezTo>
                  <a:pt x="4283673" y="2355480"/>
                  <a:pt x="4568153" y="2398660"/>
                  <a:pt x="4667213" y="2408820"/>
                </a:cubicBezTo>
                <a:cubicBezTo>
                  <a:pt x="4766273" y="2418980"/>
                  <a:pt x="4735793" y="2366910"/>
                  <a:pt x="4789133" y="2347860"/>
                </a:cubicBezTo>
                <a:cubicBezTo>
                  <a:pt x="4842473" y="2328810"/>
                  <a:pt x="4897083" y="2288170"/>
                  <a:pt x="4987253" y="2294520"/>
                </a:cubicBezTo>
                <a:cubicBezTo>
                  <a:pt x="5077423" y="2300870"/>
                  <a:pt x="5297133" y="2342780"/>
                  <a:pt x="5330153" y="2385960"/>
                </a:cubicBezTo>
                <a:cubicBezTo>
                  <a:pt x="5363173" y="2429140"/>
                  <a:pt x="5253953" y="2514230"/>
                  <a:pt x="5185373" y="2553600"/>
                </a:cubicBezTo>
                <a:cubicBezTo>
                  <a:pt x="5116793" y="2592970"/>
                  <a:pt x="4956773" y="2575190"/>
                  <a:pt x="4918673" y="2622180"/>
                </a:cubicBezTo>
                <a:cubicBezTo>
                  <a:pt x="4880573" y="2669170"/>
                  <a:pt x="4938993" y="2769500"/>
                  <a:pt x="4956773" y="2835540"/>
                </a:cubicBezTo>
                <a:cubicBezTo>
                  <a:pt x="4974553" y="2901580"/>
                  <a:pt x="5079963" y="2935870"/>
                  <a:pt x="5025353" y="3018420"/>
                </a:cubicBezTo>
                <a:cubicBezTo>
                  <a:pt x="4970743" y="3100970"/>
                  <a:pt x="4695153" y="3255910"/>
                  <a:pt x="4629113" y="3330840"/>
                </a:cubicBezTo>
                <a:cubicBezTo>
                  <a:pt x="4563073" y="3405770"/>
                  <a:pt x="4700233" y="3424820"/>
                  <a:pt x="4629113" y="3468000"/>
                </a:cubicBezTo>
                <a:cubicBezTo>
                  <a:pt x="4557993" y="3511180"/>
                  <a:pt x="4319233" y="3561980"/>
                  <a:pt x="4202393" y="3589920"/>
                </a:cubicBezTo>
                <a:cubicBezTo>
                  <a:pt x="4085553" y="3617860"/>
                  <a:pt x="3999193" y="3621670"/>
                  <a:pt x="3928073" y="3635640"/>
                </a:cubicBezTo>
                <a:cubicBezTo>
                  <a:pt x="3856953" y="3649610"/>
                  <a:pt x="3860763" y="3694060"/>
                  <a:pt x="3775673" y="3673740"/>
                </a:cubicBezTo>
                <a:cubicBezTo>
                  <a:pt x="3690583" y="3653420"/>
                  <a:pt x="3525483" y="3448950"/>
                  <a:pt x="3417533" y="3513720"/>
                </a:cubicBezTo>
                <a:cubicBezTo>
                  <a:pt x="3309583" y="3578490"/>
                  <a:pt x="3239733" y="3940440"/>
                  <a:pt x="3127973" y="4062360"/>
                </a:cubicBezTo>
                <a:cubicBezTo>
                  <a:pt x="3016213" y="4184280"/>
                  <a:pt x="2862543" y="4172850"/>
                  <a:pt x="2746973" y="4245240"/>
                </a:cubicBezTo>
                <a:cubicBezTo>
                  <a:pt x="2631403" y="4317630"/>
                  <a:pt x="2528533" y="4458600"/>
                  <a:pt x="2434553" y="4496700"/>
                </a:cubicBezTo>
                <a:cubicBezTo>
                  <a:pt x="2340573" y="4534800"/>
                  <a:pt x="2235163" y="4567820"/>
                  <a:pt x="2183093" y="4473840"/>
                </a:cubicBezTo>
                <a:cubicBezTo>
                  <a:pt x="2131023" y="4379860"/>
                  <a:pt x="2294853" y="4030610"/>
                  <a:pt x="2122133" y="3932820"/>
                </a:cubicBezTo>
                <a:cubicBezTo>
                  <a:pt x="1949413" y="3835030"/>
                  <a:pt x="1275043" y="3921390"/>
                  <a:pt x="1146773" y="3887100"/>
                </a:cubicBezTo>
                <a:cubicBezTo>
                  <a:pt x="1018503" y="3852810"/>
                  <a:pt x="1385533" y="3802010"/>
                  <a:pt x="1352513" y="3727080"/>
                </a:cubicBezTo>
                <a:cubicBezTo>
                  <a:pt x="1319493" y="3652150"/>
                  <a:pt x="1041363" y="3568330"/>
                  <a:pt x="948653" y="3437520"/>
                </a:cubicBezTo>
                <a:cubicBezTo>
                  <a:pt x="855943" y="3306710"/>
                  <a:pt x="914363" y="3076840"/>
                  <a:pt x="796253" y="2942220"/>
                </a:cubicBezTo>
                <a:cubicBezTo>
                  <a:pt x="678143" y="2807600"/>
                  <a:pt x="372073" y="2736480"/>
                  <a:pt x="239993" y="2629800"/>
                </a:cubicBezTo>
                <a:cubicBezTo>
                  <a:pt x="107913" y="2523120"/>
                  <a:pt x="-24167" y="2384690"/>
                  <a:pt x="3773" y="2302140"/>
                </a:cubicBezTo>
                <a:cubicBezTo>
                  <a:pt x="31713" y="2219590"/>
                  <a:pt x="323813" y="2184030"/>
                  <a:pt x="407633" y="2134500"/>
                </a:cubicBezTo>
                <a:cubicBezTo>
                  <a:pt x="491453" y="2084970"/>
                  <a:pt x="497803" y="2049410"/>
                  <a:pt x="506693" y="2004960"/>
                </a:cubicBezTo>
                <a:cubicBezTo>
                  <a:pt x="515583" y="1960510"/>
                  <a:pt x="459703" y="1908440"/>
                  <a:pt x="460973" y="1867800"/>
                </a:cubicBezTo>
                <a:cubicBezTo>
                  <a:pt x="462243" y="1827160"/>
                  <a:pt x="519393" y="1810650"/>
                  <a:pt x="514313" y="1761120"/>
                </a:cubicBezTo>
                <a:cubicBezTo>
                  <a:pt x="509233" y="1711590"/>
                  <a:pt x="471133" y="1616340"/>
                  <a:pt x="430493" y="1570620"/>
                </a:cubicBezTo>
                <a:cubicBezTo>
                  <a:pt x="389853" y="1524900"/>
                  <a:pt x="234913" y="1527440"/>
                  <a:pt x="270473" y="1486800"/>
                </a:cubicBezTo>
                <a:cubicBezTo>
                  <a:pt x="306033" y="1446160"/>
                  <a:pt x="612103" y="1409330"/>
                  <a:pt x="643853" y="1326780"/>
                </a:cubicBezTo>
                <a:cubicBezTo>
                  <a:pt x="675603" y="1244230"/>
                  <a:pt x="511773" y="1075320"/>
                  <a:pt x="460973" y="991500"/>
                </a:cubicBezTo>
                <a:cubicBezTo>
                  <a:pt x="410173" y="907680"/>
                  <a:pt x="309843" y="861960"/>
                  <a:pt x="339053" y="823860"/>
                </a:cubicBezTo>
                <a:cubicBezTo>
                  <a:pt x="368263" y="785760"/>
                  <a:pt x="540983" y="773060"/>
                  <a:pt x="636233" y="762900"/>
                </a:cubicBezTo>
                <a:cubicBezTo>
                  <a:pt x="731483" y="752740"/>
                  <a:pt x="808953" y="773060"/>
                  <a:pt x="910553" y="762900"/>
                </a:cubicBezTo>
                <a:cubicBezTo>
                  <a:pt x="1012153" y="752740"/>
                  <a:pt x="1158203" y="718450"/>
                  <a:pt x="1245833" y="701940"/>
                </a:cubicBezTo>
                <a:cubicBezTo>
                  <a:pt x="1333463" y="685430"/>
                  <a:pt x="1376643" y="703210"/>
                  <a:pt x="1436333" y="663840"/>
                </a:cubicBezTo>
                <a:cubicBezTo>
                  <a:pt x="1496023" y="624470"/>
                  <a:pt x="1521423" y="505090"/>
                  <a:pt x="1603973" y="465720"/>
                </a:cubicBezTo>
                <a:cubicBezTo>
                  <a:pt x="1686523" y="426350"/>
                  <a:pt x="1844003" y="468260"/>
                  <a:pt x="1931633" y="427620"/>
                </a:cubicBezTo>
                <a:cubicBezTo>
                  <a:pt x="2019263" y="386980"/>
                  <a:pt x="2061173" y="277760"/>
                  <a:pt x="2129753" y="221880"/>
                </a:cubicBezTo>
                <a:cubicBezTo>
                  <a:pt x="2198333" y="166000"/>
                  <a:pt x="2275803" y="126630"/>
                  <a:pt x="2343113" y="92340"/>
                </a:cubicBezTo>
                <a:cubicBezTo>
                  <a:pt x="2402010" y="62336"/>
                  <a:pt x="2452155" y="-6561"/>
                  <a:pt x="2513968" y="506"/>
                </a:cubicBezTo>
                <a:close/>
              </a:path>
            </a:pathLst>
          </a:custGeom>
          <a:ln>
            <a:solidFill>
              <a:schemeClr val="tx1"/>
            </a:solidFill>
          </a:ln>
        </p:spPr>
      </p:pic>
      <p:sp>
        <p:nvSpPr>
          <p:cNvPr id="9"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顺德机遇</a:t>
            </a:r>
            <a:r>
              <a:rPr lang="en-US" altLang="zh-CN" dirty="0"/>
              <a:t>—— </a:t>
            </a:r>
            <a:r>
              <a:rPr lang="zh-CN" altLang="en-US" dirty="0"/>
              <a:t>产业升级 释放需求 </a:t>
            </a:r>
            <a:endParaRPr lang="en-US" altLang="zh-CN" sz="2000" dirty="0"/>
          </a:p>
        </p:txBody>
      </p:sp>
      <p:sp>
        <p:nvSpPr>
          <p:cNvPr id="10" name="矩形 9"/>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12" name="TextBox 11"/>
          <p:cNvSpPr txBox="1"/>
          <p:nvPr/>
        </p:nvSpPr>
        <p:spPr>
          <a:xfrm>
            <a:off x="930165" y="4840009"/>
            <a:ext cx="5493812" cy="1200329"/>
          </a:xfrm>
          <a:prstGeom prst="rect">
            <a:avLst/>
          </a:prstGeom>
          <a:noFill/>
        </p:spPr>
        <p:txBody>
          <a:bodyPr wrap="none" rtlCol="0">
            <a:spAutoFit/>
          </a:bodyPr>
          <a:lstStyle/>
          <a:p>
            <a:r>
              <a:rPr lang="zh-CN" altLang="en-US" b="1" dirty="0">
                <a:solidFill>
                  <a:srgbClr val="0070C0"/>
                </a:solidFill>
                <a:latin typeface="微软雅黑" pitchFamily="34" charset="-122"/>
                <a:ea typeface="微软雅黑" pitchFamily="34" charset="-122"/>
              </a:rPr>
              <a:t>顺德年芯片采购额超</a:t>
            </a:r>
            <a:r>
              <a:rPr lang="en-US" altLang="zh-CN" b="1" dirty="0">
                <a:solidFill>
                  <a:srgbClr val="0070C0"/>
                </a:solidFill>
                <a:latin typeface="微软雅黑" pitchFamily="34" charset="-122"/>
                <a:ea typeface="微软雅黑" pitchFamily="34" charset="-122"/>
              </a:rPr>
              <a:t>100</a:t>
            </a:r>
            <a:r>
              <a:rPr lang="zh-CN" altLang="en-US" b="1" dirty="0">
                <a:solidFill>
                  <a:srgbClr val="0070C0"/>
                </a:solidFill>
                <a:latin typeface="微软雅黑" pitchFamily="34" charset="-122"/>
                <a:ea typeface="微软雅黑" pitchFamily="34" charset="-122"/>
              </a:rPr>
              <a:t>亿元。</a:t>
            </a:r>
            <a:endParaRPr lang="en-US" altLang="zh-CN" b="1" dirty="0">
              <a:solidFill>
                <a:srgbClr val="0070C0"/>
              </a:solidFill>
              <a:latin typeface="微软雅黑" pitchFamily="34" charset="-122"/>
              <a:ea typeface="微软雅黑" pitchFamily="34" charset="-122"/>
            </a:endParaRPr>
          </a:p>
          <a:p>
            <a:r>
              <a:rPr lang="zh-CN" altLang="en-US" b="1" dirty="0">
                <a:solidFill>
                  <a:srgbClr val="0070C0"/>
                </a:solidFill>
                <a:latin typeface="微软雅黑" pitchFamily="34" charset="-122"/>
                <a:ea typeface="微软雅黑" pitchFamily="34" charset="-122"/>
              </a:rPr>
              <a:t>以家电、机械装备为主导产业，随着产业转型升级，</a:t>
            </a:r>
            <a:endParaRPr lang="en-US" altLang="zh-CN" b="1" dirty="0">
              <a:solidFill>
                <a:srgbClr val="0070C0"/>
              </a:solidFill>
              <a:latin typeface="微软雅黑" pitchFamily="34" charset="-122"/>
              <a:ea typeface="微软雅黑" pitchFamily="34" charset="-122"/>
            </a:endParaRPr>
          </a:p>
          <a:p>
            <a:r>
              <a:rPr lang="zh-CN" altLang="en-US" b="1" dirty="0">
                <a:solidFill>
                  <a:srgbClr val="0070C0"/>
                </a:solidFill>
                <a:latin typeface="微软雅黑" pitchFamily="34" charset="-122"/>
                <a:ea typeface="微软雅黑" pitchFamily="34" charset="-122"/>
              </a:rPr>
              <a:t>数字化、智能化、网联化技术应用，将进一步释放</a:t>
            </a:r>
            <a:endParaRPr lang="en-US" altLang="zh-CN" b="1" dirty="0">
              <a:solidFill>
                <a:srgbClr val="0070C0"/>
              </a:solidFill>
              <a:latin typeface="微软雅黑" pitchFamily="34" charset="-122"/>
              <a:ea typeface="微软雅黑" pitchFamily="34" charset="-122"/>
            </a:endParaRPr>
          </a:p>
          <a:p>
            <a:r>
              <a:rPr lang="zh-CN" altLang="en-US" b="1" dirty="0">
                <a:solidFill>
                  <a:srgbClr val="0070C0"/>
                </a:solidFill>
                <a:latin typeface="微软雅黑" pitchFamily="34" charset="-122"/>
                <a:ea typeface="微软雅黑" pitchFamily="34" charset="-122"/>
              </a:rPr>
              <a:t>对信息产业配套的需求。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Right)">
                                      <p:cBhvr>
                                        <p:cTn id="7" dur="500"/>
                                        <p:tgtEl>
                                          <p:spTgt spid="102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22" presetClass="entr" presetSubtype="4"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 presetClass="entr" presetSubtype="8" fill="hold" grpId="2"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11</a:t>
            </a:fld>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405768388"/>
              </p:ext>
            </p:extLst>
          </p:nvPr>
        </p:nvGraphicFramePr>
        <p:xfrm>
          <a:off x="567562" y="914400"/>
          <a:ext cx="5391807" cy="5209133"/>
        </p:xfrm>
        <a:graphic>
          <a:graphicData uri="http://schemas.openxmlformats.org/drawingml/2006/table">
            <a:tbl>
              <a:tblPr firstRow="1" bandRow="1">
                <a:tableStyleId>{B301B821-A1FF-4177-AEE7-76D212191A09}</a:tableStyleId>
              </a:tblPr>
              <a:tblGrid>
                <a:gridCol w="668012">
                  <a:extLst>
                    <a:ext uri="{9D8B030D-6E8A-4147-A177-3AD203B41FA5}">
                      <a16:colId xmlns="" xmlns:a16="http://schemas.microsoft.com/office/drawing/2014/main" val="20001"/>
                    </a:ext>
                  </a:extLst>
                </a:gridCol>
                <a:gridCol w="4723795">
                  <a:extLst>
                    <a:ext uri="{9D8B030D-6E8A-4147-A177-3AD203B41FA5}">
                      <a16:colId xmlns="" xmlns:a16="http://schemas.microsoft.com/office/drawing/2014/main" val="20000"/>
                    </a:ext>
                  </a:extLst>
                </a:gridCol>
              </a:tblGrid>
              <a:tr h="899230">
                <a:tc>
                  <a:txBody>
                    <a:bodyPr/>
                    <a:lstStyle/>
                    <a:p>
                      <a:pPr marL="0" indent="0" algn="ctr">
                        <a:lnSpc>
                          <a:spcPct val="150000"/>
                        </a:lnSpc>
                        <a:buFont typeface="Wingdings" panose="05000000000000000000" pitchFamily="2" charset="2"/>
                        <a:buNone/>
                      </a:pPr>
                      <a:r>
                        <a:rPr lang="zh-CN" altLang="en-US" sz="1600" b="1" dirty="0">
                          <a:solidFill>
                            <a:srgbClr val="FFFFFF"/>
                          </a:solidFill>
                          <a:latin typeface="微软雅黑" pitchFamily="34" charset="-122"/>
                          <a:ea typeface="微软雅黑" pitchFamily="34" charset="-122"/>
                        </a:rPr>
                        <a:t>已有</a:t>
                      </a:r>
                      <a:endParaRPr lang="en-US" altLang="zh-CN" sz="1600" b="1" dirty="0">
                        <a:solidFill>
                          <a:srgbClr val="FFFFFF"/>
                        </a:solidFill>
                        <a:latin typeface="微软雅黑" pitchFamily="34" charset="-122"/>
                        <a:ea typeface="微软雅黑" pitchFamily="34" charset="-122"/>
                      </a:endParaRPr>
                    </a:p>
                  </a:txBody>
                  <a:tcPr anchor="ctr">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tcPr>
                </a:tc>
                <a:tc>
                  <a:txBody>
                    <a:bodyPr/>
                    <a:lstStyle/>
                    <a:p>
                      <a:pPr marL="0" indent="0" algn="ctr">
                        <a:lnSpc>
                          <a:spcPct val="150000"/>
                        </a:lnSpc>
                        <a:buFont typeface="Wingdings" panose="05000000000000000000" pitchFamily="2" charset="2"/>
                        <a:buNone/>
                      </a:pPr>
                      <a:r>
                        <a:rPr lang="en-US" altLang="zh-CN" sz="1600" dirty="0">
                          <a:solidFill>
                            <a:srgbClr val="FFFFFF"/>
                          </a:solidFill>
                          <a:latin typeface="微软雅黑" pitchFamily="34" charset="-122"/>
                          <a:ea typeface="微软雅黑" pitchFamily="34" charset="-122"/>
                        </a:rPr>
                        <a:t>2019</a:t>
                      </a:r>
                      <a:r>
                        <a:rPr lang="zh-CN" altLang="en-US" sz="1600" dirty="0">
                          <a:solidFill>
                            <a:srgbClr val="FFFFFF"/>
                          </a:solidFill>
                          <a:latin typeface="微软雅黑" pitchFamily="34" charset="-122"/>
                          <a:ea typeface="微软雅黑" pitchFamily="34" charset="-122"/>
                        </a:rPr>
                        <a:t>年顺德电子信息产业产值为</a:t>
                      </a:r>
                      <a:r>
                        <a:rPr lang="en-US" altLang="zh-CN" sz="1600" dirty="0">
                          <a:solidFill>
                            <a:srgbClr val="FFFFFF"/>
                          </a:solidFill>
                          <a:latin typeface="微软雅黑" pitchFamily="34" charset="-122"/>
                          <a:ea typeface="微软雅黑" pitchFamily="34" charset="-122"/>
                        </a:rPr>
                        <a:t>230</a:t>
                      </a:r>
                      <a:r>
                        <a:rPr lang="zh-CN" altLang="en-US" sz="1600" dirty="0">
                          <a:solidFill>
                            <a:srgbClr val="FFFFFF"/>
                          </a:solidFill>
                          <a:latin typeface="微软雅黑" pitchFamily="34" charset="-122"/>
                          <a:ea typeface="微软雅黑" pitchFamily="34" charset="-122"/>
                        </a:rPr>
                        <a:t>亿元</a:t>
                      </a:r>
                      <a:endParaRPr lang="en-US" altLang="zh-CN" sz="1600" dirty="0">
                        <a:solidFill>
                          <a:srgbClr val="FFFFFF"/>
                        </a:solidFill>
                        <a:latin typeface="微软雅黑" pitchFamily="34" charset="-122"/>
                        <a:ea typeface="微软雅黑" pitchFamily="34" charset="-122"/>
                      </a:endParaRPr>
                    </a:p>
                    <a:p>
                      <a:pPr marL="0" indent="0" algn="ctr">
                        <a:lnSpc>
                          <a:spcPct val="150000"/>
                        </a:lnSpc>
                        <a:buFont typeface="Wingdings" panose="05000000000000000000" pitchFamily="2" charset="2"/>
                        <a:buNone/>
                      </a:pPr>
                      <a:r>
                        <a:rPr lang="zh-CN" altLang="en-US" sz="1600" b="1" dirty="0">
                          <a:solidFill>
                            <a:srgbClr val="FFFFFF"/>
                          </a:solidFill>
                          <a:latin typeface="微软雅黑" pitchFamily="34" charset="-122"/>
                          <a:ea typeface="微软雅黑" pitchFamily="34" charset="-122"/>
                        </a:rPr>
                        <a:t>（通讯设备、电子元件、</a:t>
                      </a:r>
                      <a:r>
                        <a:rPr lang="en-US" altLang="zh-CN" sz="1600" b="1" dirty="0">
                          <a:solidFill>
                            <a:srgbClr val="FFFFFF"/>
                          </a:solidFill>
                          <a:latin typeface="微软雅黑" pitchFamily="34" charset="-122"/>
                          <a:ea typeface="微软雅黑" pitchFamily="34" charset="-122"/>
                        </a:rPr>
                        <a:t>5G</a:t>
                      </a:r>
                      <a:r>
                        <a:rPr lang="zh-CN" altLang="en-US" sz="1600" b="1" dirty="0">
                          <a:solidFill>
                            <a:srgbClr val="FFFFFF"/>
                          </a:solidFill>
                          <a:latin typeface="微软雅黑" pitchFamily="34" charset="-122"/>
                          <a:ea typeface="微软雅黑" pitchFamily="34" charset="-122"/>
                        </a:rPr>
                        <a:t>及技术服务）</a:t>
                      </a:r>
                      <a:endParaRPr lang="en-US" altLang="zh-CN" sz="1600" b="1" dirty="0">
                        <a:solidFill>
                          <a:srgbClr val="FFFFFF"/>
                        </a:solidFill>
                        <a:latin typeface="微软雅黑" pitchFamily="34" charset="-122"/>
                        <a:ea typeface="微软雅黑" pitchFamily="34" charset="-122"/>
                      </a:endParaRPr>
                    </a:p>
                  </a:txBody>
                  <a:tcPr anchor="ctr">
                    <a:lnL w="28575" cap="flat" cmpd="sng" algn="ctr">
                      <a:solidFill>
                        <a:srgbClr val="0070C0"/>
                      </a:solidFill>
                      <a:prstDash val="solid"/>
                      <a:round/>
                      <a:headEnd type="none" w="med" len="med"/>
                      <a:tailEnd type="none" w="med" len="med"/>
                    </a:lnL>
                    <a:lnB w="28575" cap="flat" cmpd="sng" algn="ctr">
                      <a:solidFill>
                        <a:srgbClr val="0070C0"/>
                      </a:solidFill>
                      <a:prstDash val="solid"/>
                      <a:round/>
                      <a:headEnd type="none" w="med" len="med"/>
                      <a:tailEnd type="none" w="med" len="med"/>
                    </a:lnB>
                  </a:tcPr>
                </a:tc>
                <a:extLst>
                  <a:ext uri="{0D108BD9-81ED-4DB2-BD59-A6C34878D82A}">
                    <a16:rowId xmlns="" xmlns:a16="http://schemas.microsoft.com/office/drawing/2014/main" val="10008"/>
                  </a:ext>
                </a:extLst>
              </a:tr>
              <a:tr h="451630">
                <a:tc rowSpan="8">
                  <a:txBody>
                    <a:bodyPr/>
                    <a:lstStyle/>
                    <a:p>
                      <a:pPr marL="0" indent="0" algn="ctr">
                        <a:lnSpc>
                          <a:spcPct val="150000"/>
                        </a:lnSpc>
                        <a:buFont typeface="Wingdings" panose="05000000000000000000" pitchFamily="2" charset="2"/>
                        <a:buNone/>
                      </a:pPr>
                      <a:r>
                        <a:rPr lang="zh-CN" altLang="en-US" sz="1600" b="1" dirty="0">
                          <a:solidFill>
                            <a:srgbClr val="1C4885"/>
                          </a:solidFill>
                          <a:latin typeface="微软雅黑" pitchFamily="34" charset="-122"/>
                          <a:ea typeface="微软雅黑" pitchFamily="34" charset="-122"/>
                        </a:rPr>
                        <a:t>新引进发展</a:t>
                      </a:r>
                      <a:endParaRPr lang="en-US" altLang="zh-CN" sz="1600" b="1" dirty="0">
                        <a:solidFill>
                          <a:srgbClr val="1C4885"/>
                        </a:solidFill>
                        <a:latin typeface="微软雅黑" pitchFamily="34" charset="-122"/>
                        <a:ea typeface="微软雅黑" pitchFamily="34" charset="-122"/>
                      </a:endParaRPr>
                    </a:p>
                  </a:txBody>
                  <a:tcPr anchor="ct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tcPr>
                </a:tc>
                <a:tc>
                  <a:txBody>
                    <a:bodyPr/>
                    <a:lstStyle/>
                    <a:p>
                      <a:pPr marL="0" indent="0" algn="ctr">
                        <a:lnSpc>
                          <a:spcPct val="150000"/>
                        </a:lnSpc>
                        <a:buFont typeface="Wingdings" panose="05000000000000000000" pitchFamily="2" charset="2"/>
                        <a:buNone/>
                      </a:pPr>
                      <a:r>
                        <a:rPr lang="zh-CN" altLang="en-US" sz="1600" b="1" kern="1200" dirty="0">
                          <a:solidFill>
                            <a:srgbClr val="1C4885"/>
                          </a:solidFill>
                          <a:latin typeface="微软雅黑" pitchFamily="34" charset="-122"/>
                          <a:ea typeface="微软雅黑" pitchFamily="34" charset="-122"/>
                          <a:cs typeface="+mn-cs"/>
                        </a:rPr>
                        <a:t>智能制造、机器人产业</a:t>
                      </a:r>
                      <a:endParaRPr lang="en-US" altLang="zh-CN" sz="1600" b="1" kern="1200" dirty="0">
                        <a:solidFill>
                          <a:srgbClr val="1C4885"/>
                        </a:solidFill>
                        <a:latin typeface="微软雅黑" pitchFamily="34" charset="-122"/>
                        <a:ea typeface="微软雅黑" pitchFamily="34" charset="-122"/>
                        <a:cs typeface="+mn-cs"/>
                      </a:endParaRPr>
                    </a:p>
                  </a:txBody>
                  <a:tcPr anchor="ctr">
                    <a:lnL w="28575" cap="flat" cmpd="sng" algn="ctr">
                      <a:solidFill>
                        <a:srgbClr val="0070C0"/>
                      </a:solidFill>
                      <a:prstDash val="solid"/>
                      <a:round/>
                      <a:headEnd type="none" w="med" len="med"/>
                      <a:tailEnd type="none" w="med" len="med"/>
                    </a:lnL>
                    <a:lnT w="28575" cap="flat" cmpd="sng" algn="ctr">
                      <a:solidFill>
                        <a:srgbClr val="0070C0"/>
                      </a:solidFill>
                      <a:prstDash val="solid"/>
                      <a:round/>
                      <a:headEnd type="none" w="med" len="med"/>
                      <a:tailEnd type="none" w="med" len="med"/>
                    </a:lnT>
                  </a:tcPr>
                </a:tc>
                <a:extLst>
                  <a:ext uri="{0D108BD9-81ED-4DB2-BD59-A6C34878D82A}">
                    <a16:rowId xmlns="" xmlns:a16="http://schemas.microsoft.com/office/drawing/2014/main" val="10000"/>
                  </a:ext>
                </a:extLst>
              </a:tr>
              <a:tr h="631533">
                <a:tc vMerge="1">
                  <a:txBody>
                    <a:bodyPr/>
                    <a:lstStyle/>
                    <a:p>
                      <a:pPr marL="0" indent="0" algn="ctr">
                        <a:lnSpc>
                          <a:spcPct val="100000"/>
                        </a:lnSpc>
                        <a:buFont typeface="Wingdings" panose="05000000000000000000" pitchFamily="2" charset="2"/>
                        <a:buNone/>
                      </a:pPr>
                      <a:endParaRPr lang="en-US" altLang="zh-CN" sz="1600" b="0" dirty="0">
                        <a:solidFill>
                          <a:srgbClr val="1C4885"/>
                        </a:solidFill>
                        <a:latin typeface="微软雅黑" pitchFamily="34" charset="-122"/>
                        <a:ea typeface="微软雅黑" pitchFamily="34" charset="-122"/>
                        <a:cs typeface="Arial" pitchFamily="34" charset="0"/>
                      </a:endParaRPr>
                    </a:p>
                  </a:txBody>
                  <a:tcPr anchor="ctr"/>
                </a:tc>
                <a:tc>
                  <a:txBody>
                    <a:bodyPr/>
                    <a:lstStyle/>
                    <a:p>
                      <a:pPr marL="0" indent="0" algn="ctr">
                        <a:lnSpc>
                          <a:spcPct val="100000"/>
                        </a:lnSpc>
                        <a:buFont typeface="Wingdings" panose="05000000000000000000" pitchFamily="2" charset="2"/>
                        <a:buNone/>
                      </a:pPr>
                      <a:r>
                        <a:rPr lang="zh-CN" altLang="en-US" sz="1600" b="0" kern="1200" dirty="0">
                          <a:solidFill>
                            <a:srgbClr val="1C4885"/>
                          </a:solidFill>
                          <a:latin typeface="微软雅黑" pitchFamily="34" charset="-122"/>
                          <a:ea typeface="微软雅黑" pitchFamily="34" charset="-122"/>
                          <a:cs typeface="+mn-cs"/>
                        </a:rPr>
                        <a:t>库卡、大疆创新、博智林机器人谷</a:t>
                      </a:r>
                      <a:endParaRPr lang="en-US" altLang="zh-CN" sz="1600" b="0" kern="1200" dirty="0">
                        <a:solidFill>
                          <a:srgbClr val="1C4885"/>
                        </a:solidFill>
                        <a:latin typeface="微软雅黑" pitchFamily="34" charset="-122"/>
                        <a:ea typeface="微软雅黑" pitchFamily="34" charset="-122"/>
                        <a:cs typeface="+mn-cs"/>
                      </a:endParaRPr>
                    </a:p>
                    <a:p>
                      <a:pPr marL="0" indent="0" algn="ctr">
                        <a:lnSpc>
                          <a:spcPct val="100000"/>
                        </a:lnSpc>
                        <a:buFont typeface="Wingdings" panose="05000000000000000000" pitchFamily="2" charset="2"/>
                        <a:buNone/>
                      </a:pPr>
                      <a:r>
                        <a:rPr lang="zh-CN" altLang="en-US" sz="1600" b="0" kern="1200" dirty="0">
                          <a:solidFill>
                            <a:srgbClr val="1C4885"/>
                          </a:solidFill>
                          <a:latin typeface="微软雅黑" pitchFamily="34" charset="-122"/>
                          <a:ea typeface="微软雅黑" pitchFamily="34" charset="-122"/>
                          <a:cs typeface="+mn-cs"/>
                        </a:rPr>
                        <a:t>海天智能装备基地、伊雪松机器人等</a:t>
                      </a:r>
                      <a:endParaRPr lang="en-US" altLang="zh-CN" sz="1600" b="0" kern="1200" dirty="0">
                        <a:solidFill>
                          <a:srgbClr val="1C4885"/>
                        </a:solidFill>
                        <a:latin typeface="微软雅黑" pitchFamily="34" charset="-122"/>
                        <a:ea typeface="微软雅黑" pitchFamily="34" charset="-122"/>
                        <a:cs typeface="+mn-cs"/>
                      </a:endParaRPr>
                    </a:p>
                  </a:txBody>
                  <a:tcPr anchor="ctr">
                    <a:lnL w="28575" cap="flat" cmpd="sng" algn="ctr">
                      <a:solidFill>
                        <a:srgbClr val="0070C0"/>
                      </a:solidFill>
                      <a:prstDash val="solid"/>
                      <a:round/>
                      <a:headEnd type="none" w="med" len="med"/>
                      <a:tailEnd type="none" w="med" len="med"/>
                    </a:lnL>
                  </a:tcPr>
                </a:tc>
                <a:extLst>
                  <a:ext uri="{0D108BD9-81ED-4DB2-BD59-A6C34878D82A}">
                    <a16:rowId xmlns="" xmlns:a16="http://schemas.microsoft.com/office/drawing/2014/main" val="10001"/>
                  </a:ext>
                </a:extLst>
              </a:tr>
              <a:tr h="451630">
                <a:tc vMerge="1">
                  <a:txBody>
                    <a:bodyPr/>
                    <a:lstStyle/>
                    <a:p>
                      <a:pPr marL="0" indent="0" algn="ctr">
                        <a:lnSpc>
                          <a:spcPct val="150000"/>
                        </a:lnSpc>
                        <a:buFont typeface="Wingdings" panose="05000000000000000000" pitchFamily="2" charset="2"/>
                        <a:buNone/>
                      </a:pPr>
                      <a:endParaRPr lang="en-US" altLang="zh-CN" sz="1600" b="1" dirty="0">
                        <a:solidFill>
                          <a:srgbClr val="1C4885"/>
                        </a:solidFill>
                        <a:latin typeface="微软雅黑" pitchFamily="34" charset="-122"/>
                        <a:ea typeface="微软雅黑" pitchFamily="34" charset="-122"/>
                      </a:endParaRPr>
                    </a:p>
                  </a:txBody>
                  <a:tcPr anchor="ctr"/>
                </a:tc>
                <a:tc>
                  <a:txBody>
                    <a:bodyPr/>
                    <a:lstStyle/>
                    <a:p>
                      <a:pPr marL="0" indent="0" algn="ctr">
                        <a:lnSpc>
                          <a:spcPct val="150000"/>
                        </a:lnSpc>
                        <a:buFont typeface="Wingdings" panose="05000000000000000000" pitchFamily="2" charset="2"/>
                        <a:buNone/>
                      </a:pPr>
                      <a:r>
                        <a:rPr lang="zh-CN" altLang="en-US" sz="1600" b="1" kern="1200" dirty="0">
                          <a:solidFill>
                            <a:srgbClr val="1C4885"/>
                          </a:solidFill>
                          <a:latin typeface="微软雅黑" pitchFamily="34" charset="-122"/>
                          <a:ea typeface="微软雅黑" pitchFamily="34" charset="-122"/>
                          <a:cs typeface="+mn-cs"/>
                        </a:rPr>
                        <a:t>芯片、半导体项目</a:t>
                      </a:r>
                      <a:endParaRPr lang="en-US" altLang="zh-CN" sz="1600" b="1" kern="1200" dirty="0">
                        <a:solidFill>
                          <a:srgbClr val="1C4885"/>
                        </a:solidFill>
                        <a:latin typeface="微软雅黑" pitchFamily="34" charset="-122"/>
                        <a:ea typeface="微软雅黑" pitchFamily="34" charset="-122"/>
                        <a:cs typeface="+mn-cs"/>
                      </a:endParaRPr>
                    </a:p>
                  </a:txBody>
                  <a:tcPr anchor="ctr">
                    <a:lnL w="28575" cap="flat" cmpd="sng" algn="ctr">
                      <a:solidFill>
                        <a:srgbClr val="0070C0"/>
                      </a:solidFill>
                      <a:prstDash val="solid"/>
                      <a:round/>
                      <a:headEnd type="none" w="med" len="med"/>
                      <a:tailEnd type="none" w="med" len="med"/>
                    </a:lnL>
                  </a:tcPr>
                </a:tc>
                <a:extLst>
                  <a:ext uri="{0D108BD9-81ED-4DB2-BD59-A6C34878D82A}">
                    <a16:rowId xmlns="" xmlns:a16="http://schemas.microsoft.com/office/drawing/2014/main" val="10002"/>
                  </a:ext>
                </a:extLst>
              </a:tr>
              <a:tr h="641519">
                <a:tc vMerge="1">
                  <a:txBody>
                    <a:bodyPr/>
                    <a:lstStyle/>
                    <a:p>
                      <a:pPr marL="0" indent="0" algn="ctr">
                        <a:lnSpc>
                          <a:spcPct val="100000"/>
                        </a:lnSpc>
                        <a:buFont typeface="Wingdings" panose="05000000000000000000" pitchFamily="2" charset="2"/>
                        <a:buNone/>
                      </a:pPr>
                      <a:endParaRPr lang="en-US" altLang="zh-CN" sz="1600" b="0" dirty="0">
                        <a:solidFill>
                          <a:srgbClr val="1C4885"/>
                        </a:solidFill>
                        <a:latin typeface="微软雅黑" pitchFamily="34" charset="-122"/>
                        <a:ea typeface="微软雅黑" pitchFamily="34" charset="-122"/>
                        <a:cs typeface="Arial" pitchFamily="34" charset="0"/>
                      </a:endParaRPr>
                    </a:p>
                  </a:txBody>
                  <a:tcPr anchor="ctr"/>
                </a:tc>
                <a:tc>
                  <a:txBody>
                    <a:bodyPr/>
                    <a:lstStyle/>
                    <a:p>
                      <a:pPr marL="0" indent="0" algn="ctr">
                        <a:lnSpc>
                          <a:spcPct val="100000"/>
                        </a:lnSpc>
                        <a:buFont typeface="Wingdings" panose="05000000000000000000" pitchFamily="2" charset="2"/>
                        <a:buNone/>
                      </a:pPr>
                      <a:r>
                        <a:rPr lang="zh-CN" altLang="en-US" sz="1600" b="0" kern="1200" dirty="0">
                          <a:solidFill>
                            <a:srgbClr val="1C4885"/>
                          </a:solidFill>
                          <a:latin typeface="微软雅黑" pitchFamily="34" charset="-122"/>
                          <a:ea typeface="微软雅黑" pitchFamily="34" charset="-122"/>
                          <a:cs typeface="+mn-cs"/>
                        </a:rPr>
                        <a:t>美的集团芯片生态、开源芯片基地、尚研电子、劲高高端芯片、无锡中芯爱微电子等</a:t>
                      </a:r>
                      <a:endParaRPr lang="en-US" altLang="zh-CN" sz="1600" b="0" kern="1200" dirty="0">
                        <a:solidFill>
                          <a:srgbClr val="1C4885"/>
                        </a:solidFill>
                        <a:latin typeface="微软雅黑" pitchFamily="34" charset="-122"/>
                        <a:ea typeface="微软雅黑" pitchFamily="34" charset="-122"/>
                        <a:cs typeface="+mn-cs"/>
                      </a:endParaRPr>
                    </a:p>
                  </a:txBody>
                  <a:tcPr anchor="ctr">
                    <a:lnL w="28575" cap="flat" cmpd="sng" algn="ctr">
                      <a:solidFill>
                        <a:srgbClr val="0070C0"/>
                      </a:solidFill>
                      <a:prstDash val="solid"/>
                      <a:round/>
                      <a:headEnd type="none" w="med" len="med"/>
                      <a:tailEnd type="none" w="med" len="med"/>
                    </a:lnL>
                  </a:tcPr>
                </a:tc>
                <a:extLst>
                  <a:ext uri="{0D108BD9-81ED-4DB2-BD59-A6C34878D82A}">
                    <a16:rowId xmlns="" xmlns:a16="http://schemas.microsoft.com/office/drawing/2014/main" val="10003"/>
                  </a:ext>
                </a:extLst>
              </a:tr>
              <a:tr h="451630">
                <a:tc vMerge="1">
                  <a:txBody>
                    <a:bodyPr/>
                    <a:lstStyle/>
                    <a:p>
                      <a:pPr marL="0" indent="0" algn="ctr">
                        <a:lnSpc>
                          <a:spcPct val="150000"/>
                        </a:lnSpc>
                        <a:buFont typeface="Wingdings" panose="05000000000000000000" pitchFamily="2" charset="2"/>
                        <a:buNone/>
                      </a:pPr>
                      <a:endParaRPr lang="en-US" altLang="zh-CN" sz="1600" b="1" dirty="0">
                        <a:solidFill>
                          <a:srgbClr val="1C4885"/>
                        </a:solidFill>
                        <a:latin typeface="微软雅黑" pitchFamily="34" charset="-122"/>
                        <a:ea typeface="微软雅黑" pitchFamily="34" charset="-122"/>
                      </a:endParaRPr>
                    </a:p>
                  </a:txBody>
                  <a:tcPr anchor="ctr"/>
                </a:tc>
                <a:tc>
                  <a:txBody>
                    <a:bodyPr/>
                    <a:lstStyle/>
                    <a:p>
                      <a:pPr marL="0" indent="0" algn="ctr">
                        <a:lnSpc>
                          <a:spcPct val="150000"/>
                        </a:lnSpc>
                        <a:buFont typeface="Wingdings" panose="05000000000000000000" pitchFamily="2" charset="2"/>
                        <a:buNone/>
                      </a:pPr>
                      <a:r>
                        <a:rPr lang="zh-CN" altLang="en-US" sz="1600" b="1" kern="1200" dirty="0">
                          <a:solidFill>
                            <a:srgbClr val="1C4885"/>
                          </a:solidFill>
                          <a:latin typeface="微软雅黑" pitchFamily="34" charset="-122"/>
                          <a:ea typeface="微软雅黑" pitchFamily="34" charset="-122"/>
                          <a:cs typeface="+mn-cs"/>
                        </a:rPr>
                        <a:t>工业互联网产业</a:t>
                      </a:r>
                      <a:endParaRPr lang="en-US" altLang="zh-CN" sz="1600" b="1" kern="1200" dirty="0">
                        <a:solidFill>
                          <a:srgbClr val="1C4885"/>
                        </a:solidFill>
                        <a:latin typeface="微软雅黑" pitchFamily="34" charset="-122"/>
                        <a:ea typeface="微软雅黑" pitchFamily="34" charset="-122"/>
                        <a:cs typeface="+mn-cs"/>
                      </a:endParaRPr>
                    </a:p>
                  </a:txBody>
                  <a:tcPr anchor="ctr">
                    <a:lnL w="28575" cap="flat" cmpd="sng" algn="ctr">
                      <a:solidFill>
                        <a:srgbClr val="0070C0"/>
                      </a:solidFill>
                      <a:prstDash val="solid"/>
                      <a:round/>
                      <a:headEnd type="none" w="med" len="med"/>
                      <a:tailEnd type="none" w="med" len="med"/>
                    </a:lnL>
                  </a:tcPr>
                </a:tc>
                <a:extLst>
                  <a:ext uri="{0D108BD9-81ED-4DB2-BD59-A6C34878D82A}">
                    <a16:rowId xmlns="" xmlns:a16="http://schemas.microsoft.com/office/drawing/2014/main" val="10004"/>
                  </a:ext>
                </a:extLst>
              </a:tr>
              <a:tr h="458090">
                <a:tc vMerge="1">
                  <a:txBody>
                    <a:bodyPr/>
                    <a:lstStyle/>
                    <a:p>
                      <a:pPr marL="0" indent="0" algn="ctr">
                        <a:lnSpc>
                          <a:spcPct val="100000"/>
                        </a:lnSpc>
                        <a:buFont typeface="Wingdings" panose="05000000000000000000" pitchFamily="2" charset="2"/>
                        <a:buNone/>
                      </a:pPr>
                      <a:endParaRPr lang="en-US" altLang="zh-CN" sz="1600" b="0" dirty="0">
                        <a:solidFill>
                          <a:srgbClr val="1C4885"/>
                        </a:solidFill>
                        <a:latin typeface="微软雅黑" pitchFamily="34" charset="-122"/>
                        <a:ea typeface="微软雅黑" pitchFamily="34" charset="-122"/>
                        <a:cs typeface="Arial" pitchFamily="34" charset="0"/>
                      </a:endParaRPr>
                    </a:p>
                  </a:txBody>
                  <a:tcPr anchor="ctr"/>
                </a:tc>
                <a:tc>
                  <a:txBody>
                    <a:bodyPr/>
                    <a:lstStyle/>
                    <a:p>
                      <a:pPr marL="0" indent="0" algn="ctr">
                        <a:lnSpc>
                          <a:spcPct val="100000"/>
                        </a:lnSpc>
                        <a:buFont typeface="Wingdings" panose="05000000000000000000" pitchFamily="2" charset="2"/>
                        <a:buNone/>
                      </a:pPr>
                      <a:r>
                        <a:rPr lang="zh-CN" altLang="en-US" sz="1600" b="0" kern="1200" dirty="0">
                          <a:solidFill>
                            <a:srgbClr val="1C4885"/>
                          </a:solidFill>
                          <a:latin typeface="微软雅黑" pitchFamily="34" charset="-122"/>
                          <a:ea typeface="微软雅黑" pitchFamily="34" charset="-122"/>
                          <a:cs typeface="+mn-cs"/>
                        </a:rPr>
                        <a:t>美的智慧家居、美云智数项目等</a:t>
                      </a:r>
                      <a:endParaRPr lang="en-US" altLang="zh-CN" sz="1600" b="0" kern="1200" dirty="0">
                        <a:solidFill>
                          <a:srgbClr val="1C4885"/>
                        </a:solidFill>
                        <a:latin typeface="微软雅黑" pitchFamily="34" charset="-122"/>
                        <a:ea typeface="微软雅黑" pitchFamily="34" charset="-122"/>
                        <a:cs typeface="+mn-cs"/>
                      </a:endParaRPr>
                    </a:p>
                  </a:txBody>
                  <a:tcPr anchor="ctr">
                    <a:lnL w="28575" cap="flat" cmpd="sng" algn="ctr">
                      <a:solidFill>
                        <a:srgbClr val="0070C0"/>
                      </a:solidFill>
                      <a:prstDash val="solid"/>
                      <a:round/>
                      <a:headEnd type="none" w="med" len="med"/>
                      <a:tailEnd type="none" w="med" len="med"/>
                    </a:lnL>
                  </a:tcPr>
                </a:tc>
                <a:extLst>
                  <a:ext uri="{0D108BD9-81ED-4DB2-BD59-A6C34878D82A}">
                    <a16:rowId xmlns="" xmlns:a16="http://schemas.microsoft.com/office/drawing/2014/main" val="10005"/>
                  </a:ext>
                </a:extLst>
              </a:tr>
              <a:tr h="451630">
                <a:tc vMerge="1">
                  <a:txBody>
                    <a:bodyPr/>
                    <a:lstStyle/>
                    <a:p>
                      <a:pPr marL="0" indent="0" algn="ctr">
                        <a:lnSpc>
                          <a:spcPct val="150000"/>
                        </a:lnSpc>
                        <a:buFont typeface="Wingdings" panose="05000000000000000000" pitchFamily="2" charset="2"/>
                        <a:buNone/>
                      </a:pPr>
                      <a:endParaRPr lang="en-US" altLang="zh-CN" sz="1600" b="1" dirty="0">
                        <a:solidFill>
                          <a:srgbClr val="1C4885"/>
                        </a:solidFill>
                        <a:latin typeface="微软雅黑" pitchFamily="34" charset="-122"/>
                        <a:ea typeface="微软雅黑" pitchFamily="34" charset="-122"/>
                      </a:endParaRPr>
                    </a:p>
                  </a:txBody>
                  <a:tcPr anchor="ctr"/>
                </a:tc>
                <a:tc>
                  <a:txBody>
                    <a:bodyPr/>
                    <a:lstStyle/>
                    <a:p>
                      <a:pPr marL="0" indent="0" algn="ctr">
                        <a:lnSpc>
                          <a:spcPct val="150000"/>
                        </a:lnSpc>
                        <a:buFont typeface="Wingdings" panose="05000000000000000000" pitchFamily="2" charset="2"/>
                        <a:buNone/>
                      </a:pPr>
                      <a:r>
                        <a:rPr lang="zh-CN" altLang="en-US" sz="1600" b="1" kern="1200" dirty="0">
                          <a:solidFill>
                            <a:srgbClr val="1C4885"/>
                          </a:solidFill>
                          <a:latin typeface="微软雅黑" pitchFamily="34" charset="-122"/>
                          <a:ea typeface="微软雅黑" pitchFamily="34" charset="-122"/>
                          <a:cs typeface="+mn-cs"/>
                        </a:rPr>
                        <a:t>智慧家居家电</a:t>
                      </a:r>
                      <a:endParaRPr lang="en-US" altLang="zh-CN" sz="1600" b="1" kern="1200" dirty="0">
                        <a:solidFill>
                          <a:srgbClr val="1C4885"/>
                        </a:solidFill>
                        <a:latin typeface="微软雅黑" pitchFamily="34" charset="-122"/>
                        <a:ea typeface="微软雅黑" pitchFamily="34" charset="-122"/>
                        <a:cs typeface="+mn-cs"/>
                      </a:endParaRPr>
                    </a:p>
                  </a:txBody>
                  <a:tcPr anchor="ctr">
                    <a:lnL w="28575" cap="flat" cmpd="sng" algn="ctr">
                      <a:solidFill>
                        <a:srgbClr val="0070C0"/>
                      </a:solidFill>
                      <a:prstDash val="solid"/>
                      <a:round/>
                      <a:headEnd type="none" w="med" len="med"/>
                      <a:tailEnd type="none" w="med" len="med"/>
                    </a:lnL>
                  </a:tcPr>
                </a:tc>
                <a:extLst>
                  <a:ext uri="{0D108BD9-81ED-4DB2-BD59-A6C34878D82A}">
                    <a16:rowId xmlns="" xmlns:a16="http://schemas.microsoft.com/office/drawing/2014/main" val="10006"/>
                  </a:ext>
                </a:extLst>
              </a:tr>
              <a:tr h="749961">
                <a:tc vMerge="1">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1600" b="0" dirty="0">
                        <a:solidFill>
                          <a:srgbClr val="1C4885"/>
                        </a:solidFill>
                        <a:latin typeface="微软雅黑" pitchFamily="34" charset="-122"/>
                        <a:ea typeface="微软雅黑" pitchFamily="34" charset="-122"/>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1600" b="0" kern="1200" dirty="0">
                          <a:solidFill>
                            <a:srgbClr val="1C4885"/>
                          </a:solidFill>
                          <a:latin typeface="微软雅黑" pitchFamily="34" charset="-122"/>
                          <a:ea typeface="微软雅黑" pitchFamily="34" charset="-122"/>
                          <a:cs typeface="+mn-cs"/>
                        </a:rPr>
                        <a:t>除本地老牌强势家电家居品牌外，涌现云米、小熊电器、德尔玛等一批家电“新星”企业</a:t>
                      </a:r>
                      <a:endParaRPr lang="en-US" altLang="zh-CN" sz="1600" b="0" kern="1200" dirty="0">
                        <a:solidFill>
                          <a:srgbClr val="1C4885"/>
                        </a:solidFill>
                        <a:latin typeface="微软雅黑" pitchFamily="34" charset="-122"/>
                        <a:ea typeface="微软雅黑" pitchFamily="34" charset="-122"/>
                        <a:cs typeface="+mn-cs"/>
                      </a:endParaRPr>
                    </a:p>
                  </a:txBody>
                  <a:tcPr anchor="ctr">
                    <a:lnL w="28575" cap="flat" cmpd="sng" algn="ctr">
                      <a:solidFill>
                        <a:srgbClr val="0070C0"/>
                      </a:solidFill>
                      <a:prstDash val="solid"/>
                      <a:round/>
                      <a:headEnd type="none" w="med" len="med"/>
                      <a:tailEnd type="none" w="med" len="med"/>
                    </a:lnL>
                  </a:tcPr>
                </a:tc>
                <a:extLst>
                  <a:ext uri="{0D108BD9-81ED-4DB2-BD59-A6C34878D82A}">
                    <a16:rowId xmlns="" xmlns:a16="http://schemas.microsoft.com/office/drawing/2014/main" val="10007"/>
                  </a:ext>
                </a:extLst>
              </a:tr>
            </a:tbl>
          </a:graphicData>
        </a:graphic>
      </p:graphicFrame>
      <p:pic>
        <p:nvPicPr>
          <p:cNvPr id="7" name="图片 6">
            <a:extLst>
              <a:ext uri="{FF2B5EF4-FFF2-40B4-BE49-F238E27FC236}">
                <a16:creationId xmlns="" xmlns:a16="http://schemas.microsoft.com/office/drawing/2014/main" id="{D6A5F4AD-6CB1-45F0-BD62-729AF5E7316D}"/>
              </a:ext>
            </a:extLst>
          </p:cNvPr>
          <p:cNvPicPr>
            <a:picLocks noChangeAspect="1"/>
          </p:cNvPicPr>
          <p:nvPr/>
        </p:nvPicPr>
        <p:blipFill>
          <a:blip r:embed="rId2"/>
          <a:stretch>
            <a:fillRect/>
          </a:stretch>
        </p:blipFill>
        <p:spPr>
          <a:xfrm>
            <a:off x="6298328" y="903239"/>
            <a:ext cx="2199289" cy="1412128"/>
          </a:xfrm>
          <a:prstGeom prst="rect">
            <a:avLst/>
          </a:prstGeom>
          <a:ln>
            <a:noFill/>
          </a:ln>
          <a:effectLst>
            <a:outerShdw blurRad="292100" dist="139700" dir="2700000" algn="tl" rotWithShape="0">
              <a:srgbClr val="333333">
                <a:alpha val="65000"/>
              </a:srgbClr>
            </a:outerShdw>
          </a:effectLst>
        </p:spPr>
      </p:pic>
      <p:sp>
        <p:nvSpPr>
          <p:cNvPr id="8" name="文本框 16">
            <a:extLst>
              <a:ext uri="{FF2B5EF4-FFF2-40B4-BE49-F238E27FC236}">
                <a16:creationId xmlns="" xmlns:a16="http://schemas.microsoft.com/office/drawing/2014/main" id="{7F0FB3F7-18CA-46AC-920C-C8F777AF9221}"/>
              </a:ext>
            </a:extLst>
          </p:cNvPr>
          <p:cNvSpPr txBox="1"/>
          <p:nvPr/>
        </p:nvSpPr>
        <p:spPr>
          <a:xfrm>
            <a:off x="6419546" y="2384722"/>
            <a:ext cx="2062306" cy="246221"/>
          </a:xfrm>
          <a:prstGeom prst="rect">
            <a:avLst/>
          </a:prstGeom>
          <a:noFill/>
        </p:spPr>
        <p:txBody>
          <a:bodyPr wrap="square" rtlCol="0">
            <a:spAutoFit/>
          </a:bodyPr>
          <a:lstStyle/>
          <a:p>
            <a:pPr algn="ct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海天智能装备项目</a:t>
            </a:r>
            <a:endParaRPr lang="zh-CN" altLang="en-US" sz="2800" dirty="0"/>
          </a:p>
        </p:txBody>
      </p:sp>
      <p:pic>
        <p:nvPicPr>
          <p:cNvPr id="9" name="图片 8">
            <a:extLst>
              <a:ext uri="{FF2B5EF4-FFF2-40B4-BE49-F238E27FC236}">
                <a16:creationId xmlns="" xmlns:a16="http://schemas.microsoft.com/office/drawing/2014/main" id="{EFF0BB4D-BF99-4109-AA82-54B605706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451" y="1890163"/>
            <a:ext cx="3008452" cy="1510818"/>
          </a:xfrm>
          <a:prstGeom prst="rect">
            <a:avLst/>
          </a:prstGeom>
          <a:ln>
            <a:noFill/>
          </a:ln>
          <a:effectLst>
            <a:outerShdw blurRad="292100" dist="139700" dir="2700000" algn="tl" rotWithShape="0">
              <a:srgbClr val="333333">
                <a:alpha val="65000"/>
              </a:srgbClr>
            </a:outerShdw>
          </a:effectLst>
        </p:spPr>
      </p:pic>
      <p:sp>
        <p:nvSpPr>
          <p:cNvPr id="10" name="文本框 4">
            <a:extLst>
              <a:ext uri="{FF2B5EF4-FFF2-40B4-BE49-F238E27FC236}">
                <a16:creationId xmlns="" xmlns:a16="http://schemas.microsoft.com/office/drawing/2014/main" id="{646A7EE5-341F-45AA-9F8D-3FF671CDDB69}"/>
              </a:ext>
            </a:extLst>
          </p:cNvPr>
          <p:cNvSpPr txBox="1"/>
          <p:nvPr/>
        </p:nvSpPr>
        <p:spPr>
          <a:xfrm>
            <a:off x="9056816" y="3487680"/>
            <a:ext cx="2346985" cy="246221"/>
          </a:xfrm>
          <a:prstGeom prst="rect">
            <a:avLst/>
          </a:prstGeom>
          <a:noFill/>
        </p:spPr>
        <p:txBody>
          <a:bodyPr wrap="square" rtlCol="0">
            <a:spAutoFit/>
          </a:bodyPr>
          <a:lstStyle/>
          <a:p>
            <a:pPr algn="ct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世界级开源芯片基地项目</a:t>
            </a:r>
            <a:endParaRPr lang="zh-CN" altLang="en-US" sz="1000" dirty="0"/>
          </a:p>
        </p:txBody>
      </p:sp>
      <p:sp>
        <p:nvSpPr>
          <p:cNvPr id="11" name="文本框 12">
            <a:extLst>
              <a:ext uri="{FF2B5EF4-FFF2-40B4-BE49-F238E27FC236}">
                <a16:creationId xmlns="" xmlns:a16="http://schemas.microsoft.com/office/drawing/2014/main" id="{8C9BBA97-62B8-4E66-A225-B47C0F921084}"/>
              </a:ext>
            </a:extLst>
          </p:cNvPr>
          <p:cNvSpPr txBox="1"/>
          <p:nvPr/>
        </p:nvSpPr>
        <p:spPr>
          <a:xfrm>
            <a:off x="8468709" y="5512977"/>
            <a:ext cx="3091804" cy="246221"/>
          </a:xfrm>
          <a:prstGeom prst="rect">
            <a:avLst/>
          </a:prstGeom>
          <a:noFill/>
        </p:spPr>
        <p:txBody>
          <a:bodyPr wrap="square" rtlCol="0">
            <a:spAutoFit/>
          </a:bodyPr>
          <a:lstStyle/>
          <a:p>
            <a:pPr algn="ctr"/>
            <a:r>
              <a:rPr lang="zh-CN" altLang="en-US" sz="1000" kern="100" dirty="0">
                <a:latin typeface="微软雅黑" panose="020B0503020204020204" pitchFamily="34" charset="-122"/>
                <a:ea typeface="微软雅黑" panose="020B0503020204020204" pitchFamily="34" charset="-122"/>
                <a:cs typeface="Times New Roman" panose="02020603050405020304" pitchFamily="18" charset="0"/>
              </a:rPr>
              <a:t>北滘镇与通信运营商启动</a:t>
            </a:r>
            <a:r>
              <a:rPr lang="en-US" altLang="zh-CN" sz="1000" kern="100" dirty="0">
                <a:latin typeface="微软雅黑" panose="020B0503020204020204" pitchFamily="34" charset="-122"/>
                <a:ea typeface="微软雅黑" panose="020B0503020204020204" pitchFamily="34" charset="-122"/>
                <a:cs typeface="Times New Roman" panose="02020603050405020304" pitchFamily="18" charset="0"/>
              </a:rPr>
              <a:t>5G</a:t>
            </a:r>
            <a:r>
              <a:rPr lang="zh-CN" altLang="en-US" sz="1000" kern="100" dirty="0">
                <a:latin typeface="微软雅黑" panose="020B0503020204020204" pitchFamily="34" charset="-122"/>
                <a:ea typeface="微软雅黑" panose="020B0503020204020204" pitchFamily="34" charset="-122"/>
                <a:cs typeface="Times New Roman" panose="02020603050405020304" pitchFamily="18" charset="0"/>
              </a:rPr>
              <a:t>智慧小城合作</a:t>
            </a:r>
            <a:endParaRPr lang="zh-CN" altLang="en-US" sz="2800" dirty="0"/>
          </a:p>
        </p:txBody>
      </p:sp>
      <p:pic>
        <p:nvPicPr>
          <p:cNvPr id="12" name="图片 11">
            <a:extLst>
              <a:ext uri="{FF2B5EF4-FFF2-40B4-BE49-F238E27FC236}">
                <a16:creationId xmlns="" xmlns:a16="http://schemas.microsoft.com/office/drawing/2014/main" id="{EDD87815-C46F-4254-9BA1-2D639EF850D3}"/>
              </a:ext>
            </a:extLst>
          </p:cNvPr>
          <p:cNvPicPr>
            <a:picLocks noChangeAspect="1"/>
          </p:cNvPicPr>
          <p:nvPr/>
        </p:nvPicPr>
        <p:blipFill rotWithShape="1">
          <a:blip r:embed="rId4">
            <a:extLst>
              <a:ext uri="{28A0092B-C50C-407E-A947-70E740481C1C}">
                <a14:useLocalDpi xmlns:a14="http://schemas.microsoft.com/office/drawing/2010/main" val="0"/>
              </a:ext>
            </a:extLst>
          </a:blip>
          <a:srcRect t="10607"/>
          <a:stretch/>
        </p:blipFill>
        <p:spPr>
          <a:xfrm>
            <a:off x="6316448" y="2752485"/>
            <a:ext cx="2188322" cy="1409612"/>
          </a:xfrm>
          <a:prstGeom prst="rect">
            <a:avLst/>
          </a:prstGeom>
          <a:ln>
            <a:noFill/>
          </a:ln>
          <a:effectLst>
            <a:outerShdw blurRad="292100" dist="139700" dir="2700000" algn="tl" rotWithShape="0">
              <a:srgbClr val="333333">
                <a:alpha val="65000"/>
              </a:srgbClr>
            </a:outerShdw>
          </a:effectLst>
        </p:spPr>
      </p:pic>
      <p:sp>
        <p:nvSpPr>
          <p:cNvPr id="13" name="文本框 18">
            <a:extLst>
              <a:ext uri="{FF2B5EF4-FFF2-40B4-BE49-F238E27FC236}">
                <a16:creationId xmlns="" xmlns:a16="http://schemas.microsoft.com/office/drawing/2014/main" id="{0D54846E-D173-4822-86BE-A7560339C71D}"/>
              </a:ext>
            </a:extLst>
          </p:cNvPr>
          <p:cNvSpPr txBox="1"/>
          <p:nvPr/>
        </p:nvSpPr>
        <p:spPr>
          <a:xfrm>
            <a:off x="5883170" y="4204433"/>
            <a:ext cx="3166715" cy="400110"/>
          </a:xfrm>
          <a:prstGeom prst="rect">
            <a:avLst/>
          </a:prstGeom>
          <a:noFill/>
        </p:spPr>
        <p:txBody>
          <a:bodyPr wrap="square" rtlCol="0">
            <a:spAutoFit/>
          </a:bodyPr>
          <a:lstStyle/>
          <a:p>
            <a:pPr algn="ct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美的、中国电信与华为共建</a:t>
            </a:r>
            <a:endPar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5G</a:t>
            </a: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工业互联网”应用示范园区</a:t>
            </a:r>
            <a:endParaRPr lang="zh-CN" altLang="en-US" sz="2800" dirty="0"/>
          </a:p>
        </p:txBody>
      </p:sp>
      <p:pic>
        <p:nvPicPr>
          <p:cNvPr id="14" name="图片 13">
            <a:extLst>
              <a:ext uri="{FF2B5EF4-FFF2-40B4-BE49-F238E27FC236}">
                <a16:creationId xmlns="" xmlns:a16="http://schemas.microsoft.com/office/drawing/2014/main" id="{18EE4DDA-F409-489D-9A98-70D4DF341E5B}"/>
              </a:ext>
            </a:extLst>
          </p:cNvPr>
          <p:cNvPicPr>
            <a:picLocks noChangeAspect="1"/>
          </p:cNvPicPr>
          <p:nvPr/>
        </p:nvPicPr>
        <p:blipFill rotWithShape="1">
          <a:blip r:embed="rId5">
            <a:extLst>
              <a:ext uri="{28A0092B-C50C-407E-A947-70E740481C1C}">
                <a14:useLocalDpi xmlns:a14="http://schemas.microsoft.com/office/drawing/2010/main" val="0"/>
              </a:ext>
            </a:extLst>
          </a:blip>
          <a:srcRect l="3596" t="14375" r="9396" b="6165"/>
          <a:stretch/>
        </p:blipFill>
        <p:spPr>
          <a:xfrm>
            <a:off x="8845302" y="4052393"/>
            <a:ext cx="2177257" cy="1402483"/>
          </a:xfrm>
          <a:prstGeom prst="rect">
            <a:avLst/>
          </a:prstGeom>
          <a:ln>
            <a:noFill/>
          </a:ln>
          <a:effectLst>
            <a:outerShdw blurRad="292100" dist="139700" dir="2700000" algn="tl" rotWithShape="0">
              <a:srgbClr val="333333">
                <a:alpha val="65000"/>
              </a:srgbClr>
            </a:outerShdw>
          </a:effectLst>
        </p:spPr>
      </p:pic>
      <p:pic>
        <p:nvPicPr>
          <p:cNvPr id="15" name="图片 14">
            <a:extLst>
              <a:ext uri="{FF2B5EF4-FFF2-40B4-BE49-F238E27FC236}">
                <a16:creationId xmlns="" xmlns:a16="http://schemas.microsoft.com/office/drawing/2014/main" id="{8B2A8ACC-1326-4FD5-A552-C9EB783E4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2410" y="4727952"/>
            <a:ext cx="2162503" cy="1305859"/>
          </a:xfrm>
          <a:prstGeom prst="rect">
            <a:avLst/>
          </a:prstGeom>
          <a:ln>
            <a:noFill/>
          </a:ln>
          <a:effectLst>
            <a:outerShdw blurRad="292100" dist="139700" dir="2700000" algn="tl" rotWithShape="0">
              <a:srgbClr val="333333">
                <a:alpha val="65000"/>
              </a:srgbClr>
            </a:outerShdw>
          </a:effectLst>
        </p:spPr>
      </p:pic>
      <p:sp>
        <p:nvSpPr>
          <p:cNvPr id="16" name="文本框 10">
            <a:extLst>
              <a:ext uri="{FF2B5EF4-FFF2-40B4-BE49-F238E27FC236}">
                <a16:creationId xmlns="" xmlns:a16="http://schemas.microsoft.com/office/drawing/2014/main" id="{6950952E-1D88-467C-95DE-31F7C9F39A2C}"/>
              </a:ext>
            </a:extLst>
          </p:cNvPr>
          <p:cNvSpPr txBox="1"/>
          <p:nvPr/>
        </p:nvSpPr>
        <p:spPr>
          <a:xfrm>
            <a:off x="6103720" y="6136283"/>
            <a:ext cx="2608823" cy="246221"/>
          </a:xfrm>
          <a:prstGeom prst="rect">
            <a:avLst/>
          </a:prstGeom>
          <a:noFill/>
        </p:spPr>
        <p:txBody>
          <a:bodyPr wrap="square" rtlCol="0">
            <a:spAutoFit/>
          </a:bodyPr>
          <a:lstStyle/>
          <a:p>
            <a:pPr algn="ctr"/>
            <a:r>
              <a:rPr lang="zh-CN" altLang="en-US" sz="1000" kern="100" dirty="0">
                <a:latin typeface="微软雅黑" panose="020B0503020204020204" pitchFamily="34" charset="-122"/>
                <a:ea typeface="微软雅黑" panose="020B0503020204020204" pitchFamily="34" charset="-122"/>
                <a:cs typeface="Times New Roman" panose="02020603050405020304" pitchFamily="18" charset="0"/>
              </a:rPr>
              <a:t>劲高</a:t>
            </a: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芯片制造产业园</a:t>
            </a:r>
            <a:endParaRPr lang="zh-CN" altLang="en-US" sz="2800" dirty="0"/>
          </a:p>
        </p:txBody>
      </p:sp>
      <p:sp>
        <p:nvSpPr>
          <p:cNvPr id="17"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顺德机遇</a:t>
            </a:r>
            <a:r>
              <a:rPr lang="en-US" altLang="zh-CN" dirty="0"/>
              <a:t>—— </a:t>
            </a:r>
            <a:r>
              <a:rPr lang="zh-CN" altLang="en-US" dirty="0"/>
              <a:t>产业驱动 成果显著</a:t>
            </a:r>
            <a:endParaRPr lang="en-US" altLang="zh-CN" sz="2000" dirty="0"/>
          </a:p>
        </p:txBody>
      </p:sp>
      <p:sp>
        <p:nvSpPr>
          <p:cNvPr id="18" name="矩形 17"/>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12</a:t>
            </a:fld>
            <a:endParaRPr lang="zh-CN" altLang="en-US" dirty="0"/>
          </a:p>
        </p:txBody>
      </p:sp>
      <p:sp>
        <p:nvSpPr>
          <p:cNvPr id="5"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顺德机遇</a:t>
            </a:r>
            <a:r>
              <a:rPr lang="en-US" altLang="zh-CN" dirty="0"/>
              <a:t>—— </a:t>
            </a:r>
            <a:r>
              <a:rPr lang="zh-CN" altLang="en-US" dirty="0"/>
              <a:t>扶持政策（全方位）</a:t>
            </a:r>
            <a:endParaRPr lang="en-US" altLang="zh-CN" sz="2000" dirty="0"/>
          </a:p>
        </p:txBody>
      </p:sp>
      <p:sp>
        <p:nvSpPr>
          <p:cNvPr id="6" name="矩形 5"/>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737945355"/>
              </p:ext>
            </p:extLst>
          </p:nvPr>
        </p:nvGraphicFramePr>
        <p:xfrm>
          <a:off x="1022066" y="1061410"/>
          <a:ext cx="10112189" cy="4717938"/>
        </p:xfrm>
        <a:graphic>
          <a:graphicData uri="http://schemas.openxmlformats.org/drawingml/2006/table">
            <a:tbl>
              <a:tblPr>
                <a:tableStyleId>{BC89EF96-8CEA-46FF-86C4-4CE0E7609802}</a:tableStyleId>
              </a:tblPr>
              <a:tblGrid>
                <a:gridCol w="2873346">
                  <a:extLst>
                    <a:ext uri="{9D8B030D-6E8A-4147-A177-3AD203B41FA5}">
                      <a16:colId xmlns="" xmlns:a16="http://schemas.microsoft.com/office/drawing/2014/main" val="20000"/>
                    </a:ext>
                  </a:extLst>
                </a:gridCol>
                <a:gridCol w="2963220">
                  <a:extLst>
                    <a:ext uri="{9D8B030D-6E8A-4147-A177-3AD203B41FA5}">
                      <a16:colId xmlns="" xmlns:a16="http://schemas.microsoft.com/office/drawing/2014/main" val="20001"/>
                    </a:ext>
                  </a:extLst>
                </a:gridCol>
                <a:gridCol w="1900277">
                  <a:extLst>
                    <a:ext uri="{9D8B030D-6E8A-4147-A177-3AD203B41FA5}">
                      <a16:colId xmlns="" xmlns:a16="http://schemas.microsoft.com/office/drawing/2014/main" val="20002"/>
                    </a:ext>
                  </a:extLst>
                </a:gridCol>
                <a:gridCol w="2375346">
                  <a:extLst>
                    <a:ext uri="{9D8B030D-6E8A-4147-A177-3AD203B41FA5}">
                      <a16:colId xmlns="" xmlns:a16="http://schemas.microsoft.com/office/drawing/2014/main" val="20003"/>
                    </a:ext>
                  </a:extLst>
                </a:gridCol>
              </a:tblGrid>
              <a:tr h="708025">
                <a:tc>
                  <a:txBody>
                    <a:bodyPr/>
                    <a:lstStyle/>
                    <a:p>
                      <a:pPr algn="ctr" fontAlgn="ctr">
                        <a:lnSpc>
                          <a:spcPct val="100000"/>
                        </a:lnSpc>
                      </a:pPr>
                      <a:r>
                        <a:rPr lang="zh-CN" altLang="en-US" sz="2000" b="1" kern="1200" dirty="0">
                          <a:solidFill>
                            <a:srgbClr val="1C4885"/>
                          </a:solidFill>
                          <a:latin typeface="微软雅黑" panose="020B0503020204020204" pitchFamily="34" charset="-122"/>
                          <a:ea typeface="微软雅黑" panose="020B0503020204020204" pitchFamily="34" charset="-122"/>
                          <a:cs typeface="Arial" panose="020B0604020202020204" pitchFamily="34" charset="0"/>
                        </a:rPr>
                        <a:t>招商项目引进</a:t>
                      </a:r>
                    </a:p>
                  </a:txBody>
                  <a:tcPr anchor="ctr">
                    <a:solidFill>
                      <a:srgbClr val="F5D8D4"/>
                    </a:solidFill>
                  </a:tcPr>
                </a:tc>
                <a:tc gridSpan="2">
                  <a:txBody>
                    <a:bodyPr/>
                    <a:lstStyle/>
                    <a:p>
                      <a:pPr algn="ctr" fontAlgn="ctr">
                        <a:lnSpc>
                          <a:spcPct val="100000"/>
                        </a:lnSpc>
                      </a:pPr>
                      <a:r>
                        <a:rPr lang="zh-CN" altLang="en-US" sz="2000" b="1" kern="1200" dirty="0">
                          <a:solidFill>
                            <a:srgbClr val="1C4885"/>
                          </a:solidFill>
                          <a:latin typeface="微软雅黑" panose="020B0503020204020204" pitchFamily="34" charset="-122"/>
                          <a:ea typeface="微软雅黑" panose="020B0503020204020204" pitchFamily="34" charset="-122"/>
                          <a:cs typeface="Arial" panose="020B0604020202020204" pitchFamily="34" charset="0"/>
                        </a:rPr>
                        <a:t>产业扶持</a:t>
                      </a:r>
                    </a:p>
                  </a:txBody>
                  <a:tcPr anchor="ctr">
                    <a:solidFill>
                      <a:srgbClr val="F5D8D4"/>
                    </a:solidFill>
                  </a:tcPr>
                </a:tc>
                <a:tc hMerge="1">
                  <a:txBody>
                    <a:bodyPr/>
                    <a:lstStyle/>
                    <a:p>
                      <a:endParaRPr lang="zh-CN"/>
                    </a:p>
                  </a:txBody>
                  <a:tcPr/>
                </a:tc>
                <a:tc>
                  <a:txBody>
                    <a:bodyPr/>
                    <a:lstStyle/>
                    <a:p>
                      <a:pPr algn="ctr" fontAlgn="ctr">
                        <a:lnSpc>
                          <a:spcPct val="100000"/>
                        </a:lnSpc>
                      </a:pPr>
                      <a:r>
                        <a:rPr lang="zh-CN" altLang="en-US" sz="2000" b="1" kern="1200" dirty="0">
                          <a:solidFill>
                            <a:srgbClr val="1C4885"/>
                          </a:solidFill>
                          <a:latin typeface="微软雅黑" panose="020B0503020204020204" pitchFamily="34" charset="-122"/>
                          <a:ea typeface="微软雅黑" panose="020B0503020204020204" pitchFamily="34" charset="-122"/>
                          <a:cs typeface="Arial" panose="020B0604020202020204" pitchFamily="34" charset="0"/>
                        </a:rPr>
                        <a:t>区相关产业扶持</a:t>
                      </a:r>
                    </a:p>
                  </a:txBody>
                  <a:tcPr anchor="ctr">
                    <a:solidFill>
                      <a:srgbClr val="F5D8D4"/>
                    </a:solidFill>
                  </a:tcPr>
                </a:tc>
                <a:extLst>
                  <a:ext uri="{0D108BD9-81ED-4DB2-BD59-A6C34878D82A}">
                    <a16:rowId xmlns="" xmlns:a16="http://schemas.microsoft.com/office/drawing/2014/main" val="10000"/>
                  </a:ext>
                </a:extLst>
              </a:tr>
              <a:tr h="1686459">
                <a:tc>
                  <a:txBody>
                    <a:bodyPr/>
                    <a:lstStyle/>
                    <a:p>
                      <a:pPr marL="182880" indent="-182880" algn="l" fontAlgn="ctr">
                        <a:lnSpc>
                          <a:spcPct val="100000"/>
                        </a:lnSpc>
                        <a:buFont typeface="+mj-lt"/>
                        <a:buNone/>
                      </a:pPr>
                      <a:r>
                        <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1. </a:t>
                      </a:r>
                      <a:r>
                        <a:rPr lang="zh-CN" altLang="en-US"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招商引资   </a:t>
                      </a:r>
                      <a:endPar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0" indent="0" algn="l" fontAlgn="ctr">
                        <a:lnSpc>
                          <a:spcPct val="100000"/>
                        </a:lnSpc>
                        <a:buFont typeface="+mj-lt"/>
                        <a:buNone/>
                      </a:pPr>
                      <a:r>
                        <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2</a:t>
                      </a:r>
                      <a:r>
                        <a:rPr lang="en-US" altLang="zh-CN" sz="1800" b="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 </a:t>
                      </a:r>
                      <a:r>
                        <a:rPr lang="zh-CN" altLang="en-US"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引进创新创业团队</a:t>
                      </a:r>
                      <a:r>
                        <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  </a:t>
                      </a:r>
                    </a:p>
                    <a:p>
                      <a:pPr marL="0" indent="0" algn="l" fontAlgn="ctr">
                        <a:lnSpc>
                          <a:spcPct val="100000"/>
                        </a:lnSpc>
                        <a:buFont typeface="+mj-lt"/>
                        <a:buNone/>
                      </a:pPr>
                      <a:r>
                        <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3.</a:t>
                      </a:r>
                      <a:r>
                        <a:rPr lang="en-US" altLang="zh-CN" sz="1800" kern="1200" baseline="0" dirty="0">
                          <a:solidFill>
                            <a:srgbClr val="1C4885"/>
                          </a:solidFill>
                          <a:latin typeface="Arial" panose="020B0604020202020204" pitchFamily="34" charset="0"/>
                          <a:ea typeface="微软雅黑" panose="020B0503020204020204" pitchFamily="34" charset="-122"/>
                          <a:cs typeface="Arial" panose="020B0604020202020204" pitchFamily="34" charset="0"/>
                        </a:rPr>
                        <a:t> </a:t>
                      </a:r>
                      <a:r>
                        <a:rPr lang="zh-CN" altLang="en-US"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孵化平台扶持   </a:t>
                      </a:r>
                      <a:endPar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0" indent="0" algn="l" fontAlgn="ctr">
                        <a:lnSpc>
                          <a:spcPct val="100000"/>
                        </a:lnSpc>
                        <a:buFont typeface="+mj-lt"/>
                        <a:buNone/>
                      </a:pPr>
                      <a:r>
                        <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4. </a:t>
                      </a:r>
                      <a:r>
                        <a:rPr lang="zh-CN" altLang="en-US"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园区载体扶持     </a:t>
                      </a:r>
                      <a:endPar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82880" indent="-182880" algn="l" fontAlgn="ctr">
                        <a:lnSpc>
                          <a:spcPct val="100000"/>
                        </a:lnSpc>
                        <a:buFont typeface="+mj-lt"/>
                        <a:buNone/>
                      </a:pPr>
                      <a:r>
                        <a:rPr lang="zh-CN" altLang="en-US" sz="1200" u="none" strike="noStrike" dirty="0">
                          <a:solidFill>
                            <a:srgbClr val="1C4885"/>
                          </a:solidFill>
                          <a:effectLst/>
                          <a:latin typeface="Arial" panose="020B0604020202020204" pitchFamily="34" charset="0"/>
                          <a:ea typeface="微软雅黑" panose="020B0503020204020204" pitchFamily="34" charset="-122"/>
                          <a:cs typeface="Arial" panose="020B0604020202020204" pitchFamily="34" charset="0"/>
                        </a:rPr>
                        <a:t/>
                      </a:r>
                      <a:br>
                        <a:rPr lang="zh-CN" altLang="en-US" sz="1200" u="none" strike="noStrike" dirty="0">
                          <a:solidFill>
                            <a:srgbClr val="1C4885"/>
                          </a:solidFill>
                          <a:effectLst/>
                          <a:latin typeface="Arial" panose="020B0604020202020204" pitchFamily="34" charset="0"/>
                          <a:ea typeface="微软雅黑" panose="020B0503020204020204" pitchFamily="34" charset="-122"/>
                          <a:cs typeface="Arial" panose="020B0604020202020204" pitchFamily="34" charset="0"/>
                        </a:rPr>
                      </a:br>
                      <a:endParaRPr lang="zh-CN" altLang="en-US" sz="1200" b="0" i="0" u="none" strike="noStrike" dirty="0">
                        <a:solidFill>
                          <a:srgbClr val="1C4885"/>
                        </a:solidFill>
                        <a:effectLst/>
                        <a:latin typeface="Arial" panose="020B0604020202020204" pitchFamily="34" charset="0"/>
                        <a:ea typeface="微软雅黑" panose="020B0503020204020204" pitchFamily="34" charset="-122"/>
                        <a:cs typeface="Arial" panose="020B0604020202020204" pitchFamily="34" charset="0"/>
                      </a:endParaRPr>
                    </a:p>
                  </a:txBody>
                  <a:tcPr/>
                </a:tc>
                <a:tc gridSpan="2">
                  <a:txBody>
                    <a:bodyPr/>
                    <a:lstStyle/>
                    <a:p>
                      <a:pPr marL="182880" indent="-182880" algn="l" defTabSz="914400" rtl="0" eaLnBrk="1" fontAlgn="ctr" latinLnBrk="0" hangingPunct="1">
                        <a:lnSpc>
                          <a:spcPct val="100000"/>
                        </a:lnSpc>
                        <a:buFont typeface="+mj-lt"/>
                        <a:buNone/>
                      </a:pPr>
                      <a:r>
                        <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1.</a:t>
                      </a:r>
                      <a:r>
                        <a:rPr lang="zh-CN" altLang="en-US"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国：新时期促进集成电路产业和软件产业高质量发展的若干政策</a:t>
                      </a:r>
                      <a:endPar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82880" indent="-182880" algn="l" defTabSz="914400" rtl="0" eaLnBrk="1" fontAlgn="ctr" latinLnBrk="0" hangingPunct="1">
                        <a:lnSpc>
                          <a:spcPct val="100000"/>
                        </a:lnSpc>
                        <a:buFont typeface="+mj-lt"/>
                        <a:buNone/>
                      </a:pPr>
                      <a:r>
                        <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2. </a:t>
                      </a:r>
                      <a:r>
                        <a:rPr lang="zh-CN" altLang="en-US"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省：加快半导体及集成电路产业发展的若干意见</a:t>
                      </a:r>
                      <a:endPar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82880" marR="0" indent="-182880" algn="l" defTabSz="914400" rtl="0" eaLnBrk="1" fontAlgn="ctr" latinLnBrk="0" hangingPunct="1">
                        <a:lnSpc>
                          <a:spcPct val="100000"/>
                        </a:lnSpc>
                        <a:spcBef>
                          <a:spcPts val="0"/>
                        </a:spcBef>
                        <a:spcAft>
                          <a:spcPts val="0"/>
                        </a:spcAft>
                        <a:buClrTx/>
                        <a:buSzTx/>
                        <a:buFont typeface="+mj-lt"/>
                        <a:buNone/>
                        <a:tabLst/>
                        <a:defRPr/>
                      </a:pPr>
                      <a:r>
                        <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3. </a:t>
                      </a:r>
                      <a:r>
                        <a:rPr lang="zh-CN" altLang="en-US"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市：加快推进</a:t>
                      </a:r>
                      <a:r>
                        <a:rPr lang="en-US" altLang="zh-CN"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5G</a:t>
                      </a:r>
                      <a:r>
                        <a:rPr lang="zh-CN" altLang="en-US" sz="1800"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发展行动计划</a:t>
                      </a:r>
                    </a:p>
                    <a:p>
                      <a:pPr marL="182880" indent="-182880" algn="l" defTabSz="914400" rtl="0" eaLnBrk="1" fontAlgn="ctr" latinLnBrk="0" hangingPunct="1">
                        <a:lnSpc>
                          <a:spcPct val="100000"/>
                        </a:lnSpc>
                        <a:buFont typeface="+mj-lt"/>
                        <a:buNone/>
                      </a:pPr>
                      <a:r>
                        <a:rPr lang="en-US" altLang="zh-CN" sz="1800" b="1" kern="1200" dirty="0">
                          <a:solidFill>
                            <a:srgbClr val="C00000"/>
                          </a:solidFill>
                          <a:latin typeface="Arial" panose="020B0604020202020204" pitchFamily="34" charset="0"/>
                          <a:ea typeface="微软雅黑" panose="020B0503020204020204" pitchFamily="34" charset="-122"/>
                          <a:cs typeface="Arial" panose="020B0604020202020204" pitchFamily="34" charset="0"/>
                        </a:rPr>
                        <a:t>4. </a:t>
                      </a:r>
                      <a:r>
                        <a:rPr lang="zh-CN" altLang="en-US" sz="1800" b="1" kern="1200" dirty="0">
                          <a:solidFill>
                            <a:srgbClr val="C00000"/>
                          </a:solidFill>
                          <a:latin typeface="Arial" panose="020B0604020202020204" pitchFamily="34" charset="0"/>
                          <a:ea typeface="微软雅黑" panose="020B0503020204020204" pitchFamily="34" charset="-122"/>
                          <a:cs typeface="Arial" panose="020B0604020202020204" pitchFamily="34" charset="0"/>
                        </a:rPr>
                        <a:t>区：集成电路芯片产业发展实施办法</a:t>
                      </a:r>
                    </a:p>
                  </a:txBody>
                  <a:tcPr/>
                </a:tc>
                <a:tc hMerge="1">
                  <a:txBody>
                    <a:bodyPr/>
                    <a:lstStyle/>
                    <a:p>
                      <a:endParaRPr lang="zh-CN"/>
                    </a:p>
                  </a:txBody>
                  <a:tcPr/>
                </a:tc>
                <a:tc>
                  <a:txBody>
                    <a:bodyPr/>
                    <a:lstStyle/>
                    <a:p>
                      <a:pPr marL="182880" indent="-182880" algn="l" fontAlgn="ctr">
                        <a:lnSpc>
                          <a:spcPct val="100000"/>
                        </a:lnSpc>
                        <a:buFont typeface="+mj-lt"/>
                        <a:buAutoNum type="arabicPeriod"/>
                      </a:pPr>
                      <a:r>
                        <a:rPr lang="zh-CN" altLang="en-US" sz="1800" b="1" u="none" strike="noStrike" dirty="0">
                          <a:solidFill>
                            <a:srgbClr val="C00000"/>
                          </a:solidFill>
                          <a:latin typeface="Arial" panose="020B0604020202020204" pitchFamily="34" charset="0"/>
                          <a:ea typeface="微软雅黑" panose="020B0503020204020204" pitchFamily="34" charset="-122"/>
                          <a:cs typeface="Arial" panose="020B0604020202020204" pitchFamily="34" charset="0"/>
                        </a:rPr>
                        <a:t>千亩主题产业园</a:t>
                      </a:r>
                      <a:endParaRPr lang="en-US" altLang="zh-CN" sz="1800" b="1" u="none" strike="noStrike"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marL="182880" indent="-182880" algn="l" fontAlgn="ctr">
                        <a:lnSpc>
                          <a:spcPct val="100000"/>
                        </a:lnSpc>
                        <a:buFont typeface="+mj-lt"/>
                        <a:buAutoNum type="arabicPeriod"/>
                      </a:pP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机器人  </a:t>
                      </a:r>
                      <a:endPar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82880" indent="-182880" algn="l" defTabSz="914400" rtl="0" eaLnBrk="1" fontAlgn="ctr" latinLnBrk="0" hangingPunct="1">
                        <a:lnSpc>
                          <a:spcPct val="100000"/>
                        </a:lnSpc>
                        <a:buFont typeface="+mj-lt"/>
                        <a:buAutoNum type="arabicPeriod"/>
                      </a:pPr>
                      <a:r>
                        <a:rPr lang="zh-CN" altLang="en-US" sz="1800" u="none" strike="noStrike"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智能制造及先进装备</a:t>
                      </a:r>
                      <a:endParaRPr lang="en-US" altLang="zh-CN" sz="1800" u="none" strike="noStrike" kern="1200"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82880" marR="0" indent="-182880" algn="l" defTabSz="914400" rtl="0" eaLnBrk="1" fontAlgn="ctr" latinLnBrk="0" hangingPunct="1">
                        <a:lnSpc>
                          <a:spcPct val="100000"/>
                        </a:lnSpc>
                        <a:spcBef>
                          <a:spcPts val="0"/>
                        </a:spcBef>
                        <a:spcAft>
                          <a:spcPts val="0"/>
                        </a:spcAft>
                        <a:buClrTx/>
                        <a:buSzTx/>
                        <a:buFont typeface="+mj-lt"/>
                        <a:buAutoNum type="arabicPeriod"/>
                        <a:tabLst/>
                        <a:defRPr/>
                      </a:pPr>
                      <a:r>
                        <a:rPr lang="zh-CN" altLang="en-US" sz="1800" u="none" strike="noStrike"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物联网产业</a:t>
                      </a: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   </a:t>
                      </a:r>
                      <a:endPar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82880" indent="-182880" algn="l" fontAlgn="ctr">
                        <a:lnSpc>
                          <a:spcPct val="100000"/>
                        </a:lnSpc>
                        <a:buFont typeface="+mj-lt"/>
                        <a:buAutoNum type="arabicPeriod"/>
                      </a:pP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会展业、电子商</a:t>
                      </a:r>
                      <a:r>
                        <a:rPr lang="zh-CN" altLang="en-US" sz="1800" u="none" strike="noStrike"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务</a:t>
                      </a:r>
                      <a:endParaRPr lang="en-US" altLang="zh-CN" sz="1800" u="none" strike="noStrike" kern="1200"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txBody>
                  <a:tcPr/>
                </a:tc>
                <a:extLst>
                  <a:ext uri="{0D108BD9-81ED-4DB2-BD59-A6C34878D82A}">
                    <a16:rowId xmlns="" xmlns:a16="http://schemas.microsoft.com/office/drawing/2014/main" val="10001"/>
                  </a:ext>
                </a:extLst>
              </a:tr>
              <a:tr h="654050">
                <a:tc>
                  <a:txBody>
                    <a:bodyPr/>
                    <a:lstStyle/>
                    <a:p>
                      <a:pPr marL="0" algn="ctr" defTabSz="914400" rtl="0" eaLnBrk="1" fontAlgn="ctr" latinLnBrk="0" hangingPunct="1">
                        <a:lnSpc>
                          <a:spcPct val="100000"/>
                        </a:lnSpc>
                      </a:pPr>
                      <a:r>
                        <a:rPr lang="zh-CN" altLang="en-US" sz="1800" b="1" kern="1200" dirty="0">
                          <a:solidFill>
                            <a:srgbClr val="1C4885"/>
                          </a:solidFill>
                          <a:latin typeface="微软雅黑" panose="020B0503020204020204" pitchFamily="34" charset="-122"/>
                          <a:ea typeface="微软雅黑" panose="020B0503020204020204" pitchFamily="34" charset="-122"/>
                          <a:cs typeface="Arial" panose="020B0604020202020204" pitchFamily="34" charset="0"/>
                        </a:rPr>
                        <a:t>金融扶持</a:t>
                      </a:r>
                    </a:p>
                  </a:txBody>
                  <a:tcPr anchor="ctr">
                    <a:solidFill>
                      <a:srgbClr val="F5D8D4"/>
                    </a:solidFill>
                  </a:tcPr>
                </a:tc>
                <a:tc gridSpan="2">
                  <a:txBody>
                    <a:bodyPr/>
                    <a:lstStyle/>
                    <a:p>
                      <a:pPr marL="0" algn="ctr" defTabSz="914400" rtl="0" eaLnBrk="1" fontAlgn="ctr" latinLnBrk="0" hangingPunct="1">
                        <a:lnSpc>
                          <a:spcPct val="100000"/>
                        </a:lnSpc>
                      </a:pPr>
                      <a:r>
                        <a:rPr lang="zh-CN" altLang="en-US" sz="1800" b="1" kern="1200" dirty="0">
                          <a:solidFill>
                            <a:srgbClr val="1C4885"/>
                          </a:solidFill>
                          <a:latin typeface="微软雅黑" panose="020B0503020204020204" pitchFamily="34" charset="-122"/>
                          <a:ea typeface="微软雅黑" panose="020B0503020204020204" pitchFamily="34" charset="-122"/>
                          <a:cs typeface="Arial" panose="020B0604020202020204" pitchFamily="34" charset="0"/>
                        </a:rPr>
                        <a:t>企业发展体系</a:t>
                      </a:r>
                    </a:p>
                  </a:txBody>
                  <a:tcPr anchor="ctr">
                    <a:solidFill>
                      <a:srgbClr val="F5D8D4"/>
                    </a:solidFill>
                  </a:tcPr>
                </a:tc>
                <a:tc hMerge="1">
                  <a:txBody>
                    <a:bodyPr/>
                    <a:lstStyle/>
                    <a:p>
                      <a:endParaRPr lang="zh-CN"/>
                    </a:p>
                  </a:txBody>
                  <a:tcPr/>
                </a:tc>
                <a:tc>
                  <a:txBody>
                    <a:bodyPr/>
                    <a:lstStyle/>
                    <a:p>
                      <a:pPr marL="0" algn="ctr" defTabSz="914400" rtl="0" eaLnBrk="1" fontAlgn="ctr" latinLnBrk="0" hangingPunct="1">
                        <a:lnSpc>
                          <a:spcPct val="100000"/>
                        </a:lnSpc>
                      </a:pPr>
                      <a:r>
                        <a:rPr lang="zh-CN" altLang="en-US" sz="1800" b="1" kern="1200" dirty="0">
                          <a:solidFill>
                            <a:srgbClr val="1C4885"/>
                          </a:solidFill>
                          <a:latin typeface="微软雅黑" panose="020B0503020204020204" pitchFamily="34" charset="-122"/>
                          <a:ea typeface="微软雅黑" panose="020B0503020204020204" pitchFamily="34" charset="-122"/>
                          <a:cs typeface="Arial" panose="020B0604020202020204" pitchFamily="34" charset="0"/>
                        </a:rPr>
                        <a:t>人才政策体系</a:t>
                      </a:r>
                    </a:p>
                  </a:txBody>
                  <a:tcPr anchor="ctr">
                    <a:solidFill>
                      <a:srgbClr val="F5D8D4"/>
                    </a:solidFill>
                  </a:tcPr>
                </a:tc>
                <a:extLst>
                  <a:ext uri="{0D108BD9-81ED-4DB2-BD59-A6C34878D82A}">
                    <a16:rowId xmlns="" xmlns:a16="http://schemas.microsoft.com/office/drawing/2014/main" val="10002"/>
                  </a:ext>
                </a:extLst>
              </a:tr>
              <a:tr h="1618503">
                <a:tc>
                  <a:txBody>
                    <a:bodyPr/>
                    <a:lstStyle/>
                    <a:p>
                      <a:pPr marL="172085" indent="-172085" algn="l" fontAlgn="ctr">
                        <a:lnSpc>
                          <a:spcPct val="100000"/>
                        </a:lnSpc>
                        <a:buFont typeface="+mj-lt"/>
                        <a:buNone/>
                      </a:pPr>
                      <a:r>
                        <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1. </a:t>
                      </a: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小额贷款、融资租赁、</a:t>
                      </a:r>
                      <a:endPar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72085" indent="-172085" algn="l" fontAlgn="ctr">
                        <a:lnSpc>
                          <a:spcPct val="100000"/>
                        </a:lnSpc>
                        <a:buFont typeface="+mj-lt"/>
                        <a:buNone/>
                      </a:pP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    企业利用资本市场</a:t>
                      </a:r>
                    </a:p>
                    <a:p>
                      <a:pPr marL="172085" indent="-172085" algn="l" fontAlgn="ctr">
                        <a:lnSpc>
                          <a:spcPct val="100000"/>
                        </a:lnSpc>
                        <a:buFont typeface="+mj-lt"/>
                        <a:buNone/>
                      </a:pP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2. 基金：母子基金、天使</a:t>
                      </a:r>
                      <a:endPar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72085" indent="-172085" algn="l" fontAlgn="ctr">
                        <a:lnSpc>
                          <a:spcPct val="100000"/>
                        </a:lnSpc>
                        <a:buFont typeface="+mj-lt"/>
                        <a:buNone/>
                      </a:pPr>
                      <a:r>
                        <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    </a:t>
                      </a: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连投  </a:t>
                      </a:r>
                    </a:p>
                    <a:p>
                      <a:pPr marL="172085" indent="-172085" algn="l" fontAlgn="ctr">
                        <a:lnSpc>
                          <a:spcPct val="100000"/>
                        </a:lnSpc>
                        <a:buFont typeface="+mj-lt"/>
                        <a:buNone/>
                      </a:pP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3. 科技普惠型产品 </a:t>
                      </a:r>
                    </a:p>
                  </a:txBody>
                  <a:tcPr/>
                </a:tc>
                <a:tc>
                  <a:txBody>
                    <a:bodyPr/>
                    <a:lstStyle/>
                    <a:p>
                      <a:pPr marL="0" indent="0" algn="l" defTabSz="914400" rtl="0" eaLnBrk="1" fontAlgn="ctr" latinLnBrk="0" hangingPunct="1">
                        <a:lnSpc>
                          <a:spcPct val="100000"/>
                        </a:lnSpc>
                        <a:buFont typeface="+mj-lt"/>
                        <a:buNone/>
                      </a:pP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工业 </a:t>
                      </a:r>
                      <a:endPar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0" indent="0" algn="l" defTabSz="914400" rtl="0" eaLnBrk="1" fontAlgn="ctr" latinLnBrk="0" hangingPunct="1">
                        <a:lnSpc>
                          <a:spcPct val="100000"/>
                        </a:lnSpc>
                        <a:buFont typeface="+mj-lt"/>
                        <a:buNone/>
                      </a:pPr>
                      <a:r>
                        <a:rPr lang="en-US" altLang="zh-CN" sz="1800" u="none" strike="noStrike"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1.</a:t>
                      </a:r>
                      <a:r>
                        <a:rPr lang="en-US" altLang="zh-CN" sz="1800" u="none" strike="noStrike" kern="1200" baseline="0" dirty="0">
                          <a:solidFill>
                            <a:srgbClr val="1C4885"/>
                          </a:solidFill>
                          <a:latin typeface="Arial" panose="020B0604020202020204" pitchFamily="34" charset="0"/>
                          <a:ea typeface="微软雅黑" panose="020B0503020204020204" pitchFamily="34" charset="-122"/>
                          <a:cs typeface="Arial" panose="020B0604020202020204" pitchFamily="34" charset="0"/>
                        </a:rPr>
                        <a:t> </a:t>
                      </a:r>
                      <a:r>
                        <a:rPr lang="zh-CN" altLang="en-US" sz="1800" u="none" strike="noStrike"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按类型：骨干、中小、小</a:t>
                      </a:r>
                      <a:endParaRPr lang="en-US" altLang="zh-CN" sz="1800" u="none" strike="noStrike" kern="1200"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0" indent="0" algn="l" defTabSz="914400" rtl="0" eaLnBrk="1" fontAlgn="ctr" latinLnBrk="0" hangingPunct="1">
                        <a:lnSpc>
                          <a:spcPct val="100000"/>
                        </a:lnSpc>
                        <a:buFont typeface="+mj-lt"/>
                        <a:buNone/>
                      </a:pPr>
                      <a:r>
                        <a:rPr lang="zh-CN" altLang="en-US" sz="1800" u="none" strike="noStrike" kern="1200" dirty="0">
                          <a:solidFill>
                            <a:srgbClr val="1C4885"/>
                          </a:solidFill>
                          <a:latin typeface="Arial" panose="020B0604020202020204" pitchFamily="34" charset="0"/>
                          <a:ea typeface="微软雅黑" panose="020B0503020204020204" pitchFamily="34" charset="-122"/>
                          <a:cs typeface="Arial" panose="020B0604020202020204" pitchFamily="34" charset="0"/>
                        </a:rPr>
                        <a:t>    微</a:t>
                      </a:r>
                      <a:endParaRPr lang="en-US" altLang="zh-CN" sz="1800" u="none" strike="noStrike" kern="1200"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204470" indent="-204470" algn="l" fontAlgn="ctr">
                        <a:lnSpc>
                          <a:spcPct val="100000"/>
                        </a:lnSpc>
                        <a:buFont typeface="+mj-lt"/>
                        <a:buNone/>
                      </a:pPr>
                      <a:r>
                        <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2. </a:t>
                      </a: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按方向：转型升级、进出口扶持、境外投资</a:t>
                      </a:r>
                    </a:p>
                  </a:txBody>
                  <a:tcPr/>
                </a:tc>
                <a:tc>
                  <a:txBody>
                    <a:bodyPr/>
                    <a:lstStyle/>
                    <a:p>
                      <a:pPr algn="l" fontAlgn="ctr">
                        <a:lnSpc>
                          <a:spcPct val="100000"/>
                        </a:lnSpc>
                      </a:pP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服务业 </a:t>
                      </a:r>
                      <a:endPar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algn="l" fontAlgn="ctr">
                        <a:lnSpc>
                          <a:spcPct val="100000"/>
                        </a:lnSpc>
                      </a:pPr>
                      <a:r>
                        <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1.</a:t>
                      </a:r>
                      <a:r>
                        <a:rPr lang="en-US" altLang="zh-CN" sz="1800" u="none" strike="noStrike" baseline="0" dirty="0">
                          <a:solidFill>
                            <a:srgbClr val="1C4885"/>
                          </a:solidFill>
                          <a:latin typeface="Arial" panose="020B0604020202020204" pitchFamily="34" charset="0"/>
                          <a:ea typeface="微软雅黑" panose="020B0503020204020204" pitchFamily="34" charset="-122"/>
                          <a:cs typeface="Arial" panose="020B0604020202020204" pitchFamily="34" charset="0"/>
                        </a:rPr>
                        <a:t> </a:t>
                      </a: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现代服务业</a:t>
                      </a:r>
                    </a:p>
                    <a:p>
                      <a:pPr indent="0" algn="l" defTabSz="1168400" fontAlgn="ctr">
                        <a:lnSpc>
                          <a:spcPct val="100000"/>
                        </a:lnSpc>
                        <a:buFont typeface="+mj-lt"/>
                        <a:buNone/>
                      </a:pPr>
                      <a:r>
                        <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2. </a:t>
                      </a: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服务贸易</a:t>
                      </a:r>
                    </a:p>
                    <a:p>
                      <a:pPr indent="0" algn="l" defTabSz="1168400" fontAlgn="ctr">
                        <a:lnSpc>
                          <a:spcPct val="100000"/>
                        </a:lnSpc>
                        <a:buFont typeface="+mj-lt"/>
                        <a:buNone/>
                      </a:pPr>
                      <a:r>
                        <a:rPr lang="en-US" altLang="zh-CN"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3. </a:t>
                      </a:r>
                      <a:r>
                        <a:rPr lang="zh-CN" altLang="en-US" sz="180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服务外包</a:t>
                      </a:r>
                    </a:p>
                  </a:txBody>
                  <a:tcPr/>
                </a:tc>
                <a:tc>
                  <a:txBody>
                    <a:bodyPr/>
                    <a:lstStyle/>
                    <a:p>
                      <a:pPr marL="182880" indent="-182880" algn="l" fontAlgn="ctr">
                        <a:lnSpc>
                          <a:spcPct val="100000"/>
                        </a:lnSpc>
                        <a:buFont typeface="+mj-lt"/>
                        <a:buAutoNum type="arabicPeriod"/>
                      </a:pPr>
                      <a:r>
                        <a:rPr lang="zh-CN" altLang="en-US" sz="1800" b="0" i="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人才确认  </a:t>
                      </a:r>
                      <a:endParaRPr lang="en-US" altLang="zh-CN" sz="1800" b="0" i="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82880" indent="-182880" algn="l" fontAlgn="ctr">
                        <a:lnSpc>
                          <a:spcPct val="100000"/>
                        </a:lnSpc>
                        <a:buFont typeface="+mj-lt"/>
                        <a:buAutoNum type="arabicPeriod"/>
                      </a:pPr>
                      <a:r>
                        <a:rPr lang="zh-CN" altLang="en-US" sz="1800" b="0" i="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薪酬补贴  </a:t>
                      </a:r>
                      <a:endParaRPr lang="en-US" altLang="zh-CN" sz="1800" b="0" i="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82880" indent="-182880" algn="l" fontAlgn="ctr">
                        <a:lnSpc>
                          <a:spcPct val="100000"/>
                        </a:lnSpc>
                        <a:buFont typeface="+mj-lt"/>
                        <a:buAutoNum type="arabicPeriod"/>
                      </a:pPr>
                      <a:r>
                        <a:rPr lang="zh-CN" altLang="en-US" sz="1800" b="0" i="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人才安居  </a:t>
                      </a:r>
                      <a:endParaRPr lang="en-US" altLang="zh-CN" sz="1800" b="0" i="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82880" indent="-182880" algn="l" fontAlgn="ctr">
                        <a:lnSpc>
                          <a:spcPct val="100000"/>
                        </a:lnSpc>
                        <a:buFont typeface="+mj-lt"/>
                        <a:buAutoNum type="arabicPeriod"/>
                      </a:pPr>
                      <a:r>
                        <a:rPr lang="zh-CN" altLang="en-US" sz="1800" b="0" i="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人才入户  </a:t>
                      </a:r>
                      <a:endParaRPr lang="en-US" altLang="zh-CN" sz="1800" b="0" i="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endParaRPr>
                    </a:p>
                    <a:p>
                      <a:pPr marL="182880" indent="-182880" algn="l" fontAlgn="ctr">
                        <a:lnSpc>
                          <a:spcPct val="100000"/>
                        </a:lnSpc>
                        <a:buFont typeface="+mj-lt"/>
                        <a:buAutoNum type="arabicPeriod"/>
                      </a:pPr>
                      <a:r>
                        <a:rPr lang="zh-CN" altLang="en-US" sz="1800" b="0" i="0" u="none" strike="noStrike" dirty="0">
                          <a:solidFill>
                            <a:srgbClr val="1C4885"/>
                          </a:solidFill>
                          <a:latin typeface="Arial" panose="020B0604020202020204" pitchFamily="34" charset="0"/>
                          <a:ea typeface="微软雅黑" panose="020B0503020204020204" pitchFamily="34" charset="-122"/>
                          <a:cs typeface="Arial" panose="020B0604020202020204" pitchFamily="34" charset="0"/>
                        </a:rPr>
                        <a:t>子女入学</a:t>
                      </a:r>
                    </a:p>
                  </a:txBody>
                  <a:tcPr/>
                </a:tc>
                <a:extLst>
                  <a:ext uri="{0D108BD9-81ED-4DB2-BD59-A6C34878D82A}">
                    <a16:rowId xmlns=""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13</a:t>
            </a:fld>
            <a:endParaRPr lang="zh-CN" altLang="en-US" dirty="0"/>
          </a:p>
        </p:txBody>
      </p:sp>
      <p:sp>
        <p:nvSpPr>
          <p:cNvPr id="5" name="矩形 4"/>
          <p:cNvSpPr/>
          <p:nvPr/>
        </p:nvSpPr>
        <p:spPr>
          <a:xfrm>
            <a:off x="3000817" y="2645243"/>
            <a:ext cx="6340197" cy="830997"/>
          </a:xfrm>
          <a:prstGeom prst="rect">
            <a:avLst/>
          </a:prstGeom>
        </p:spPr>
        <p:txBody>
          <a:bodyPr wrap="none">
            <a:spAutoFit/>
          </a:bodyPr>
          <a:lstStyle/>
          <a:p>
            <a:r>
              <a:rPr lang="zh-CN" altLang="en-US" sz="4800" b="1" dirty="0">
                <a:solidFill>
                  <a:srgbClr val="1C4885"/>
                </a:solidFill>
                <a:latin typeface="微软雅黑" pitchFamily="34" charset="-122"/>
                <a:ea typeface="微软雅黑" pitchFamily="34" charset="-122"/>
              </a:rPr>
              <a:t>顺德信息</a:t>
            </a:r>
            <a:r>
              <a:rPr lang="zh-CN" altLang="en-US" sz="4800" b="1" dirty="0" smtClean="0">
                <a:solidFill>
                  <a:srgbClr val="1C4885"/>
                </a:solidFill>
                <a:latin typeface="微软雅黑" pitchFamily="34" charset="-122"/>
                <a:ea typeface="微软雅黑" pitchFamily="34" charset="-122"/>
              </a:rPr>
              <a:t>产业扶持政策</a:t>
            </a:r>
            <a:endParaRPr lang="zh-CN" altLang="en-US" sz="4800" dirty="0"/>
          </a:p>
        </p:txBody>
      </p:sp>
    </p:spTree>
    <p:extLst>
      <p:ext uri="{BB962C8B-B14F-4D97-AF65-F5344CB8AC3E}">
        <p14:creationId xmlns:p14="http://schemas.microsoft.com/office/powerpoint/2010/main" val="579316375"/>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14</a:t>
            </a:fld>
            <a:endParaRPr lang="zh-CN" altLang="en-US" dirty="0"/>
          </a:p>
        </p:txBody>
      </p:sp>
      <p:sp>
        <p:nvSpPr>
          <p:cNvPr id="5"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顺德机遇</a:t>
            </a:r>
            <a:r>
              <a:rPr lang="en-US" altLang="zh-CN" dirty="0"/>
              <a:t>—— </a:t>
            </a:r>
            <a:r>
              <a:rPr lang="zh-CN" altLang="en-US" dirty="0"/>
              <a:t>扶持政策（顺德区</a:t>
            </a:r>
            <a:r>
              <a:rPr lang="zh-CN" altLang="en-US" dirty="0">
                <a:latin typeface="Arial" panose="020B0604020202020204" pitchFamily="34" charset="0"/>
                <a:cs typeface="Arial" panose="020B0604020202020204" pitchFamily="34" charset="0"/>
              </a:rPr>
              <a:t>集成电路芯片产业发展实施办法</a:t>
            </a:r>
            <a:r>
              <a:rPr lang="zh-CN" altLang="en-US" dirty="0"/>
              <a:t>）</a:t>
            </a:r>
            <a:endParaRPr lang="en-US" altLang="zh-CN" sz="2000" dirty="0"/>
          </a:p>
        </p:txBody>
      </p:sp>
      <p:sp>
        <p:nvSpPr>
          <p:cNvPr id="6" name="矩形 5"/>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graphicFrame>
        <p:nvGraphicFramePr>
          <p:cNvPr id="8" name="表格 9">
            <a:extLst>
              <a:ext uri="{FF2B5EF4-FFF2-40B4-BE49-F238E27FC236}">
                <a16:creationId xmlns="" xmlns:a16="http://schemas.microsoft.com/office/drawing/2014/main" id="{65D20EAF-43AF-45F5-A54C-AE4BE4152484}"/>
              </a:ext>
            </a:extLst>
          </p:cNvPr>
          <p:cNvGraphicFramePr>
            <a:graphicFrameLocks noGrp="1"/>
          </p:cNvGraphicFramePr>
          <p:nvPr>
            <p:extLst>
              <p:ext uri="{D42A27DB-BD31-4B8C-83A1-F6EECF244321}">
                <p14:modId xmlns:p14="http://schemas.microsoft.com/office/powerpoint/2010/main" val="684818341"/>
              </p:ext>
            </p:extLst>
          </p:nvPr>
        </p:nvGraphicFramePr>
        <p:xfrm>
          <a:off x="838199" y="1470819"/>
          <a:ext cx="10127103" cy="4683238"/>
        </p:xfrm>
        <a:graphic>
          <a:graphicData uri="http://schemas.openxmlformats.org/drawingml/2006/table">
            <a:tbl>
              <a:tblPr firstRow="1" bandRow="1">
                <a:tableStyleId>{5C22544A-7EE6-4342-B048-85BDC9FD1C3A}</a:tableStyleId>
              </a:tblPr>
              <a:tblGrid>
                <a:gridCol w="1616902">
                  <a:extLst>
                    <a:ext uri="{9D8B030D-6E8A-4147-A177-3AD203B41FA5}">
                      <a16:colId xmlns="" xmlns:a16="http://schemas.microsoft.com/office/drawing/2014/main" val="4064576150"/>
                    </a:ext>
                  </a:extLst>
                </a:gridCol>
                <a:gridCol w="8510201">
                  <a:extLst>
                    <a:ext uri="{9D8B030D-6E8A-4147-A177-3AD203B41FA5}">
                      <a16:colId xmlns="" xmlns:a16="http://schemas.microsoft.com/office/drawing/2014/main" val="740875730"/>
                    </a:ext>
                  </a:extLst>
                </a:gridCol>
              </a:tblGrid>
              <a:tr h="480975">
                <a:tc>
                  <a:txBody>
                    <a:bodyPr/>
                    <a:lstStyle/>
                    <a:p>
                      <a:pPr algn="ctr" fontAlgn="ctr">
                        <a:lnSpc>
                          <a:spcPts val="1500"/>
                        </a:lnSpc>
                      </a:pPr>
                      <a:r>
                        <a:rPr lang="zh-CN" altLang="en-US" sz="1600" b="1" kern="1200" dirty="0">
                          <a:latin typeface="微软雅黑" panose="020B0503020204020204" pitchFamily="34" charset="-122"/>
                          <a:ea typeface="微软雅黑" panose="020B0503020204020204" pitchFamily="34" charset="-122"/>
                        </a:rPr>
                        <a:t>扶持要求</a:t>
                      </a: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tc>
                  <a:txBody>
                    <a:bodyPr/>
                    <a:lstStyle/>
                    <a:p>
                      <a:pPr algn="ctr" fontAlgn="ctr">
                        <a:lnSpc>
                          <a:spcPts val="1500"/>
                        </a:lnSpc>
                      </a:pPr>
                      <a:r>
                        <a:rPr lang="zh-CN" altLang="en-US" sz="1600" b="1" kern="1200" dirty="0">
                          <a:latin typeface="微软雅黑" panose="020B0503020204020204" pitchFamily="34" charset="-122"/>
                          <a:ea typeface="微软雅黑" panose="020B0503020204020204" pitchFamily="34" charset="-122"/>
                        </a:rPr>
                        <a:t>细       则</a:t>
                      </a: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extLst>
                  <a:ext uri="{0D108BD9-81ED-4DB2-BD59-A6C34878D82A}">
                    <a16:rowId xmlns="" xmlns:a16="http://schemas.microsoft.com/office/drawing/2014/main" val="1236350433"/>
                  </a:ext>
                </a:extLst>
              </a:tr>
              <a:tr h="490225">
                <a:tc>
                  <a:txBody>
                    <a:bodyPr/>
                    <a:lstStyle/>
                    <a:p>
                      <a:pPr marL="0" algn="ctr" defTabSz="914400" rtl="0" eaLnBrk="1" fontAlgn="ctr" latinLnBrk="0" hangingPunct="1">
                        <a:lnSpc>
                          <a:spcPts val="1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营收占比</a:t>
                      </a:r>
                    </a:p>
                  </a:txBody>
                  <a:tcPr marL="9525" marR="9525" marT="9525" marB="0" anchor="ctr"/>
                </a:tc>
                <a:tc>
                  <a:txBody>
                    <a:bodyPr/>
                    <a:lstStyle/>
                    <a:p>
                      <a:pPr algn="l" fontAlgn="ctr">
                        <a:lnSpc>
                          <a:spcPct val="100000"/>
                        </a:lnSpc>
                      </a:pPr>
                      <a:r>
                        <a:rPr lang="zh-CN" altLang="en-US" sz="1500" u="none" strike="noStrike" dirty="0">
                          <a:solidFill>
                            <a:srgbClr val="0070C0"/>
                          </a:solidFill>
                          <a:effectLst/>
                          <a:latin typeface="微软雅黑" pitchFamily="34" charset="-122"/>
                          <a:ea typeface="微软雅黑" pitchFamily="34" charset="-122"/>
                        </a:rPr>
                        <a:t>芯片相关业务营业收入，占企业营业收入不少于 </a:t>
                      </a:r>
                      <a:r>
                        <a:rPr lang="en-US" altLang="zh-CN" sz="1500" u="none" strike="noStrike" dirty="0">
                          <a:solidFill>
                            <a:srgbClr val="0070C0"/>
                          </a:solidFill>
                          <a:effectLst/>
                          <a:latin typeface="微软雅黑" pitchFamily="34" charset="-122"/>
                          <a:ea typeface="微软雅黑" pitchFamily="34" charset="-122"/>
                        </a:rPr>
                        <a:t>60%</a:t>
                      </a:r>
                      <a:endParaRPr lang="zh-CN" altLang="en-US" sz="1500" b="0" i="0" u="none" strike="noStrike" dirty="0">
                        <a:solidFill>
                          <a:srgbClr val="0070C0"/>
                        </a:solidFill>
                        <a:effectLst/>
                        <a:latin typeface="微软雅黑" pitchFamily="34" charset="-122"/>
                        <a:ea typeface="微软雅黑" pitchFamily="34" charset="-122"/>
                      </a:endParaRPr>
                    </a:p>
                  </a:txBody>
                  <a:tcPr marL="9525" marR="9525" marT="9525" marB="0" anchor="ctr"/>
                </a:tc>
                <a:extLst>
                  <a:ext uri="{0D108BD9-81ED-4DB2-BD59-A6C34878D82A}">
                    <a16:rowId xmlns="" xmlns:a16="http://schemas.microsoft.com/office/drawing/2014/main" val="1420589152"/>
                  </a:ext>
                </a:extLst>
              </a:tr>
              <a:tr h="768922">
                <a:tc>
                  <a:txBody>
                    <a:bodyPr/>
                    <a:lstStyle/>
                    <a:p>
                      <a:pPr marL="0" algn="ctr" defTabSz="914400" rtl="0" eaLnBrk="1" fontAlgn="ctr" latinLnBrk="0" hangingPunct="1">
                        <a:lnSpc>
                          <a:spcPts val="1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研发投入</a:t>
                      </a:r>
                    </a:p>
                  </a:txBody>
                  <a:tcPr marL="9525" marR="9525" marT="9525" marB="0" anchor="ctr"/>
                </a:tc>
                <a:tc>
                  <a:txBody>
                    <a:bodyPr/>
                    <a:lstStyle/>
                    <a:p>
                      <a:pPr marL="0" indent="0" algn="l" fontAlgn="ctr">
                        <a:lnSpc>
                          <a:spcPct val="100000"/>
                        </a:lnSpc>
                        <a:buFont typeface="Wingdings" panose="05000000000000000000" pitchFamily="2" charset="2"/>
                        <a:buNone/>
                      </a:pPr>
                      <a:r>
                        <a:rPr lang="zh-CN" altLang="en-US" sz="1500" u="none" strike="noStrike" kern="1200" dirty="0">
                          <a:solidFill>
                            <a:srgbClr val="0070C0"/>
                          </a:solidFill>
                          <a:effectLst/>
                          <a:latin typeface="微软雅黑" pitchFamily="34" charset="-122"/>
                          <a:ea typeface="微软雅黑" pitchFamily="34" charset="-122"/>
                          <a:cs typeface="+mn-cs"/>
                        </a:rPr>
                        <a:t>上一年度营业收入，</a:t>
                      </a:r>
                      <a:endParaRPr lang="en-US" altLang="zh-CN" sz="1500" u="none" strike="noStrike" kern="12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fontAlgn="ctr">
                        <a:lnSpc>
                          <a:spcPct val="100000"/>
                        </a:lnSpc>
                        <a:buFont typeface="Wingdings" panose="05000000000000000000" pitchFamily="2" charset="2"/>
                        <a:buChar char="ü"/>
                      </a:pPr>
                      <a:r>
                        <a:rPr lang="en-US" altLang="zh-CN" sz="1500" u="none" strike="noStrike" kern="12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&lt;</a:t>
                      </a:r>
                      <a:r>
                        <a:rPr lang="zh-CN" altLang="en-US" sz="1500" u="none" strike="noStrike" kern="1200" dirty="0">
                          <a:solidFill>
                            <a:srgbClr val="0070C0"/>
                          </a:solidFill>
                          <a:effectLst/>
                          <a:latin typeface="微软雅黑" pitchFamily="34" charset="-122"/>
                          <a:ea typeface="微软雅黑" pitchFamily="34" charset="-122"/>
                          <a:cs typeface="+mn-cs"/>
                        </a:rPr>
                        <a:t> </a:t>
                      </a:r>
                      <a:r>
                        <a:rPr lang="en-US" altLang="zh-CN" sz="1500" u="none" strike="noStrike" kern="1200" dirty="0">
                          <a:solidFill>
                            <a:srgbClr val="0070C0"/>
                          </a:solidFill>
                          <a:effectLst/>
                          <a:latin typeface="微软雅黑" pitchFamily="34" charset="-122"/>
                          <a:ea typeface="微软雅黑" pitchFamily="34" charset="-122"/>
                          <a:cs typeface="+mn-cs"/>
                        </a:rPr>
                        <a:t>1 </a:t>
                      </a:r>
                      <a:r>
                        <a:rPr lang="zh-CN" altLang="en-US" sz="1500" u="none" strike="noStrike" kern="1200" dirty="0">
                          <a:solidFill>
                            <a:srgbClr val="0070C0"/>
                          </a:solidFill>
                          <a:effectLst/>
                          <a:latin typeface="微软雅黑" pitchFamily="34" charset="-122"/>
                          <a:ea typeface="微软雅黑" pitchFamily="34" charset="-122"/>
                          <a:cs typeface="+mn-cs"/>
                        </a:rPr>
                        <a:t>亿元的，其年研发投入不低于年营业收入的 </a:t>
                      </a:r>
                      <a:r>
                        <a:rPr lang="en-US" altLang="zh-CN" sz="1500" u="none" strike="noStrike" kern="1200" dirty="0">
                          <a:solidFill>
                            <a:srgbClr val="0070C0"/>
                          </a:solidFill>
                          <a:effectLst/>
                          <a:latin typeface="微软雅黑" pitchFamily="34" charset="-122"/>
                          <a:ea typeface="微软雅黑" pitchFamily="34" charset="-122"/>
                          <a:cs typeface="+mn-cs"/>
                        </a:rPr>
                        <a:t>10%;</a:t>
                      </a:r>
                    </a:p>
                    <a:p>
                      <a:pPr marL="342900" indent="-342900" algn="l" fontAlgn="ctr">
                        <a:lnSpc>
                          <a:spcPct val="100000"/>
                        </a:lnSpc>
                        <a:buFont typeface="Wingdings" panose="05000000000000000000" pitchFamily="2" charset="2"/>
                        <a:buChar char="ü"/>
                      </a:pPr>
                      <a:r>
                        <a:rPr lang="zh-CN" altLang="en-US" sz="1500" u="none" strike="noStrike" kern="1200" dirty="0">
                          <a:solidFill>
                            <a:srgbClr val="0070C0"/>
                          </a:solidFill>
                          <a:effectLst/>
                          <a:latin typeface="微软雅黑" pitchFamily="34" charset="-122"/>
                          <a:ea typeface="微软雅黑" pitchFamily="34" charset="-122"/>
                          <a:cs typeface="+mn-cs"/>
                        </a:rPr>
                        <a:t>≥ </a:t>
                      </a:r>
                      <a:r>
                        <a:rPr lang="en-US" altLang="zh-CN" sz="1500" u="none" strike="noStrike" kern="1200" dirty="0">
                          <a:solidFill>
                            <a:srgbClr val="0070C0"/>
                          </a:solidFill>
                          <a:effectLst/>
                          <a:latin typeface="微软雅黑" pitchFamily="34" charset="-122"/>
                          <a:ea typeface="微软雅黑" pitchFamily="34" charset="-122"/>
                          <a:cs typeface="+mn-cs"/>
                        </a:rPr>
                        <a:t>1 </a:t>
                      </a:r>
                      <a:r>
                        <a:rPr lang="zh-CN" altLang="en-US" sz="1500" u="none" strike="noStrike" kern="1200" dirty="0">
                          <a:solidFill>
                            <a:srgbClr val="0070C0"/>
                          </a:solidFill>
                          <a:effectLst/>
                          <a:latin typeface="微软雅黑" pitchFamily="34" charset="-122"/>
                          <a:ea typeface="微软雅黑" pitchFamily="34" charset="-122"/>
                          <a:cs typeface="+mn-cs"/>
                        </a:rPr>
                        <a:t>亿元的，其年研发投入不低于年营业收入的 </a:t>
                      </a:r>
                      <a:r>
                        <a:rPr lang="en-US" altLang="zh-CN" sz="1500" u="none" strike="noStrike" kern="1200" dirty="0">
                          <a:solidFill>
                            <a:srgbClr val="0070C0"/>
                          </a:solidFill>
                          <a:effectLst/>
                          <a:latin typeface="微软雅黑" pitchFamily="34" charset="-122"/>
                          <a:ea typeface="微软雅黑" pitchFamily="34" charset="-122"/>
                          <a:cs typeface="+mn-cs"/>
                        </a:rPr>
                        <a:t>7%</a:t>
                      </a:r>
                      <a:r>
                        <a:rPr lang="zh-CN" altLang="en-US" sz="1500" u="none" strike="noStrike" kern="1200" dirty="0">
                          <a:solidFill>
                            <a:srgbClr val="0070C0"/>
                          </a:solidFill>
                          <a:effectLst/>
                          <a:latin typeface="微软雅黑" pitchFamily="34" charset="-122"/>
                          <a:ea typeface="微软雅黑" pitchFamily="34" charset="-122"/>
                          <a:cs typeface="+mn-cs"/>
                        </a:rPr>
                        <a:t>。</a:t>
                      </a:r>
                    </a:p>
                  </a:txBody>
                  <a:tcPr marL="9525" marR="9525" marT="9525" marB="0" anchor="ctr"/>
                </a:tc>
                <a:extLst>
                  <a:ext uri="{0D108BD9-81ED-4DB2-BD59-A6C34878D82A}">
                    <a16:rowId xmlns="" xmlns:a16="http://schemas.microsoft.com/office/drawing/2014/main" val="4076732355"/>
                  </a:ext>
                </a:extLst>
              </a:tr>
              <a:tr h="577417">
                <a:tc>
                  <a:txBody>
                    <a:bodyPr/>
                    <a:lstStyle/>
                    <a:p>
                      <a:pPr marL="0" algn="ctr" defTabSz="914400" rtl="0" eaLnBrk="1" fontAlgn="ctr" latinLnBrk="0" hangingPunct="1">
                        <a:lnSpc>
                          <a:spcPts val="1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专利技术</a:t>
                      </a:r>
                    </a:p>
                  </a:txBody>
                  <a:tcPr marL="9525" marR="9525" marT="9525" marB="0" anchor="ctr"/>
                </a:tc>
                <a:tc>
                  <a:txBody>
                    <a:bodyPr/>
                    <a:lstStyle/>
                    <a:p>
                      <a:pPr algn="l" fontAlgn="ctr">
                        <a:lnSpc>
                          <a:spcPct val="100000"/>
                        </a:lnSpc>
                      </a:pPr>
                      <a:r>
                        <a:rPr lang="zh-CN" altLang="en-US" sz="1500" u="none" strike="noStrike" kern="1200" dirty="0">
                          <a:solidFill>
                            <a:srgbClr val="0070C0"/>
                          </a:solidFill>
                          <a:effectLst/>
                          <a:latin typeface="微软雅黑" pitchFamily="34" charset="-122"/>
                          <a:ea typeface="微软雅黑" pitchFamily="34" charset="-122"/>
                          <a:cs typeface="+mn-cs"/>
                        </a:rPr>
                        <a:t>芯片企业自身拥有（或企业股东授权）核心技术专利，且前三年每年新增申请专利（不包括外观专利）或软件著作权不少于 </a:t>
                      </a:r>
                      <a:r>
                        <a:rPr lang="en-US" altLang="zh-CN" sz="1500" u="none" strike="noStrike" kern="1200" dirty="0">
                          <a:solidFill>
                            <a:srgbClr val="0070C0"/>
                          </a:solidFill>
                          <a:effectLst/>
                          <a:latin typeface="微软雅黑" pitchFamily="34" charset="-122"/>
                          <a:ea typeface="微软雅黑" pitchFamily="34" charset="-122"/>
                          <a:cs typeface="+mn-cs"/>
                        </a:rPr>
                        <a:t>5 </a:t>
                      </a:r>
                      <a:r>
                        <a:rPr lang="zh-CN" altLang="en-US" sz="1500" u="none" strike="noStrike" kern="1200" dirty="0">
                          <a:solidFill>
                            <a:srgbClr val="0070C0"/>
                          </a:solidFill>
                          <a:effectLst/>
                          <a:latin typeface="微软雅黑" pitchFamily="34" charset="-122"/>
                          <a:ea typeface="微软雅黑" pitchFamily="34" charset="-122"/>
                          <a:cs typeface="+mn-cs"/>
                        </a:rPr>
                        <a:t>项（企业成立时间不足三年的，按实际成立年份计算）。</a:t>
                      </a:r>
                    </a:p>
                  </a:txBody>
                  <a:tcPr marL="9525" marR="9525" marT="9525" marB="0" anchor="ctr"/>
                </a:tc>
                <a:extLst>
                  <a:ext uri="{0D108BD9-81ED-4DB2-BD59-A6C34878D82A}">
                    <a16:rowId xmlns="" xmlns:a16="http://schemas.microsoft.com/office/drawing/2014/main" val="662325858"/>
                  </a:ext>
                </a:extLst>
              </a:tr>
              <a:tr h="575330">
                <a:tc>
                  <a:txBody>
                    <a:bodyPr/>
                    <a:lstStyle/>
                    <a:p>
                      <a:pPr marL="0" algn="ctr" defTabSz="914400" rtl="0" eaLnBrk="1" fontAlgn="ctr" latinLnBrk="0" hangingPunct="1">
                        <a:lnSpc>
                          <a:spcPts val="1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研发团队</a:t>
                      </a:r>
                    </a:p>
                  </a:txBody>
                  <a:tcPr marL="9525" marR="9525" marT="9525" marB="0" anchor="ctr"/>
                </a:tc>
                <a:tc>
                  <a:txBody>
                    <a:bodyPr/>
                    <a:lstStyle/>
                    <a:p>
                      <a:pPr marL="285750" indent="-285750" algn="l" fontAlgn="ctr">
                        <a:lnSpc>
                          <a:spcPct val="100000"/>
                        </a:lnSpc>
                        <a:buFont typeface="Wingdings" panose="05000000000000000000" pitchFamily="2" charset="2"/>
                        <a:buChar char="ü"/>
                      </a:pPr>
                      <a:r>
                        <a:rPr lang="zh-CN" altLang="en-US" sz="1500" u="none" strike="noStrike" kern="1200" dirty="0">
                          <a:solidFill>
                            <a:srgbClr val="0070C0"/>
                          </a:solidFill>
                          <a:effectLst/>
                          <a:latin typeface="微软雅黑" pitchFamily="34" charset="-122"/>
                          <a:ea typeface="微软雅黑" pitchFamily="34" charset="-122"/>
                          <a:cs typeface="+mn-cs"/>
                        </a:rPr>
                        <a:t>专职从事集成电路芯片相关的研发人员不少于</a:t>
                      </a:r>
                      <a:r>
                        <a:rPr lang="en-US" altLang="zh-CN" sz="1500" u="none" strike="noStrike" kern="1200" dirty="0">
                          <a:solidFill>
                            <a:srgbClr val="0070C0"/>
                          </a:solidFill>
                          <a:effectLst/>
                          <a:latin typeface="微软雅黑" pitchFamily="34" charset="-122"/>
                          <a:ea typeface="微软雅黑" pitchFamily="34" charset="-122"/>
                          <a:cs typeface="+mn-cs"/>
                        </a:rPr>
                        <a:t>10 </a:t>
                      </a:r>
                      <a:r>
                        <a:rPr lang="zh-CN" altLang="en-US" sz="1500" u="none" strike="noStrike" kern="1200" dirty="0">
                          <a:solidFill>
                            <a:srgbClr val="0070C0"/>
                          </a:solidFill>
                          <a:effectLst/>
                          <a:latin typeface="微软雅黑" pitchFamily="34" charset="-122"/>
                          <a:ea typeface="微软雅黑" pitchFamily="34" charset="-122"/>
                          <a:cs typeface="+mn-cs"/>
                        </a:rPr>
                        <a:t>人。</a:t>
                      </a:r>
                      <a:endParaRPr lang="en-US" altLang="zh-CN" sz="1500" u="none" strike="noStrike" kern="1200" dirty="0">
                        <a:solidFill>
                          <a:srgbClr val="0070C0"/>
                        </a:solidFill>
                        <a:effectLst/>
                        <a:latin typeface="微软雅黑" pitchFamily="34" charset="-122"/>
                        <a:ea typeface="微软雅黑" pitchFamily="34" charset="-122"/>
                        <a:cs typeface="+mn-cs"/>
                      </a:endParaRPr>
                    </a:p>
                    <a:p>
                      <a:pPr marL="285750" indent="-285750" algn="l" fontAlgn="ctr">
                        <a:lnSpc>
                          <a:spcPct val="100000"/>
                        </a:lnSpc>
                        <a:buFont typeface="Wingdings" panose="05000000000000000000" pitchFamily="2" charset="2"/>
                        <a:buChar char="ü"/>
                      </a:pPr>
                      <a:r>
                        <a:rPr lang="zh-CN" altLang="en-US" sz="1500" u="none" strike="noStrike" kern="1200" dirty="0">
                          <a:solidFill>
                            <a:srgbClr val="0070C0"/>
                          </a:solidFill>
                          <a:effectLst/>
                          <a:latin typeface="微软雅黑" pitchFamily="34" charset="-122"/>
                          <a:ea typeface="微软雅黑" pitchFamily="34" charset="-122"/>
                          <a:cs typeface="+mn-cs"/>
                        </a:rPr>
                        <a:t>研发人员须与企业签订劳动合同并在顺德区购买社会保险。</a:t>
                      </a:r>
                    </a:p>
                  </a:txBody>
                  <a:tcPr marL="9525" marR="9525" marT="9525" marB="0" anchor="ctr"/>
                </a:tc>
                <a:extLst>
                  <a:ext uri="{0D108BD9-81ED-4DB2-BD59-A6C34878D82A}">
                    <a16:rowId xmlns="" xmlns:a16="http://schemas.microsoft.com/office/drawing/2014/main" val="485486002"/>
                  </a:ext>
                </a:extLst>
              </a:tr>
              <a:tr h="768922">
                <a:tc>
                  <a:txBody>
                    <a:bodyPr/>
                    <a:lstStyle/>
                    <a:p>
                      <a:pPr marL="0" algn="ctr" fontAlgn="ctr">
                        <a:lnSpc>
                          <a:spcPts val="1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企业范围</a:t>
                      </a:r>
                    </a:p>
                  </a:txBody>
                  <a:tcPr marL="9525" marR="9525" marT="9525" marB="0" anchor="ctr"/>
                </a:tc>
                <a:tc>
                  <a:txBody>
                    <a:bodyPr/>
                    <a:lstStyle/>
                    <a:p>
                      <a:pPr algn="l" fontAlgn="ctr">
                        <a:lnSpc>
                          <a:spcPct val="100000"/>
                        </a:lnSpc>
                      </a:pPr>
                      <a:r>
                        <a:rPr lang="zh-CN" altLang="en-US" sz="1500" dirty="0">
                          <a:solidFill>
                            <a:srgbClr val="0070C0"/>
                          </a:solidFill>
                          <a:latin typeface="微软雅黑" pitchFamily="34" charset="-122"/>
                          <a:ea typeface="微软雅黑" pitchFamily="34" charset="-122"/>
                        </a:rPr>
                        <a:t>集成电路</a:t>
                      </a:r>
                      <a:r>
                        <a:rPr lang="zh-CN" altLang="en-US" sz="1500" kern="1200" dirty="0">
                          <a:solidFill>
                            <a:srgbClr val="0070C0"/>
                          </a:solidFill>
                          <a:latin typeface="微软雅黑" pitchFamily="34" charset="-122"/>
                          <a:ea typeface="微软雅黑" pitchFamily="34" charset="-122"/>
                          <a:cs typeface="+mn-cs"/>
                        </a:rPr>
                        <a:t>芯片</a:t>
                      </a:r>
                      <a:r>
                        <a:rPr lang="zh-CN" altLang="en-US" sz="1500" b="1" kern="1200" dirty="0">
                          <a:solidFill>
                            <a:srgbClr val="0070C0"/>
                          </a:solidFill>
                          <a:latin typeface="微软雅黑" pitchFamily="34" charset="-122"/>
                          <a:ea typeface="微软雅黑" pitchFamily="34" charset="-122"/>
                          <a:cs typeface="+mn-cs"/>
                        </a:rPr>
                        <a:t>设计</a:t>
                      </a:r>
                      <a:r>
                        <a:rPr lang="zh-CN" altLang="en-US" sz="1500" kern="1200" dirty="0">
                          <a:solidFill>
                            <a:srgbClr val="0070C0"/>
                          </a:solidFill>
                          <a:latin typeface="微软雅黑" pitchFamily="34" charset="-122"/>
                          <a:ea typeface="微软雅黑" pitchFamily="34" charset="-122"/>
                          <a:cs typeface="+mn-cs"/>
                        </a:rPr>
                        <a:t>企业须在顺德开展研发；</a:t>
                      </a:r>
                      <a:endParaRPr lang="en-US" altLang="zh-CN" sz="1500" kern="1200" dirty="0">
                        <a:solidFill>
                          <a:srgbClr val="0070C0"/>
                        </a:solidFill>
                        <a:latin typeface="微软雅黑" pitchFamily="34" charset="-122"/>
                        <a:ea typeface="微软雅黑" pitchFamily="34" charset="-122"/>
                        <a:cs typeface="+mn-cs"/>
                      </a:endParaRPr>
                    </a:p>
                    <a:p>
                      <a:pPr algn="l" fontAlgn="ctr">
                        <a:lnSpc>
                          <a:spcPct val="100000"/>
                        </a:lnSpc>
                      </a:pPr>
                      <a:r>
                        <a:rPr lang="zh-CN" altLang="en-US" sz="1500" kern="1200" dirty="0">
                          <a:solidFill>
                            <a:srgbClr val="0070C0"/>
                          </a:solidFill>
                          <a:latin typeface="微软雅黑" pitchFamily="34" charset="-122"/>
                          <a:ea typeface="微软雅黑" pitchFamily="34" charset="-122"/>
                          <a:cs typeface="+mn-cs"/>
                        </a:rPr>
                        <a:t>集成电路芯片</a:t>
                      </a:r>
                      <a:r>
                        <a:rPr lang="zh-CN" altLang="en-US" sz="1500" b="1" kern="1200" dirty="0">
                          <a:solidFill>
                            <a:srgbClr val="0070C0"/>
                          </a:solidFill>
                          <a:latin typeface="微软雅黑" pitchFamily="34" charset="-122"/>
                          <a:ea typeface="微软雅黑" pitchFamily="34" charset="-122"/>
                          <a:cs typeface="+mn-cs"/>
                        </a:rPr>
                        <a:t>设备、材料、制造或封测类</a:t>
                      </a:r>
                      <a:r>
                        <a:rPr lang="zh-CN" altLang="en-US" sz="1500" kern="1200" dirty="0">
                          <a:solidFill>
                            <a:srgbClr val="0070C0"/>
                          </a:solidFill>
                          <a:latin typeface="微软雅黑" pitchFamily="34" charset="-122"/>
                          <a:ea typeface="微软雅黑" pitchFamily="34" charset="-122"/>
                          <a:cs typeface="+mn-cs"/>
                        </a:rPr>
                        <a:t>企业须在顺德开展研发及生产， 不包括仅提供销售及售后服务的企业。</a:t>
                      </a:r>
                    </a:p>
                  </a:txBody>
                  <a:tcPr marL="9525" marR="9525" marT="9525" marB="0" anchor="ctr"/>
                </a:tc>
                <a:extLst>
                  <a:ext uri="{0D108BD9-81ED-4DB2-BD59-A6C34878D82A}">
                    <a16:rowId xmlns="" xmlns:a16="http://schemas.microsoft.com/office/drawing/2014/main" val="2037747702"/>
                  </a:ext>
                </a:extLst>
              </a:tr>
              <a:tr h="452388">
                <a:tc>
                  <a:txBody>
                    <a:bodyPr/>
                    <a:lstStyle/>
                    <a:p>
                      <a:pPr marL="0" algn="ctr" fontAlgn="ctr">
                        <a:lnSpc>
                          <a:spcPts val="1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应    用</a:t>
                      </a:r>
                    </a:p>
                  </a:txBody>
                  <a:tcPr marL="9525" marR="9525" marT="9525" marB="0" anchor="ctr"/>
                </a:tc>
                <a:tc>
                  <a:txBody>
                    <a:bodyPr/>
                    <a:lstStyle/>
                    <a:p>
                      <a:r>
                        <a:rPr lang="zh-CN" altLang="en-US" sz="1500" u="none" strike="noStrike" dirty="0">
                          <a:solidFill>
                            <a:srgbClr val="0070C0"/>
                          </a:solidFill>
                          <a:effectLst/>
                          <a:latin typeface="微软雅黑" pitchFamily="34" charset="-122"/>
                          <a:ea typeface="微软雅黑" pitchFamily="34" charset="-122"/>
                        </a:rPr>
                        <a:t>采购上述“芯片企业”产品，并应用于自身产品制造的芯片应用企业。</a:t>
                      </a:r>
                      <a:endParaRPr lang="zh-CN" altLang="en-US" sz="1500" dirty="0">
                        <a:solidFill>
                          <a:srgbClr val="0070C0"/>
                        </a:solidFill>
                        <a:latin typeface="微软雅黑" pitchFamily="34" charset="-122"/>
                        <a:ea typeface="微软雅黑" pitchFamily="34" charset="-122"/>
                      </a:endParaRPr>
                    </a:p>
                  </a:txBody>
                  <a:tcPr marL="9525" marR="9525" marT="9525" marB="0" anchor="ctr"/>
                </a:tc>
                <a:extLst>
                  <a:ext uri="{0D108BD9-81ED-4DB2-BD59-A6C34878D82A}">
                    <a16:rowId xmlns="" xmlns:a16="http://schemas.microsoft.com/office/drawing/2014/main" val="1236410887"/>
                  </a:ext>
                </a:extLst>
              </a:tr>
              <a:tr h="569059">
                <a:tc>
                  <a:txBody>
                    <a:bodyPr/>
                    <a:lstStyle/>
                    <a:p>
                      <a:pPr marL="0" algn="ctr" fontAlgn="ctr">
                        <a:lnSpc>
                          <a:spcPts val="1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资源整合</a:t>
                      </a:r>
                    </a:p>
                  </a:txBody>
                  <a:tcPr marL="9525" marR="9525" marT="9525" marB="0" anchor="ctr"/>
                </a:tc>
                <a:tc>
                  <a:txBody>
                    <a:bodyPr/>
                    <a:lstStyle/>
                    <a:p>
                      <a:r>
                        <a:rPr lang="zh-CN" altLang="en-US" sz="1500" dirty="0">
                          <a:solidFill>
                            <a:srgbClr val="0070C0"/>
                          </a:solidFill>
                          <a:latin typeface="微软雅黑" pitchFamily="34" charset="-122"/>
                          <a:ea typeface="微软雅黑" pitchFamily="34" charset="-122"/>
                        </a:rPr>
                        <a:t>面向芯片产业和区域发展的重大需求，通过有效整合高等院校、科研院所、科技服务机构以及骨干企业等优势资源，面向企业技术创新和产业共性需求提供开放性公共服务的芯片公共服务创新平台。</a:t>
                      </a:r>
                    </a:p>
                  </a:txBody>
                  <a:tcPr marL="9525" marR="9525" marT="9525" marB="0" anchor="ctr"/>
                </a:tc>
                <a:extLst>
                  <a:ext uri="{0D108BD9-81ED-4DB2-BD59-A6C34878D82A}">
                    <a16:rowId xmlns="" xmlns:a16="http://schemas.microsoft.com/office/drawing/2014/main" val="1543833029"/>
                  </a:ext>
                </a:extLst>
              </a:tr>
            </a:tbl>
          </a:graphicData>
        </a:graphic>
      </p:graphicFrame>
      <p:sp>
        <p:nvSpPr>
          <p:cNvPr id="2" name="文本框 1">
            <a:extLst>
              <a:ext uri="{FF2B5EF4-FFF2-40B4-BE49-F238E27FC236}">
                <a16:creationId xmlns="" xmlns:a16="http://schemas.microsoft.com/office/drawing/2014/main" id="{583BB2F8-9B39-4C2B-B4C3-4E7EC2CDAA80}"/>
              </a:ext>
            </a:extLst>
          </p:cNvPr>
          <p:cNvSpPr txBox="1"/>
          <p:nvPr/>
        </p:nvSpPr>
        <p:spPr>
          <a:xfrm>
            <a:off x="794657" y="824488"/>
            <a:ext cx="10127103" cy="646331"/>
          </a:xfrm>
          <a:prstGeom prst="rect">
            <a:avLst/>
          </a:prstGeom>
          <a:noFill/>
        </p:spPr>
        <p:txBody>
          <a:bodyPr wrap="square" rtlCol="0">
            <a:spAutoFit/>
          </a:bodyPr>
          <a:lstStyle/>
          <a:p>
            <a:r>
              <a:rPr lang="zh-CN" altLang="en-US" b="1" dirty="0">
                <a:solidFill>
                  <a:srgbClr val="007CC2"/>
                </a:solidFill>
                <a:latin typeface="微软雅黑" pitchFamily="34" charset="-122"/>
                <a:ea typeface="微软雅黑" pitchFamily="34" charset="-122"/>
                <a:cs typeface="Arial" panose="020B0604020202090204" pitchFamily="34" charset="0"/>
              </a:rPr>
              <a:t>扶持对象：</a:t>
            </a:r>
            <a:r>
              <a:rPr lang="zh-CN" altLang="en-US" dirty="0">
                <a:solidFill>
                  <a:srgbClr val="007CC2"/>
                </a:solidFill>
                <a:latin typeface="微软雅黑" pitchFamily="34" charset="-122"/>
                <a:ea typeface="微软雅黑" pitchFamily="34" charset="-122"/>
                <a:cs typeface="Arial" panose="020B0604020202090204" pitchFamily="34" charset="0"/>
              </a:rPr>
              <a:t>须在顺德区注册并依法诚信经营的独立法人，注册地、经营地、纳税地须在顺德区范围内，同时应具备以下条件之一：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15</a:t>
            </a:fld>
            <a:endParaRPr lang="zh-CN" altLang="en-US" dirty="0"/>
          </a:p>
        </p:txBody>
      </p:sp>
      <p:sp>
        <p:nvSpPr>
          <p:cNvPr id="5"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顺德机遇</a:t>
            </a:r>
            <a:r>
              <a:rPr lang="en-US" altLang="zh-CN" dirty="0"/>
              <a:t>—— </a:t>
            </a:r>
            <a:r>
              <a:rPr lang="zh-CN" altLang="en-US" dirty="0"/>
              <a:t>扶持政策（顺德区</a:t>
            </a:r>
            <a:r>
              <a:rPr lang="zh-CN" altLang="en-US" dirty="0">
                <a:latin typeface="Arial" panose="020B0604020202020204" pitchFamily="34" charset="0"/>
                <a:cs typeface="Arial" panose="020B0604020202020204" pitchFamily="34" charset="0"/>
              </a:rPr>
              <a:t>集成电路芯片产业发展实施办法</a:t>
            </a:r>
            <a:r>
              <a:rPr lang="zh-CN" altLang="en-US" dirty="0"/>
              <a:t>）</a:t>
            </a:r>
            <a:endParaRPr lang="en-US" altLang="zh-CN" sz="2000" dirty="0"/>
          </a:p>
        </p:txBody>
      </p:sp>
      <p:sp>
        <p:nvSpPr>
          <p:cNvPr id="6" name="矩形 5"/>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graphicFrame>
        <p:nvGraphicFramePr>
          <p:cNvPr id="8" name="表格 9">
            <a:extLst>
              <a:ext uri="{FF2B5EF4-FFF2-40B4-BE49-F238E27FC236}">
                <a16:creationId xmlns="" xmlns:a16="http://schemas.microsoft.com/office/drawing/2014/main" id="{65D20EAF-43AF-45F5-A54C-AE4BE4152484}"/>
              </a:ext>
            </a:extLst>
          </p:cNvPr>
          <p:cNvGraphicFramePr>
            <a:graphicFrameLocks noGrp="1"/>
          </p:cNvGraphicFramePr>
          <p:nvPr>
            <p:extLst>
              <p:ext uri="{D42A27DB-BD31-4B8C-83A1-F6EECF244321}">
                <p14:modId xmlns:p14="http://schemas.microsoft.com/office/powerpoint/2010/main" val="2481481990"/>
              </p:ext>
            </p:extLst>
          </p:nvPr>
        </p:nvGraphicFramePr>
        <p:xfrm>
          <a:off x="838199" y="1161916"/>
          <a:ext cx="10127103" cy="5029103"/>
        </p:xfrm>
        <a:graphic>
          <a:graphicData uri="http://schemas.openxmlformats.org/drawingml/2006/table">
            <a:tbl>
              <a:tblPr firstRow="1" bandRow="1">
                <a:tableStyleId>{5C22544A-7EE6-4342-B048-85BDC9FD1C3A}</a:tableStyleId>
              </a:tblPr>
              <a:tblGrid>
                <a:gridCol w="1930053">
                  <a:extLst>
                    <a:ext uri="{9D8B030D-6E8A-4147-A177-3AD203B41FA5}">
                      <a16:colId xmlns="" xmlns:a16="http://schemas.microsoft.com/office/drawing/2014/main" val="4064576150"/>
                    </a:ext>
                  </a:extLst>
                </a:gridCol>
                <a:gridCol w="8197050">
                  <a:extLst>
                    <a:ext uri="{9D8B030D-6E8A-4147-A177-3AD203B41FA5}">
                      <a16:colId xmlns="" xmlns:a16="http://schemas.microsoft.com/office/drawing/2014/main" val="740875730"/>
                    </a:ext>
                  </a:extLst>
                </a:gridCol>
              </a:tblGrid>
              <a:tr h="456550">
                <a:tc>
                  <a:txBody>
                    <a:bodyPr/>
                    <a:lstStyle/>
                    <a:p>
                      <a:pPr algn="ctr" fontAlgn="ctr">
                        <a:lnSpc>
                          <a:spcPts val="1500"/>
                        </a:lnSpc>
                      </a:pPr>
                      <a:r>
                        <a:rPr lang="zh-CN" altLang="en-US" sz="1600" b="1" kern="1200" dirty="0">
                          <a:latin typeface="微软雅黑" panose="020B0503020204020204" pitchFamily="34" charset="-122"/>
                          <a:ea typeface="微软雅黑" panose="020B0503020204020204" pitchFamily="34" charset="-122"/>
                        </a:rPr>
                        <a:t>扶持方向</a:t>
                      </a: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tc>
                  <a:txBody>
                    <a:bodyPr/>
                    <a:lstStyle/>
                    <a:p>
                      <a:pPr algn="ctr" fontAlgn="ctr">
                        <a:lnSpc>
                          <a:spcPts val="1500"/>
                        </a:lnSpc>
                      </a:pPr>
                      <a:r>
                        <a:rPr lang="zh-CN" altLang="en-US" sz="1600" b="1" kern="1200" dirty="0">
                          <a:latin typeface="微软雅黑" panose="020B0503020204020204" pitchFamily="34" charset="-122"/>
                          <a:ea typeface="微软雅黑" panose="020B0503020204020204" pitchFamily="34" charset="-122"/>
                        </a:rPr>
                        <a:t>扶持细则</a:t>
                      </a: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extLst>
                  <a:ext uri="{0D108BD9-81ED-4DB2-BD59-A6C34878D82A}">
                    <a16:rowId xmlns="" xmlns:a16="http://schemas.microsoft.com/office/drawing/2014/main" val="1236350433"/>
                  </a:ext>
                </a:extLst>
              </a:tr>
              <a:tr h="809862">
                <a:tc>
                  <a:txBody>
                    <a:bodyPr/>
                    <a:lstStyle/>
                    <a:p>
                      <a:pPr marL="0" algn="ctr" defTabSz="914400" rtl="0" eaLnBrk="1" fontAlgn="ctr" latinLnBrk="0" hangingPunct="1">
                        <a:lnSpc>
                          <a:spcPts val="20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研发补助</a:t>
                      </a:r>
                      <a:endParaRPr lang="en-US" altLang="zh-CN" sz="1600" b="1" kern="1200" dirty="0">
                        <a:solidFill>
                          <a:srgbClr val="007CC2"/>
                        </a:solidFill>
                        <a:latin typeface="微软雅黑" pitchFamily="34" charset="-122"/>
                        <a:ea typeface="微软雅黑" pitchFamily="34" charset="-122"/>
                        <a:cs typeface="Arial" panose="020B0604020202090204" pitchFamily="34" charset="0"/>
                      </a:endParaRPr>
                    </a:p>
                    <a:p>
                      <a:pPr marL="0" algn="ctr" defTabSz="914400" rtl="0" eaLnBrk="1" fontAlgn="ctr" latinLnBrk="0" hangingPunct="1">
                        <a:lnSpc>
                          <a:spcPts val="20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最高</a:t>
                      </a:r>
                      <a:r>
                        <a:rPr lang="en-US" altLang="zh-CN" sz="1600" b="1" kern="1200" dirty="0">
                          <a:solidFill>
                            <a:srgbClr val="007CC2"/>
                          </a:solidFill>
                          <a:latin typeface="微软雅黑" pitchFamily="34" charset="-122"/>
                          <a:ea typeface="微软雅黑" pitchFamily="34" charset="-122"/>
                          <a:cs typeface="Arial" panose="020B0604020202090204" pitchFamily="34" charset="0"/>
                        </a:rPr>
                        <a:t>2000</a:t>
                      </a:r>
                      <a:r>
                        <a:rPr lang="zh-CN" altLang="en-US" sz="1600" b="1" kern="1200" dirty="0">
                          <a:solidFill>
                            <a:srgbClr val="007CC2"/>
                          </a:solidFill>
                          <a:latin typeface="微软雅黑" pitchFamily="34" charset="-122"/>
                          <a:ea typeface="微软雅黑" pitchFamily="34" charset="-122"/>
                          <a:cs typeface="Arial" panose="020B0604020202090204" pitchFamily="34" charset="0"/>
                        </a:rPr>
                        <a:t>万元</a:t>
                      </a:r>
                    </a:p>
                  </a:txBody>
                  <a:tcPr marL="9525" marR="9525" marT="9525" marB="0" anchor="ctr"/>
                </a:tc>
                <a:tc>
                  <a:txBody>
                    <a:bodyPr/>
                    <a:lstStyle/>
                    <a:p>
                      <a:pPr marL="0" marR="0" lvl="0" indent="0" algn="l" defTabSz="914400" rtl="0" eaLnBrk="1" fontAlgn="ctr" latinLnBrk="0" hangingPunct="1">
                        <a:lnSpc>
                          <a:spcPts val="2000"/>
                        </a:lnSpc>
                        <a:spcBef>
                          <a:spcPts val="0"/>
                        </a:spcBef>
                        <a:spcAft>
                          <a:spcPts val="0"/>
                        </a:spcAft>
                        <a:buClrTx/>
                        <a:buSzTx/>
                        <a:buFontTx/>
                        <a:buNone/>
                        <a:tabLst/>
                        <a:defRPr/>
                      </a:pPr>
                      <a:r>
                        <a:rPr lang="zh-CN" altLang="en-US" sz="1500" u="none" strike="noStrike" kern="1200" dirty="0" smtClean="0">
                          <a:solidFill>
                            <a:srgbClr val="0070C0"/>
                          </a:solidFill>
                          <a:effectLst/>
                          <a:latin typeface="微软雅黑" pitchFamily="34" charset="-122"/>
                          <a:ea typeface="微软雅黑" pitchFamily="34" charset="-122"/>
                          <a:cs typeface="+mn-cs"/>
                        </a:rPr>
                        <a:t>自新</a:t>
                      </a:r>
                      <a:r>
                        <a:rPr lang="zh-CN" altLang="en-US" sz="1500" u="none" strike="noStrike" kern="1200" dirty="0">
                          <a:solidFill>
                            <a:srgbClr val="0070C0"/>
                          </a:solidFill>
                          <a:effectLst/>
                          <a:latin typeface="微软雅黑" pitchFamily="34" charset="-122"/>
                          <a:ea typeface="微软雅黑" pitchFamily="34" charset="-122"/>
                          <a:cs typeface="+mn-cs"/>
                        </a:rPr>
                        <a:t>设立企业或总部企业自签订投资协议之日起</a:t>
                      </a:r>
                      <a:r>
                        <a:rPr lang="en-US" altLang="zh-CN" sz="1500" u="none" strike="noStrike" kern="1200" dirty="0">
                          <a:solidFill>
                            <a:srgbClr val="0070C0"/>
                          </a:solidFill>
                          <a:effectLst/>
                          <a:latin typeface="微软雅黑" pitchFamily="34" charset="-122"/>
                          <a:ea typeface="微软雅黑" pitchFamily="34" charset="-122"/>
                          <a:cs typeface="+mn-cs"/>
                        </a:rPr>
                        <a:t>3</a:t>
                      </a:r>
                      <a:r>
                        <a:rPr lang="zh-CN" altLang="en-US" sz="1500" u="none" strike="noStrike" kern="1200" dirty="0">
                          <a:solidFill>
                            <a:srgbClr val="0070C0"/>
                          </a:solidFill>
                          <a:effectLst/>
                          <a:latin typeface="微软雅黑" pitchFamily="34" charset="-122"/>
                          <a:ea typeface="微软雅黑" pitchFamily="34" charset="-122"/>
                          <a:cs typeface="+mn-cs"/>
                        </a:rPr>
                        <a:t>个连续完整的会计年度内，</a:t>
                      </a:r>
                      <a:r>
                        <a:rPr lang="zh-CN" altLang="en-US" sz="1500" b="1" u="none" strike="noStrike" kern="1200" dirty="0">
                          <a:solidFill>
                            <a:srgbClr val="0070C0"/>
                          </a:solidFill>
                          <a:effectLst/>
                          <a:latin typeface="微软雅黑" pitchFamily="34" charset="-122"/>
                          <a:ea typeface="微软雅黑" pitchFamily="34" charset="-122"/>
                          <a:cs typeface="+mn-cs"/>
                        </a:rPr>
                        <a:t>当企业年研发费用不少于</a:t>
                      </a:r>
                      <a:r>
                        <a:rPr lang="en-US" altLang="zh-CN" sz="1500" b="1" u="none" strike="noStrike" kern="1200" dirty="0">
                          <a:solidFill>
                            <a:srgbClr val="0070C0"/>
                          </a:solidFill>
                          <a:effectLst/>
                          <a:latin typeface="微软雅黑" pitchFamily="34" charset="-122"/>
                          <a:ea typeface="微软雅黑" pitchFamily="34" charset="-122"/>
                          <a:cs typeface="+mn-cs"/>
                        </a:rPr>
                        <a:t>1000</a:t>
                      </a:r>
                      <a:r>
                        <a:rPr lang="zh-CN" altLang="en-US" sz="1500" b="1" u="none" strike="noStrike" kern="1200" dirty="0">
                          <a:solidFill>
                            <a:srgbClr val="0070C0"/>
                          </a:solidFill>
                          <a:effectLst/>
                          <a:latin typeface="微软雅黑" pitchFamily="34" charset="-122"/>
                          <a:ea typeface="微软雅黑" pitchFamily="34" charset="-122"/>
                          <a:cs typeface="+mn-cs"/>
                        </a:rPr>
                        <a:t>万元，</a:t>
                      </a:r>
                      <a:r>
                        <a:rPr lang="zh-CN" altLang="en-US" sz="1500" u="none" strike="noStrike" kern="1200" dirty="0">
                          <a:solidFill>
                            <a:srgbClr val="0070C0"/>
                          </a:solidFill>
                          <a:effectLst/>
                          <a:latin typeface="微软雅黑" pitchFamily="34" charset="-122"/>
                          <a:ea typeface="微软雅黑" pitchFamily="34" charset="-122"/>
                          <a:cs typeface="+mn-cs"/>
                        </a:rPr>
                        <a:t>并达到投资协议所约定的年度考核目标时，</a:t>
                      </a:r>
                      <a:r>
                        <a:rPr lang="zh-CN" altLang="en-US" sz="1500" b="1" u="none" strike="noStrike" kern="1200" dirty="0">
                          <a:solidFill>
                            <a:srgbClr val="0070C0"/>
                          </a:solidFill>
                          <a:effectLst/>
                          <a:latin typeface="微软雅黑" pitchFamily="34" charset="-122"/>
                          <a:ea typeface="微软雅黑" pitchFamily="34" charset="-122"/>
                          <a:cs typeface="+mn-cs"/>
                        </a:rPr>
                        <a:t>每年按其当年度研发投入的 </a:t>
                      </a:r>
                      <a:r>
                        <a:rPr lang="en-US" altLang="zh-CN" sz="1500" b="1" u="none" strike="noStrike" kern="1200" dirty="0">
                          <a:solidFill>
                            <a:srgbClr val="0070C0"/>
                          </a:solidFill>
                          <a:effectLst/>
                          <a:latin typeface="微软雅黑" pitchFamily="34" charset="-122"/>
                          <a:ea typeface="微软雅黑" pitchFamily="34" charset="-122"/>
                          <a:cs typeface="+mn-cs"/>
                        </a:rPr>
                        <a:t>50%</a:t>
                      </a:r>
                      <a:r>
                        <a:rPr lang="zh-CN" altLang="en-US" sz="1500" b="1" u="none" strike="noStrike" kern="1200" dirty="0">
                          <a:solidFill>
                            <a:srgbClr val="0070C0"/>
                          </a:solidFill>
                          <a:effectLst/>
                          <a:latin typeface="微软雅黑" pitchFamily="34" charset="-122"/>
                          <a:ea typeface="微软雅黑" pitchFamily="34" charset="-122"/>
                          <a:cs typeface="+mn-cs"/>
                        </a:rPr>
                        <a:t>给予补助，每个企业三年累计补助不超过</a:t>
                      </a:r>
                      <a:r>
                        <a:rPr lang="en-US" altLang="zh-CN" sz="1500" b="1" u="none" strike="noStrike" kern="1200" dirty="0">
                          <a:solidFill>
                            <a:srgbClr val="0070C0"/>
                          </a:solidFill>
                          <a:effectLst/>
                          <a:latin typeface="微软雅黑" pitchFamily="34" charset="-122"/>
                          <a:ea typeface="微软雅黑" pitchFamily="34" charset="-122"/>
                          <a:cs typeface="+mn-cs"/>
                        </a:rPr>
                        <a:t>2000</a:t>
                      </a:r>
                      <a:r>
                        <a:rPr lang="zh-CN" altLang="en-US" sz="1500" b="1" u="none" strike="noStrike" kern="1200" dirty="0">
                          <a:solidFill>
                            <a:srgbClr val="0070C0"/>
                          </a:solidFill>
                          <a:effectLst/>
                          <a:latin typeface="微软雅黑" pitchFamily="34" charset="-122"/>
                          <a:ea typeface="微软雅黑" pitchFamily="34" charset="-122"/>
                          <a:cs typeface="+mn-cs"/>
                        </a:rPr>
                        <a:t>万元。</a:t>
                      </a:r>
                    </a:p>
                  </a:txBody>
                  <a:tcPr marL="9525" marR="9525" marT="9525" marB="0" anchor="ctr"/>
                </a:tc>
                <a:extLst>
                  <a:ext uri="{0D108BD9-81ED-4DB2-BD59-A6C34878D82A}">
                    <a16:rowId xmlns="" xmlns:a16="http://schemas.microsoft.com/office/drawing/2014/main" val="1420589152"/>
                  </a:ext>
                </a:extLst>
              </a:tr>
              <a:tr h="1609725">
                <a:tc>
                  <a:txBody>
                    <a:bodyPr/>
                    <a:lstStyle/>
                    <a:p>
                      <a:pPr marL="0" algn="ctr" defTabSz="914400" rtl="0" eaLnBrk="1" fontAlgn="ctr" latinLnBrk="0" hangingPunct="1">
                        <a:lnSpc>
                          <a:spcPts val="20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固定资产投资奖励</a:t>
                      </a:r>
                      <a:endParaRPr lang="en-US" altLang="zh-CN" sz="1600" b="1" kern="1200" dirty="0">
                        <a:solidFill>
                          <a:srgbClr val="007CC2"/>
                        </a:solidFill>
                        <a:latin typeface="微软雅黑" pitchFamily="34" charset="-122"/>
                        <a:ea typeface="微软雅黑" pitchFamily="34" charset="-122"/>
                        <a:cs typeface="Arial" panose="020B0604020202090204" pitchFamily="34" charset="0"/>
                      </a:endParaRPr>
                    </a:p>
                    <a:p>
                      <a:pPr marL="0" algn="ctr" defTabSz="914400" rtl="0" eaLnBrk="1" fontAlgn="ctr" latinLnBrk="0" hangingPunct="1">
                        <a:lnSpc>
                          <a:spcPts val="20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最高</a:t>
                      </a:r>
                      <a:r>
                        <a:rPr lang="en-US" altLang="zh-CN" sz="1600" b="1" kern="1200" dirty="0">
                          <a:solidFill>
                            <a:srgbClr val="007CC2"/>
                          </a:solidFill>
                          <a:latin typeface="微软雅黑" pitchFamily="34" charset="-122"/>
                          <a:ea typeface="微软雅黑" pitchFamily="34" charset="-122"/>
                          <a:cs typeface="Arial" panose="020B0604020202090204" pitchFamily="34" charset="0"/>
                        </a:rPr>
                        <a:t>2000</a:t>
                      </a:r>
                      <a:r>
                        <a:rPr lang="zh-CN" altLang="en-US" sz="1600" b="1" kern="1200" dirty="0">
                          <a:solidFill>
                            <a:srgbClr val="007CC2"/>
                          </a:solidFill>
                          <a:latin typeface="微软雅黑" pitchFamily="34" charset="-122"/>
                          <a:ea typeface="微软雅黑" pitchFamily="34" charset="-122"/>
                          <a:cs typeface="Arial" panose="020B0604020202090204" pitchFamily="34" charset="0"/>
                        </a:rPr>
                        <a:t>万元</a:t>
                      </a:r>
                    </a:p>
                  </a:txBody>
                  <a:tcPr marL="9525" marR="9525" marT="9525" marB="0" anchor="ctr"/>
                </a:tc>
                <a:tc>
                  <a:txBody>
                    <a:bodyPr/>
                    <a:lstStyle/>
                    <a:p>
                      <a:pPr marL="0" marR="0" lvl="0" indent="0" algn="l" defTabSz="914400" rtl="0" eaLnBrk="1" fontAlgn="ctr" latinLnBrk="0" hangingPunct="1">
                        <a:lnSpc>
                          <a:spcPts val="2000"/>
                        </a:lnSpc>
                        <a:spcBef>
                          <a:spcPts val="0"/>
                        </a:spcBef>
                        <a:spcAft>
                          <a:spcPts val="0"/>
                        </a:spcAft>
                        <a:buClrTx/>
                        <a:buSzTx/>
                        <a:buFont typeface="Wingdings" panose="05000000000000000000" pitchFamily="2" charset="2"/>
                        <a:buNone/>
                        <a:tabLst/>
                        <a:defRPr/>
                      </a:pPr>
                      <a:r>
                        <a:rPr lang="zh-CN" altLang="en-US" sz="1500" u="none" strike="noStrike" kern="1200" dirty="0" smtClean="0">
                          <a:solidFill>
                            <a:srgbClr val="0070C0"/>
                          </a:solidFill>
                          <a:effectLst/>
                          <a:latin typeface="微软雅黑" pitchFamily="34" charset="-122"/>
                          <a:ea typeface="微软雅黑" pitchFamily="34" charset="-122"/>
                          <a:cs typeface="+mn-cs"/>
                        </a:rPr>
                        <a:t>顺</a:t>
                      </a:r>
                      <a:r>
                        <a:rPr lang="zh-CN" altLang="en-US" sz="1500" u="none" strike="noStrike" kern="1200" dirty="0">
                          <a:solidFill>
                            <a:srgbClr val="0070C0"/>
                          </a:solidFill>
                          <a:effectLst/>
                          <a:latin typeface="微软雅黑" pitchFamily="34" charset="-122"/>
                          <a:ea typeface="微软雅黑" pitchFamily="34" charset="-122"/>
                          <a:cs typeface="+mn-cs"/>
                        </a:rPr>
                        <a:t>德芯片总部企业或新设立企业根据协议按时完成建设项目竣工验收（非购地项目按时投产）的，按照其当期固定资产实际投入（含建筑、装修、设备及软件等，不含土地购置费用）给予补助。当固定资产实际投入：</a:t>
                      </a:r>
                      <a:endParaRPr lang="en-US" altLang="zh-CN" sz="1500" u="none" strike="noStrike" kern="1200" dirty="0">
                        <a:solidFill>
                          <a:srgbClr val="0070C0"/>
                        </a:solidFill>
                        <a:effectLst/>
                        <a:latin typeface="微软雅黑" pitchFamily="34" charset="-122"/>
                        <a:ea typeface="微软雅黑" pitchFamily="34" charset="-122"/>
                        <a:cs typeface="+mn-cs"/>
                      </a:endParaRPr>
                    </a:p>
                    <a:p>
                      <a:pPr marL="285750" marR="0" lvl="0" indent="-285750" algn="l" defTabSz="914400" rtl="0" eaLnBrk="1" fontAlgn="ctr" latinLnBrk="0" hangingPunct="1">
                        <a:lnSpc>
                          <a:spcPts val="2000"/>
                        </a:lnSpc>
                        <a:spcBef>
                          <a:spcPts val="0"/>
                        </a:spcBef>
                        <a:spcAft>
                          <a:spcPts val="0"/>
                        </a:spcAft>
                        <a:buClrTx/>
                        <a:buSzTx/>
                        <a:buFont typeface="Wingdings" panose="05000000000000000000" pitchFamily="2" charset="2"/>
                        <a:buChar char="Ø"/>
                        <a:tabLst/>
                        <a:defRPr/>
                      </a:pPr>
                      <a:r>
                        <a:rPr lang="zh-CN" altLang="en-US" sz="1500" u="none" strike="noStrike" kern="1200" dirty="0">
                          <a:solidFill>
                            <a:srgbClr val="0070C0"/>
                          </a:solidFill>
                          <a:effectLst/>
                          <a:latin typeface="微软雅黑" pitchFamily="34" charset="-122"/>
                          <a:ea typeface="微软雅黑" pitchFamily="34" charset="-122"/>
                          <a:cs typeface="+mn-cs"/>
                        </a:rPr>
                        <a:t>≤</a:t>
                      </a:r>
                      <a:r>
                        <a:rPr lang="en-US" altLang="zh-CN" sz="1500" u="none" strike="noStrike" kern="1200" dirty="0">
                          <a:solidFill>
                            <a:srgbClr val="0070C0"/>
                          </a:solidFill>
                          <a:effectLst/>
                          <a:latin typeface="微软雅黑" pitchFamily="34" charset="-122"/>
                          <a:ea typeface="微软雅黑" pitchFamily="34" charset="-122"/>
                          <a:cs typeface="+mn-cs"/>
                        </a:rPr>
                        <a:t>1</a:t>
                      </a:r>
                      <a:r>
                        <a:rPr lang="zh-CN" altLang="en-US" sz="1500" u="none" strike="noStrike" kern="1200" dirty="0">
                          <a:solidFill>
                            <a:srgbClr val="0070C0"/>
                          </a:solidFill>
                          <a:effectLst/>
                          <a:latin typeface="微软雅黑" pitchFamily="34" charset="-122"/>
                          <a:ea typeface="微软雅黑" pitchFamily="34" charset="-122"/>
                          <a:cs typeface="+mn-cs"/>
                        </a:rPr>
                        <a:t>亿元（含）时，按实际投入的</a:t>
                      </a:r>
                      <a:r>
                        <a:rPr lang="en-US" altLang="zh-CN" sz="1500" u="none" strike="noStrike" kern="1200" dirty="0">
                          <a:solidFill>
                            <a:srgbClr val="0070C0"/>
                          </a:solidFill>
                          <a:effectLst/>
                          <a:latin typeface="微软雅黑" pitchFamily="34" charset="-122"/>
                          <a:ea typeface="微软雅黑" pitchFamily="34" charset="-122"/>
                          <a:cs typeface="+mn-cs"/>
                        </a:rPr>
                        <a:t>5%</a:t>
                      </a:r>
                      <a:r>
                        <a:rPr lang="zh-CN" altLang="en-US" sz="1500" u="none" strike="noStrike" kern="1200" dirty="0">
                          <a:solidFill>
                            <a:srgbClr val="0070C0"/>
                          </a:solidFill>
                          <a:effectLst/>
                          <a:latin typeface="微软雅黑" pitchFamily="34" charset="-122"/>
                          <a:ea typeface="微软雅黑" pitchFamily="34" charset="-122"/>
                          <a:cs typeface="+mn-cs"/>
                        </a:rPr>
                        <a:t>计算补助；</a:t>
                      </a:r>
                      <a:endParaRPr lang="en-US" altLang="zh-CN" sz="1500" u="none" strike="noStrike" kern="1200" dirty="0">
                        <a:solidFill>
                          <a:srgbClr val="0070C0"/>
                        </a:solidFill>
                        <a:effectLst/>
                        <a:latin typeface="微软雅黑" pitchFamily="34" charset="-122"/>
                        <a:ea typeface="微软雅黑" pitchFamily="34" charset="-122"/>
                        <a:cs typeface="+mn-cs"/>
                      </a:endParaRPr>
                    </a:p>
                    <a:p>
                      <a:pPr marL="285750" marR="0" lvl="0" indent="-285750" algn="l" defTabSz="914400" rtl="0" eaLnBrk="1" fontAlgn="ctr" latinLnBrk="0" hangingPunct="1">
                        <a:lnSpc>
                          <a:spcPts val="2000"/>
                        </a:lnSpc>
                        <a:spcBef>
                          <a:spcPts val="0"/>
                        </a:spcBef>
                        <a:spcAft>
                          <a:spcPts val="0"/>
                        </a:spcAft>
                        <a:buClrTx/>
                        <a:buSzTx/>
                        <a:buFont typeface="Wingdings" panose="05000000000000000000" pitchFamily="2" charset="2"/>
                        <a:buChar char="Ø"/>
                        <a:tabLst/>
                        <a:defRPr/>
                      </a:pPr>
                      <a:r>
                        <a:rPr lang="en-US" altLang="zh-CN" sz="1500" u="none" strike="noStrike" kern="1200" dirty="0">
                          <a:solidFill>
                            <a:srgbClr val="0070C0"/>
                          </a:solidFill>
                          <a:effectLst/>
                          <a:latin typeface="微软雅黑" pitchFamily="34" charset="-122"/>
                          <a:ea typeface="微软雅黑" pitchFamily="34" charset="-122"/>
                          <a:cs typeface="+mn-cs"/>
                        </a:rPr>
                        <a:t>&gt;1</a:t>
                      </a:r>
                      <a:r>
                        <a:rPr lang="zh-CN" altLang="en-US" sz="1500" u="none" strike="noStrike" kern="1200" dirty="0">
                          <a:solidFill>
                            <a:srgbClr val="0070C0"/>
                          </a:solidFill>
                          <a:effectLst/>
                          <a:latin typeface="微软雅黑" pitchFamily="34" charset="-122"/>
                          <a:ea typeface="微软雅黑" pitchFamily="34" charset="-122"/>
                          <a:cs typeface="+mn-cs"/>
                        </a:rPr>
                        <a:t>亿元时，</a:t>
                      </a:r>
                      <a:r>
                        <a:rPr lang="en-US" altLang="zh-CN" sz="1500" u="none" strike="noStrike" kern="1200" dirty="0">
                          <a:solidFill>
                            <a:srgbClr val="0070C0"/>
                          </a:solidFill>
                          <a:effectLst/>
                          <a:latin typeface="微软雅黑" pitchFamily="34" charset="-122"/>
                          <a:ea typeface="微软雅黑" pitchFamily="34" charset="-122"/>
                          <a:cs typeface="+mn-cs"/>
                        </a:rPr>
                        <a:t>1</a:t>
                      </a:r>
                      <a:r>
                        <a:rPr lang="zh-CN" altLang="en-US" sz="1500" u="none" strike="noStrike" kern="1200" dirty="0">
                          <a:solidFill>
                            <a:srgbClr val="0070C0"/>
                          </a:solidFill>
                          <a:effectLst/>
                          <a:latin typeface="微软雅黑" pitchFamily="34" charset="-122"/>
                          <a:ea typeface="微软雅黑" pitchFamily="34" charset="-122"/>
                          <a:cs typeface="+mn-cs"/>
                        </a:rPr>
                        <a:t>亿元部分给予</a:t>
                      </a:r>
                      <a:r>
                        <a:rPr lang="en-US" altLang="zh-CN" sz="1500" u="none" strike="noStrike" kern="1200" dirty="0">
                          <a:solidFill>
                            <a:srgbClr val="0070C0"/>
                          </a:solidFill>
                          <a:effectLst/>
                          <a:latin typeface="微软雅黑" pitchFamily="34" charset="-122"/>
                          <a:ea typeface="微软雅黑" pitchFamily="34" charset="-122"/>
                          <a:cs typeface="+mn-cs"/>
                        </a:rPr>
                        <a:t>500</a:t>
                      </a:r>
                      <a:r>
                        <a:rPr lang="zh-CN" altLang="en-US" sz="1500" u="none" strike="noStrike" kern="1200" dirty="0">
                          <a:solidFill>
                            <a:srgbClr val="0070C0"/>
                          </a:solidFill>
                          <a:effectLst/>
                          <a:latin typeface="微软雅黑" pitchFamily="34" charset="-122"/>
                          <a:ea typeface="微软雅黑" pitchFamily="34" charset="-122"/>
                          <a:cs typeface="+mn-cs"/>
                        </a:rPr>
                        <a:t>万元补助，超出</a:t>
                      </a:r>
                      <a:r>
                        <a:rPr lang="en-US" altLang="zh-CN" sz="1500" u="none" strike="noStrike" kern="1200" dirty="0">
                          <a:solidFill>
                            <a:srgbClr val="0070C0"/>
                          </a:solidFill>
                          <a:effectLst/>
                          <a:latin typeface="微软雅黑" pitchFamily="34" charset="-122"/>
                          <a:ea typeface="微软雅黑" pitchFamily="34" charset="-122"/>
                          <a:cs typeface="+mn-cs"/>
                        </a:rPr>
                        <a:t>1</a:t>
                      </a:r>
                      <a:r>
                        <a:rPr lang="zh-CN" altLang="en-US" sz="1500" u="none" strike="noStrike" kern="1200" dirty="0">
                          <a:solidFill>
                            <a:srgbClr val="0070C0"/>
                          </a:solidFill>
                          <a:effectLst/>
                          <a:latin typeface="微软雅黑" pitchFamily="34" charset="-122"/>
                          <a:ea typeface="微软雅黑" pitchFamily="34" charset="-122"/>
                          <a:cs typeface="+mn-cs"/>
                        </a:rPr>
                        <a:t>亿元部分按超出的实际投入的</a:t>
                      </a:r>
                      <a:r>
                        <a:rPr lang="en-US" altLang="zh-CN" sz="1500" u="none" strike="noStrike" kern="1200" dirty="0">
                          <a:solidFill>
                            <a:srgbClr val="0070C0"/>
                          </a:solidFill>
                          <a:effectLst/>
                          <a:latin typeface="微软雅黑" pitchFamily="34" charset="-122"/>
                          <a:ea typeface="微软雅黑" pitchFamily="34" charset="-122"/>
                          <a:cs typeface="+mn-cs"/>
                        </a:rPr>
                        <a:t>3%</a:t>
                      </a:r>
                      <a:r>
                        <a:rPr lang="zh-CN" altLang="en-US" sz="1500" u="none" strike="noStrike" kern="1200" dirty="0">
                          <a:solidFill>
                            <a:srgbClr val="0070C0"/>
                          </a:solidFill>
                          <a:effectLst/>
                          <a:latin typeface="微软雅黑" pitchFamily="34" charset="-122"/>
                          <a:ea typeface="微软雅黑" pitchFamily="34" charset="-122"/>
                          <a:cs typeface="+mn-cs"/>
                        </a:rPr>
                        <a:t>计算补助</a:t>
                      </a:r>
                      <a:endParaRPr lang="en-US" altLang="zh-CN" sz="1500" u="none" strike="noStrike" kern="1200" dirty="0">
                        <a:solidFill>
                          <a:srgbClr val="0070C0"/>
                        </a:solidFill>
                        <a:effectLst/>
                        <a:latin typeface="微软雅黑" pitchFamily="34" charset="-122"/>
                        <a:ea typeface="微软雅黑" pitchFamily="34" charset="-122"/>
                        <a:cs typeface="+mn-cs"/>
                      </a:endParaRPr>
                    </a:p>
                    <a:p>
                      <a:pPr marL="285750" marR="0" lvl="0" indent="-285750" algn="l" defTabSz="914400" rtl="0" eaLnBrk="1" fontAlgn="ctr" latinLnBrk="0" hangingPunct="1">
                        <a:lnSpc>
                          <a:spcPts val="2000"/>
                        </a:lnSpc>
                        <a:spcBef>
                          <a:spcPts val="0"/>
                        </a:spcBef>
                        <a:spcAft>
                          <a:spcPts val="0"/>
                        </a:spcAft>
                        <a:buClrTx/>
                        <a:buSzTx/>
                        <a:buFont typeface="Wingdings" panose="05000000000000000000" pitchFamily="2" charset="2"/>
                        <a:buChar char="Ø"/>
                        <a:tabLst/>
                        <a:defRPr/>
                      </a:pPr>
                      <a:r>
                        <a:rPr lang="zh-CN" altLang="en-US" sz="1500" b="1" u="none" strike="noStrike" kern="1200" dirty="0">
                          <a:solidFill>
                            <a:srgbClr val="0070C0"/>
                          </a:solidFill>
                          <a:effectLst/>
                          <a:latin typeface="微软雅黑" pitchFamily="34" charset="-122"/>
                          <a:ea typeface="微软雅黑" pitchFamily="34" charset="-122"/>
                          <a:cs typeface="+mn-cs"/>
                        </a:rPr>
                        <a:t>每个企业最高补助金额不超过</a:t>
                      </a:r>
                      <a:r>
                        <a:rPr lang="en-US" altLang="zh-CN" sz="1500" b="1" u="none" strike="noStrike" kern="1200" dirty="0">
                          <a:solidFill>
                            <a:srgbClr val="0070C0"/>
                          </a:solidFill>
                          <a:effectLst/>
                          <a:latin typeface="微软雅黑" pitchFamily="34" charset="-122"/>
                          <a:ea typeface="微软雅黑" pitchFamily="34" charset="-122"/>
                          <a:cs typeface="+mn-cs"/>
                        </a:rPr>
                        <a:t>2000</a:t>
                      </a:r>
                      <a:r>
                        <a:rPr lang="zh-CN" altLang="en-US" sz="1500" b="1" u="none" strike="noStrike" kern="1200" dirty="0">
                          <a:solidFill>
                            <a:srgbClr val="0070C0"/>
                          </a:solidFill>
                          <a:effectLst/>
                          <a:latin typeface="微软雅黑" pitchFamily="34" charset="-122"/>
                          <a:ea typeface="微软雅黑" pitchFamily="34" charset="-122"/>
                          <a:cs typeface="+mn-cs"/>
                        </a:rPr>
                        <a:t>万元。</a:t>
                      </a:r>
                    </a:p>
                  </a:txBody>
                  <a:tcPr marL="9525" marR="9525" marT="9525" marB="0" anchor="ctr"/>
                </a:tc>
                <a:extLst>
                  <a:ext uri="{0D108BD9-81ED-4DB2-BD59-A6C34878D82A}">
                    <a16:rowId xmlns="" xmlns:a16="http://schemas.microsoft.com/office/drawing/2014/main" val="4076732355"/>
                  </a:ext>
                </a:extLst>
              </a:tr>
              <a:tr h="1343104">
                <a:tc>
                  <a:txBody>
                    <a:bodyPr/>
                    <a:lstStyle/>
                    <a:p>
                      <a:pPr marL="0" algn="ctr" defTabSz="914400" rtl="0" eaLnBrk="1" fontAlgn="ctr" latinLnBrk="0" hangingPunct="1">
                        <a:lnSpc>
                          <a:spcPts val="20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租金补助一免两减半每个企业每年最高补助</a:t>
                      </a:r>
                      <a:r>
                        <a:rPr lang="en-US" altLang="zh-CN" sz="1600" b="1" kern="1200" dirty="0">
                          <a:solidFill>
                            <a:srgbClr val="007CC2"/>
                          </a:solidFill>
                          <a:latin typeface="微软雅黑" pitchFamily="34" charset="-122"/>
                          <a:ea typeface="微软雅黑" pitchFamily="34" charset="-122"/>
                          <a:cs typeface="Arial" panose="020B0604020202090204" pitchFamily="34" charset="0"/>
                        </a:rPr>
                        <a:t>200</a:t>
                      </a:r>
                      <a:r>
                        <a:rPr lang="zh-CN" altLang="en-US" sz="1600" b="1" kern="1200" dirty="0">
                          <a:solidFill>
                            <a:srgbClr val="007CC2"/>
                          </a:solidFill>
                          <a:latin typeface="微软雅黑" pitchFamily="34" charset="-122"/>
                          <a:ea typeface="微软雅黑" pitchFamily="34" charset="-122"/>
                          <a:cs typeface="Arial" panose="020B0604020202090204" pitchFamily="34" charset="0"/>
                        </a:rPr>
                        <a:t>万元</a:t>
                      </a:r>
                    </a:p>
                  </a:txBody>
                  <a:tcPr marL="9525" marR="9525" marT="9525" marB="0" anchor="ctr"/>
                </a:tc>
                <a:tc>
                  <a:txBody>
                    <a:bodyPr/>
                    <a:lstStyle/>
                    <a:p>
                      <a:pPr marL="0" marR="0" lvl="0" indent="0" algn="l" defTabSz="914400" rtl="0" eaLnBrk="1" fontAlgn="ctr" latinLnBrk="0" hangingPunct="1">
                        <a:lnSpc>
                          <a:spcPts val="2000"/>
                        </a:lnSpc>
                        <a:spcBef>
                          <a:spcPts val="0"/>
                        </a:spcBef>
                        <a:spcAft>
                          <a:spcPts val="0"/>
                        </a:spcAft>
                        <a:buClrTx/>
                        <a:buSzTx/>
                        <a:buFontTx/>
                        <a:buNone/>
                        <a:tabLst/>
                        <a:defRPr/>
                      </a:pPr>
                      <a:r>
                        <a:rPr lang="zh-CN" altLang="en-US" sz="1500" b="1" u="none" strike="noStrike" kern="1200" dirty="0" smtClean="0">
                          <a:solidFill>
                            <a:srgbClr val="0070C0"/>
                          </a:solidFill>
                          <a:effectLst/>
                          <a:latin typeface="微软雅黑" pitchFamily="34" charset="-122"/>
                          <a:ea typeface="微软雅黑" pitchFamily="34" charset="-122"/>
                          <a:cs typeface="+mn-cs"/>
                        </a:rPr>
                        <a:t>年</a:t>
                      </a:r>
                      <a:r>
                        <a:rPr lang="zh-CN" altLang="en-US" sz="1500" b="1" u="none" strike="noStrike" kern="1200" dirty="0">
                          <a:solidFill>
                            <a:srgbClr val="0070C0"/>
                          </a:solidFill>
                          <a:effectLst/>
                          <a:latin typeface="微软雅黑" pitchFamily="34" charset="-122"/>
                          <a:ea typeface="微软雅黑" pitchFamily="34" charset="-122"/>
                          <a:cs typeface="+mn-cs"/>
                        </a:rPr>
                        <a:t>营业收入达</a:t>
                      </a:r>
                      <a:r>
                        <a:rPr lang="en-US" altLang="zh-CN" sz="1500" b="1" u="none" strike="noStrike" kern="1200" dirty="0">
                          <a:solidFill>
                            <a:srgbClr val="0070C0"/>
                          </a:solidFill>
                          <a:effectLst/>
                          <a:latin typeface="微软雅黑" pitchFamily="34" charset="-122"/>
                          <a:ea typeface="微软雅黑" pitchFamily="34" charset="-122"/>
                          <a:cs typeface="+mn-cs"/>
                        </a:rPr>
                        <a:t>1</a:t>
                      </a:r>
                      <a:r>
                        <a:rPr lang="zh-CN" altLang="en-US" sz="1500" b="1" u="none" strike="noStrike" kern="1200" dirty="0">
                          <a:solidFill>
                            <a:srgbClr val="0070C0"/>
                          </a:solidFill>
                          <a:effectLst/>
                          <a:latin typeface="微软雅黑" pitchFamily="34" charset="-122"/>
                          <a:ea typeface="微软雅黑" pitchFamily="34" charset="-122"/>
                          <a:cs typeface="+mn-cs"/>
                        </a:rPr>
                        <a:t>万元</a:t>
                      </a:r>
                      <a:r>
                        <a:rPr lang="en-US" altLang="zh-CN" sz="1500" b="1" u="none" strike="noStrike" kern="1200" dirty="0">
                          <a:solidFill>
                            <a:srgbClr val="0070C0"/>
                          </a:solidFill>
                          <a:effectLst/>
                          <a:latin typeface="微软雅黑" pitchFamily="34" charset="-122"/>
                          <a:ea typeface="微软雅黑" pitchFamily="34" charset="-122"/>
                          <a:cs typeface="+mn-cs"/>
                        </a:rPr>
                        <a:t>/</a:t>
                      </a:r>
                      <a:r>
                        <a:rPr lang="zh-CN" altLang="en-US" sz="1500" b="1" u="none" strike="noStrike" kern="1200" dirty="0">
                          <a:solidFill>
                            <a:srgbClr val="0070C0"/>
                          </a:solidFill>
                          <a:effectLst/>
                          <a:latin typeface="微软雅黑" pitchFamily="34" charset="-122"/>
                          <a:ea typeface="微软雅黑" pitchFamily="34" charset="-122"/>
                          <a:cs typeface="+mn-cs"/>
                        </a:rPr>
                        <a:t>平方米，</a:t>
                      </a:r>
                      <a:r>
                        <a:rPr lang="zh-CN" altLang="en-US" sz="1500" u="none" strike="noStrike" kern="1200" dirty="0">
                          <a:solidFill>
                            <a:srgbClr val="0070C0"/>
                          </a:solidFill>
                          <a:effectLst/>
                          <a:latin typeface="微软雅黑" pitchFamily="34" charset="-122"/>
                          <a:ea typeface="微软雅黑" pitchFamily="34" charset="-122"/>
                          <a:cs typeface="+mn-cs"/>
                        </a:rPr>
                        <a:t>并达到协议考核要求的，</a:t>
                      </a:r>
                      <a:r>
                        <a:rPr lang="zh-CN" altLang="en-US" sz="1500" b="1" u="none" strike="noStrike" kern="1200" dirty="0">
                          <a:solidFill>
                            <a:srgbClr val="0070C0"/>
                          </a:solidFill>
                          <a:effectLst/>
                          <a:latin typeface="微软雅黑" pitchFamily="34" charset="-122"/>
                          <a:ea typeface="微软雅黑" pitchFamily="34" charset="-122"/>
                          <a:cs typeface="+mn-cs"/>
                        </a:rPr>
                        <a:t>可连续三年申请租金补助，第一年给予 </a:t>
                      </a:r>
                      <a:r>
                        <a:rPr lang="en-US" altLang="zh-CN" sz="1500" b="1" u="none" strike="noStrike" kern="1200" dirty="0">
                          <a:solidFill>
                            <a:srgbClr val="0070C0"/>
                          </a:solidFill>
                          <a:effectLst/>
                          <a:latin typeface="微软雅黑" pitchFamily="34" charset="-122"/>
                          <a:ea typeface="微软雅黑" pitchFamily="34" charset="-122"/>
                          <a:cs typeface="+mn-cs"/>
                        </a:rPr>
                        <a:t>100%</a:t>
                      </a:r>
                      <a:r>
                        <a:rPr lang="zh-CN" altLang="en-US" sz="1500" b="1" u="none" strike="noStrike" kern="1200" dirty="0">
                          <a:solidFill>
                            <a:srgbClr val="0070C0"/>
                          </a:solidFill>
                          <a:effectLst/>
                          <a:latin typeface="微软雅黑" pitchFamily="34" charset="-122"/>
                          <a:ea typeface="微软雅黑" pitchFamily="34" charset="-122"/>
                          <a:cs typeface="+mn-cs"/>
                        </a:rPr>
                        <a:t>租金补助，第二年和第三年分别按租金的</a:t>
                      </a:r>
                      <a:r>
                        <a:rPr lang="en-US" altLang="zh-CN" sz="1500" b="1" u="none" strike="noStrike" kern="1200" dirty="0">
                          <a:solidFill>
                            <a:srgbClr val="0070C0"/>
                          </a:solidFill>
                          <a:effectLst/>
                          <a:latin typeface="微软雅黑" pitchFamily="34" charset="-122"/>
                          <a:ea typeface="微软雅黑" pitchFamily="34" charset="-122"/>
                          <a:cs typeface="+mn-cs"/>
                        </a:rPr>
                        <a:t>50%</a:t>
                      </a:r>
                      <a:r>
                        <a:rPr lang="zh-CN" altLang="en-US" sz="1500" b="1" u="none" strike="noStrike" kern="1200" dirty="0">
                          <a:solidFill>
                            <a:srgbClr val="0070C0"/>
                          </a:solidFill>
                          <a:effectLst/>
                          <a:latin typeface="微软雅黑" pitchFamily="34" charset="-122"/>
                          <a:ea typeface="微软雅黑" pitchFamily="34" charset="-122"/>
                          <a:cs typeface="+mn-cs"/>
                        </a:rPr>
                        <a:t>给予补助。</a:t>
                      </a:r>
                      <a:endParaRPr lang="en-US" altLang="zh-CN" sz="1500" b="1" u="none" strike="noStrike" kern="1200" dirty="0">
                        <a:solidFill>
                          <a:srgbClr val="0070C0"/>
                        </a:solidFill>
                        <a:effectLst/>
                        <a:latin typeface="微软雅黑" pitchFamily="34" charset="-122"/>
                        <a:ea typeface="微软雅黑" pitchFamily="34" charset="-122"/>
                        <a:cs typeface="+mn-cs"/>
                      </a:endParaRPr>
                    </a:p>
                    <a:p>
                      <a:pPr marL="0" marR="0" lvl="0" indent="0" algn="l" defTabSz="914400" rtl="0" eaLnBrk="1" fontAlgn="ctr" latinLnBrk="0" hangingPunct="1">
                        <a:lnSpc>
                          <a:spcPts val="2000"/>
                        </a:lnSpc>
                        <a:spcBef>
                          <a:spcPts val="0"/>
                        </a:spcBef>
                        <a:spcAft>
                          <a:spcPts val="0"/>
                        </a:spcAft>
                        <a:buClrTx/>
                        <a:buSzTx/>
                        <a:buFontTx/>
                        <a:buNone/>
                        <a:tabLst/>
                        <a:defRPr/>
                      </a:pPr>
                      <a:r>
                        <a:rPr lang="zh-CN" altLang="en-US" sz="1500" u="none" strike="noStrike" kern="1200" dirty="0">
                          <a:solidFill>
                            <a:srgbClr val="0070C0"/>
                          </a:solidFill>
                          <a:effectLst/>
                          <a:latin typeface="微软雅黑" pitchFamily="34" charset="-122"/>
                          <a:ea typeface="微软雅黑" pitchFamily="34" charset="-122"/>
                          <a:cs typeface="+mn-cs"/>
                        </a:rPr>
                        <a:t>核算：每年补助面积不高于</a:t>
                      </a:r>
                      <a:r>
                        <a:rPr lang="en-US" altLang="zh-CN" sz="1500" u="none" strike="noStrike" kern="1200" dirty="0">
                          <a:solidFill>
                            <a:srgbClr val="0070C0"/>
                          </a:solidFill>
                          <a:effectLst/>
                          <a:latin typeface="微软雅黑" pitchFamily="34" charset="-122"/>
                          <a:ea typeface="微软雅黑" pitchFamily="34" charset="-122"/>
                          <a:cs typeface="+mn-cs"/>
                        </a:rPr>
                        <a:t>1</a:t>
                      </a:r>
                      <a:r>
                        <a:rPr lang="zh-CN" altLang="en-US" sz="1500" u="none" strike="noStrike" kern="1200" dirty="0">
                          <a:solidFill>
                            <a:srgbClr val="0070C0"/>
                          </a:solidFill>
                          <a:effectLst/>
                          <a:latin typeface="微软雅黑" pitchFamily="34" charset="-122"/>
                          <a:ea typeface="微软雅黑" pitchFamily="34" charset="-122"/>
                          <a:cs typeface="+mn-cs"/>
                        </a:rPr>
                        <a:t>万平方米，工业用地性质载体租金核算标准最高不超过 </a:t>
                      </a:r>
                      <a:r>
                        <a:rPr lang="en-US" altLang="zh-CN" sz="1500" u="none" strike="noStrike" kern="1200" dirty="0">
                          <a:solidFill>
                            <a:srgbClr val="0070C0"/>
                          </a:solidFill>
                          <a:effectLst/>
                          <a:latin typeface="微软雅黑" pitchFamily="34" charset="-122"/>
                          <a:ea typeface="微软雅黑" pitchFamily="34" charset="-122"/>
                          <a:cs typeface="+mn-cs"/>
                        </a:rPr>
                        <a:t>30 </a:t>
                      </a:r>
                      <a:r>
                        <a:rPr lang="zh-CN" altLang="en-US" sz="1500" u="none" strike="noStrike" kern="1200" dirty="0">
                          <a:solidFill>
                            <a:srgbClr val="0070C0"/>
                          </a:solidFill>
                          <a:effectLst/>
                          <a:latin typeface="微软雅黑" pitchFamily="34" charset="-122"/>
                          <a:ea typeface="微软雅黑" pitchFamily="34" charset="-122"/>
                          <a:cs typeface="+mn-cs"/>
                        </a:rPr>
                        <a:t>元</a:t>
                      </a:r>
                      <a:r>
                        <a:rPr lang="en-US" altLang="zh-CN" sz="1500" u="none" strike="noStrike" kern="1200" dirty="0">
                          <a:solidFill>
                            <a:srgbClr val="0070C0"/>
                          </a:solidFill>
                          <a:effectLst/>
                          <a:latin typeface="微软雅黑" pitchFamily="34" charset="-122"/>
                          <a:ea typeface="微软雅黑" pitchFamily="34" charset="-122"/>
                          <a:cs typeface="+mn-cs"/>
                        </a:rPr>
                        <a:t>/</a:t>
                      </a:r>
                      <a:r>
                        <a:rPr lang="zh-CN" altLang="en-US" sz="1500" u="none" strike="noStrike" kern="1200" dirty="0">
                          <a:solidFill>
                            <a:srgbClr val="0070C0"/>
                          </a:solidFill>
                          <a:effectLst/>
                          <a:latin typeface="微软雅黑" pitchFamily="34" charset="-122"/>
                          <a:ea typeface="微软雅黑" pitchFamily="34" charset="-122"/>
                          <a:cs typeface="+mn-cs"/>
                        </a:rPr>
                        <a:t>平方米</a:t>
                      </a:r>
                      <a:r>
                        <a:rPr lang="en-US" altLang="zh-CN" sz="1500" u="none" strike="noStrike" kern="1200" dirty="0">
                          <a:solidFill>
                            <a:srgbClr val="0070C0"/>
                          </a:solidFill>
                          <a:effectLst/>
                          <a:latin typeface="微软雅黑" pitchFamily="34" charset="-122"/>
                          <a:ea typeface="微软雅黑" pitchFamily="34" charset="-122"/>
                          <a:cs typeface="+mn-cs"/>
                        </a:rPr>
                        <a:t>·</a:t>
                      </a:r>
                      <a:r>
                        <a:rPr lang="zh-CN" altLang="en-US" sz="1500" u="none" strike="noStrike" kern="1200" dirty="0">
                          <a:solidFill>
                            <a:srgbClr val="0070C0"/>
                          </a:solidFill>
                          <a:effectLst/>
                          <a:latin typeface="微软雅黑" pitchFamily="34" charset="-122"/>
                          <a:ea typeface="微软雅黑" pitchFamily="34" charset="-122"/>
                          <a:cs typeface="+mn-cs"/>
                        </a:rPr>
                        <a:t>月，商服用地性质载体租金核算标准最高不超过</a:t>
                      </a:r>
                      <a:r>
                        <a:rPr lang="en-US" altLang="zh-CN" sz="1500" u="none" strike="noStrike" kern="1200" dirty="0">
                          <a:solidFill>
                            <a:srgbClr val="0070C0"/>
                          </a:solidFill>
                          <a:effectLst/>
                          <a:latin typeface="微软雅黑" pitchFamily="34" charset="-122"/>
                          <a:ea typeface="微软雅黑" pitchFamily="34" charset="-122"/>
                          <a:cs typeface="+mn-cs"/>
                        </a:rPr>
                        <a:t>50</a:t>
                      </a:r>
                      <a:r>
                        <a:rPr lang="zh-CN" altLang="en-US" sz="1500" u="none" strike="noStrike" kern="1200" dirty="0">
                          <a:solidFill>
                            <a:srgbClr val="0070C0"/>
                          </a:solidFill>
                          <a:effectLst/>
                          <a:latin typeface="微软雅黑" pitchFamily="34" charset="-122"/>
                          <a:ea typeface="微软雅黑" pitchFamily="34" charset="-122"/>
                          <a:cs typeface="+mn-cs"/>
                        </a:rPr>
                        <a:t>元</a:t>
                      </a:r>
                      <a:r>
                        <a:rPr lang="en-US" altLang="zh-CN" sz="1500" u="none" strike="noStrike" kern="1200" dirty="0">
                          <a:solidFill>
                            <a:srgbClr val="0070C0"/>
                          </a:solidFill>
                          <a:effectLst/>
                          <a:latin typeface="微软雅黑" pitchFamily="34" charset="-122"/>
                          <a:ea typeface="微软雅黑" pitchFamily="34" charset="-122"/>
                          <a:cs typeface="+mn-cs"/>
                        </a:rPr>
                        <a:t>/</a:t>
                      </a:r>
                      <a:r>
                        <a:rPr lang="zh-CN" altLang="en-US" sz="1500" u="none" strike="noStrike" kern="1200" dirty="0">
                          <a:solidFill>
                            <a:srgbClr val="0070C0"/>
                          </a:solidFill>
                          <a:effectLst/>
                          <a:latin typeface="微软雅黑" pitchFamily="34" charset="-122"/>
                          <a:ea typeface="微软雅黑" pitchFamily="34" charset="-122"/>
                          <a:cs typeface="+mn-cs"/>
                        </a:rPr>
                        <a:t>平方米</a:t>
                      </a:r>
                      <a:r>
                        <a:rPr lang="en-US" altLang="zh-CN" sz="1500" u="none" strike="noStrike" kern="1200" dirty="0">
                          <a:solidFill>
                            <a:srgbClr val="0070C0"/>
                          </a:solidFill>
                          <a:effectLst/>
                          <a:latin typeface="微软雅黑" pitchFamily="34" charset="-122"/>
                          <a:ea typeface="微软雅黑" pitchFamily="34" charset="-122"/>
                          <a:cs typeface="+mn-cs"/>
                        </a:rPr>
                        <a:t>·</a:t>
                      </a:r>
                      <a:r>
                        <a:rPr lang="zh-CN" altLang="en-US" sz="1500" u="none" strike="noStrike" kern="1200" dirty="0">
                          <a:solidFill>
                            <a:srgbClr val="0070C0"/>
                          </a:solidFill>
                          <a:effectLst/>
                          <a:latin typeface="微软雅黑" pitchFamily="34" charset="-122"/>
                          <a:ea typeface="微软雅黑" pitchFamily="34" charset="-122"/>
                          <a:cs typeface="+mn-cs"/>
                        </a:rPr>
                        <a:t>月，每年每个企业最高补助不超过</a:t>
                      </a:r>
                      <a:r>
                        <a:rPr lang="en-US" altLang="zh-CN" sz="1500" u="none" strike="noStrike" kern="1200" dirty="0">
                          <a:solidFill>
                            <a:srgbClr val="0070C0"/>
                          </a:solidFill>
                          <a:effectLst/>
                          <a:latin typeface="微软雅黑" pitchFamily="34" charset="-122"/>
                          <a:ea typeface="微软雅黑" pitchFamily="34" charset="-122"/>
                          <a:cs typeface="+mn-cs"/>
                        </a:rPr>
                        <a:t>200</a:t>
                      </a:r>
                      <a:r>
                        <a:rPr lang="zh-CN" altLang="en-US" sz="1500" u="none" strike="noStrike" kern="1200" dirty="0">
                          <a:solidFill>
                            <a:srgbClr val="0070C0"/>
                          </a:solidFill>
                          <a:effectLst/>
                          <a:latin typeface="微软雅黑" pitchFamily="34" charset="-122"/>
                          <a:ea typeface="微软雅黑" pitchFamily="34" charset="-122"/>
                          <a:cs typeface="+mn-cs"/>
                        </a:rPr>
                        <a:t>万元。</a:t>
                      </a:r>
                    </a:p>
                  </a:txBody>
                  <a:tcPr marL="9525" marR="9525" marT="9525" marB="0" anchor="ctr"/>
                </a:tc>
                <a:extLst>
                  <a:ext uri="{0D108BD9-81ED-4DB2-BD59-A6C34878D82A}">
                    <a16:rowId xmlns="" xmlns:a16="http://schemas.microsoft.com/office/drawing/2014/main" val="662325858"/>
                  </a:ext>
                </a:extLst>
              </a:tr>
              <a:tr h="809862">
                <a:tc>
                  <a:txBody>
                    <a:bodyPr/>
                    <a:lstStyle/>
                    <a:p>
                      <a:pPr marL="0" algn="ctr" defTabSz="914400" rtl="0" eaLnBrk="1" fontAlgn="ctr" latinLnBrk="0" hangingPunct="1">
                        <a:lnSpc>
                          <a:spcPts val="20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并购重组</a:t>
                      </a:r>
                      <a:r>
                        <a:rPr lang="en-US" altLang="zh-CN" sz="1600" b="1" kern="1200" dirty="0">
                          <a:solidFill>
                            <a:srgbClr val="007CC2"/>
                          </a:solidFill>
                          <a:latin typeface="微软雅黑" pitchFamily="34" charset="-122"/>
                          <a:ea typeface="微软雅黑" pitchFamily="34" charset="-122"/>
                          <a:cs typeface="Arial" panose="020B0604020202090204" pitchFamily="34" charset="0"/>
                        </a:rPr>
                        <a:t>/</a:t>
                      </a:r>
                      <a:r>
                        <a:rPr lang="zh-CN" altLang="en-US" sz="1600" b="1" kern="1200" dirty="0">
                          <a:solidFill>
                            <a:srgbClr val="007CC2"/>
                          </a:solidFill>
                          <a:latin typeface="微软雅黑" pitchFamily="34" charset="-122"/>
                          <a:ea typeface="微软雅黑" pitchFamily="34" charset="-122"/>
                          <a:cs typeface="Arial" panose="020B0604020202090204" pitchFamily="34" charset="0"/>
                        </a:rPr>
                        <a:t>总部迁回，补助最高</a:t>
                      </a:r>
                      <a:r>
                        <a:rPr lang="en-US" altLang="zh-CN" sz="1600" b="1" kern="1200" dirty="0">
                          <a:solidFill>
                            <a:srgbClr val="007CC2"/>
                          </a:solidFill>
                          <a:latin typeface="微软雅黑" pitchFamily="34" charset="-122"/>
                          <a:ea typeface="微软雅黑" pitchFamily="34" charset="-122"/>
                          <a:cs typeface="Arial" panose="020B0604020202090204" pitchFamily="34" charset="0"/>
                        </a:rPr>
                        <a:t>1000</a:t>
                      </a:r>
                      <a:r>
                        <a:rPr lang="zh-CN" altLang="en-US" sz="1600" b="1" kern="1200" dirty="0">
                          <a:solidFill>
                            <a:srgbClr val="007CC2"/>
                          </a:solidFill>
                          <a:latin typeface="微软雅黑" pitchFamily="34" charset="-122"/>
                          <a:ea typeface="微软雅黑" pitchFamily="34" charset="-122"/>
                          <a:cs typeface="Arial" panose="020B0604020202090204" pitchFamily="34" charset="0"/>
                        </a:rPr>
                        <a:t>万元</a:t>
                      </a:r>
                    </a:p>
                  </a:txBody>
                  <a:tcPr marL="9525" marR="9525" marT="9525" marB="0" anchor="ctr"/>
                </a:tc>
                <a:tc>
                  <a:txBody>
                    <a:bodyPr/>
                    <a:lstStyle/>
                    <a:p>
                      <a:pPr marL="0" indent="0" algn="l" fontAlgn="ctr">
                        <a:lnSpc>
                          <a:spcPts val="2000"/>
                        </a:lnSpc>
                        <a:buFont typeface="Wingdings" panose="05000000000000000000" pitchFamily="2" charset="2"/>
                        <a:buNone/>
                      </a:pPr>
                      <a:r>
                        <a:rPr lang="zh-CN" altLang="en-US" sz="1500" u="none" strike="noStrike" kern="1200" dirty="0" smtClean="0">
                          <a:solidFill>
                            <a:srgbClr val="0070C0"/>
                          </a:solidFill>
                          <a:effectLst/>
                          <a:latin typeface="微软雅黑" pitchFamily="34" charset="-122"/>
                          <a:ea typeface="微软雅黑" pitchFamily="34" charset="-122"/>
                          <a:cs typeface="+mn-cs"/>
                        </a:rPr>
                        <a:t>对</a:t>
                      </a:r>
                      <a:r>
                        <a:rPr lang="zh-CN" altLang="en-US" sz="1500" u="none" strike="noStrike" kern="1200" dirty="0">
                          <a:solidFill>
                            <a:srgbClr val="0070C0"/>
                          </a:solidFill>
                          <a:effectLst/>
                          <a:latin typeface="微软雅黑" pitchFamily="34" charset="-122"/>
                          <a:ea typeface="微软雅黑" pitchFamily="34" charset="-122"/>
                          <a:cs typeface="+mn-cs"/>
                        </a:rPr>
                        <a:t>区内企业并购重组国内外芯片企业并将其总部迁回我区发展，与区有关招商引资部门签订投资协议的，</a:t>
                      </a:r>
                      <a:r>
                        <a:rPr lang="zh-CN" altLang="en-US" sz="1500" b="1" u="none" strike="noStrike" kern="1200" dirty="0">
                          <a:solidFill>
                            <a:srgbClr val="0070C0"/>
                          </a:solidFill>
                          <a:effectLst/>
                          <a:latin typeface="微软雅黑" pitchFamily="34" charset="-122"/>
                          <a:ea typeface="微软雅黑" pitchFamily="34" charset="-122"/>
                          <a:cs typeface="+mn-cs"/>
                        </a:rPr>
                        <a:t>按并购时芯片相关企业净资产的</a:t>
                      </a:r>
                      <a:r>
                        <a:rPr lang="en-US" altLang="zh-CN" sz="1500" b="1" u="none" strike="noStrike" kern="1200" dirty="0">
                          <a:solidFill>
                            <a:srgbClr val="0070C0"/>
                          </a:solidFill>
                          <a:effectLst/>
                          <a:latin typeface="微软雅黑" pitchFamily="34" charset="-122"/>
                          <a:ea typeface="微软雅黑" pitchFamily="34" charset="-122"/>
                          <a:cs typeface="+mn-cs"/>
                        </a:rPr>
                        <a:t>10%</a:t>
                      </a:r>
                      <a:r>
                        <a:rPr lang="zh-CN" altLang="en-US" sz="1500" b="1" u="none" strike="noStrike" kern="1200" dirty="0">
                          <a:solidFill>
                            <a:srgbClr val="0070C0"/>
                          </a:solidFill>
                          <a:effectLst/>
                          <a:latin typeface="微软雅黑" pitchFamily="34" charset="-122"/>
                          <a:ea typeface="微软雅黑" pitchFamily="34" charset="-122"/>
                          <a:cs typeface="+mn-cs"/>
                        </a:rPr>
                        <a:t>给予区内企业补助，每个项目最高补助不超过</a:t>
                      </a:r>
                      <a:r>
                        <a:rPr lang="en-US" altLang="zh-CN" sz="1500" b="1" u="none" strike="noStrike" kern="1200" dirty="0">
                          <a:solidFill>
                            <a:srgbClr val="0070C0"/>
                          </a:solidFill>
                          <a:effectLst/>
                          <a:latin typeface="微软雅黑" pitchFamily="34" charset="-122"/>
                          <a:ea typeface="微软雅黑" pitchFamily="34" charset="-122"/>
                          <a:cs typeface="+mn-cs"/>
                        </a:rPr>
                        <a:t>1000</a:t>
                      </a:r>
                      <a:r>
                        <a:rPr lang="zh-CN" altLang="en-US" sz="1500" b="1" u="none" strike="noStrike" kern="1200" dirty="0">
                          <a:solidFill>
                            <a:srgbClr val="0070C0"/>
                          </a:solidFill>
                          <a:effectLst/>
                          <a:latin typeface="微软雅黑" pitchFamily="34" charset="-122"/>
                          <a:ea typeface="微软雅黑" pitchFamily="34" charset="-122"/>
                          <a:cs typeface="+mn-cs"/>
                        </a:rPr>
                        <a:t>万元。</a:t>
                      </a:r>
                    </a:p>
                  </a:txBody>
                  <a:tcPr marL="9525" marR="9525" marT="9525" marB="0" anchor="ctr"/>
                </a:tc>
                <a:extLst>
                  <a:ext uri="{0D108BD9-81ED-4DB2-BD59-A6C34878D82A}">
                    <a16:rowId xmlns="" xmlns:a16="http://schemas.microsoft.com/office/drawing/2014/main" val="485486002"/>
                  </a:ext>
                </a:extLst>
              </a:tr>
            </a:tbl>
          </a:graphicData>
        </a:graphic>
      </p:graphicFrame>
      <p:sp>
        <p:nvSpPr>
          <p:cNvPr id="2" name="文本框 1">
            <a:extLst>
              <a:ext uri="{FF2B5EF4-FFF2-40B4-BE49-F238E27FC236}">
                <a16:creationId xmlns="" xmlns:a16="http://schemas.microsoft.com/office/drawing/2014/main" id="{583BB2F8-9B39-4C2B-B4C3-4E7EC2CDAA80}"/>
              </a:ext>
            </a:extLst>
          </p:cNvPr>
          <p:cNvSpPr txBox="1"/>
          <p:nvPr/>
        </p:nvSpPr>
        <p:spPr>
          <a:xfrm>
            <a:off x="765628" y="824488"/>
            <a:ext cx="10127103" cy="305853"/>
          </a:xfrm>
          <a:prstGeom prst="rect">
            <a:avLst/>
          </a:prstGeom>
          <a:noFill/>
        </p:spPr>
        <p:txBody>
          <a:bodyPr wrap="square" rtlCol="0">
            <a:spAutoFit/>
          </a:bodyPr>
          <a:lstStyle/>
          <a:p>
            <a:pPr marL="0" fontAlgn="ctr">
              <a:lnSpc>
                <a:spcPts val="1500"/>
              </a:lnSpc>
            </a:pPr>
            <a:r>
              <a:rPr lang="zh-CN" altLang="en-US" b="1" dirty="0">
                <a:solidFill>
                  <a:srgbClr val="007CC2"/>
                </a:solidFill>
                <a:latin typeface="微软雅黑" pitchFamily="34" charset="-122"/>
                <a:ea typeface="微软雅黑" pitchFamily="34" charset="-122"/>
                <a:cs typeface="Arial" panose="020B0604020202090204" pitchFamily="34" charset="0"/>
              </a:rPr>
              <a:t>项目引进扶持</a:t>
            </a:r>
          </a:p>
        </p:txBody>
      </p:sp>
    </p:spTree>
    <p:extLst>
      <p:ext uri="{BB962C8B-B14F-4D97-AF65-F5344CB8AC3E}">
        <p14:creationId xmlns:p14="http://schemas.microsoft.com/office/powerpoint/2010/main" val="3241821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16</a:t>
            </a:fld>
            <a:endParaRPr lang="zh-CN" altLang="en-US" dirty="0"/>
          </a:p>
        </p:txBody>
      </p:sp>
      <p:sp>
        <p:nvSpPr>
          <p:cNvPr id="5"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顺德机遇</a:t>
            </a:r>
            <a:r>
              <a:rPr lang="en-US" altLang="zh-CN" dirty="0"/>
              <a:t>—— </a:t>
            </a:r>
            <a:r>
              <a:rPr lang="zh-CN" altLang="en-US" dirty="0"/>
              <a:t>扶持政策（顺德区</a:t>
            </a:r>
            <a:r>
              <a:rPr lang="zh-CN" altLang="en-US" dirty="0">
                <a:latin typeface="Arial" panose="020B0604020202020204" pitchFamily="34" charset="0"/>
                <a:cs typeface="Arial" panose="020B0604020202020204" pitchFamily="34" charset="0"/>
              </a:rPr>
              <a:t>集成电路芯片产业发展实施办法</a:t>
            </a:r>
            <a:r>
              <a:rPr lang="zh-CN" altLang="en-US" dirty="0"/>
              <a:t>）</a:t>
            </a:r>
            <a:endParaRPr lang="en-US" altLang="zh-CN" sz="2000" dirty="0"/>
          </a:p>
        </p:txBody>
      </p:sp>
      <p:sp>
        <p:nvSpPr>
          <p:cNvPr id="6" name="矩形 5"/>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graphicFrame>
        <p:nvGraphicFramePr>
          <p:cNvPr id="8" name="表格 9">
            <a:extLst>
              <a:ext uri="{FF2B5EF4-FFF2-40B4-BE49-F238E27FC236}">
                <a16:creationId xmlns="" xmlns:a16="http://schemas.microsoft.com/office/drawing/2014/main" id="{65D20EAF-43AF-45F5-A54C-AE4BE4152484}"/>
              </a:ext>
            </a:extLst>
          </p:cNvPr>
          <p:cNvGraphicFramePr>
            <a:graphicFrameLocks noGrp="1"/>
          </p:cNvGraphicFramePr>
          <p:nvPr>
            <p:extLst>
              <p:ext uri="{D42A27DB-BD31-4B8C-83A1-F6EECF244321}">
                <p14:modId xmlns:p14="http://schemas.microsoft.com/office/powerpoint/2010/main" val="1798158487"/>
              </p:ext>
            </p:extLst>
          </p:nvPr>
        </p:nvGraphicFramePr>
        <p:xfrm>
          <a:off x="838199" y="1149461"/>
          <a:ext cx="10222283" cy="5000819"/>
        </p:xfrm>
        <a:graphic>
          <a:graphicData uri="http://schemas.openxmlformats.org/drawingml/2006/table">
            <a:tbl>
              <a:tblPr firstRow="1" bandRow="1">
                <a:tableStyleId>{5C22544A-7EE6-4342-B048-85BDC9FD1C3A}</a:tableStyleId>
              </a:tblPr>
              <a:tblGrid>
                <a:gridCol w="1404511">
                  <a:extLst>
                    <a:ext uri="{9D8B030D-6E8A-4147-A177-3AD203B41FA5}">
                      <a16:colId xmlns="" xmlns:a16="http://schemas.microsoft.com/office/drawing/2014/main" val="2222680567"/>
                    </a:ext>
                  </a:extLst>
                </a:gridCol>
                <a:gridCol w="1868160">
                  <a:extLst>
                    <a:ext uri="{9D8B030D-6E8A-4147-A177-3AD203B41FA5}">
                      <a16:colId xmlns="" xmlns:a16="http://schemas.microsoft.com/office/drawing/2014/main" val="4064576150"/>
                    </a:ext>
                  </a:extLst>
                </a:gridCol>
                <a:gridCol w="6949612">
                  <a:extLst>
                    <a:ext uri="{9D8B030D-6E8A-4147-A177-3AD203B41FA5}">
                      <a16:colId xmlns="" xmlns:a16="http://schemas.microsoft.com/office/drawing/2014/main" val="740875730"/>
                    </a:ext>
                  </a:extLst>
                </a:gridCol>
              </a:tblGrid>
              <a:tr h="441300">
                <a:tc>
                  <a:txBody>
                    <a:bodyPr/>
                    <a:lstStyle/>
                    <a:p>
                      <a:pPr marL="0" algn="ctr" defTabSz="914400" rtl="0" eaLnBrk="1" fontAlgn="ctr" latinLnBrk="0" hangingPunct="1">
                        <a:lnSpc>
                          <a:spcPts val="1500"/>
                        </a:lnSpc>
                      </a:pPr>
                      <a:r>
                        <a:rPr lang="zh-CN" altLang="en-US" sz="1600" b="1" kern="1200" dirty="0">
                          <a:solidFill>
                            <a:schemeClr val="lt1"/>
                          </a:solidFill>
                          <a:latin typeface="微软雅黑" panose="020B0503020204020204" pitchFamily="34" charset="-122"/>
                          <a:ea typeface="微软雅黑" panose="020B0503020204020204" pitchFamily="34" charset="-122"/>
                          <a:cs typeface="+mn-cs"/>
                        </a:rPr>
                        <a:t>扶持类别</a:t>
                      </a:r>
                    </a:p>
                  </a:txBody>
                  <a:tcPr marL="9525" marR="9525" marT="9525" marB="0" anchor="ctr"/>
                </a:tc>
                <a:tc>
                  <a:txBody>
                    <a:bodyPr/>
                    <a:lstStyle/>
                    <a:p>
                      <a:pPr algn="ctr" fontAlgn="ctr">
                        <a:lnSpc>
                          <a:spcPts val="1500"/>
                        </a:lnSpc>
                      </a:pPr>
                      <a:r>
                        <a:rPr lang="zh-CN" altLang="en-US" sz="1600" b="1" kern="1200" dirty="0">
                          <a:latin typeface="微软雅黑" panose="020B0503020204020204" pitchFamily="34" charset="-122"/>
                          <a:ea typeface="微软雅黑" panose="020B0503020204020204" pitchFamily="34" charset="-122"/>
                        </a:rPr>
                        <a:t>扶持方向</a:t>
                      </a: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tc>
                  <a:txBody>
                    <a:bodyPr/>
                    <a:lstStyle/>
                    <a:p>
                      <a:pPr algn="ctr" fontAlgn="ctr">
                        <a:lnSpc>
                          <a:spcPts val="1500"/>
                        </a:lnSpc>
                      </a:pPr>
                      <a:r>
                        <a:rPr lang="zh-CN" altLang="en-US" sz="1600" b="1" kern="1200" dirty="0">
                          <a:latin typeface="微软雅黑" panose="020B0503020204020204" pitchFamily="34" charset="-122"/>
                          <a:ea typeface="微软雅黑" panose="020B0503020204020204" pitchFamily="34" charset="-122"/>
                        </a:rPr>
                        <a:t>扶持细则</a:t>
                      </a: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extLst>
                  <a:ext uri="{0D108BD9-81ED-4DB2-BD59-A6C34878D82A}">
                    <a16:rowId xmlns="" xmlns:a16="http://schemas.microsoft.com/office/drawing/2014/main" val="1236350433"/>
                  </a:ext>
                </a:extLst>
              </a:tr>
              <a:tr h="664799">
                <a:tc rowSpan="3">
                  <a:txBody>
                    <a:bodyPr/>
                    <a:lstStyle/>
                    <a:p>
                      <a:pPr marL="0" marR="0" lvl="0" indent="0" algn="ctr" defTabSz="914400" rtl="0" eaLnBrk="1" fontAlgn="ctr" latinLnBrk="0" hangingPunct="1">
                        <a:lnSpc>
                          <a:spcPts val="2500"/>
                        </a:lnSpc>
                        <a:spcBef>
                          <a:spcPts val="0"/>
                        </a:spcBef>
                        <a:spcAft>
                          <a:spcPts val="0"/>
                        </a:spcAft>
                        <a:buClrTx/>
                        <a:buSzTx/>
                        <a:buFontTx/>
                        <a:buNone/>
                        <a:tabLst/>
                        <a:defRPr/>
                      </a:pPr>
                      <a:r>
                        <a:rPr lang="zh-CN" altLang="en-US" sz="1800" b="1" kern="1200" dirty="0">
                          <a:solidFill>
                            <a:srgbClr val="007CC2"/>
                          </a:solidFill>
                          <a:latin typeface="微软雅黑" panose="020B0503020204020204" charset="-122"/>
                          <a:ea typeface="微软雅黑" panose="020B0503020204020204" charset="-122"/>
                          <a:cs typeface="Arial" panose="020B0604020202090204" pitchFamily="34" charset="0"/>
                        </a:rPr>
                        <a:t>做大做强扶持</a:t>
                      </a:r>
                    </a:p>
                    <a:p>
                      <a:pPr marL="0" algn="ctr" defTabSz="914400" rtl="0" eaLnBrk="1" fontAlgn="ctr" latinLnBrk="0" hangingPunct="1">
                        <a:lnSpc>
                          <a:spcPts val="2500"/>
                        </a:lnSpc>
                      </a:pPr>
                      <a:endParaRPr lang="zh-CN" altLang="en-US" sz="18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tc>
                  <a:txBody>
                    <a:bodyPr/>
                    <a:lstStyle/>
                    <a:p>
                      <a:pPr marL="0" algn="ctr" defTabSz="914400" rtl="0" eaLnBrk="1" fontAlgn="ctr" latinLnBrk="0" hangingPunct="1">
                        <a:lnSpc>
                          <a:spcPts val="2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销售扶持</a:t>
                      </a:r>
                      <a:endParaRPr lang="en-US" altLang="zh-CN" sz="1600" b="1" kern="1200" dirty="0">
                        <a:solidFill>
                          <a:srgbClr val="007CC2"/>
                        </a:solidFill>
                        <a:latin typeface="微软雅黑" pitchFamily="34" charset="-122"/>
                        <a:ea typeface="微软雅黑" pitchFamily="34" charset="-122"/>
                        <a:cs typeface="Arial" panose="020B0604020202090204" pitchFamily="34" charset="0"/>
                      </a:endParaRPr>
                    </a:p>
                    <a:p>
                      <a:pPr marL="0" algn="ctr" defTabSz="914400" rtl="0" eaLnBrk="1" fontAlgn="ctr" latinLnBrk="0" hangingPunct="1">
                        <a:lnSpc>
                          <a:spcPts val="2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最高</a:t>
                      </a:r>
                      <a:r>
                        <a:rPr lang="en-US" altLang="zh-CN" sz="1600" b="1" kern="1200" dirty="0">
                          <a:solidFill>
                            <a:srgbClr val="007CC2"/>
                          </a:solidFill>
                          <a:latin typeface="微软雅黑" pitchFamily="34" charset="-122"/>
                          <a:ea typeface="微软雅黑" pitchFamily="34" charset="-122"/>
                          <a:cs typeface="Arial" panose="020B0604020202090204" pitchFamily="34" charset="0"/>
                        </a:rPr>
                        <a:t>1200</a:t>
                      </a:r>
                      <a:r>
                        <a:rPr lang="zh-CN" altLang="en-US" sz="1600" b="1" kern="1200" dirty="0">
                          <a:solidFill>
                            <a:srgbClr val="007CC2"/>
                          </a:solidFill>
                          <a:latin typeface="微软雅黑" pitchFamily="34" charset="-122"/>
                          <a:ea typeface="微软雅黑" pitchFamily="34" charset="-122"/>
                          <a:cs typeface="Arial" panose="020B0604020202090204" pitchFamily="34" charset="0"/>
                        </a:rPr>
                        <a:t>万</a:t>
                      </a:r>
                    </a:p>
                  </a:txBody>
                  <a:tcPr marL="9525" marR="9525" marT="9525" marB="0" anchor="ctr"/>
                </a:tc>
                <a:tc>
                  <a:txBody>
                    <a:bodyPr/>
                    <a:lstStyle/>
                    <a:p>
                      <a:pPr marL="0" algn="l" fontAlgn="ctr">
                        <a:lnSpc>
                          <a:spcPts val="2500"/>
                        </a:lnSpc>
                      </a:pPr>
                      <a:r>
                        <a:rPr lang="zh-CN" altLang="en-US" sz="1500" u="none" strike="noStrike" kern="1200" dirty="0" smtClean="0">
                          <a:solidFill>
                            <a:srgbClr val="0070C0"/>
                          </a:solidFill>
                          <a:effectLst/>
                          <a:latin typeface="微软雅黑" pitchFamily="34" charset="-122"/>
                          <a:ea typeface="微软雅黑" pitchFamily="34" charset="-122"/>
                          <a:cs typeface="+mn-cs"/>
                        </a:rPr>
                        <a:t>对</a:t>
                      </a:r>
                      <a:r>
                        <a:rPr lang="zh-CN" altLang="en-US" sz="1500" u="none" strike="noStrike" kern="1200" dirty="0">
                          <a:solidFill>
                            <a:srgbClr val="0070C0"/>
                          </a:solidFill>
                          <a:effectLst/>
                          <a:latin typeface="微软雅黑" pitchFamily="34" charset="-122"/>
                          <a:ea typeface="微软雅黑" pitchFamily="34" charset="-122"/>
                          <a:cs typeface="+mn-cs"/>
                        </a:rPr>
                        <a:t>芯片企业</a:t>
                      </a:r>
                      <a:r>
                        <a:rPr lang="zh-CN" altLang="en-US" sz="1500" b="1" u="none" strike="noStrike" kern="1200" dirty="0">
                          <a:solidFill>
                            <a:srgbClr val="0070C0"/>
                          </a:solidFill>
                          <a:effectLst/>
                          <a:latin typeface="微软雅黑" pitchFamily="34" charset="-122"/>
                          <a:ea typeface="微软雅黑" pitchFamily="34" charset="-122"/>
                          <a:cs typeface="+mn-cs"/>
                        </a:rPr>
                        <a:t>年度销售收入首次突破</a:t>
                      </a:r>
                      <a:r>
                        <a:rPr lang="en-US" altLang="zh-CN" sz="1500" b="1" u="none" strike="noStrike" kern="1200" dirty="0">
                          <a:solidFill>
                            <a:srgbClr val="0070C0"/>
                          </a:solidFill>
                          <a:effectLst/>
                          <a:latin typeface="微软雅黑" pitchFamily="34" charset="-122"/>
                          <a:ea typeface="微软雅黑" pitchFamily="34" charset="-122"/>
                          <a:cs typeface="+mn-cs"/>
                        </a:rPr>
                        <a:t>1</a:t>
                      </a:r>
                      <a:r>
                        <a:rPr lang="zh-CN" altLang="en-US" sz="1500" b="1" u="none" strike="noStrike" kern="1200" dirty="0">
                          <a:solidFill>
                            <a:srgbClr val="0070C0"/>
                          </a:solidFill>
                          <a:effectLst/>
                          <a:latin typeface="微软雅黑" pitchFamily="34" charset="-122"/>
                          <a:ea typeface="微软雅黑" pitchFamily="34" charset="-122"/>
                          <a:cs typeface="+mn-cs"/>
                        </a:rPr>
                        <a:t>亿元、</a:t>
                      </a:r>
                      <a:r>
                        <a:rPr lang="en-US" altLang="zh-CN" sz="1500" b="1" u="none" strike="noStrike" kern="1200" dirty="0">
                          <a:solidFill>
                            <a:srgbClr val="0070C0"/>
                          </a:solidFill>
                          <a:effectLst/>
                          <a:latin typeface="微软雅黑" pitchFamily="34" charset="-122"/>
                          <a:ea typeface="微软雅黑" pitchFamily="34" charset="-122"/>
                          <a:cs typeface="+mn-cs"/>
                        </a:rPr>
                        <a:t>5</a:t>
                      </a:r>
                      <a:r>
                        <a:rPr lang="zh-CN" altLang="en-US" sz="1500" b="1" u="none" strike="noStrike" kern="1200" dirty="0">
                          <a:solidFill>
                            <a:srgbClr val="0070C0"/>
                          </a:solidFill>
                          <a:effectLst/>
                          <a:latin typeface="微软雅黑" pitchFamily="34" charset="-122"/>
                          <a:ea typeface="微软雅黑" pitchFamily="34" charset="-122"/>
                          <a:cs typeface="+mn-cs"/>
                        </a:rPr>
                        <a:t>亿元、</a:t>
                      </a:r>
                      <a:r>
                        <a:rPr lang="en-US" altLang="zh-CN" sz="1500" b="1" u="none" strike="noStrike" kern="1200" dirty="0">
                          <a:solidFill>
                            <a:srgbClr val="0070C0"/>
                          </a:solidFill>
                          <a:effectLst/>
                          <a:latin typeface="微软雅黑" pitchFamily="34" charset="-122"/>
                          <a:ea typeface="微软雅黑" pitchFamily="34" charset="-122"/>
                          <a:cs typeface="+mn-cs"/>
                        </a:rPr>
                        <a:t>10</a:t>
                      </a:r>
                      <a:r>
                        <a:rPr lang="zh-CN" altLang="en-US" sz="1500" b="1" u="none" strike="noStrike" kern="1200" dirty="0">
                          <a:solidFill>
                            <a:srgbClr val="0070C0"/>
                          </a:solidFill>
                          <a:effectLst/>
                          <a:latin typeface="微软雅黑" pitchFamily="34" charset="-122"/>
                          <a:ea typeface="微软雅黑" pitchFamily="34" charset="-122"/>
                          <a:cs typeface="+mn-cs"/>
                        </a:rPr>
                        <a:t>亿元</a:t>
                      </a:r>
                      <a:r>
                        <a:rPr lang="zh-CN" altLang="en-US" sz="1500" u="none" strike="noStrike" kern="1200" dirty="0">
                          <a:solidFill>
                            <a:srgbClr val="0070C0"/>
                          </a:solidFill>
                          <a:effectLst/>
                          <a:latin typeface="微软雅黑" pitchFamily="34" charset="-122"/>
                          <a:ea typeface="微软雅黑" pitchFamily="34" charset="-122"/>
                          <a:cs typeface="+mn-cs"/>
                        </a:rPr>
                        <a:t>的企业，分别给予企业</a:t>
                      </a:r>
                      <a:r>
                        <a:rPr lang="en-US" altLang="zh-CN" sz="1500" b="1" u="none" strike="noStrike" kern="1200" dirty="0">
                          <a:solidFill>
                            <a:srgbClr val="0070C0"/>
                          </a:solidFill>
                          <a:effectLst/>
                          <a:latin typeface="微软雅黑" pitchFamily="34" charset="-122"/>
                          <a:ea typeface="微软雅黑" pitchFamily="34" charset="-122"/>
                          <a:cs typeface="+mn-cs"/>
                        </a:rPr>
                        <a:t>200</a:t>
                      </a:r>
                      <a:r>
                        <a:rPr lang="zh-CN" altLang="en-US" sz="1500" b="1" u="none" strike="noStrike" kern="1200" dirty="0">
                          <a:solidFill>
                            <a:srgbClr val="0070C0"/>
                          </a:solidFill>
                          <a:effectLst/>
                          <a:latin typeface="微软雅黑" pitchFamily="34" charset="-122"/>
                          <a:ea typeface="微软雅黑" pitchFamily="34" charset="-122"/>
                          <a:cs typeface="+mn-cs"/>
                        </a:rPr>
                        <a:t>万元、</a:t>
                      </a:r>
                      <a:r>
                        <a:rPr lang="en-US" altLang="zh-CN" sz="1500" b="1" u="none" strike="noStrike" kern="1200" dirty="0">
                          <a:solidFill>
                            <a:srgbClr val="0070C0"/>
                          </a:solidFill>
                          <a:effectLst/>
                          <a:latin typeface="微软雅黑" pitchFamily="34" charset="-122"/>
                          <a:ea typeface="微软雅黑" pitchFamily="34" charset="-122"/>
                          <a:cs typeface="+mn-cs"/>
                        </a:rPr>
                        <a:t>800</a:t>
                      </a:r>
                      <a:r>
                        <a:rPr lang="zh-CN" altLang="en-US" sz="1500" b="1" u="none" strike="noStrike" kern="1200" dirty="0">
                          <a:solidFill>
                            <a:srgbClr val="0070C0"/>
                          </a:solidFill>
                          <a:effectLst/>
                          <a:latin typeface="微软雅黑" pitchFamily="34" charset="-122"/>
                          <a:ea typeface="微软雅黑" pitchFamily="34" charset="-122"/>
                          <a:cs typeface="+mn-cs"/>
                        </a:rPr>
                        <a:t>万元、</a:t>
                      </a:r>
                      <a:r>
                        <a:rPr lang="en-US" altLang="zh-CN" sz="1500" b="1" u="none" strike="noStrike" kern="1200" dirty="0">
                          <a:solidFill>
                            <a:srgbClr val="0070C0"/>
                          </a:solidFill>
                          <a:effectLst/>
                          <a:latin typeface="微软雅黑" pitchFamily="34" charset="-122"/>
                          <a:ea typeface="微软雅黑" pitchFamily="34" charset="-122"/>
                          <a:cs typeface="+mn-cs"/>
                        </a:rPr>
                        <a:t>1200</a:t>
                      </a:r>
                      <a:r>
                        <a:rPr lang="zh-CN" altLang="en-US" sz="1500" b="1" u="none" strike="noStrike" kern="1200" dirty="0">
                          <a:solidFill>
                            <a:srgbClr val="0070C0"/>
                          </a:solidFill>
                          <a:effectLst/>
                          <a:latin typeface="微软雅黑" pitchFamily="34" charset="-122"/>
                          <a:ea typeface="微软雅黑" pitchFamily="34" charset="-122"/>
                          <a:cs typeface="+mn-cs"/>
                        </a:rPr>
                        <a:t>万元</a:t>
                      </a:r>
                      <a:r>
                        <a:rPr lang="zh-CN" altLang="en-US" sz="1500" u="none" strike="noStrike" kern="1200" dirty="0">
                          <a:solidFill>
                            <a:srgbClr val="0070C0"/>
                          </a:solidFill>
                          <a:effectLst/>
                          <a:latin typeface="微软雅黑" pitchFamily="34" charset="-122"/>
                          <a:ea typeface="微软雅黑" pitchFamily="34" charset="-122"/>
                          <a:cs typeface="+mn-cs"/>
                        </a:rPr>
                        <a:t>的一次性扶持。</a:t>
                      </a:r>
                    </a:p>
                  </a:txBody>
                  <a:tcPr marL="9525" marR="9525" marT="9525" marB="0" anchor="ctr"/>
                </a:tc>
                <a:extLst>
                  <a:ext uri="{0D108BD9-81ED-4DB2-BD59-A6C34878D82A}">
                    <a16:rowId xmlns="" xmlns:a16="http://schemas.microsoft.com/office/drawing/2014/main" val="1420589152"/>
                  </a:ext>
                </a:extLst>
              </a:tr>
              <a:tr h="653952">
                <a:tc vMerge="1">
                  <a:txBody>
                    <a:bodyPr/>
                    <a:lstStyle/>
                    <a:p>
                      <a:pPr marL="0" algn="ctr" defTabSz="914400" rtl="0" eaLnBrk="1" fontAlgn="ctr" latinLnBrk="0" hangingPunct="1">
                        <a:lnSpc>
                          <a:spcPts val="2000"/>
                        </a:lnSpc>
                      </a:pP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tc>
                  <a:txBody>
                    <a:bodyPr/>
                    <a:lstStyle/>
                    <a:p>
                      <a:pPr marL="0" algn="ctr" defTabSz="914400" rtl="0" eaLnBrk="1" fontAlgn="ctr" latinLnBrk="0" hangingPunct="1">
                        <a:lnSpc>
                          <a:spcPts val="2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鼓励企业通过直接融资方式募集资金</a:t>
                      </a:r>
                    </a:p>
                  </a:txBody>
                  <a:tcPr marL="9525" marR="9525" marT="9525" marB="0" anchor="ctr"/>
                </a:tc>
                <a:tc>
                  <a:txBody>
                    <a:bodyPr/>
                    <a:lstStyle/>
                    <a:p>
                      <a:pPr marL="0" algn="l" fontAlgn="ctr">
                        <a:lnSpc>
                          <a:spcPts val="2500"/>
                        </a:lnSpc>
                      </a:pPr>
                      <a:r>
                        <a:rPr lang="zh-CN" altLang="en-US" sz="1500" u="none" strike="noStrike" kern="1200" dirty="0" smtClean="0">
                          <a:solidFill>
                            <a:srgbClr val="0070C0"/>
                          </a:solidFill>
                          <a:effectLst/>
                          <a:latin typeface="微软雅黑" pitchFamily="34" charset="-122"/>
                          <a:ea typeface="微软雅黑" pitchFamily="34" charset="-122"/>
                          <a:cs typeface="+mn-cs"/>
                        </a:rPr>
                        <a:t>鼓励</a:t>
                      </a:r>
                      <a:r>
                        <a:rPr lang="zh-CN" altLang="en-US" sz="1500" u="none" strike="noStrike" kern="1200" dirty="0">
                          <a:solidFill>
                            <a:srgbClr val="0070C0"/>
                          </a:solidFill>
                          <a:effectLst/>
                          <a:latin typeface="微软雅黑" pitchFamily="34" charset="-122"/>
                          <a:ea typeface="微软雅黑" pitchFamily="34" charset="-122"/>
                          <a:cs typeface="+mn-cs"/>
                        </a:rPr>
                        <a:t>企业通过上市、收购控股上市公司、新三板挂牌等直接融资方式募集资金</a:t>
                      </a:r>
                      <a:r>
                        <a:rPr lang="en-US" altLang="zh-CN" sz="1500" u="none" strike="noStrike" kern="1200" dirty="0">
                          <a:solidFill>
                            <a:srgbClr val="0070C0"/>
                          </a:solidFill>
                          <a:effectLst/>
                          <a:latin typeface="微软雅黑" pitchFamily="34" charset="-122"/>
                          <a:ea typeface="微软雅黑" pitchFamily="34" charset="-122"/>
                          <a:cs typeface="+mn-cs"/>
                        </a:rPr>
                        <a:t>,</a:t>
                      </a:r>
                      <a:r>
                        <a:rPr lang="zh-CN" altLang="en-US" sz="1500" b="1" u="none" strike="noStrike" kern="1200" dirty="0">
                          <a:solidFill>
                            <a:srgbClr val="0070C0"/>
                          </a:solidFill>
                          <a:effectLst/>
                          <a:latin typeface="微软雅黑" pitchFamily="34" charset="-122"/>
                          <a:ea typeface="微软雅黑" pitchFamily="34" charset="-122"/>
                          <a:cs typeface="+mn-cs"/>
                        </a:rPr>
                        <a:t>单个项目最高不超过</a:t>
                      </a:r>
                      <a:r>
                        <a:rPr lang="en-US" altLang="zh-CN" sz="1500" b="1" u="none" strike="noStrike" kern="1200" dirty="0">
                          <a:solidFill>
                            <a:srgbClr val="0070C0"/>
                          </a:solidFill>
                          <a:effectLst/>
                          <a:latin typeface="微软雅黑" pitchFamily="34" charset="-122"/>
                          <a:ea typeface="微软雅黑" pitchFamily="34" charset="-122"/>
                          <a:cs typeface="+mn-cs"/>
                        </a:rPr>
                        <a:t>400</a:t>
                      </a:r>
                      <a:r>
                        <a:rPr lang="zh-CN" altLang="en-US" sz="1500" b="1" u="none" strike="noStrike" kern="1200" dirty="0">
                          <a:solidFill>
                            <a:srgbClr val="0070C0"/>
                          </a:solidFill>
                          <a:effectLst/>
                          <a:latin typeface="微软雅黑" pitchFamily="34" charset="-122"/>
                          <a:ea typeface="微软雅黑" pitchFamily="34" charset="-122"/>
                          <a:cs typeface="+mn-cs"/>
                        </a:rPr>
                        <a:t>万元。</a:t>
                      </a:r>
                    </a:p>
                  </a:txBody>
                  <a:tcPr marL="9525" marR="9525" marT="9525" marB="0" anchor="ctr"/>
                </a:tc>
                <a:extLst>
                  <a:ext uri="{0D108BD9-81ED-4DB2-BD59-A6C34878D82A}">
                    <a16:rowId xmlns="" xmlns:a16="http://schemas.microsoft.com/office/drawing/2014/main" val="4076732355"/>
                  </a:ext>
                </a:extLst>
              </a:tr>
              <a:tr h="1620384">
                <a:tc vMerge="1">
                  <a:txBody>
                    <a:bodyPr/>
                    <a:lstStyle/>
                    <a:p>
                      <a:pPr marL="0" algn="ctr" defTabSz="914400" rtl="0" eaLnBrk="1" fontAlgn="ctr" latinLnBrk="0" hangingPunct="1">
                        <a:lnSpc>
                          <a:spcPts val="2000"/>
                        </a:lnSpc>
                      </a:pP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tc>
                  <a:txBody>
                    <a:bodyPr/>
                    <a:lstStyle/>
                    <a:p>
                      <a:pPr marL="0" algn="ctr" defTabSz="914400" rtl="0" eaLnBrk="1" fontAlgn="ctr" latinLnBrk="0" hangingPunct="1">
                        <a:lnSpc>
                          <a:spcPts val="2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支持区内采购</a:t>
                      </a:r>
                    </a:p>
                  </a:txBody>
                  <a:tcPr marL="9525" marR="9525" marT="9525" marB="0" anchor="ctr"/>
                </a:tc>
                <a:tc>
                  <a:txBody>
                    <a:bodyPr/>
                    <a:lstStyle/>
                    <a:p>
                      <a:pPr marL="0" algn="l" fontAlgn="ctr">
                        <a:lnSpc>
                          <a:spcPts val="2500"/>
                        </a:lnSpc>
                      </a:pPr>
                      <a:r>
                        <a:rPr lang="zh-CN" altLang="en-US" sz="1500" u="none" strike="noStrike" kern="1200" dirty="0" smtClean="0">
                          <a:solidFill>
                            <a:srgbClr val="0070C0"/>
                          </a:solidFill>
                          <a:effectLst/>
                          <a:latin typeface="微软雅黑" pitchFamily="34" charset="-122"/>
                          <a:ea typeface="微软雅黑" pitchFamily="34" charset="-122"/>
                          <a:cs typeface="+mn-cs"/>
                        </a:rPr>
                        <a:t>应用</a:t>
                      </a:r>
                      <a:r>
                        <a:rPr lang="zh-CN" altLang="en-US" sz="1500" u="none" strike="noStrike" kern="1200" dirty="0">
                          <a:solidFill>
                            <a:srgbClr val="0070C0"/>
                          </a:solidFill>
                          <a:effectLst/>
                          <a:latin typeface="微软雅黑" pitchFamily="34" charset="-122"/>
                          <a:ea typeface="微软雅黑" pitchFamily="34" charset="-122"/>
                          <a:cs typeface="+mn-cs"/>
                        </a:rPr>
                        <a:t>企业当年</a:t>
                      </a:r>
                      <a:r>
                        <a:rPr lang="zh-CN" altLang="en-US" sz="1500" b="1" u="none" strike="noStrike" kern="1200" dirty="0">
                          <a:solidFill>
                            <a:srgbClr val="0070C0"/>
                          </a:solidFill>
                          <a:effectLst/>
                          <a:latin typeface="微软雅黑" pitchFamily="34" charset="-122"/>
                          <a:ea typeface="微软雅黑" pitchFamily="34" charset="-122"/>
                          <a:cs typeface="+mn-cs"/>
                        </a:rPr>
                        <a:t>采购区内同一家芯片企业</a:t>
                      </a:r>
                      <a:r>
                        <a:rPr lang="zh-CN" altLang="en-US" sz="1500" u="none" strike="noStrike" kern="1200" dirty="0">
                          <a:solidFill>
                            <a:srgbClr val="0070C0"/>
                          </a:solidFill>
                          <a:effectLst/>
                          <a:latin typeface="微软雅黑" pitchFamily="34" charset="-122"/>
                          <a:ea typeface="微软雅黑" pitchFamily="34" charset="-122"/>
                          <a:cs typeface="+mn-cs"/>
                        </a:rPr>
                        <a:t>研发的集成电路芯片、芯片制造设备、芯片制造材料及提供的芯片封测累计</a:t>
                      </a:r>
                      <a:r>
                        <a:rPr lang="zh-CN" altLang="en-US" sz="1500" b="1" u="none" strike="noStrike" kern="1200" dirty="0">
                          <a:solidFill>
                            <a:srgbClr val="0070C0"/>
                          </a:solidFill>
                          <a:effectLst/>
                          <a:latin typeface="微软雅黑" pitchFamily="34" charset="-122"/>
                          <a:ea typeface="微软雅黑" pitchFamily="34" charset="-122"/>
                          <a:cs typeface="+mn-cs"/>
                        </a:rPr>
                        <a:t>不少于</a:t>
                      </a:r>
                      <a:r>
                        <a:rPr lang="en-US" altLang="zh-CN" sz="1500" b="1" u="none" strike="noStrike" kern="1200" dirty="0">
                          <a:solidFill>
                            <a:srgbClr val="0070C0"/>
                          </a:solidFill>
                          <a:effectLst/>
                          <a:latin typeface="微软雅黑" pitchFamily="34" charset="-122"/>
                          <a:ea typeface="微软雅黑" pitchFamily="34" charset="-122"/>
                          <a:cs typeface="+mn-cs"/>
                        </a:rPr>
                        <a:t>50</a:t>
                      </a:r>
                      <a:r>
                        <a:rPr lang="zh-CN" altLang="en-US" sz="1500" b="1" u="none" strike="noStrike" kern="1200" dirty="0">
                          <a:solidFill>
                            <a:srgbClr val="0070C0"/>
                          </a:solidFill>
                          <a:effectLst/>
                          <a:latin typeface="微软雅黑" pitchFamily="34" charset="-122"/>
                          <a:ea typeface="微软雅黑" pitchFamily="34" charset="-122"/>
                          <a:cs typeface="+mn-cs"/>
                        </a:rPr>
                        <a:t>万元时，给予应用企业当年购买金额的</a:t>
                      </a:r>
                      <a:r>
                        <a:rPr lang="en-US" altLang="zh-CN" sz="1500" b="1" u="none" strike="noStrike" kern="1200" dirty="0">
                          <a:solidFill>
                            <a:srgbClr val="0070C0"/>
                          </a:solidFill>
                          <a:effectLst/>
                          <a:latin typeface="微软雅黑" pitchFamily="34" charset="-122"/>
                          <a:ea typeface="微软雅黑" pitchFamily="34" charset="-122"/>
                          <a:cs typeface="+mn-cs"/>
                        </a:rPr>
                        <a:t>30%</a:t>
                      </a:r>
                      <a:r>
                        <a:rPr lang="zh-CN" altLang="en-US" sz="1500" b="1" u="none" strike="noStrike" kern="1200" dirty="0">
                          <a:solidFill>
                            <a:srgbClr val="0070C0"/>
                          </a:solidFill>
                          <a:effectLst/>
                          <a:latin typeface="微软雅黑" pitchFamily="34" charset="-122"/>
                          <a:ea typeface="微软雅黑" pitchFamily="34" charset="-122"/>
                          <a:cs typeface="+mn-cs"/>
                        </a:rPr>
                        <a:t>补助，每个应用企业每年补助不超过</a:t>
                      </a:r>
                      <a:r>
                        <a:rPr lang="en-US" altLang="zh-CN" sz="1500" b="1" u="none" strike="noStrike" kern="1200" dirty="0">
                          <a:solidFill>
                            <a:srgbClr val="0070C0"/>
                          </a:solidFill>
                          <a:effectLst/>
                          <a:latin typeface="微软雅黑" pitchFamily="34" charset="-122"/>
                          <a:ea typeface="微软雅黑" pitchFamily="34" charset="-122"/>
                          <a:cs typeface="+mn-cs"/>
                        </a:rPr>
                        <a:t>200</a:t>
                      </a:r>
                      <a:r>
                        <a:rPr lang="zh-CN" altLang="en-US" sz="1500" b="1" u="none" strike="noStrike" kern="1200" dirty="0">
                          <a:solidFill>
                            <a:srgbClr val="0070C0"/>
                          </a:solidFill>
                          <a:effectLst/>
                          <a:latin typeface="微软雅黑" pitchFamily="34" charset="-122"/>
                          <a:ea typeface="微软雅黑" pitchFamily="34" charset="-122"/>
                          <a:cs typeface="+mn-cs"/>
                        </a:rPr>
                        <a:t>万元。</a:t>
                      </a:r>
                      <a:endParaRPr lang="en-US" altLang="zh-CN" sz="1500" b="1" u="none" strike="noStrike" kern="1200" dirty="0">
                        <a:solidFill>
                          <a:srgbClr val="0070C0"/>
                        </a:solidFill>
                        <a:effectLst/>
                        <a:latin typeface="微软雅黑" pitchFamily="34" charset="-122"/>
                        <a:ea typeface="微软雅黑" pitchFamily="34" charset="-122"/>
                        <a:cs typeface="+mn-cs"/>
                      </a:endParaRPr>
                    </a:p>
                    <a:p>
                      <a:pPr marL="0" algn="l" fontAlgn="ctr">
                        <a:lnSpc>
                          <a:spcPts val="2500"/>
                        </a:lnSpc>
                      </a:pPr>
                      <a:r>
                        <a:rPr lang="zh-CN" altLang="en-US" sz="1500" u="none" strike="noStrike" kern="1200" dirty="0">
                          <a:solidFill>
                            <a:srgbClr val="0070C0"/>
                          </a:solidFill>
                          <a:effectLst/>
                          <a:latin typeface="微软雅黑" pitchFamily="34" charset="-122"/>
                          <a:ea typeface="微软雅黑" pitchFamily="34" charset="-122"/>
                          <a:cs typeface="+mn-cs"/>
                        </a:rPr>
                        <a:t>在本办法有效期内每个应用企业累计获得补助不超过</a:t>
                      </a:r>
                      <a:r>
                        <a:rPr lang="en-US" altLang="zh-CN" sz="1500" u="none" strike="noStrike" kern="1200" dirty="0">
                          <a:solidFill>
                            <a:srgbClr val="0070C0"/>
                          </a:solidFill>
                          <a:effectLst/>
                          <a:latin typeface="微软雅黑" pitchFamily="34" charset="-122"/>
                          <a:ea typeface="微软雅黑" pitchFamily="34" charset="-122"/>
                          <a:cs typeface="+mn-cs"/>
                        </a:rPr>
                        <a:t>500</a:t>
                      </a:r>
                      <a:r>
                        <a:rPr lang="zh-CN" altLang="en-US" sz="1500" u="none" strike="noStrike" kern="1200" dirty="0">
                          <a:solidFill>
                            <a:srgbClr val="0070C0"/>
                          </a:solidFill>
                          <a:effectLst/>
                          <a:latin typeface="微软雅黑" pitchFamily="34" charset="-122"/>
                          <a:ea typeface="微软雅黑" pitchFamily="34" charset="-122"/>
                          <a:cs typeface="+mn-cs"/>
                        </a:rPr>
                        <a:t>万元。购买的芯片相关产品必须已用于应用企业的产品中，对于购买芯片相关产品</a:t>
                      </a:r>
                      <a:r>
                        <a:rPr lang="zh-CN" altLang="en-US" sz="1500" b="1" u="none" strike="noStrike" kern="1200" dirty="0">
                          <a:solidFill>
                            <a:srgbClr val="0070C0"/>
                          </a:solidFill>
                          <a:effectLst/>
                          <a:latin typeface="微软雅黑" pitchFamily="34" charset="-122"/>
                          <a:ea typeface="微软雅黑" pitchFamily="34" charset="-122"/>
                          <a:cs typeface="+mn-cs"/>
                        </a:rPr>
                        <a:t>用于销售的，不给予补助</a:t>
                      </a:r>
                      <a:r>
                        <a:rPr lang="zh-CN" altLang="en-US" sz="1500" u="none" strike="noStrike" kern="1200" dirty="0">
                          <a:solidFill>
                            <a:srgbClr val="0070C0"/>
                          </a:solidFill>
                          <a:effectLst/>
                          <a:latin typeface="微软雅黑" pitchFamily="34" charset="-122"/>
                          <a:ea typeface="微软雅黑" pitchFamily="34" charset="-122"/>
                          <a:cs typeface="+mn-cs"/>
                        </a:rPr>
                        <a:t>。</a:t>
                      </a:r>
                    </a:p>
                  </a:txBody>
                  <a:tcPr marL="9525" marR="9525" marT="9525" marB="0" anchor="ctr"/>
                </a:tc>
                <a:extLst>
                  <a:ext uri="{0D108BD9-81ED-4DB2-BD59-A6C34878D82A}">
                    <a16:rowId xmlns="" xmlns:a16="http://schemas.microsoft.com/office/drawing/2014/main" val="662325858"/>
                  </a:ext>
                </a:extLst>
              </a:tr>
              <a:tr h="1620384">
                <a:tc>
                  <a:txBody>
                    <a:bodyPr/>
                    <a:lstStyle/>
                    <a:p>
                      <a:pPr marL="0" marR="0" lvl="0" indent="0" algn="ctr" defTabSz="914400" rtl="0" eaLnBrk="1" fontAlgn="ctr" latinLnBrk="0" hangingPunct="1">
                        <a:lnSpc>
                          <a:spcPts val="2500"/>
                        </a:lnSpc>
                        <a:spcBef>
                          <a:spcPts val="0"/>
                        </a:spcBef>
                        <a:spcAft>
                          <a:spcPts val="0"/>
                        </a:spcAft>
                        <a:buClrTx/>
                        <a:buSzTx/>
                        <a:buFontTx/>
                        <a:buNone/>
                        <a:tabLst/>
                        <a:defRPr/>
                      </a:pPr>
                      <a:r>
                        <a:rPr lang="zh-CN" altLang="en-US" sz="1800" b="1" kern="1200" dirty="0">
                          <a:solidFill>
                            <a:srgbClr val="007CC2"/>
                          </a:solidFill>
                          <a:latin typeface="微软雅黑" panose="020B0503020204020204" charset="-122"/>
                          <a:ea typeface="微软雅黑" panose="020B0503020204020204" charset="-122"/>
                          <a:cs typeface="Arial" panose="020B0604020202090204" pitchFamily="34" charset="0"/>
                        </a:rPr>
                        <a:t>公共服务创新平台扶持</a:t>
                      </a:r>
                    </a:p>
                    <a:p>
                      <a:pPr marL="0" algn="ctr" defTabSz="914400" rtl="0" eaLnBrk="1" fontAlgn="ctr" latinLnBrk="0" hangingPunct="1">
                        <a:lnSpc>
                          <a:spcPts val="2500"/>
                        </a:lnSpc>
                      </a:pPr>
                      <a:endParaRPr lang="zh-CN" altLang="en-US" sz="18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tc>
                  <a:txBody>
                    <a:bodyPr/>
                    <a:lstStyle/>
                    <a:p>
                      <a:pPr marL="0" algn="ctr" defTabSz="914400" rtl="0" eaLnBrk="1" fontAlgn="ctr" latinLnBrk="0" hangingPunct="1">
                        <a:lnSpc>
                          <a:spcPts val="2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固定资产投入最高</a:t>
                      </a:r>
                      <a:r>
                        <a:rPr lang="en-US" altLang="zh-CN" sz="1600" b="1" kern="1200" dirty="0">
                          <a:solidFill>
                            <a:srgbClr val="007CC2"/>
                          </a:solidFill>
                          <a:latin typeface="微软雅黑" pitchFamily="34" charset="-122"/>
                          <a:ea typeface="微软雅黑" pitchFamily="34" charset="-122"/>
                          <a:cs typeface="Arial" panose="020B0604020202090204" pitchFamily="34" charset="0"/>
                        </a:rPr>
                        <a:t>1000</a:t>
                      </a:r>
                      <a:r>
                        <a:rPr lang="zh-CN" altLang="en-US" sz="1600" b="1" kern="1200" dirty="0">
                          <a:solidFill>
                            <a:srgbClr val="007CC2"/>
                          </a:solidFill>
                          <a:latin typeface="微软雅黑" pitchFamily="34" charset="-122"/>
                          <a:ea typeface="微软雅黑" pitchFamily="34" charset="-122"/>
                          <a:cs typeface="Arial" panose="020B0604020202090204" pitchFamily="34" charset="0"/>
                        </a:rPr>
                        <a:t>万</a:t>
                      </a:r>
                      <a:endParaRPr lang="en-US" altLang="zh-CN" sz="1600" b="1" kern="1200" dirty="0">
                        <a:solidFill>
                          <a:srgbClr val="007CC2"/>
                        </a:solidFill>
                        <a:latin typeface="微软雅黑" pitchFamily="34" charset="-122"/>
                        <a:ea typeface="微软雅黑" pitchFamily="34" charset="-122"/>
                        <a:cs typeface="Arial" panose="020B0604020202090204" pitchFamily="34" charset="0"/>
                      </a:endParaRPr>
                    </a:p>
                    <a:p>
                      <a:pPr marL="0" algn="ctr" defTabSz="914400" rtl="0" eaLnBrk="1" fontAlgn="ctr" latinLnBrk="0" hangingPunct="1">
                        <a:lnSpc>
                          <a:spcPts val="2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创新平台运营扶持</a:t>
                      </a:r>
                      <a:endParaRPr lang="en-US" altLang="zh-CN" sz="1600" b="1" kern="1200" dirty="0">
                        <a:solidFill>
                          <a:srgbClr val="007CC2"/>
                        </a:solidFill>
                        <a:latin typeface="微软雅黑" pitchFamily="34" charset="-122"/>
                        <a:ea typeface="微软雅黑" pitchFamily="34" charset="-122"/>
                        <a:cs typeface="Arial" panose="020B0604020202090204" pitchFamily="34" charset="0"/>
                      </a:endParaRPr>
                    </a:p>
                    <a:p>
                      <a:pPr marL="0" algn="ctr" defTabSz="914400" rtl="0" eaLnBrk="1" fontAlgn="ctr" latinLnBrk="0" hangingPunct="1">
                        <a:lnSpc>
                          <a:spcPts val="2500"/>
                        </a:lnSpc>
                      </a:pPr>
                      <a:r>
                        <a:rPr lang="zh-CN" altLang="en-US" sz="1600" b="1" kern="1200" dirty="0">
                          <a:solidFill>
                            <a:srgbClr val="007CC2"/>
                          </a:solidFill>
                          <a:latin typeface="微软雅黑" pitchFamily="34" charset="-122"/>
                          <a:ea typeface="微软雅黑" pitchFamily="34" charset="-122"/>
                          <a:cs typeface="Arial" panose="020B0604020202090204" pitchFamily="34" charset="0"/>
                        </a:rPr>
                        <a:t>每年最高</a:t>
                      </a:r>
                      <a:r>
                        <a:rPr lang="en-US" altLang="zh-CN" sz="1600" b="1" kern="1200" dirty="0">
                          <a:solidFill>
                            <a:srgbClr val="007CC2"/>
                          </a:solidFill>
                          <a:latin typeface="微软雅黑" pitchFamily="34" charset="-122"/>
                          <a:ea typeface="微软雅黑" pitchFamily="34" charset="-122"/>
                          <a:cs typeface="Arial" panose="020B0604020202090204" pitchFamily="34" charset="0"/>
                        </a:rPr>
                        <a:t>300</a:t>
                      </a:r>
                      <a:r>
                        <a:rPr lang="zh-CN" altLang="en-US" sz="1600" b="1" kern="1200" dirty="0">
                          <a:solidFill>
                            <a:srgbClr val="007CC2"/>
                          </a:solidFill>
                          <a:latin typeface="微软雅黑" pitchFamily="34" charset="-122"/>
                          <a:ea typeface="微软雅黑" pitchFamily="34" charset="-122"/>
                          <a:cs typeface="Arial" panose="020B0604020202090204" pitchFamily="34" charset="0"/>
                        </a:rPr>
                        <a:t>万</a:t>
                      </a:r>
                    </a:p>
                  </a:txBody>
                  <a:tcPr marL="9525" marR="9525" marT="9525" marB="0" anchor="ctr"/>
                </a:tc>
                <a:tc>
                  <a:txBody>
                    <a:bodyPr/>
                    <a:lstStyle/>
                    <a:p>
                      <a:pPr marL="0" algn="l" fontAlgn="ctr">
                        <a:lnSpc>
                          <a:spcPts val="2500"/>
                        </a:lnSpc>
                      </a:pPr>
                      <a:r>
                        <a:rPr lang="zh-CN" altLang="en-US" sz="1500" b="1" u="none" strike="noStrike" kern="1200" dirty="0">
                          <a:solidFill>
                            <a:srgbClr val="0070C0"/>
                          </a:solidFill>
                          <a:effectLst/>
                          <a:latin typeface="微软雅黑" pitchFamily="34" charset="-122"/>
                          <a:ea typeface="微软雅黑" pitchFamily="34" charset="-122"/>
                          <a:cs typeface="+mn-cs"/>
                        </a:rPr>
                        <a:t>对固定资产投资</a:t>
                      </a:r>
                      <a:r>
                        <a:rPr lang="zh-CN" altLang="en-US" sz="1500" u="none" strike="noStrike" kern="1200" dirty="0">
                          <a:solidFill>
                            <a:srgbClr val="0070C0"/>
                          </a:solidFill>
                          <a:effectLst/>
                          <a:latin typeface="微软雅黑" pitchFamily="34" charset="-122"/>
                          <a:ea typeface="微软雅黑" pitchFamily="34" charset="-122"/>
                          <a:cs typeface="+mn-cs"/>
                        </a:rPr>
                        <a:t>（不含土地及建筑，含设备、软件、装修等）</a:t>
                      </a:r>
                      <a:r>
                        <a:rPr lang="zh-CN" altLang="en-US" sz="1500" b="1" u="none" strike="noStrike" kern="1200" dirty="0">
                          <a:solidFill>
                            <a:srgbClr val="0070C0"/>
                          </a:solidFill>
                          <a:effectLst/>
                          <a:latin typeface="微软雅黑" pitchFamily="34" charset="-122"/>
                          <a:ea typeface="微软雅黑" pitchFamily="34" charset="-122"/>
                          <a:cs typeface="+mn-cs"/>
                        </a:rPr>
                        <a:t>不少于</a:t>
                      </a:r>
                      <a:r>
                        <a:rPr lang="en-US" altLang="zh-CN" sz="1500" b="1" u="none" strike="noStrike" kern="1200" dirty="0">
                          <a:solidFill>
                            <a:srgbClr val="0070C0"/>
                          </a:solidFill>
                          <a:effectLst/>
                          <a:latin typeface="微软雅黑" pitchFamily="34" charset="-122"/>
                          <a:ea typeface="微软雅黑" pitchFamily="34" charset="-122"/>
                          <a:cs typeface="+mn-cs"/>
                        </a:rPr>
                        <a:t>500</a:t>
                      </a:r>
                      <a:r>
                        <a:rPr lang="zh-CN" altLang="en-US" sz="1500" b="1" u="none" strike="noStrike" kern="1200" dirty="0">
                          <a:solidFill>
                            <a:srgbClr val="0070C0"/>
                          </a:solidFill>
                          <a:effectLst/>
                          <a:latin typeface="微软雅黑" pitchFamily="34" charset="-122"/>
                          <a:ea typeface="微软雅黑" pitchFamily="34" charset="-122"/>
                          <a:cs typeface="+mn-cs"/>
                        </a:rPr>
                        <a:t>万元的创新平台，经区经济促进局组织专家评审认定的，按项目实际完成的固定资产投资额的</a:t>
                      </a:r>
                      <a:r>
                        <a:rPr lang="en-US" altLang="zh-CN" sz="1500" b="1" u="none" strike="noStrike" kern="1200" dirty="0">
                          <a:solidFill>
                            <a:srgbClr val="0070C0"/>
                          </a:solidFill>
                          <a:effectLst/>
                          <a:latin typeface="微软雅黑" pitchFamily="34" charset="-122"/>
                          <a:ea typeface="微软雅黑" pitchFamily="34" charset="-122"/>
                          <a:cs typeface="+mn-cs"/>
                        </a:rPr>
                        <a:t>30%</a:t>
                      </a:r>
                      <a:r>
                        <a:rPr lang="zh-CN" altLang="en-US" sz="1500" b="1" u="none" strike="noStrike" kern="1200" dirty="0">
                          <a:solidFill>
                            <a:srgbClr val="0070C0"/>
                          </a:solidFill>
                          <a:effectLst/>
                          <a:latin typeface="微软雅黑" pitchFamily="34" charset="-122"/>
                          <a:ea typeface="微软雅黑" pitchFamily="34" charset="-122"/>
                          <a:cs typeface="+mn-cs"/>
                        </a:rPr>
                        <a:t>给予补助，单个创新平台补助不超过</a:t>
                      </a:r>
                      <a:r>
                        <a:rPr lang="en-US" altLang="zh-CN" sz="1500" b="1" u="none" strike="noStrike" kern="1200" dirty="0">
                          <a:solidFill>
                            <a:srgbClr val="0070C0"/>
                          </a:solidFill>
                          <a:effectLst/>
                          <a:latin typeface="微软雅黑" pitchFamily="34" charset="-122"/>
                          <a:ea typeface="微软雅黑" pitchFamily="34" charset="-122"/>
                          <a:cs typeface="+mn-cs"/>
                        </a:rPr>
                        <a:t>1000</a:t>
                      </a:r>
                      <a:r>
                        <a:rPr lang="zh-CN" altLang="en-US" sz="1500" b="1" u="none" strike="noStrike" kern="1200" dirty="0">
                          <a:solidFill>
                            <a:srgbClr val="0070C0"/>
                          </a:solidFill>
                          <a:effectLst/>
                          <a:latin typeface="微软雅黑" pitchFamily="34" charset="-122"/>
                          <a:ea typeface="微软雅黑" pitchFamily="34" charset="-122"/>
                          <a:cs typeface="+mn-cs"/>
                        </a:rPr>
                        <a:t>万元。</a:t>
                      </a:r>
                      <a:endParaRPr lang="en-US" altLang="zh-CN" sz="1500" b="1" u="none" strike="noStrike" kern="1200" dirty="0">
                        <a:solidFill>
                          <a:srgbClr val="0070C0"/>
                        </a:solidFill>
                        <a:effectLst/>
                        <a:latin typeface="微软雅黑" pitchFamily="34" charset="-122"/>
                        <a:ea typeface="微软雅黑" pitchFamily="34" charset="-122"/>
                        <a:cs typeface="+mn-cs"/>
                      </a:endParaRPr>
                    </a:p>
                    <a:p>
                      <a:pPr marL="0" algn="l" fontAlgn="ctr">
                        <a:lnSpc>
                          <a:spcPts val="2500"/>
                        </a:lnSpc>
                      </a:pPr>
                      <a:r>
                        <a:rPr lang="zh-CN" altLang="en-US" sz="1500" u="none" strike="noStrike" kern="1200" dirty="0">
                          <a:solidFill>
                            <a:srgbClr val="0070C0"/>
                          </a:solidFill>
                          <a:effectLst/>
                          <a:latin typeface="微软雅黑" pitchFamily="34" charset="-122"/>
                          <a:ea typeface="微软雅黑" pitchFamily="34" charset="-122"/>
                          <a:cs typeface="+mn-cs"/>
                        </a:rPr>
                        <a:t>经认定的</a:t>
                      </a:r>
                      <a:r>
                        <a:rPr lang="zh-CN" altLang="en-US" sz="1500" b="1" u="none" strike="noStrike" kern="1200" dirty="0">
                          <a:solidFill>
                            <a:srgbClr val="0070C0"/>
                          </a:solidFill>
                          <a:effectLst/>
                          <a:latin typeface="微软雅黑" pitchFamily="34" charset="-122"/>
                          <a:ea typeface="微软雅黑" pitchFamily="34" charset="-122"/>
                          <a:cs typeface="+mn-cs"/>
                        </a:rPr>
                        <a:t>创新平台，</a:t>
                      </a:r>
                      <a:r>
                        <a:rPr lang="zh-CN" altLang="en-US" sz="1500" u="none" strike="noStrike" kern="1200" dirty="0">
                          <a:solidFill>
                            <a:srgbClr val="0070C0"/>
                          </a:solidFill>
                          <a:effectLst/>
                          <a:latin typeface="微软雅黑" pitchFamily="34" charset="-122"/>
                          <a:ea typeface="微软雅黑" pitchFamily="34" charset="-122"/>
                          <a:cs typeface="+mn-cs"/>
                        </a:rPr>
                        <a:t>连续三年按其</a:t>
                      </a:r>
                      <a:r>
                        <a:rPr lang="zh-CN" altLang="en-US" sz="1500" b="1" u="none" strike="noStrike" kern="1200" dirty="0">
                          <a:solidFill>
                            <a:srgbClr val="0070C0"/>
                          </a:solidFill>
                          <a:effectLst/>
                          <a:latin typeface="微软雅黑" pitchFamily="34" charset="-122"/>
                          <a:ea typeface="微软雅黑" pitchFamily="34" charset="-122"/>
                          <a:cs typeface="+mn-cs"/>
                        </a:rPr>
                        <a:t>公共服务收入的</a:t>
                      </a:r>
                      <a:r>
                        <a:rPr lang="en-US" altLang="zh-CN" sz="1500" b="1" u="none" strike="noStrike" kern="1200" dirty="0">
                          <a:solidFill>
                            <a:srgbClr val="0070C0"/>
                          </a:solidFill>
                          <a:effectLst/>
                          <a:latin typeface="微软雅黑" pitchFamily="34" charset="-122"/>
                          <a:ea typeface="微软雅黑" pitchFamily="34" charset="-122"/>
                          <a:cs typeface="+mn-cs"/>
                        </a:rPr>
                        <a:t>30</a:t>
                      </a:r>
                      <a:r>
                        <a:rPr lang="zh-CN" altLang="en-US" sz="1500" b="1" u="none" strike="noStrike" kern="1200" dirty="0">
                          <a:solidFill>
                            <a:srgbClr val="0070C0"/>
                          </a:solidFill>
                          <a:effectLst/>
                          <a:latin typeface="微软雅黑" pitchFamily="34" charset="-122"/>
                          <a:ea typeface="微软雅黑" pitchFamily="34" charset="-122"/>
                          <a:cs typeface="+mn-cs"/>
                        </a:rPr>
                        <a:t>％</a:t>
                      </a:r>
                      <a:r>
                        <a:rPr lang="zh-CN" altLang="en-US" sz="1500" u="none" strike="noStrike" kern="1200" dirty="0">
                          <a:solidFill>
                            <a:srgbClr val="0070C0"/>
                          </a:solidFill>
                          <a:effectLst/>
                          <a:latin typeface="微软雅黑" pitchFamily="34" charset="-122"/>
                          <a:ea typeface="微软雅黑" pitchFamily="34" charset="-122"/>
                          <a:cs typeface="+mn-cs"/>
                        </a:rPr>
                        <a:t>给予平台运营单位</a:t>
                      </a:r>
                      <a:r>
                        <a:rPr lang="zh-CN" altLang="en-US" sz="1500" b="1" u="none" strike="noStrike" kern="1200" dirty="0">
                          <a:solidFill>
                            <a:srgbClr val="0070C0"/>
                          </a:solidFill>
                          <a:effectLst/>
                          <a:latin typeface="微软雅黑" pitchFamily="34" charset="-122"/>
                          <a:ea typeface="微软雅黑" pitchFamily="34" charset="-122"/>
                          <a:cs typeface="+mn-cs"/>
                        </a:rPr>
                        <a:t>事后补助，单个创新平台每年最高补助不超过</a:t>
                      </a:r>
                      <a:r>
                        <a:rPr lang="en-US" altLang="zh-CN" sz="1500" b="1" u="none" strike="noStrike" kern="1200" dirty="0">
                          <a:solidFill>
                            <a:srgbClr val="0070C0"/>
                          </a:solidFill>
                          <a:effectLst/>
                          <a:latin typeface="微软雅黑" pitchFamily="34" charset="-122"/>
                          <a:ea typeface="微软雅黑" pitchFamily="34" charset="-122"/>
                          <a:cs typeface="+mn-cs"/>
                        </a:rPr>
                        <a:t>300</a:t>
                      </a:r>
                      <a:r>
                        <a:rPr lang="zh-CN" altLang="en-US" sz="1500" b="1" u="none" strike="noStrike" kern="1200" dirty="0">
                          <a:solidFill>
                            <a:srgbClr val="0070C0"/>
                          </a:solidFill>
                          <a:effectLst/>
                          <a:latin typeface="微软雅黑" pitchFamily="34" charset="-122"/>
                          <a:ea typeface="微软雅黑" pitchFamily="34" charset="-122"/>
                          <a:cs typeface="+mn-cs"/>
                        </a:rPr>
                        <a:t>万元。 </a:t>
                      </a:r>
                    </a:p>
                  </a:txBody>
                  <a:tcPr marL="9525" marR="9525" marT="9525" marB="0" anchor="ctr"/>
                </a:tc>
                <a:extLst>
                  <a:ext uri="{0D108BD9-81ED-4DB2-BD59-A6C34878D82A}">
                    <a16:rowId xmlns="" xmlns:a16="http://schemas.microsoft.com/office/drawing/2014/main" val="3870435648"/>
                  </a:ext>
                </a:extLst>
              </a:tr>
            </a:tbl>
          </a:graphicData>
        </a:graphic>
      </p:graphicFrame>
    </p:spTree>
    <p:extLst>
      <p:ext uri="{BB962C8B-B14F-4D97-AF65-F5344CB8AC3E}">
        <p14:creationId xmlns:p14="http://schemas.microsoft.com/office/powerpoint/2010/main" val="2293017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17</a:t>
            </a:fld>
            <a:endParaRPr lang="zh-CN" altLang="en-US" dirty="0"/>
          </a:p>
        </p:txBody>
      </p:sp>
      <p:sp>
        <p:nvSpPr>
          <p:cNvPr id="5"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顺德机遇</a:t>
            </a:r>
            <a:r>
              <a:rPr lang="en-US" altLang="zh-CN" dirty="0"/>
              <a:t>—— </a:t>
            </a:r>
            <a:r>
              <a:rPr lang="zh-CN" altLang="en-US" dirty="0"/>
              <a:t>扶持政策（顺德区千亩主题园区电子信息企业扶持）</a:t>
            </a:r>
            <a:endParaRPr lang="en-US" altLang="zh-CN" sz="2000" dirty="0"/>
          </a:p>
        </p:txBody>
      </p:sp>
      <p:sp>
        <p:nvSpPr>
          <p:cNvPr id="6" name="矩形 5"/>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graphicFrame>
        <p:nvGraphicFramePr>
          <p:cNvPr id="8" name="表格 9">
            <a:extLst>
              <a:ext uri="{FF2B5EF4-FFF2-40B4-BE49-F238E27FC236}">
                <a16:creationId xmlns="" xmlns:a16="http://schemas.microsoft.com/office/drawing/2014/main" id="{65D20EAF-43AF-45F5-A54C-AE4BE4152484}"/>
              </a:ext>
            </a:extLst>
          </p:cNvPr>
          <p:cNvGraphicFramePr>
            <a:graphicFrameLocks noGrp="1"/>
          </p:cNvGraphicFramePr>
          <p:nvPr>
            <p:extLst>
              <p:ext uri="{D42A27DB-BD31-4B8C-83A1-F6EECF244321}">
                <p14:modId xmlns:p14="http://schemas.microsoft.com/office/powerpoint/2010/main" val="3537932024"/>
              </p:ext>
            </p:extLst>
          </p:nvPr>
        </p:nvGraphicFramePr>
        <p:xfrm>
          <a:off x="902641" y="962165"/>
          <a:ext cx="10127103" cy="4934139"/>
        </p:xfrm>
        <a:graphic>
          <a:graphicData uri="http://schemas.openxmlformats.org/drawingml/2006/table">
            <a:tbl>
              <a:tblPr firstRow="1" bandRow="1">
                <a:tableStyleId>{5C22544A-7EE6-4342-B048-85BDC9FD1C3A}</a:tableStyleId>
              </a:tblPr>
              <a:tblGrid>
                <a:gridCol w="2376587">
                  <a:extLst>
                    <a:ext uri="{9D8B030D-6E8A-4147-A177-3AD203B41FA5}">
                      <a16:colId xmlns="" xmlns:a16="http://schemas.microsoft.com/office/drawing/2014/main" val="4064576150"/>
                    </a:ext>
                  </a:extLst>
                </a:gridCol>
                <a:gridCol w="7750516">
                  <a:extLst>
                    <a:ext uri="{9D8B030D-6E8A-4147-A177-3AD203B41FA5}">
                      <a16:colId xmlns="" xmlns:a16="http://schemas.microsoft.com/office/drawing/2014/main" val="740875730"/>
                    </a:ext>
                  </a:extLst>
                </a:gridCol>
              </a:tblGrid>
              <a:tr h="450969">
                <a:tc>
                  <a:txBody>
                    <a:bodyPr/>
                    <a:lstStyle/>
                    <a:p>
                      <a:pPr algn="ctr" fontAlgn="ctr">
                        <a:lnSpc>
                          <a:spcPts val="1500"/>
                        </a:lnSpc>
                      </a:pPr>
                      <a:r>
                        <a:rPr lang="zh-CN" altLang="en-US" sz="1600" kern="1200" dirty="0">
                          <a:latin typeface="微软雅黑" panose="020B0503020204020204" pitchFamily="34" charset="-122"/>
                          <a:ea typeface="微软雅黑" panose="020B0503020204020204" pitchFamily="34" charset="-122"/>
                        </a:rPr>
                        <a:t>项目</a:t>
                      </a: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tc>
                  <a:txBody>
                    <a:bodyPr/>
                    <a:lstStyle/>
                    <a:p>
                      <a:pPr algn="ctr" fontAlgn="ctr">
                        <a:lnSpc>
                          <a:spcPts val="1500"/>
                        </a:lnSpc>
                      </a:pPr>
                      <a:r>
                        <a:rPr lang="zh-CN" altLang="en-US" sz="1600" kern="1200" dirty="0">
                          <a:latin typeface="微软雅黑" panose="020B0503020204020204" pitchFamily="34" charset="-122"/>
                          <a:ea typeface="微软雅黑" panose="020B0503020204020204" pitchFamily="34" charset="-122"/>
                        </a:rPr>
                        <a:t>扶持内容</a:t>
                      </a: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extLst>
                  <a:ext uri="{0D108BD9-81ED-4DB2-BD59-A6C34878D82A}">
                    <a16:rowId xmlns="" xmlns:a16="http://schemas.microsoft.com/office/drawing/2014/main" val="1236350433"/>
                  </a:ext>
                </a:extLst>
              </a:tr>
              <a:tr h="562035">
                <a:tc rowSpan="4">
                  <a:txBody>
                    <a:bodyPr/>
                    <a:lstStyle/>
                    <a:p>
                      <a:pPr marL="0" algn="ctr" fontAlgn="ctr">
                        <a:lnSpc>
                          <a:spcPts val="1500"/>
                        </a:lnSpc>
                      </a:pPr>
                      <a:r>
                        <a:rPr lang="zh-CN" altLang="en-US" sz="1600" b="1" kern="1200" dirty="0">
                          <a:solidFill>
                            <a:srgbClr val="007CC2"/>
                          </a:solidFill>
                          <a:latin typeface="微软雅黑" panose="020B0503020204020204" pitchFamily="34" charset="-122"/>
                          <a:ea typeface="微软雅黑" panose="020B0503020204020204" pitchFamily="34" charset="-122"/>
                        </a:rPr>
                        <a:t>进驻</a:t>
                      </a:r>
                      <a:endParaRPr lang="en-US" altLang="zh-CN" sz="1600" b="1" kern="1200" dirty="0">
                        <a:solidFill>
                          <a:srgbClr val="007CC2"/>
                        </a:solidFill>
                        <a:latin typeface="微软雅黑" panose="020B0503020204020204" pitchFamily="34" charset="-122"/>
                        <a:ea typeface="微软雅黑" panose="020B0503020204020204" pitchFamily="34" charset="-122"/>
                      </a:endParaRPr>
                    </a:p>
                    <a:p>
                      <a:pPr marL="0" algn="ctr" fontAlgn="ctr">
                        <a:lnSpc>
                          <a:spcPts val="1500"/>
                        </a:lnSpc>
                      </a:pPr>
                      <a:endParaRPr lang="en-US" altLang="zh-CN" sz="1600" b="1" kern="1200" dirty="0">
                        <a:solidFill>
                          <a:srgbClr val="007CC2"/>
                        </a:solidFill>
                        <a:latin typeface="微软雅黑" panose="020B0503020204020204" pitchFamily="34" charset="-122"/>
                        <a:ea typeface="微软雅黑" panose="020B0503020204020204" pitchFamily="34" charset="-122"/>
                      </a:endParaRPr>
                    </a:p>
                    <a:p>
                      <a:pPr marL="0" algn="ctr" fontAlgn="ctr">
                        <a:lnSpc>
                          <a:spcPts val="1500"/>
                        </a:lnSpc>
                      </a:pPr>
                      <a:r>
                        <a:rPr lang="zh-CN" altLang="en-US" sz="1600" b="1" kern="1200" dirty="0">
                          <a:solidFill>
                            <a:srgbClr val="007CC2"/>
                          </a:solidFill>
                          <a:latin typeface="微软雅黑" panose="020B0503020204020204" pitchFamily="34" charset="-122"/>
                          <a:ea typeface="微软雅黑" panose="020B0503020204020204" pitchFamily="34" charset="-122"/>
                        </a:rPr>
                        <a:t>主题园区</a:t>
                      </a: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lang="zh-CN" altLang="en-US" sz="1600" b="0" kern="1200" dirty="0">
                          <a:solidFill>
                            <a:srgbClr val="007CC2"/>
                          </a:solidFill>
                          <a:latin typeface="微软雅黑" panose="020B0503020204020204" pitchFamily="34" charset="-122"/>
                          <a:ea typeface="微软雅黑" panose="020B0503020204020204" pitchFamily="34" charset="-122"/>
                          <a:cs typeface="+mn-cs"/>
                        </a:rPr>
                        <a:t>连续三年，给予固定资产投资贷款贴息补助。</a:t>
                      </a:r>
                    </a:p>
                  </a:txBody>
                  <a:tcPr marL="9525" marR="9525" marT="9525" marB="0" anchor="ctr"/>
                </a:tc>
                <a:extLst>
                  <a:ext uri="{0D108BD9-81ED-4DB2-BD59-A6C34878D82A}">
                    <a16:rowId xmlns="" xmlns:a16="http://schemas.microsoft.com/office/drawing/2014/main" val="1420589152"/>
                  </a:ext>
                </a:extLst>
              </a:tr>
              <a:tr h="572131">
                <a:tc vMerge="1">
                  <a:txBody>
                    <a:bodyPr/>
                    <a:lstStyle/>
                    <a:p>
                      <a:endParaRPr lang="zh-CN" altLang="en-US"/>
                    </a:p>
                  </a:txBody>
                  <a:tcPr/>
                </a:tc>
                <a:tc>
                  <a:txBody>
                    <a:bodyPr/>
                    <a:lstStyle/>
                    <a:p>
                      <a:pPr marL="0" algn="l" defTabSz="914400" rtl="0" eaLnBrk="1" fontAlgn="ctr" latinLnBrk="0" hangingPunct="1">
                        <a:lnSpc>
                          <a:spcPts val="1500"/>
                        </a:lnSpc>
                      </a:pPr>
                      <a:r>
                        <a:rPr lang="zh-CN" altLang="en-US" sz="1600" b="0" kern="1200" dirty="0">
                          <a:solidFill>
                            <a:srgbClr val="007CC2"/>
                          </a:solidFill>
                          <a:latin typeface="微软雅黑" panose="020B0503020204020204" pitchFamily="34" charset="-122"/>
                          <a:ea typeface="微软雅黑" panose="020B0503020204020204" pitchFamily="34" charset="-122"/>
                          <a:cs typeface="+mn-cs"/>
                        </a:rPr>
                        <a:t>对重点招商项目，连续三年给予固定资产投入</a:t>
                      </a:r>
                      <a:r>
                        <a:rPr lang="en-US" sz="1600" b="0" kern="1200" dirty="0">
                          <a:solidFill>
                            <a:srgbClr val="007CC2"/>
                          </a:solidFill>
                          <a:latin typeface="微软雅黑" panose="020B0503020204020204" pitchFamily="34" charset="-122"/>
                          <a:ea typeface="微软雅黑" panose="020B0503020204020204" pitchFamily="34" charset="-122"/>
                          <a:cs typeface="+mn-cs"/>
                        </a:rPr>
                        <a:t>15%</a:t>
                      </a:r>
                      <a:r>
                        <a:rPr lang="zh-CN" altLang="en-US" sz="1600" b="0" kern="1200" dirty="0">
                          <a:solidFill>
                            <a:srgbClr val="007CC2"/>
                          </a:solidFill>
                          <a:latin typeface="微软雅黑" panose="020B0503020204020204" pitchFamily="34" charset="-122"/>
                          <a:ea typeface="微软雅黑" panose="020B0503020204020204" pitchFamily="34" charset="-122"/>
                          <a:cs typeface="+mn-cs"/>
                        </a:rPr>
                        <a:t>补助。</a:t>
                      </a:r>
                      <a:endParaRPr lang="en-US" altLang="zh-CN" sz="1600" b="0" kern="1200" dirty="0">
                        <a:solidFill>
                          <a:srgbClr val="007CC2"/>
                        </a:solidFill>
                        <a:latin typeface="微软雅黑" panose="020B0503020204020204" pitchFamily="34" charset="-122"/>
                        <a:ea typeface="微软雅黑" panose="020B0503020204020204" pitchFamily="34" charset="-122"/>
                        <a:cs typeface="+mn-cs"/>
                      </a:endParaRPr>
                    </a:p>
                  </a:txBody>
                  <a:tcPr marL="9525" marR="9525" marT="9525" marB="0" anchor="ctr"/>
                </a:tc>
                <a:extLst>
                  <a:ext uri="{0D108BD9-81ED-4DB2-BD59-A6C34878D82A}">
                    <a16:rowId xmlns="" xmlns:a16="http://schemas.microsoft.com/office/drawing/2014/main" val="4076732355"/>
                  </a:ext>
                </a:extLst>
              </a:tr>
              <a:tr h="474051">
                <a:tc vMerge="1">
                  <a:txBody>
                    <a:bodyPr/>
                    <a:lstStyle/>
                    <a:p>
                      <a:endParaRPr lang="zh-CN" altLang="en-US"/>
                    </a:p>
                  </a:txBody>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lang="zh-CN" altLang="en-US" sz="1600" b="0" kern="1200" dirty="0">
                          <a:solidFill>
                            <a:srgbClr val="007CC2"/>
                          </a:solidFill>
                          <a:latin typeface="微软雅黑" panose="020B0503020204020204" pitchFamily="34" charset="-122"/>
                          <a:ea typeface="微软雅黑" panose="020B0503020204020204" pitchFamily="34" charset="-122"/>
                          <a:cs typeface="+mn-cs"/>
                        </a:rPr>
                        <a:t>连续三年，给予最高</a:t>
                      </a:r>
                      <a:r>
                        <a:rPr lang="en-US" sz="1600" b="0" kern="1200" dirty="0">
                          <a:solidFill>
                            <a:srgbClr val="007CC2"/>
                          </a:solidFill>
                          <a:latin typeface="微软雅黑" panose="020B0503020204020204" pitchFamily="34" charset="-122"/>
                          <a:ea typeface="微软雅黑" panose="020B0503020204020204" pitchFamily="34" charset="-122"/>
                          <a:cs typeface="+mn-cs"/>
                        </a:rPr>
                        <a:t>100%</a:t>
                      </a:r>
                      <a:r>
                        <a:rPr lang="zh-CN" altLang="en-US" sz="1600" b="0" kern="1200" dirty="0">
                          <a:solidFill>
                            <a:srgbClr val="007CC2"/>
                          </a:solidFill>
                          <a:latin typeface="微软雅黑" panose="020B0503020204020204" pitchFamily="34" charset="-122"/>
                          <a:ea typeface="微软雅黑" panose="020B0503020204020204" pitchFamily="34" charset="-122"/>
                          <a:cs typeface="+mn-cs"/>
                        </a:rPr>
                        <a:t>租金补助。</a:t>
                      </a:r>
                    </a:p>
                  </a:txBody>
                  <a:tcPr marL="9525" marR="9525" marT="9525" marB="0" anchor="ctr"/>
                </a:tc>
                <a:extLst>
                  <a:ext uri="{0D108BD9-81ED-4DB2-BD59-A6C34878D82A}">
                    <a16:rowId xmlns="" xmlns:a16="http://schemas.microsoft.com/office/drawing/2014/main" val="662325858"/>
                  </a:ext>
                </a:extLst>
              </a:tr>
              <a:tr h="474051">
                <a:tc vMerge="1">
                  <a:txBody>
                    <a:bodyPr/>
                    <a:lstStyle/>
                    <a:p>
                      <a:endParaRPr lang="zh-CN" altLang="en-US"/>
                    </a:p>
                  </a:txBody>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lang="zh-CN" altLang="en-US" sz="1600" b="0" kern="1200" dirty="0">
                          <a:solidFill>
                            <a:srgbClr val="007CC2"/>
                          </a:solidFill>
                          <a:latin typeface="微软雅黑" panose="020B0503020204020204" pitchFamily="34" charset="-122"/>
                          <a:ea typeface="微软雅黑" panose="020B0503020204020204" pitchFamily="34" charset="-122"/>
                          <a:cs typeface="+mn-cs"/>
                        </a:rPr>
                        <a:t>连续三年，给予</a:t>
                      </a:r>
                      <a:r>
                        <a:rPr lang="en-US" sz="1600" b="0" kern="1200" dirty="0">
                          <a:solidFill>
                            <a:srgbClr val="007CC2"/>
                          </a:solidFill>
                          <a:latin typeface="微软雅黑" panose="020B0503020204020204" pitchFamily="34" charset="-122"/>
                          <a:ea typeface="微软雅黑" panose="020B0503020204020204" pitchFamily="34" charset="-122"/>
                          <a:cs typeface="+mn-cs"/>
                        </a:rPr>
                        <a:t>30%</a:t>
                      </a:r>
                      <a:r>
                        <a:rPr lang="zh-CN" altLang="en-US" sz="1600" b="0" kern="1200" dirty="0">
                          <a:solidFill>
                            <a:srgbClr val="007CC2"/>
                          </a:solidFill>
                          <a:latin typeface="微软雅黑" panose="020B0503020204020204" pitchFamily="34" charset="-122"/>
                          <a:ea typeface="微软雅黑" panose="020B0503020204020204" pitchFamily="34" charset="-122"/>
                          <a:cs typeface="+mn-cs"/>
                        </a:rPr>
                        <a:t>研发投入配套经费补助。</a:t>
                      </a:r>
                    </a:p>
                  </a:txBody>
                  <a:tcPr marL="9525" marR="9525" marT="9525" marB="0" anchor="ctr"/>
                </a:tc>
                <a:extLst>
                  <a:ext uri="{0D108BD9-81ED-4DB2-BD59-A6C34878D82A}">
                    <a16:rowId xmlns="" xmlns:a16="http://schemas.microsoft.com/office/drawing/2014/main" val="485486002"/>
                  </a:ext>
                </a:extLst>
              </a:tr>
              <a:tr h="588478">
                <a:tc>
                  <a:txBody>
                    <a:bodyPr/>
                    <a:lstStyle/>
                    <a:p>
                      <a:pPr marL="0" algn="ctr" fontAlgn="ctr">
                        <a:lnSpc>
                          <a:spcPts val="1500"/>
                        </a:lnSpc>
                      </a:pPr>
                      <a:r>
                        <a:rPr lang="zh-CN" altLang="en-US" sz="1600" b="1" kern="1200" dirty="0">
                          <a:solidFill>
                            <a:srgbClr val="007CC2"/>
                          </a:solidFill>
                          <a:latin typeface="微软雅黑" panose="020B0503020204020204" pitchFamily="34" charset="-122"/>
                          <a:ea typeface="微软雅黑" panose="020B0503020204020204" pitchFamily="34" charset="-122"/>
                        </a:rPr>
                        <a:t>总部项目</a:t>
                      </a: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lang="zh-CN" altLang="en-US" sz="1600" b="0" kern="1200" dirty="0">
                          <a:solidFill>
                            <a:srgbClr val="007CC2"/>
                          </a:solidFill>
                          <a:latin typeface="微软雅黑" panose="020B0503020204020204" pitchFamily="34" charset="-122"/>
                          <a:ea typeface="微软雅黑" panose="020B0503020204020204" pitchFamily="34" charset="-122"/>
                          <a:cs typeface="+mn-cs"/>
                        </a:rPr>
                        <a:t>总部项目，最高可给予</a:t>
                      </a:r>
                      <a:r>
                        <a:rPr lang="en-US" sz="1600" b="0" kern="1200" dirty="0">
                          <a:solidFill>
                            <a:srgbClr val="007CC2"/>
                          </a:solidFill>
                          <a:latin typeface="微软雅黑" panose="020B0503020204020204" pitchFamily="34" charset="-122"/>
                          <a:ea typeface="微软雅黑" panose="020B0503020204020204" pitchFamily="34" charset="-122"/>
                          <a:cs typeface="+mn-cs"/>
                        </a:rPr>
                        <a:t>1500</a:t>
                      </a:r>
                      <a:r>
                        <a:rPr lang="zh-CN" altLang="en-US" sz="1600" b="0" kern="1200" dirty="0">
                          <a:solidFill>
                            <a:srgbClr val="007CC2"/>
                          </a:solidFill>
                          <a:latin typeface="微软雅黑" panose="020B0503020204020204" pitchFamily="34" charset="-122"/>
                          <a:ea typeface="微软雅黑" panose="020B0503020204020204" pitchFamily="34" charset="-122"/>
                          <a:cs typeface="+mn-cs"/>
                        </a:rPr>
                        <a:t>万元奖励。</a:t>
                      </a:r>
                    </a:p>
                  </a:txBody>
                  <a:tcPr marL="9525" marR="9525" marT="9525" marB="0" anchor="ctr"/>
                </a:tc>
                <a:extLst>
                  <a:ext uri="{0D108BD9-81ED-4DB2-BD59-A6C34878D82A}">
                    <a16:rowId xmlns="" xmlns:a16="http://schemas.microsoft.com/office/drawing/2014/main" val="10005"/>
                  </a:ext>
                </a:extLst>
              </a:tr>
              <a:tr h="506743">
                <a:tc rowSpan="3">
                  <a:txBody>
                    <a:bodyPr/>
                    <a:lstStyle/>
                    <a:p>
                      <a:pPr marL="0" algn="ctr" fontAlgn="ctr">
                        <a:lnSpc>
                          <a:spcPts val="1500"/>
                        </a:lnSpc>
                      </a:pPr>
                      <a:r>
                        <a:rPr lang="zh-CN" altLang="en-US" sz="1600" b="1" kern="1200" dirty="0">
                          <a:solidFill>
                            <a:srgbClr val="007CC2"/>
                          </a:solidFill>
                          <a:latin typeface="微软雅黑" panose="020B0503020204020204" pitchFamily="34" charset="-122"/>
                          <a:ea typeface="微软雅黑" panose="020B0503020204020204" pitchFamily="34" charset="-122"/>
                        </a:rPr>
                        <a:t>重大项目</a:t>
                      </a:r>
                      <a:endParaRPr lang="zh-CN" altLang="en-US" sz="1600" b="1" kern="1200" dirty="0">
                        <a:solidFill>
                          <a:srgbClr val="007CC2"/>
                        </a:solidFill>
                        <a:latin typeface="微软雅黑" pitchFamily="34" charset="-122"/>
                        <a:ea typeface="微软雅黑" pitchFamily="34" charset="-122"/>
                        <a:cs typeface="Arial" panose="020B0604020202090204" pitchFamily="34" charset="0"/>
                      </a:endParaRPr>
                    </a:p>
                  </a:txBody>
                  <a:tcPr marL="9525" marR="9525" marT="9525" marB="0" anchor="ctr"/>
                </a:tc>
                <a:tc>
                  <a:txBody>
                    <a:bodyPr/>
                    <a:lstStyle/>
                    <a:p>
                      <a:pPr marL="0" lvl="0" algn="l" defTabSz="914400" rtl="0" eaLnBrk="1" fontAlgn="ctr" latinLnBrk="0" hangingPunct="1">
                        <a:lnSpc>
                          <a:spcPts val="1500"/>
                        </a:lnSpc>
                      </a:pPr>
                      <a:r>
                        <a:rPr lang="zh-CN" altLang="en-US" sz="1600" b="0" kern="1200" dirty="0">
                          <a:solidFill>
                            <a:srgbClr val="007CC2"/>
                          </a:solidFill>
                          <a:latin typeface="微软雅黑" panose="020B0503020204020204" pitchFamily="34" charset="-122"/>
                          <a:ea typeface="微软雅黑" panose="020B0503020204020204" pitchFamily="34" charset="-122"/>
                          <a:cs typeface="+mn-cs"/>
                        </a:rPr>
                        <a:t>给予超额经济贡献奖励。</a:t>
                      </a:r>
                    </a:p>
                  </a:txBody>
                  <a:tcPr marL="9525" marR="9525" marT="9525" marB="0" anchor="ctr"/>
                </a:tc>
                <a:extLst>
                  <a:ext uri="{0D108BD9-81ED-4DB2-BD59-A6C34878D82A}">
                    <a16:rowId xmlns="" xmlns:a16="http://schemas.microsoft.com/office/drawing/2014/main" val="2037747702"/>
                  </a:ext>
                </a:extLst>
              </a:tr>
              <a:tr h="539438">
                <a:tc vMerge="1">
                  <a:txBody>
                    <a:bodyPr/>
                    <a:lstStyle/>
                    <a:p>
                      <a:endParaRPr lang="zh-CN" altLang="en-US"/>
                    </a:p>
                  </a:txBody>
                  <a:tcPr/>
                </a:tc>
                <a:tc>
                  <a:txBody>
                    <a:bodyPr/>
                    <a:lstStyle/>
                    <a:p>
                      <a:pPr marL="0" lvl="0" algn="l" defTabSz="914400" rtl="0" eaLnBrk="1" fontAlgn="ctr" latinLnBrk="0" hangingPunct="1">
                        <a:lnSpc>
                          <a:spcPts val="1500"/>
                        </a:lnSpc>
                      </a:pPr>
                      <a:r>
                        <a:rPr lang="en-US" altLang="zh-CN" sz="1600" b="0" kern="1200" dirty="0">
                          <a:solidFill>
                            <a:srgbClr val="007CC2"/>
                          </a:solidFill>
                          <a:latin typeface="微软雅黑" panose="020B0503020204020204" pitchFamily="34" charset="-122"/>
                          <a:ea typeface="微软雅黑" panose="020B0503020204020204" pitchFamily="34" charset="-122"/>
                          <a:cs typeface="+mn-cs"/>
                        </a:rPr>
                        <a:t> </a:t>
                      </a:r>
                      <a:r>
                        <a:rPr lang="zh-CN" altLang="en-US" sz="1600" b="0" kern="1200" dirty="0">
                          <a:solidFill>
                            <a:srgbClr val="007CC2"/>
                          </a:solidFill>
                          <a:latin typeface="微软雅黑" panose="020B0503020204020204" pitchFamily="34" charset="-122"/>
                          <a:ea typeface="微软雅黑" panose="020B0503020204020204" pitchFamily="34" charset="-122"/>
                          <a:cs typeface="+mn-cs"/>
                        </a:rPr>
                        <a:t>对特重大项目，连续三年给予</a:t>
                      </a:r>
                      <a:r>
                        <a:rPr lang="en-US" sz="1600" b="0" kern="1200" dirty="0">
                          <a:solidFill>
                            <a:srgbClr val="007CC2"/>
                          </a:solidFill>
                          <a:latin typeface="微软雅黑" panose="020B0503020204020204" pitchFamily="34" charset="-122"/>
                          <a:ea typeface="微软雅黑" panose="020B0503020204020204" pitchFamily="34" charset="-122"/>
                          <a:cs typeface="+mn-cs"/>
                        </a:rPr>
                        <a:t>30%</a:t>
                      </a:r>
                      <a:r>
                        <a:rPr lang="zh-CN" altLang="en-US" sz="1600" b="0" kern="1200" dirty="0">
                          <a:solidFill>
                            <a:srgbClr val="007CC2"/>
                          </a:solidFill>
                          <a:latin typeface="微软雅黑" panose="020B0503020204020204" pitchFamily="34" charset="-122"/>
                          <a:ea typeface="微软雅黑" panose="020B0503020204020204" pitchFamily="34" charset="-122"/>
                          <a:cs typeface="+mn-cs"/>
                        </a:rPr>
                        <a:t>固定资产投入补助。</a:t>
                      </a:r>
                    </a:p>
                  </a:txBody>
                  <a:tcPr marL="9525" marR="9525" marT="9525" marB="0" anchor="ctr"/>
                </a:tc>
                <a:extLst>
                  <a:ext uri="{0D108BD9-81ED-4DB2-BD59-A6C34878D82A}">
                    <a16:rowId xmlns="" xmlns:a16="http://schemas.microsoft.com/office/drawing/2014/main" val="10007"/>
                  </a:ext>
                </a:extLst>
              </a:tr>
              <a:tr h="766243">
                <a:tc vMerge="1">
                  <a:txBody>
                    <a:bodyPr/>
                    <a:lstStyle/>
                    <a:p>
                      <a:endParaRPr lang="zh-CN" altLang="en-US"/>
                    </a:p>
                  </a:txBody>
                  <a:tcPr/>
                </a:tc>
                <a:tc>
                  <a:txBody>
                    <a:bodyPr/>
                    <a:lstStyle/>
                    <a:p>
                      <a:pPr marL="0" lvl="0" algn="l" defTabSz="914400" rtl="0" eaLnBrk="1" fontAlgn="ctr" latinLnBrk="0" hangingPunct="1">
                        <a:lnSpc>
                          <a:spcPts val="1500"/>
                        </a:lnSpc>
                      </a:pPr>
                      <a:r>
                        <a:rPr lang="zh-CN" altLang="en-US" sz="1600" b="0" kern="1200" dirty="0">
                          <a:solidFill>
                            <a:srgbClr val="007CC2"/>
                          </a:solidFill>
                          <a:latin typeface="微软雅黑" panose="020B0503020204020204" pitchFamily="34" charset="-122"/>
                          <a:ea typeface="微软雅黑" panose="020B0503020204020204" pitchFamily="34" charset="-122"/>
                          <a:cs typeface="+mn-cs"/>
                        </a:rPr>
                        <a:t>高级管理人员，连续三年按照个人应纳税所得额的</a:t>
                      </a:r>
                      <a:r>
                        <a:rPr lang="en-US" sz="1600" b="0" kern="1200" dirty="0">
                          <a:solidFill>
                            <a:srgbClr val="007CC2"/>
                          </a:solidFill>
                          <a:latin typeface="微软雅黑" panose="020B0503020204020204" pitchFamily="34" charset="-122"/>
                          <a:ea typeface="微软雅黑" panose="020B0503020204020204" pitchFamily="34" charset="-122"/>
                          <a:cs typeface="+mn-cs"/>
                        </a:rPr>
                        <a:t>10%</a:t>
                      </a:r>
                      <a:r>
                        <a:rPr lang="zh-CN" altLang="en-US" sz="1600" b="0" kern="1200" dirty="0">
                          <a:solidFill>
                            <a:srgbClr val="007CC2"/>
                          </a:solidFill>
                          <a:latin typeface="微软雅黑" panose="020B0503020204020204" pitchFamily="34" charset="-122"/>
                          <a:ea typeface="微软雅黑" panose="020B0503020204020204" pitchFamily="34" charset="-122"/>
                          <a:cs typeface="+mn-cs"/>
                        </a:rPr>
                        <a:t>予以奖励，</a:t>
                      </a:r>
                      <a:r>
                        <a:rPr lang="en-US" altLang="zh-CN" sz="1600" b="0" kern="1200" dirty="0">
                          <a:solidFill>
                            <a:srgbClr val="007CC2"/>
                          </a:solidFill>
                          <a:latin typeface="微软雅黑" panose="020B0503020204020204" pitchFamily="34" charset="-122"/>
                          <a:ea typeface="微软雅黑" panose="020B0503020204020204" pitchFamily="34" charset="-122"/>
                          <a:cs typeface="+mn-cs"/>
                        </a:rPr>
                        <a:t>  </a:t>
                      </a:r>
                      <a:r>
                        <a:rPr lang="zh-CN" altLang="en-US" sz="1600" b="0" kern="1200" dirty="0">
                          <a:solidFill>
                            <a:srgbClr val="007CC2"/>
                          </a:solidFill>
                          <a:latin typeface="微软雅黑" panose="020B0503020204020204" pitchFamily="34" charset="-122"/>
                          <a:ea typeface="微软雅黑" panose="020B0503020204020204" pitchFamily="34" charset="-122"/>
                          <a:cs typeface="+mn-cs"/>
                        </a:rPr>
                        <a:t>每人每年最高不超过</a:t>
                      </a:r>
                      <a:r>
                        <a:rPr lang="en-US" sz="1600" b="0" kern="1200" dirty="0">
                          <a:solidFill>
                            <a:srgbClr val="007CC2"/>
                          </a:solidFill>
                          <a:latin typeface="微软雅黑" panose="020B0503020204020204" pitchFamily="34" charset="-122"/>
                          <a:ea typeface="微软雅黑" panose="020B0503020204020204" pitchFamily="34" charset="-122"/>
                          <a:cs typeface="+mn-cs"/>
                        </a:rPr>
                        <a:t>300</a:t>
                      </a:r>
                      <a:r>
                        <a:rPr lang="zh-CN" altLang="en-US" sz="1600" b="0" kern="1200" dirty="0">
                          <a:solidFill>
                            <a:srgbClr val="007CC2"/>
                          </a:solidFill>
                          <a:latin typeface="微软雅黑" panose="020B0503020204020204" pitchFamily="34" charset="-122"/>
                          <a:ea typeface="微软雅黑" panose="020B0503020204020204" pitchFamily="34" charset="-122"/>
                          <a:cs typeface="+mn-cs"/>
                        </a:rPr>
                        <a:t>万元</a:t>
                      </a:r>
                    </a:p>
                  </a:txBody>
                  <a:tcPr marL="9525" marR="9525" marT="9525" marB="0" anchor="ctr"/>
                </a:tc>
                <a:extLst>
                  <a:ext uri="{0D108BD9-81ED-4DB2-BD59-A6C34878D82A}">
                    <a16:rowId xmlns="" xmlns:a16="http://schemas.microsoft.com/office/drawing/2014/main" val="1348687057"/>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18</a:t>
            </a:fld>
            <a:endParaRPr lang="zh-CN" altLang="en-US" dirty="0"/>
          </a:p>
        </p:txBody>
      </p:sp>
      <p:sp>
        <p:nvSpPr>
          <p:cNvPr id="5" name="矩形 4"/>
          <p:cNvSpPr/>
          <p:nvPr/>
        </p:nvSpPr>
        <p:spPr>
          <a:xfrm>
            <a:off x="2941284" y="2960555"/>
            <a:ext cx="3262432" cy="707886"/>
          </a:xfrm>
          <a:prstGeom prst="rect">
            <a:avLst/>
          </a:prstGeom>
        </p:spPr>
        <p:txBody>
          <a:bodyPr wrap="none">
            <a:spAutoFit/>
          </a:bodyPr>
          <a:lstStyle/>
          <a:p>
            <a:r>
              <a:rPr lang="zh-CN" altLang="en-US" sz="4000" dirty="0">
                <a:solidFill>
                  <a:srgbClr val="1C4885"/>
                </a:solidFill>
                <a:latin typeface="方正粗黑宋简体" pitchFamily="2" charset="-122"/>
                <a:ea typeface="方正粗黑宋简体" pitchFamily="2" charset="-122"/>
              </a:rPr>
              <a:t>顺德欢迎您！</a:t>
            </a:r>
            <a:endParaRPr lang="zh-CN" altLang="en-US" sz="4000" dirty="0">
              <a:latin typeface="方正粗黑宋简体" pitchFamily="2" charset="-122"/>
              <a:ea typeface="方正粗黑宋简体" pitchFamily="2" charset="-122"/>
            </a:endParaRPr>
          </a:p>
        </p:txBody>
      </p:sp>
      <p:grpSp>
        <p:nvGrpSpPr>
          <p:cNvPr id="10" name="组合 9"/>
          <p:cNvGrpSpPr/>
          <p:nvPr/>
        </p:nvGrpSpPr>
        <p:grpSpPr>
          <a:xfrm>
            <a:off x="7551668" y="1954892"/>
            <a:ext cx="2317546" cy="2349093"/>
            <a:chOff x="7551668" y="1954893"/>
            <a:chExt cx="2081063" cy="2112610"/>
          </a:xfrm>
        </p:grpSpPr>
        <p:sp>
          <p:nvSpPr>
            <p:cNvPr id="6" name="矩形 5"/>
            <p:cNvSpPr/>
            <p:nvPr/>
          </p:nvSpPr>
          <p:spPr bwMode="auto">
            <a:xfrm>
              <a:off x="7579634" y="1982953"/>
              <a:ext cx="2025131" cy="2040726"/>
            </a:xfrm>
            <a:prstGeom prst="rect">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7" name="十字形 6"/>
            <p:cNvSpPr/>
            <p:nvPr/>
          </p:nvSpPr>
          <p:spPr bwMode="auto">
            <a:xfrm>
              <a:off x="7551668" y="1954893"/>
              <a:ext cx="2081063" cy="2112610"/>
            </a:xfrm>
            <a:prstGeom prst="plus">
              <a:avLst>
                <a:gd name="adj" fmla="val 18452"/>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lang="en-US" altLang="zh-CN" dirty="0"/>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lang="en-US" altLang="zh-CN" dirty="0"/>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lang="en-US" altLang="zh-CN" dirty="0"/>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lang="en-US" altLang="zh-CN" dirty="0"/>
                <a:t> </a:t>
              </a:r>
              <a:r>
                <a:rPr lang="zh-CN" altLang="en-US" dirty="0"/>
                <a:t>群二维码</a:t>
              </a:r>
              <a:endParaRPr kumimoji="0" lang="zh-CN" altLang="en-US" sz="1800" b="0" i="0" u="none" strike="noStrike" cap="none" normalizeH="0" baseline="0" dirty="0">
                <a:ln>
                  <a:noFill/>
                </a:ln>
                <a:solidFill>
                  <a:schemeClr val="tx1"/>
                </a:solidFill>
                <a:effectLst/>
                <a:latin typeface="Calibri" pitchFamily="34" charset="0"/>
                <a:ea typeface="宋体" pitchFamily="2" charset="-122"/>
              </a:endParaRPr>
            </a:p>
          </p:txBody>
        </p:sp>
      </p:grpSp>
      <p:sp>
        <p:nvSpPr>
          <p:cNvPr id="9" name="TextBox 8"/>
          <p:cNvSpPr txBox="1"/>
          <p:nvPr/>
        </p:nvSpPr>
        <p:spPr>
          <a:xfrm>
            <a:off x="7898520" y="1497723"/>
            <a:ext cx="1313180" cy="523220"/>
          </a:xfrm>
          <a:prstGeom prst="rect">
            <a:avLst/>
          </a:prstGeom>
          <a:noFill/>
        </p:spPr>
        <p:txBody>
          <a:bodyPr wrap="none" rtlCol="0">
            <a:spAutoFit/>
          </a:bodyPr>
          <a:lstStyle/>
          <a:p>
            <a:r>
              <a:rPr lang="en-US" altLang="zh-CN" sz="2800" dirty="0"/>
              <a:t>Link </a:t>
            </a:r>
            <a:r>
              <a:rPr lang="zh-CN" altLang="en-US" dirty="0">
                <a:latin typeface="微软雅黑" pitchFamily="34" charset="-122"/>
                <a:ea typeface="微软雅黑" pitchFamily="34" charset="-122"/>
              </a:rPr>
              <a:t>顺德</a:t>
            </a:r>
          </a:p>
        </p:txBody>
      </p:sp>
      <p:pic>
        <p:nvPicPr>
          <p:cNvPr id="11" name="图片 10">
            <a:extLst>
              <a:ext uri="{FF2B5EF4-FFF2-40B4-BE49-F238E27FC236}">
                <a16:creationId xmlns="" xmlns:a16="http://schemas.microsoft.com/office/drawing/2014/main" id="{91D3797F-310E-4C0A-AC23-077CF4699ED7}"/>
              </a:ext>
            </a:extLst>
          </p:cNvPr>
          <p:cNvPicPr>
            <a:picLocks noChangeAspect="1"/>
          </p:cNvPicPr>
          <p:nvPr/>
        </p:nvPicPr>
        <p:blipFill>
          <a:blip r:embed="rId2"/>
          <a:stretch>
            <a:fillRect/>
          </a:stretch>
        </p:blipFill>
        <p:spPr>
          <a:xfrm>
            <a:off x="7682858" y="2098474"/>
            <a:ext cx="2055166" cy="20792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2</a:t>
            </a:fld>
            <a:endParaRPr lang="zh-CN" altLang="en-US" dirty="0"/>
          </a:p>
        </p:txBody>
      </p:sp>
      <p:sp>
        <p:nvSpPr>
          <p:cNvPr id="5" name="矩形 4"/>
          <p:cNvSpPr/>
          <p:nvPr/>
        </p:nvSpPr>
        <p:spPr>
          <a:xfrm>
            <a:off x="4687730" y="2755603"/>
            <a:ext cx="2646878" cy="830997"/>
          </a:xfrm>
          <a:prstGeom prst="rect">
            <a:avLst/>
          </a:prstGeom>
        </p:spPr>
        <p:txBody>
          <a:bodyPr wrap="none">
            <a:spAutoFit/>
          </a:bodyPr>
          <a:lstStyle/>
          <a:p>
            <a:r>
              <a:rPr lang="zh-CN" altLang="en-US" sz="4800" b="1" dirty="0" smtClean="0">
                <a:solidFill>
                  <a:srgbClr val="1C4885"/>
                </a:solidFill>
                <a:latin typeface="微软雅黑" pitchFamily="34" charset="-122"/>
                <a:ea typeface="微软雅黑" pitchFamily="34" charset="-122"/>
              </a:rPr>
              <a:t>顺</a:t>
            </a:r>
            <a:r>
              <a:rPr lang="zh-CN" altLang="en-US" sz="4800" b="1" dirty="0">
                <a:solidFill>
                  <a:srgbClr val="1C4885"/>
                </a:solidFill>
                <a:latin typeface="微软雅黑" pitchFamily="34" charset="-122"/>
                <a:ea typeface="微软雅黑" pitchFamily="34" charset="-122"/>
              </a:rPr>
              <a:t>德印象</a:t>
            </a:r>
            <a:endParaRPr lang="zh-CN" altLang="en-US" sz="4800"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3</a:t>
            </a:fld>
            <a:endParaRPr lang="zh-CN" altLang="en-US" dirty="0"/>
          </a:p>
        </p:txBody>
      </p:sp>
      <p:sp>
        <p:nvSpPr>
          <p:cNvPr id="5" name="矩形 4"/>
          <p:cNvSpPr/>
          <p:nvPr/>
        </p:nvSpPr>
        <p:spPr bwMode="auto">
          <a:xfrm>
            <a:off x="2554013" y="1813016"/>
            <a:ext cx="1954924" cy="756745"/>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kumimoji="0" lang="zh-CN" altLang="en-US" sz="2000" b="1" i="0" u="none" strike="noStrike" cap="none" normalizeH="0" baseline="0" dirty="0">
                <a:ln>
                  <a:noFill/>
                </a:ln>
                <a:solidFill>
                  <a:schemeClr val="bg1"/>
                </a:solidFill>
                <a:effectLst/>
                <a:latin typeface="Calibri" pitchFamily="34" charset="0"/>
                <a:ea typeface="宋体" pitchFamily="2" charset="-122"/>
              </a:rPr>
              <a:t>顺德美食</a:t>
            </a:r>
          </a:p>
        </p:txBody>
      </p:sp>
      <p:sp>
        <p:nvSpPr>
          <p:cNvPr id="6" name="矩形 5"/>
          <p:cNvSpPr/>
          <p:nvPr/>
        </p:nvSpPr>
        <p:spPr bwMode="auto">
          <a:xfrm>
            <a:off x="2538247" y="3090028"/>
            <a:ext cx="1954924" cy="756745"/>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kumimoji="0" lang="zh-CN" altLang="en-US" sz="2000" b="1" i="0" u="none" strike="noStrike" cap="none" normalizeH="0" baseline="0" dirty="0">
                <a:ln>
                  <a:noFill/>
                </a:ln>
                <a:solidFill>
                  <a:schemeClr val="bg1"/>
                </a:solidFill>
                <a:effectLst/>
                <a:latin typeface="Calibri" pitchFamily="34" charset="0"/>
                <a:ea typeface="宋体" pitchFamily="2" charset="-122"/>
              </a:rPr>
              <a:t>顺德曲艺</a:t>
            </a:r>
          </a:p>
        </p:txBody>
      </p:sp>
      <p:sp>
        <p:nvSpPr>
          <p:cNvPr id="7" name="矩形 6"/>
          <p:cNvSpPr/>
          <p:nvPr/>
        </p:nvSpPr>
        <p:spPr bwMode="auto">
          <a:xfrm>
            <a:off x="2538247" y="4367036"/>
            <a:ext cx="1954924" cy="756745"/>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kumimoji="0" lang="zh-CN" altLang="en-US" sz="2000" b="1" i="0" u="none" strike="noStrike" cap="none" normalizeH="0" baseline="0" dirty="0">
                <a:ln>
                  <a:noFill/>
                </a:ln>
                <a:solidFill>
                  <a:schemeClr val="bg1"/>
                </a:solidFill>
                <a:effectLst/>
                <a:latin typeface="Calibri" pitchFamily="34" charset="0"/>
                <a:ea typeface="宋体" pitchFamily="2" charset="-122"/>
              </a:rPr>
              <a:t>顺德龙舟</a:t>
            </a:r>
          </a:p>
        </p:txBody>
      </p:sp>
      <p:sp>
        <p:nvSpPr>
          <p:cNvPr id="8" name="矩形 7"/>
          <p:cNvSpPr/>
          <p:nvPr/>
        </p:nvSpPr>
        <p:spPr bwMode="auto">
          <a:xfrm>
            <a:off x="5108025" y="1813022"/>
            <a:ext cx="1954924" cy="756745"/>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kumimoji="0" lang="zh-CN" altLang="en-US" sz="2000" b="1" i="0" u="none" strike="noStrike" cap="none" normalizeH="0" baseline="0" dirty="0">
                <a:ln>
                  <a:noFill/>
                </a:ln>
                <a:solidFill>
                  <a:schemeClr val="bg1"/>
                </a:solidFill>
                <a:effectLst/>
                <a:latin typeface="Calibri" pitchFamily="34" charset="0"/>
                <a:ea typeface="宋体" pitchFamily="2" charset="-122"/>
              </a:rPr>
              <a:t>顺德</a:t>
            </a:r>
            <a:r>
              <a:rPr lang="zh-CN" altLang="en-US" sz="2000" b="1" dirty="0">
                <a:solidFill>
                  <a:schemeClr val="bg1"/>
                </a:solidFill>
              </a:rPr>
              <a:t>家电</a:t>
            </a:r>
            <a:endParaRPr kumimoji="0" lang="zh-CN" altLang="en-US" sz="2000" b="1" i="0" u="none" strike="noStrike" cap="none" normalizeH="0" baseline="0" dirty="0">
              <a:ln>
                <a:noFill/>
              </a:ln>
              <a:solidFill>
                <a:schemeClr val="bg1"/>
              </a:solidFill>
              <a:effectLst/>
              <a:latin typeface="Calibri" pitchFamily="34" charset="0"/>
              <a:ea typeface="宋体" pitchFamily="2" charset="-122"/>
            </a:endParaRPr>
          </a:p>
        </p:txBody>
      </p:sp>
      <p:sp>
        <p:nvSpPr>
          <p:cNvPr id="9" name="矩形 8"/>
          <p:cNvSpPr/>
          <p:nvPr/>
        </p:nvSpPr>
        <p:spPr bwMode="auto">
          <a:xfrm>
            <a:off x="5108026" y="3074262"/>
            <a:ext cx="1954924" cy="756745"/>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kumimoji="0" lang="zh-CN" altLang="en-US" sz="2000" b="1" i="0" u="none" strike="noStrike" cap="none" normalizeH="0" baseline="0" dirty="0">
                <a:ln>
                  <a:noFill/>
                </a:ln>
                <a:solidFill>
                  <a:schemeClr val="bg1"/>
                </a:solidFill>
                <a:effectLst/>
                <a:latin typeface="Calibri" pitchFamily="34" charset="0"/>
                <a:ea typeface="宋体" pitchFamily="2" charset="-122"/>
              </a:rPr>
              <a:t>顺德</a:t>
            </a:r>
            <a:r>
              <a:rPr lang="zh-CN" altLang="en-US" sz="2000" b="1" dirty="0">
                <a:solidFill>
                  <a:schemeClr val="bg1"/>
                </a:solidFill>
              </a:rPr>
              <a:t>功夫</a:t>
            </a:r>
            <a:endParaRPr kumimoji="0" lang="zh-CN" altLang="en-US" sz="2000" b="1" i="0" u="none" strike="noStrike" cap="none" normalizeH="0" baseline="0" dirty="0">
              <a:ln>
                <a:noFill/>
              </a:ln>
              <a:solidFill>
                <a:schemeClr val="bg1"/>
              </a:solidFill>
              <a:effectLst/>
              <a:latin typeface="Calibri" pitchFamily="34" charset="0"/>
              <a:ea typeface="宋体" pitchFamily="2" charset="-122"/>
            </a:endParaRPr>
          </a:p>
        </p:txBody>
      </p:sp>
      <p:sp>
        <p:nvSpPr>
          <p:cNvPr id="10" name="矩形 9"/>
          <p:cNvSpPr/>
          <p:nvPr/>
        </p:nvSpPr>
        <p:spPr bwMode="auto">
          <a:xfrm>
            <a:off x="5076494" y="4367036"/>
            <a:ext cx="1954924" cy="756745"/>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kumimoji="0" lang="zh-CN" altLang="en-US" sz="2000" b="1" i="0" u="none" strike="noStrike" cap="none" normalizeH="0" baseline="0" dirty="0">
                <a:ln>
                  <a:noFill/>
                </a:ln>
                <a:solidFill>
                  <a:schemeClr val="bg1"/>
                </a:solidFill>
                <a:effectLst/>
                <a:latin typeface="Calibri" pitchFamily="34" charset="0"/>
                <a:ea typeface="宋体" pitchFamily="2" charset="-122"/>
              </a:rPr>
              <a:t>顺德花卉</a:t>
            </a:r>
          </a:p>
        </p:txBody>
      </p:sp>
      <p:sp>
        <p:nvSpPr>
          <p:cNvPr id="11" name="矩形 10"/>
          <p:cNvSpPr/>
          <p:nvPr/>
        </p:nvSpPr>
        <p:spPr bwMode="auto">
          <a:xfrm>
            <a:off x="7662042" y="1813021"/>
            <a:ext cx="1954924" cy="756745"/>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kumimoji="0" lang="zh-CN" altLang="en-US" sz="2000" b="1" i="0" u="none" strike="noStrike" cap="none" normalizeH="0" baseline="0" dirty="0">
                <a:ln>
                  <a:noFill/>
                </a:ln>
                <a:solidFill>
                  <a:schemeClr val="bg1"/>
                </a:solidFill>
                <a:effectLst/>
                <a:latin typeface="Calibri" pitchFamily="34" charset="0"/>
                <a:ea typeface="宋体" pitchFamily="2" charset="-122"/>
              </a:rPr>
              <a:t>顺德</a:t>
            </a:r>
            <a:r>
              <a:rPr lang="zh-CN" altLang="en-US" sz="2000" b="1" dirty="0">
                <a:solidFill>
                  <a:schemeClr val="bg1"/>
                </a:solidFill>
              </a:rPr>
              <a:t>匠人</a:t>
            </a:r>
            <a:endParaRPr kumimoji="0" lang="zh-CN" altLang="en-US" sz="2000" b="1" i="0" u="none" strike="noStrike" cap="none" normalizeH="0" baseline="0" dirty="0">
              <a:ln>
                <a:noFill/>
              </a:ln>
              <a:solidFill>
                <a:schemeClr val="bg1"/>
              </a:solidFill>
              <a:effectLst/>
              <a:latin typeface="Calibri" pitchFamily="34" charset="0"/>
              <a:ea typeface="宋体" pitchFamily="2" charset="-122"/>
            </a:endParaRPr>
          </a:p>
        </p:txBody>
      </p:sp>
      <p:sp>
        <p:nvSpPr>
          <p:cNvPr id="12" name="矩形 11"/>
          <p:cNvSpPr/>
          <p:nvPr/>
        </p:nvSpPr>
        <p:spPr bwMode="auto">
          <a:xfrm>
            <a:off x="7646274" y="3090029"/>
            <a:ext cx="1954924" cy="756745"/>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kumimoji="0" lang="zh-CN" altLang="en-US" sz="2000" b="1" i="0" u="none" strike="noStrike" cap="none" normalizeH="0" baseline="0" dirty="0">
                <a:ln>
                  <a:noFill/>
                </a:ln>
                <a:solidFill>
                  <a:schemeClr val="bg1"/>
                </a:solidFill>
                <a:effectLst/>
                <a:latin typeface="Calibri" pitchFamily="34" charset="0"/>
                <a:ea typeface="宋体" pitchFamily="2" charset="-122"/>
              </a:rPr>
              <a:t>顺德</a:t>
            </a:r>
            <a:r>
              <a:rPr lang="zh-CN" altLang="en-US" sz="2000" b="1" dirty="0">
                <a:solidFill>
                  <a:schemeClr val="bg1"/>
                </a:solidFill>
              </a:rPr>
              <a:t>家具</a:t>
            </a:r>
            <a:endParaRPr kumimoji="0" lang="zh-CN" altLang="en-US" sz="2000" b="1" i="0" u="none" strike="noStrike" cap="none" normalizeH="0" baseline="0" dirty="0">
              <a:ln>
                <a:noFill/>
              </a:ln>
              <a:solidFill>
                <a:schemeClr val="bg1"/>
              </a:solidFill>
              <a:effectLst/>
              <a:latin typeface="Calibri" pitchFamily="34" charset="0"/>
              <a:ea typeface="宋体" pitchFamily="2" charset="-122"/>
            </a:endParaRPr>
          </a:p>
        </p:txBody>
      </p:sp>
      <p:sp>
        <p:nvSpPr>
          <p:cNvPr id="13" name="矩形 12"/>
          <p:cNvSpPr/>
          <p:nvPr/>
        </p:nvSpPr>
        <p:spPr bwMode="auto">
          <a:xfrm>
            <a:off x="7662040" y="4382801"/>
            <a:ext cx="1954924" cy="756745"/>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altLang="zh-CN" sz="2000" dirty="0">
                <a:solidFill>
                  <a:schemeClr val="bg1"/>
                </a:solidFill>
              </a:rPr>
              <a:t>… …</a:t>
            </a:r>
            <a:endParaRPr kumimoji="0" lang="zh-CN" altLang="en-US" sz="2000" b="0" i="0" u="none" strike="noStrike" cap="none" normalizeH="0" baseline="0" dirty="0">
              <a:ln>
                <a:noFill/>
              </a:ln>
              <a:solidFill>
                <a:schemeClr val="bg1"/>
              </a:solidFill>
              <a:effectLst/>
              <a:latin typeface="Calibri" pitchFamily="34" charset="0"/>
              <a:ea typeface="宋体" pitchFamily="2" charset="-122"/>
            </a:endParaRPr>
          </a:p>
        </p:txBody>
      </p:sp>
      <p:sp>
        <p:nvSpPr>
          <p:cNvPr id="14"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顺德印象</a:t>
            </a:r>
            <a:r>
              <a:rPr lang="en-US" altLang="zh-CN" dirty="0"/>
              <a:t>—— </a:t>
            </a:r>
            <a:r>
              <a:rPr lang="zh-CN" altLang="en-US" dirty="0"/>
              <a:t>标签有点多！</a:t>
            </a:r>
            <a:endParaRPr lang="en-US" altLang="zh-CN" dirty="0"/>
          </a:p>
        </p:txBody>
      </p:sp>
      <p:sp>
        <p:nvSpPr>
          <p:cNvPr id="15" name="矩形 14"/>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1500"/>
                            </p:stCondLst>
                            <p:childTnLst>
                              <p:par>
                                <p:cTn id="43" presetID="53"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5966891"/>
            <a:ext cx="2743200" cy="365125"/>
          </a:xfrm>
        </p:spPr>
        <p:txBody>
          <a:bodyPr/>
          <a:lstStyle/>
          <a:p>
            <a:pPr>
              <a:defRPr/>
            </a:pPr>
            <a:fld id="{22C3898C-0BF6-467F-BDD6-2BD123981D2B}" type="slidenum">
              <a:rPr lang="zh-CN" altLang="en-US" smtClean="0"/>
              <a:pPr>
                <a:defRPr/>
              </a:pPr>
              <a:t>4</a:t>
            </a:fld>
            <a:endParaRPr lang="zh-CN" altLang="en-US" dirty="0"/>
          </a:p>
        </p:txBody>
      </p:sp>
      <p:sp>
        <p:nvSpPr>
          <p:cNvPr id="5"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顺德印象</a:t>
            </a:r>
            <a:r>
              <a:rPr lang="en-US" altLang="zh-CN" dirty="0"/>
              <a:t>—— </a:t>
            </a:r>
            <a:r>
              <a:rPr lang="zh-CN" altLang="en-US" sz="2000" dirty="0"/>
              <a:t>小地方，大风云；小政府，大企业</a:t>
            </a:r>
            <a:endParaRPr lang="en-US" altLang="zh-CN" sz="2000" dirty="0"/>
          </a:p>
        </p:txBody>
      </p:sp>
      <p:sp>
        <p:nvSpPr>
          <p:cNvPr id="6" name="矩形 5"/>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7" name="椭圆 6"/>
          <p:cNvSpPr/>
          <p:nvPr/>
        </p:nvSpPr>
        <p:spPr>
          <a:xfrm>
            <a:off x="5930549" y="2045504"/>
            <a:ext cx="330902" cy="45719"/>
          </a:xfrm>
          <a:prstGeom prst="ellipse">
            <a:avLst/>
          </a:prstGeom>
          <a:noFill/>
          <a:ln>
            <a:gradFill>
              <a:gsLst>
                <a:gs pos="100000">
                  <a:srgbClr val="BE403D"/>
                </a:gs>
                <a:gs pos="70000">
                  <a:srgbClr val="B82B28">
                    <a:alpha val="80000"/>
                  </a:srgbClr>
                </a:gs>
                <a:gs pos="70000">
                  <a:srgbClr val="E2BCBC"/>
                </a:gs>
                <a:gs pos="0">
                  <a:srgbClr val="C96664"/>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flipV="1">
            <a:off x="5746028" y="2387319"/>
            <a:ext cx="699944" cy="45837"/>
          </a:xfrm>
          <a:prstGeom prst="ellipse">
            <a:avLst/>
          </a:prstGeom>
          <a:noFill/>
          <a:ln>
            <a:gradFill>
              <a:gsLst>
                <a:gs pos="100000">
                  <a:srgbClr val="BE403D"/>
                </a:gs>
                <a:gs pos="70000">
                  <a:srgbClr val="B82B28">
                    <a:alpha val="80000"/>
                  </a:srgbClr>
                </a:gs>
                <a:gs pos="70000">
                  <a:srgbClr val="E2BCBC"/>
                </a:gs>
                <a:gs pos="0">
                  <a:srgbClr val="C96664"/>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9" name="椭圆 8"/>
          <p:cNvSpPr/>
          <p:nvPr/>
        </p:nvSpPr>
        <p:spPr>
          <a:xfrm flipV="1">
            <a:off x="5596846" y="2729252"/>
            <a:ext cx="998309" cy="65377"/>
          </a:xfrm>
          <a:prstGeom prst="ellipse">
            <a:avLst/>
          </a:prstGeom>
          <a:noFill/>
          <a:ln>
            <a:gradFill>
              <a:gsLst>
                <a:gs pos="100000">
                  <a:srgbClr val="BE403D"/>
                </a:gs>
                <a:gs pos="70000">
                  <a:srgbClr val="B82B28">
                    <a:alpha val="80000"/>
                  </a:srgbClr>
                </a:gs>
                <a:gs pos="70000">
                  <a:srgbClr val="E2BCBC"/>
                </a:gs>
                <a:gs pos="0">
                  <a:srgbClr val="C96664"/>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flipV="1">
            <a:off x="5401619" y="3090435"/>
            <a:ext cx="1388762" cy="90947"/>
          </a:xfrm>
          <a:prstGeom prst="ellipse">
            <a:avLst/>
          </a:prstGeom>
          <a:noFill/>
          <a:ln>
            <a:gradFill>
              <a:gsLst>
                <a:gs pos="100000">
                  <a:srgbClr val="BE403D"/>
                </a:gs>
                <a:gs pos="70000">
                  <a:srgbClr val="B82B28">
                    <a:alpha val="80000"/>
                  </a:srgbClr>
                </a:gs>
                <a:gs pos="70000">
                  <a:srgbClr val="E2BCBC"/>
                </a:gs>
                <a:gs pos="0">
                  <a:srgbClr val="C96664"/>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flipV="1">
            <a:off x="5172540" y="3465401"/>
            <a:ext cx="1846921" cy="97605"/>
          </a:xfrm>
          <a:prstGeom prst="ellipse">
            <a:avLst/>
          </a:prstGeom>
          <a:noFill/>
          <a:ln>
            <a:gradFill>
              <a:gsLst>
                <a:gs pos="100000">
                  <a:srgbClr val="BE403D">
                    <a:alpha val="90000"/>
                  </a:srgbClr>
                </a:gs>
                <a:gs pos="70000">
                  <a:srgbClr val="B82B28">
                    <a:alpha val="80000"/>
                  </a:srgbClr>
                </a:gs>
                <a:gs pos="70000">
                  <a:srgbClr val="E2BCBC">
                    <a:alpha val="90000"/>
                  </a:srgbClr>
                </a:gs>
                <a:gs pos="0">
                  <a:srgbClr val="C96664">
                    <a:alpha val="9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V="1">
            <a:off x="4827819" y="3858093"/>
            <a:ext cx="2536362" cy="116069"/>
          </a:xfrm>
          <a:prstGeom prst="ellipse">
            <a:avLst/>
          </a:prstGeom>
          <a:noFill/>
          <a:ln>
            <a:gradFill>
              <a:gsLst>
                <a:gs pos="100000">
                  <a:srgbClr val="BE403D">
                    <a:alpha val="80000"/>
                  </a:srgbClr>
                </a:gs>
                <a:gs pos="70000">
                  <a:srgbClr val="B82B28">
                    <a:alpha val="80000"/>
                  </a:srgbClr>
                </a:gs>
                <a:gs pos="70000">
                  <a:srgbClr val="E2BCBC">
                    <a:alpha val="80000"/>
                  </a:srgbClr>
                </a:gs>
                <a:gs pos="0">
                  <a:srgbClr val="C96664">
                    <a:alpha val="8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V="1">
            <a:off x="4571687" y="4270257"/>
            <a:ext cx="3048627" cy="144087"/>
          </a:xfrm>
          <a:prstGeom prst="ellipse">
            <a:avLst/>
          </a:prstGeom>
          <a:noFill/>
          <a:ln>
            <a:gradFill>
              <a:gsLst>
                <a:gs pos="100000">
                  <a:srgbClr val="BE403D">
                    <a:alpha val="70000"/>
                  </a:srgbClr>
                </a:gs>
                <a:gs pos="70000">
                  <a:srgbClr val="B82B28">
                    <a:alpha val="80000"/>
                  </a:srgbClr>
                </a:gs>
                <a:gs pos="70000">
                  <a:srgbClr val="E2BCBC">
                    <a:alpha val="70000"/>
                  </a:srgbClr>
                </a:gs>
                <a:gs pos="0">
                  <a:srgbClr val="C96664">
                    <a:alpha val="7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flipV="1">
            <a:off x="4174746" y="4651707"/>
            <a:ext cx="3842508" cy="141009"/>
          </a:xfrm>
          <a:prstGeom prst="ellipse">
            <a:avLst/>
          </a:prstGeom>
          <a:noFill/>
          <a:ln>
            <a:gradFill>
              <a:gsLst>
                <a:gs pos="100000">
                  <a:srgbClr val="BE403D">
                    <a:alpha val="60000"/>
                  </a:srgbClr>
                </a:gs>
                <a:gs pos="70000">
                  <a:srgbClr val="B82B28">
                    <a:alpha val="80000"/>
                  </a:srgbClr>
                </a:gs>
                <a:gs pos="70000">
                  <a:srgbClr val="E2BCBC">
                    <a:alpha val="60000"/>
                  </a:srgbClr>
                </a:gs>
                <a:gs pos="0">
                  <a:srgbClr val="C96664">
                    <a:alpha val="6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flipV="1">
            <a:off x="3578056" y="5055387"/>
            <a:ext cx="5035888" cy="162999"/>
          </a:xfrm>
          <a:prstGeom prst="ellipse">
            <a:avLst/>
          </a:prstGeom>
          <a:noFill/>
          <a:ln>
            <a:gradFill>
              <a:gsLst>
                <a:gs pos="100000">
                  <a:srgbClr val="BE403D">
                    <a:alpha val="50000"/>
                  </a:srgbClr>
                </a:gs>
                <a:gs pos="70000">
                  <a:srgbClr val="B82B28">
                    <a:alpha val="80000"/>
                  </a:srgbClr>
                </a:gs>
                <a:gs pos="70000">
                  <a:srgbClr val="E2BCBC">
                    <a:alpha val="50000"/>
                  </a:srgbClr>
                </a:gs>
                <a:gs pos="0">
                  <a:srgbClr val="C96664">
                    <a:alpha val="5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V="1">
            <a:off x="2690174" y="5492479"/>
            <a:ext cx="6811653" cy="190713"/>
          </a:xfrm>
          <a:prstGeom prst="ellipse">
            <a:avLst/>
          </a:prstGeom>
          <a:noFill/>
          <a:ln>
            <a:gradFill>
              <a:gsLst>
                <a:gs pos="100000">
                  <a:srgbClr val="BE403D">
                    <a:alpha val="40000"/>
                  </a:srgbClr>
                </a:gs>
                <a:gs pos="70000">
                  <a:srgbClr val="B82B28">
                    <a:alpha val="80000"/>
                  </a:srgbClr>
                </a:gs>
                <a:gs pos="70000">
                  <a:srgbClr val="E2BCBC">
                    <a:alpha val="40000"/>
                  </a:srgbClr>
                </a:gs>
                <a:gs pos="0">
                  <a:srgbClr val="C96664">
                    <a:alpha val="4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1593349" y="5979293"/>
            <a:ext cx="9005302" cy="252131"/>
          </a:xfrm>
          <a:prstGeom prst="ellipse">
            <a:avLst/>
          </a:prstGeom>
          <a:noFill/>
          <a:ln>
            <a:gradFill>
              <a:gsLst>
                <a:gs pos="100000">
                  <a:srgbClr val="BE403D">
                    <a:alpha val="30000"/>
                  </a:srgbClr>
                </a:gs>
                <a:gs pos="70000">
                  <a:srgbClr val="B82B28">
                    <a:alpha val="80000"/>
                  </a:srgbClr>
                </a:gs>
                <a:gs pos="70000">
                  <a:srgbClr val="E2BCBC">
                    <a:alpha val="60000"/>
                  </a:srgbClr>
                </a:gs>
                <a:gs pos="0">
                  <a:srgbClr val="C96664">
                    <a:alpha val="3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988163" y="1210759"/>
            <a:ext cx="215673" cy="780462"/>
            <a:chOff x="5960011" y="1585821"/>
            <a:chExt cx="215673" cy="780462"/>
          </a:xfrm>
        </p:grpSpPr>
        <p:sp>
          <p:nvSpPr>
            <p:cNvPr id="19" name="KSO_Shape"/>
            <p:cNvSpPr/>
            <p:nvPr/>
          </p:nvSpPr>
          <p:spPr bwMode="auto">
            <a:xfrm>
              <a:off x="5960011" y="1585821"/>
              <a:ext cx="215673" cy="353563"/>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FF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等腰三角形 24"/>
            <p:cNvSpPr/>
            <p:nvPr/>
          </p:nvSpPr>
          <p:spPr>
            <a:xfrm>
              <a:off x="5978424" y="1913439"/>
              <a:ext cx="178847" cy="452844"/>
            </a:xfrm>
            <a:custGeom>
              <a:avLst/>
              <a:gdLst>
                <a:gd name="connsiteX0" fmla="*/ 0 w 578876"/>
                <a:gd name="connsiteY0" fmla="*/ 4648025 h 4648025"/>
                <a:gd name="connsiteX1" fmla="*/ 289438 w 578876"/>
                <a:gd name="connsiteY1" fmla="*/ 0 h 4648025"/>
                <a:gd name="connsiteX2" fmla="*/ 578876 w 578876"/>
                <a:gd name="connsiteY2" fmla="*/ 4648025 h 4648025"/>
                <a:gd name="connsiteX3" fmla="*/ 0 w 578876"/>
                <a:gd name="connsiteY3" fmla="*/ 4648025 h 4648025"/>
                <a:gd name="connsiteX0-1" fmla="*/ 0 w 578876"/>
                <a:gd name="connsiteY0-2" fmla="*/ 4648025 h 4648025"/>
                <a:gd name="connsiteX1-3" fmla="*/ 289438 w 578876"/>
                <a:gd name="connsiteY1-4" fmla="*/ 0 h 4648025"/>
                <a:gd name="connsiteX2-5" fmla="*/ 578876 w 578876"/>
                <a:gd name="connsiteY2-6" fmla="*/ 4648025 h 4648025"/>
                <a:gd name="connsiteX3-7" fmla="*/ 0 w 578876"/>
                <a:gd name="connsiteY3-8" fmla="*/ 4648025 h 4648025"/>
                <a:gd name="connsiteX0-9" fmla="*/ 0 w 578876"/>
                <a:gd name="connsiteY0-10" fmla="*/ 4648025 h 4648025"/>
                <a:gd name="connsiteX1-11" fmla="*/ 289438 w 578876"/>
                <a:gd name="connsiteY1-12" fmla="*/ 0 h 4648025"/>
                <a:gd name="connsiteX2-13" fmla="*/ 578876 w 578876"/>
                <a:gd name="connsiteY2-14" fmla="*/ 4648025 h 4648025"/>
                <a:gd name="connsiteX3-15" fmla="*/ 0 w 578876"/>
                <a:gd name="connsiteY3-16" fmla="*/ 4648025 h 4648025"/>
                <a:gd name="connsiteX0-17" fmla="*/ 0 w 578876"/>
                <a:gd name="connsiteY0-18" fmla="*/ 4648025 h 4648025"/>
                <a:gd name="connsiteX1-19" fmla="*/ 289438 w 578876"/>
                <a:gd name="connsiteY1-20" fmla="*/ 0 h 4648025"/>
                <a:gd name="connsiteX2-21" fmla="*/ 578876 w 578876"/>
                <a:gd name="connsiteY2-22" fmla="*/ 4648025 h 4648025"/>
                <a:gd name="connsiteX3-23" fmla="*/ 0 w 578876"/>
                <a:gd name="connsiteY3-24" fmla="*/ 4648025 h 4648025"/>
                <a:gd name="connsiteX0-25" fmla="*/ 0 w 578876"/>
                <a:gd name="connsiteY0-26" fmla="*/ 4648025 h 4648025"/>
                <a:gd name="connsiteX1-27" fmla="*/ 289438 w 578876"/>
                <a:gd name="connsiteY1-28" fmla="*/ 0 h 4648025"/>
                <a:gd name="connsiteX2-29" fmla="*/ 578876 w 578876"/>
                <a:gd name="connsiteY2-30" fmla="*/ 4648025 h 4648025"/>
                <a:gd name="connsiteX3-31" fmla="*/ 0 w 578876"/>
                <a:gd name="connsiteY3-32" fmla="*/ 4648025 h 4648025"/>
                <a:gd name="connsiteX0-33" fmla="*/ 0 w 578876"/>
                <a:gd name="connsiteY0-34" fmla="*/ 4648025 h 4648025"/>
                <a:gd name="connsiteX1-35" fmla="*/ 289438 w 578876"/>
                <a:gd name="connsiteY1-36" fmla="*/ 0 h 4648025"/>
                <a:gd name="connsiteX2-37" fmla="*/ 578876 w 578876"/>
                <a:gd name="connsiteY2-38" fmla="*/ 4648025 h 4648025"/>
                <a:gd name="connsiteX3-39" fmla="*/ 0 w 578876"/>
                <a:gd name="connsiteY3-40" fmla="*/ 4648025 h 4648025"/>
                <a:gd name="connsiteX0-41" fmla="*/ 0 w 578876"/>
                <a:gd name="connsiteY0-42" fmla="*/ 4648025 h 4648025"/>
                <a:gd name="connsiteX1-43" fmla="*/ 289438 w 578876"/>
                <a:gd name="connsiteY1-44" fmla="*/ 0 h 4648025"/>
                <a:gd name="connsiteX2-45" fmla="*/ 578876 w 578876"/>
                <a:gd name="connsiteY2-46" fmla="*/ 4648025 h 4648025"/>
                <a:gd name="connsiteX3-47" fmla="*/ 0 w 578876"/>
                <a:gd name="connsiteY3-48" fmla="*/ 4648025 h 4648025"/>
                <a:gd name="connsiteX0-49" fmla="*/ 0 w 578876"/>
                <a:gd name="connsiteY0-50" fmla="*/ 4648025 h 4648025"/>
                <a:gd name="connsiteX1-51" fmla="*/ 289438 w 578876"/>
                <a:gd name="connsiteY1-52" fmla="*/ 0 h 4648025"/>
                <a:gd name="connsiteX2-53" fmla="*/ 578876 w 578876"/>
                <a:gd name="connsiteY2-54" fmla="*/ 4648025 h 4648025"/>
                <a:gd name="connsiteX3-55" fmla="*/ 0 w 578876"/>
                <a:gd name="connsiteY3-56" fmla="*/ 4648025 h 4648025"/>
                <a:gd name="connsiteX0-57" fmla="*/ 0 w 578876"/>
                <a:gd name="connsiteY0-58" fmla="*/ 4648025 h 4648025"/>
                <a:gd name="connsiteX1-59" fmla="*/ 289438 w 578876"/>
                <a:gd name="connsiteY1-60" fmla="*/ 0 h 4648025"/>
                <a:gd name="connsiteX2-61" fmla="*/ 578876 w 578876"/>
                <a:gd name="connsiteY2-62" fmla="*/ 4648025 h 4648025"/>
                <a:gd name="connsiteX3-63" fmla="*/ 0 w 578876"/>
                <a:gd name="connsiteY3-64" fmla="*/ 4648025 h 4648025"/>
                <a:gd name="connsiteX0-65" fmla="*/ 0 w 578876"/>
                <a:gd name="connsiteY0-66" fmla="*/ 4648025 h 4648025"/>
                <a:gd name="connsiteX1-67" fmla="*/ 289438 w 578876"/>
                <a:gd name="connsiteY1-68" fmla="*/ 0 h 4648025"/>
                <a:gd name="connsiteX2-69" fmla="*/ 578876 w 578876"/>
                <a:gd name="connsiteY2-70" fmla="*/ 4648025 h 4648025"/>
                <a:gd name="connsiteX3-71" fmla="*/ 0 w 578876"/>
                <a:gd name="connsiteY3-72" fmla="*/ 4648025 h 4648025"/>
                <a:gd name="connsiteX0-73" fmla="*/ 0 w 578876"/>
                <a:gd name="connsiteY0-74" fmla="*/ 4648025 h 4648025"/>
                <a:gd name="connsiteX1-75" fmla="*/ 289438 w 578876"/>
                <a:gd name="connsiteY1-76" fmla="*/ 0 h 4648025"/>
                <a:gd name="connsiteX2-77" fmla="*/ 578876 w 578876"/>
                <a:gd name="connsiteY2-78" fmla="*/ 4648025 h 4648025"/>
                <a:gd name="connsiteX3-79" fmla="*/ 0 w 578876"/>
                <a:gd name="connsiteY3-80" fmla="*/ 4648025 h 4648025"/>
                <a:gd name="connsiteX0-81" fmla="*/ 0 w 578876"/>
                <a:gd name="connsiteY0-82" fmla="*/ 4648025 h 4648025"/>
                <a:gd name="connsiteX1-83" fmla="*/ 289438 w 578876"/>
                <a:gd name="connsiteY1-84" fmla="*/ 0 h 4648025"/>
                <a:gd name="connsiteX2-85" fmla="*/ 578876 w 578876"/>
                <a:gd name="connsiteY2-86" fmla="*/ 4648025 h 4648025"/>
                <a:gd name="connsiteX3-87" fmla="*/ 0 w 578876"/>
                <a:gd name="connsiteY3-88" fmla="*/ 4648025 h 4648025"/>
                <a:gd name="connsiteX0-89" fmla="*/ 0 w 578876"/>
                <a:gd name="connsiteY0-90" fmla="*/ 4648025 h 4648025"/>
                <a:gd name="connsiteX1-91" fmla="*/ 289438 w 578876"/>
                <a:gd name="connsiteY1-92" fmla="*/ 0 h 4648025"/>
                <a:gd name="connsiteX2-93" fmla="*/ 578876 w 578876"/>
                <a:gd name="connsiteY2-94" fmla="*/ 4648025 h 4648025"/>
                <a:gd name="connsiteX3-95" fmla="*/ 0 w 578876"/>
                <a:gd name="connsiteY3-96" fmla="*/ 4648025 h 4648025"/>
                <a:gd name="connsiteX0-97" fmla="*/ 0 w 578876"/>
                <a:gd name="connsiteY0-98" fmla="*/ 4648025 h 4648025"/>
                <a:gd name="connsiteX1-99" fmla="*/ 289438 w 578876"/>
                <a:gd name="connsiteY1-100" fmla="*/ 0 h 4648025"/>
                <a:gd name="connsiteX2-101" fmla="*/ 578876 w 578876"/>
                <a:gd name="connsiteY2-102" fmla="*/ 4648025 h 4648025"/>
                <a:gd name="connsiteX3-103" fmla="*/ 0 w 578876"/>
                <a:gd name="connsiteY3-104" fmla="*/ 4648025 h 4648025"/>
                <a:gd name="connsiteX0-105" fmla="*/ 0 w 578876"/>
                <a:gd name="connsiteY0-106" fmla="*/ 4648025 h 4648025"/>
                <a:gd name="connsiteX1-107" fmla="*/ 289438 w 578876"/>
                <a:gd name="connsiteY1-108" fmla="*/ 0 h 4648025"/>
                <a:gd name="connsiteX2-109" fmla="*/ 578876 w 578876"/>
                <a:gd name="connsiteY2-110" fmla="*/ 4648025 h 4648025"/>
                <a:gd name="connsiteX3-111" fmla="*/ 0 w 578876"/>
                <a:gd name="connsiteY3-112" fmla="*/ 4648025 h 4648025"/>
              </a:gdLst>
              <a:ahLst/>
              <a:cxnLst>
                <a:cxn ang="0">
                  <a:pos x="connsiteX0-1" y="connsiteY0-2"/>
                </a:cxn>
                <a:cxn ang="0">
                  <a:pos x="connsiteX1-3" y="connsiteY1-4"/>
                </a:cxn>
                <a:cxn ang="0">
                  <a:pos x="connsiteX2-5" y="connsiteY2-6"/>
                </a:cxn>
                <a:cxn ang="0">
                  <a:pos x="connsiteX3-7" y="connsiteY3-8"/>
                </a:cxn>
              </a:cxnLst>
              <a:rect l="l" t="t" r="r" b="b"/>
              <a:pathLst>
                <a:path w="578876" h="4648025">
                  <a:moveTo>
                    <a:pt x="0" y="4648025"/>
                  </a:moveTo>
                  <a:cubicBezTo>
                    <a:pt x="162866" y="3047883"/>
                    <a:pt x="238853" y="1866842"/>
                    <a:pt x="289438" y="0"/>
                  </a:cubicBezTo>
                  <a:cubicBezTo>
                    <a:pt x="343197" y="1879542"/>
                    <a:pt x="403887" y="3035183"/>
                    <a:pt x="578876" y="4648025"/>
                  </a:cubicBezTo>
                  <a:lnTo>
                    <a:pt x="0" y="4648025"/>
                  </a:lnTo>
                  <a:close/>
                </a:path>
              </a:pathLst>
            </a:custGeom>
            <a:gradFill flip="none" rotWithShape="1">
              <a:gsLst>
                <a:gs pos="0">
                  <a:srgbClr val="EFB4B3">
                    <a:alpha val="0"/>
                  </a:srgbClr>
                </a:gs>
                <a:gs pos="96842">
                  <a:srgbClr val="EFB4B3">
                    <a:alpha val="69804"/>
                  </a:srgbClr>
                </a:gs>
                <a:gs pos="47000">
                  <a:srgbClr val="EFB4B3">
                    <a:alpha val="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394278" y="1462942"/>
            <a:ext cx="12586278" cy="4543554"/>
            <a:chOff x="-394278" y="1462942"/>
            <a:chExt cx="12586278" cy="4543554"/>
          </a:xfrm>
        </p:grpSpPr>
        <p:grpSp>
          <p:nvGrpSpPr>
            <p:cNvPr id="21" name="组合 20"/>
            <p:cNvGrpSpPr/>
            <p:nvPr/>
          </p:nvGrpSpPr>
          <p:grpSpPr>
            <a:xfrm>
              <a:off x="4643217" y="3223193"/>
              <a:ext cx="461592" cy="301413"/>
              <a:chOff x="4655059" y="3612243"/>
              <a:chExt cx="461592" cy="301413"/>
            </a:xfrm>
          </p:grpSpPr>
          <p:grpSp>
            <p:nvGrpSpPr>
              <p:cNvPr id="22" name="组合 156"/>
              <p:cNvGrpSpPr/>
              <p:nvPr/>
            </p:nvGrpSpPr>
            <p:grpSpPr>
              <a:xfrm>
                <a:off x="4655059" y="3612243"/>
                <a:ext cx="134660" cy="134660"/>
                <a:chOff x="8049259" y="1478840"/>
                <a:chExt cx="134660" cy="134660"/>
              </a:xfrm>
            </p:grpSpPr>
            <p:sp>
              <p:nvSpPr>
                <p:cNvPr id="24" name="椭圆 23"/>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p:nvCxnSpPr>
            <p:spPr>
              <a:xfrm flipH="1" flipV="1">
                <a:off x="4813541" y="3728693"/>
                <a:ext cx="303110" cy="184963"/>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 name="组合 25"/>
            <p:cNvGrpSpPr/>
            <p:nvPr/>
          </p:nvGrpSpPr>
          <p:grpSpPr>
            <a:xfrm flipH="1">
              <a:off x="9214057" y="5713369"/>
              <a:ext cx="481286" cy="271833"/>
              <a:chOff x="4655059" y="3612243"/>
              <a:chExt cx="481286" cy="271833"/>
            </a:xfrm>
          </p:grpSpPr>
          <p:grpSp>
            <p:nvGrpSpPr>
              <p:cNvPr id="27" name="组合 202"/>
              <p:cNvGrpSpPr/>
              <p:nvPr/>
            </p:nvGrpSpPr>
            <p:grpSpPr>
              <a:xfrm>
                <a:off x="4655059" y="3612243"/>
                <a:ext cx="134660" cy="134660"/>
                <a:chOff x="8049259" y="1478840"/>
                <a:chExt cx="134660" cy="134660"/>
              </a:xfrm>
            </p:grpSpPr>
            <p:sp>
              <p:nvSpPr>
                <p:cNvPr id="29" name="椭圆 28"/>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8" name="直接连接符 27"/>
              <p:cNvCxnSpPr/>
              <p:nvPr/>
            </p:nvCxnSpPr>
            <p:spPr>
              <a:xfrm flipH="1" flipV="1">
                <a:off x="4758507" y="3698704"/>
                <a:ext cx="377838" cy="185372"/>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31" name="文本框 206"/>
            <p:cNvSpPr txBox="1"/>
            <p:nvPr/>
          </p:nvSpPr>
          <p:spPr>
            <a:xfrm>
              <a:off x="6989842" y="1775849"/>
              <a:ext cx="2872261" cy="461665"/>
            </a:xfrm>
            <a:prstGeom prst="rect">
              <a:avLst/>
            </a:prstGeom>
            <a:noFill/>
          </p:spPr>
          <p:txBody>
            <a:bodyPr wrap="square" rtlCol="0">
              <a:spAutoFit/>
            </a:bodyPr>
            <a:lstStyle>
              <a:defPPr>
                <a:defRPr lang="zh-CN"/>
              </a:defPPr>
              <a:lvl1pPr>
                <a:defRPr sz="1600" b="1">
                  <a:gradFill flip="none" rotWithShape="1">
                    <a:gsLst>
                      <a:gs pos="53000">
                        <a:srgbClr val="664875">
                          <a:lumMod val="50000"/>
                          <a:lumOff val="50000"/>
                        </a:srgbClr>
                      </a:gs>
                      <a:gs pos="100000">
                        <a:srgbClr val="455493"/>
                      </a:gs>
                      <a:gs pos="0">
                        <a:srgbClr val="93384B"/>
                      </a:gs>
                    </a:gsLst>
                    <a:lin ang="2700000" scaled="1"/>
                    <a:tileRect/>
                  </a:gradFill>
                  <a:effectLst>
                    <a:glow>
                      <a:schemeClr val="bg1">
                        <a:alpha val="40000"/>
                      </a:schemeClr>
                    </a:glow>
                  </a:effectLst>
                  <a:latin typeface="微软雅黑" panose="020B0503020204020204" pitchFamily="34" charset="-122"/>
                  <a:ea typeface="微软雅黑" panose="020B0503020204020204" pitchFamily="34" charset="-122"/>
                </a:defRPr>
              </a:lvl1pPr>
            </a:lstStyle>
            <a:p>
              <a:r>
                <a:rPr lang="zh-CN" altLang="en-US" sz="1800" b="0" dirty="0">
                  <a:solidFill>
                    <a:srgbClr val="0070C0"/>
                  </a:solidFill>
                </a:rPr>
                <a:t>世界</a:t>
              </a:r>
              <a:r>
                <a:rPr lang="en-US" altLang="zh-CN" sz="2400" dirty="0">
                  <a:solidFill>
                    <a:srgbClr val="0070C0"/>
                  </a:solidFill>
                </a:rPr>
                <a:t>500</a:t>
              </a:r>
              <a:r>
                <a:rPr lang="zh-CN" altLang="en-US" sz="2400" dirty="0">
                  <a:solidFill>
                    <a:srgbClr val="0070C0"/>
                  </a:solidFill>
                </a:rPr>
                <a:t>强</a:t>
              </a:r>
              <a:r>
                <a:rPr lang="zh-CN" altLang="en-US" sz="1800" b="0" dirty="0">
                  <a:solidFill>
                    <a:srgbClr val="0070C0"/>
                  </a:solidFill>
                </a:rPr>
                <a:t>企业 </a:t>
              </a:r>
              <a:r>
                <a:rPr lang="en-US" altLang="zh-CN" sz="2400" dirty="0">
                  <a:solidFill>
                    <a:srgbClr val="FF0000"/>
                  </a:solidFill>
                </a:rPr>
                <a:t>2 </a:t>
              </a:r>
              <a:r>
                <a:rPr lang="zh-CN" altLang="en-US" sz="1800" dirty="0">
                  <a:solidFill>
                    <a:srgbClr val="0070C0"/>
                  </a:solidFill>
                </a:rPr>
                <a:t>家</a:t>
              </a:r>
            </a:p>
          </p:txBody>
        </p:sp>
        <p:grpSp>
          <p:nvGrpSpPr>
            <p:cNvPr id="32" name="组合 31"/>
            <p:cNvGrpSpPr/>
            <p:nvPr/>
          </p:nvGrpSpPr>
          <p:grpSpPr>
            <a:xfrm flipH="1">
              <a:off x="8876424" y="5240264"/>
              <a:ext cx="481286" cy="271833"/>
              <a:chOff x="4655059" y="3612243"/>
              <a:chExt cx="481286" cy="271833"/>
            </a:xfrm>
          </p:grpSpPr>
          <p:grpSp>
            <p:nvGrpSpPr>
              <p:cNvPr id="33" name="组合 209"/>
              <p:cNvGrpSpPr/>
              <p:nvPr/>
            </p:nvGrpSpPr>
            <p:grpSpPr>
              <a:xfrm>
                <a:off x="4655059" y="3612243"/>
                <a:ext cx="134660" cy="134660"/>
                <a:chOff x="8049259" y="1478840"/>
                <a:chExt cx="134660" cy="134660"/>
              </a:xfrm>
            </p:grpSpPr>
            <p:sp>
              <p:nvSpPr>
                <p:cNvPr id="35" name="椭圆 34"/>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4" name="直接连接符 33"/>
              <p:cNvCxnSpPr/>
              <p:nvPr/>
            </p:nvCxnSpPr>
            <p:spPr>
              <a:xfrm flipH="1" flipV="1">
                <a:off x="4758507" y="3698704"/>
                <a:ext cx="377838" cy="185372"/>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38" name="组合 191"/>
            <p:cNvGrpSpPr/>
            <p:nvPr/>
          </p:nvGrpSpPr>
          <p:grpSpPr>
            <a:xfrm flipH="1">
              <a:off x="7168440" y="3531048"/>
              <a:ext cx="481286" cy="271833"/>
              <a:chOff x="4655059" y="3612243"/>
              <a:chExt cx="481286" cy="271833"/>
            </a:xfrm>
          </p:grpSpPr>
          <p:grpSp>
            <p:nvGrpSpPr>
              <p:cNvPr id="40" name="组合 192"/>
              <p:cNvGrpSpPr/>
              <p:nvPr/>
            </p:nvGrpSpPr>
            <p:grpSpPr>
              <a:xfrm>
                <a:off x="4655059" y="3612243"/>
                <a:ext cx="134660" cy="134660"/>
                <a:chOff x="8049259" y="1478840"/>
                <a:chExt cx="134660" cy="134660"/>
              </a:xfrm>
            </p:grpSpPr>
            <p:sp>
              <p:nvSpPr>
                <p:cNvPr id="42" name="椭圆 41"/>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1" name="直接连接符 40"/>
              <p:cNvCxnSpPr/>
              <p:nvPr/>
            </p:nvCxnSpPr>
            <p:spPr>
              <a:xfrm flipH="1" flipV="1">
                <a:off x="4758507" y="3698704"/>
                <a:ext cx="377838" cy="185372"/>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44" name="组合 43"/>
            <p:cNvGrpSpPr/>
            <p:nvPr/>
          </p:nvGrpSpPr>
          <p:grpSpPr>
            <a:xfrm>
              <a:off x="3130879" y="4822331"/>
              <a:ext cx="481286" cy="271833"/>
              <a:chOff x="4655059" y="3612243"/>
              <a:chExt cx="481286" cy="271833"/>
            </a:xfrm>
          </p:grpSpPr>
          <p:grpSp>
            <p:nvGrpSpPr>
              <p:cNvPr id="45" name="组合 217"/>
              <p:cNvGrpSpPr/>
              <p:nvPr/>
            </p:nvGrpSpPr>
            <p:grpSpPr>
              <a:xfrm>
                <a:off x="4655059" y="3612243"/>
                <a:ext cx="134660" cy="134660"/>
                <a:chOff x="8049259" y="1478840"/>
                <a:chExt cx="134660" cy="134660"/>
              </a:xfrm>
            </p:grpSpPr>
            <p:sp>
              <p:nvSpPr>
                <p:cNvPr id="47" name="椭圆 46"/>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6" name="直接连接符 45"/>
              <p:cNvCxnSpPr/>
              <p:nvPr/>
            </p:nvCxnSpPr>
            <p:spPr>
              <a:xfrm flipH="1" flipV="1">
                <a:off x="4758507" y="3698704"/>
                <a:ext cx="377838" cy="185372"/>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49" name="文本框 221"/>
            <p:cNvSpPr txBox="1"/>
            <p:nvPr/>
          </p:nvSpPr>
          <p:spPr>
            <a:xfrm>
              <a:off x="9220946" y="4863975"/>
              <a:ext cx="2388536" cy="461665"/>
            </a:xfrm>
            <a:prstGeom prst="rect">
              <a:avLst/>
            </a:prstGeom>
            <a:noFill/>
          </p:spPr>
          <p:txBody>
            <a:bodyPr wrap="square" rtlCol="0">
              <a:spAutoFit/>
            </a:bodyPr>
            <a:lstStyle>
              <a:defPPr>
                <a:defRPr lang="zh-CN"/>
              </a:defPPr>
              <a:lvl1pPr>
                <a:defRPr sz="1600" b="1">
                  <a:gradFill flip="none" rotWithShape="1">
                    <a:gsLst>
                      <a:gs pos="53000">
                        <a:srgbClr val="664875">
                          <a:lumMod val="50000"/>
                          <a:lumOff val="50000"/>
                        </a:srgbClr>
                      </a:gs>
                      <a:gs pos="100000">
                        <a:srgbClr val="455493"/>
                      </a:gs>
                      <a:gs pos="0">
                        <a:srgbClr val="93384B"/>
                      </a:gs>
                    </a:gsLst>
                    <a:lin ang="2700000" scaled="1"/>
                    <a:tileRect/>
                  </a:gradFill>
                  <a:effectLst>
                    <a:glow>
                      <a:schemeClr val="bg1">
                        <a:alpha val="40000"/>
                      </a:schemeClr>
                    </a:glow>
                  </a:effectLst>
                  <a:latin typeface="微软雅黑" panose="020B0503020204020204" pitchFamily="34" charset="-122"/>
                  <a:ea typeface="微软雅黑" panose="020B0503020204020204" pitchFamily="34" charset="-122"/>
                </a:defRPr>
              </a:lvl1pPr>
            </a:lstStyle>
            <a:p>
              <a:r>
                <a:rPr lang="zh-CN" altLang="en-US" sz="1800" b="0" dirty="0">
                  <a:solidFill>
                    <a:srgbClr val="0070C0"/>
                  </a:solidFill>
                </a:rPr>
                <a:t>所有工业门类</a:t>
              </a:r>
              <a:r>
                <a:rPr lang="en-US" altLang="zh-CN" sz="2400" dirty="0">
                  <a:solidFill>
                    <a:srgbClr val="FF0000"/>
                  </a:solidFill>
                </a:rPr>
                <a:t>12</a:t>
              </a:r>
              <a:r>
                <a:rPr lang="zh-CN" altLang="en-US" sz="1800" b="0" dirty="0">
                  <a:solidFill>
                    <a:srgbClr val="0070C0"/>
                  </a:solidFill>
                </a:rPr>
                <a:t>个</a:t>
              </a:r>
              <a:endParaRPr lang="en-US" altLang="zh-CN" sz="1800" b="0" dirty="0">
                <a:solidFill>
                  <a:srgbClr val="0070C0"/>
                </a:solidFill>
              </a:endParaRPr>
            </a:p>
          </p:txBody>
        </p:sp>
        <p:grpSp>
          <p:nvGrpSpPr>
            <p:cNvPr id="52" name="组合 477"/>
            <p:cNvGrpSpPr/>
            <p:nvPr/>
          </p:nvGrpSpPr>
          <p:grpSpPr>
            <a:xfrm flipH="1">
              <a:off x="6502559" y="2124229"/>
              <a:ext cx="481286" cy="271833"/>
              <a:chOff x="4655059" y="3612243"/>
              <a:chExt cx="481286" cy="271833"/>
            </a:xfrm>
          </p:grpSpPr>
          <p:grpSp>
            <p:nvGrpSpPr>
              <p:cNvPr id="53" name="组合 478"/>
              <p:cNvGrpSpPr/>
              <p:nvPr/>
            </p:nvGrpSpPr>
            <p:grpSpPr>
              <a:xfrm>
                <a:off x="4655059" y="3612243"/>
                <a:ext cx="134660" cy="134660"/>
                <a:chOff x="8049259" y="1478840"/>
                <a:chExt cx="134660" cy="134660"/>
              </a:xfrm>
            </p:grpSpPr>
            <p:sp>
              <p:nvSpPr>
                <p:cNvPr id="55" name="椭圆 54"/>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4" name="直接连接符 53"/>
              <p:cNvCxnSpPr/>
              <p:nvPr/>
            </p:nvCxnSpPr>
            <p:spPr>
              <a:xfrm flipH="1" flipV="1">
                <a:off x="4758507" y="3698704"/>
                <a:ext cx="377838" cy="185372"/>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59" name="组合 482"/>
            <p:cNvGrpSpPr/>
            <p:nvPr/>
          </p:nvGrpSpPr>
          <p:grpSpPr>
            <a:xfrm>
              <a:off x="5403269" y="1786935"/>
              <a:ext cx="481286" cy="271833"/>
              <a:chOff x="4655059" y="3612243"/>
              <a:chExt cx="481286" cy="271833"/>
            </a:xfrm>
          </p:grpSpPr>
          <p:grpSp>
            <p:nvGrpSpPr>
              <p:cNvPr id="60" name="组合 483"/>
              <p:cNvGrpSpPr/>
              <p:nvPr/>
            </p:nvGrpSpPr>
            <p:grpSpPr>
              <a:xfrm>
                <a:off x="4655059" y="3612243"/>
                <a:ext cx="134660" cy="134660"/>
                <a:chOff x="8049259" y="1478840"/>
                <a:chExt cx="134660" cy="134660"/>
              </a:xfrm>
            </p:grpSpPr>
            <p:sp>
              <p:nvSpPr>
                <p:cNvPr id="62" name="椭圆 61"/>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1" name="直接连接符 60"/>
              <p:cNvCxnSpPr/>
              <p:nvPr/>
            </p:nvCxnSpPr>
            <p:spPr>
              <a:xfrm flipH="1" flipV="1">
                <a:off x="4758507" y="3698704"/>
                <a:ext cx="377838" cy="185372"/>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66" name="组合 493"/>
            <p:cNvGrpSpPr/>
            <p:nvPr/>
          </p:nvGrpSpPr>
          <p:grpSpPr>
            <a:xfrm>
              <a:off x="4946726" y="2435044"/>
              <a:ext cx="539672" cy="355453"/>
              <a:chOff x="4655059" y="3612243"/>
              <a:chExt cx="437466" cy="355453"/>
            </a:xfrm>
          </p:grpSpPr>
          <p:grpSp>
            <p:nvGrpSpPr>
              <p:cNvPr id="67" name="组合 494"/>
              <p:cNvGrpSpPr/>
              <p:nvPr/>
            </p:nvGrpSpPr>
            <p:grpSpPr>
              <a:xfrm>
                <a:off x="4655059" y="3612243"/>
                <a:ext cx="134660" cy="134660"/>
                <a:chOff x="8049259" y="1478840"/>
                <a:chExt cx="134660" cy="134660"/>
              </a:xfrm>
            </p:grpSpPr>
            <p:sp>
              <p:nvSpPr>
                <p:cNvPr id="69" name="椭圆 68"/>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8" name="直接连接符 67"/>
              <p:cNvCxnSpPr/>
              <p:nvPr/>
            </p:nvCxnSpPr>
            <p:spPr>
              <a:xfrm rot="10800000">
                <a:off x="4758511" y="3698706"/>
                <a:ext cx="334014" cy="268990"/>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71" name="组合 70"/>
            <p:cNvGrpSpPr/>
            <p:nvPr/>
          </p:nvGrpSpPr>
          <p:grpSpPr>
            <a:xfrm flipH="1">
              <a:off x="7963732" y="4410131"/>
              <a:ext cx="481286" cy="271833"/>
              <a:chOff x="4655059" y="3612243"/>
              <a:chExt cx="481286" cy="271833"/>
            </a:xfrm>
          </p:grpSpPr>
          <p:grpSp>
            <p:nvGrpSpPr>
              <p:cNvPr id="72" name="组合 499"/>
              <p:cNvGrpSpPr/>
              <p:nvPr/>
            </p:nvGrpSpPr>
            <p:grpSpPr>
              <a:xfrm>
                <a:off x="4655059" y="3612243"/>
                <a:ext cx="134660" cy="134660"/>
                <a:chOff x="8049259" y="1478840"/>
                <a:chExt cx="134660" cy="134660"/>
              </a:xfrm>
            </p:grpSpPr>
            <p:sp>
              <p:nvSpPr>
                <p:cNvPr id="74" name="椭圆 73"/>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3" name="直接连接符 72"/>
              <p:cNvCxnSpPr/>
              <p:nvPr/>
            </p:nvCxnSpPr>
            <p:spPr>
              <a:xfrm flipH="1" flipV="1">
                <a:off x="4758507" y="3698704"/>
                <a:ext cx="377838" cy="185372"/>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76" name="组合 75"/>
            <p:cNvGrpSpPr/>
            <p:nvPr/>
          </p:nvGrpSpPr>
          <p:grpSpPr>
            <a:xfrm>
              <a:off x="4165228" y="4032406"/>
              <a:ext cx="481286" cy="271833"/>
              <a:chOff x="4655059" y="3612243"/>
              <a:chExt cx="481286" cy="271833"/>
            </a:xfrm>
          </p:grpSpPr>
          <p:grpSp>
            <p:nvGrpSpPr>
              <p:cNvPr id="77" name="组合 504"/>
              <p:cNvGrpSpPr/>
              <p:nvPr/>
            </p:nvGrpSpPr>
            <p:grpSpPr>
              <a:xfrm>
                <a:off x="4655059" y="3612243"/>
                <a:ext cx="134660" cy="134660"/>
                <a:chOff x="8049259" y="1478840"/>
                <a:chExt cx="134660" cy="134660"/>
              </a:xfrm>
            </p:grpSpPr>
            <p:sp>
              <p:nvSpPr>
                <p:cNvPr id="79" name="椭圆 78"/>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8" name="直接连接符 77"/>
              <p:cNvCxnSpPr/>
              <p:nvPr/>
            </p:nvCxnSpPr>
            <p:spPr>
              <a:xfrm flipH="1" flipV="1">
                <a:off x="4758507" y="3698704"/>
                <a:ext cx="377838" cy="185372"/>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81" name="文本框 509"/>
            <p:cNvSpPr txBox="1"/>
            <p:nvPr/>
          </p:nvSpPr>
          <p:spPr>
            <a:xfrm>
              <a:off x="311050" y="3621448"/>
              <a:ext cx="4551661" cy="461665"/>
            </a:xfrm>
            <a:prstGeom prst="rect">
              <a:avLst/>
            </a:prstGeom>
            <a:noFill/>
          </p:spPr>
          <p:txBody>
            <a:bodyPr wrap="square" rtlCol="0">
              <a:spAutoFit/>
            </a:bodyPr>
            <a:lstStyle/>
            <a:p>
              <a:r>
                <a:rPr lang="zh-CN" altLang="en-US" dirty="0">
                  <a:solidFill>
                    <a:srgbClr val="0070C0"/>
                  </a:solidFill>
                  <a:effectLst>
                    <a:glow>
                      <a:schemeClr val="bg1">
                        <a:alpha val="40000"/>
                      </a:schemeClr>
                    </a:glow>
                  </a:effectLst>
                  <a:latin typeface="微软雅黑" panose="020B0503020204020204" pitchFamily="34" charset="-122"/>
                  <a:ea typeface="微软雅黑" panose="020B0503020204020204" pitchFamily="34" charset="-122"/>
                </a:rPr>
                <a:t>家电、机械装备产值均</a:t>
              </a:r>
              <a:r>
                <a:rPr lang="zh-CN" altLang="en-US" dirty="0">
                  <a:solidFill>
                    <a:srgbClr val="FF0000"/>
                  </a:solidFill>
                  <a:effectLst>
                    <a:glow>
                      <a:schemeClr val="bg1">
                        <a:alpha val="40000"/>
                      </a:schemeClr>
                    </a:glow>
                  </a:effectLst>
                  <a:latin typeface="微软雅黑" panose="020B0503020204020204" pitchFamily="34" charset="-122"/>
                  <a:ea typeface="微软雅黑" panose="020B0503020204020204" pitchFamily="34" charset="-122"/>
                </a:rPr>
                <a:t>超 </a:t>
              </a:r>
              <a:r>
                <a:rPr lang="en-US" altLang="zh-CN" sz="2400" b="1" dirty="0">
                  <a:solidFill>
                    <a:srgbClr val="FF0000"/>
                  </a:solidFill>
                  <a:effectLst>
                    <a:glow>
                      <a:schemeClr val="bg1">
                        <a:alpha val="40000"/>
                      </a:schemeClr>
                    </a:glow>
                  </a:effectLst>
                  <a:latin typeface="微软雅黑" panose="020B0503020204020204" pitchFamily="34" charset="-122"/>
                  <a:ea typeface="微软雅黑" panose="020B0503020204020204" pitchFamily="34" charset="-122"/>
                </a:rPr>
                <a:t>2500</a:t>
              </a:r>
              <a:r>
                <a:rPr lang="zh-CN" altLang="en-US" sz="2400" b="1" dirty="0">
                  <a:solidFill>
                    <a:srgbClr val="FF0000"/>
                  </a:solidFill>
                  <a:effectLst>
                    <a:glow>
                      <a:schemeClr val="bg1">
                        <a:alpha val="40000"/>
                      </a:schemeClr>
                    </a:glow>
                  </a:effectLst>
                  <a:latin typeface="微软雅黑" panose="020B0503020204020204" pitchFamily="34" charset="-122"/>
                  <a:ea typeface="微软雅黑" panose="020B0503020204020204" pitchFamily="34" charset="-122"/>
                </a:rPr>
                <a:t>亿 </a:t>
              </a:r>
              <a:r>
                <a:rPr lang="zh-CN" altLang="en-US" dirty="0">
                  <a:solidFill>
                    <a:srgbClr val="0070C0"/>
                  </a:solidFill>
                  <a:effectLst>
                    <a:glow>
                      <a:schemeClr val="bg1">
                        <a:alpha val="40000"/>
                      </a:schemeClr>
                    </a:glow>
                  </a:effectLst>
                  <a:latin typeface="微软雅黑" panose="020B0503020204020204" pitchFamily="34" charset="-122"/>
                  <a:ea typeface="微软雅黑" panose="020B0503020204020204" pitchFamily="34" charset="-122"/>
                </a:rPr>
                <a:t>元</a:t>
              </a:r>
            </a:p>
          </p:txBody>
        </p:sp>
        <p:sp>
          <p:nvSpPr>
            <p:cNvPr id="82" name="文本框 510"/>
            <p:cNvSpPr txBox="1"/>
            <p:nvPr/>
          </p:nvSpPr>
          <p:spPr>
            <a:xfrm>
              <a:off x="528103" y="5345301"/>
              <a:ext cx="1891128" cy="461665"/>
            </a:xfrm>
            <a:prstGeom prst="rect">
              <a:avLst/>
            </a:prstGeom>
            <a:noFill/>
          </p:spPr>
          <p:txBody>
            <a:bodyPr wrap="square" rtlCol="0">
              <a:spAutoFit/>
            </a:bodyPr>
            <a:lstStyle/>
            <a:p>
              <a:r>
                <a:rPr lang="zh-CN" altLang="en-US" dirty="0">
                  <a:solidFill>
                    <a:srgbClr val="0070C0"/>
                  </a:solidFill>
                  <a:effectLst>
                    <a:glow>
                      <a:schemeClr val="bg1">
                        <a:alpha val="40000"/>
                      </a:schemeClr>
                    </a:glow>
                  </a:effectLst>
                  <a:latin typeface="微软雅黑" panose="020B0503020204020204" pitchFamily="34" charset="-122"/>
                  <a:ea typeface="微软雅黑" panose="020B0503020204020204" pitchFamily="34" charset="-122"/>
                </a:rPr>
                <a:t>基础工业 </a:t>
              </a:r>
              <a:r>
                <a:rPr lang="zh-CN" altLang="en-US" sz="2400" b="1" dirty="0">
                  <a:solidFill>
                    <a:srgbClr val="FF0000"/>
                  </a:solidFill>
                  <a:effectLst>
                    <a:glow>
                      <a:schemeClr val="bg1">
                        <a:alpha val="40000"/>
                      </a:schemeClr>
                    </a:glow>
                  </a:effectLst>
                  <a:latin typeface="微软雅黑" panose="020B0503020204020204" pitchFamily="34" charset="-122"/>
                  <a:ea typeface="微软雅黑" panose="020B0503020204020204" pitchFamily="34" charset="-122"/>
                </a:rPr>
                <a:t>完善</a:t>
              </a:r>
            </a:p>
          </p:txBody>
        </p:sp>
        <p:grpSp>
          <p:nvGrpSpPr>
            <p:cNvPr id="83" name="组合 82">
              <a:extLst>
                <a:ext uri="{FF2B5EF4-FFF2-40B4-BE49-F238E27FC236}">
                  <a16:creationId xmlns="" xmlns:a16="http://schemas.microsoft.com/office/drawing/2014/main" id="{1E7FA449-E595-455D-B9B5-E445B6E35D1C}"/>
                </a:ext>
              </a:extLst>
            </p:cNvPr>
            <p:cNvGrpSpPr/>
            <p:nvPr/>
          </p:nvGrpSpPr>
          <p:grpSpPr>
            <a:xfrm>
              <a:off x="2229316" y="5734663"/>
              <a:ext cx="481286" cy="271833"/>
              <a:chOff x="4655059" y="3612243"/>
              <a:chExt cx="481286" cy="271833"/>
            </a:xfrm>
          </p:grpSpPr>
          <p:grpSp>
            <p:nvGrpSpPr>
              <p:cNvPr id="84" name="组合 488">
                <a:extLst>
                  <a:ext uri="{FF2B5EF4-FFF2-40B4-BE49-F238E27FC236}">
                    <a16:creationId xmlns="" xmlns:a16="http://schemas.microsoft.com/office/drawing/2014/main" id="{A52E8EE3-B425-4102-B957-8817C539F290}"/>
                  </a:ext>
                </a:extLst>
              </p:cNvPr>
              <p:cNvGrpSpPr/>
              <p:nvPr/>
            </p:nvGrpSpPr>
            <p:grpSpPr>
              <a:xfrm>
                <a:off x="4655059" y="3612243"/>
                <a:ext cx="134660" cy="134660"/>
                <a:chOff x="8049259" y="1478840"/>
                <a:chExt cx="134660" cy="134660"/>
              </a:xfrm>
            </p:grpSpPr>
            <p:sp>
              <p:nvSpPr>
                <p:cNvPr id="86" name="椭圆 85">
                  <a:extLst>
                    <a:ext uri="{FF2B5EF4-FFF2-40B4-BE49-F238E27FC236}">
                      <a16:creationId xmlns="" xmlns:a16="http://schemas.microsoft.com/office/drawing/2014/main" id="{26A7F69D-C569-4B7A-B2EF-06B94C75450C}"/>
                    </a:ext>
                  </a:extLst>
                </p:cNvPr>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 xmlns:a16="http://schemas.microsoft.com/office/drawing/2014/main" id="{A8C30980-5511-45FE-A5A2-EABBCA0FD930}"/>
                    </a:ext>
                  </a:extLst>
                </p:cNvPr>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5" name="直接连接符 84">
                <a:extLst>
                  <a:ext uri="{FF2B5EF4-FFF2-40B4-BE49-F238E27FC236}">
                    <a16:creationId xmlns="" xmlns:a16="http://schemas.microsoft.com/office/drawing/2014/main" id="{FAA2FC75-0ACD-4D4B-9DB6-352CB3F468FE}"/>
                  </a:ext>
                </a:extLst>
              </p:cNvPr>
              <p:cNvCxnSpPr/>
              <p:nvPr/>
            </p:nvCxnSpPr>
            <p:spPr>
              <a:xfrm flipH="1" flipV="1">
                <a:off x="4758507" y="3698704"/>
                <a:ext cx="377838" cy="185372"/>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89" name="文本框 508"/>
            <p:cNvSpPr txBox="1"/>
            <p:nvPr/>
          </p:nvSpPr>
          <p:spPr>
            <a:xfrm>
              <a:off x="6984124" y="4078380"/>
              <a:ext cx="5092265" cy="461665"/>
            </a:xfrm>
            <a:prstGeom prst="rect">
              <a:avLst/>
            </a:prstGeom>
            <a:noFill/>
          </p:spPr>
          <p:txBody>
            <a:bodyPr wrap="square" rtlCol="0">
              <a:spAutoFit/>
            </a:bodyPr>
            <a:lstStyle/>
            <a:p>
              <a:pPr algn="r"/>
              <a:r>
                <a:rPr lang="zh-CN" altLang="en-US" dirty="0">
                  <a:solidFill>
                    <a:srgbClr val="0070C0"/>
                  </a:solidFill>
                  <a:effectLst>
                    <a:glow>
                      <a:schemeClr val="bg1">
                        <a:alpha val="40000"/>
                      </a:schemeClr>
                    </a:glow>
                  </a:effectLst>
                  <a:latin typeface="微软雅黑" panose="020B0503020204020204" pitchFamily="34" charset="-122"/>
                  <a:ea typeface="微软雅黑" panose="020B0503020204020204" pitchFamily="34" charset="-122"/>
                </a:rPr>
                <a:t>家电、家具产值分别占全国的</a:t>
              </a:r>
              <a:r>
                <a:rPr lang="en-US" altLang="zh-CN" sz="2400" b="1" dirty="0">
                  <a:solidFill>
                    <a:srgbClr val="FF0000"/>
                  </a:solidFill>
                  <a:effectLst>
                    <a:glow>
                      <a:schemeClr val="bg1">
                        <a:alpha val="40000"/>
                      </a:schemeClr>
                    </a:glow>
                  </a:effectLst>
                  <a:latin typeface="微软雅黑" panose="020B0503020204020204" pitchFamily="34" charset="-122"/>
                  <a:ea typeface="微软雅黑" panose="020B0503020204020204" pitchFamily="34" charset="-122"/>
                </a:rPr>
                <a:t>15</a:t>
              </a:r>
              <a:r>
                <a:rPr lang="en-US" altLang="zh-CN" dirty="0">
                  <a:solidFill>
                    <a:srgbClr val="FF0000"/>
                  </a:solidFill>
                  <a:effectLst>
                    <a:glow>
                      <a:schemeClr val="bg1">
                        <a:alpha val="40000"/>
                      </a:schemeClr>
                    </a:glow>
                  </a:effectLst>
                  <a:latin typeface="微软雅黑" panose="020B0503020204020204" pitchFamily="34" charset="-122"/>
                  <a:ea typeface="微软雅黑" panose="020B0503020204020204" pitchFamily="34" charset="-122"/>
                </a:rPr>
                <a:t>%</a:t>
              </a:r>
              <a:r>
                <a:rPr lang="zh-CN" altLang="en-US" dirty="0">
                  <a:solidFill>
                    <a:srgbClr val="0070C0"/>
                  </a:solidFill>
                  <a:effectLst>
                    <a:glow>
                      <a:schemeClr val="bg1">
                        <a:alpha val="40000"/>
                      </a:schemeClr>
                    </a:glow>
                  </a:effectLst>
                  <a:latin typeface="微软雅黑" panose="020B0503020204020204" pitchFamily="34" charset="-122"/>
                  <a:ea typeface="微软雅黑" panose="020B0503020204020204" pitchFamily="34" charset="-122"/>
                </a:rPr>
                <a:t>和</a:t>
              </a:r>
              <a:r>
                <a:rPr lang="en-US" altLang="zh-CN" sz="2400" b="1" dirty="0">
                  <a:solidFill>
                    <a:srgbClr val="FF0000"/>
                  </a:solidFill>
                  <a:effectLst>
                    <a:glow>
                      <a:schemeClr val="bg1">
                        <a:alpha val="40000"/>
                      </a:schemeClr>
                    </a:glow>
                  </a:effectLst>
                  <a:latin typeface="微软雅黑" panose="020B0503020204020204" pitchFamily="34" charset="-122"/>
                  <a:ea typeface="微软雅黑" panose="020B0503020204020204" pitchFamily="34" charset="-122"/>
                </a:rPr>
                <a:t>10</a:t>
              </a:r>
              <a:r>
                <a:rPr lang="en-US" altLang="zh-CN" dirty="0">
                  <a:solidFill>
                    <a:srgbClr val="FF0000"/>
                  </a:solidFill>
                  <a:effectLst>
                    <a:glow>
                      <a:schemeClr val="bg1">
                        <a:alpha val="40000"/>
                      </a:schemeClr>
                    </a:glow>
                  </a:effectLst>
                  <a:latin typeface="微软雅黑" panose="020B0503020204020204" pitchFamily="34" charset="-122"/>
                  <a:ea typeface="微软雅黑" panose="020B0503020204020204" pitchFamily="34" charset="-122"/>
                </a:rPr>
                <a:t>%</a:t>
              </a:r>
              <a:endParaRPr lang="zh-CN" altLang="en-US" dirty="0">
                <a:solidFill>
                  <a:srgbClr val="FF0000"/>
                </a:solidFill>
                <a:effectLst>
                  <a:glow>
                    <a:schemeClr val="bg1">
                      <a:alpha val="40000"/>
                    </a:schemeClr>
                  </a:glow>
                </a:effectLst>
                <a:latin typeface="微软雅黑" panose="020B0503020204020204" pitchFamily="34" charset="-122"/>
                <a:ea typeface="微软雅黑" panose="020B0503020204020204" pitchFamily="34" charset="-122"/>
              </a:endParaRPr>
            </a:p>
          </p:txBody>
        </p:sp>
        <p:sp>
          <p:nvSpPr>
            <p:cNvPr id="90" name="文本框 511"/>
            <p:cNvSpPr txBox="1"/>
            <p:nvPr/>
          </p:nvSpPr>
          <p:spPr>
            <a:xfrm>
              <a:off x="9481074" y="5544694"/>
              <a:ext cx="2710926" cy="460375"/>
            </a:xfrm>
            <a:prstGeom prst="rect">
              <a:avLst/>
            </a:prstGeom>
            <a:noFill/>
          </p:spPr>
          <p:txBody>
            <a:bodyPr wrap="square" rtlCol="0">
              <a:spAutoFit/>
            </a:bodyPr>
            <a:lstStyle/>
            <a:p>
              <a:r>
                <a:rPr lang="zh-CN" altLang="en-US" dirty="0">
                  <a:solidFill>
                    <a:srgbClr val="0070C0"/>
                  </a:solidFill>
                  <a:effectLst>
                    <a:glow>
                      <a:schemeClr val="bg1">
                        <a:alpha val="40000"/>
                      </a:schemeClr>
                    </a:glow>
                  </a:effectLst>
                  <a:latin typeface="微软雅黑" panose="020B0503020204020204" pitchFamily="34" charset="-122"/>
                  <a:ea typeface="微软雅黑" panose="020B0503020204020204" pitchFamily="34" charset="-122"/>
                </a:rPr>
                <a:t>“</a:t>
              </a:r>
              <a:r>
                <a:rPr lang="en-US" altLang="zh-CN" sz="2400" b="1" dirty="0">
                  <a:solidFill>
                    <a:srgbClr val="FF0000"/>
                  </a:solidFill>
                  <a:effectLst>
                    <a:glow>
                      <a:schemeClr val="bg1">
                        <a:alpha val="40000"/>
                      </a:schemeClr>
                    </a:glow>
                  </a:effectLst>
                  <a:latin typeface="微软雅黑" panose="020B0503020204020204" pitchFamily="34" charset="-122"/>
                  <a:ea typeface="微软雅黑" panose="020B0503020204020204" pitchFamily="34" charset="-122"/>
                </a:rPr>
                <a:t>5</a:t>
              </a:r>
              <a:r>
                <a:rPr lang="zh-CN" altLang="en-US" dirty="0">
                  <a:solidFill>
                    <a:srgbClr val="FF0000"/>
                  </a:solidFill>
                  <a:effectLst>
                    <a:glow>
                      <a:schemeClr val="bg1">
                        <a:alpha val="40000"/>
                      </a:schemeClr>
                    </a:glow>
                  </a:effectLst>
                  <a:latin typeface="微软雅黑" panose="020B0503020204020204" pitchFamily="34" charset="-122"/>
                  <a:ea typeface="微软雅黑" panose="020B0503020204020204" pitchFamily="34" charset="-122"/>
                </a:rPr>
                <a:t>公里范围内</a:t>
              </a:r>
              <a:r>
                <a:rPr lang="zh-CN" altLang="en-US" dirty="0">
                  <a:solidFill>
                    <a:srgbClr val="0070C0"/>
                  </a:solidFill>
                  <a:effectLst>
                    <a:glow>
                      <a:schemeClr val="bg1">
                        <a:alpha val="40000"/>
                      </a:schemeClr>
                    </a:glow>
                  </a:effectLst>
                  <a:latin typeface="微软雅黑" panose="020B0503020204020204" pitchFamily="34" charset="-122"/>
                  <a:ea typeface="微软雅黑" panose="020B0503020204020204" pitchFamily="34" charset="-122"/>
                </a:rPr>
                <a:t>”配套</a:t>
              </a:r>
            </a:p>
          </p:txBody>
        </p:sp>
        <p:sp>
          <p:nvSpPr>
            <p:cNvPr id="92" name="文本框 167"/>
            <p:cNvSpPr txBox="1"/>
            <p:nvPr/>
          </p:nvSpPr>
          <p:spPr>
            <a:xfrm>
              <a:off x="-394278" y="4447372"/>
              <a:ext cx="4451271" cy="461665"/>
            </a:xfrm>
            <a:prstGeom prst="rect">
              <a:avLst/>
            </a:prstGeom>
            <a:noFill/>
          </p:spPr>
          <p:txBody>
            <a:bodyPr wrap="square" rtlCol="0">
              <a:spAutoFit/>
            </a:bodyPr>
            <a:lstStyle>
              <a:defPPr>
                <a:defRPr lang="zh-CN"/>
              </a:defPPr>
              <a:lvl1pPr algn="ctr">
                <a:defRPr sz="1600" b="1">
                  <a:gradFill flip="none" rotWithShape="1">
                    <a:gsLst>
                      <a:gs pos="36000">
                        <a:srgbClr val="DD6461"/>
                      </a:gs>
                      <a:gs pos="67000">
                        <a:srgbClr val="E8ADAC"/>
                      </a:gs>
                      <a:gs pos="0">
                        <a:schemeClr val="bg1">
                          <a:lumMod val="95000"/>
                          <a:alpha val="10000"/>
                        </a:schemeClr>
                      </a:gs>
                      <a:gs pos="100000">
                        <a:schemeClr val="bg1">
                          <a:lumMod val="95000"/>
                        </a:schemeClr>
                      </a:gs>
                    </a:gsLst>
                    <a:lin ang="2700000" scaled="1"/>
                    <a:tileRect/>
                  </a:gradFill>
                  <a:latin typeface="微软雅黑" panose="020B0503020204020204" pitchFamily="34" charset="-122"/>
                  <a:ea typeface="微软雅黑" panose="020B0503020204020204" pitchFamily="34" charset="-122"/>
                </a:defRPr>
              </a:lvl1pPr>
            </a:lstStyle>
            <a:p>
              <a:r>
                <a:rPr lang="zh-CN" altLang="en-US" sz="1800" b="0" dirty="0">
                  <a:solidFill>
                    <a:srgbClr val="0070C0"/>
                  </a:solidFill>
                </a:rPr>
                <a:t>制造业企业数 </a:t>
              </a:r>
              <a:r>
                <a:rPr lang="en-US" altLang="zh-CN" sz="2400" dirty="0">
                  <a:solidFill>
                    <a:srgbClr val="FF0000"/>
                  </a:solidFill>
                </a:rPr>
                <a:t>27000+</a:t>
              </a:r>
              <a:r>
                <a:rPr lang="zh-CN" altLang="en-US" sz="1800" b="0" dirty="0">
                  <a:solidFill>
                    <a:srgbClr val="0070C0"/>
                  </a:solidFill>
                </a:rPr>
                <a:t>家</a:t>
              </a:r>
            </a:p>
          </p:txBody>
        </p:sp>
        <p:sp>
          <p:nvSpPr>
            <p:cNvPr id="93" name="文本框 199"/>
            <p:cNvSpPr txBox="1"/>
            <p:nvPr/>
          </p:nvSpPr>
          <p:spPr>
            <a:xfrm>
              <a:off x="2265059" y="2845027"/>
              <a:ext cx="2523617" cy="461665"/>
            </a:xfrm>
            <a:prstGeom prst="rect">
              <a:avLst/>
            </a:prstGeom>
            <a:noFill/>
          </p:spPr>
          <p:txBody>
            <a:bodyPr wrap="square" rtlCol="0">
              <a:spAutoFit/>
            </a:bodyPr>
            <a:lstStyle>
              <a:defPPr>
                <a:defRPr lang="zh-CN"/>
              </a:defPPr>
              <a:lvl1pPr>
                <a:defRPr sz="1600" b="1">
                  <a:gradFill flip="none" rotWithShape="1">
                    <a:gsLst>
                      <a:gs pos="53000">
                        <a:srgbClr val="664875">
                          <a:lumMod val="50000"/>
                          <a:lumOff val="50000"/>
                        </a:srgbClr>
                      </a:gs>
                      <a:gs pos="100000">
                        <a:srgbClr val="455493"/>
                      </a:gs>
                      <a:gs pos="0">
                        <a:srgbClr val="93384B"/>
                      </a:gs>
                    </a:gsLst>
                    <a:lin ang="2700000" scaled="1"/>
                    <a:tileRect/>
                  </a:gradFill>
                  <a:effectLst>
                    <a:glow>
                      <a:schemeClr val="bg1">
                        <a:alpha val="40000"/>
                      </a:schemeClr>
                    </a:glow>
                  </a:effectLst>
                  <a:latin typeface="微软雅黑" panose="020B0503020204020204" pitchFamily="34" charset="-122"/>
                  <a:ea typeface="微软雅黑" panose="020B0503020204020204" pitchFamily="34" charset="-122"/>
                </a:defRPr>
              </a:lvl1pPr>
            </a:lstStyle>
            <a:p>
              <a:r>
                <a:rPr lang="zh-CN" altLang="en-US" sz="1800" b="0" dirty="0">
                  <a:solidFill>
                    <a:srgbClr val="0070C0"/>
                  </a:solidFill>
                </a:rPr>
                <a:t>隐形冠军企业 </a:t>
              </a:r>
              <a:r>
                <a:rPr lang="en-US" altLang="zh-CN" sz="2400" dirty="0">
                  <a:solidFill>
                    <a:srgbClr val="FF0000"/>
                  </a:solidFill>
                </a:rPr>
                <a:t>80+</a:t>
              </a:r>
              <a:r>
                <a:rPr lang="zh-CN" altLang="en-US" sz="1800" b="0" dirty="0">
                  <a:solidFill>
                    <a:srgbClr val="0070C0"/>
                  </a:solidFill>
                </a:rPr>
                <a:t>家</a:t>
              </a:r>
            </a:p>
          </p:txBody>
        </p:sp>
        <p:sp>
          <p:nvSpPr>
            <p:cNvPr id="94" name="文本框 139"/>
            <p:cNvSpPr txBox="1"/>
            <p:nvPr/>
          </p:nvSpPr>
          <p:spPr>
            <a:xfrm>
              <a:off x="1766967" y="1462942"/>
              <a:ext cx="4249852" cy="461665"/>
            </a:xfrm>
            <a:prstGeom prst="rect">
              <a:avLst/>
            </a:prstGeom>
            <a:noFill/>
          </p:spPr>
          <p:txBody>
            <a:bodyPr wrap="square" rtlCol="0">
              <a:spAutoFit/>
            </a:bodyPr>
            <a:lstStyle/>
            <a:p>
              <a:pPr algn="ctr"/>
              <a:r>
                <a:rPr lang="en-US" altLang="zh-CN" dirty="0">
                  <a:solidFill>
                    <a:srgbClr val="0070C0"/>
                  </a:solidFill>
                  <a:latin typeface="微软雅黑" panose="020B0503020204020204" pitchFamily="34" charset="-122"/>
                  <a:ea typeface="微软雅黑" panose="020B0503020204020204" pitchFamily="34" charset="-122"/>
                </a:rPr>
                <a:t>2019</a:t>
              </a:r>
              <a:r>
                <a:rPr lang="zh-CN" altLang="en-US" dirty="0">
                  <a:solidFill>
                    <a:srgbClr val="0070C0"/>
                  </a:solidFill>
                  <a:latin typeface="微软雅黑" panose="020B0503020204020204" pitchFamily="34" charset="-122"/>
                  <a:ea typeface="微软雅黑" panose="020B0503020204020204" pitchFamily="34" charset="-122"/>
                </a:rPr>
                <a:t>工业总产值 </a:t>
              </a:r>
              <a:r>
                <a:rPr lang="en-US" altLang="zh-CN" sz="2400" b="1" dirty="0">
                  <a:solidFill>
                    <a:srgbClr val="FF0000"/>
                  </a:solidFill>
                  <a:latin typeface="微软雅黑" panose="020B0503020204020204" pitchFamily="34" charset="-122"/>
                  <a:ea typeface="微软雅黑" panose="020B0503020204020204" pitchFamily="34" charset="-122"/>
                </a:rPr>
                <a:t>8233</a:t>
              </a:r>
              <a:r>
                <a:rPr lang="zh-CN" altLang="zh-CN" dirty="0">
                  <a:solidFill>
                    <a:srgbClr val="0070C0"/>
                  </a:solidFill>
                  <a:latin typeface="微软雅黑" panose="020B0503020204020204" pitchFamily="34" charset="-122"/>
                  <a:ea typeface="微软雅黑" panose="020B0503020204020204" pitchFamily="34" charset="-122"/>
                </a:rPr>
                <a:t>亿元</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5" name="文本框 213"/>
            <p:cNvSpPr txBox="1"/>
            <p:nvPr/>
          </p:nvSpPr>
          <p:spPr>
            <a:xfrm>
              <a:off x="7645225" y="3295729"/>
              <a:ext cx="3094107" cy="461665"/>
            </a:xfrm>
            <a:prstGeom prst="rect">
              <a:avLst/>
            </a:prstGeom>
            <a:noFill/>
          </p:spPr>
          <p:txBody>
            <a:bodyPr wrap="square" rtlCol="0">
              <a:spAutoFit/>
            </a:bodyPr>
            <a:lstStyle>
              <a:defPPr>
                <a:defRPr lang="zh-CN"/>
              </a:defPPr>
              <a:lvl1pPr algn="ctr">
                <a:defRPr sz="1600" b="1">
                  <a:gradFill flip="none" rotWithShape="1">
                    <a:gsLst>
                      <a:gs pos="40000">
                        <a:srgbClr val="88A2D2"/>
                      </a:gs>
                      <a:gs pos="0">
                        <a:schemeClr val="bg1">
                          <a:lumMod val="95000"/>
                          <a:alpha val="10000"/>
                        </a:schemeClr>
                      </a:gs>
                      <a:gs pos="68000">
                        <a:srgbClr val="8FACE1"/>
                      </a:gs>
                      <a:gs pos="100000">
                        <a:schemeClr val="bg1">
                          <a:lumMod val="95000"/>
                        </a:schemeClr>
                      </a:gs>
                    </a:gsLst>
                    <a:lin ang="2700000" scaled="1"/>
                    <a:tileRect/>
                  </a:gradFill>
                  <a:latin typeface="微软雅黑" panose="020B0503020204020204" pitchFamily="34" charset="-122"/>
                  <a:ea typeface="微软雅黑" panose="020B0503020204020204" pitchFamily="34" charset="-122"/>
                </a:defRPr>
              </a:lvl1pPr>
            </a:lstStyle>
            <a:p>
              <a:pPr algn="l"/>
              <a:r>
                <a:rPr lang="zh-CN" altLang="en-US" sz="1800" b="0" dirty="0">
                  <a:solidFill>
                    <a:srgbClr val="0070C0"/>
                  </a:solidFill>
                </a:rPr>
                <a:t>年产值超百亿的企业 </a:t>
              </a:r>
              <a:r>
                <a:rPr lang="en-US" altLang="zh-CN" sz="2400" dirty="0">
                  <a:solidFill>
                    <a:srgbClr val="FF0000"/>
                  </a:solidFill>
                </a:rPr>
                <a:t>9</a:t>
              </a:r>
              <a:r>
                <a:rPr lang="en-US" altLang="zh-CN" sz="2400" dirty="0">
                  <a:solidFill>
                    <a:srgbClr val="0070C0"/>
                  </a:solidFill>
                </a:rPr>
                <a:t> </a:t>
              </a:r>
              <a:r>
                <a:rPr lang="zh-CN" altLang="en-US" sz="1800" dirty="0">
                  <a:solidFill>
                    <a:srgbClr val="0070C0"/>
                  </a:solidFill>
                </a:rPr>
                <a:t>家</a:t>
              </a:r>
            </a:p>
          </p:txBody>
        </p:sp>
        <p:sp>
          <p:nvSpPr>
            <p:cNvPr id="96" name="文本框 213"/>
            <p:cNvSpPr txBox="1"/>
            <p:nvPr/>
          </p:nvSpPr>
          <p:spPr>
            <a:xfrm>
              <a:off x="1894902" y="2112149"/>
              <a:ext cx="3094107" cy="461665"/>
            </a:xfrm>
            <a:prstGeom prst="rect">
              <a:avLst/>
            </a:prstGeom>
            <a:noFill/>
          </p:spPr>
          <p:txBody>
            <a:bodyPr wrap="square" rtlCol="0">
              <a:spAutoFit/>
            </a:bodyPr>
            <a:lstStyle>
              <a:defPPr>
                <a:defRPr lang="zh-CN"/>
              </a:defPPr>
              <a:lvl1pPr algn="ctr">
                <a:defRPr sz="1600" b="1">
                  <a:gradFill flip="none" rotWithShape="1">
                    <a:gsLst>
                      <a:gs pos="40000">
                        <a:srgbClr val="88A2D2"/>
                      </a:gs>
                      <a:gs pos="0">
                        <a:schemeClr val="bg1">
                          <a:lumMod val="95000"/>
                          <a:alpha val="10000"/>
                        </a:schemeClr>
                      </a:gs>
                      <a:gs pos="68000">
                        <a:srgbClr val="8FACE1"/>
                      </a:gs>
                      <a:gs pos="100000">
                        <a:schemeClr val="bg1">
                          <a:lumMod val="95000"/>
                        </a:schemeClr>
                      </a:gs>
                    </a:gsLst>
                    <a:lin ang="2700000" scaled="1"/>
                    <a:tileRect/>
                  </a:gradFill>
                  <a:latin typeface="微软雅黑" panose="020B0503020204020204" pitchFamily="34" charset="-122"/>
                  <a:ea typeface="微软雅黑" panose="020B0503020204020204" pitchFamily="34" charset="-122"/>
                </a:defRPr>
              </a:lvl1pPr>
            </a:lstStyle>
            <a:p>
              <a:pPr algn="r"/>
              <a:r>
                <a:rPr lang="zh-CN" altLang="en-US" sz="1800" b="0" dirty="0">
                  <a:solidFill>
                    <a:srgbClr val="0070C0"/>
                  </a:solidFill>
                </a:rPr>
                <a:t>上市公司 </a:t>
              </a:r>
              <a:r>
                <a:rPr lang="en-US" altLang="zh-CN" sz="2400" dirty="0">
                  <a:solidFill>
                    <a:srgbClr val="FF0000"/>
                  </a:solidFill>
                </a:rPr>
                <a:t>32</a:t>
              </a:r>
              <a:r>
                <a:rPr lang="en-US" altLang="zh-CN" sz="1800" dirty="0">
                  <a:solidFill>
                    <a:srgbClr val="0070C0"/>
                  </a:solidFill>
                </a:rPr>
                <a:t> </a:t>
              </a:r>
              <a:r>
                <a:rPr lang="zh-CN" altLang="en-US" sz="1800" b="0" dirty="0">
                  <a:solidFill>
                    <a:srgbClr val="0070C0"/>
                  </a:solidFill>
                </a:rPr>
                <a:t>家</a:t>
              </a:r>
              <a:endParaRPr lang="zh-CN" altLang="en-US" sz="1800" dirty="0">
                <a:solidFill>
                  <a:srgbClr val="0070C0"/>
                </a:solidFill>
              </a:endParaRPr>
            </a:p>
          </p:txBody>
        </p:sp>
        <p:sp>
          <p:nvSpPr>
            <p:cNvPr id="88" name="矩形 87"/>
            <p:cNvSpPr/>
            <p:nvPr/>
          </p:nvSpPr>
          <p:spPr>
            <a:xfrm>
              <a:off x="6716107" y="2191431"/>
              <a:ext cx="5306720" cy="719556"/>
            </a:xfrm>
            <a:prstGeom prst="rect">
              <a:avLst/>
            </a:prstGeom>
          </p:spPr>
          <p:txBody>
            <a:bodyPr wrap="square">
              <a:spAutoFit/>
            </a:bodyPr>
            <a:lstStyle/>
            <a:p>
              <a:pPr marL="285750" indent="-285750" algn="r">
                <a:lnSpc>
                  <a:spcPct val="200000"/>
                </a:lnSpc>
              </a:pPr>
              <a:r>
                <a:rPr lang="zh-CN" altLang="en-US" dirty="0">
                  <a:solidFill>
                    <a:srgbClr val="0070C0"/>
                  </a:solidFill>
                  <a:latin typeface="微软雅黑" panose="020B0503020204020204" pitchFamily="34" charset="-122"/>
                  <a:ea typeface="微软雅黑" panose="020B0503020204020204" pitchFamily="34" charset="-122"/>
                </a:rPr>
                <a:t>拥有“中国家电之都”等 </a:t>
              </a:r>
              <a:r>
                <a:rPr lang="zh-CN" altLang="en-US" sz="2400" b="1" dirty="0">
                  <a:solidFill>
                    <a:srgbClr val="FF0000"/>
                  </a:solidFill>
                  <a:latin typeface="微软雅黑" panose="020B0503020204020204" pitchFamily="34" charset="-122"/>
                  <a:ea typeface="微软雅黑" panose="020B0503020204020204" pitchFamily="34" charset="-122"/>
                </a:rPr>
                <a:t>28</a:t>
              </a:r>
              <a:r>
                <a:rPr lang="zh-CN" altLang="en-US" dirty="0">
                  <a:solidFill>
                    <a:srgbClr val="0070C0"/>
                  </a:solidFill>
                  <a:latin typeface="微软雅黑" panose="020B0503020204020204" pitchFamily="34" charset="-122"/>
                  <a:ea typeface="微软雅黑" panose="020B0503020204020204" pitchFamily="34" charset="-122"/>
                </a:rPr>
                <a:t>个国家级区域品牌</a:t>
              </a:r>
              <a:endParaRPr lang="en-US" altLang="zh-CN" dirty="0">
                <a:solidFill>
                  <a:srgbClr val="0070C0"/>
                </a:solidFill>
                <a:latin typeface="微软雅黑" panose="020B0503020204020204" pitchFamily="34" charset="-122"/>
                <a:ea typeface="微软雅黑" panose="020B0503020204020204" pitchFamily="34" charset="-122"/>
              </a:endParaRPr>
            </a:p>
          </p:txBody>
        </p:sp>
        <p:grpSp>
          <p:nvGrpSpPr>
            <p:cNvPr id="98" name="组合 191"/>
            <p:cNvGrpSpPr/>
            <p:nvPr/>
          </p:nvGrpSpPr>
          <p:grpSpPr>
            <a:xfrm flipH="1">
              <a:off x="6663943" y="2790068"/>
              <a:ext cx="481286" cy="271833"/>
              <a:chOff x="4655059" y="3612243"/>
              <a:chExt cx="481286" cy="271833"/>
            </a:xfrm>
          </p:grpSpPr>
          <p:grpSp>
            <p:nvGrpSpPr>
              <p:cNvPr id="99" name="组合 192"/>
              <p:cNvGrpSpPr/>
              <p:nvPr/>
            </p:nvGrpSpPr>
            <p:grpSpPr>
              <a:xfrm>
                <a:off x="4655059" y="3612243"/>
                <a:ext cx="134660" cy="134660"/>
                <a:chOff x="8049259" y="1478840"/>
                <a:chExt cx="134660" cy="134660"/>
              </a:xfrm>
            </p:grpSpPr>
            <p:sp>
              <p:nvSpPr>
                <p:cNvPr id="101" name="椭圆 100"/>
                <p:cNvSpPr/>
                <p:nvPr/>
              </p:nvSpPr>
              <p:spPr>
                <a:xfrm rot="11105025">
                  <a:off x="8049259" y="1478840"/>
                  <a:ext cx="134660" cy="134660"/>
                </a:xfrm>
                <a:prstGeom prst="ellipse">
                  <a:avLst/>
                </a:prstGeom>
                <a:gradFill flip="none" rotWithShape="1">
                  <a:gsLst>
                    <a:gs pos="69000">
                      <a:srgbClr val="EAA19F">
                        <a:alpha val="40000"/>
                      </a:srgbClr>
                    </a:gs>
                    <a:gs pos="0">
                      <a:srgbClr val="F0BAB9"/>
                    </a:gs>
                    <a:gs pos="35000">
                      <a:srgbClr val="DD6461">
                        <a:alpha val="50000"/>
                      </a:srgbClr>
                    </a:gs>
                    <a:gs pos="100000">
                      <a:srgbClr val="F8E1E0"/>
                    </a:gs>
                  </a:gsLst>
                  <a:path path="circle">
                    <a:fillToRect l="100000" t="100000"/>
                  </a:path>
                  <a:tileRect r="-100000" b="-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rot="11105025">
                  <a:off x="8072679" y="1502260"/>
                  <a:ext cx="87821" cy="87821"/>
                </a:xfrm>
                <a:prstGeom prst="ellipse">
                  <a:avLst/>
                </a:prstGeom>
                <a:solidFill>
                  <a:srgbClr val="EAA09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0" name="直接连接符 99"/>
              <p:cNvCxnSpPr/>
              <p:nvPr/>
            </p:nvCxnSpPr>
            <p:spPr>
              <a:xfrm flipH="1" flipV="1">
                <a:off x="4758507" y="3698704"/>
                <a:ext cx="377838" cy="185372"/>
              </a:xfrm>
              <a:prstGeom prst="line">
                <a:avLst/>
              </a:prstGeom>
              <a:noFill/>
              <a:ln>
                <a:gradFill>
                  <a:gsLst>
                    <a:gs pos="9000">
                      <a:schemeClr val="bg1">
                        <a:lumMod val="95000"/>
                        <a:alpha val="10000"/>
                      </a:schemeClr>
                    </a:gs>
                    <a:gs pos="34000">
                      <a:srgbClr val="E8ACAB"/>
                    </a:gs>
                    <a:gs pos="68000">
                      <a:srgbClr val="DD646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2000"/>
                                        <p:tgtEl>
                                          <p:spTgt spid="91"/>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5</a:t>
            </a:fld>
            <a:endParaRPr lang="zh-CN" altLang="en-US" dirty="0"/>
          </a:p>
        </p:txBody>
      </p:sp>
      <p:pic>
        <p:nvPicPr>
          <p:cNvPr id="1026" name="Picture 2"/>
          <p:cNvPicPr>
            <a:picLocks noChangeAspect="1" noChangeArrowheads="1"/>
          </p:cNvPicPr>
          <p:nvPr/>
        </p:nvPicPr>
        <p:blipFill>
          <a:blip r:embed="rId3" cstate="print">
            <a:clrChange>
              <a:clrFrom>
                <a:srgbClr val="000000"/>
              </a:clrFrom>
              <a:clrTo>
                <a:srgbClr val="000000">
                  <a:alpha val="0"/>
                </a:srgbClr>
              </a:clrTo>
            </a:clrChange>
            <a:lum bright="-5000"/>
          </a:blip>
          <a:srcRect/>
          <a:stretch>
            <a:fillRect/>
          </a:stretch>
        </p:blipFill>
        <p:spPr bwMode="auto">
          <a:xfrm>
            <a:off x="303048" y="1172260"/>
            <a:ext cx="5766967" cy="4146548"/>
          </a:xfrm>
          <a:prstGeom prst="rect">
            <a:avLst/>
          </a:prstGeom>
          <a:noFill/>
          <a:ln w="9525">
            <a:noFill/>
            <a:miter lim="800000"/>
            <a:headEnd/>
            <a:tailEnd/>
          </a:ln>
          <a:effectLst/>
        </p:spPr>
      </p:pic>
      <p:sp>
        <p:nvSpPr>
          <p:cNvPr id="7" name="矩形 6"/>
          <p:cNvSpPr/>
          <p:nvPr/>
        </p:nvSpPr>
        <p:spPr>
          <a:xfrm>
            <a:off x="6170738" y="2541803"/>
            <a:ext cx="5571068" cy="3139321"/>
          </a:xfrm>
          <a:prstGeom prst="rect">
            <a:avLst/>
          </a:prstGeom>
        </p:spPr>
        <p:txBody>
          <a:bodyPr wrap="square">
            <a:spAutoFit/>
          </a:bodyPr>
          <a:lstStyle/>
          <a:p>
            <a:endParaRPr lang="zh-CN" altLang="en-US" dirty="0"/>
          </a:p>
          <a:p>
            <a:endParaRPr lang="zh-CN" altLang="en-US" dirty="0">
              <a:latin typeface="微软雅黑" pitchFamily="34" charset="-122"/>
              <a:ea typeface="微软雅黑" pitchFamily="34" charset="-122"/>
            </a:endParaRPr>
          </a:p>
          <a:p>
            <a:r>
              <a:rPr lang="zh-CN" altLang="en-US" dirty="0">
                <a:latin typeface="微软雅黑" pitchFamily="34" charset="-122"/>
                <a:ea typeface="微软雅黑" pitchFamily="34" charset="-122"/>
              </a:rPr>
              <a:t>顺德区是佛山市五个行政辖区之 一，位于粤港澳大湾区内环核心圈，是广佛都市圈的重要组成部分。总面积</a:t>
            </a:r>
            <a:r>
              <a:rPr lang="en-US" altLang="zh-CN" dirty="0">
                <a:latin typeface="微软雅黑" pitchFamily="34" charset="-122"/>
                <a:ea typeface="微软雅黑" pitchFamily="34" charset="-122"/>
              </a:rPr>
              <a:t>806.57</a:t>
            </a:r>
            <a:r>
              <a:rPr lang="zh-CN" altLang="en-US" dirty="0">
                <a:latin typeface="微软雅黑" pitchFamily="34" charset="-122"/>
                <a:ea typeface="微软雅黑" pitchFamily="34" charset="-122"/>
              </a:rPr>
              <a:t>平方公 里，全区现有</a:t>
            </a:r>
            <a:r>
              <a:rPr lang="en-US" altLang="zh-CN" dirty="0">
                <a:latin typeface="微软雅黑" pitchFamily="34" charset="-122"/>
                <a:ea typeface="微软雅黑" pitchFamily="34" charset="-122"/>
              </a:rPr>
              <a:t>10</a:t>
            </a:r>
            <a:r>
              <a:rPr lang="zh-CN" altLang="en-US" dirty="0">
                <a:latin typeface="微软雅黑" pitchFamily="34" charset="-122"/>
                <a:ea typeface="微软雅黑" pitchFamily="34" charset="-122"/>
              </a:rPr>
              <a:t>个镇（街道） 常住人口</a:t>
            </a:r>
            <a:r>
              <a:rPr lang="en-US" altLang="zh-CN" dirty="0">
                <a:latin typeface="微软雅黑" pitchFamily="34" charset="-122"/>
                <a:ea typeface="微软雅黑" pitchFamily="34" charset="-122"/>
              </a:rPr>
              <a:t>278</a:t>
            </a:r>
            <a:r>
              <a:rPr lang="zh-CN" altLang="en-US" dirty="0">
                <a:latin typeface="微软雅黑" pitchFamily="34" charset="-122"/>
                <a:ea typeface="微软雅黑" pitchFamily="34" charset="-122"/>
              </a:rPr>
              <a:t>万人。</a:t>
            </a:r>
          </a:p>
          <a:p>
            <a:endParaRPr lang="zh-CN" altLang="en-US" dirty="0">
              <a:latin typeface="微软雅黑" pitchFamily="34" charset="-122"/>
              <a:ea typeface="微软雅黑" pitchFamily="34" charset="-122"/>
            </a:endParaRPr>
          </a:p>
          <a:p>
            <a:r>
              <a:rPr lang="zh-CN" altLang="en-US" dirty="0">
                <a:latin typeface="微软雅黑" pitchFamily="34" charset="-122"/>
                <a:ea typeface="微软雅黑" pitchFamily="34" charset="-122"/>
              </a:rPr>
              <a:t>顺德区作为珠三角地区著名的制造业基地，“顺德制造”誉满全国，近年更是由于新产品、新业态、新模式、新技术的不断涌现， 传统制造与科技智能有机结合</a:t>
            </a:r>
            <a:r>
              <a:rPr lang="zh-CN" altLang="en-US" dirty="0" smtClean="0">
                <a:latin typeface="微软雅黑" pitchFamily="34" charset="-122"/>
                <a:ea typeface="微软雅黑" pitchFamily="34" charset="-122"/>
              </a:rPr>
              <a:t>，推动“顺德制造”向</a:t>
            </a:r>
            <a:r>
              <a:rPr lang="zh-CN" altLang="en-US" dirty="0">
                <a:latin typeface="微软雅黑" pitchFamily="34" charset="-122"/>
                <a:ea typeface="微软雅黑" pitchFamily="34" charset="-122"/>
              </a:rPr>
              <a:t>“顺德智造”华丽转身。</a:t>
            </a:r>
          </a:p>
        </p:txBody>
      </p:sp>
      <p:pic>
        <p:nvPicPr>
          <p:cNvPr id="103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931457" y="1056279"/>
            <a:ext cx="1627001" cy="1555037"/>
          </a:xfrm>
          <a:prstGeom prst="rect">
            <a:avLst/>
          </a:prstGeom>
          <a:noFill/>
          <a:ln w="9525">
            <a:noFill/>
            <a:miter lim="800000"/>
            <a:headEnd/>
            <a:tailEnd/>
          </a:ln>
          <a:effectLst/>
        </p:spPr>
      </p:pic>
      <p:pic>
        <p:nvPicPr>
          <p:cNvPr id="103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60446" y="1061579"/>
            <a:ext cx="1647987" cy="156981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423234" y="1034032"/>
            <a:ext cx="1666712" cy="1609129"/>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0200308" y="1047864"/>
            <a:ext cx="1607081" cy="1616497"/>
          </a:xfrm>
          <a:prstGeom prst="rect">
            <a:avLst/>
          </a:prstGeom>
          <a:noFill/>
          <a:ln w="9525">
            <a:noFill/>
            <a:miter lim="800000"/>
            <a:headEnd/>
            <a:tailEnd/>
          </a:ln>
          <a:effectLst/>
        </p:spPr>
      </p:pic>
      <p:sp>
        <p:nvSpPr>
          <p:cNvPr id="10" name="矩形 9"/>
          <p:cNvSpPr/>
          <p:nvPr/>
        </p:nvSpPr>
        <p:spPr>
          <a:xfrm>
            <a:off x="762003" y="4685777"/>
            <a:ext cx="5055474" cy="1015663"/>
          </a:xfrm>
          <a:prstGeom prst="rect">
            <a:avLst/>
          </a:prstGeom>
        </p:spPr>
        <p:txBody>
          <a:bodyPr wrap="square">
            <a:spAutoFit/>
          </a:bodyPr>
          <a:lstStyle/>
          <a:p>
            <a:r>
              <a:rPr lang="en-US" altLang="zh-CN" sz="2000" b="1" dirty="0">
                <a:solidFill>
                  <a:srgbClr val="FF5050"/>
                </a:solidFill>
                <a:latin typeface="微软雅黑" panose="020B0503020204020204" pitchFamily="34" charset="-122"/>
                <a:ea typeface="微软雅黑" panose="020B0503020204020204" pitchFamily="34" charset="-122"/>
              </a:rPr>
              <a:t>2018</a:t>
            </a:r>
            <a:r>
              <a:rPr lang="zh-CN" altLang="en-US" sz="2000" b="1" dirty="0">
                <a:solidFill>
                  <a:srgbClr val="FF5050"/>
                </a:solidFill>
                <a:latin typeface="微软雅黑" panose="020B0503020204020204" pitchFamily="34" charset="-122"/>
                <a:ea typeface="微软雅黑" panose="020B0503020204020204" pitchFamily="34" charset="-122"/>
              </a:rPr>
              <a:t>年，广东省委全面深化改革领导小组正式批复，同意顺德率先建设广东省高质量发展体制机制改革创新实验区。</a:t>
            </a:r>
            <a:endParaRPr lang="zh-CN" altLang="en-US" sz="2000" dirty="0">
              <a:solidFill>
                <a:srgbClr val="FF5050"/>
              </a:solidFill>
            </a:endParaRPr>
          </a:p>
        </p:txBody>
      </p:sp>
      <p:sp>
        <p:nvSpPr>
          <p:cNvPr id="11"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顺德印象</a:t>
            </a:r>
            <a:r>
              <a:rPr lang="en-US" altLang="zh-CN" dirty="0"/>
              <a:t>—— </a:t>
            </a:r>
            <a:r>
              <a:rPr lang="zh-CN" altLang="en-US" dirty="0"/>
              <a:t>高质量发展再出发</a:t>
            </a:r>
            <a:endParaRPr lang="en-US" altLang="zh-CN" sz="2000" dirty="0"/>
          </a:p>
        </p:txBody>
      </p:sp>
      <p:sp>
        <p:nvSpPr>
          <p:cNvPr id="12" name="矩形 11"/>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13" name="矩形 12"/>
          <p:cNvSpPr/>
          <p:nvPr/>
        </p:nvSpPr>
        <p:spPr>
          <a:xfrm>
            <a:off x="1159780" y="1431299"/>
            <a:ext cx="3416320" cy="369332"/>
          </a:xfrm>
          <a:prstGeom prst="rect">
            <a:avLst/>
          </a:prstGeom>
        </p:spPr>
        <p:txBody>
          <a:bodyPr wrap="none">
            <a:spAutoFit/>
          </a:bodyPr>
          <a:lstStyle/>
          <a:p>
            <a:r>
              <a:rPr lang="zh-CN" altLang="en-US" b="1" dirty="0">
                <a:solidFill>
                  <a:srgbClr val="1C4885"/>
                </a:solidFill>
                <a:latin typeface="Arial"/>
                <a:ea typeface="微软雅黑"/>
              </a:rPr>
              <a:t>制造立区，打造制造业创新中心</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p:cTn id="13" dur="500" fill="hold"/>
                                        <p:tgtEl>
                                          <p:spTgt spid="1031"/>
                                        </p:tgtEl>
                                        <p:attrNameLst>
                                          <p:attrName>ppt_w</p:attrName>
                                        </p:attrNameLst>
                                      </p:cBhvr>
                                      <p:tavLst>
                                        <p:tav tm="0">
                                          <p:val>
                                            <p:fltVal val="0"/>
                                          </p:val>
                                        </p:tav>
                                        <p:tav tm="100000">
                                          <p:val>
                                            <p:strVal val="#ppt_w"/>
                                          </p:val>
                                        </p:tav>
                                      </p:tavLst>
                                    </p:anim>
                                    <p:anim calcmode="lin" valueType="num">
                                      <p:cBhvr>
                                        <p:cTn id="14" dur="500" fill="hold"/>
                                        <p:tgtEl>
                                          <p:spTgt spid="1031"/>
                                        </p:tgtEl>
                                        <p:attrNameLst>
                                          <p:attrName>ppt_h</p:attrName>
                                        </p:attrNameLst>
                                      </p:cBhvr>
                                      <p:tavLst>
                                        <p:tav tm="0">
                                          <p:val>
                                            <p:fltVal val="0"/>
                                          </p:val>
                                        </p:tav>
                                        <p:tav tm="100000">
                                          <p:val>
                                            <p:strVal val="#ppt_h"/>
                                          </p:val>
                                        </p:tav>
                                      </p:tavLst>
                                    </p:anim>
                                    <p:animEffect transition="in" filter="fade">
                                      <p:cBhvr>
                                        <p:cTn id="15" dur="500"/>
                                        <p:tgtEl>
                                          <p:spTgt spid="1031"/>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033"/>
                                        </p:tgtEl>
                                        <p:attrNameLst>
                                          <p:attrName>style.visibility</p:attrName>
                                        </p:attrNameLst>
                                      </p:cBhvr>
                                      <p:to>
                                        <p:strVal val="visible"/>
                                      </p:to>
                                    </p:set>
                                    <p:anim calcmode="lin" valueType="num">
                                      <p:cBhvr>
                                        <p:cTn id="19" dur="500" fill="hold"/>
                                        <p:tgtEl>
                                          <p:spTgt spid="1033"/>
                                        </p:tgtEl>
                                        <p:attrNameLst>
                                          <p:attrName>ppt_w</p:attrName>
                                        </p:attrNameLst>
                                      </p:cBhvr>
                                      <p:tavLst>
                                        <p:tav tm="0">
                                          <p:val>
                                            <p:fltVal val="0"/>
                                          </p:val>
                                        </p:tav>
                                        <p:tav tm="100000">
                                          <p:val>
                                            <p:strVal val="#ppt_w"/>
                                          </p:val>
                                        </p:tav>
                                      </p:tavLst>
                                    </p:anim>
                                    <p:anim calcmode="lin" valueType="num">
                                      <p:cBhvr>
                                        <p:cTn id="20" dur="500" fill="hold"/>
                                        <p:tgtEl>
                                          <p:spTgt spid="1033"/>
                                        </p:tgtEl>
                                        <p:attrNameLst>
                                          <p:attrName>ppt_h</p:attrName>
                                        </p:attrNameLst>
                                      </p:cBhvr>
                                      <p:tavLst>
                                        <p:tav tm="0">
                                          <p:val>
                                            <p:fltVal val="0"/>
                                          </p:val>
                                        </p:tav>
                                        <p:tav tm="100000">
                                          <p:val>
                                            <p:strVal val="#ppt_h"/>
                                          </p:val>
                                        </p:tav>
                                      </p:tavLst>
                                    </p:anim>
                                    <p:animEffect transition="in" filter="fade">
                                      <p:cBhvr>
                                        <p:cTn id="21" dur="500"/>
                                        <p:tgtEl>
                                          <p:spTgt spid="1033"/>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p:cTn id="25" dur="500" fill="hold"/>
                                        <p:tgtEl>
                                          <p:spTgt spid="1034"/>
                                        </p:tgtEl>
                                        <p:attrNameLst>
                                          <p:attrName>ppt_w</p:attrName>
                                        </p:attrNameLst>
                                      </p:cBhvr>
                                      <p:tavLst>
                                        <p:tav tm="0">
                                          <p:val>
                                            <p:fltVal val="0"/>
                                          </p:val>
                                        </p:tav>
                                        <p:tav tm="100000">
                                          <p:val>
                                            <p:strVal val="#ppt_w"/>
                                          </p:val>
                                        </p:tav>
                                      </p:tavLst>
                                    </p:anim>
                                    <p:anim calcmode="lin" valueType="num">
                                      <p:cBhvr>
                                        <p:cTn id="26" dur="500" fill="hold"/>
                                        <p:tgtEl>
                                          <p:spTgt spid="1034"/>
                                        </p:tgtEl>
                                        <p:attrNameLst>
                                          <p:attrName>ppt_h</p:attrName>
                                        </p:attrNameLst>
                                      </p:cBhvr>
                                      <p:tavLst>
                                        <p:tav tm="0">
                                          <p:val>
                                            <p:fltVal val="0"/>
                                          </p:val>
                                        </p:tav>
                                        <p:tav tm="100000">
                                          <p:val>
                                            <p:strVal val="#ppt_h"/>
                                          </p:val>
                                        </p:tav>
                                      </p:tavLst>
                                    </p:anim>
                                    <p:animEffect transition="in" filter="fade">
                                      <p:cBhvr>
                                        <p:cTn id="27" dur="500"/>
                                        <p:tgtEl>
                                          <p:spTgt spid="1034"/>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1035"/>
                                        </p:tgtEl>
                                        <p:attrNameLst>
                                          <p:attrName>style.visibility</p:attrName>
                                        </p:attrNameLst>
                                      </p:cBhvr>
                                      <p:to>
                                        <p:strVal val="visible"/>
                                      </p:to>
                                    </p:set>
                                    <p:anim calcmode="lin" valueType="num">
                                      <p:cBhvr>
                                        <p:cTn id="31" dur="500" fill="hold"/>
                                        <p:tgtEl>
                                          <p:spTgt spid="1035"/>
                                        </p:tgtEl>
                                        <p:attrNameLst>
                                          <p:attrName>ppt_w</p:attrName>
                                        </p:attrNameLst>
                                      </p:cBhvr>
                                      <p:tavLst>
                                        <p:tav tm="0">
                                          <p:val>
                                            <p:fltVal val="0"/>
                                          </p:val>
                                        </p:tav>
                                        <p:tav tm="100000">
                                          <p:val>
                                            <p:strVal val="#ppt_w"/>
                                          </p:val>
                                        </p:tav>
                                      </p:tavLst>
                                    </p:anim>
                                    <p:anim calcmode="lin" valueType="num">
                                      <p:cBhvr>
                                        <p:cTn id="32" dur="500" fill="hold"/>
                                        <p:tgtEl>
                                          <p:spTgt spid="1035"/>
                                        </p:tgtEl>
                                        <p:attrNameLst>
                                          <p:attrName>ppt_h</p:attrName>
                                        </p:attrNameLst>
                                      </p:cBhvr>
                                      <p:tavLst>
                                        <p:tav tm="0">
                                          <p:val>
                                            <p:fltVal val="0"/>
                                          </p:val>
                                        </p:tav>
                                        <p:tav tm="100000">
                                          <p:val>
                                            <p:strVal val="#ppt_h"/>
                                          </p:val>
                                        </p:tav>
                                      </p:tavLst>
                                    </p:anim>
                                    <p:animEffect transition="in" filter="fade">
                                      <p:cBhvr>
                                        <p:cTn id="33" dur="500"/>
                                        <p:tgtEl>
                                          <p:spTgt spid="1035"/>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6</a:t>
            </a:fld>
            <a:endParaRPr lang="zh-CN" altLang="en-US" dirty="0"/>
          </a:p>
        </p:txBody>
      </p:sp>
      <p:pic>
        <p:nvPicPr>
          <p:cNvPr id="6" name="Picture 2" descr="1542016195(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313" y="1497695"/>
            <a:ext cx="5123794" cy="35411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组合 24"/>
          <p:cNvGrpSpPr/>
          <p:nvPr/>
        </p:nvGrpSpPr>
        <p:grpSpPr>
          <a:xfrm>
            <a:off x="2448696" y="2540771"/>
            <a:ext cx="1748456" cy="2114218"/>
            <a:chOff x="2448696" y="2540771"/>
            <a:chExt cx="1748456" cy="2114218"/>
          </a:xfrm>
        </p:grpSpPr>
        <p:sp>
          <p:nvSpPr>
            <p:cNvPr id="7" name="矩形 6">
              <a:extLst>
                <a:ext uri="{FF2B5EF4-FFF2-40B4-BE49-F238E27FC236}">
                  <a16:creationId xmlns="" xmlns:a16="http://schemas.microsoft.com/office/drawing/2014/main" id="{1292D526-6A23-493C-ABAF-0D8139E07615}"/>
                </a:ext>
              </a:extLst>
            </p:cNvPr>
            <p:cNvSpPr/>
            <p:nvPr/>
          </p:nvSpPr>
          <p:spPr>
            <a:xfrm rot="20410870">
              <a:off x="2984729" y="4203575"/>
              <a:ext cx="1212423" cy="307777"/>
            </a:xfrm>
            <a:prstGeom prst="rect">
              <a:avLst/>
            </a:prstGeom>
          </p:spPr>
          <p:txBody>
            <a:bodyPr wrap="square">
              <a:spAutoFit/>
            </a:bodyPr>
            <a:lstStyle/>
            <a:p>
              <a:r>
                <a:rPr lang="zh-CN" altLang="en-US" sz="1400" b="1" dirty="0">
                  <a:solidFill>
                    <a:srgbClr val="FF0000"/>
                  </a:solidFill>
                  <a:latin typeface="微软雅黑" pitchFamily="34" charset="-122"/>
                  <a:ea typeface="微软雅黑" pitchFamily="34" charset="-122"/>
                </a:rPr>
                <a:t>港珠澳大桥</a:t>
              </a:r>
            </a:p>
          </p:txBody>
        </p:sp>
        <p:cxnSp>
          <p:nvCxnSpPr>
            <p:cNvPr id="8" name="直接连接符 7">
              <a:extLst>
                <a:ext uri="{FF2B5EF4-FFF2-40B4-BE49-F238E27FC236}">
                  <a16:creationId xmlns="" xmlns:a16="http://schemas.microsoft.com/office/drawing/2014/main" id="{FDF00607-A295-4E9E-BE14-C90787BFC04C}"/>
                </a:ext>
              </a:extLst>
            </p:cNvPr>
            <p:cNvCxnSpPr>
              <a:cxnSpLocks/>
            </p:cNvCxnSpPr>
            <p:nvPr/>
          </p:nvCxnSpPr>
          <p:spPr>
            <a:xfrm flipV="1">
              <a:off x="2943507" y="4381200"/>
              <a:ext cx="974065" cy="273789"/>
            </a:xfrm>
            <a:prstGeom prst="line">
              <a:avLst/>
            </a:prstGeom>
            <a:ln w="31750">
              <a:prstDash val="solid"/>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D54238A7-EB17-4574-AF2B-1353003894C3}"/>
                </a:ext>
              </a:extLst>
            </p:cNvPr>
            <p:cNvSpPr/>
            <p:nvPr/>
          </p:nvSpPr>
          <p:spPr>
            <a:xfrm rot="20410870">
              <a:off x="2984729" y="3470941"/>
              <a:ext cx="1212423" cy="307777"/>
            </a:xfrm>
            <a:prstGeom prst="rect">
              <a:avLst/>
            </a:prstGeom>
          </p:spPr>
          <p:txBody>
            <a:bodyPr wrap="square">
              <a:spAutoFit/>
            </a:bodyPr>
            <a:lstStyle/>
            <a:p>
              <a:r>
                <a:rPr lang="zh-CN" altLang="en-US" sz="1400" b="1" dirty="0">
                  <a:solidFill>
                    <a:srgbClr val="FF0000"/>
                  </a:solidFill>
                  <a:latin typeface="微软雅黑" pitchFamily="34" charset="-122"/>
                  <a:ea typeface="微软雅黑" pitchFamily="34" charset="-122"/>
                </a:rPr>
                <a:t>深中通道</a:t>
              </a:r>
            </a:p>
          </p:txBody>
        </p:sp>
        <p:cxnSp>
          <p:nvCxnSpPr>
            <p:cNvPr id="10" name="直接连接符 9">
              <a:extLst>
                <a:ext uri="{FF2B5EF4-FFF2-40B4-BE49-F238E27FC236}">
                  <a16:creationId xmlns="" xmlns:a16="http://schemas.microsoft.com/office/drawing/2014/main" id="{FD683341-5929-43DA-985C-036215FD6978}"/>
                </a:ext>
              </a:extLst>
            </p:cNvPr>
            <p:cNvCxnSpPr>
              <a:cxnSpLocks/>
            </p:cNvCxnSpPr>
            <p:nvPr/>
          </p:nvCxnSpPr>
          <p:spPr>
            <a:xfrm flipV="1">
              <a:off x="3007832" y="3703748"/>
              <a:ext cx="718162" cy="256954"/>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 xmlns:a16="http://schemas.microsoft.com/office/drawing/2014/main" id="{D54238A7-EB17-4574-AF2B-1353003894C3}"/>
                </a:ext>
              </a:extLst>
            </p:cNvPr>
            <p:cNvSpPr/>
            <p:nvPr/>
          </p:nvSpPr>
          <p:spPr>
            <a:xfrm rot="20410870">
              <a:off x="2448696" y="2540771"/>
              <a:ext cx="1212423" cy="307777"/>
            </a:xfrm>
            <a:prstGeom prst="rect">
              <a:avLst/>
            </a:prstGeom>
          </p:spPr>
          <p:txBody>
            <a:bodyPr wrap="square">
              <a:spAutoFit/>
            </a:bodyPr>
            <a:lstStyle/>
            <a:p>
              <a:r>
                <a:rPr lang="zh-CN" altLang="en-US" sz="1400" b="1" dirty="0">
                  <a:solidFill>
                    <a:srgbClr val="FF0000"/>
                  </a:solidFill>
                  <a:latin typeface="微软雅黑" pitchFamily="34" charset="-122"/>
                  <a:ea typeface="微软雅黑" pitchFamily="34" charset="-122"/>
                </a:rPr>
                <a:t>南沙大桥</a:t>
              </a:r>
            </a:p>
          </p:txBody>
        </p:sp>
        <p:cxnSp>
          <p:nvCxnSpPr>
            <p:cNvPr id="13" name="直接连接符 12">
              <a:extLst>
                <a:ext uri="{FF2B5EF4-FFF2-40B4-BE49-F238E27FC236}">
                  <a16:creationId xmlns="" xmlns:a16="http://schemas.microsoft.com/office/drawing/2014/main" id="{FD683341-5929-43DA-985C-036215FD6978}"/>
                </a:ext>
              </a:extLst>
            </p:cNvPr>
            <p:cNvCxnSpPr>
              <a:cxnSpLocks/>
              <a:endCxn id="12" idx="2"/>
            </p:cNvCxnSpPr>
            <p:nvPr/>
          </p:nvCxnSpPr>
          <p:spPr>
            <a:xfrm flipV="1">
              <a:off x="2711668" y="2839433"/>
              <a:ext cx="395415" cy="155982"/>
            </a:xfrm>
            <a:prstGeom prst="line">
              <a:avLst/>
            </a:prstGeom>
            <a:ln w="31750">
              <a:prstDash val="solid"/>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 xmlns:a16="http://schemas.microsoft.com/office/drawing/2014/main" id="{D54238A7-EB17-4574-AF2B-1353003894C3}"/>
                </a:ext>
              </a:extLst>
            </p:cNvPr>
            <p:cNvSpPr/>
            <p:nvPr/>
          </p:nvSpPr>
          <p:spPr>
            <a:xfrm rot="20410870">
              <a:off x="2669416" y="2840314"/>
              <a:ext cx="1212423" cy="307777"/>
            </a:xfrm>
            <a:prstGeom prst="rect">
              <a:avLst/>
            </a:prstGeom>
          </p:spPr>
          <p:txBody>
            <a:bodyPr wrap="square">
              <a:spAutoFit/>
            </a:bodyPr>
            <a:lstStyle/>
            <a:p>
              <a:r>
                <a:rPr lang="zh-CN" altLang="en-US" sz="1400" b="1" dirty="0">
                  <a:solidFill>
                    <a:srgbClr val="FF0000"/>
                  </a:solidFill>
                  <a:latin typeface="微软雅黑" pitchFamily="34" charset="-122"/>
                  <a:ea typeface="微软雅黑" pitchFamily="34" charset="-122"/>
                </a:rPr>
                <a:t>虎门大桥</a:t>
              </a:r>
            </a:p>
          </p:txBody>
        </p:sp>
        <p:cxnSp>
          <p:nvCxnSpPr>
            <p:cNvPr id="24" name="直接连接符 23">
              <a:extLst>
                <a:ext uri="{FF2B5EF4-FFF2-40B4-BE49-F238E27FC236}">
                  <a16:creationId xmlns="" xmlns:a16="http://schemas.microsoft.com/office/drawing/2014/main" id="{FD683341-5929-43DA-985C-036215FD6978}"/>
                </a:ext>
              </a:extLst>
            </p:cNvPr>
            <p:cNvCxnSpPr>
              <a:cxnSpLocks/>
              <a:endCxn id="23" idx="2"/>
            </p:cNvCxnSpPr>
            <p:nvPr/>
          </p:nvCxnSpPr>
          <p:spPr>
            <a:xfrm flipV="1">
              <a:off x="2932388" y="3138976"/>
              <a:ext cx="395415" cy="155982"/>
            </a:xfrm>
            <a:prstGeom prst="line">
              <a:avLst/>
            </a:prstGeom>
            <a:ln w="31750">
              <a:prstDash val="solid"/>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rotWithShape="1">
          <a:blip r:embed="rId4" cstate="print">
            <a:clrChange>
              <a:clrFrom>
                <a:srgbClr val="D1E4F5"/>
              </a:clrFrom>
              <a:clrTo>
                <a:srgbClr val="D1E4F5">
                  <a:alpha val="0"/>
                </a:srgbClr>
              </a:clrTo>
            </a:clrChange>
            <a:extLst>
              <a:ext uri="{28A0092B-C50C-407E-A947-70E740481C1C}">
                <a14:useLocalDpi xmlns:a14="http://schemas.microsoft.com/office/drawing/2010/main" val="0"/>
              </a:ext>
            </a:extLst>
          </a:blip>
          <a:srcRect l="14880" t="5777" r="4354" b="5999"/>
          <a:stretch/>
        </p:blipFill>
        <p:spPr>
          <a:xfrm>
            <a:off x="5594878" y="1372809"/>
            <a:ext cx="5167876" cy="3766724"/>
          </a:xfrm>
          <a:prstGeom prst="rect">
            <a:avLst/>
          </a:prstGeom>
          <a:ln>
            <a:noFill/>
          </a:ln>
        </p:spPr>
      </p:pic>
      <p:grpSp>
        <p:nvGrpSpPr>
          <p:cNvPr id="17" name="组合 16"/>
          <p:cNvGrpSpPr/>
          <p:nvPr/>
        </p:nvGrpSpPr>
        <p:grpSpPr>
          <a:xfrm>
            <a:off x="4242166" y="1400250"/>
            <a:ext cx="7755393" cy="2789565"/>
            <a:chOff x="8546123" y="-352376"/>
            <a:chExt cx="12744018" cy="6222185"/>
          </a:xfrm>
        </p:grpSpPr>
        <p:pic>
          <p:nvPicPr>
            <p:cNvPr id="18" name="图片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23158"/>
            <a:stretch>
              <a:fillRect/>
            </a:stretch>
          </p:blipFill>
          <p:spPr>
            <a:xfrm>
              <a:off x="19461496" y="-352376"/>
              <a:ext cx="1828645" cy="5246002"/>
            </a:xfrm>
            <a:prstGeom prst="rect">
              <a:avLst/>
            </a:prstGeom>
          </p:spPr>
        </p:pic>
        <p:sp>
          <p:nvSpPr>
            <p:cNvPr id="19" name="矩形 18"/>
            <p:cNvSpPr/>
            <p:nvPr/>
          </p:nvSpPr>
          <p:spPr bwMode="auto">
            <a:xfrm>
              <a:off x="8546123" y="5679828"/>
              <a:ext cx="351692" cy="18998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Calibri" pitchFamily="34" charset="0"/>
                <a:ea typeface="宋体" pitchFamily="2" charset="-122"/>
              </a:endParaRPr>
            </a:p>
          </p:txBody>
        </p:sp>
      </p:grpSp>
      <p:sp>
        <p:nvSpPr>
          <p:cNvPr id="20"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顺德印象</a:t>
            </a:r>
            <a:r>
              <a:rPr lang="en-US" altLang="zh-CN" dirty="0"/>
              <a:t>—— </a:t>
            </a:r>
            <a:r>
              <a:rPr lang="zh-CN" altLang="en-US" dirty="0"/>
              <a:t>湾区核心 畅达之地</a:t>
            </a:r>
            <a:endParaRPr lang="en-US" altLang="zh-CN" sz="2000" dirty="0"/>
          </a:p>
        </p:txBody>
      </p:sp>
      <p:sp>
        <p:nvSpPr>
          <p:cNvPr id="21" name="矩形 20"/>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22" name="TextBox 21"/>
          <p:cNvSpPr txBox="1"/>
          <p:nvPr/>
        </p:nvSpPr>
        <p:spPr>
          <a:xfrm>
            <a:off x="536027" y="5234152"/>
            <a:ext cx="8196475" cy="646331"/>
          </a:xfrm>
          <a:prstGeom prst="rect">
            <a:avLst/>
          </a:prstGeom>
          <a:noFill/>
        </p:spPr>
        <p:txBody>
          <a:bodyPr wrap="none" rtlCol="0">
            <a:spAutoFit/>
          </a:bodyPr>
          <a:lstStyle/>
          <a:p>
            <a:r>
              <a:rPr lang="zh-CN" altLang="en-US" b="1" dirty="0">
                <a:solidFill>
                  <a:srgbClr val="0070C0"/>
                </a:solidFill>
                <a:latin typeface="微软雅黑" pitchFamily="34" charset="-122"/>
                <a:ea typeface="微软雅黑" pitchFamily="34" charset="-122"/>
              </a:rPr>
              <a:t>顺德区规划建设</a:t>
            </a:r>
            <a:r>
              <a:rPr lang="en-US" altLang="zh-CN" b="1" dirty="0">
                <a:solidFill>
                  <a:srgbClr val="0070C0"/>
                </a:solidFill>
                <a:latin typeface="微软雅黑" pitchFamily="34" charset="-122"/>
                <a:ea typeface="微软雅黑" pitchFamily="34" charset="-122"/>
              </a:rPr>
              <a:t>20</a:t>
            </a:r>
            <a:r>
              <a:rPr lang="zh-CN" altLang="en-US" b="1" dirty="0">
                <a:solidFill>
                  <a:srgbClr val="0070C0"/>
                </a:solidFill>
                <a:latin typeface="微软雅黑" pitchFamily="34" charset="-122"/>
                <a:ea typeface="微软雅黑" pitchFamily="34" charset="-122"/>
              </a:rPr>
              <a:t>条轨道交通（</a:t>
            </a:r>
            <a:r>
              <a:rPr lang="en-US" altLang="zh-CN" b="1" dirty="0">
                <a:solidFill>
                  <a:srgbClr val="0070C0"/>
                </a:solidFill>
                <a:latin typeface="微软雅黑" pitchFamily="34" charset="-122"/>
                <a:ea typeface="微软雅黑" pitchFamily="34" charset="-122"/>
              </a:rPr>
              <a:t>15</a:t>
            </a:r>
            <a:r>
              <a:rPr lang="zh-CN" altLang="en-US" b="1" dirty="0">
                <a:solidFill>
                  <a:srgbClr val="0070C0"/>
                </a:solidFill>
                <a:latin typeface="微软雅黑" pitchFamily="34" charset="-122"/>
                <a:ea typeface="微软雅黑" pitchFamily="34" charset="-122"/>
              </a:rPr>
              <a:t>条城市轨道、</a:t>
            </a:r>
            <a:r>
              <a:rPr lang="en-US" altLang="zh-CN" b="1" dirty="0">
                <a:solidFill>
                  <a:srgbClr val="0070C0"/>
                </a:solidFill>
                <a:latin typeface="微软雅黑" pitchFamily="34" charset="-122"/>
                <a:ea typeface="微软雅黑" pitchFamily="34" charset="-122"/>
              </a:rPr>
              <a:t>4</a:t>
            </a:r>
            <a:r>
              <a:rPr lang="zh-CN" altLang="en-US" b="1" dirty="0">
                <a:solidFill>
                  <a:srgbClr val="0070C0"/>
                </a:solidFill>
                <a:latin typeface="微软雅黑" pitchFamily="34" charset="-122"/>
                <a:ea typeface="微软雅黑" pitchFamily="34" charset="-122"/>
              </a:rPr>
              <a:t>条城际铁路、</a:t>
            </a:r>
            <a:r>
              <a:rPr lang="en-US" altLang="zh-CN" b="1" dirty="0">
                <a:solidFill>
                  <a:srgbClr val="0070C0"/>
                </a:solidFill>
                <a:latin typeface="微软雅黑" pitchFamily="34" charset="-122"/>
                <a:ea typeface="微软雅黑" pitchFamily="34" charset="-122"/>
              </a:rPr>
              <a:t>1</a:t>
            </a:r>
            <a:r>
              <a:rPr lang="zh-CN" altLang="en-US" b="1" dirty="0">
                <a:solidFill>
                  <a:srgbClr val="0070C0"/>
                </a:solidFill>
                <a:latin typeface="微软雅黑" pitchFamily="34" charset="-122"/>
                <a:ea typeface="微软雅黑" pitchFamily="34" charset="-122"/>
              </a:rPr>
              <a:t>条国家铁路）</a:t>
            </a:r>
            <a:endParaRPr lang="en-US" altLang="zh-CN" b="1" dirty="0">
              <a:solidFill>
                <a:srgbClr val="0070C0"/>
              </a:solidFill>
              <a:latin typeface="微软雅黑" pitchFamily="34" charset="-122"/>
              <a:ea typeface="微软雅黑" pitchFamily="34" charset="-122"/>
            </a:endParaRPr>
          </a:p>
          <a:p>
            <a:r>
              <a:rPr lang="zh-CN" altLang="en-US" b="1" dirty="0">
                <a:solidFill>
                  <a:srgbClr val="0070C0"/>
                </a:solidFill>
                <a:latin typeface="微软雅黑" pitchFamily="34" charset="-122"/>
                <a:ea typeface="微软雅黑" pitchFamily="34" charset="-122"/>
              </a:rPr>
              <a:t>有</a:t>
            </a:r>
            <a:r>
              <a:rPr lang="en-US" altLang="zh-CN" b="1" dirty="0">
                <a:solidFill>
                  <a:srgbClr val="0070C0"/>
                </a:solidFill>
                <a:latin typeface="微软雅黑" pitchFamily="34" charset="-122"/>
                <a:ea typeface="微软雅黑" pitchFamily="34" charset="-122"/>
              </a:rPr>
              <a:t>5</a:t>
            </a:r>
            <a:r>
              <a:rPr lang="zh-CN" altLang="en-US" b="1" dirty="0">
                <a:solidFill>
                  <a:srgbClr val="0070C0"/>
                </a:solidFill>
                <a:latin typeface="微软雅黑" pitchFamily="34" charset="-122"/>
                <a:ea typeface="微软雅黑" pitchFamily="34" charset="-122"/>
              </a:rPr>
              <a:t>条直通广州南站，地铁</a:t>
            </a:r>
            <a:r>
              <a:rPr lang="en-US" altLang="zh-CN" b="1" dirty="0">
                <a:solidFill>
                  <a:srgbClr val="0070C0"/>
                </a:solidFill>
                <a:latin typeface="微软雅黑" pitchFamily="34" charset="-122"/>
                <a:ea typeface="微软雅黑" pitchFamily="34" charset="-122"/>
              </a:rPr>
              <a:t>7</a:t>
            </a:r>
            <a:r>
              <a:rPr lang="zh-CN" altLang="en-US" b="1" dirty="0">
                <a:solidFill>
                  <a:srgbClr val="0070C0"/>
                </a:solidFill>
                <a:latin typeface="微软雅黑" pitchFamily="34" charset="-122"/>
                <a:ea typeface="微软雅黑" pitchFamily="34" charset="-122"/>
              </a:rPr>
              <a:t>号线直通广州大学城</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7</a:t>
            </a:fld>
            <a:endParaRPr lang="zh-CN" altLang="en-US" dirty="0"/>
          </a:p>
        </p:txBody>
      </p:sp>
      <p:sp>
        <p:nvSpPr>
          <p:cNvPr id="5" name="矩形 4"/>
          <p:cNvSpPr/>
          <p:nvPr/>
        </p:nvSpPr>
        <p:spPr bwMode="auto">
          <a:xfrm>
            <a:off x="646387" y="1403132"/>
            <a:ext cx="1891858" cy="772510"/>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800" b="1" i="0" u="none" strike="noStrike" cap="none" normalizeH="0" baseline="0" dirty="0">
                <a:ln>
                  <a:noFill/>
                </a:ln>
                <a:solidFill>
                  <a:schemeClr val="bg1"/>
                </a:solidFill>
                <a:effectLst/>
                <a:latin typeface="微软雅黑" pitchFamily="34" charset="-122"/>
                <a:ea typeface="微软雅黑" pitchFamily="34" charset="-122"/>
              </a:rPr>
              <a:t>高效</a:t>
            </a:r>
            <a:endParaRPr kumimoji="0" lang="en-US" altLang="zh-CN" sz="1800" b="1" i="0" u="none" strike="noStrike" cap="none" normalizeH="0" baseline="0" dirty="0">
              <a:ln>
                <a:noFill/>
              </a:ln>
              <a:solidFill>
                <a:schemeClr val="bg1"/>
              </a:solidFill>
              <a:effectLst/>
              <a:latin typeface="微软雅黑" pitchFamily="34" charset="-122"/>
              <a:ea typeface="微软雅黑" pitchFamily="34" charset="-122"/>
            </a:endParaRP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800" b="1" i="0" u="none" strike="noStrike" cap="none" normalizeH="0" baseline="0" dirty="0">
                <a:ln>
                  <a:noFill/>
                </a:ln>
                <a:solidFill>
                  <a:schemeClr val="bg1"/>
                </a:solidFill>
                <a:effectLst/>
                <a:latin typeface="微软雅黑" pitchFamily="34" charset="-122"/>
                <a:ea typeface="微软雅黑" pitchFamily="34" charset="-122"/>
              </a:rPr>
              <a:t>政府服务</a:t>
            </a:r>
          </a:p>
        </p:txBody>
      </p:sp>
      <p:sp>
        <p:nvSpPr>
          <p:cNvPr id="7" name="矩形 6"/>
          <p:cNvSpPr/>
          <p:nvPr/>
        </p:nvSpPr>
        <p:spPr bwMode="auto">
          <a:xfrm>
            <a:off x="2837860" y="1418866"/>
            <a:ext cx="1891858" cy="772510"/>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800" b="1" i="0" u="none" strike="noStrike" cap="none" normalizeH="0" baseline="0" dirty="0">
                <a:ln>
                  <a:noFill/>
                </a:ln>
                <a:solidFill>
                  <a:schemeClr val="bg1"/>
                </a:solidFill>
                <a:effectLst/>
                <a:latin typeface="微软雅黑" pitchFamily="34" charset="-122"/>
                <a:ea typeface="微软雅黑" pitchFamily="34" charset="-122"/>
              </a:rPr>
              <a:t>高度国际化</a:t>
            </a:r>
            <a:endParaRPr kumimoji="0" lang="en-US" altLang="zh-CN" sz="1800" b="1" i="0" u="none" strike="noStrike" cap="none" normalizeH="0" baseline="0" dirty="0">
              <a:ln>
                <a:noFill/>
              </a:ln>
              <a:solidFill>
                <a:schemeClr val="bg1"/>
              </a:solidFill>
              <a:effectLst/>
              <a:latin typeface="微软雅黑" pitchFamily="34" charset="-122"/>
              <a:ea typeface="微软雅黑" pitchFamily="34" charset="-122"/>
            </a:endParaRP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b="1" dirty="0">
                <a:solidFill>
                  <a:schemeClr val="bg1"/>
                </a:solidFill>
                <a:latin typeface="微软雅黑" pitchFamily="34" charset="-122"/>
                <a:ea typeface="微软雅黑" pitchFamily="34" charset="-122"/>
              </a:rPr>
              <a:t>金融支持</a:t>
            </a:r>
            <a:endParaRPr kumimoji="0" lang="zh-CN" altLang="en-US" sz="1800" b="1" i="0" u="none" strike="noStrike" cap="none" normalizeH="0" baseline="0" dirty="0">
              <a:ln>
                <a:noFill/>
              </a:ln>
              <a:solidFill>
                <a:schemeClr val="bg1"/>
              </a:solidFill>
              <a:effectLst/>
              <a:latin typeface="微软雅黑" pitchFamily="34" charset="-122"/>
              <a:ea typeface="微软雅黑" pitchFamily="34" charset="-122"/>
            </a:endParaRPr>
          </a:p>
        </p:txBody>
      </p:sp>
      <p:sp>
        <p:nvSpPr>
          <p:cNvPr id="8" name="矩形 7"/>
          <p:cNvSpPr/>
          <p:nvPr/>
        </p:nvSpPr>
        <p:spPr bwMode="auto">
          <a:xfrm>
            <a:off x="5092260" y="1403131"/>
            <a:ext cx="1891858" cy="772510"/>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800" b="1" i="0" u="none" strike="noStrike" cap="none" normalizeH="0" baseline="0" dirty="0">
                <a:ln>
                  <a:noFill/>
                </a:ln>
                <a:solidFill>
                  <a:schemeClr val="bg1"/>
                </a:solidFill>
                <a:effectLst/>
                <a:latin typeface="微软雅黑" pitchFamily="34" charset="-122"/>
                <a:ea typeface="微软雅黑" pitchFamily="34" charset="-122"/>
              </a:rPr>
              <a:t>高水平</a:t>
            </a:r>
            <a:endParaRPr kumimoji="0" lang="en-US" altLang="zh-CN" sz="1800" b="1" i="0" u="none" strike="noStrike" cap="none" normalizeH="0" baseline="0" dirty="0">
              <a:ln>
                <a:noFill/>
              </a:ln>
              <a:solidFill>
                <a:schemeClr val="bg1"/>
              </a:solidFill>
              <a:effectLst/>
              <a:latin typeface="微软雅黑" pitchFamily="34" charset="-122"/>
              <a:ea typeface="微软雅黑" pitchFamily="34" charset="-122"/>
            </a:endParaRP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800" b="1" i="0" u="none" strike="noStrike" cap="none" normalizeH="0" baseline="0" dirty="0">
                <a:ln>
                  <a:noFill/>
                </a:ln>
                <a:solidFill>
                  <a:schemeClr val="bg1"/>
                </a:solidFill>
                <a:effectLst/>
                <a:latin typeface="微软雅黑" pitchFamily="34" charset="-122"/>
                <a:ea typeface="微软雅黑" pitchFamily="34" charset="-122"/>
              </a:rPr>
              <a:t>工业设计</a:t>
            </a:r>
          </a:p>
        </p:txBody>
      </p:sp>
      <p:sp>
        <p:nvSpPr>
          <p:cNvPr id="9" name="矩形 8"/>
          <p:cNvSpPr/>
          <p:nvPr/>
        </p:nvSpPr>
        <p:spPr bwMode="auto">
          <a:xfrm>
            <a:off x="646318" y="2554052"/>
            <a:ext cx="1891858" cy="772510"/>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b="1" dirty="0">
                <a:solidFill>
                  <a:schemeClr val="bg1"/>
                </a:solidFill>
                <a:latin typeface="微软雅黑" pitchFamily="34" charset="-122"/>
                <a:ea typeface="微软雅黑" pitchFamily="34" charset="-122"/>
              </a:rPr>
              <a:t>国</a:t>
            </a:r>
            <a:r>
              <a:rPr kumimoji="0" lang="zh-CN" altLang="en-US" sz="1800" b="1" i="0" u="none" strike="noStrike" cap="none" normalizeH="0" baseline="0" dirty="0">
                <a:ln>
                  <a:noFill/>
                </a:ln>
                <a:solidFill>
                  <a:schemeClr val="bg1"/>
                </a:solidFill>
                <a:effectLst/>
                <a:latin typeface="微软雅黑" pitchFamily="34" charset="-122"/>
                <a:ea typeface="微软雅黑" pitchFamily="34" charset="-122"/>
              </a:rPr>
              <a:t>际化</a:t>
            </a:r>
            <a:endParaRPr kumimoji="0" lang="en-US" altLang="zh-CN" sz="1800" b="1" i="0" u="none" strike="noStrike" cap="none" normalizeH="0" baseline="0" dirty="0">
              <a:ln>
                <a:noFill/>
              </a:ln>
              <a:solidFill>
                <a:schemeClr val="bg1"/>
              </a:solidFill>
              <a:effectLst/>
              <a:latin typeface="微软雅黑" pitchFamily="34" charset="-122"/>
              <a:ea typeface="微软雅黑" pitchFamily="34" charset="-122"/>
            </a:endParaRP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b="1" dirty="0">
                <a:solidFill>
                  <a:schemeClr val="bg1"/>
                </a:solidFill>
                <a:latin typeface="微软雅黑" pitchFamily="34" charset="-122"/>
                <a:ea typeface="微软雅黑" pitchFamily="34" charset="-122"/>
              </a:rPr>
              <a:t>会展服务</a:t>
            </a:r>
            <a:endParaRPr kumimoji="0" lang="zh-CN" altLang="en-US" sz="1800" b="1" i="0" u="none" strike="noStrike" cap="none" normalizeH="0" baseline="0" dirty="0">
              <a:ln>
                <a:noFill/>
              </a:ln>
              <a:solidFill>
                <a:schemeClr val="bg1"/>
              </a:solidFill>
              <a:effectLst/>
              <a:latin typeface="微软雅黑" pitchFamily="34" charset="-122"/>
              <a:ea typeface="微软雅黑" pitchFamily="34" charset="-122"/>
            </a:endParaRPr>
          </a:p>
        </p:txBody>
      </p:sp>
      <p:sp>
        <p:nvSpPr>
          <p:cNvPr id="11" name="矩形 10"/>
          <p:cNvSpPr/>
          <p:nvPr/>
        </p:nvSpPr>
        <p:spPr bwMode="auto">
          <a:xfrm>
            <a:off x="2853557" y="2554018"/>
            <a:ext cx="1891858" cy="772510"/>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b="1" dirty="0">
                <a:solidFill>
                  <a:schemeClr val="bg1"/>
                </a:solidFill>
                <a:latin typeface="微软雅黑" pitchFamily="34" charset="-122"/>
                <a:ea typeface="微软雅黑" pitchFamily="34" charset="-122"/>
              </a:rPr>
              <a:t>国际化</a:t>
            </a:r>
            <a:endParaRPr kumimoji="0" lang="en-US" altLang="zh-CN" sz="1800" b="1" i="0" u="none" strike="noStrike" cap="none" normalizeH="0" baseline="0" dirty="0">
              <a:ln>
                <a:noFill/>
              </a:ln>
              <a:solidFill>
                <a:schemeClr val="bg1"/>
              </a:solidFill>
              <a:effectLst/>
              <a:latin typeface="微软雅黑" pitchFamily="34" charset="-122"/>
              <a:ea typeface="微软雅黑" pitchFamily="34" charset="-122"/>
            </a:endParaRP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800" b="1" i="0" u="none" strike="noStrike" cap="none" normalizeH="0" baseline="0" dirty="0">
                <a:ln>
                  <a:noFill/>
                </a:ln>
                <a:solidFill>
                  <a:schemeClr val="bg1"/>
                </a:solidFill>
                <a:effectLst/>
                <a:latin typeface="微软雅黑" pitchFamily="34" charset="-122"/>
                <a:ea typeface="微软雅黑" pitchFamily="34" charset="-122"/>
              </a:rPr>
              <a:t>人才服务环境</a:t>
            </a:r>
          </a:p>
        </p:txBody>
      </p:sp>
      <p:sp>
        <p:nvSpPr>
          <p:cNvPr id="12" name="矩形 11"/>
          <p:cNvSpPr/>
          <p:nvPr/>
        </p:nvSpPr>
        <p:spPr bwMode="auto">
          <a:xfrm>
            <a:off x="5092259" y="2554015"/>
            <a:ext cx="1891858" cy="772510"/>
          </a:xfrm>
          <a:prstGeom prst="rect">
            <a:avLst/>
          </a:prstGeom>
          <a:solidFill>
            <a:srgbClr val="FF7C8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800" b="1" i="0" u="none" strike="noStrike" cap="none" normalizeH="0" baseline="0" dirty="0">
                <a:ln>
                  <a:noFill/>
                </a:ln>
                <a:solidFill>
                  <a:schemeClr val="bg1"/>
                </a:solidFill>
                <a:effectLst/>
                <a:latin typeface="微软雅黑" pitchFamily="34" charset="-122"/>
                <a:ea typeface="微软雅黑" pitchFamily="34" charset="-122"/>
              </a:rPr>
              <a:t>优质</a:t>
            </a:r>
            <a:endParaRPr kumimoji="0" lang="en-US" altLang="zh-CN" sz="1800" b="1" i="0" u="none" strike="noStrike" cap="none" normalizeH="0" baseline="0" dirty="0">
              <a:ln>
                <a:noFill/>
              </a:ln>
              <a:solidFill>
                <a:schemeClr val="bg1"/>
              </a:solidFill>
              <a:effectLst/>
              <a:latin typeface="微软雅黑" pitchFamily="34" charset="-122"/>
              <a:ea typeface="微软雅黑" pitchFamily="34" charset="-122"/>
            </a:endParaRPr>
          </a:p>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800" b="1" i="0" u="none" strike="noStrike" cap="none" normalizeH="0" baseline="0" dirty="0">
                <a:ln>
                  <a:noFill/>
                </a:ln>
                <a:solidFill>
                  <a:schemeClr val="bg1"/>
                </a:solidFill>
                <a:effectLst/>
                <a:latin typeface="微软雅黑" pitchFamily="34" charset="-122"/>
                <a:ea typeface="微软雅黑" pitchFamily="34" charset="-122"/>
              </a:rPr>
              <a:t>教育医疗环境</a:t>
            </a:r>
          </a:p>
        </p:txBody>
      </p:sp>
      <p:sp>
        <p:nvSpPr>
          <p:cNvPr id="13" name="文本框 13"/>
          <p:cNvSpPr txBox="1"/>
          <p:nvPr/>
        </p:nvSpPr>
        <p:spPr>
          <a:xfrm>
            <a:off x="225125" y="296856"/>
            <a:ext cx="11487317" cy="461665"/>
          </a:xfrm>
          <a:prstGeom prst="rect">
            <a:avLst/>
          </a:prstGeom>
          <a:noFill/>
        </p:spPr>
        <p:txBody>
          <a:bodyPr wrap="square" rtlCol="0" anchor="t">
            <a:spAutoFit/>
          </a:bodyPr>
          <a:lstStyle>
            <a:defPPr>
              <a:defRPr lang="zh-CN"/>
            </a:defPPr>
            <a:lvl1pPr lvl="0">
              <a:defRPr sz="2400" b="1">
                <a:solidFill>
                  <a:srgbClr val="1C4885"/>
                </a:solidFill>
                <a:latin typeface="微软雅黑" panose="020B0503020204020204" pitchFamily="34" charset="-122"/>
                <a:ea typeface="微软雅黑" panose="020B0503020204020204" pitchFamily="34" charset="-122"/>
              </a:defRPr>
            </a:lvl1pPr>
          </a:lstStyle>
          <a:p>
            <a:r>
              <a:rPr lang="zh-CN" altLang="en-US" dirty="0"/>
              <a:t>顺德印象</a:t>
            </a:r>
            <a:r>
              <a:rPr lang="en-US" altLang="zh-CN" dirty="0"/>
              <a:t>—— </a:t>
            </a:r>
            <a:r>
              <a:rPr lang="zh-CN" altLang="en-US" dirty="0"/>
              <a:t>服务与环境</a:t>
            </a:r>
            <a:endParaRPr lang="en-US" altLang="zh-CN" sz="2000" dirty="0"/>
          </a:p>
        </p:txBody>
      </p:sp>
      <p:sp>
        <p:nvSpPr>
          <p:cNvPr id="14" name="矩形 13"/>
          <p:cNvSpPr/>
          <p:nvPr/>
        </p:nvSpPr>
        <p:spPr>
          <a:xfrm>
            <a:off x="0" y="224323"/>
            <a:ext cx="166206" cy="600165"/>
          </a:xfrm>
          <a:prstGeom prst="rect">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15" name="文本框 1">
            <a:extLst>
              <a:ext uri="{FF2B5EF4-FFF2-40B4-BE49-F238E27FC236}">
                <a16:creationId xmlns="" xmlns:a16="http://schemas.microsoft.com/office/drawing/2014/main" id="{46A2CACD-E491-413E-BEF1-5D2BA5B6F239}"/>
              </a:ext>
            </a:extLst>
          </p:cNvPr>
          <p:cNvSpPr txBox="1"/>
          <p:nvPr/>
        </p:nvSpPr>
        <p:spPr>
          <a:xfrm>
            <a:off x="1573821" y="5348876"/>
            <a:ext cx="1620957"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潭洲国际会展中心</a:t>
            </a:r>
          </a:p>
        </p:txBody>
      </p:sp>
      <p:pic>
        <p:nvPicPr>
          <p:cNvPr id="16" name="图片 15">
            <a:extLst>
              <a:ext uri="{FF2B5EF4-FFF2-40B4-BE49-F238E27FC236}">
                <a16:creationId xmlns="" xmlns:a16="http://schemas.microsoft.com/office/drawing/2014/main" id="{CE9148B9-E54F-4854-B118-8B7838CEC5FB}"/>
              </a:ext>
            </a:extLst>
          </p:cNvPr>
          <p:cNvPicPr>
            <a:picLocks noChangeAspect="1"/>
          </p:cNvPicPr>
          <p:nvPr/>
        </p:nvPicPr>
        <p:blipFill rotWithShape="1">
          <a:blip r:embed="rId2">
            <a:extLst>
              <a:ext uri="{28A0092B-C50C-407E-A947-70E740481C1C}">
                <a14:useLocalDpi xmlns:a14="http://schemas.microsoft.com/office/drawing/2010/main" val="0"/>
              </a:ext>
            </a:extLst>
          </a:blip>
          <a:srcRect l="7328" r="23573"/>
          <a:stretch/>
        </p:blipFill>
        <p:spPr>
          <a:xfrm>
            <a:off x="650586" y="3818642"/>
            <a:ext cx="3574572" cy="1473808"/>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6459" y="3818299"/>
            <a:ext cx="2545552" cy="1478914"/>
          </a:xfrm>
          <a:prstGeom prst="rect">
            <a:avLst/>
          </a:prstGeom>
        </p:spPr>
      </p:pic>
      <p:sp>
        <p:nvSpPr>
          <p:cNvPr id="18" name="文本框 434"/>
          <p:cNvSpPr txBox="1"/>
          <p:nvPr/>
        </p:nvSpPr>
        <p:spPr>
          <a:xfrm flipH="1">
            <a:off x="4973337" y="5380419"/>
            <a:ext cx="1441420"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华侨城欢乐海岸</a:t>
            </a:r>
          </a:p>
        </p:txBody>
      </p:sp>
      <p:sp>
        <p:nvSpPr>
          <p:cNvPr id="21" name="文本框 333">
            <a:extLst>
              <a:ext uri="{FF2B5EF4-FFF2-40B4-BE49-F238E27FC236}">
                <a16:creationId xmlns="" xmlns:a16="http://schemas.microsoft.com/office/drawing/2014/main" id="{7FA982C3-B513-4479-84AD-424040AC1006}"/>
              </a:ext>
            </a:extLst>
          </p:cNvPr>
          <p:cNvSpPr txBox="1"/>
          <p:nvPr/>
        </p:nvSpPr>
        <p:spPr>
          <a:xfrm>
            <a:off x="6826574" y="5358100"/>
            <a:ext cx="2877711" cy="738664"/>
          </a:xfrm>
          <a:prstGeom prst="rect">
            <a:avLst/>
          </a:prstGeom>
          <a:noFill/>
        </p:spPr>
        <p:txBody>
          <a:bodyPr wrap="none" rtlCol="0">
            <a:spAutoFit/>
          </a:bodyPr>
          <a:lstStyle/>
          <a:p>
            <a:pPr algn="ctr"/>
            <a:r>
              <a:rPr lang="zh-CN" altLang="zh-CN" sz="1400" b="1" dirty="0">
                <a:latin typeface="微软雅黑" panose="020B0503020204020204" pitchFamily="34" charset="-122"/>
                <a:ea typeface="微软雅黑" panose="020B0503020204020204" pitchFamily="34" charset="-122"/>
              </a:rPr>
              <a:t>广东工业设计城</a:t>
            </a:r>
            <a:endParaRPr lang="en-US" altLang="zh-CN" sz="1400" b="1" dirty="0">
              <a:latin typeface="微软雅黑" panose="020B0503020204020204" pitchFamily="34" charset="-122"/>
              <a:ea typeface="微软雅黑" panose="020B0503020204020204" pitchFamily="34" charset="-122"/>
            </a:endParaRPr>
          </a:p>
          <a:p>
            <a:pPr algn="ctr"/>
            <a:r>
              <a:rPr lang="zh-CN" altLang="zh-CN" sz="1400" b="1" dirty="0">
                <a:latin typeface="微软雅黑" panose="020B0503020204020204" pitchFamily="34" charset="-122"/>
                <a:ea typeface="微软雅黑" panose="020B0503020204020204" pitchFamily="34" charset="-122"/>
              </a:rPr>
              <a:t>国家新型工业化示范基地</a:t>
            </a:r>
            <a:endParaRPr lang="en-US" altLang="zh-CN" sz="1400" b="1" dirty="0">
              <a:latin typeface="微软雅黑" panose="020B0503020204020204" pitchFamily="34" charset="-122"/>
              <a:ea typeface="微软雅黑" panose="020B0503020204020204" pitchFamily="34" charset="-122"/>
            </a:endParaRPr>
          </a:p>
          <a:p>
            <a:pPr algn="ctr"/>
            <a:r>
              <a:rPr lang="zh-CN" altLang="en-US" sz="1400" b="1" dirty="0">
                <a:latin typeface="微软雅黑" panose="020B0503020204020204" pitchFamily="34" charset="-122"/>
                <a:ea typeface="微软雅黑" panose="020B0503020204020204" pitchFamily="34" charset="-122"/>
              </a:rPr>
              <a:t>广东</a:t>
            </a:r>
            <a:r>
              <a:rPr lang="zh-CN" altLang="zh-CN" sz="1400" b="1" dirty="0">
                <a:latin typeface="微软雅黑" panose="020B0503020204020204" pitchFamily="34" charset="-122"/>
                <a:ea typeface="微软雅黑" panose="020B0503020204020204" pitchFamily="34" charset="-122"/>
              </a:rPr>
              <a:t>唯一五星评级的工业设计基地</a:t>
            </a:r>
            <a:endParaRPr lang="zh-CN" altLang="en-US" sz="1400" b="1" dirty="0">
              <a:latin typeface="微软雅黑" panose="020B0503020204020204" pitchFamily="34" charset="-122"/>
              <a:ea typeface="微软雅黑" panose="020B0503020204020204" pitchFamily="34" charset="-122"/>
            </a:endParaRPr>
          </a:p>
        </p:txBody>
      </p:sp>
      <p:pic>
        <p:nvPicPr>
          <p:cNvPr id="22" name="图片 21">
            <a:extLst>
              <a:ext uri="{FF2B5EF4-FFF2-40B4-BE49-F238E27FC236}">
                <a16:creationId xmlns="" xmlns:a16="http://schemas.microsoft.com/office/drawing/2014/main" id="{69BAE00F-C0A9-4F3F-8FC0-51D59AC0B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8935" y="3815750"/>
            <a:ext cx="2198548" cy="1465699"/>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b="13098"/>
          <a:stretch>
            <a:fillRect/>
          </a:stretch>
        </p:blipFill>
        <p:spPr>
          <a:xfrm>
            <a:off x="7455623" y="1451350"/>
            <a:ext cx="3454115" cy="1500857"/>
          </a:xfrm>
          <a:prstGeom prst="rect">
            <a:avLst/>
          </a:prstGeom>
        </p:spPr>
      </p:pic>
      <p:sp>
        <p:nvSpPr>
          <p:cNvPr id="24" name="矩形 23"/>
          <p:cNvSpPr/>
          <p:nvPr/>
        </p:nvSpPr>
        <p:spPr>
          <a:xfrm>
            <a:off x="8378447" y="3037501"/>
            <a:ext cx="1800493" cy="307777"/>
          </a:xfrm>
          <a:prstGeom prst="rect">
            <a:avLst/>
          </a:prstGeom>
          <a:noFill/>
        </p:spPr>
        <p:txBody>
          <a:bodyPr wrap="none" rtlCol="0">
            <a:spAutoFit/>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桂畔海产融生态小镇</a:t>
            </a:r>
          </a:p>
        </p:txBody>
      </p:sp>
      <p:pic>
        <p:nvPicPr>
          <p:cNvPr id="25" name="图片 24"/>
          <p:cNvPicPr>
            <a:picLocks noChangeAspect="1"/>
          </p:cNvPicPr>
          <p:nvPr/>
        </p:nvPicPr>
        <p:blipFill rotWithShape="1">
          <a:blip r:embed="rId6" cstate="print">
            <a:extLst>
              <a:ext uri="{28A0092B-C50C-407E-A947-70E740481C1C}">
                <a14:useLocalDpi xmlns:a14="http://schemas.microsoft.com/office/drawing/2010/main" val="0"/>
              </a:ext>
            </a:extLst>
          </a:blip>
          <a:srcRect b="4388"/>
          <a:stretch>
            <a:fillRect/>
          </a:stretch>
        </p:blipFill>
        <p:spPr>
          <a:xfrm>
            <a:off x="9537997" y="3781810"/>
            <a:ext cx="2358588" cy="1499638"/>
          </a:xfrm>
          <a:prstGeom prst="rect">
            <a:avLst/>
          </a:prstGeom>
        </p:spPr>
      </p:pic>
      <p:sp>
        <p:nvSpPr>
          <p:cNvPr id="26" name="矩形 25"/>
          <p:cNvSpPr/>
          <p:nvPr/>
        </p:nvSpPr>
        <p:spPr>
          <a:xfrm>
            <a:off x="9313456" y="5398706"/>
            <a:ext cx="2476960" cy="523220"/>
          </a:xfrm>
          <a:prstGeom prst="rect">
            <a:avLst/>
          </a:prstGeom>
          <a:noFill/>
        </p:spPr>
        <p:txBody>
          <a:bodyPr wrap="none" rtlCol="0">
            <a:spAutoFit/>
          </a:bodyPr>
          <a:lstStyle/>
          <a:p>
            <a:pPr algn="ctr"/>
            <a:r>
              <a:rPr lang="en-US" altLang="zh-CN" sz="1400" b="1" dirty="0">
                <a:solidFill>
                  <a:schemeClr val="tx1"/>
                </a:solidFill>
                <a:latin typeface="微软雅黑" panose="020B0503020204020204" pitchFamily="34" charset="-122"/>
                <a:ea typeface="微软雅黑" panose="020B0503020204020204" pitchFamily="34" charset="-122"/>
              </a:rPr>
              <a:t>      </a:t>
            </a:r>
            <a:r>
              <a:rPr lang="zh-CN" altLang="zh-CN" sz="1400" b="1" dirty="0">
                <a:solidFill>
                  <a:schemeClr val="tx1"/>
                </a:solidFill>
                <a:latin typeface="微软雅黑" panose="020B0503020204020204" pitchFamily="34" charset="-122"/>
                <a:ea typeface="微软雅黑" panose="020B0503020204020204" pitchFamily="34" charset="-122"/>
              </a:rPr>
              <a:t>广州中医药大学顺德医院</a:t>
            </a:r>
            <a:endParaRPr lang="en-US" altLang="zh-CN" sz="1400" b="1" dirty="0">
              <a:solidFill>
                <a:schemeClr val="tx1"/>
              </a:solidFill>
              <a:latin typeface="微软雅黑" panose="020B0503020204020204" pitchFamily="34" charset="-122"/>
              <a:ea typeface="微软雅黑" panose="020B0503020204020204" pitchFamily="34" charset="-122"/>
            </a:endParaRPr>
          </a:p>
          <a:p>
            <a:pPr algn="ctr"/>
            <a:r>
              <a:rPr lang="zh-CN" altLang="zh-CN" sz="1400" b="1" dirty="0">
                <a:solidFill>
                  <a:schemeClr val="tx1"/>
                </a:solidFill>
                <a:latin typeface="微软雅黑" panose="020B0503020204020204" pitchFamily="34" charset="-122"/>
                <a:ea typeface="微软雅黑" panose="020B0503020204020204" pitchFamily="34" charset="-122"/>
              </a:rPr>
              <a:t>（顺德中医院）</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500"/>
                            </p:stCondLst>
                            <p:childTnLst>
                              <p:par>
                                <p:cTn id="36" presetID="12" presetClass="entr" presetSubtype="4"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lide(fromBottom)">
                                      <p:cBhvr>
                                        <p:cTn id="38" dur="500"/>
                                        <p:tgtEl>
                                          <p:spTgt spid="16"/>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lide(fromBottom)">
                                      <p:cBhvr>
                                        <p:cTn id="41" dur="500"/>
                                        <p:tgtEl>
                                          <p:spTgt spid="15"/>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slide(fromBottom)">
                                      <p:cBhvr>
                                        <p:cTn id="44" dur="500"/>
                                        <p:tgtEl>
                                          <p:spTgt spid="18"/>
                                        </p:tgtEl>
                                      </p:cBhvr>
                                    </p:animEffect>
                                  </p:childTnLst>
                                </p:cTn>
                              </p:par>
                              <p:par>
                                <p:cTn id="45" presetID="1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lide(fromBottom)">
                                      <p:cBhvr>
                                        <p:cTn id="47" dur="500"/>
                                        <p:tgtEl>
                                          <p:spTgt spid="17"/>
                                        </p:tgtEl>
                                      </p:cBhvr>
                                    </p:animEffect>
                                  </p:childTnLst>
                                </p:cTn>
                              </p:par>
                              <p:par>
                                <p:cTn id="48" presetID="12" presetClass="entr" presetSubtype="4"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slide(fromBottom)">
                                      <p:cBhvr>
                                        <p:cTn id="50" dur="500"/>
                                        <p:tgtEl>
                                          <p:spTgt spid="2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slide(fromBottom)">
                                      <p:cBhvr>
                                        <p:cTn id="53" dur="500"/>
                                        <p:tgtEl>
                                          <p:spTgt spid="21"/>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slide(fromBottom)">
                                      <p:cBhvr>
                                        <p:cTn id="56" dur="500"/>
                                        <p:tgtEl>
                                          <p:spTgt spid="26"/>
                                        </p:tgtEl>
                                      </p:cBhvr>
                                    </p:animEffect>
                                  </p:childTnLst>
                                </p:cTn>
                              </p:par>
                              <p:par>
                                <p:cTn id="57" presetID="1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slide(fromBottom)">
                                      <p:cBhvr>
                                        <p:cTn id="59" dur="500"/>
                                        <p:tgtEl>
                                          <p:spTgt spid="25"/>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slide(fromBottom)">
                                      <p:cBhvr>
                                        <p:cTn id="62" dur="500"/>
                                        <p:tgtEl>
                                          <p:spTgt spid="24"/>
                                        </p:tgtEl>
                                      </p:cBhvr>
                                    </p:animEffect>
                                  </p:childTnLst>
                                </p:cTn>
                              </p:par>
                              <p:par>
                                <p:cTn id="63" presetID="1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slide(fromBottom)">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15" grpId="0"/>
      <p:bldP spid="18" grpId="0"/>
      <p:bldP spid="21" grpId="0"/>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8</a:t>
            </a:fld>
            <a:endParaRPr lang="zh-CN" altLang="en-US" dirty="0"/>
          </a:p>
        </p:txBody>
      </p:sp>
      <p:sp>
        <p:nvSpPr>
          <p:cNvPr id="5" name="矩形 4"/>
          <p:cNvSpPr/>
          <p:nvPr/>
        </p:nvSpPr>
        <p:spPr>
          <a:xfrm>
            <a:off x="3000817" y="2645243"/>
            <a:ext cx="6340197" cy="830997"/>
          </a:xfrm>
          <a:prstGeom prst="rect">
            <a:avLst/>
          </a:prstGeom>
        </p:spPr>
        <p:txBody>
          <a:bodyPr wrap="none">
            <a:spAutoFit/>
          </a:bodyPr>
          <a:lstStyle/>
          <a:p>
            <a:r>
              <a:rPr lang="zh-CN" altLang="en-US" sz="4800" b="1" dirty="0" smtClean="0">
                <a:solidFill>
                  <a:srgbClr val="1C4885"/>
                </a:solidFill>
                <a:latin typeface="微软雅黑" pitchFamily="34" charset="-122"/>
                <a:ea typeface="微软雅黑" pitchFamily="34" charset="-122"/>
              </a:rPr>
              <a:t>顺</a:t>
            </a:r>
            <a:r>
              <a:rPr lang="zh-CN" altLang="en-US" sz="4800" b="1" dirty="0">
                <a:solidFill>
                  <a:srgbClr val="1C4885"/>
                </a:solidFill>
                <a:latin typeface="微软雅黑" pitchFamily="34" charset="-122"/>
                <a:ea typeface="微软雅黑" pitchFamily="34" charset="-122"/>
              </a:rPr>
              <a:t>德信息产业发展机遇</a:t>
            </a:r>
            <a:endParaRPr lang="zh-CN" altLang="en-US" sz="4800"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2C3898C-0BF6-467F-BDD6-2BD123981D2B}" type="slidenum">
              <a:rPr lang="zh-CN" altLang="en-US" smtClean="0"/>
              <a:pPr>
                <a:defRPr/>
              </a:pPr>
              <a:t>9</a:t>
            </a:fld>
            <a:endParaRPr lang="zh-CN" altLang="en-US" dirty="0"/>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18077" y="1909089"/>
            <a:ext cx="4022341" cy="378421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7241" y="283780"/>
            <a:ext cx="3568733" cy="5975131"/>
          </a:xfrm>
          <a:prstGeom prst="rect">
            <a:avLst/>
          </a:prstGeom>
          <a:noFill/>
          <a:ln w="9525">
            <a:noFill/>
            <a:miter lim="800000"/>
            <a:headEnd/>
            <a:tailEnd/>
          </a:ln>
          <a:effectLst/>
        </p:spPr>
      </p:pic>
      <p:sp>
        <p:nvSpPr>
          <p:cNvPr id="6" name="TextBox 5"/>
          <p:cNvSpPr txBox="1"/>
          <p:nvPr/>
        </p:nvSpPr>
        <p:spPr>
          <a:xfrm>
            <a:off x="4650828" y="520262"/>
            <a:ext cx="2646878" cy="1107996"/>
          </a:xfrm>
          <a:prstGeom prst="rect">
            <a:avLst/>
          </a:prstGeom>
          <a:noFill/>
        </p:spPr>
        <p:txBody>
          <a:bodyPr wrap="none" rtlCol="0">
            <a:spAutoFit/>
          </a:bodyPr>
          <a:lstStyle/>
          <a:p>
            <a:pPr algn="ctr"/>
            <a:r>
              <a:rPr lang="zh-CN" altLang="en-US" sz="2400" b="1" dirty="0">
                <a:solidFill>
                  <a:srgbClr val="0070C0"/>
                </a:solidFill>
                <a:latin typeface="微软雅黑" pitchFamily="34" charset="-122"/>
                <a:ea typeface="微软雅黑" pitchFamily="34" charset="-122"/>
              </a:rPr>
              <a:t>顺德新发展理念</a:t>
            </a:r>
            <a:endParaRPr lang="en-US" altLang="zh-CN" sz="2400" b="1" dirty="0">
              <a:solidFill>
                <a:srgbClr val="0070C0"/>
              </a:solidFill>
              <a:latin typeface="微软雅黑" pitchFamily="34" charset="-122"/>
              <a:ea typeface="微软雅黑" pitchFamily="34" charset="-122"/>
            </a:endParaRPr>
          </a:p>
          <a:p>
            <a:pPr algn="ctr"/>
            <a:r>
              <a:rPr lang="zh-CN" altLang="en-US" sz="2400" b="1" dirty="0">
                <a:solidFill>
                  <a:srgbClr val="0070C0"/>
                </a:solidFill>
                <a:latin typeface="微软雅黑" pitchFamily="34" charset="-122"/>
                <a:ea typeface="微软雅黑" pitchFamily="34" charset="-122"/>
              </a:rPr>
              <a:t>超千亩主题产业园</a:t>
            </a:r>
            <a:endParaRPr lang="en-US" altLang="zh-CN" sz="2400" b="1" dirty="0">
              <a:solidFill>
                <a:srgbClr val="0070C0"/>
              </a:solidFill>
              <a:latin typeface="微软雅黑" pitchFamily="34" charset="-122"/>
              <a:ea typeface="微软雅黑" pitchFamily="34" charset="-122"/>
            </a:endParaRPr>
          </a:p>
          <a:p>
            <a:pPr algn="ctr"/>
            <a:r>
              <a:rPr lang="zh-CN" altLang="en-US" sz="1600" b="1" dirty="0">
                <a:solidFill>
                  <a:srgbClr val="0070C0"/>
                </a:solidFill>
                <a:latin typeface="微软雅黑" pitchFamily="34" charset="-122"/>
                <a:ea typeface="微软雅黑" pitchFamily="34" charset="-122"/>
              </a:rPr>
              <a:t>（总量超</a:t>
            </a:r>
            <a:r>
              <a:rPr lang="en-US" altLang="zh-CN" sz="1600" b="1" dirty="0">
                <a:solidFill>
                  <a:srgbClr val="0070C0"/>
                </a:solidFill>
                <a:latin typeface="微软雅黑" pitchFamily="34" charset="-122"/>
                <a:ea typeface="微软雅黑" pitchFamily="34" charset="-122"/>
              </a:rPr>
              <a:t>35000</a:t>
            </a:r>
            <a:r>
              <a:rPr lang="zh-CN" altLang="en-US" sz="1600" b="1" dirty="0">
                <a:solidFill>
                  <a:srgbClr val="0070C0"/>
                </a:solidFill>
                <a:latin typeface="微软雅黑" pitchFamily="34" charset="-122"/>
                <a:ea typeface="微软雅黑" pitchFamily="34" charset="-122"/>
              </a:rPr>
              <a:t>亩）</a:t>
            </a:r>
          </a:p>
        </p:txBody>
      </p:sp>
      <p:pic>
        <p:nvPicPr>
          <p:cNvPr id="205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25632" y="331075"/>
            <a:ext cx="3530491" cy="5990859"/>
          </a:xfrm>
          <a:prstGeom prst="rect">
            <a:avLst/>
          </a:prstGeom>
          <a:noFill/>
          <a:ln w="9525">
            <a:noFill/>
            <a:miter lim="800000"/>
            <a:headEnd/>
            <a:tailEnd/>
          </a:ln>
          <a:effectLst/>
        </p:spPr>
      </p:pic>
      <p:sp>
        <p:nvSpPr>
          <p:cNvPr id="18" name="圆角矩形 17"/>
          <p:cNvSpPr/>
          <p:nvPr/>
        </p:nvSpPr>
        <p:spPr bwMode="auto">
          <a:xfrm>
            <a:off x="472963" y="204952"/>
            <a:ext cx="3704897" cy="6243145"/>
          </a:xfrm>
          <a:prstGeom prst="roundRect">
            <a:avLst>
              <a:gd name="adj" fmla="val 6029"/>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19" name="圆角矩形 18"/>
          <p:cNvSpPr/>
          <p:nvPr/>
        </p:nvSpPr>
        <p:spPr bwMode="auto">
          <a:xfrm>
            <a:off x="7898524" y="2617076"/>
            <a:ext cx="3704897" cy="3862552"/>
          </a:xfrm>
          <a:prstGeom prst="roundRect">
            <a:avLst>
              <a:gd name="adj" fmla="val 6029"/>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24" name="圆角矩形 23"/>
          <p:cNvSpPr/>
          <p:nvPr/>
        </p:nvSpPr>
        <p:spPr bwMode="auto">
          <a:xfrm>
            <a:off x="7898524" y="204952"/>
            <a:ext cx="3704897" cy="1150882"/>
          </a:xfrm>
          <a:prstGeom prst="roundRect">
            <a:avLst>
              <a:gd name="adj" fmla="val 19073"/>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Calibri" pitchFamily="34" charset="0"/>
              <a:ea typeface="宋体" pitchFamily="2" charset="-122"/>
            </a:endParaRPr>
          </a:p>
        </p:txBody>
      </p:sp>
      <p:grpSp>
        <p:nvGrpSpPr>
          <p:cNvPr id="15" name="组合 14"/>
          <p:cNvGrpSpPr/>
          <p:nvPr/>
        </p:nvGrpSpPr>
        <p:grpSpPr>
          <a:xfrm>
            <a:off x="4288220" y="1277007"/>
            <a:ext cx="3531475" cy="1497723"/>
            <a:chOff x="4288220" y="1277007"/>
            <a:chExt cx="3531475" cy="1497723"/>
          </a:xfrm>
        </p:grpSpPr>
        <p:sp>
          <p:nvSpPr>
            <p:cNvPr id="21" name="矩形 20"/>
            <p:cNvSpPr/>
            <p:nvPr/>
          </p:nvSpPr>
          <p:spPr bwMode="auto">
            <a:xfrm>
              <a:off x="5044964" y="1671144"/>
              <a:ext cx="1954924" cy="756745"/>
            </a:xfrm>
            <a:prstGeom prst="rect">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zh-CN" altLang="en-US" sz="2000" b="1" dirty="0" smtClean="0">
                  <a:solidFill>
                    <a:schemeClr val="bg1"/>
                  </a:solidFill>
                  <a:latin typeface="微软雅黑" pitchFamily="34" charset="-122"/>
                  <a:ea typeface="微软雅黑" pitchFamily="34" charset="-122"/>
                </a:rPr>
                <a:t>智能化</a:t>
              </a: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网联化</a:t>
              </a:r>
              <a:endParaRPr kumimoji="0" lang="zh-CN" altLang="en-US" sz="2000" b="0" i="0" u="none" strike="noStrike" cap="none" normalizeH="0" baseline="0" dirty="0">
                <a:ln>
                  <a:noFill/>
                </a:ln>
                <a:solidFill>
                  <a:schemeClr val="bg1"/>
                </a:solidFill>
                <a:effectLst/>
                <a:latin typeface="Calibri" pitchFamily="34" charset="0"/>
                <a:ea typeface="宋体" pitchFamily="2" charset="-122"/>
              </a:endParaRPr>
            </a:p>
          </p:txBody>
        </p:sp>
        <p:grpSp>
          <p:nvGrpSpPr>
            <p:cNvPr id="14" name="组合 13"/>
            <p:cNvGrpSpPr/>
            <p:nvPr/>
          </p:nvGrpSpPr>
          <p:grpSpPr>
            <a:xfrm>
              <a:off x="4288220" y="1277007"/>
              <a:ext cx="3531475" cy="1497723"/>
              <a:chOff x="4288220" y="1277007"/>
              <a:chExt cx="3531475" cy="1497723"/>
            </a:xfrm>
          </p:grpSpPr>
          <p:sp>
            <p:nvSpPr>
              <p:cNvPr id="22" name="右箭头 21"/>
              <p:cNvSpPr/>
              <p:nvPr/>
            </p:nvSpPr>
            <p:spPr bwMode="auto">
              <a:xfrm>
                <a:off x="4288220" y="1797269"/>
                <a:ext cx="599091" cy="614855"/>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23" name="右箭头 22"/>
              <p:cNvSpPr/>
              <p:nvPr/>
            </p:nvSpPr>
            <p:spPr bwMode="auto">
              <a:xfrm rot="1756991" flipH="1">
                <a:off x="7267902" y="2159875"/>
                <a:ext cx="551793" cy="614855"/>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25" name="右箭头 24"/>
              <p:cNvSpPr/>
              <p:nvPr/>
            </p:nvSpPr>
            <p:spPr bwMode="auto">
              <a:xfrm rot="19860983" flipH="1">
                <a:off x="7252137" y="1277007"/>
                <a:ext cx="551793" cy="614855"/>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Calibri" pitchFamily="34" charset="0"/>
                  <a:ea typeface="宋体" pitchFamily="2"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animBg="1"/>
    </p:bldLst>
  </p:timing>
</p:sld>
</file>

<file path=ppt/theme/theme1.xml><?xml version="1.0" encoding="utf-8"?>
<a:theme xmlns:a="http://schemas.openxmlformats.org/drawingml/2006/main" name="1_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15160</TotalTime>
  <Pages>0</Pages>
  <Words>2290</Words>
  <Characters>0</Characters>
  <Application>Microsoft Office PowerPoint</Application>
  <DocSecurity>0</DocSecurity>
  <PresentationFormat>宽屏</PresentationFormat>
  <Lines>0</Lines>
  <Paragraphs>258</Paragraphs>
  <Slides>18</Slides>
  <Notes>12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方正粗黑宋简体</vt:lpstr>
      <vt:lpstr>宋体</vt:lpstr>
      <vt:lpstr>微软雅黑</vt:lpstr>
      <vt:lpstr>Arial</vt:lpstr>
      <vt:lpstr>Calibri</vt:lpstr>
      <vt:lpstr>Calibri Light</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哎呀小小草</dc:creator>
  <cp:lastModifiedBy>kecan</cp:lastModifiedBy>
  <cp:revision>418</cp:revision>
  <cp:lastPrinted>2019-02-18T08:26:38Z</cp:lastPrinted>
  <dcterms:created xsi:type="dcterms:W3CDTF">2015-07-17T02:38:59Z</dcterms:created>
  <dcterms:modified xsi:type="dcterms:W3CDTF">2020-12-17T01:23:19Z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2052-6.6.0.2671</vt:lpwstr>
  </property>
</Properties>
</file>