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9" r:id="rId3"/>
    <p:sldId id="264" r:id="rId4"/>
    <p:sldId id="260" r:id="rId5"/>
    <p:sldId id="562" r:id="rId6"/>
    <p:sldId id="539" r:id="rId7"/>
    <p:sldId id="262" r:id="rId8"/>
    <p:sldId id="581" r:id="rId9"/>
    <p:sldId id="580" r:id="rId10"/>
    <p:sldId id="263" r:id="rId11"/>
    <p:sldId id="518" r:id="rId12"/>
    <p:sldId id="531" r:id="rId13"/>
    <p:sldId id="540" r:id="rId14"/>
    <p:sldId id="533" r:id="rId15"/>
    <p:sldId id="543" r:id="rId16"/>
    <p:sldId id="546" r:id="rId17"/>
    <p:sldId id="532" r:id="rId18"/>
    <p:sldId id="545" r:id="rId19"/>
    <p:sldId id="547" r:id="rId20"/>
    <p:sldId id="553" r:id="rId21"/>
    <p:sldId id="548" r:id="rId22"/>
    <p:sldId id="549" r:id="rId23"/>
    <p:sldId id="552" r:id="rId24"/>
    <p:sldId id="567" r:id="rId25"/>
    <p:sldId id="551" r:id="rId26"/>
    <p:sldId id="534" r:id="rId27"/>
    <p:sldId id="556" r:id="rId28"/>
    <p:sldId id="542" r:id="rId29"/>
    <p:sldId id="579" r:id="rId30"/>
    <p:sldId id="289" r:id="rId31"/>
    <p:sldId id="578" r:id="rId32"/>
    <p:sldId id="568" r:id="rId33"/>
    <p:sldId id="566" r:id="rId34"/>
    <p:sldId id="574" r:id="rId35"/>
    <p:sldId id="575" r:id="rId36"/>
    <p:sldId id="582" r:id="rId37"/>
    <p:sldId id="572" r:id="rId38"/>
    <p:sldId id="530" r:id="rId39"/>
    <p:sldId id="564" r:id="rId40"/>
    <p:sldId id="529" r:id="rId41"/>
    <p:sldId id="267" r:id="rId42"/>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3685"/>
    <a:srgbClr val="0E0700"/>
    <a:srgbClr val="0C5CF6"/>
    <a:srgbClr val="65EBFB"/>
    <a:srgbClr val="287CC2"/>
    <a:srgbClr val="B4B7BD"/>
    <a:srgbClr val="7075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1093" autoAdjust="0"/>
  </p:normalViewPr>
  <p:slideViewPr>
    <p:cSldViewPr>
      <p:cViewPr varScale="1">
        <p:scale>
          <a:sx n="87" d="100"/>
          <a:sy n="87" d="100"/>
        </p:scale>
        <p:origin x="336" y="200"/>
      </p:cViewPr>
      <p:guideLst>
        <p:guide orient="horz" pos="215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2" Type="http://schemas.openxmlformats.org/officeDocument/2006/relationships/oleObject" Target="file:///C:\Users\rocky\AppData\Roaming\Foxmail7\Temp-5544-20180425103859\Attach\&#28201;&#24230;&#37319;&#38598;&#23545;&#27604;&#34920;&#26684;.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844651014102303E-2"/>
          <c:y val="4.0608494400013698E-2"/>
          <c:w val="0.92779211552493501"/>
          <c:h val="0.73360741541907604"/>
        </c:manualLayout>
      </c:layout>
      <c:lineChart>
        <c:grouping val="standard"/>
        <c:varyColors val="0"/>
        <c:ser>
          <c:idx val="2"/>
          <c:order val="0"/>
          <c:tx>
            <c:strRef>
              <c:f>瑞萨</c:f>
              <c:strCache>
                <c:ptCount val="1"/>
                <c:pt idx="0">
                  <c:v>瑞萨</c:v>
                </c:pt>
              </c:strCache>
            </c:strRef>
          </c:tx>
          <c:spPr>
            <a:ln w="28575" cap="rnd" cmpd="sng" algn="ctr">
              <a:solidFill>
                <a:schemeClr val="accent3"/>
              </a:solidFill>
              <a:prstDash val="solid"/>
              <a:round/>
            </a:ln>
            <a:effectLst/>
          </c:spPr>
          <c:marker>
            <c:symbol val="circle"/>
            <c:size val="5"/>
            <c:spPr>
              <a:solidFill>
                <a:schemeClr val="accent3"/>
              </a:solidFill>
              <a:ln w="9525" cap="flat" cmpd="sng" algn="ctr">
                <a:solidFill>
                  <a:schemeClr val="accent3"/>
                </a:solidFill>
                <a:prstDash val="solid"/>
                <a:round/>
              </a:ln>
              <a:effectLst/>
            </c:spPr>
          </c:marker>
          <c:val>
            <c:numRef>
              <c:f>Sheet2!$L$2:$L$162</c:f>
              <c:numCache>
                <c:formatCode>General</c:formatCode>
                <c:ptCount val="161"/>
                <c:pt idx="0">
                  <c:v>1</c:v>
                </c:pt>
                <c:pt idx="1">
                  <c:v>0</c:v>
                </c:pt>
                <c:pt idx="2">
                  <c:v>0</c:v>
                </c:pt>
                <c:pt idx="3">
                  <c:v>1</c:v>
                </c:pt>
                <c:pt idx="4">
                  <c:v>0</c:v>
                </c:pt>
                <c:pt idx="5">
                  <c:v>0</c:v>
                </c:pt>
                <c:pt idx="6">
                  <c:v>2</c:v>
                </c:pt>
                <c:pt idx="7">
                  <c:v>0</c:v>
                </c:pt>
                <c:pt idx="8">
                  <c:v>0</c:v>
                </c:pt>
                <c:pt idx="9">
                  <c:v>0</c:v>
                </c:pt>
                <c:pt idx="10">
                  <c:v>2</c:v>
                </c:pt>
                <c:pt idx="11">
                  <c:v>1</c:v>
                </c:pt>
                <c:pt idx="12">
                  <c:v>0</c:v>
                </c:pt>
                <c:pt idx="13">
                  <c:v>0</c:v>
                </c:pt>
                <c:pt idx="14">
                  <c:v>0</c:v>
                </c:pt>
                <c:pt idx="15">
                  <c:v>1</c:v>
                </c:pt>
                <c:pt idx="16">
                  <c:v>1</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1</c:v>
                </c:pt>
                <c:pt idx="41">
                  <c:v>0</c:v>
                </c:pt>
                <c:pt idx="42">
                  <c:v>1</c:v>
                </c:pt>
                <c:pt idx="43">
                  <c:v>1</c:v>
                </c:pt>
                <c:pt idx="44">
                  <c:v>1</c:v>
                </c:pt>
                <c:pt idx="45">
                  <c:v>0</c:v>
                </c:pt>
                <c:pt idx="46">
                  <c:v>0</c:v>
                </c:pt>
                <c:pt idx="47">
                  <c:v>0</c:v>
                </c:pt>
                <c:pt idx="48">
                  <c:v>0</c:v>
                </c:pt>
                <c:pt idx="49">
                  <c:v>1</c:v>
                </c:pt>
                <c:pt idx="50">
                  <c:v>1</c:v>
                </c:pt>
                <c:pt idx="51">
                  <c:v>1</c:v>
                </c:pt>
                <c:pt idx="52">
                  <c:v>2</c:v>
                </c:pt>
                <c:pt idx="53">
                  <c:v>0</c:v>
                </c:pt>
                <c:pt idx="54">
                  <c:v>0</c:v>
                </c:pt>
                <c:pt idx="55">
                  <c:v>1</c:v>
                </c:pt>
                <c:pt idx="56">
                  <c:v>0</c:v>
                </c:pt>
                <c:pt idx="57">
                  <c:v>1</c:v>
                </c:pt>
                <c:pt idx="58">
                  <c:v>0</c:v>
                </c:pt>
                <c:pt idx="59">
                  <c:v>0</c:v>
                </c:pt>
                <c:pt idx="60">
                  <c:v>0</c:v>
                </c:pt>
                <c:pt idx="61">
                  <c:v>0</c:v>
                </c:pt>
                <c:pt idx="62">
                  <c:v>0</c:v>
                </c:pt>
                <c:pt idx="63">
                  <c:v>0</c:v>
                </c:pt>
                <c:pt idx="64">
                  <c:v>0</c:v>
                </c:pt>
                <c:pt idx="65">
                  <c:v>1</c:v>
                </c:pt>
                <c:pt idx="66">
                  <c:v>1</c:v>
                </c:pt>
                <c:pt idx="67">
                  <c:v>1</c:v>
                </c:pt>
                <c:pt idx="68">
                  <c:v>0</c:v>
                </c:pt>
                <c:pt idx="69">
                  <c:v>0</c:v>
                </c:pt>
                <c:pt idx="70">
                  <c:v>0</c:v>
                </c:pt>
                <c:pt idx="71">
                  <c:v>2</c:v>
                </c:pt>
                <c:pt idx="72">
                  <c:v>1</c:v>
                </c:pt>
                <c:pt idx="73">
                  <c:v>0</c:v>
                </c:pt>
                <c:pt idx="74">
                  <c:v>0</c:v>
                </c:pt>
                <c:pt idx="75">
                  <c:v>2</c:v>
                </c:pt>
                <c:pt idx="76">
                  <c:v>0</c:v>
                </c:pt>
                <c:pt idx="77">
                  <c:v>0</c:v>
                </c:pt>
                <c:pt idx="78">
                  <c:v>1</c:v>
                </c:pt>
                <c:pt idx="79">
                  <c:v>1</c:v>
                </c:pt>
                <c:pt idx="80">
                  <c:v>0</c:v>
                </c:pt>
                <c:pt idx="81">
                  <c:v>0</c:v>
                </c:pt>
                <c:pt idx="82">
                  <c:v>0</c:v>
                </c:pt>
                <c:pt idx="83">
                  <c:v>2</c:v>
                </c:pt>
                <c:pt idx="84">
                  <c:v>0</c:v>
                </c:pt>
                <c:pt idx="85">
                  <c:v>0</c:v>
                </c:pt>
                <c:pt idx="86">
                  <c:v>0</c:v>
                </c:pt>
                <c:pt idx="87">
                  <c:v>1</c:v>
                </c:pt>
                <c:pt idx="88">
                  <c:v>2</c:v>
                </c:pt>
                <c:pt idx="89">
                  <c:v>0</c:v>
                </c:pt>
                <c:pt idx="90">
                  <c:v>1</c:v>
                </c:pt>
                <c:pt idx="91">
                  <c:v>0</c:v>
                </c:pt>
                <c:pt idx="92">
                  <c:v>1</c:v>
                </c:pt>
                <c:pt idx="93">
                  <c:v>0</c:v>
                </c:pt>
                <c:pt idx="94">
                  <c:v>0</c:v>
                </c:pt>
                <c:pt idx="95">
                  <c:v>1</c:v>
                </c:pt>
                <c:pt idx="96">
                  <c:v>0</c:v>
                </c:pt>
                <c:pt idx="97">
                  <c:v>2</c:v>
                </c:pt>
                <c:pt idx="98">
                  <c:v>0</c:v>
                </c:pt>
                <c:pt idx="99">
                  <c:v>1</c:v>
                </c:pt>
                <c:pt idx="100">
                  <c:v>1</c:v>
                </c:pt>
                <c:pt idx="101">
                  <c:v>1</c:v>
                </c:pt>
                <c:pt idx="102">
                  <c:v>2</c:v>
                </c:pt>
                <c:pt idx="103">
                  <c:v>0</c:v>
                </c:pt>
                <c:pt idx="104">
                  <c:v>0</c:v>
                </c:pt>
                <c:pt idx="105">
                  <c:v>0</c:v>
                </c:pt>
                <c:pt idx="106">
                  <c:v>0</c:v>
                </c:pt>
                <c:pt idx="107">
                  <c:v>1</c:v>
                </c:pt>
                <c:pt idx="108">
                  <c:v>3</c:v>
                </c:pt>
                <c:pt idx="109">
                  <c:v>0</c:v>
                </c:pt>
                <c:pt idx="110">
                  <c:v>1</c:v>
                </c:pt>
                <c:pt idx="111">
                  <c:v>0</c:v>
                </c:pt>
                <c:pt idx="112">
                  <c:v>0</c:v>
                </c:pt>
                <c:pt idx="113">
                  <c:v>1</c:v>
                </c:pt>
                <c:pt idx="114">
                  <c:v>0</c:v>
                </c:pt>
                <c:pt idx="115">
                  <c:v>1</c:v>
                </c:pt>
                <c:pt idx="116">
                  <c:v>1</c:v>
                </c:pt>
                <c:pt idx="117">
                  <c:v>1</c:v>
                </c:pt>
                <c:pt idx="118">
                  <c:v>1</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1</c:v>
                </c:pt>
                <c:pt idx="138">
                  <c:v>2</c:v>
                </c:pt>
                <c:pt idx="139">
                  <c:v>2</c:v>
                </c:pt>
                <c:pt idx="140">
                  <c:v>1</c:v>
                </c:pt>
                <c:pt idx="141">
                  <c:v>1</c:v>
                </c:pt>
                <c:pt idx="142">
                  <c:v>0</c:v>
                </c:pt>
                <c:pt idx="143">
                  <c:v>0</c:v>
                </c:pt>
                <c:pt idx="144">
                  <c:v>0</c:v>
                </c:pt>
                <c:pt idx="145">
                  <c:v>2</c:v>
                </c:pt>
                <c:pt idx="146">
                  <c:v>1</c:v>
                </c:pt>
                <c:pt idx="147">
                  <c:v>0</c:v>
                </c:pt>
                <c:pt idx="148">
                  <c:v>1</c:v>
                </c:pt>
                <c:pt idx="149">
                  <c:v>0</c:v>
                </c:pt>
                <c:pt idx="150">
                  <c:v>0</c:v>
                </c:pt>
                <c:pt idx="151">
                  <c:v>2</c:v>
                </c:pt>
                <c:pt idx="152">
                  <c:v>2</c:v>
                </c:pt>
                <c:pt idx="153">
                  <c:v>1</c:v>
                </c:pt>
                <c:pt idx="154">
                  <c:v>1</c:v>
                </c:pt>
                <c:pt idx="155">
                  <c:v>0</c:v>
                </c:pt>
                <c:pt idx="156">
                  <c:v>1</c:v>
                </c:pt>
                <c:pt idx="157">
                  <c:v>1</c:v>
                </c:pt>
                <c:pt idx="158">
                  <c:v>1</c:v>
                </c:pt>
                <c:pt idx="159">
                  <c:v>1</c:v>
                </c:pt>
                <c:pt idx="160">
                  <c:v>1</c:v>
                </c:pt>
              </c:numCache>
            </c:numRef>
          </c:val>
          <c:smooth val="0"/>
          <c:extLst>
            <c:ext xmlns:c16="http://schemas.microsoft.com/office/drawing/2014/chart" uri="{C3380CC4-5D6E-409C-BE32-E72D297353CC}">
              <c16:uniqueId val="{00000000-D03C-D54D-BA58-2408A52591FF}"/>
            </c:ext>
          </c:extLst>
        </c:ser>
        <c:ser>
          <c:idx val="0"/>
          <c:order val="1"/>
          <c:tx>
            <c:strRef>
              <c:f>华芯微特</c:f>
              <c:strCache>
                <c:ptCount val="1"/>
                <c:pt idx="0">
                  <c:v>华芯微特</c:v>
                </c:pt>
              </c:strCache>
            </c:strRef>
          </c:tx>
          <c:spPr>
            <a:ln w="28575" cap="rnd" cmpd="sng" algn="ctr">
              <a:solidFill>
                <a:schemeClr val="accent1"/>
              </a:solidFill>
              <a:prstDash val="solid"/>
              <a:round/>
            </a:ln>
            <a:effectLst/>
          </c:spPr>
          <c:marker>
            <c:symbol val="circle"/>
            <c:size val="5"/>
            <c:spPr>
              <a:solidFill>
                <a:schemeClr val="accent1"/>
              </a:solidFill>
              <a:ln w="9525" cap="flat" cmpd="sng" algn="ctr">
                <a:solidFill>
                  <a:schemeClr val="accent1"/>
                </a:solidFill>
                <a:prstDash val="solid"/>
                <a:round/>
              </a:ln>
              <a:effectLst/>
            </c:spPr>
          </c:marker>
          <c:val>
            <c:numRef>
              <c:f>Sheet2!$B$2:$B$162</c:f>
              <c:numCache>
                <c:formatCode>General</c:formatCode>
                <c:ptCount val="161"/>
                <c:pt idx="0">
                  <c:v>0</c:v>
                </c:pt>
                <c:pt idx="1">
                  <c:v>0</c:v>
                </c:pt>
                <c:pt idx="2">
                  <c:v>1</c:v>
                </c:pt>
                <c:pt idx="3">
                  <c:v>0</c:v>
                </c:pt>
                <c:pt idx="4">
                  <c:v>1</c:v>
                </c:pt>
                <c:pt idx="5">
                  <c:v>0</c:v>
                </c:pt>
                <c:pt idx="6">
                  <c:v>0</c:v>
                </c:pt>
                <c:pt idx="7">
                  <c:v>0</c:v>
                </c:pt>
                <c:pt idx="8">
                  <c:v>0</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1</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1</c:v>
                </c:pt>
                <c:pt idx="55">
                  <c:v>0</c:v>
                </c:pt>
                <c:pt idx="56">
                  <c:v>0</c:v>
                </c:pt>
                <c:pt idx="57">
                  <c:v>0</c:v>
                </c:pt>
                <c:pt idx="58">
                  <c:v>1</c:v>
                </c:pt>
                <c:pt idx="59">
                  <c:v>0</c:v>
                </c:pt>
                <c:pt idx="60">
                  <c:v>0</c:v>
                </c:pt>
                <c:pt idx="61">
                  <c:v>0</c:v>
                </c:pt>
                <c:pt idx="62">
                  <c:v>0</c:v>
                </c:pt>
                <c:pt idx="63">
                  <c:v>0</c:v>
                </c:pt>
                <c:pt idx="64">
                  <c:v>0</c:v>
                </c:pt>
                <c:pt idx="65">
                  <c:v>0</c:v>
                </c:pt>
                <c:pt idx="66">
                  <c:v>1</c:v>
                </c:pt>
                <c:pt idx="67">
                  <c:v>0</c:v>
                </c:pt>
                <c:pt idx="68">
                  <c:v>0</c:v>
                </c:pt>
                <c:pt idx="69">
                  <c:v>0</c:v>
                </c:pt>
                <c:pt idx="70">
                  <c:v>0</c:v>
                </c:pt>
                <c:pt idx="71">
                  <c:v>1</c:v>
                </c:pt>
                <c:pt idx="72">
                  <c:v>0</c:v>
                </c:pt>
                <c:pt idx="73">
                  <c:v>1</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2</c:v>
                </c:pt>
                <c:pt idx="97">
                  <c:v>1</c:v>
                </c:pt>
                <c:pt idx="98">
                  <c:v>0</c:v>
                </c:pt>
                <c:pt idx="99">
                  <c:v>0</c:v>
                </c:pt>
                <c:pt idx="100">
                  <c:v>0</c:v>
                </c:pt>
                <c:pt idx="101">
                  <c:v>0</c:v>
                </c:pt>
                <c:pt idx="102">
                  <c:v>1</c:v>
                </c:pt>
                <c:pt idx="103">
                  <c:v>0</c:v>
                </c:pt>
                <c:pt idx="104">
                  <c:v>0</c:v>
                </c:pt>
                <c:pt idx="105">
                  <c:v>0</c:v>
                </c:pt>
                <c:pt idx="106">
                  <c:v>0</c:v>
                </c:pt>
                <c:pt idx="107">
                  <c:v>0</c:v>
                </c:pt>
                <c:pt idx="108">
                  <c:v>0</c:v>
                </c:pt>
                <c:pt idx="109">
                  <c:v>0</c:v>
                </c:pt>
                <c:pt idx="110">
                  <c:v>1</c:v>
                </c:pt>
                <c:pt idx="111">
                  <c:v>0</c:v>
                </c:pt>
                <c:pt idx="112">
                  <c:v>0</c:v>
                </c:pt>
                <c:pt idx="113">
                  <c:v>1</c:v>
                </c:pt>
                <c:pt idx="114">
                  <c:v>0</c:v>
                </c:pt>
                <c:pt idx="115">
                  <c:v>0</c:v>
                </c:pt>
                <c:pt idx="116">
                  <c:v>2</c:v>
                </c:pt>
                <c:pt idx="117">
                  <c:v>1</c:v>
                </c:pt>
                <c:pt idx="118">
                  <c:v>0</c:v>
                </c:pt>
                <c:pt idx="119">
                  <c:v>1</c:v>
                </c:pt>
                <c:pt idx="120">
                  <c:v>1</c:v>
                </c:pt>
                <c:pt idx="121">
                  <c:v>1</c:v>
                </c:pt>
                <c:pt idx="122">
                  <c:v>0</c:v>
                </c:pt>
                <c:pt idx="123">
                  <c:v>0</c:v>
                </c:pt>
                <c:pt idx="124">
                  <c:v>0</c:v>
                </c:pt>
                <c:pt idx="125">
                  <c:v>1</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1</c:v>
                </c:pt>
                <c:pt idx="152">
                  <c:v>0</c:v>
                </c:pt>
                <c:pt idx="153">
                  <c:v>2</c:v>
                </c:pt>
                <c:pt idx="154">
                  <c:v>0</c:v>
                </c:pt>
                <c:pt idx="155">
                  <c:v>1</c:v>
                </c:pt>
                <c:pt idx="156">
                  <c:v>0</c:v>
                </c:pt>
                <c:pt idx="157">
                  <c:v>0</c:v>
                </c:pt>
                <c:pt idx="158">
                  <c:v>0</c:v>
                </c:pt>
                <c:pt idx="159">
                  <c:v>1</c:v>
                </c:pt>
                <c:pt idx="160">
                  <c:v>0</c:v>
                </c:pt>
              </c:numCache>
            </c:numRef>
          </c:val>
          <c:smooth val="0"/>
          <c:extLst>
            <c:ext xmlns:c16="http://schemas.microsoft.com/office/drawing/2014/chart" uri="{C3380CC4-5D6E-409C-BE32-E72D297353CC}">
              <c16:uniqueId val="{00000001-D03C-D54D-BA58-2408A52591FF}"/>
            </c:ext>
          </c:extLst>
        </c:ser>
        <c:dLbls>
          <c:showLegendKey val="0"/>
          <c:showVal val="0"/>
          <c:showCatName val="0"/>
          <c:showSerName val="0"/>
          <c:showPercent val="0"/>
          <c:showBubbleSize val="0"/>
        </c:dLbls>
        <c:marker val="1"/>
        <c:smooth val="0"/>
        <c:axId val="271380376"/>
        <c:axId val="271377632"/>
      </c:lineChart>
      <c:catAx>
        <c:axId val="271380376"/>
        <c:scaling>
          <c:orientation val="minMax"/>
        </c:scaling>
        <c:delete val="0"/>
        <c:axPos val="b"/>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271377632"/>
        <c:crosses val="autoZero"/>
        <c:auto val="1"/>
        <c:lblAlgn val="ctr"/>
        <c:lblOffset val="100"/>
        <c:noMultiLvlLbl val="0"/>
      </c:catAx>
      <c:valAx>
        <c:axId val="271377632"/>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2713803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2000" b="0" i="0" u="none" strike="noStrike" kern="1200" baseline="0">
                <a:solidFill>
                  <a:schemeClr val="bg1"/>
                </a:solidFill>
                <a:latin typeface="+mn-lt"/>
                <a:ea typeface="+mn-ea"/>
                <a:cs typeface="+mn-cs"/>
              </a:defRPr>
            </a:pPr>
            <a:endParaRPr lang="zh-CN"/>
          </a:p>
        </c:txPr>
      </c:legendEntry>
      <c:legendEntry>
        <c:idx val="1"/>
        <c:txPr>
          <a:bodyPr rot="0" spcFirstLastPara="1" vertOverflow="ellipsis" vert="horz" wrap="square" anchor="ctr" anchorCtr="1"/>
          <a:lstStyle/>
          <a:p>
            <a:pPr>
              <a:defRPr lang="zh-CN" sz="2000" b="0" i="0" u="none" strike="noStrike" kern="1200" baseline="0">
                <a:solidFill>
                  <a:schemeClr val="tx1">
                    <a:lumMod val="65000"/>
                    <a:lumOff val="35000"/>
                  </a:schemeClr>
                </a:solidFill>
                <a:latin typeface="Microsoft YaHei" panose="020B0503020204020204" pitchFamily="34" charset="-122"/>
                <a:ea typeface="Microsoft YaHei" panose="020B0503020204020204" pitchFamily="34" charset="-122"/>
                <a:cs typeface="+mn-cs"/>
              </a:defRPr>
            </a:pPr>
            <a:endParaRPr lang="zh-CN"/>
          </a:p>
        </c:txPr>
      </c:legendEntry>
      <c:layout>
        <c:manualLayout>
          <c:xMode val="edge"/>
          <c:yMode val="edge"/>
          <c:x val="0.27012774261979278"/>
          <c:y val="0.85743549400362584"/>
          <c:w val="0.44346304289041261"/>
          <c:h val="8.9255581907968395E-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6A315-E502-1844-838D-AD12BB9E30C4}" type="doc">
      <dgm:prSet loTypeId="urn:microsoft.com/office/officeart/2005/8/layout/hProcess6" loCatId="" qsTypeId="urn:microsoft.com/office/officeart/2005/8/quickstyle/simple1" qsCatId="simple" csTypeId="urn:microsoft.com/office/officeart/2005/8/colors/colorful4" csCatId="colorful" phldr="1"/>
      <dgm:spPr/>
      <dgm:t>
        <a:bodyPr/>
        <a:lstStyle/>
        <a:p>
          <a:endParaRPr lang="zh-CN" altLang="en-US"/>
        </a:p>
      </dgm:t>
    </dgm:pt>
    <dgm:pt modelId="{23D8007B-B755-9047-8404-0A8BAFDF8D2F}">
      <dgm:prSet phldrT="[文本]"/>
      <dgm:spPr/>
      <dgm:t>
        <a:bodyPr/>
        <a:lstStyle/>
        <a:p>
          <a:r>
            <a:rPr lang="en-US" altLang="zh-CN" dirty="0"/>
            <a:t>2015</a:t>
          </a:r>
          <a:endParaRPr lang="zh-CN" altLang="en-US" dirty="0"/>
        </a:p>
      </dgm:t>
    </dgm:pt>
    <dgm:pt modelId="{CAD5119B-AA1A-3A46-8613-718C52D31975}" type="parTrans" cxnId="{A87E4D6D-8D6A-A542-BEBD-BB3DB66F970B}">
      <dgm:prSet/>
      <dgm:spPr/>
      <dgm:t>
        <a:bodyPr/>
        <a:lstStyle/>
        <a:p>
          <a:endParaRPr lang="zh-CN" altLang="en-US"/>
        </a:p>
      </dgm:t>
    </dgm:pt>
    <dgm:pt modelId="{A1A9DBC0-5FBD-FA4B-A303-49D16B47DB58}" type="sibTrans" cxnId="{A87E4D6D-8D6A-A542-BEBD-BB3DB66F970B}">
      <dgm:prSet/>
      <dgm:spPr/>
      <dgm:t>
        <a:bodyPr/>
        <a:lstStyle/>
        <a:p>
          <a:endParaRPr lang="zh-CN" altLang="en-US"/>
        </a:p>
      </dgm:t>
    </dgm:pt>
    <dgm:pt modelId="{B24623BF-1AD5-A548-A1FC-6F5D099ADCDF}">
      <dgm:prSet phldrT="[文本]"/>
      <dgm:spPr/>
      <dgm:t>
        <a:bodyPr/>
        <a:lstStyle/>
        <a:p>
          <a:r>
            <a:rPr lang="en-US" altLang="zh-CN" dirty="0"/>
            <a:t>2016</a:t>
          </a:r>
          <a:endParaRPr lang="zh-CN" altLang="en-US" dirty="0"/>
        </a:p>
      </dgm:t>
    </dgm:pt>
    <dgm:pt modelId="{2BAE1E85-7E86-9946-A77A-F2413C4A477A}" type="parTrans" cxnId="{E8461E25-8834-6841-944E-0EC7C77541D5}">
      <dgm:prSet/>
      <dgm:spPr/>
      <dgm:t>
        <a:bodyPr/>
        <a:lstStyle/>
        <a:p>
          <a:endParaRPr lang="zh-CN" altLang="en-US"/>
        </a:p>
      </dgm:t>
    </dgm:pt>
    <dgm:pt modelId="{25F29309-C7F7-6B4A-A51D-406FB5ED4933}" type="sibTrans" cxnId="{E8461E25-8834-6841-944E-0EC7C77541D5}">
      <dgm:prSet/>
      <dgm:spPr/>
      <dgm:t>
        <a:bodyPr/>
        <a:lstStyle/>
        <a:p>
          <a:endParaRPr lang="zh-CN" altLang="en-US"/>
        </a:p>
      </dgm:t>
    </dgm:pt>
    <dgm:pt modelId="{1651069F-3FBF-C74E-9894-A04E3BC43980}">
      <dgm:prSet phldrT="[文本]"/>
      <dgm:spPr/>
      <dgm:t>
        <a:bodyPr/>
        <a:lstStyle/>
        <a:p>
          <a:r>
            <a:rPr lang="en-US" altLang="zh-CN" dirty="0"/>
            <a:t>2019</a:t>
          </a:r>
          <a:endParaRPr lang="zh-CN" altLang="en-US" dirty="0"/>
        </a:p>
      </dgm:t>
    </dgm:pt>
    <dgm:pt modelId="{FF0F1A02-82CB-3440-9B7B-C325254B547A}" type="parTrans" cxnId="{B8DC6E84-7AF7-7A42-9F50-F723A0015394}">
      <dgm:prSet/>
      <dgm:spPr/>
      <dgm:t>
        <a:bodyPr/>
        <a:lstStyle/>
        <a:p>
          <a:endParaRPr lang="zh-CN" altLang="en-US"/>
        </a:p>
      </dgm:t>
    </dgm:pt>
    <dgm:pt modelId="{B26000F0-7481-1C4D-9D48-956F348011F2}" type="sibTrans" cxnId="{B8DC6E84-7AF7-7A42-9F50-F723A0015394}">
      <dgm:prSet/>
      <dgm:spPr/>
      <dgm:t>
        <a:bodyPr/>
        <a:lstStyle/>
        <a:p>
          <a:endParaRPr lang="zh-CN" altLang="en-US"/>
        </a:p>
      </dgm:t>
    </dgm:pt>
    <dgm:pt modelId="{96B26103-CA8F-AF4D-8375-451D341DAD7A}" type="pres">
      <dgm:prSet presAssocID="{79A6A315-E502-1844-838D-AD12BB9E30C4}" presName="theList" presStyleCnt="0">
        <dgm:presLayoutVars>
          <dgm:dir/>
          <dgm:animLvl val="lvl"/>
          <dgm:resizeHandles val="exact"/>
        </dgm:presLayoutVars>
      </dgm:prSet>
      <dgm:spPr/>
    </dgm:pt>
    <dgm:pt modelId="{26814C1E-C340-D541-8A6E-B7E019B7924B}" type="pres">
      <dgm:prSet presAssocID="{23D8007B-B755-9047-8404-0A8BAFDF8D2F}" presName="compNode" presStyleCnt="0"/>
      <dgm:spPr/>
    </dgm:pt>
    <dgm:pt modelId="{8F0AF352-D616-874C-A31B-AFBCD1497137}" type="pres">
      <dgm:prSet presAssocID="{23D8007B-B755-9047-8404-0A8BAFDF8D2F}" presName="noGeometry" presStyleCnt="0"/>
      <dgm:spPr/>
    </dgm:pt>
    <dgm:pt modelId="{44B7FADD-CADE-684C-8AB4-A586FF590714}" type="pres">
      <dgm:prSet presAssocID="{23D8007B-B755-9047-8404-0A8BAFDF8D2F}" presName="childTextVisible" presStyleLbl="bgAccFollowNode1" presStyleIdx="0" presStyleCnt="3" custScaleY="47501" custLinFactNeighborX="-98423" custLinFactNeighborY="-1008">
        <dgm:presLayoutVars>
          <dgm:bulletEnabled val="1"/>
        </dgm:presLayoutVars>
      </dgm:prSet>
      <dgm:spPr/>
    </dgm:pt>
    <dgm:pt modelId="{2E5CE292-C271-464A-B660-6CCF8AA52D33}" type="pres">
      <dgm:prSet presAssocID="{23D8007B-B755-9047-8404-0A8BAFDF8D2F}" presName="childTextHidden" presStyleLbl="bgAccFollowNode1" presStyleIdx="0" presStyleCnt="3"/>
      <dgm:spPr/>
    </dgm:pt>
    <dgm:pt modelId="{57518219-8521-824D-B53B-67139DDE4C0E}" type="pres">
      <dgm:prSet presAssocID="{23D8007B-B755-9047-8404-0A8BAFDF8D2F}" presName="parentText" presStyleLbl="node1" presStyleIdx="0" presStyleCnt="3" custScaleX="150393" custScaleY="135367" custLinFactX="-100000" custLinFactNeighborX="-159276" custLinFactNeighborY="-1393">
        <dgm:presLayoutVars>
          <dgm:chMax val="1"/>
          <dgm:bulletEnabled val="1"/>
        </dgm:presLayoutVars>
      </dgm:prSet>
      <dgm:spPr/>
    </dgm:pt>
    <dgm:pt modelId="{FF7B80FC-9184-3347-9EE9-C5BD4988D893}" type="pres">
      <dgm:prSet presAssocID="{23D8007B-B755-9047-8404-0A8BAFDF8D2F}" presName="aSpace" presStyleCnt="0"/>
      <dgm:spPr/>
    </dgm:pt>
    <dgm:pt modelId="{D98360A9-2B69-2F4E-818B-DA1625452C22}" type="pres">
      <dgm:prSet presAssocID="{B24623BF-1AD5-A548-A1FC-6F5D099ADCDF}" presName="compNode" presStyleCnt="0"/>
      <dgm:spPr/>
    </dgm:pt>
    <dgm:pt modelId="{D3481FF4-A700-8C4E-9D1D-D6339C66A3A0}" type="pres">
      <dgm:prSet presAssocID="{B24623BF-1AD5-A548-A1FC-6F5D099ADCDF}" presName="noGeometry" presStyleCnt="0"/>
      <dgm:spPr/>
    </dgm:pt>
    <dgm:pt modelId="{A2ECD984-0CDE-8749-B0AD-6091FA664C45}" type="pres">
      <dgm:prSet presAssocID="{B24623BF-1AD5-A548-A1FC-6F5D099ADCDF}" presName="childTextVisible" presStyleLbl="bgAccFollowNode1" presStyleIdx="1" presStyleCnt="3" custScaleX="128111" custScaleY="46029" custLinFactNeighborX="61576" custLinFactNeighborY="-3320">
        <dgm:presLayoutVars>
          <dgm:bulletEnabled val="1"/>
        </dgm:presLayoutVars>
      </dgm:prSet>
      <dgm:spPr/>
    </dgm:pt>
    <dgm:pt modelId="{198098CF-6CEF-DE4B-8A9C-915F544E3A9A}" type="pres">
      <dgm:prSet presAssocID="{B24623BF-1AD5-A548-A1FC-6F5D099ADCDF}" presName="childTextHidden" presStyleLbl="bgAccFollowNode1" presStyleIdx="1" presStyleCnt="3"/>
      <dgm:spPr/>
    </dgm:pt>
    <dgm:pt modelId="{65EBA697-339D-5E41-99C2-72C64CC87971}" type="pres">
      <dgm:prSet presAssocID="{B24623BF-1AD5-A548-A1FC-6F5D099ADCDF}" presName="parentText" presStyleLbl="node1" presStyleIdx="1" presStyleCnt="3" custScaleX="128939" custScaleY="135629" custLinFactNeighborX="73542" custLinFactNeighborY="-1620">
        <dgm:presLayoutVars>
          <dgm:chMax val="1"/>
          <dgm:bulletEnabled val="1"/>
        </dgm:presLayoutVars>
      </dgm:prSet>
      <dgm:spPr/>
    </dgm:pt>
    <dgm:pt modelId="{76FE1218-728A-AA43-A5C0-6EC87AE1106B}" type="pres">
      <dgm:prSet presAssocID="{B24623BF-1AD5-A548-A1FC-6F5D099ADCDF}" presName="aSpace" presStyleCnt="0"/>
      <dgm:spPr/>
    </dgm:pt>
    <dgm:pt modelId="{BBF0F64D-2D87-D64A-A73B-8CE5AB48F40B}" type="pres">
      <dgm:prSet presAssocID="{1651069F-3FBF-C74E-9894-A04E3BC43980}" presName="compNode" presStyleCnt="0"/>
      <dgm:spPr/>
    </dgm:pt>
    <dgm:pt modelId="{2AF2E64E-0E44-5B44-B9C6-49523A32F287}" type="pres">
      <dgm:prSet presAssocID="{1651069F-3FBF-C74E-9894-A04E3BC43980}" presName="noGeometry" presStyleCnt="0"/>
      <dgm:spPr/>
    </dgm:pt>
    <dgm:pt modelId="{A6D5E657-7DA8-F44C-912C-BB2D03377324}" type="pres">
      <dgm:prSet presAssocID="{1651069F-3FBF-C74E-9894-A04E3BC43980}" presName="childTextVisible" presStyleLbl="bgAccFollowNode1" presStyleIdx="2" presStyleCnt="3" custScaleX="133783" custScaleY="43901" custLinFactX="76217" custLinFactNeighborX="100000" custLinFactNeighborY="1374">
        <dgm:presLayoutVars>
          <dgm:bulletEnabled val="1"/>
        </dgm:presLayoutVars>
      </dgm:prSet>
      <dgm:spPr>
        <a:solidFill>
          <a:schemeClr val="bg1">
            <a:alpha val="90000"/>
          </a:schemeClr>
        </a:solidFill>
        <a:ln>
          <a:solidFill>
            <a:schemeClr val="bg1">
              <a:alpha val="90000"/>
            </a:schemeClr>
          </a:solidFill>
        </a:ln>
      </dgm:spPr>
    </dgm:pt>
    <dgm:pt modelId="{FEF52F1A-6784-2A4F-BFA3-3EF479D484DC}" type="pres">
      <dgm:prSet presAssocID="{1651069F-3FBF-C74E-9894-A04E3BC43980}" presName="childTextHidden" presStyleLbl="bgAccFollowNode1" presStyleIdx="2" presStyleCnt="3"/>
      <dgm:spPr/>
    </dgm:pt>
    <dgm:pt modelId="{468B2C3B-836A-FE40-963D-62097E89E6B5}" type="pres">
      <dgm:prSet presAssocID="{1651069F-3FBF-C74E-9894-A04E3BC43980}" presName="parentText" presStyleLbl="node1" presStyleIdx="2" presStyleCnt="3" custScaleX="143635" custScaleY="133094" custLinFactX="184190" custLinFactNeighborX="200000" custLinFactNeighborY="-5830">
        <dgm:presLayoutVars>
          <dgm:chMax val="1"/>
          <dgm:bulletEnabled val="1"/>
        </dgm:presLayoutVars>
      </dgm:prSet>
      <dgm:spPr/>
    </dgm:pt>
  </dgm:ptLst>
  <dgm:cxnLst>
    <dgm:cxn modelId="{E8461E25-8834-6841-944E-0EC7C77541D5}" srcId="{79A6A315-E502-1844-838D-AD12BB9E30C4}" destId="{B24623BF-1AD5-A548-A1FC-6F5D099ADCDF}" srcOrd="1" destOrd="0" parTransId="{2BAE1E85-7E86-9946-A77A-F2413C4A477A}" sibTransId="{25F29309-C7F7-6B4A-A51D-406FB5ED4933}"/>
    <dgm:cxn modelId="{8E93054A-8ADC-8544-B2A9-9127A002C206}" type="presOf" srcId="{79A6A315-E502-1844-838D-AD12BB9E30C4}" destId="{96B26103-CA8F-AF4D-8375-451D341DAD7A}" srcOrd="0" destOrd="0" presId="urn:microsoft.com/office/officeart/2005/8/layout/hProcess6"/>
    <dgm:cxn modelId="{02220C4D-4A73-6146-BD44-047368A6ACBB}" type="presOf" srcId="{23D8007B-B755-9047-8404-0A8BAFDF8D2F}" destId="{57518219-8521-824D-B53B-67139DDE4C0E}" srcOrd="0" destOrd="0" presId="urn:microsoft.com/office/officeart/2005/8/layout/hProcess6"/>
    <dgm:cxn modelId="{A87E4D6D-8D6A-A542-BEBD-BB3DB66F970B}" srcId="{79A6A315-E502-1844-838D-AD12BB9E30C4}" destId="{23D8007B-B755-9047-8404-0A8BAFDF8D2F}" srcOrd="0" destOrd="0" parTransId="{CAD5119B-AA1A-3A46-8613-718C52D31975}" sibTransId="{A1A9DBC0-5FBD-FA4B-A303-49D16B47DB58}"/>
    <dgm:cxn modelId="{B8DC6E84-7AF7-7A42-9F50-F723A0015394}" srcId="{79A6A315-E502-1844-838D-AD12BB9E30C4}" destId="{1651069F-3FBF-C74E-9894-A04E3BC43980}" srcOrd="2" destOrd="0" parTransId="{FF0F1A02-82CB-3440-9B7B-C325254B547A}" sibTransId="{B26000F0-7481-1C4D-9D48-956F348011F2}"/>
    <dgm:cxn modelId="{002E21BA-5268-7144-9918-009EC5DB23A3}" type="presOf" srcId="{1651069F-3FBF-C74E-9894-A04E3BC43980}" destId="{468B2C3B-836A-FE40-963D-62097E89E6B5}" srcOrd="0" destOrd="0" presId="urn:microsoft.com/office/officeart/2005/8/layout/hProcess6"/>
    <dgm:cxn modelId="{AB0DFAE7-47ED-CE42-9BAC-A990E57303FA}" type="presOf" srcId="{B24623BF-1AD5-A548-A1FC-6F5D099ADCDF}" destId="{65EBA697-339D-5E41-99C2-72C64CC87971}" srcOrd="0" destOrd="0" presId="urn:microsoft.com/office/officeart/2005/8/layout/hProcess6"/>
    <dgm:cxn modelId="{55939FC8-3448-B349-B89A-27123411BA82}" type="presParOf" srcId="{96B26103-CA8F-AF4D-8375-451D341DAD7A}" destId="{26814C1E-C340-D541-8A6E-B7E019B7924B}" srcOrd="0" destOrd="0" presId="urn:microsoft.com/office/officeart/2005/8/layout/hProcess6"/>
    <dgm:cxn modelId="{74874CB3-53A1-2740-A12C-3E773915E537}" type="presParOf" srcId="{26814C1E-C340-D541-8A6E-B7E019B7924B}" destId="{8F0AF352-D616-874C-A31B-AFBCD1497137}" srcOrd="0" destOrd="0" presId="urn:microsoft.com/office/officeart/2005/8/layout/hProcess6"/>
    <dgm:cxn modelId="{E3BB7763-F17E-874D-BA8B-6BE7E19F1AE4}" type="presParOf" srcId="{26814C1E-C340-D541-8A6E-B7E019B7924B}" destId="{44B7FADD-CADE-684C-8AB4-A586FF590714}" srcOrd="1" destOrd="0" presId="urn:microsoft.com/office/officeart/2005/8/layout/hProcess6"/>
    <dgm:cxn modelId="{460FB920-D089-0D46-A425-8E2D27FDA748}" type="presParOf" srcId="{26814C1E-C340-D541-8A6E-B7E019B7924B}" destId="{2E5CE292-C271-464A-B660-6CCF8AA52D33}" srcOrd="2" destOrd="0" presId="urn:microsoft.com/office/officeart/2005/8/layout/hProcess6"/>
    <dgm:cxn modelId="{7807D87B-0170-DD4A-ABD5-1311F331B58F}" type="presParOf" srcId="{26814C1E-C340-D541-8A6E-B7E019B7924B}" destId="{57518219-8521-824D-B53B-67139DDE4C0E}" srcOrd="3" destOrd="0" presId="urn:microsoft.com/office/officeart/2005/8/layout/hProcess6"/>
    <dgm:cxn modelId="{E35F76BB-ABF3-E84A-BB13-6B54C7768B3B}" type="presParOf" srcId="{96B26103-CA8F-AF4D-8375-451D341DAD7A}" destId="{FF7B80FC-9184-3347-9EE9-C5BD4988D893}" srcOrd="1" destOrd="0" presId="urn:microsoft.com/office/officeart/2005/8/layout/hProcess6"/>
    <dgm:cxn modelId="{DB689905-8757-1549-BEBE-0D7252211D31}" type="presParOf" srcId="{96B26103-CA8F-AF4D-8375-451D341DAD7A}" destId="{D98360A9-2B69-2F4E-818B-DA1625452C22}" srcOrd="2" destOrd="0" presId="urn:microsoft.com/office/officeart/2005/8/layout/hProcess6"/>
    <dgm:cxn modelId="{1DE2A736-08C4-9145-A55F-4C641B1D7F82}" type="presParOf" srcId="{D98360A9-2B69-2F4E-818B-DA1625452C22}" destId="{D3481FF4-A700-8C4E-9D1D-D6339C66A3A0}" srcOrd="0" destOrd="0" presId="urn:microsoft.com/office/officeart/2005/8/layout/hProcess6"/>
    <dgm:cxn modelId="{636381C7-751C-6B46-A2AB-19AAAF76B0D4}" type="presParOf" srcId="{D98360A9-2B69-2F4E-818B-DA1625452C22}" destId="{A2ECD984-0CDE-8749-B0AD-6091FA664C45}" srcOrd="1" destOrd="0" presId="urn:microsoft.com/office/officeart/2005/8/layout/hProcess6"/>
    <dgm:cxn modelId="{8AA7A098-DC01-2D4B-8889-C47CDC233EBE}" type="presParOf" srcId="{D98360A9-2B69-2F4E-818B-DA1625452C22}" destId="{198098CF-6CEF-DE4B-8A9C-915F544E3A9A}" srcOrd="2" destOrd="0" presId="urn:microsoft.com/office/officeart/2005/8/layout/hProcess6"/>
    <dgm:cxn modelId="{CD610D17-7D22-6F4B-8BA9-36521B6FF5DE}" type="presParOf" srcId="{D98360A9-2B69-2F4E-818B-DA1625452C22}" destId="{65EBA697-339D-5E41-99C2-72C64CC87971}" srcOrd="3" destOrd="0" presId="urn:microsoft.com/office/officeart/2005/8/layout/hProcess6"/>
    <dgm:cxn modelId="{46FFAB6C-7B16-184C-9D22-AEA488A5766F}" type="presParOf" srcId="{96B26103-CA8F-AF4D-8375-451D341DAD7A}" destId="{76FE1218-728A-AA43-A5C0-6EC87AE1106B}" srcOrd="3" destOrd="0" presId="urn:microsoft.com/office/officeart/2005/8/layout/hProcess6"/>
    <dgm:cxn modelId="{39315849-3749-3A46-BAFE-A75968E8020B}" type="presParOf" srcId="{96B26103-CA8F-AF4D-8375-451D341DAD7A}" destId="{BBF0F64D-2D87-D64A-A73B-8CE5AB48F40B}" srcOrd="4" destOrd="0" presId="urn:microsoft.com/office/officeart/2005/8/layout/hProcess6"/>
    <dgm:cxn modelId="{384FA7F3-77D9-DF48-93A8-959D3CCB60DE}" type="presParOf" srcId="{BBF0F64D-2D87-D64A-A73B-8CE5AB48F40B}" destId="{2AF2E64E-0E44-5B44-B9C6-49523A32F287}" srcOrd="0" destOrd="0" presId="urn:microsoft.com/office/officeart/2005/8/layout/hProcess6"/>
    <dgm:cxn modelId="{B0031FCF-C09E-DA4F-923D-CAB31EF9E16B}" type="presParOf" srcId="{BBF0F64D-2D87-D64A-A73B-8CE5AB48F40B}" destId="{A6D5E657-7DA8-F44C-912C-BB2D03377324}" srcOrd="1" destOrd="0" presId="urn:microsoft.com/office/officeart/2005/8/layout/hProcess6"/>
    <dgm:cxn modelId="{4E7C68BE-6596-B74C-AB50-A04CBE8BF712}" type="presParOf" srcId="{BBF0F64D-2D87-D64A-A73B-8CE5AB48F40B}" destId="{FEF52F1A-6784-2A4F-BFA3-3EF479D484DC}" srcOrd="2" destOrd="0" presId="urn:microsoft.com/office/officeart/2005/8/layout/hProcess6"/>
    <dgm:cxn modelId="{7957C1BE-8E27-104F-AA27-3299C166EE4F}" type="presParOf" srcId="{BBF0F64D-2D87-D64A-A73B-8CE5AB48F40B}" destId="{468B2C3B-836A-FE40-963D-62097E89E6B5}" srcOrd="3" destOrd="0" presId="urn:microsoft.com/office/officeart/2005/8/layout/hProcess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288FF1-EE17-204B-BC24-0F342B9892E0}"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zh-CN" altLang="en-US"/>
        </a:p>
      </dgm:t>
    </dgm:pt>
    <dgm:pt modelId="{D7C97DC2-DF34-6242-A3E8-E31101786AAD}">
      <dgm:prSet phldrT="[文本]"/>
      <dgm:spPr/>
      <dgm:t>
        <a:bodyPr/>
        <a:lstStyle/>
        <a:p>
          <a:r>
            <a:rPr lang="zh-CN" altLang="en-US" dirty="0"/>
            <a:t> </a:t>
          </a:r>
        </a:p>
      </dgm:t>
    </dgm:pt>
    <dgm:pt modelId="{A8E43F56-5C27-2C40-A7DB-F7B6F4408069}" type="parTrans" cxnId="{CB11225A-9B5A-8B42-943F-3A53946FE85F}">
      <dgm:prSet/>
      <dgm:spPr/>
      <dgm:t>
        <a:bodyPr/>
        <a:lstStyle/>
        <a:p>
          <a:endParaRPr lang="zh-CN" altLang="en-US"/>
        </a:p>
      </dgm:t>
    </dgm:pt>
    <dgm:pt modelId="{F75DBA32-9B8B-3F4B-B842-EBFBE795C678}" type="sibTrans" cxnId="{CB11225A-9B5A-8B42-943F-3A53946FE85F}">
      <dgm:prSet/>
      <dgm:spPr>
        <a:solidFill>
          <a:srgbClr val="00B0F0"/>
        </a:solidFill>
      </dgm:spPr>
      <dgm:t>
        <a:bodyPr/>
        <a:lstStyle/>
        <a:p>
          <a:endParaRPr lang="zh-CN" altLang="en-US"/>
        </a:p>
      </dgm:t>
    </dgm:pt>
    <dgm:pt modelId="{988F261F-A47D-BE40-9FC0-60DA7E2B8E01}">
      <dgm:prSet phldrT="[文本]"/>
      <dgm:spPr/>
      <dgm:t>
        <a:bodyPr/>
        <a:lstStyle/>
        <a:p>
          <a:r>
            <a:rPr lang="zh-CN" altLang="en-US" dirty="0"/>
            <a:t> </a:t>
          </a:r>
        </a:p>
      </dgm:t>
    </dgm:pt>
    <dgm:pt modelId="{4003806F-5285-3A42-B3F8-E1FC4B288641}" type="parTrans" cxnId="{E250BB39-966D-F545-B838-0092EFCA9071}">
      <dgm:prSet/>
      <dgm:spPr/>
      <dgm:t>
        <a:bodyPr/>
        <a:lstStyle/>
        <a:p>
          <a:endParaRPr lang="zh-CN" altLang="en-US"/>
        </a:p>
      </dgm:t>
    </dgm:pt>
    <dgm:pt modelId="{E5CD3BE7-C1A5-814D-90D8-9B0011CA09AA}" type="sibTrans" cxnId="{E250BB39-966D-F545-B838-0092EFCA9071}">
      <dgm:prSet/>
      <dgm:spPr>
        <a:solidFill>
          <a:schemeClr val="accent6">
            <a:lumMod val="40000"/>
            <a:lumOff val="60000"/>
          </a:schemeClr>
        </a:solidFill>
      </dgm:spPr>
      <dgm:t>
        <a:bodyPr/>
        <a:lstStyle/>
        <a:p>
          <a:endParaRPr lang="zh-CN" altLang="en-US"/>
        </a:p>
      </dgm:t>
    </dgm:pt>
    <dgm:pt modelId="{22AFA15B-5927-124D-907A-22A2C8175F01}">
      <dgm:prSet phldrT="[文本]"/>
      <dgm:spPr/>
      <dgm:t>
        <a:bodyPr/>
        <a:lstStyle/>
        <a:p>
          <a:r>
            <a:rPr lang="zh-CN" altLang="en-US" dirty="0"/>
            <a:t> </a:t>
          </a:r>
        </a:p>
      </dgm:t>
    </dgm:pt>
    <dgm:pt modelId="{54F5680F-90EC-3C41-B2F2-BAAD766E1C02}" type="parTrans" cxnId="{A638417C-F2DA-BA47-814E-6C0360B1B8C1}">
      <dgm:prSet/>
      <dgm:spPr/>
      <dgm:t>
        <a:bodyPr/>
        <a:lstStyle/>
        <a:p>
          <a:endParaRPr lang="zh-CN" altLang="en-US"/>
        </a:p>
      </dgm:t>
    </dgm:pt>
    <dgm:pt modelId="{7FD99D93-E5EC-8849-87A3-6812976705A5}" type="sibTrans" cxnId="{A638417C-F2DA-BA47-814E-6C0360B1B8C1}">
      <dgm:prSet/>
      <dgm:spPr/>
      <dgm:t>
        <a:bodyPr/>
        <a:lstStyle/>
        <a:p>
          <a:endParaRPr lang="zh-CN" altLang="en-US"/>
        </a:p>
      </dgm:t>
    </dgm:pt>
    <dgm:pt modelId="{57DBFFCA-C3C8-1F4A-B15A-ECABB6A9812B}">
      <dgm:prSet phldrT="[文本]"/>
      <dgm:spPr/>
      <dgm:t>
        <a:bodyPr/>
        <a:lstStyle/>
        <a:p>
          <a:r>
            <a:rPr lang="zh-CN" altLang="en-US" dirty="0"/>
            <a:t> </a:t>
          </a:r>
        </a:p>
      </dgm:t>
    </dgm:pt>
    <dgm:pt modelId="{A41F7C1F-9019-AF41-A049-F41EE6168D2E}" type="sibTrans" cxnId="{69ABAD33-706B-9A41-A875-35937B108D5F}">
      <dgm:prSet/>
      <dgm:spPr>
        <a:solidFill>
          <a:srgbClr val="FF0000"/>
        </a:solidFill>
      </dgm:spPr>
      <dgm:t>
        <a:bodyPr/>
        <a:lstStyle/>
        <a:p>
          <a:endParaRPr lang="zh-CN" altLang="en-US"/>
        </a:p>
      </dgm:t>
    </dgm:pt>
    <dgm:pt modelId="{412673B9-62BD-CB4F-BCE6-6DB5B47CFE97}" type="parTrans" cxnId="{69ABAD33-706B-9A41-A875-35937B108D5F}">
      <dgm:prSet/>
      <dgm:spPr/>
      <dgm:t>
        <a:bodyPr/>
        <a:lstStyle/>
        <a:p>
          <a:endParaRPr lang="zh-CN" altLang="en-US"/>
        </a:p>
      </dgm:t>
    </dgm:pt>
    <dgm:pt modelId="{D6B678C8-E6C1-C64F-B63B-6EBC52958926}">
      <dgm:prSet phldrT="[文本]"/>
      <dgm:spPr/>
      <dgm:t>
        <a:bodyPr/>
        <a:lstStyle/>
        <a:p>
          <a:r>
            <a:rPr lang="zh-CN" altLang="en-US" dirty="0"/>
            <a:t> </a:t>
          </a:r>
        </a:p>
      </dgm:t>
    </dgm:pt>
    <dgm:pt modelId="{8F941D06-5264-6B44-A371-3A7B8787F06F}" type="sibTrans" cxnId="{F9E5420F-CF9A-0644-AFC0-C6DFE0F858B3}">
      <dgm:prSet/>
      <dgm:spPr>
        <a:solidFill>
          <a:srgbClr val="FFFF00"/>
        </a:solidFill>
      </dgm:spPr>
      <dgm:t>
        <a:bodyPr/>
        <a:lstStyle/>
        <a:p>
          <a:endParaRPr lang="zh-CN" altLang="en-US"/>
        </a:p>
      </dgm:t>
    </dgm:pt>
    <dgm:pt modelId="{E1007B8D-EFB9-4D47-A81A-38C73B3C7BE6}" type="parTrans" cxnId="{F9E5420F-CF9A-0644-AFC0-C6DFE0F858B3}">
      <dgm:prSet/>
      <dgm:spPr/>
      <dgm:t>
        <a:bodyPr/>
        <a:lstStyle/>
        <a:p>
          <a:endParaRPr lang="zh-CN" altLang="en-US"/>
        </a:p>
      </dgm:t>
    </dgm:pt>
    <dgm:pt modelId="{AB3AB158-3E8A-FD48-9A5D-FF6A62513197}" type="pres">
      <dgm:prSet presAssocID="{E6288FF1-EE17-204B-BC24-0F342B9892E0}" presName="cycle" presStyleCnt="0">
        <dgm:presLayoutVars>
          <dgm:dir/>
          <dgm:resizeHandles val="exact"/>
        </dgm:presLayoutVars>
      </dgm:prSet>
      <dgm:spPr/>
    </dgm:pt>
    <dgm:pt modelId="{7A601A53-3B0E-E24C-A3C9-CFA073FEF739}" type="pres">
      <dgm:prSet presAssocID="{57DBFFCA-C3C8-1F4A-B15A-ECABB6A9812B}" presName="dummy" presStyleCnt="0"/>
      <dgm:spPr/>
    </dgm:pt>
    <dgm:pt modelId="{D610BE9A-C81A-3141-A9F8-5457E1B916DF}" type="pres">
      <dgm:prSet presAssocID="{57DBFFCA-C3C8-1F4A-B15A-ECABB6A9812B}" presName="node" presStyleLbl="revTx" presStyleIdx="0" presStyleCnt="5">
        <dgm:presLayoutVars>
          <dgm:bulletEnabled val="1"/>
        </dgm:presLayoutVars>
      </dgm:prSet>
      <dgm:spPr/>
    </dgm:pt>
    <dgm:pt modelId="{3E17B0DE-CBC0-E443-A79F-CBB22E8DC3D2}" type="pres">
      <dgm:prSet presAssocID="{A41F7C1F-9019-AF41-A049-F41EE6168D2E}" presName="sibTrans" presStyleLbl="node1" presStyleIdx="0" presStyleCnt="5"/>
      <dgm:spPr/>
    </dgm:pt>
    <dgm:pt modelId="{CB99CC6E-AC08-AB4B-AA6A-4F5CB8E5D0EC}" type="pres">
      <dgm:prSet presAssocID="{D7C97DC2-DF34-6242-A3E8-E31101786AAD}" presName="dummy" presStyleCnt="0"/>
      <dgm:spPr/>
    </dgm:pt>
    <dgm:pt modelId="{D2ED6020-4F73-F743-9C46-3504047802EB}" type="pres">
      <dgm:prSet presAssocID="{D7C97DC2-DF34-6242-A3E8-E31101786AAD}" presName="node" presStyleLbl="revTx" presStyleIdx="1" presStyleCnt="5">
        <dgm:presLayoutVars>
          <dgm:bulletEnabled val="1"/>
        </dgm:presLayoutVars>
      </dgm:prSet>
      <dgm:spPr/>
    </dgm:pt>
    <dgm:pt modelId="{FA5C6192-3F60-5D49-8DAD-57EE3FE4E076}" type="pres">
      <dgm:prSet presAssocID="{F75DBA32-9B8B-3F4B-B842-EBFBE795C678}" presName="sibTrans" presStyleLbl="node1" presStyleIdx="1" presStyleCnt="5"/>
      <dgm:spPr/>
    </dgm:pt>
    <dgm:pt modelId="{EBFD5C21-1F34-A24C-ABCE-3DDC1379007F}" type="pres">
      <dgm:prSet presAssocID="{988F261F-A47D-BE40-9FC0-60DA7E2B8E01}" presName="dummy" presStyleCnt="0"/>
      <dgm:spPr/>
    </dgm:pt>
    <dgm:pt modelId="{FAA6BA55-1605-0245-A581-F7800D96B72E}" type="pres">
      <dgm:prSet presAssocID="{988F261F-A47D-BE40-9FC0-60DA7E2B8E01}" presName="node" presStyleLbl="revTx" presStyleIdx="2" presStyleCnt="5">
        <dgm:presLayoutVars>
          <dgm:bulletEnabled val="1"/>
        </dgm:presLayoutVars>
      </dgm:prSet>
      <dgm:spPr/>
    </dgm:pt>
    <dgm:pt modelId="{4A11F6D5-92B0-CF40-BD8B-CBD81FE7B8BC}" type="pres">
      <dgm:prSet presAssocID="{E5CD3BE7-C1A5-814D-90D8-9B0011CA09AA}" presName="sibTrans" presStyleLbl="node1" presStyleIdx="2" presStyleCnt="5"/>
      <dgm:spPr/>
    </dgm:pt>
    <dgm:pt modelId="{3362BDB2-527A-AA47-AC44-9226795E3BE5}" type="pres">
      <dgm:prSet presAssocID="{22AFA15B-5927-124D-907A-22A2C8175F01}" presName="dummy" presStyleCnt="0"/>
      <dgm:spPr/>
    </dgm:pt>
    <dgm:pt modelId="{E6D6D6FE-0859-9A47-B172-874F788E3D0D}" type="pres">
      <dgm:prSet presAssocID="{22AFA15B-5927-124D-907A-22A2C8175F01}" presName="node" presStyleLbl="revTx" presStyleIdx="3" presStyleCnt="5">
        <dgm:presLayoutVars>
          <dgm:bulletEnabled val="1"/>
        </dgm:presLayoutVars>
      </dgm:prSet>
      <dgm:spPr/>
    </dgm:pt>
    <dgm:pt modelId="{832253E8-9E7F-5B45-BA97-8ECE860AE77B}" type="pres">
      <dgm:prSet presAssocID="{7FD99D93-E5EC-8849-87A3-6812976705A5}" presName="sibTrans" presStyleLbl="node1" presStyleIdx="3" presStyleCnt="5"/>
      <dgm:spPr/>
    </dgm:pt>
    <dgm:pt modelId="{A4AECDBD-1766-DA4A-923D-91C40BC3E8B1}" type="pres">
      <dgm:prSet presAssocID="{D6B678C8-E6C1-C64F-B63B-6EBC52958926}" presName="dummy" presStyleCnt="0"/>
      <dgm:spPr/>
    </dgm:pt>
    <dgm:pt modelId="{B9E1DE23-DD0D-F740-8857-161F08A5C5D2}" type="pres">
      <dgm:prSet presAssocID="{D6B678C8-E6C1-C64F-B63B-6EBC52958926}" presName="node" presStyleLbl="revTx" presStyleIdx="4" presStyleCnt="5">
        <dgm:presLayoutVars>
          <dgm:bulletEnabled val="1"/>
        </dgm:presLayoutVars>
      </dgm:prSet>
      <dgm:spPr/>
    </dgm:pt>
    <dgm:pt modelId="{144A7CDD-B656-454B-A327-3EB55082C975}" type="pres">
      <dgm:prSet presAssocID="{8F941D06-5264-6B44-A371-3A7B8787F06F}" presName="sibTrans" presStyleLbl="node1" presStyleIdx="4" presStyleCnt="5"/>
      <dgm:spPr/>
    </dgm:pt>
  </dgm:ptLst>
  <dgm:cxnLst>
    <dgm:cxn modelId="{F9E5420F-CF9A-0644-AFC0-C6DFE0F858B3}" srcId="{E6288FF1-EE17-204B-BC24-0F342B9892E0}" destId="{D6B678C8-E6C1-C64F-B63B-6EBC52958926}" srcOrd="4" destOrd="0" parTransId="{E1007B8D-EFB9-4D47-A81A-38C73B3C7BE6}" sibTransId="{8F941D06-5264-6B44-A371-3A7B8787F06F}"/>
    <dgm:cxn modelId="{3B92E927-AD5C-C74D-8ECE-E485969E58CF}" type="presOf" srcId="{F75DBA32-9B8B-3F4B-B842-EBFBE795C678}" destId="{FA5C6192-3F60-5D49-8DAD-57EE3FE4E076}" srcOrd="0" destOrd="0" presId="urn:microsoft.com/office/officeart/2005/8/layout/cycle1"/>
    <dgm:cxn modelId="{B3C04628-C332-5048-93D8-F8993B0BFB79}" type="presOf" srcId="{E6288FF1-EE17-204B-BC24-0F342B9892E0}" destId="{AB3AB158-3E8A-FD48-9A5D-FF6A62513197}" srcOrd="0" destOrd="0" presId="urn:microsoft.com/office/officeart/2005/8/layout/cycle1"/>
    <dgm:cxn modelId="{69ABAD33-706B-9A41-A875-35937B108D5F}" srcId="{E6288FF1-EE17-204B-BC24-0F342B9892E0}" destId="{57DBFFCA-C3C8-1F4A-B15A-ECABB6A9812B}" srcOrd="0" destOrd="0" parTransId="{412673B9-62BD-CB4F-BCE6-6DB5B47CFE97}" sibTransId="{A41F7C1F-9019-AF41-A049-F41EE6168D2E}"/>
    <dgm:cxn modelId="{E250BB39-966D-F545-B838-0092EFCA9071}" srcId="{E6288FF1-EE17-204B-BC24-0F342B9892E0}" destId="{988F261F-A47D-BE40-9FC0-60DA7E2B8E01}" srcOrd="2" destOrd="0" parTransId="{4003806F-5285-3A42-B3F8-E1FC4B288641}" sibTransId="{E5CD3BE7-C1A5-814D-90D8-9B0011CA09AA}"/>
    <dgm:cxn modelId="{CB11225A-9B5A-8B42-943F-3A53946FE85F}" srcId="{E6288FF1-EE17-204B-BC24-0F342B9892E0}" destId="{D7C97DC2-DF34-6242-A3E8-E31101786AAD}" srcOrd="1" destOrd="0" parTransId="{A8E43F56-5C27-2C40-A7DB-F7B6F4408069}" sibTransId="{F75DBA32-9B8B-3F4B-B842-EBFBE795C678}"/>
    <dgm:cxn modelId="{B228457B-9D70-9244-9A05-451B46B1AE88}" type="presOf" srcId="{D7C97DC2-DF34-6242-A3E8-E31101786AAD}" destId="{D2ED6020-4F73-F743-9C46-3504047802EB}" srcOrd="0" destOrd="0" presId="urn:microsoft.com/office/officeart/2005/8/layout/cycle1"/>
    <dgm:cxn modelId="{A638417C-F2DA-BA47-814E-6C0360B1B8C1}" srcId="{E6288FF1-EE17-204B-BC24-0F342B9892E0}" destId="{22AFA15B-5927-124D-907A-22A2C8175F01}" srcOrd="3" destOrd="0" parTransId="{54F5680F-90EC-3C41-B2F2-BAAD766E1C02}" sibTransId="{7FD99D93-E5EC-8849-87A3-6812976705A5}"/>
    <dgm:cxn modelId="{13CD7882-7C32-B041-9945-FBB5EEEF8288}" type="presOf" srcId="{E5CD3BE7-C1A5-814D-90D8-9B0011CA09AA}" destId="{4A11F6D5-92B0-CF40-BD8B-CBD81FE7B8BC}" srcOrd="0" destOrd="0" presId="urn:microsoft.com/office/officeart/2005/8/layout/cycle1"/>
    <dgm:cxn modelId="{2B374B8C-DCA8-4141-A701-4CC6EFFFFFBB}" type="presOf" srcId="{22AFA15B-5927-124D-907A-22A2C8175F01}" destId="{E6D6D6FE-0859-9A47-B172-874F788E3D0D}" srcOrd="0" destOrd="0" presId="urn:microsoft.com/office/officeart/2005/8/layout/cycle1"/>
    <dgm:cxn modelId="{D03323A3-8507-5247-ADE2-9F10D4F9544F}" type="presOf" srcId="{A41F7C1F-9019-AF41-A049-F41EE6168D2E}" destId="{3E17B0DE-CBC0-E443-A79F-CBB22E8DC3D2}" srcOrd="0" destOrd="0" presId="urn:microsoft.com/office/officeart/2005/8/layout/cycle1"/>
    <dgm:cxn modelId="{2262AEA9-6258-6C40-88EA-D1DBB7FA5D90}" type="presOf" srcId="{57DBFFCA-C3C8-1F4A-B15A-ECABB6A9812B}" destId="{D610BE9A-C81A-3141-A9F8-5457E1B916DF}" srcOrd="0" destOrd="0" presId="urn:microsoft.com/office/officeart/2005/8/layout/cycle1"/>
    <dgm:cxn modelId="{80EBE5AD-F014-964D-A4F2-299243C69416}" type="presOf" srcId="{988F261F-A47D-BE40-9FC0-60DA7E2B8E01}" destId="{FAA6BA55-1605-0245-A581-F7800D96B72E}" srcOrd="0" destOrd="0" presId="urn:microsoft.com/office/officeart/2005/8/layout/cycle1"/>
    <dgm:cxn modelId="{21EADEB3-D637-D74E-9C96-0BAB8D0F6D79}" type="presOf" srcId="{8F941D06-5264-6B44-A371-3A7B8787F06F}" destId="{144A7CDD-B656-454B-A327-3EB55082C975}" srcOrd="0" destOrd="0" presId="urn:microsoft.com/office/officeart/2005/8/layout/cycle1"/>
    <dgm:cxn modelId="{201F45BF-D1D9-E647-B825-7AEB2629A579}" type="presOf" srcId="{D6B678C8-E6C1-C64F-B63B-6EBC52958926}" destId="{B9E1DE23-DD0D-F740-8857-161F08A5C5D2}" srcOrd="0" destOrd="0" presId="urn:microsoft.com/office/officeart/2005/8/layout/cycle1"/>
    <dgm:cxn modelId="{225838D2-917F-7944-A0E5-F8DD4F555103}" type="presOf" srcId="{7FD99D93-E5EC-8849-87A3-6812976705A5}" destId="{832253E8-9E7F-5B45-BA97-8ECE860AE77B}" srcOrd="0" destOrd="0" presId="urn:microsoft.com/office/officeart/2005/8/layout/cycle1"/>
    <dgm:cxn modelId="{17F0F978-324F-C34A-AF07-27397EF35E7F}" type="presParOf" srcId="{AB3AB158-3E8A-FD48-9A5D-FF6A62513197}" destId="{7A601A53-3B0E-E24C-A3C9-CFA073FEF739}" srcOrd="0" destOrd="0" presId="urn:microsoft.com/office/officeart/2005/8/layout/cycle1"/>
    <dgm:cxn modelId="{FCF2B9C3-D783-774D-9EF2-02B07A682C41}" type="presParOf" srcId="{AB3AB158-3E8A-FD48-9A5D-FF6A62513197}" destId="{D610BE9A-C81A-3141-A9F8-5457E1B916DF}" srcOrd="1" destOrd="0" presId="urn:microsoft.com/office/officeart/2005/8/layout/cycle1"/>
    <dgm:cxn modelId="{813CCD91-547A-674A-9C32-20B09BF6C0B7}" type="presParOf" srcId="{AB3AB158-3E8A-FD48-9A5D-FF6A62513197}" destId="{3E17B0DE-CBC0-E443-A79F-CBB22E8DC3D2}" srcOrd="2" destOrd="0" presId="urn:microsoft.com/office/officeart/2005/8/layout/cycle1"/>
    <dgm:cxn modelId="{AA5927DB-8D80-DD43-8749-B0D86BE40564}" type="presParOf" srcId="{AB3AB158-3E8A-FD48-9A5D-FF6A62513197}" destId="{CB99CC6E-AC08-AB4B-AA6A-4F5CB8E5D0EC}" srcOrd="3" destOrd="0" presId="urn:microsoft.com/office/officeart/2005/8/layout/cycle1"/>
    <dgm:cxn modelId="{26324875-C012-9747-8AD5-D49AC45B5544}" type="presParOf" srcId="{AB3AB158-3E8A-FD48-9A5D-FF6A62513197}" destId="{D2ED6020-4F73-F743-9C46-3504047802EB}" srcOrd="4" destOrd="0" presId="urn:microsoft.com/office/officeart/2005/8/layout/cycle1"/>
    <dgm:cxn modelId="{F4EC0EAA-8B9B-1A48-8A6F-871CF91CF4DB}" type="presParOf" srcId="{AB3AB158-3E8A-FD48-9A5D-FF6A62513197}" destId="{FA5C6192-3F60-5D49-8DAD-57EE3FE4E076}" srcOrd="5" destOrd="0" presId="urn:microsoft.com/office/officeart/2005/8/layout/cycle1"/>
    <dgm:cxn modelId="{30E4F61C-76DF-0544-8026-119285FD8B23}" type="presParOf" srcId="{AB3AB158-3E8A-FD48-9A5D-FF6A62513197}" destId="{EBFD5C21-1F34-A24C-ABCE-3DDC1379007F}" srcOrd="6" destOrd="0" presId="urn:microsoft.com/office/officeart/2005/8/layout/cycle1"/>
    <dgm:cxn modelId="{D5D48E83-4279-FF41-B1FC-FA029ADCE7D5}" type="presParOf" srcId="{AB3AB158-3E8A-FD48-9A5D-FF6A62513197}" destId="{FAA6BA55-1605-0245-A581-F7800D96B72E}" srcOrd="7" destOrd="0" presId="urn:microsoft.com/office/officeart/2005/8/layout/cycle1"/>
    <dgm:cxn modelId="{3778CC2A-80C1-1C4C-A8AF-3ED7F76750DE}" type="presParOf" srcId="{AB3AB158-3E8A-FD48-9A5D-FF6A62513197}" destId="{4A11F6D5-92B0-CF40-BD8B-CBD81FE7B8BC}" srcOrd="8" destOrd="0" presId="urn:microsoft.com/office/officeart/2005/8/layout/cycle1"/>
    <dgm:cxn modelId="{D8FBD657-DF57-A648-B504-F986222A0843}" type="presParOf" srcId="{AB3AB158-3E8A-FD48-9A5D-FF6A62513197}" destId="{3362BDB2-527A-AA47-AC44-9226795E3BE5}" srcOrd="9" destOrd="0" presId="urn:microsoft.com/office/officeart/2005/8/layout/cycle1"/>
    <dgm:cxn modelId="{5824D4D7-2906-8F48-80FA-BADD4E4A6EA8}" type="presParOf" srcId="{AB3AB158-3E8A-FD48-9A5D-FF6A62513197}" destId="{E6D6D6FE-0859-9A47-B172-874F788E3D0D}" srcOrd="10" destOrd="0" presId="urn:microsoft.com/office/officeart/2005/8/layout/cycle1"/>
    <dgm:cxn modelId="{044FECB3-F566-1C44-86F5-CBCFF875DF53}" type="presParOf" srcId="{AB3AB158-3E8A-FD48-9A5D-FF6A62513197}" destId="{832253E8-9E7F-5B45-BA97-8ECE860AE77B}" srcOrd="11" destOrd="0" presId="urn:microsoft.com/office/officeart/2005/8/layout/cycle1"/>
    <dgm:cxn modelId="{A8A61968-F3EB-6A46-8999-B3D201744D95}" type="presParOf" srcId="{AB3AB158-3E8A-FD48-9A5D-FF6A62513197}" destId="{A4AECDBD-1766-DA4A-923D-91C40BC3E8B1}" srcOrd="12" destOrd="0" presId="urn:microsoft.com/office/officeart/2005/8/layout/cycle1"/>
    <dgm:cxn modelId="{B9D04B28-A78D-0A4B-90C3-35A845ECA744}" type="presParOf" srcId="{AB3AB158-3E8A-FD48-9A5D-FF6A62513197}" destId="{B9E1DE23-DD0D-F740-8857-161F08A5C5D2}" srcOrd="13" destOrd="0" presId="urn:microsoft.com/office/officeart/2005/8/layout/cycle1"/>
    <dgm:cxn modelId="{F35C1BD0-2725-684E-BD91-2736CC27DEB0}" type="presParOf" srcId="{AB3AB158-3E8A-FD48-9A5D-FF6A62513197}" destId="{144A7CDD-B656-454B-A327-3EB55082C975}"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7197E4C-7C51-954A-8DFE-32667053C442}" type="doc">
      <dgm:prSet loTypeId="urn:microsoft.com/office/officeart/2005/8/layout/chevron1" loCatId="" qsTypeId="urn:microsoft.com/office/officeart/2005/8/quickstyle/simple1" qsCatId="simple" csTypeId="urn:microsoft.com/office/officeart/2005/8/colors/accent1_2" csCatId="accent1" phldr="1"/>
      <dgm:spPr/>
    </dgm:pt>
    <dgm:pt modelId="{200CAC85-A6BB-5A43-BB63-7896958BB2E0}">
      <dgm:prSet phldrT="[文本]" custT="1"/>
      <dgm:spPr>
        <a:solidFill>
          <a:srgbClr val="FFC000"/>
        </a:solidFill>
      </dgm:spPr>
      <dgm:t>
        <a:bodyPr/>
        <a:lstStyle/>
        <a:p>
          <a:r>
            <a:rPr lang="zh-CN" altLang="en-US" sz="2000" b="1" dirty="0"/>
            <a:t>精准定位</a:t>
          </a:r>
          <a:endParaRPr lang="zh-CN" altLang="en-US" sz="1800" b="1" dirty="0"/>
        </a:p>
      </dgm:t>
    </dgm:pt>
    <dgm:pt modelId="{DE2C80A8-BB1F-5A44-8011-F23122D31239}" type="parTrans" cxnId="{F62929AE-4B5A-C347-918B-396C313A0755}">
      <dgm:prSet/>
      <dgm:spPr/>
      <dgm:t>
        <a:bodyPr/>
        <a:lstStyle/>
        <a:p>
          <a:endParaRPr lang="zh-CN" altLang="en-US"/>
        </a:p>
      </dgm:t>
    </dgm:pt>
    <dgm:pt modelId="{AA178968-F47B-9E4D-919D-4D9FFBEFE257}" type="sibTrans" cxnId="{F62929AE-4B5A-C347-918B-396C313A0755}">
      <dgm:prSet/>
      <dgm:spPr/>
      <dgm:t>
        <a:bodyPr/>
        <a:lstStyle/>
        <a:p>
          <a:endParaRPr lang="zh-CN" altLang="en-US"/>
        </a:p>
      </dgm:t>
    </dgm:pt>
    <dgm:pt modelId="{5FB5610F-E744-C24A-B367-B6C5B2A0BED6}">
      <dgm:prSet phldrT="[文本]" custT="1"/>
      <dgm:spPr>
        <a:solidFill>
          <a:srgbClr val="92D050"/>
        </a:solidFill>
      </dgm:spPr>
      <dgm:t>
        <a:bodyPr/>
        <a:lstStyle/>
        <a:p>
          <a:r>
            <a:rPr lang="zh-CN" altLang="en-US" sz="2000" b="1" dirty="0"/>
            <a:t>持续优化</a:t>
          </a:r>
        </a:p>
      </dgm:t>
    </dgm:pt>
    <dgm:pt modelId="{A3996394-1A45-594C-8432-872606BDCC1E}" type="parTrans" cxnId="{33FE4E18-3CA2-934F-B41E-8476822CDB7A}">
      <dgm:prSet/>
      <dgm:spPr/>
      <dgm:t>
        <a:bodyPr/>
        <a:lstStyle/>
        <a:p>
          <a:endParaRPr lang="zh-CN" altLang="en-US"/>
        </a:p>
      </dgm:t>
    </dgm:pt>
    <dgm:pt modelId="{FFFDF61B-0812-F64A-9622-A19761D223D0}" type="sibTrans" cxnId="{33FE4E18-3CA2-934F-B41E-8476822CDB7A}">
      <dgm:prSet/>
      <dgm:spPr/>
      <dgm:t>
        <a:bodyPr/>
        <a:lstStyle/>
        <a:p>
          <a:endParaRPr lang="zh-CN" altLang="en-US"/>
        </a:p>
      </dgm:t>
    </dgm:pt>
    <dgm:pt modelId="{D788DDF8-DD02-0F49-8458-FADB6EAB46B3}">
      <dgm:prSet phldrT="[文本]" custT="1"/>
      <dgm:spPr>
        <a:solidFill>
          <a:srgbClr val="0070C0"/>
        </a:solidFill>
      </dgm:spPr>
      <dgm:t>
        <a:bodyPr/>
        <a:lstStyle/>
        <a:p>
          <a:pPr marL="0" lvl="0" indent="0" algn="ctr" defTabSz="889000">
            <a:lnSpc>
              <a:spcPct val="90000"/>
            </a:lnSpc>
            <a:spcBef>
              <a:spcPct val="0"/>
            </a:spcBef>
            <a:spcAft>
              <a:spcPct val="35000"/>
            </a:spcAft>
            <a:buNone/>
          </a:pPr>
          <a:r>
            <a:rPr lang="zh-CN" altLang="en-US" sz="2000" b="1" kern="1200" dirty="0">
              <a:solidFill>
                <a:srgbClr val="FFFFFF"/>
              </a:solidFill>
              <a:latin typeface="Arial"/>
              <a:ea typeface="宋体"/>
              <a:cs typeface="+mn-cs"/>
            </a:rPr>
            <a:t>生态共赢</a:t>
          </a:r>
        </a:p>
      </dgm:t>
    </dgm:pt>
    <dgm:pt modelId="{AE786260-FAF0-1D46-86F0-1D5745A630BA}" type="parTrans" cxnId="{2498199D-9B9F-8749-B077-185A5A0CFF18}">
      <dgm:prSet/>
      <dgm:spPr/>
      <dgm:t>
        <a:bodyPr/>
        <a:lstStyle/>
        <a:p>
          <a:endParaRPr lang="zh-CN" altLang="en-US"/>
        </a:p>
      </dgm:t>
    </dgm:pt>
    <dgm:pt modelId="{2639734E-F950-AD4A-9C9F-74770A5943EE}" type="sibTrans" cxnId="{2498199D-9B9F-8749-B077-185A5A0CFF18}">
      <dgm:prSet/>
      <dgm:spPr/>
      <dgm:t>
        <a:bodyPr/>
        <a:lstStyle/>
        <a:p>
          <a:endParaRPr lang="zh-CN" altLang="en-US"/>
        </a:p>
      </dgm:t>
    </dgm:pt>
    <dgm:pt modelId="{0945BC10-B485-2848-8F0D-D861F20453B6}" type="pres">
      <dgm:prSet presAssocID="{37197E4C-7C51-954A-8DFE-32667053C442}" presName="Name0" presStyleCnt="0">
        <dgm:presLayoutVars>
          <dgm:dir/>
          <dgm:animLvl val="lvl"/>
          <dgm:resizeHandles val="exact"/>
        </dgm:presLayoutVars>
      </dgm:prSet>
      <dgm:spPr/>
    </dgm:pt>
    <dgm:pt modelId="{69416681-4560-8040-B919-2B4CDC41065D}" type="pres">
      <dgm:prSet presAssocID="{200CAC85-A6BB-5A43-BB63-7896958BB2E0}" presName="parTxOnly" presStyleLbl="node1" presStyleIdx="0" presStyleCnt="3">
        <dgm:presLayoutVars>
          <dgm:chMax val="0"/>
          <dgm:chPref val="0"/>
          <dgm:bulletEnabled val="1"/>
        </dgm:presLayoutVars>
      </dgm:prSet>
      <dgm:spPr/>
    </dgm:pt>
    <dgm:pt modelId="{67974F89-4241-254C-A5AE-33BC5A410266}" type="pres">
      <dgm:prSet presAssocID="{AA178968-F47B-9E4D-919D-4D9FFBEFE257}" presName="parTxOnlySpace" presStyleCnt="0"/>
      <dgm:spPr/>
    </dgm:pt>
    <dgm:pt modelId="{425211E4-B606-7447-85A6-419CA72F088E}" type="pres">
      <dgm:prSet presAssocID="{5FB5610F-E744-C24A-B367-B6C5B2A0BED6}" presName="parTxOnly" presStyleLbl="node1" presStyleIdx="1" presStyleCnt="3">
        <dgm:presLayoutVars>
          <dgm:chMax val="0"/>
          <dgm:chPref val="0"/>
          <dgm:bulletEnabled val="1"/>
        </dgm:presLayoutVars>
      </dgm:prSet>
      <dgm:spPr/>
    </dgm:pt>
    <dgm:pt modelId="{D9B4402E-838C-DB4C-97A9-436AE07DE89B}" type="pres">
      <dgm:prSet presAssocID="{FFFDF61B-0812-F64A-9622-A19761D223D0}" presName="parTxOnlySpace" presStyleCnt="0"/>
      <dgm:spPr/>
    </dgm:pt>
    <dgm:pt modelId="{DFB8CCF4-BA64-7A40-80A4-225EA53C2DF6}" type="pres">
      <dgm:prSet presAssocID="{D788DDF8-DD02-0F49-8458-FADB6EAB46B3}" presName="parTxOnly" presStyleLbl="node1" presStyleIdx="2" presStyleCnt="3" custLinFactX="2234" custLinFactNeighborX="100000" custLinFactNeighborY="7492">
        <dgm:presLayoutVars>
          <dgm:chMax val="0"/>
          <dgm:chPref val="0"/>
          <dgm:bulletEnabled val="1"/>
        </dgm:presLayoutVars>
      </dgm:prSet>
      <dgm:spPr/>
    </dgm:pt>
  </dgm:ptLst>
  <dgm:cxnLst>
    <dgm:cxn modelId="{33FE4E18-3CA2-934F-B41E-8476822CDB7A}" srcId="{37197E4C-7C51-954A-8DFE-32667053C442}" destId="{5FB5610F-E744-C24A-B367-B6C5B2A0BED6}" srcOrd="1" destOrd="0" parTransId="{A3996394-1A45-594C-8432-872606BDCC1E}" sibTransId="{FFFDF61B-0812-F64A-9622-A19761D223D0}"/>
    <dgm:cxn modelId="{F431F51D-A870-0844-B9C6-9881214A393A}" type="presOf" srcId="{D788DDF8-DD02-0F49-8458-FADB6EAB46B3}" destId="{DFB8CCF4-BA64-7A40-80A4-225EA53C2DF6}" srcOrd="0" destOrd="0" presId="urn:microsoft.com/office/officeart/2005/8/layout/chevron1"/>
    <dgm:cxn modelId="{B0E15735-8631-3745-9714-EE660B5519BB}" type="presOf" srcId="{37197E4C-7C51-954A-8DFE-32667053C442}" destId="{0945BC10-B485-2848-8F0D-D861F20453B6}" srcOrd="0" destOrd="0" presId="urn:microsoft.com/office/officeart/2005/8/layout/chevron1"/>
    <dgm:cxn modelId="{C244079C-7A5E-0D4C-A3C1-60E7F4CB5504}" type="presOf" srcId="{200CAC85-A6BB-5A43-BB63-7896958BB2E0}" destId="{69416681-4560-8040-B919-2B4CDC41065D}" srcOrd="0" destOrd="0" presId="urn:microsoft.com/office/officeart/2005/8/layout/chevron1"/>
    <dgm:cxn modelId="{2498199D-9B9F-8749-B077-185A5A0CFF18}" srcId="{37197E4C-7C51-954A-8DFE-32667053C442}" destId="{D788DDF8-DD02-0F49-8458-FADB6EAB46B3}" srcOrd="2" destOrd="0" parTransId="{AE786260-FAF0-1D46-86F0-1D5745A630BA}" sibTransId="{2639734E-F950-AD4A-9C9F-74770A5943EE}"/>
    <dgm:cxn modelId="{F62929AE-4B5A-C347-918B-396C313A0755}" srcId="{37197E4C-7C51-954A-8DFE-32667053C442}" destId="{200CAC85-A6BB-5A43-BB63-7896958BB2E0}" srcOrd="0" destOrd="0" parTransId="{DE2C80A8-BB1F-5A44-8011-F23122D31239}" sibTransId="{AA178968-F47B-9E4D-919D-4D9FFBEFE257}"/>
    <dgm:cxn modelId="{81FAADDC-46E2-C64E-9D06-213B68740B0C}" type="presOf" srcId="{5FB5610F-E744-C24A-B367-B6C5B2A0BED6}" destId="{425211E4-B606-7447-85A6-419CA72F088E}" srcOrd="0" destOrd="0" presId="urn:microsoft.com/office/officeart/2005/8/layout/chevron1"/>
    <dgm:cxn modelId="{5AD3000D-2026-044F-AF05-97E817E6786E}" type="presParOf" srcId="{0945BC10-B485-2848-8F0D-D861F20453B6}" destId="{69416681-4560-8040-B919-2B4CDC41065D}" srcOrd="0" destOrd="0" presId="urn:microsoft.com/office/officeart/2005/8/layout/chevron1"/>
    <dgm:cxn modelId="{9C2B8B19-97A1-234A-9DE5-A35E2323CE56}" type="presParOf" srcId="{0945BC10-B485-2848-8F0D-D861F20453B6}" destId="{67974F89-4241-254C-A5AE-33BC5A410266}" srcOrd="1" destOrd="0" presId="urn:microsoft.com/office/officeart/2005/8/layout/chevron1"/>
    <dgm:cxn modelId="{439B2509-5EF6-7248-A823-E5D5B97CDAE9}" type="presParOf" srcId="{0945BC10-B485-2848-8F0D-D861F20453B6}" destId="{425211E4-B606-7447-85A6-419CA72F088E}" srcOrd="2" destOrd="0" presId="urn:microsoft.com/office/officeart/2005/8/layout/chevron1"/>
    <dgm:cxn modelId="{6B4E0955-7582-4B4F-B154-919128D8E834}" type="presParOf" srcId="{0945BC10-B485-2848-8F0D-D861F20453B6}" destId="{D9B4402E-838C-DB4C-97A9-436AE07DE89B}" srcOrd="3" destOrd="0" presId="urn:microsoft.com/office/officeart/2005/8/layout/chevron1"/>
    <dgm:cxn modelId="{3F17586D-6725-1240-8E6D-B647F8CF2559}" type="presParOf" srcId="{0945BC10-B485-2848-8F0D-D861F20453B6}" destId="{DFB8CCF4-BA64-7A40-80A4-225EA53C2DF6}"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BAE6CBA-E350-46DB-8E7A-B83F99B94AF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CN" altLang="en-US"/>
        </a:p>
      </dgm:t>
    </dgm:pt>
    <dgm:pt modelId="{1410F8BD-FAD3-4AB6-A416-4E1035968B8B}">
      <dgm:prSet phldrT="[文本]" custT="1"/>
      <dgm:spPr/>
      <dgm:t>
        <a:bodyPr/>
        <a:lstStyle/>
        <a:p>
          <a:r>
            <a:rPr lang="en-US" altLang="zh-CN" sz="2400" b="1" dirty="0">
              <a:solidFill>
                <a:schemeClr val="tx1"/>
              </a:solidFill>
            </a:rPr>
            <a:t>SWM201</a:t>
          </a:r>
        </a:p>
        <a:p>
          <a:r>
            <a:rPr lang="zh-CN" altLang="en-US" sz="2400" b="1" dirty="0">
              <a:solidFill>
                <a:schemeClr val="tx1"/>
              </a:solidFill>
            </a:rPr>
            <a:t>系列</a:t>
          </a:r>
        </a:p>
      </dgm:t>
    </dgm:pt>
    <dgm:pt modelId="{4FAF4817-CA06-4736-8C36-7694F8F3A0DC}" type="parTrans" cxnId="{E56B31A4-9DF9-4086-ACA8-2036372E3545}">
      <dgm:prSet/>
      <dgm:spPr/>
      <dgm:t>
        <a:bodyPr/>
        <a:lstStyle/>
        <a:p>
          <a:endParaRPr lang="zh-CN" altLang="en-US"/>
        </a:p>
      </dgm:t>
    </dgm:pt>
    <dgm:pt modelId="{A958E8FE-4767-4278-998B-3B356D34A239}" type="sibTrans" cxnId="{E56B31A4-9DF9-4086-ACA8-2036372E3545}">
      <dgm:prSet/>
      <dgm:spPr/>
      <dgm:t>
        <a:bodyPr/>
        <a:lstStyle/>
        <a:p>
          <a:endParaRPr lang="zh-CN" altLang="en-US"/>
        </a:p>
      </dgm:t>
    </dgm:pt>
    <dgm:pt modelId="{A1CA2919-C8A7-48EB-A1BA-999EDEB4709D}">
      <dgm:prSet phldrT="[文本]" custT="1"/>
      <dgm:spPr/>
      <dgm:t>
        <a:bodyPr/>
        <a:lstStyle/>
        <a:p>
          <a:r>
            <a:rPr lang="zh-CN" altLang="en-US" sz="1800" b="1" dirty="0">
              <a:solidFill>
                <a:schemeClr val="tx1"/>
              </a:solidFill>
            </a:rPr>
            <a:t>低压风机</a:t>
          </a:r>
        </a:p>
      </dgm:t>
    </dgm:pt>
    <dgm:pt modelId="{E6B543F7-F30E-4DE9-A023-B40D453DC98B}" type="parTrans" cxnId="{8100283A-19D1-4B62-A411-2F3871ADE09B}">
      <dgm:prSet custT="1"/>
      <dgm:spPr/>
      <dgm:t>
        <a:bodyPr/>
        <a:lstStyle/>
        <a:p>
          <a:endParaRPr lang="zh-CN" altLang="en-US" sz="1800">
            <a:solidFill>
              <a:schemeClr val="tx1"/>
            </a:solidFill>
          </a:endParaRPr>
        </a:p>
      </dgm:t>
    </dgm:pt>
    <dgm:pt modelId="{C91C2DED-193A-4E50-8C5B-E88118E01E1D}" type="sibTrans" cxnId="{8100283A-19D1-4B62-A411-2F3871ADE09B}">
      <dgm:prSet/>
      <dgm:spPr/>
      <dgm:t>
        <a:bodyPr/>
        <a:lstStyle/>
        <a:p>
          <a:endParaRPr lang="zh-CN" altLang="en-US"/>
        </a:p>
      </dgm:t>
    </dgm:pt>
    <dgm:pt modelId="{1305F333-8253-49A0-945B-549C7C13BA26}">
      <dgm:prSet phldrT="[文本]" custT="1"/>
      <dgm:spPr/>
      <dgm:t>
        <a:bodyPr/>
        <a:lstStyle/>
        <a:p>
          <a:r>
            <a:rPr lang="en-US" altLang="zh-CN" sz="1400" dirty="0">
              <a:solidFill>
                <a:schemeClr val="tx1"/>
              </a:solidFill>
            </a:rPr>
            <a:t>SWM201G6S7</a:t>
          </a:r>
        </a:p>
        <a:p>
          <a:r>
            <a:rPr lang="zh-CN" altLang="en-US" sz="1400" dirty="0">
              <a:solidFill>
                <a:schemeClr val="tx1"/>
              </a:solidFill>
            </a:rPr>
            <a:t>高集成度</a:t>
          </a:r>
          <a:r>
            <a:rPr lang="en-US" altLang="zh-CN" sz="1400" dirty="0">
              <a:solidFill>
                <a:schemeClr val="tx1"/>
              </a:solidFill>
            </a:rPr>
            <a:t>/</a:t>
          </a:r>
          <a:r>
            <a:rPr lang="zh-CN" altLang="en-US" sz="1400" dirty="0">
              <a:solidFill>
                <a:schemeClr val="tx1"/>
              </a:solidFill>
            </a:rPr>
            <a:t>高性价比</a:t>
          </a:r>
        </a:p>
      </dgm:t>
    </dgm:pt>
    <dgm:pt modelId="{79E19A0C-87AF-447A-973D-5065818BBBB1}" type="parTrans" cxnId="{89F62AAE-C947-4323-A310-9FCCBE580A74}">
      <dgm:prSet custT="1"/>
      <dgm:spPr/>
      <dgm:t>
        <a:bodyPr/>
        <a:lstStyle/>
        <a:p>
          <a:endParaRPr lang="zh-CN" altLang="en-US" sz="1800">
            <a:solidFill>
              <a:schemeClr val="tx1"/>
            </a:solidFill>
          </a:endParaRPr>
        </a:p>
      </dgm:t>
    </dgm:pt>
    <dgm:pt modelId="{9A127688-3E44-4BCB-8BA7-FCE8A7078651}" type="sibTrans" cxnId="{89F62AAE-C947-4323-A310-9FCCBE580A74}">
      <dgm:prSet/>
      <dgm:spPr/>
      <dgm:t>
        <a:bodyPr/>
        <a:lstStyle/>
        <a:p>
          <a:endParaRPr lang="zh-CN" altLang="en-US"/>
        </a:p>
      </dgm:t>
    </dgm:pt>
    <dgm:pt modelId="{57EBA2FE-CA25-4E1C-ABDF-232C4AD18BDB}">
      <dgm:prSet phldrT="[文本]" custT="1"/>
      <dgm:spPr/>
      <dgm:t>
        <a:bodyPr/>
        <a:lstStyle/>
        <a:p>
          <a:r>
            <a:rPr lang="en-US" altLang="zh-CN" sz="1400" dirty="0">
              <a:solidFill>
                <a:schemeClr val="tx1"/>
              </a:solidFill>
            </a:rPr>
            <a:t>SWM20PG6S6</a:t>
          </a:r>
        </a:p>
        <a:p>
          <a:r>
            <a:rPr lang="zh-CN" altLang="en-US" sz="1400" dirty="0">
              <a:solidFill>
                <a:schemeClr val="tx1"/>
              </a:solidFill>
            </a:rPr>
            <a:t>集成低压预驱</a:t>
          </a:r>
        </a:p>
      </dgm:t>
    </dgm:pt>
    <dgm:pt modelId="{95E718BE-D443-4425-B593-EB32C3D216DD}" type="parTrans" cxnId="{BC20CA8D-56A9-4DA3-85AF-8730D52A405B}">
      <dgm:prSet custT="1"/>
      <dgm:spPr/>
      <dgm:t>
        <a:bodyPr/>
        <a:lstStyle/>
        <a:p>
          <a:endParaRPr lang="zh-CN" altLang="en-US" sz="1800">
            <a:solidFill>
              <a:schemeClr val="tx1"/>
            </a:solidFill>
          </a:endParaRPr>
        </a:p>
      </dgm:t>
    </dgm:pt>
    <dgm:pt modelId="{307412EA-427F-4CF5-97B5-75FF6F8F73FC}" type="sibTrans" cxnId="{BC20CA8D-56A9-4DA3-85AF-8730D52A405B}">
      <dgm:prSet/>
      <dgm:spPr/>
      <dgm:t>
        <a:bodyPr/>
        <a:lstStyle/>
        <a:p>
          <a:endParaRPr lang="zh-CN" altLang="en-US"/>
        </a:p>
      </dgm:t>
    </dgm:pt>
    <dgm:pt modelId="{C9FBB99B-8230-491C-97FA-15512ABD384F}">
      <dgm:prSet phldrT="[文本]" custT="1"/>
      <dgm:spPr/>
      <dgm:t>
        <a:bodyPr/>
        <a:lstStyle/>
        <a:p>
          <a:r>
            <a:rPr lang="zh-CN" altLang="en-US" sz="1800" b="1" dirty="0">
              <a:solidFill>
                <a:schemeClr val="tx1"/>
              </a:solidFill>
            </a:rPr>
            <a:t>电动工具</a:t>
          </a:r>
          <a:r>
            <a:rPr lang="en-US" altLang="zh-CN" sz="1800" b="1" dirty="0">
              <a:solidFill>
                <a:schemeClr val="tx1"/>
              </a:solidFill>
            </a:rPr>
            <a:t>/</a:t>
          </a:r>
          <a:r>
            <a:rPr lang="zh-CN" altLang="en-US" sz="1800" b="1" dirty="0">
              <a:solidFill>
                <a:schemeClr val="tx1"/>
              </a:solidFill>
            </a:rPr>
            <a:t>风机</a:t>
          </a:r>
        </a:p>
      </dgm:t>
    </dgm:pt>
    <dgm:pt modelId="{2C21FCA7-84B4-4F78-9FEA-601E9C4C8B3A}" type="parTrans" cxnId="{811A6A49-575C-4B4E-872F-1E277AA142B5}">
      <dgm:prSet custT="1"/>
      <dgm:spPr/>
      <dgm:t>
        <a:bodyPr/>
        <a:lstStyle/>
        <a:p>
          <a:endParaRPr lang="zh-CN" altLang="en-US" sz="1800">
            <a:solidFill>
              <a:schemeClr val="tx1"/>
            </a:solidFill>
          </a:endParaRPr>
        </a:p>
      </dgm:t>
    </dgm:pt>
    <dgm:pt modelId="{F6EC6963-C242-482B-85A8-8014C2864B9A}" type="sibTrans" cxnId="{811A6A49-575C-4B4E-872F-1E277AA142B5}">
      <dgm:prSet/>
      <dgm:spPr/>
      <dgm:t>
        <a:bodyPr/>
        <a:lstStyle/>
        <a:p>
          <a:endParaRPr lang="zh-CN" altLang="en-US"/>
        </a:p>
      </dgm:t>
    </dgm:pt>
    <dgm:pt modelId="{44777CAB-1A05-40BB-B8E7-5794FFB3AA8F}">
      <dgm:prSet phldrT="[文本]" custT="1"/>
      <dgm:spPr/>
      <dgm:t>
        <a:bodyPr/>
        <a:lstStyle/>
        <a:p>
          <a:r>
            <a:rPr lang="en-US" altLang="zh-CN" sz="1400" dirty="0">
              <a:solidFill>
                <a:schemeClr val="tx1"/>
              </a:solidFill>
            </a:rPr>
            <a:t>SWM20DC6T7</a:t>
          </a:r>
        </a:p>
        <a:p>
          <a:r>
            <a:rPr lang="zh-CN" altLang="en-US" sz="1400" dirty="0">
              <a:solidFill>
                <a:schemeClr val="tx1"/>
              </a:solidFill>
            </a:rPr>
            <a:t>集成双</a:t>
          </a:r>
          <a:r>
            <a:rPr lang="en-US" altLang="zh-CN" sz="1400" dirty="0">
              <a:solidFill>
                <a:schemeClr val="tx1"/>
              </a:solidFill>
            </a:rPr>
            <a:t>N</a:t>
          </a:r>
          <a:r>
            <a:rPr lang="zh-CN" altLang="en-US" sz="1400" dirty="0">
              <a:solidFill>
                <a:schemeClr val="tx1"/>
              </a:solidFill>
            </a:rPr>
            <a:t>预驱</a:t>
          </a:r>
        </a:p>
      </dgm:t>
    </dgm:pt>
    <dgm:pt modelId="{39C8C9F5-8D3B-4526-887A-FCA7A6AF7EC5}" type="parTrans" cxnId="{C567961C-37DE-40F6-8060-086E50E7C101}">
      <dgm:prSet custT="1"/>
      <dgm:spPr/>
      <dgm:t>
        <a:bodyPr/>
        <a:lstStyle/>
        <a:p>
          <a:endParaRPr lang="zh-CN" altLang="en-US" sz="1800">
            <a:solidFill>
              <a:schemeClr val="tx1"/>
            </a:solidFill>
          </a:endParaRPr>
        </a:p>
      </dgm:t>
    </dgm:pt>
    <dgm:pt modelId="{5AD425D2-CBD5-44C8-9391-E33E1C91D355}" type="sibTrans" cxnId="{C567961C-37DE-40F6-8060-086E50E7C101}">
      <dgm:prSet/>
      <dgm:spPr/>
      <dgm:t>
        <a:bodyPr/>
        <a:lstStyle/>
        <a:p>
          <a:endParaRPr lang="zh-CN" altLang="en-US"/>
        </a:p>
      </dgm:t>
    </dgm:pt>
    <dgm:pt modelId="{6DDC7CFD-AF0B-4970-9992-F8048FA931D9}">
      <dgm:prSet phldrT="[文本]" custT="1"/>
      <dgm:spPr/>
      <dgm:t>
        <a:bodyPr/>
        <a:lstStyle/>
        <a:p>
          <a:r>
            <a:rPr lang="zh-CN" altLang="en-US" sz="1800" b="1" dirty="0">
              <a:solidFill>
                <a:schemeClr val="tx1"/>
              </a:solidFill>
            </a:rPr>
            <a:t>电动自行车</a:t>
          </a:r>
        </a:p>
      </dgm:t>
    </dgm:pt>
    <dgm:pt modelId="{7459E449-9D3E-4A9D-8228-5997D32A712C}" type="parTrans" cxnId="{BFE0DE8A-BBA3-42CA-A51B-BFF479A525C0}">
      <dgm:prSet custT="1"/>
      <dgm:spPr/>
      <dgm:t>
        <a:bodyPr/>
        <a:lstStyle/>
        <a:p>
          <a:endParaRPr lang="zh-CN" altLang="en-US" sz="1800">
            <a:solidFill>
              <a:schemeClr val="tx1"/>
            </a:solidFill>
          </a:endParaRPr>
        </a:p>
      </dgm:t>
    </dgm:pt>
    <dgm:pt modelId="{991857BB-F23C-42C0-BE42-6C3C345F3917}" type="sibTrans" cxnId="{BFE0DE8A-BBA3-42CA-A51B-BFF479A525C0}">
      <dgm:prSet/>
      <dgm:spPr/>
      <dgm:t>
        <a:bodyPr/>
        <a:lstStyle/>
        <a:p>
          <a:endParaRPr lang="zh-CN" altLang="en-US"/>
        </a:p>
      </dgm:t>
    </dgm:pt>
    <dgm:pt modelId="{56CD55CB-3625-4FDE-935E-AB8F1606260A}">
      <dgm:prSet phldrT="[文本]" custT="1"/>
      <dgm:spPr/>
      <dgm:t>
        <a:bodyPr/>
        <a:lstStyle/>
        <a:p>
          <a:r>
            <a:rPr lang="zh-CN" altLang="en-US" sz="1800" b="1" dirty="0">
              <a:solidFill>
                <a:schemeClr val="tx1"/>
              </a:solidFill>
            </a:rPr>
            <a:t>工控领域</a:t>
          </a:r>
        </a:p>
      </dgm:t>
    </dgm:pt>
    <dgm:pt modelId="{83C999F0-61EE-4D94-841C-C864E820F09B}" type="parTrans" cxnId="{DD52A90B-22F6-4B8A-9EAE-EE5AD5210CCA}">
      <dgm:prSet custT="1"/>
      <dgm:spPr/>
      <dgm:t>
        <a:bodyPr/>
        <a:lstStyle/>
        <a:p>
          <a:endParaRPr lang="zh-CN" altLang="en-US" sz="1800">
            <a:solidFill>
              <a:schemeClr val="tx1"/>
            </a:solidFill>
          </a:endParaRPr>
        </a:p>
      </dgm:t>
    </dgm:pt>
    <dgm:pt modelId="{D15453AD-7219-4B99-AB6A-BF6E0EEB18B6}" type="sibTrans" cxnId="{DD52A90B-22F6-4B8A-9EAE-EE5AD5210CCA}">
      <dgm:prSet/>
      <dgm:spPr/>
      <dgm:t>
        <a:bodyPr/>
        <a:lstStyle/>
        <a:p>
          <a:endParaRPr lang="zh-CN" altLang="en-US"/>
        </a:p>
      </dgm:t>
    </dgm:pt>
    <dgm:pt modelId="{2A9D30A3-6248-4971-9E74-DCBCB7B22D7D}">
      <dgm:prSet phldrT="[文本]" custT="1"/>
      <dgm:spPr/>
      <dgm:t>
        <a:bodyPr/>
        <a:lstStyle/>
        <a:p>
          <a:r>
            <a:rPr lang="en-US" altLang="zh-CN" sz="1400" dirty="0">
              <a:solidFill>
                <a:schemeClr val="tx1"/>
              </a:solidFill>
            </a:rPr>
            <a:t>SWM201RBT7</a:t>
          </a:r>
        </a:p>
        <a:p>
          <a:r>
            <a:rPr lang="zh-CN" altLang="en-US" sz="1400" dirty="0">
              <a:solidFill>
                <a:schemeClr val="tx1"/>
              </a:solidFill>
            </a:rPr>
            <a:t>大容量</a:t>
          </a:r>
          <a:r>
            <a:rPr lang="en-US" altLang="zh-CN" sz="1400" dirty="0">
              <a:solidFill>
                <a:schemeClr val="tx1"/>
              </a:solidFill>
            </a:rPr>
            <a:t>FLASH</a:t>
          </a:r>
        </a:p>
        <a:p>
          <a:r>
            <a:rPr lang="en-US" altLang="zh-CN" sz="1400" dirty="0">
              <a:solidFill>
                <a:schemeClr val="tx1"/>
              </a:solidFill>
            </a:rPr>
            <a:t>CAN</a:t>
          </a:r>
          <a:r>
            <a:rPr lang="zh-CN" altLang="en-US" sz="1400" dirty="0">
              <a:solidFill>
                <a:schemeClr val="tx1"/>
              </a:solidFill>
            </a:rPr>
            <a:t>总线</a:t>
          </a:r>
        </a:p>
      </dgm:t>
    </dgm:pt>
    <dgm:pt modelId="{32D56082-5138-4946-A0A7-2DD7398FCF3C}" type="parTrans" cxnId="{7338B332-8D2E-42C4-9542-AC75282DE7B0}">
      <dgm:prSet custT="1"/>
      <dgm:spPr/>
      <dgm:t>
        <a:bodyPr/>
        <a:lstStyle/>
        <a:p>
          <a:endParaRPr lang="zh-CN" altLang="en-US" sz="1800">
            <a:solidFill>
              <a:schemeClr val="tx1"/>
            </a:solidFill>
          </a:endParaRPr>
        </a:p>
      </dgm:t>
    </dgm:pt>
    <dgm:pt modelId="{103C21D8-CB8B-48C6-9884-E1BA404EF4C0}" type="sibTrans" cxnId="{7338B332-8D2E-42C4-9542-AC75282DE7B0}">
      <dgm:prSet/>
      <dgm:spPr/>
      <dgm:t>
        <a:bodyPr/>
        <a:lstStyle/>
        <a:p>
          <a:endParaRPr lang="zh-CN" altLang="en-US"/>
        </a:p>
      </dgm:t>
    </dgm:pt>
    <dgm:pt modelId="{11F31968-F4B0-4F69-8ADF-BB08056045A9}">
      <dgm:prSet phldrT="[文本]" custT="1"/>
      <dgm:spPr/>
      <dgm:t>
        <a:bodyPr/>
        <a:lstStyle/>
        <a:p>
          <a:r>
            <a:rPr lang="en-US" altLang="zh-CN" sz="1400" dirty="0">
              <a:solidFill>
                <a:schemeClr val="tx1"/>
              </a:solidFill>
            </a:rPr>
            <a:t>SWM201C6T7</a:t>
          </a:r>
        </a:p>
        <a:p>
          <a:r>
            <a:rPr lang="zh-CN" altLang="en-US" sz="1400" dirty="0">
              <a:solidFill>
                <a:schemeClr val="tx1"/>
              </a:solidFill>
            </a:rPr>
            <a:t>高集成度</a:t>
          </a:r>
          <a:r>
            <a:rPr lang="en-US" altLang="zh-CN" sz="1400" dirty="0">
              <a:solidFill>
                <a:schemeClr val="tx1"/>
              </a:solidFill>
            </a:rPr>
            <a:t>/</a:t>
          </a:r>
          <a:r>
            <a:rPr lang="zh-CN" altLang="en-US" sz="1400" dirty="0">
              <a:solidFill>
                <a:schemeClr val="tx1"/>
              </a:solidFill>
            </a:rPr>
            <a:t>高性价比</a:t>
          </a:r>
          <a:endParaRPr lang="en-US" altLang="zh-CN" sz="1400" dirty="0">
            <a:solidFill>
              <a:schemeClr val="tx1"/>
            </a:solidFill>
          </a:endParaRPr>
        </a:p>
      </dgm:t>
    </dgm:pt>
    <dgm:pt modelId="{2F9ECF98-B7D8-4F7B-A05A-90B17838C937}" type="parTrans" cxnId="{8C6742C8-8E10-4C48-AF2F-3492F8BA42B2}">
      <dgm:prSet/>
      <dgm:spPr/>
      <dgm:t>
        <a:bodyPr/>
        <a:lstStyle/>
        <a:p>
          <a:endParaRPr lang="zh-CN" altLang="en-US"/>
        </a:p>
      </dgm:t>
    </dgm:pt>
    <dgm:pt modelId="{A01E6C7D-CAC2-426E-9BA9-C0CB06B2EE99}" type="sibTrans" cxnId="{8C6742C8-8E10-4C48-AF2F-3492F8BA42B2}">
      <dgm:prSet/>
      <dgm:spPr/>
      <dgm:t>
        <a:bodyPr/>
        <a:lstStyle/>
        <a:p>
          <a:endParaRPr lang="zh-CN" altLang="en-US"/>
        </a:p>
      </dgm:t>
    </dgm:pt>
    <dgm:pt modelId="{69284F57-D632-4D5F-AB7B-5AD74D9BF719}" type="pres">
      <dgm:prSet presAssocID="{0BAE6CBA-E350-46DB-8E7A-B83F99B94AF7}" presName="diagram" presStyleCnt="0">
        <dgm:presLayoutVars>
          <dgm:chPref val="1"/>
          <dgm:dir/>
          <dgm:animOne val="branch"/>
          <dgm:animLvl val="lvl"/>
          <dgm:resizeHandles val="exact"/>
        </dgm:presLayoutVars>
      </dgm:prSet>
      <dgm:spPr/>
    </dgm:pt>
    <dgm:pt modelId="{28D53299-4DEB-4141-B64D-19CE76D7FF14}" type="pres">
      <dgm:prSet presAssocID="{1410F8BD-FAD3-4AB6-A416-4E1035968B8B}" presName="root1" presStyleCnt="0"/>
      <dgm:spPr/>
    </dgm:pt>
    <dgm:pt modelId="{40CFD906-C0E3-434A-A0FC-F77B2A8BECCF}" type="pres">
      <dgm:prSet presAssocID="{1410F8BD-FAD3-4AB6-A416-4E1035968B8B}" presName="LevelOneTextNode" presStyleLbl="node0" presStyleIdx="0" presStyleCnt="1">
        <dgm:presLayoutVars>
          <dgm:chPref val="3"/>
        </dgm:presLayoutVars>
      </dgm:prSet>
      <dgm:spPr/>
    </dgm:pt>
    <dgm:pt modelId="{6B8116F9-4955-442C-86AD-2FA4C7B4295C}" type="pres">
      <dgm:prSet presAssocID="{1410F8BD-FAD3-4AB6-A416-4E1035968B8B}" presName="level2hierChild" presStyleCnt="0"/>
      <dgm:spPr/>
    </dgm:pt>
    <dgm:pt modelId="{FFE14171-2DE7-41EA-82AD-BC6B84369167}" type="pres">
      <dgm:prSet presAssocID="{83C999F0-61EE-4D94-841C-C864E820F09B}" presName="conn2-1" presStyleLbl="parChTrans1D2" presStyleIdx="0" presStyleCnt="4"/>
      <dgm:spPr/>
    </dgm:pt>
    <dgm:pt modelId="{4EAEEDC7-52B1-4393-A0D4-67FF13759FB2}" type="pres">
      <dgm:prSet presAssocID="{83C999F0-61EE-4D94-841C-C864E820F09B}" presName="connTx" presStyleLbl="parChTrans1D2" presStyleIdx="0" presStyleCnt="4"/>
      <dgm:spPr/>
    </dgm:pt>
    <dgm:pt modelId="{5D9E34BB-1305-4D3C-9A95-2247A3F54635}" type="pres">
      <dgm:prSet presAssocID="{56CD55CB-3625-4FDE-935E-AB8F1606260A}" presName="root2" presStyleCnt="0"/>
      <dgm:spPr/>
    </dgm:pt>
    <dgm:pt modelId="{ECD01F37-316F-4726-929C-08506A6113D4}" type="pres">
      <dgm:prSet presAssocID="{56CD55CB-3625-4FDE-935E-AB8F1606260A}" presName="LevelTwoTextNode" presStyleLbl="node2" presStyleIdx="0" presStyleCnt="4" custScaleY="44618" custLinFactY="144530" custLinFactNeighborX="1880" custLinFactNeighborY="200000">
        <dgm:presLayoutVars>
          <dgm:chPref val="3"/>
        </dgm:presLayoutVars>
      </dgm:prSet>
      <dgm:spPr/>
    </dgm:pt>
    <dgm:pt modelId="{9976D039-CC71-471D-973D-1AA21F4289E7}" type="pres">
      <dgm:prSet presAssocID="{56CD55CB-3625-4FDE-935E-AB8F1606260A}" presName="level3hierChild" presStyleCnt="0"/>
      <dgm:spPr/>
    </dgm:pt>
    <dgm:pt modelId="{2C0BC961-5FBD-4F1F-AA9D-8DF490EF18F7}" type="pres">
      <dgm:prSet presAssocID="{32D56082-5138-4946-A0A7-2DD7398FCF3C}" presName="conn2-1" presStyleLbl="parChTrans1D3" presStyleIdx="0" presStyleCnt="5"/>
      <dgm:spPr/>
    </dgm:pt>
    <dgm:pt modelId="{885F7EAB-E385-476B-A5FD-FFC2B2444E42}" type="pres">
      <dgm:prSet presAssocID="{32D56082-5138-4946-A0A7-2DD7398FCF3C}" presName="connTx" presStyleLbl="parChTrans1D3" presStyleIdx="0" presStyleCnt="5"/>
      <dgm:spPr/>
    </dgm:pt>
    <dgm:pt modelId="{FCEA0034-1832-4841-BB23-0AC56EB287BB}" type="pres">
      <dgm:prSet presAssocID="{2A9D30A3-6248-4971-9E74-DCBCB7B22D7D}" presName="root2" presStyleCnt="0"/>
      <dgm:spPr/>
    </dgm:pt>
    <dgm:pt modelId="{9E9C4B74-6047-414F-B8F0-79E1503546EA}" type="pres">
      <dgm:prSet presAssocID="{2A9D30A3-6248-4971-9E74-DCBCB7B22D7D}" presName="LevelTwoTextNode" presStyleLbl="node3" presStyleIdx="0" presStyleCnt="5" custScaleY="98146" custLinFactY="144927" custLinFactNeighborX="-5773" custLinFactNeighborY="200000">
        <dgm:presLayoutVars>
          <dgm:chPref val="3"/>
        </dgm:presLayoutVars>
      </dgm:prSet>
      <dgm:spPr/>
    </dgm:pt>
    <dgm:pt modelId="{60C42D35-ED53-4737-AF92-A62434F73782}" type="pres">
      <dgm:prSet presAssocID="{2A9D30A3-6248-4971-9E74-DCBCB7B22D7D}" presName="level3hierChild" presStyleCnt="0"/>
      <dgm:spPr/>
    </dgm:pt>
    <dgm:pt modelId="{A64E9C61-383E-4303-966E-A96243E93D70}" type="pres">
      <dgm:prSet presAssocID="{E6B543F7-F30E-4DE9-A023-B40D453DC98B}" presName="conn2-1" presStyleLbl="parChTrans1D2" presStyleIdx="1" presStyleCnt="4"/>
      <dgm:spPr/>
    </dgm:pt>
    <dgm:pt modelId="{6CB2D61E-40BC-4263-A07B-DCB0F1EF1353}" type="pres">
      <dgm:prSet presAssocID="{E6B543F7-F30E-4DE9-A023-B40D453DC98B}" presName="connTx" presStyleLbl="parChTrans1D2" presStyleIdx="1" presStyleCnt="4"/>
      <dgm:spPr/>
    </dgm:pt>
    <dgm:pt modelId="{C45FD4F3-672A-41D5-A192-B24614204286}" type="pres">
      <dgm:prSet presAssocID="{A1CA2919-C8A7-48EB-A1BA-999EDEB4709D}" presName="root2" presStyleCnt="0"/>
      <dgm:spPr/>
    </dgm:pt>
    <dgm:pt modelId="{C820B1B1-D14C-4CE7-8AF6-A7242967B521}" type="pres">
      <dgm:prSet presAssocID="{A1CA2919-C8A7-48EB-A1BA-999EDEB4709D}" presName="LevelTwoTextNode" presStyleLbl="node2" presStyleIdx="1" presStyleCnt="4" custScaleY="51480" custLinFactY="-30791" custLinFactNeighborY="-100000">
        <dgm:presLayoutVars>
          <dgm:chPref val="3"/>
        </dgm:presLayoutVars>
      </dgm:prSet>
      <dgm:spPr/>
    </dgm:pt>
    <dgm:pt modelId="{C147A1AF-2290-46B7-A3E9-1EDC42F26662}" type="pres">
      <dgm:prSet presAssocID="{A1CA2919-C8A7-48EB-A1BA-999EDEB4709D}" presName="level3hierChild" presStyleCnt="0"/>
      <dgm:spPr/>
    </dgm:pt>
    <dgm:pt modelId="{7C1F462C-115C-41DE-997F-65CCBF8A1CC7}" type="pres">
      <dgm:prSet presAssocID="{79E19A0C-87AF-447A-973D-5065818BBBB1}" presName="conn2-1" presStyleLbl="parChTrans1D3" presStyleIdx="1" presStyleCnt="5"/>
      <dgm:spPr/>
    </dgm:pt>
    <dgm:pt modelId="{A5C18BE6-C824-4742-82FB-94B882B7952D}" type="pres">
      <dgm:prSet presAssocID="{79E19A0C-87AF-447A-973D-5065818BBBB1}" presName="connTx" presStyleLbl="parChTrans1D3" presStyleIdx="1" presStyleCnt="5"/>
      <dgm:spPr/>
    </dgm:pt>
    <dgm:pt modelId="{C402AD67-ADBC-43C2-8C57-4EE157842B63}" type="pres">
      <dgm:prSet presAssocID="{1305F333-8253-49A0-945B-549C7C13BA26}" presName="root2" presStyleCnt="0"/>
      <dgm:spPr/>
    </dgm:pt>
    <dgm:pt modelId="{2718AAE1-9BDB-4F17-A10F-54F3199257F2}" type="pres">
      <dgm:prSet presAssocID="{1305F333-8253-49A0-945B-549C7C13BA26}" presName="LevelTwoTextNode" presStyleLbl="node3" presStyleIdx="1" presStyleCnt="5" custScaleY="70717" custLinFactY="-40400" custLinFactNeighborX="-5773" custLinFactNeighborY="-100000">
        <dgm:presLayoutVars>
          <dgm:chPref val="3"/>
        </dgm:presLayoutVars>
      </dgm:prSet>
      <dgm:spPr/>
    </dgm:pt>
    <dgm:pt modelId="{1F02CCA4-7880-45A2-AFF1-1090E4331F46}" type="pres">
      <dgm:prSet presAssocID="{1305F333-8253-49A0-945B-549C7C13BA26}" presName="level3hierChild" presStyleCnt="0"/>
      <dgm:spPr/>
    </dgm:pt>
    <dgm:pt modelId="{CE9B58EF-48D9-49C6-81EC-E2D15A734C85}" type="pres">
      <dgm:prSet presAssocID="{95E718BE-D443-4425-B593-EB32C3D216DD}" presName="conn2-1" presStyleLbl="parChTrans1D3" presStyleIdx="2" presStyleCnt="5"/>
      <dgm:spPr/>
    </dgm:pt>
    <dgm:pt modelId="{251D19CE-2AB3-499A-A36D-BDDF62C48A8C}" type="pres">
      <dgm:prSet presAssocID="{95E718BE-D443-4425-B593-EB32C3D216DD}" presName="connTx" presStyleLbl="parChTrans1D3" presStyleIdx="2" presStyleCnt="5"/>
      <dgm:spPr/>
    </dgm:pt>
    <dgm:pt modelId="{F5B9ED87-8801-4F8F-8E44-21427AC37C65}" type="pres">
      <dgm:prSet presAssocID="{57EBA2FE-CA25-4E1C-ABDF-232C4AD18BDB}" presName="root2" presStyleCnt="0"/>
      <dgm:spPr/>
    </dgm:pt>
    <dgm:pt modelId="{6FBDC923-2FFC-48EC-856B-6FE2B7770753}" type="pres">
      <dgm:prSet presAssocID="{57EBA2FE-CA25-4E1C-ABDF-232C4AD18BDB}" presName="LevelTwoTextNode" presStyleLbl="node3" presStyleIdx="2" presStyleCnt="5" custScaleY="66620" custLinFactY="-37164" custLinFactNeighborX="-5773" custLinFactNeighborY="-100000">
        <dgm:presLayoutVars>
          <dgm:chPref val="3"/>
        </dgm:presLayoutVars>
      </dgm:prSet>
      <dgm:spPr/>
    </dgm:pt>
    <dgm:pt modelId="{CF661CC5-956C-4253-A0A4-3E2FF9C0382A}" type="pres">
      <dgm:prSet presAssocID="{57EBA2FE-CA25-4E1C-ABDF-232C4AD18BDB}" presName="level3hierChild" presStyleCnt="0"/>
      <dgm:spPr/>
    </dgm:pt>
    <dgm:pt modelId="{15D49BFE-F666-4013-A069-1E9DE442E0FF}" type="pres">
      <dgm:prSet presAssocID="{2C21FCA7-84B4-4F78-9FEA-601E9C4C8B3A}" presName="conn2-1" presStyleLbl="parChTrans1D2" presStyleIdx="2" presStyleCnt="4"/>
      <dgm:spPr/>
    </dgm:pt>
    <dgm:pt modelId="{EB61E715-953B-43D8-A354-886E8B49ACF2}" type="pres">
      <dgm:prSet presAssocID="{2C21FCA7-84B4-4F78-9FEA-601E9C4C8B3A}" presName="connTx" presStyleLbl="parChTrans1D2" presStyleIdx="2" presStyleCnt="4"/>
      <dgm:spPr/>
    </dgm:pt>
    <dgm:pt modelId="{8792350A-C6D1-4BDE-9679-FC7296BD3004}" type="pres">
      <dgm:prSet presAssocID="{C9FBB99B-8230-491C-97FA-15512ABD384F}" presName="root2" presStyleCnt="0"/>
      <dgm:spPr/>
    </dgm:pt>
    <dgm:pt modelId="{0169DA81-46D4-4EF9-8F49-B6FD0249689C}" type="pres">
      <dgm:prSet presAssocID="{C9FBB99B-8230-491C-97FA-15512ABD384F}" presName="LevelTwoTextNode" presStyleLbl="node2" presStyleIdx="2" presStyleCnt="4" custScaleY="69573" custLinFactY="-32364" custLinFactNeighborY="-100000">
        <dgm:presLayoutVars>
          <dgm:chPref val="3"/>
        </dgm:presLayoutVars>
      </dgm:prSet>
      <dgm:spPr/>
    </dgm:pt>
    <dgm:pt modelId="{91231D41-BC06-4717-A596-FC10AECA42AA}" type="pres">
      <dgm:prSet presAssocID="{C9FBB99B-8230-491C-97FA-15512ABD384F}" presName="level3hierChild" presStyleCnt="0"/>
      <dgm:spPr/>
    </dgm:pt>
    <dgm:pt modelId="{F643DE7B-8E39-43C7-BD1E-BFFFE4288A9F}" type="pres">
      <dgm:prSet presAssocID="{39C8C9F5-8D3B-4526-887A-FCA7A6AF7EC5}" presName="conn2-1" presStyleLbl="parChTrans1D3" presStyleIdx="3" presStyleCnt="5"/>
      <dgm:spPr/>
    </dgm:pt>
    <dgm:pt modelId="{C263B8C8-EF4D-4B89-80A0-AC25FD03C6E6}" type="pres">
      <dgm:prSet presAssocID="{39C8C9F5-8D3B-4526-887A-FCA7A6AF7EC5}" presName="connTx" presStyleLbl="parChTrans1D3" presStyleIdx="3" presStyleCnt="5"/>
      <dgm:spPr/>
    </dgm:pt>
    <dgm:pt modelId="{40A547A3-11B6-47F3-BC92-817E749CF541}" type="pres">
      <dgm:prSet presAssocID="{44777CAB-1A05-40BB-B8E7-5794FFB3AA8F}" presName="root2" presStyleCnt="0"/>
      <dgm:spPr/>
    </dgm:pt>
    <dgm:pt modelId="{CFA394D1-C2A5-4E7B-84AA-3D1350238957}" type="pres">
      <dgm:prSet presAssocID="{44777CAB-1A05-40BB-B8E7-5794FFB3AA8F}" presName="LevelTwoTextNode" presStyleLbl="node3" presStyleIdx="3" presStyleCnt="5" custScaleY="64920" custLinFactY="-30038" custLinFactNeighborX="-5773" custLinFactNeighborY="-100000">
        <dgm:presLayoutVars>
          <dgm:chPref val="3"/>
        </dgm:presLayoutVars>
      </dgm:prSet>
      <dgm:spPr/>
    </dgm:pt>
    <dgm:pt modelId="{521C0F93-A0FB-4DCD-8587-C38F42CD0E76}" type="pres">
      <dgm:prSet presAssocID="{44777CAB-1A05-40BB-B8E7-5794FFB3AA8F}" presName="level3hierChild" presStyleCnt="0"/>
      <dgm:spPr/>
    </dgm:pt>
    <dgm:pt modelId="{99360BEA-A3AC-42D8-A197-144B9A27B6B5}" type="pres">
      <dgm:prSet presAssocID="{7459E449-9D3E-4A9D-8228-5997D32A712C}" presName="conn2-1" presStyleLbl="parChTrans1D2" presStyleIdx="3" presStyleCnt="4"/>
      <dgm:spPr/>
    </dgm:pt>
    <dgm:pt modelId="{5C94B950-EF6A-4558-9FC3-40B4A4691970}" type="pres">
      <dgm:prSet presAssocID="{7459E449-9D3E-4A9D-8228-5997D32A712C}" presName="connTx" presStyleLbl="parChTrans1D2" presStyleIdx="3" presStyleCnt="4"/>
      <dgm:spPr/>
    </dgm:pt>
    <dgm:pt modelId="{4B4A9AC8-235A-42EF-9138-7FA394B8DDA1}" type="pres">
      <dgm:prSet presAssocID="{6DDC7CFD-AF0B-4970-9992-F8048FA931D9}" presName="root2" presStyleCnt="0"/>
      <dgm:spPr/>
    </dgm:pt>
    <dgm:pt modelId="{2BF785C3-F4B0-46BE-B47A-8996EA40E82A}" type="pres">
      <dgm:prSet presAssocID="{6DDC7CFD-AF0B-4970-9992-F8048FA931D9}" presName="LevelTwoTextNode" presStyleLbl="node2" presStyleIdx="3" presStyleCnt="4" custScaleY="61733" custLinFactY="-12514" custLinFactNeighborY="-100000">
        <dgm:presLayoutVars>
          <dgm:chPref val="3"/>
        </dgm:presLayoutVars>
      </dgm:prSet>
      <dgm:spPr/>
    </dgm:pt>
    <dgm:pt modelId="{012FEF53-0FBD-4D63-8DCC-E5D1D97D40E3}" type="pres">
      <dgm:prSet presAssocID="{6DDC7CFD-AF0B-4970-9992-F8048FA931D9}" presName="level3hierChild" presStyleCnt="0"/>
      <dgm:spPr/>
    </dgm:pt>
    <dgm:pt modelId="{9A3BC278-2960-4285-B9E1-F0E5ACB007C1}" type="pres">
      <dgm:prSet presAssocID="{2F9ECF98-B7D8-4F7B-A05A-90B17838C937}" presName="conn2-1" presStyleLbl="parChTrans1D3" presStyleIdx="4" presStyleCnt="5"/>
      <dgm:spPr/>
    </dgm:pt>
    <dgm:pt modelId="{F456E3F1-B1AB-4088-9A63-BA91EC29B465}" type="pres">
      <dgm:prSet presAssocID="{2F9ECF98-B7D8-4F7B-A05A-90B17838C937}" presName="connTx" presStyleLbl="parChTrans1D3" presStyleIdx="4" presStyleCnt="5"/>
      <dgm:spPr/>
    </dgm:pt>
    <dgm:pt modelId="{29156ED3-17CC-4463-82F6-D9BBC43E2725}" type="pres">
      <dgm:prSet presAssocID="{11F31968-F4B0-4F69-8ADF-BB08056045A9}" presName="root2" presStyleCnt="0"/>
      <dgm:spPr/>
    </dgm:pt>
    <dgm:pt modelId="{E9D86CFC-1F58-443C-940F-45B54C6A7835}" type="pres">
      <dgm:prSet presAssocID="{11F31968-F4B0-4F69-8ADF-BB08056045A9}" presName="LevelTwoTextNode" presStyleLbl="node3" presStyleIdx="4" presStyleCnt="5" custScaleY="67298" custLinFactY="-12691" custLinFactNeighborX="-5773" custLinFactNeighborY="-100000">
        <dgm:presLayoutVars>
          <dgm:chPref val="3"/>
        </dgm:presLayoutVars>
      </dgm:prSet>
      <dgm:spPr/>
    </dgm:pt>
    <dgm:pt modelId="{FC77F036-E4EA-485C-B1D7-B1359714B8CA}" type="pres">
      <dgm:prSet presAssocID="{11F31968-F4B0-4F69-8ADF-BB08056045A9}" presName="level3hierChild" presStyleCnt="0"/>
      <dgm:spPr/>
    </dgm:pt>
  </dgm:ptLst>
  <dgm:cxnLst>
    <dgm:cxn modelId="{E882C106-DBED-486E-A217-BE4A24EEFAF2}" type="presOf" srcId="{E6B543F7-F30E-4DE9-A023-B40D453DC98B}" destId="{A64E9C61-383E-4303-966E-A96243E93D70}" srcOrd="0" destOrd="0" presId="urn:microsoft.com/office/officeart/2005/8/layout/hierarchy2"/>
    <dgm:cxn modelId="{DD52A90B-22F6-4B8A-9EAE-EE5AD5210CCA}" srcId="{1410F8BD-FAD3-4AB6-A416-4E1035968B8B}" destId="{56CD55CB-3625-4FDE-935E-AB8F1606260A}" srcOrd="0" destOrd="0" parTransId="{83C999F0-61EE-4D94-841C-C864E820F09B}" sibTransId="{D15453AD-7219-4B99-AB6A-BF6E0EEB18B6}"/>
    <dgm:cxn modelId="{DF40F30F-38A1-49FE-8878-36E19692456A}" type="presOf" srcId="{E6B543F7-F30E-4DE9-A023-B40D453DC98B}" destId="{6CB2D61E-40BC-4263-A07B-DCB0F1EF1353}" srcOrd="1" destOrd="0" presId="urn:microsoft.com/office/officeart/2005/8/layout/hierarchy2"/>
    <dgm:cxn modelId="{F9CB8716-C0A5-4890-A7A8-50949CDC841D}" type="presOf" srcId="{1410F8BD-FAD3-4AB6-A416-4E1035968B8B}" destId="{40CFD906-C0E3-434A-A0FC-F77B2A8BECCF}" srcOrd="0" destOrd="0" presId="urn:microsoft.com/office/officeart/2005/8/layout/hierarchy2"/>
    <dgm:cxn modelId="{71E53818-3ADC-402B-A09A-EEC8ABBFF05C}" type="presOf" srcId="{2C21FCA7-84B4-4F78-9FEA-601E9C4C8B3A}" destId="{15D49BFE-F666-4013-A069-1E9DE442E0FF}" srcOrd="0" destOrd="0" presId="urn:microsoft.com/office/officeart/2005/8/layout/hierarchy2"/>
    <dgm:cxn modelId="{C567961C-37DE-40F6-8060-086E50E7C101}" srcId="{C9FBB99B-8230-491C-97FA-15512ABD384F}" destId="{44777CAB-1A05-40BB-B8E7-5794FFB3AA8F}" srcOrd="0" destOrd="0" parTransId="{39C8C9F5-8D3B-4526-887A-FCA7A6AF7EC5}" sibTransId="{5AD425D2-CBD5-44C8-9391-E33E1C91D355}"/>
    <dgm:cxn modelId="{20B7591F-68BE-4A1C-8961-E4BF92ED9CBC}" type="presOf" srcId="{2F9ECF98-B7D8-4F7B-A05A-90B17838C937}" destId="{9A3BC278-2960-4285-B9E1-F0E5ACB007C1}" srcOrd="0" destOrd="0" presId="urn:microsoft.com/office/officeart/2005/8/layout/hierarchy2"/>
    <dgm:cxn modelId="{7338B332-8D2E-42C4-9542-AC75282DE7B0}" srcId="{56CD55CB-3625-4FDE-935E-AB8F1606260A}" destId="{2A9D30A3-6248-4971-9E74-DCBCB7B22D7D}" srcOrd="0" destOrd="0" parTransId="{32D56082-5138-4946-A0A7-2DD7398FCF3C}" sibTransId="{103C21D8-CB8B-48C6-9884-E1BA404EF4C0}"/>
    <dgm:cxn modelId="{428B0037-8E7C-4493-B30D-B48680505BDC}" type="presOf" srcId="{1305F333-8253-49A0-945B-549C7C13BA26}" destId="{2718AAE1-9BDB-4F17-A10F-54F3199257F2}" srcOrd="0" destOrd="0" presId="urn:microsoft.com/office/officeart/2005/8/layout/hierarchy2"/>
    <dgm:cxn modelId="{8100283A-19D1-4B62-A411-2F3871ADE09B}" srcId="{1410F8BD-FAD3-4AB6-A416-4E1035968B8B}" destId="{A1CA2919-C8A7-48EB-A1BA-999EDEB4709D}" srcOrd="1" destOrd="0" parTransId="{E6B543F7-F30E-4DE9-A023-B40D453DC98B}" sibTransId="{C91C2DED-193A-4E50-8C5B-E88118E01E1D}"/>
    <dgm:cxn modelId="{A284233B-DEC1-4120-934A-49EEDE2C6EB9}" type="presOf" srcId="{44777CAB-1A05-40BB-B8E7-5794FFB3AA8F}" destId="{CFA394D1-C2A5-4E7B-84AA-3D1350238957}" srcOrd="0" destOrd="0" presId="urn:microsoft.com/office/officeart/2005/8/layout/hierarchy2"/>
    <dgm:cxn modelId="{DA0BE342-4337-42A3-AC8E-83E3FD52D08C}" type="presOf" srcId="{A1CA2919-C8A7-48EB-A1BA-999EDEB4709D}" destId="{C820B1B1-D14C-4CE7-8AF6-A7242967B521}" srcOrd="0" destOrd="0" presId="urn:microsoft.com/office/officeart/2005/8/layout/hierarchy2"/>
    <dgm:cxn modelId="{273C8547-5BAF-4FF2-BA8A-EBAD11D123CD}" type="presOf" srcId="{79E19A0C-87AF-447A-973D-5065818BBBB1}" destId="{7C1F462C-115C-41DE-997F-65CCBF8A1CC7}" srcOrd="0" destOrd="0" presId="urn:microsoft.com/office/officeart/2005/8/layout/hierarchy2"/>
    <dgm:cxn modelId="{811A6A49-575C-4B4E-872F-1E277AA142B5}" srcId="{1410F8BD-FAD3-4AB6-A416-4E1035968B8B}" destId="{C9FBB99B-8230-491C-97FA-15512ABD384F}" srcOrd="2" destOrd="0" parTransId="{2C21FCA7-84B4-4F78-9FEA-601E9C4C8B3A}" sibTransId="{F6EC6963-C242-482B-85A8-8014C2864B9A}"/>
    <dgm:cxn modelId="{DC9C6A4B-6FB6-420D-B45F-A714C088F2FB}" type="presOf" srcId="{2C21FCA7-84B4-4F78-9FEA-601E9C4C8B3A}" destId="{EB61E715-953B-43D8-A354-886E8B49ACF2}" srcOrd="1" destOrd="0" presId="urn:microsoft.com/office/officeart/2005/8/layout/hierarchy2"/>
    <dgm:cxn modelId="{39D9C555-E9A3-4570-8BF8-1F38E1ACBDB4}" type="presOf" srcId="{83C999F0-61EE-4D94-841C-C864E820F09B}" destId="{4EAEEDC7-52B1-4393-A0D4-67FF13759FB2}" srcOrd="1" destOrd="0" presId="urn:microsoft.com/office/officeart/2005/8/layout/hierarchy2"/>
    <dgm:cxn modelId="{29D6D755-C013-4D29-9A12-CC38F023E4FD}" type="presOf" srcId="{6DDC7CFD-AF0B-4970-9992-F8048FA931D9}" destId="{2BF785C3-F4B0-46BE-B47A-8996EA40E82A}" srcOrd="0" destOrd="0" presId="urn:microsoft.com/office/officeart/2005/8/layout/hierarchy2"/>
    <dgm:cxn modelId="{170C9B73-6C6A-4882-9EC8-27BB1A9D8C8A}" type="presOf" srcId="{95E718BE-D443-4425-B593-EB32C3D216DD}" destId="{CE9B58EF-48D9-49C6-81EC-E2D15A734C85}" srcOrd="0" destOrd="0" presId="urn:microsoft.com/office/officeart/2005/8/layout/hierarchy2"/>
    <dgm:cxn modelId="{3B6A0D78-5F5F-4853-8369-D844B972CC21}" type="presOf" srcId="{32D56082-5138-4946-A0A7-2DD7398FCF3C}" destId="{885F7EAB-E385-476B-A5FD-FFC2B2444E42}" srcOrd="1" destOrd="0" presId="urn:microsoft.com/office/officeart/2005/8/layout/hierarchy2"/>
    <dgm:cxn modelId="{5234287C-FCD9-413F-8BF6-C9BDC736AA05}" type="presOf" srcId="{95E718BE-D443-4425-B593-EB32C3D216DD}" destId="{251D19CE-2AB3-499A-A36D-BDDF62C48A8C}" srcOrd="1" destOrd="0" presId="urn:microsoft.com/office/officeart/2005/8/layout/hierarchy2"/>
    <dgm:cxn modelId="{520B7B7F-2F39-4882-A396-06EBA89486DB}" type="presOf" srcId="{57EBA2FE-CA25-4E1C-ABDF-232C4AD18BDB}" destId="{6FBDC923-2FFC-48EC-856B-6FE2B7770753}" srcOrd="0" destOrd="0" presId="urn:microsoft.com/office/officeart/2005/8/layout/hierarchy2"/>
    <dgm:cxn modelId="{E9A67B80-6BB5-482A-A9EA-CDEC2B315BCD}" type="presOf" srcId="{32D56082-5138-4946-A0A7-2DD7398FCF3C}" destId="{2C0BC961-5FBD-4F1F-AA9D-8DF490EF18F7}" srcOrd="0" destOrd="0" presId="urn:microsoft.com/office/officeart/2005/8/layout/hierarchy2"/>
    <dgm:cxn modelId="{41E3E484-9EE3-48BE-9C6F-A62B6B996397}" type="presOf" srcId="{7459E449-9D3E-4A9D-8228-5997D32A712C}" destId="{5C94B950-EF6A-4558-9FC3-40B4A4691970}" srcOrd="1" destOrd="0" presId="urn:microsoft.com/office/officeart/2005/8/layout/hierarchy2"/>
    <dgm:cxn modelId="{71E96B86-9CF1-48FD-8FDD-0E88310F9285}" type="presOf" srcId="{0BAE6CBA-E350-46DB-8E7A-B83F99B94AF7}" destId="{69284F57-D632-4D5F-AB7B-5AD74D9BF719}" srcOrd="0" destOrd="0" presId="urn:microsoft.com/office/officeart/2005/8/layout/hierarchy2"/>
    <dgm:cxn modelId="{BFE0DE8A-BBA3-42CA-A51B-BFF479A525C0}" srcId="{1410F8BD-FAD3-4AB6-A416-4E1035968B8B}" destId="{6DDC7CFD-AF0B-4970-9992-F8048FA931D9}" srcOrd="3" destOrd="0" parTransId="{7459E449-9D3E-4A9D-8228-5997D32A712C}" sibTransId="{991857BB-F23C-42C0-BE42-6C3C345F3917}"/>
    <dgm:cxn modelId="{9E3ED28B-EAA6-458D-BC0C-3C760F8CC42F}" type="presOf" srcId="{39C8C9F5-8D3B-4526-887A-FCA7A6AF7EC5}" destId="{F643DE7B-8E39-43C7-BD1E-BFFFE4288A9F}" srcOrd="0" destOrd="0" presId="urn:microsoft.com/office/officeart/2005/8/layout/hierarchy2"/>
    <dgm:cxn modelId="{BC20CA8D-56A9-4DA3-85AF-8730D52A405B}" srcId="{A1CA2919-C8A7-48EB-A1BA-999EDEB4709D}" destId="{57EBA2FE-CA25-4E1C-ABDF-232C4AD18BDB}" srcOrd="1" destOrd="0" parTransId="{95E718BE-D443-4425-B593-EB32C3D216DD}" sibTransId="{307412EA-427F-4CF5-97B5-75FF6F8F73FC}"/>
    <dgm:cxn modelId="{C9E91A9D-2BAC-48F8-A537-CE42403A0545}" type="presOf" srcId="{39C8C9F5-8D3B-4526-887A-FCA7A6AF7EC5}" destId="{C263B8C8-EF4D-4B89-80A0-AC25FD03C6E6}" srcOrd="1" destOrd="0" presId="urn:microsoft.com/office/officeart/2005/8/layout/hierarchy2"/>
    <dgm:cxn modelId="{BCAC629F-F7F8-41C6-8661-7129CACE4F82}" type="presOf" srcId="{56CD55CB-3625-4FDE-935E-AB8F1606260A}" destId="{ECD01F37-316F-4726-929C-08506A6113D4}" srcOrd="0" destOrd="0" presId="urn:microsoft.com/office/officeart/2005/8/layout/hierarchy2"/>
    <dgm:cxn modelId="{E56B31A4-9DF9-4086-ACA8-2036372E3545}" srcId="{0BAE6CBA-E350-46DB-8E7A-B83F99B94AF7}" destId="{1410F8BD-FAD3-4AB6-A416-4E1035968B8B}" srcOrd="0" destOrd="0" parTransId="{4FAF4817-CA06-4736-8C36-7694F8F3A0DC}" sibTransId="{A958E8FE-4767-4278-998B-3B356D34A239}"/>
    <dgm:cxn modelId="{89F62AAE-C947-4323-A310-9FCCBE580A74}" srcId="{A1CA2919-C8A7-48EB-A1BA-999EDEB4709D}" destId="{1305F333-8253-49A0-945B-549C7C13BA26}" srcOrd="0" destOrd="0" parTransId="{79E19A0C-87AF-447A-973D-5065818BBBB1}" sibTransId="{9A127688-3E44-4BCB-8BA7-FCE8A7078651}"/>
    <dgm:cxn modelId="{4FBF67B1-CD7B-411F-87F0-4B1FECD36AA7}" type="presOf" srcId="{2A9D30A3-6248-4971-9E74-DCBCB7B22D7D}" destId="{9E9C4B74-6047-414F-B8F0-79E1503546EA}" srcOrd="0" destOrd="0" presId="urn:microsoft.com/office/officeart/2005/8/layout/hierarchy2"/>
    <dgm:cxn modelId="{C8B7FFB4-3AB4-4F3B-89CA-1A5CFDEB0EC9}" type="presOf" srcId="{79E19A0C-87AF-447A-973D-5065818BBBB1}" destId="{A5C18BE6-C824-4742-82FB-94B882B7952D}" srcOrd="1" destOrd="0" presId="urn:microsoft.com/office/officeart/2005/8/layout/hierarchy2"/>
    <dgm:cxn modelId="{584708C3-5D37-48B7-AFEE-5187F740C690}" type="presOf" srcId="{C9FBB99B-8230-491C-97FA-15512ABD384F}" destId="{0169DA81-46D4-4EF9-8F49-B6FD0249689C}" srcOrd="0" destOrd="0" presId="urn:microsoft.com/office/officeart/2005/8/layout/hierarchy2"/>
    <dgm:cxn modelId="{B3AEFEC7-C068-48C0-97F1-8B0059D55C25}" type="presOf" srcId="{2F9ECF98-B7D8-4F7B-A05A-90B17838C937}" destId="{F456E3F1-B1AB-4088-9A63-BA91EC29B465}" srcOrd="1" destOrd="0" presId="urn:microsoft.com/office/officeart/2005/8/layout/hierarchy2"/>
    <dgm:cxn modelId="{8C6742C8-8E10-4C48-AF2F-3492F8BA42B2}" srcId="{6DDC7CFD-AF0B-4970-9992-F8048FA931D9}" destId="{11F31968-F4B0-4F69-8ADF-BB08056045A9}" srcOrd="0" destOrd="0" parTransId="{2F9ECF98-B7D8-4F7B-A05A-90B17838C937}" sibTransId="{A01E6C7D-CAC2-426E-9BA9-C0CB06B2EE99}"/>
    <dgm:cxn modelId="{7A151BCE-C29A-4B23-9080-4772DF0BDFC9}" type="presOf" srcId="{83C999F0-61EE-4D94-841C-C864E820F09B}" destId="{FFE14171-2DE7-41EA-82AD-BC6B84369167}" srcOrd="0" destOrd="0" presId="urn:microsoft.com/office/officeart/2005/8/layout/hierarchy2"/>
    <dgm:cxn modelId="{CF7741D2-A40D-40C8-8C24-3A8D1BA85E99}" type="presOf" srcId="{11F31968-F4B0-4F69-8ADF-BB08056045A9}" destId="{E9D86CFC-1F58-443C-940F-45B54C6A7835}" srcOrd="0" destOrd="0" presId="urn:microsoft.com/office/officeart/2005/8/layout/hierarchy2"/>
    <dgm:cxn modelId="{7EA12FE6-75FC-4ADB-850D-A7CADC11EBD4}" type="presOf" srcId="{7459E449-9D3E-4A9D-8228-5997D32A712C}" destId="{99360BEA-A3AC-42D8-A197-144B9A27B6B5}" srcOrd="0" destOrd="0" presId="urn:microsoft.com/office/officeart/2005/8/layout/hierarchy2"/>
    <dgm:cxn modelId="{461E38A8-B548-488E-AFD5-81B6ADC306B6}" type="presParOf" srcId="{69284F57-D632-4D5F-AB7B-5AD74D9BF719}" destId="{28D53299-4DEB-4141-B64D-19CE76D7FF14}" srcOrd="0" destOrd="0" presId="urn:microsoft.com/office/officeart/2005/8/layout/hierarchy2"/>
    <dgm:cxn modelId="{CD083214-854F-49B3-849E-C88FD26DE4BC}" type="presParOf" srcId="{28D53299-4DEB-4141-B64D-19CE76D7FF14}" destId="{40CFD906-C0E3-434A-A0FC-F77B2A8BECCF}" srcOrd="0" destOrd="0" presId="urn:microsoft.com/office/officeart/2005/8/layout/hierarchy2"/>
    <dgm:cxn modelId="{F8753F73-5BFE-43AD-AF7E-ED2B64257A9A}" type="presParOf" srcId="{28D53299-4DEB-4141-B64D-19CE76D7FF14}" destId="{6B8116F9-4955-442C-86AD-2FA4C7B4295C}" srcOrd="1" destOrd="0" presId="urn:microsoft.com/office/officeart/2005/8/layout/hierarchy2"/>
    <dgm:cxn modelId="{1BB6A8DC-31BD-4753-9477-F3748BC57FFC}" type="presParOf" srcId="{6B8116F9-4955-442C-86AD-2FA4C7B4295C}" destId="{FFE14171-2DE7-41EA-82AD-BC6B84369167}" srcOrd="0" destOrd="0" presId="urn:microsoft.com/office/officeart/2005/8/layout/hierarchy2"/>
    <dgm:cxn modelId="{AF91CF67-9356-46CB-9ADC-3C8BACED064C}" type="presParOf" srcId="{FFE14171-2DE7-41EA-82AD-BC6B84369167}" destId="{4EAEEDC7-52B1-4393-A0D4-67FF13759FB2}" srcOrd="0" destOrd="0" presId="urn:microsoft.com/office/officeart/2005/8/layout/hierarchy2"/>
    <dgm:cxn modelId="{CA7FFBC6-4EA4-402D-9D56-A269E4D58742}" type="presParOf" srcId="{6B8116F9-4955-442C-86AD-2FA4C7B4295C}" destId="{5D9E34BB-1305-4D3C-9A95-2247A3F54635}" srcOrd="1" destOrd="0" presId="urn:microsoft.com/office/officeart/2005/8/layout/hierarchy2"/>
    <dgm:cxn modelId="{62C558E1-C8ED-4214-A8C7-77524AC45563}" type="presParOf" srcId="{5D9E34BB-1305-4D3C-9A95-2247A3F54635}" destId="{ECD01F37-316F-4726-929C-08506A6113D4}" srcOrd="0" destOrd="0" presId="urn:microsoft.com/office/officeart/2005/8/layout/hierarchy2"/>
    <dgm:cxn modelId="{D876FF20-C04E-4008-BF6B-06A7572B89AF}" type="presParOf" srcId="{5D9E34BB-1305-4D3C-9A95-2247A3F54635}" destId="{9976D039-CC71-471D-973D-1AA21F4289E7}" srcOrd="1" destOrd="0" presId="urn:microsoft.com/office/officeart/2005/8/layout/hierarchy2"/>
    <dgm:cxn modelId="{00CE3431-BB40-4059-BCBB-D30E98127BBA}" type="presParOf" srcId="{9976D039-CC71-471D-973D-1AA21F4289E7}" destId="{2C0BC961-5FBD-4F1F-AA9D-8DF490EF18F7}" srcOrd="0" destOrd="0" presId="urn:microsoft.com/office/officeart/2005/8/layout/hierarchy2"/>
    <dgm:cxn modelId="{9414CEEF-0F95-4289-A80E-433193CCF274}" type="presParOf" srcId="{2C0BC961-5FBD-4F1F-AA9D-8DF490EF18F7}" destId="{885F7EAB-E385-476B-A5FD-FFC2B2444E42}" srcOrd="0" destOrd="0" presId="urn:microsoft.com/office/officeart/2005/8/layout/hierarchy2"/>
    <dgm:cxn modelId="{D5190C1B-FFA9-41B1-B714-CB58D7ACCDF4}" type="presParOf" srcId="{9976D039-CC71-471D-973D-1AA21F4289E7}" destId="{FCEA0034-1832-4841-BB23-0AC56EB287BB}" srcOrd="1" destOrd="0" presId="urn:microsoft.com/office/officeart/2005/8/layout/hierarchy2"/>
    <dgm:cxn modelId="{5D2B8207-58EC-4A18-8296-81F32C722054}" type="presParOf" srcId="{FCEA0034-1832-4841-BB23-0AC56EB287BB}" destId="{9E9C4B74-6047-414F-B8F0-79E1503546EA}" srcOrd="0" destOrd="0" presId="urn:microsoft.com/office/officeart/2005/8/layout/hierarchy2"/>
    <dgm:cxn modelId="{EEE1AA12-143C-4C7B-A920-90B3E3CB61EA}" type="presParOf" srcId="{FCEA0034-1832-4841-BB23-0AC56EB287BB}" destId="{60C42D35-ED53-4737-AF92-A62434F73782}" srcOrd="1" destOrd="0" presId="urn:microsoft.com/office/officeart/2005/8/layout/hierarchy2"/>
    <dgm:cxn modelId="{888DC6A3-8291-41CC-9D04-802ACE23C83C}" type="presParOf" srcId="{6B8116F9-4955-442C-86AD-2FA4C7B4295C}" destId="{A64E9C61-383E-4303-966E-A96243E93D70}" srcOrd="2" destOrd="0" presId="urn:microsoft.com/office/officeart/2005/8/layout/hierarchy2"/>
    <dgm:cxn modelId="{0B399DE5-32BF-486B-A936-BD76D13F2004}" type="presParOf" srcId="{A64E9C61-383E-4303-966E-A96243E93D70}" destId="{6CB2D61E-40BC-4263-A07B-DCB0F1EF1353}" srcOrd="0" destOrd="0" presId="urn:microsoft.com/office/officeart/2005/8/layout/hierarchy2"/>
    <dgm:cxn modelId="{333A831A-DE2B-40A8-9D40-E6A82C1155A5}" type="presParOf" srcId="{6B8116F9-4955-442C-86AD-2FA4C7B4295C}" destId="{C45FD4F3-672A-41D5-A192-B24614204286}" srcOrd="3" destOrd="0" presId="urn:microsoft.com/office/officeart/2005/8/layout/hierarchy2"/>
    <dgm:cxn modelId="{A6311D58-FF5A-4288-85E8-E313A11DDBDD}" type="presParOf" srcId="{C45FD4F3-672A-41D5-A192-B24614204286}" destId="{C820B1B1-D14C-4CE7-8AF6-A7242967B521}" srcOrd="0" destOrd="0" presId="urn:microsoft.com/office/officeart/2005/8/layout/hierarchy2"/>
    <dgm:cxn modelId="{97B83335-CF07-4ECC-A723-44D44F148444}" type="presParOf" srcId="{C45FD4F3-672A-41D5-A192-B24614204286}" destId="{C147A1AF-2290-46B7-A3E9-1EDC42F26662}" srcOrd="1" destOrd="0" presId="urn:microsoft.com/office/officeart/2005/8/layout/hierarchy2"/>
    <dgm:cxn modelId="{D504B35E-B9EE-4CB5-AFB5-066689FD3DC1}" type="presParOf" srcId="{C147A1AF-2290-46B7-A3E9-1EDC42F26662}" destId="{7C1F462C-115C-41DE-997F-65CCBF8A1CC7}" srcOrd="0" destOrd="0" presId="urn:microsoft.com/office/officeart/2005/8/layout/hierarchy2"/>
    <dgm:cxn modelId="{237A832A-51F5-4970-9488-9378DCEFA10F}" type="presParOf" srcId="{7C1F462C-115C-41DE-997F-65CCBF8A1CC7}" destId="{A5C18BE6-C824-4742-82FB-94B882B7952D}" srcOrd="0" destOrd="0" presId="urn:microsoft.com/office/officeart/2005/8/layout/hierarchy2"/>
    <dgm:cxn modelId="{2BA005BE-B5A0-4CE5-BB3A-5BBC6FD6539E}" type="presParOf" srcId="{C147A1AF-2290-46B7-A3E9-1EDC42F26662}" destId="{C402AD67-ADBC-43C2-8C57-4EE157842B63}" srcOrd="1" destOrd="0" presId="urn:microsoft.com/office/officeart/2005/8/layout/hierarchy2"/>
    <dgm:cxn modelId="{D917879F-1D8C-4EF0-8C49-CC68E4554E82}" type="presParOf" srcId="{C402AD67-ADBC-43C2-8C57-4EE157842B63}" destId="{2718AAE1-9BDB-4F17-A10F-54F3199257F2}" srcOrd="0" destOrd="0" presId="urn:microsoft.com/office/officeart/2005/8/layout/hierarchy2"/>
    <dgm:cxn modelId="{E944FC95-83FB-4038-9AB7-918D4DF32259}" type="presParOf" srcId="{C402AD67-ADBC-43C2-8C57-4EE157842B63}" destId="{1F02CCA4-7880-45A2-AFF1-1090E4331F46}" srcOrd="1" destOrd="0" presId="urn:microsoft.com/office/officeart/2005/8/layout/hierarchy2"/>
    <dgm:cxn modelId="{FB2E2EAB-8A00-4462-BFE2-03E29890A464}" type="presParOf" srcId="{C147A1AF-2290-46B7-A3E9-1EDC42F26662}" destId="{CE9B58EF-48D9-49C6-81EC-E2D15A734C85}" srcOrd="2" destOrd="0" presId="urn:microsoft.com/office/officeart/2005/8/layout/hierarchy2"/>
    <dgm:cxn modelId="{633154C8-0D2B-456C-B6EC-C50524F992C5}" type="presParOf" srcId="{CE9B58EF-48D9-49C6-81EC-E2D15A734C85}" destId="{251D19CE-2AB3-499A-A36D-BDDF62C48A8C}" srcOrd="0" destOrd="0" presId="urn:microsoft.com/office/officeart/2005/8/layout/hierarchy2"/>
    <dgm:cxn modelId="{737D4EB6-2793-4202-A78C-4D72C600FF69}" type="presParOf" srcId="{C147A1AF-2290-46B7-A3E9-1EDC42F26662}" destId="{F5B9ED87-8801-4F8F-8E44-21427AC37C65}" srcOrd="3" destOrd="0" presId="urn:microsoft.com/office/officeart/2005/8/layout/hierarchy2"/>
    <dgm:cxn modelId="{B6F099ED-186A-4960-844F-921462CE6A24}" type="presParOf" srcId="{F5B9ED87-8801-4F8F-8E44-21427AC37C65}" destId="{6FBDC923-2FFC-48EC-856B-6FE2B7770753}" srcOrd="0" destOrd="0" presId="urn:microsoft.com/office/officeart/2005/8/layout/hierarchy2"/>
    <dgm:cxn modelId="{B17C8E4D-5F93-4CF6-A9CA-F0F8E832A02C}" type="presParOf" srcId="{F5B9ED87-8801-4F8F-8E44-21427AC37C65}" destId="{CF661CC5-956C-4253-A0A4-3E2FF9C0382A}" srcOrd="1" destOrd="0" presId="urn:microsoft.com/office/officeart/2005/8/layout/hierarchy2"/>
    <dgm:cxn modelId="{93307754-8274-4EC8-9A12-B5DEE3BBAE89}" type="presParOf" srcId="{6B8116F9-4955-442C-86AD-2FA4C7B4295C}" destId="{15D49BFE-F666-4013-A069-1E9DE442E0FF}" srcOrd="4" destOrd="0" presId="urn:microsoft.com/office/officeart/2005/8/layout/hierarchy2"/>
    <dgm:cxn modelId="{DB7E7A6F-4079-42B6-B5EE-EE98164AAA69}" type="presParOf" srcId="{15D49BFE-F666-4013-A069-1E9DE442E0FF}" destId="{EB61E715-953B-43D8-A354-886E8B49ACF2}" srcOrd="0" destOrd="0" presId="urn:microsoft.com/office/officeart/2005/8/layout/hierarchy2"/>
    <dgm:cxn modelId="{3FBCD6AA-A98A-460E-8F38-0B3AD4D5C80A}" type="presParOf" srcId="{6B8116F9-4955-442C-86AD-2FA4C7B4295C}" destId="{8792350A-C6D1-4BDE-9679-FC7296BD3004}" srcOrd="5" destOrd="0" presId="urn:microsoft.com/office/officeart/2005/8/layout/hierarchy2"/>
    <dgm:cxn modelId="{5E96EBDA-1652-4DB7-BE07-06437517D12D}" type="presParOf" srcId="{8792350A-C6D1-4BDE-9679-FC7296BD3004}" destId="{0169DA81-46D4-4EF9-8F49-B6FD0249689C}" srcOrd="0" destOrd="0" presId="urn:microsoft.com/office/officeart/2005/8/layout/hierarchy2"/>
    <dgm:cxn modelId="{5AEE0034-7077-4DEC-ADBC-B89642E12155}" type="presParOf" srcId="{8792350A-C6D1-4BDE-9679-FC7296BD3004}" destId="{91231D41-BC06-4717-A596-FC10AECA42AA}" srcOrd="1" destOrd="0" presId="urn:microsoft.com/office/officeart/2005/8/layout/hierarchy2"/>
    <dgm:cxn modelId="{7867076A-DE18-4D94-B1B4-E1BCB7E0F01C}" type="presParOf" srcId="{91231D41-BC06-4717-A596-FC10AECA42AA}" destId="{F643DE7B-8E39-43C7-BD1E-BFFFE4288A9F}" srcOrd="0" destOrd="0" presId="urn:microsoft.com/office/officeart/2005/8/layout/hierarchy2"/>
    <dgm:cxn modelId="{F35D1FFD-3967-4AA1-9E1A-880D4E0FA8E9}" type="presParOf" srcId="{F643DE7B-8E39-43C7-BD1E-BFFFE4288A9F}" destId="{C263B8C8-EF4D-4B89-80A0-AC25FD03C6E6}" srcOrd="0" destOrd="0" presId="urn:microsoft.com/office/officeart/2005/8/layout/hierarchy2"/>
    <dgm:cxn modelId="{EE5631B9-46C5-43B2-BA3A-8D22DB1DA5C6}" type="presParOf" srcId="{91231D41-BC06-4717-A596-FC10AECA42AA}" destId="{40A547A3-11B6-47F3-BC92-817E749CF541}" srcOrd="1" destOrd="0" presId="urn:microsoft.com/office/officeart/2005/8/layout/hierarchy2"/>
    <dgm:cxn modelId="{E6802E9D-48DA-4EA8-86E5-BF719CFDCBAD}" type="presParOf" srcId="{40A547A3-11B6-47F3-BC92-817E749CF541}" destId="{CFA394D1-C2A5-4E7B-84AA-3D1350238957}" srcOrd="0" destOrd="0" presId="urn:microsoft.com/office/officeart/2005/8/layout/hierarchy2"/>
    <dgm:cxn modelId="{9F665BE1-5096-4212-8893-A7A2320D5005}" type="presParOf" srcId="{40A547A3-11B6-47F3-BC92-817E749CF541}" destId="{521C0F93-A0FB-4DCD-8587-C38F42CD0E76}" srcOrd="1" destOrd="0" presId="urn:microsoft.com/office/officeart/2005/8/layout/hierarchy2"/>
    <dgm:cxn modelId="{C42B8DFB-BDE7-4912-9025-9D96C298CEBA}" type="presParOf" srcId="{6B8116F9-4955-442C-86AD-2FA4C7B4295C}" destId="{99360BEA-A3AC-42D8-A197-144B9A27B6B5}" srcOrd="6" destOrd="0" presId="urn:microsoft.com/office/officeart/2005/8/layout/hierarchy2"/>
    <dgm:cxn modelId="{19F4CDA1-1A94-416F-A2D1-107B6CAD3987}" type="presParOf" srcId="{99360BEA-A3AC-42D8-A197-144B9A27B6B5}" destId="{5C94B950-EF6A-4558-9FC3-40B4A4691970}" srcOrd="0" destOrd="0" presId="urn:microsoft.com/office/officeart/2005/8/layout/hierarchy2"/>
    <dgm:cxn modelId="{82CE5FF5-1225-4E64-9B94-2B8C0CCD67EF}" type="presParOf" srcId="{6B8116F9-4955-442C-86AD-2FA4C7B4295C}" destId="{4B4A9AC8-235A-42EF-9138-7FA394B8DDA1}" srcOrd="7" destOrd="0" presId="urn:microsoft.com/office/officeart/2005/8/layout/hierarchy2"/>
    <dgm:cxn modelId="{33CEC458-B2A7-41AF-ABED-0D28E166033E}" type="presParOf" srcId="{4B4A9AC8-235A-42EF-9138-7FA394B8DDA1}" destId="{2BF785C3-F4B0-46BE-B47A-8996EA40E82A}" srcOrd="0" destOrd="0" presId="urn:microsoft.com/office/officeart/2005/8/layout/hierarchy2"/>
    <dgm:cxn modelId="{F9C0D955-37B9-450F-97CE-62768A33EC0F}" type="presParOf" srcId="{4B4A9AC8-235A-42EF-9138-7FA394B8DDA1}" destId="{012FEF53-0FBD-4D63-8DCC-E5D1D97D40E3}" srcOrd="1" destOrd="0" presId="urn:microsoft.com/office/officeart/2005/8/layout/hierarchy2"/>
    <dgm:cxn modelId="{A3540429-1AA8-42C0-8427-9242EE8EF556}" type="presParOf" srcId="{012FEF53-0FBD-4D63-8DCC-E5D1D97D40E3}" destId="{9A3BC278-2960-4285-B9E1-F0E5ACB007C1}" srcOrd="0" destOrd="0" presId="urn:microsoft.com/office/officeart/2005/8/layout/hierarchy2"/>
    <dgm:cxn modelId="{E6AB438D-5BE0-47B4-B344-C6A61A3F3878}" type="presParOf" srcId="{9A3BC278-2960-4285-B9E1-F0E5ACB007C1}" destId="{F456E3F1-B1AB-4088-9A63-BA91EC29B465}" srcOrd="0" destOrd="0" presId="urn:microsoft.com/office/officeart/2005/8/layout/hierarchy2"/>
    <dgm:cxn modelId="{BA3A4123-EBB7-415D-ACDC-2887C84CE8E4}" type="presParOf" srcId="{012FEF53-0FBD-4D63-8DCC-E5D1D97D40E3}" destId="{29156ED3-17CC-4463-82F6-D9BBC43E2725}" srcOrd="1" destOrd="0" presId="urn:microsoft.com/office/officeart/2005/8/layout/hierarchy2"/>
    <dgm:cxn modelId="{C3E12E66-1D3F-4E11-A707-A114EB463227}" type="presParOf" srcId="{29156ED3-17CC-4463-82F6-D9BBC43E2725}" destId="{E9D86CFC-1F58-443C-940F-45B54C6A7835}" srcOrd="0" destOrd="0" presId="urn:microsoft.com/office/officeart/2005/8/layout/hierarchy2"/>
    <dgm:cxn modelId="{AB3F0960-E73F-4559-A966-0215D2D7F308}" type="presParOf" srcId="{29156ED3-17CC-4463-82F6-D9BBC43E2725}" destId="{FC77F036-E4EA-485C-B1D7-B1359714B8CA}"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F6D6C2-D608-4D78-8BF5-979FA62A4B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CN" altLang="en-US"/>
        </a:p>
      </dgm:t>
    </dgm:pt>
    <dgm:pt modelId="{19776199-1CAC-4BB4-B399-EE62A995AB3A}">
      <dgm:prSet phldrT="[文本]" custT="1"/>
      <dgm:spPr/>
      <dgm:t>
        <a:bodyPr/>
        <a:lstStyle/>
        <a:p>
          <a:r>
            <a:rPr lang="zh-CN" altLang="en-US" sz="4400" dirty="0">
              <a:solidFill>
                <a:schemeClr val="tx1"/>
              </a:solidFill>
            </a:rPr>
            <a:t>功能优化</a:t>
          </a:r>
        </a:p>
      </dgm:t>
    </dgm:pt>
    <dgm:pt modelId="{C6A5A065-03CD-41DC-B4D0-6E2E35CC4A96}" type="parTrans" cxnId="{07C2D9D4-2631-48F9-BB17-9FD1F84FEBCE}">
      <dgm:prSet/>
      <dgm:spPr/>
      <dgm:t>
        <a:bodyPr/>
        <a:lstStyle/>
        <a:p>
          <a:endParaRPr lang="zh-CN" altLang="en-US"/>
        </a:p>
      </dgm:t>
    </dgm:pt>
    <dgm:pt modelId="{BB2C82BB-4D44-4AC6-B3F4-0B2D7DA6D437}" type="sibTrans" cxnId="{07C2D9D4-2631-48F9-BB17-9FD1F84FEBCE}">
      <dgm:prSet/>
      <dgm:spPr/>
      <dgm:t>
        <a:bodyPr/>
        <a:lstStyle/>
        <a:p>
          <a:endParaRPr lang="zh-CN" altLang="en-US"/>
        </a:p>
      </dgm:t>
    </dgm:pt>
    <dgm:pt modelId="{1D577E50-19AB-4B58-A107-50886A1FB508}">
      <dgm:prSet phldrT="[文本]"/>
      <dgm:spPr/>
      <dgm:t>
        <a:bodyPr/>
        <a:lstStyle/>
        <a:p>
          <a:r>
            <a:rPr lang="en-US" altLang="zh-CN" dirty="0"/>
            <a:t>PWM</a:t>
          </a:r>
          <a:r>
            <a:rPr lang="zh-CN" altLang="en-US" dirty="0"/>
            <a:t>功能细节优化</a:t>
          </a:r>
        </a:p>
      </dgm:t>
    </dgm:pt>
    <dgm:pt modelId="{3F41AA88-46D8-44A1-9733-269BCC32EDD0}" type="parTrans" cxnId="{2EF8E781-360B-44DF-9FA6-7E7ED75D3494}">
      <dgm:prSet/>
      <dgm:spPr/>
      <dgm:t>
        <a:bodyPr/>
        <a:lstStyle/>
        <a:p>
          <a:endParaRPr lang="zh-CN" altLang="en-US"/>
        </a:p>
      </dgm:t>
    </dgm:pt>
    <dgm:pt modelId="{A7C561D5-8711-434C-89D6-F90C3B2EECA2}" type="sibTrans" cxnId="{2EF8E781-360B-44DF-9FA6-7E7ED75D3494}">
      <dgm:prSet/>
      <dgm:spPr/>
      <dgm:t>
        <a:bodyPr/>
        <a:lstStyle/>
        <a:p>
          <a:endParaRPr lang="zh-CN" altLang="en-US"/>
        </a:p>
      </dgm:t>
    </dgm:pt>
    <dgm:pt modelId="{8AA2D4F6-1806-4CB0-8F3B-79D5CC3E5D83}">
      <dgm:prSet phldrT="[文本]"/>
      <dgm:spPr/>
      <dgm:t>
        <a:bodyPr/>
        <a:lstStyle/>
        <a:p>
          <a:r>
            <a:rPr lang="en-US" altLang="zh-CN" dirty="0"/>
            <a:t>PWM</a:t>
          </a:r>
          <a:r>
            <a:rPr lang="zh-CN" altLang="en-US" dirty="0"/>
            <a:t>与</a:t>
          </a:r>
          <a:r>
            <a:rPr lang="en-US" altLang="zh-CN" dirty="0"/>
            <a:t>ADC</a:t>
          </a:r>
          <a:r>
            <a:rPr lang="zh-CN" altLang="en-US" dirty="0"/>
            <a:t>配合</a:t>
          </a:r>
        </a:p>
      </dgm:t>
    </dgm:pt>
    <dgm:pt modelId="{CCEDFBD9-8F09-454B-B987-78D70C173230}" type="parTrans" cxnId="{918C4A9A-2CF9-4A0E-82A5-83EC2EFE20D6}">
      <dgm:prSet/>
      <dgm:spPr/>
      <dgm:t>
        <a:bodyPr/>
        <a:lstStyle/>
        <a:p>
          <a:endParaRPr lang="zh-CN" altLang="en-US"/>
        </a:p>
      </dgm:t>
    </dgm:pt>
    <dgm:pt modelId="{CC84A70D-7EA1-4A54-AD51-24E4F4894800}" type="sibTrans" cxnId="{918C4A9A-2CF9-4A0E-82A5-83EC2EFE20D6}">
      <dgm:prSet/>
      <dgm:spPr/>
      <dgm:t>
        <a:bodyPr/>
        <a:lstStyle/>
        <a:p>
          <a:endParaRPr lang="zh-CN" altLang="en-US"/>
        </a:p>
      </dgm:t>
    </dgm:pt>
    <dgm:pt modelId="{C5EB8DB5-0E98-4C0E-B9E0-0C7179DF5004}">
      <dgm:prSet phldrT="[文本]" custT="1"/>
      <dgm:spPr/>
      <dgm:t>
        <a:bodyPr/>
        <a:lstStyle/>
        <a:p>
          <a:r>
            <a:rPr lang="zh-CN" altLang="en-US" sz="4800" dirty="0">
              <a:solidFill>
                <a:schemeClr val="tx1"/>
              </a:solidFill>
            </a:rPr>
            <a:t>算法提升</a:t>
          </a:r>
        </a:p>
      </dgm:t>
    </dgm:pt>
    <dgm:pt modelId="{3EBB8B8E-96C4-4E7D-A4F0-82F88D9FE12E}" type="parTrans" cxnId="{C168E029-9DFB-4DCB-8AB2-E5FAA4AA752B}">
      <dgm:prSet/>
      <dgm:spPr/>
      <dgm:t>
        <a:bodyPr/>
        <a:lstStyle/>
        <a:p>
          <a:endParaRPr lang="zh-CN" altLang="en-US"/>
        </a:p>
      </dgm:t>
    </dgm:pt>
    <dgm:pt modelId="{4B733866-D48F-4A62-92F4-CED1DA81EB6F}" type="sibTrans" cxnId="{C168E029-9DFB-4DCB-8AB2-E5FAA4AA752B}">
      <dgm:prSet/>
      <dgm:spPr/>
      <dgm:t>
        <a:bodyPr/>
        <a:lstStyle/>
        <a:p>
          <a:endParaRPr lang="zh-CN" altLang="en-US"/>
        </a:p>
      </dgm:t>
    </dgm:pt>
    <dgm:pt modelId="{BDD780AB-756D-4341-8933-804F1F45F3FB}">
      <dgm:prSet phldrT="[文本]"/>
      <dgm:spPr/>
      <dgm:t>
        <a:bodyPr/>
        <a:lstStyle/>
        <a:p>
          <a:r>
            <a:rPr lang="zh-CN" altLang="en-US" dirty="0"/>
            <a:t>支持硬件计算整数</a:t>
          </a:r>
          <a:r>
            <a:rPr lang="en-US" altLang="zh-CN" dirty="0"/>
            <a:t>/</a:t>
          </a:r>
          <a:r>
            <a:rPr lang="zh-CN" altLang="en-US" dirty="0"/>
            <a:t>小数除法及开方</a:t>
          </a:r>
        </a:p>
      </dgm:t>
    </dgm:pt>
    <dgm:pt modelId="{449FCB9C-6972-443D-A668-D08AF14EEE02}" type="parTrans" cxnId="{04EE91C3-4E03-4407-BD0B-C3AB8BECBDEB}">
      <dgm:prSet/>
      <dgm:spPr/>
      <dgm:t>
        <a:bodyPr/>
        <a:lstStyle/>
        <a:p>
          <a:endParaRPr lang="zh-CN" altLang="en-US"/>
        </a:p>
      </dgm:t>
    </dgm:pt>
    <dgm:pt modelId="{B602245C-E2A9-4315-BA06-7F85CF7FFB09}" type="sibTrans" cxnId="{04EE91C3-4E03-4407-BD0B-C3AB8BECBDEB}">
      <dgm:prSet/>
      <dgm:spPr/>
      <dgm:t>
        <a:bodyPr/>
        <a:lstStyle/>
        <a:p>
          <a:endParaRPr lang="zh-CN" altLang="en-US"/>
        </a:p>
      </dgm:t>
    </dgm:pt>
    <dgm:pt modelId="{E735578C-97F7-4558-975F-B6A96732EAF0}">
      <dgm:prSet phldrT="[文本]"/>
      <dgm:spPr/>
      <dgm:t>
        <a:bodyPr/>
        <a:lstStyle/>
        <a:p>
          <a:r>
            <a:rPr lang="zh-CN" altLang="en-US" dirty="0"/>
            <a:t>支持</a:t>
          </a:r>
          <a:r>
            <a:rPr lang="en-US" altLang="zh-CN" dirty="0"/>
            <a:t>sin/cos/</a:t>
          </a:r>
          <a:r>
            <a:rPr lang="en-US" altLang="zh-CN" dirty="0" err="1"/>
            <a:t>arctan</a:t>
          </a:r>
          <a:r>
            <a:rPr lang="zh-CN" altLang="en-US" dirty="0"/>
            <a:t>硬件计算</a:t>
          </a:r>
        </a:p>
      </dgm:t>
    </dgm:pt>
    <dgm:pt modelId="{15BBCCCC-1F9E-4AF5-BB91-01C3C21F291C}" type="parTrans" cxnId="{DB9C96C3-081E-4CD2-9C1B-4499802DFC44}">
      <dgm:prSet/>
      <dgm:spPr/>
      <dgm:t>
        <a:bodyPr/>
        <a:lstStyle/>
        <a:p>
          <a:endParaRPr lang="zh-CN" altLang="en-US"/>
        </a:p>
      </dgm:t>
    </dgm:pt>
    <dgm:pt modelId="{6A8D7DED-91A5-438F-AAD8-522F5C0BCDBA}" type="sibTrans" cxnId="{DB9C96C3-081E-4CD2-9C1B-4499802DFC44}">
      <dgm:prSet/>
      <dgm:spPr/>
      <dgm:t>
        <a:bodyPr/>
        <a:lstStyle/>
        <a:p>
          <a:endParaRPr lang="zh-CN" altLang="en-US"/>
        </a:p>
      </dgm:t>
    </dgm:pt>
    <dgm:pt modelId="{60001716-E954-43E3-AD97-62490B69ED4A}">
      <dgm:prSet phldrT="[文本]" custT="1"/>
      <dgm:spPr/>
      <dgm:t>
        <a:bodyPr/>
        <a:lstStyle/>
        <a:p>
          <a:r>
            <a:rPr lang="zh-CN" altLang="en-US" sz="4400" dirty="0">
              <a:solidFill>
                <a:schemeClr val="tx1"/>
              </a:solidFill>
            </a:rPr>
            <a:t>成本优化</a:t>
          </a:r>
        </a:p>
      </dgm:t>
    </dgm:pt>
    <dgm:pt modelId="{B765B264-8AFC-4F10-A9E5-E8A67790339F}" type="parTrans" cxnId="{FE579CE4-A619-41E8-B029-D7567FAF04A6}">
      <dgm:prSet/>
      <dgm:spPr/>
      <dgm:t>
        <a:bodyPr/>
        <a:lstStyle/>
        <a:p>
          <a:endParaRPr lang="zh-CN" altLang="en-US"/>
        </a:p>
      </dgm:t>
    </dgm:pt>
    <dgm:pt modelId="{422035B8-819C-4D9A-8BB1-6700D5384733}" type="sibTrans" cxnId="{FE579CE4-A619-41E8-B029-D7567FAF04A6}">
      <dgm:prSet/>
      <dgm:spPr/>
      <dgm:t>
        <a:bodyPr/>
        <a:lstStyle/>
        <a:p>
          <a:endParaRPr lang="zh-CN" altLang="en-US"/>
        </a:p>
      </dgm:t>
    </dgm:pt>
    <dgm:pt modelId="{38A76023-E0D0-45DB-A3F2-BAC213B2D272}">
      <dgm:prSet phldrT="[文本]"/>
      <dgm:spPr/>
      <dgm:t>
        <a:bodyPr/>
        <a:lstStyle/>
        <a:p>
          <a:r>
            <a:rPr lang="zh-CN" altLang="en-US" dirty="0"/>
            <a:t>针对引脚优化，实现单面板方案</a:t>
          </a:r>
        </a:p>
      </dgm:t>
    </dgm:pt>
    <dgm:pt modelId="{D8C0D916-2209-4212-A22D-37EC185B8668}" type="parTrans" cxnId="{33B231A8-3FA9-4DC3-ADC2-C8BB9D7D20D9}">
      <dgm:prSet/>
      <dgm:spPr/>
      <dgm:t>
        <a:bodyPr/>
        <a:lstStyle/>
        <a:p>
          <a:endParaRPr lang="zh-CN" altLang="en-US"/>
        </a:p>
      </dgm:t>
    </dgm:pt>
    <dgm:pt modelId="{1B328AFA-6009-4DB5-BAF0-9235A88EC3BC}" type="sibTrans" cxnId="{33B231A8-3FA9-4DC3-ADC2-C8BB9D7D20D9}">
      <dgm:prSet/>
      <dgm:spPr/>
      <dgm:t>
        <a:bodyPr/>
        <a:lstStyle/>
        <a:p>
          <a:endParaRPr lang="zh-CN" altLang="en-US"/>
        </a:p>
      </dgm:t>
    </dgm:pt>
    <dgm:pt modelId="{B692BE36-8CFD-43AE-9639-B95D2A683CB0}">
      <dgm:prSet phldrT="[文本]"/>
      <dgm:spPr/>
      <dgm:t>
        <a:bodyPr/>
        <a:lstStyle/>
        <a:p>
          <a:r>
            <a:rPr lang="zh-CN" altLang="en-US" dirty="0"/>
            <a:t>具备集成</a:t>
          </a:r>
          <a:r>
            <a:rPr lang="en-US" altLang="zh-CN" dirty="0"/>
            <a:t>PN</a:t>
          </a:r>
          <a:r>
            <a:rPr lang="zh-CN" altLang="en-US" dirty="0"/>
            <a:t>预驱及双</a:t>
          </a:r>
          <a:r>
            <a:rPr lang="en-US" altLang="zh-CN" dirty="0"/>
            <a:t>N</a:t>
          </a:r>
          <a:r>
            <a:rPr lang="zh-CN" altLang="en-US" dirty="0"/>
            <a:t>预驱版本，大幅减小</a:t>
          </a:r>
          <a:r>
            <a:rPr lang="en-US" altLang="zh-CN" dirty="0"/>
            <a:t>PCB</a:t>
          </a:r>
          <a:r>
            <a:rPr lang="zh-CN" altLang="en-US" dirty="0"/>
            <a:t>面积</a:t>
          </a:r>
        </a:p>
      </dgm:t>
    </dgm:pt>
    <dgm:pt modelId="{1612B07D-0163-49EE-8BAB-16D3AC76BCB8}" type="parTrans" cxnId="{1ACAD558-FA4A-461F-9C17-1B9DF6E31C59}">
      <dgm:prSet/>
      <dgm:spPr/>
      <dgm:t>
        <a:bodyPr/>
        <a:lstStyle/>
        <a:p>
          <a:endParaRPr lang="zh-CN" altLang="en-US"/>
        </a:p>
      </dgm:t>
    </dgm:pt>
    <dgm:pt modelId="{359ABB62-ED3D-4732-8408-65C6FC9AD2A2}" type="sibTrans" cxnId="{1ACAD558-FA4A-461F-9C17-1B9DF6E31C59}">
      <dgm:prSet/>
      <dgm:spPr/>
      <dgm:t>
        <a:bodyPr/>
        <a:lstStyle/>
        <a:p>
          <a:endParaRPr lang="zh-CN" altLang="en-US"/>
        </a:p>
      </dgm:t>
    </dgm:pt>
    <dgm:pt modelId="{D0294ED6-13FB-489C-A83B-6FB2D485AEFA}">
      <dgm:prSet phldrT="[文本]"/>
      <dgm:spPr/>
      <dgm:t>
        <a:bodyPr/>
        <a:lstStyle/>
        <a:p>
          <a:r>
            <a:rPr lang="zh-CN" altLang="en-US" dirty="0"/>
            <a:t>内置</a:t>
          </a:r>
          <a:r>
            <a:rPr lang="en-US" altLang="zh-CN" dirty="0"/>
            <a:t>OPA</a:t>
          </a:r>
          <a:r>
            <a:rPr lang="zh-CN" altLang="en-US" dirty="0"/>
            <a:t>及</a:t>
          </a:r>
          <a:r>
            <a:rPr lang="en-US" altLang="zh-CN" dirty="0"/>
            <a:t>CMP</a:t>
          </a:r>
          <a:r>
            <a:rPr lang="zh-CN" altLang="en-US" dirty="0"/>
            <a:t>，具备内部偏置及多种基准</a:t>
          </a:r>
        </a:p>
      </dgm:t>
    </dgm:pt>
    <dgm:pt modelId="{7EBDB6FB-6F94-424B-BC61-155156E51A65}" type="parTrans" cxnId="{237A9A58-E5EB-4575-97D1-3B3761D2419B}">
      <dgm:prSet/>
      <dgm:spPr/>
      <dgm:t>
        <a:bodyPr/>
        <a:lstStyle/>
        <a:p>
          <a:endParaRPr lang="zh-CN" altLang="en-US"/>
        </a:p>
      </dgm:t>
    </dgm:pt>
    <dgm:pt modelId="{5E1488BB-BB7C-47E5-990D-F3DBB7F0CA16}" type="sibTrans" cxnId="{237A9A58-E5EB-4575-97D1-3B3761D2419B}">
      <dgm:prSet/>
      <dgm:spPr/>
      <dgm:t>
        <a:bodyPr/>
        <a:lstStyle/>
        <a:p>
          <a:endParaRPr lang="zh-CN" altLang="en-US"/>
        </a:p>
      </dgm:t>
    </dgm:pt>
    <dgm:pt modelId="{FAFA8F2A-5CE6-429E-A2F7-543DB02F10AD}" type="pres">
      <dgm:prSet presAssocID="{AAF6D6C2-D608-4D78-8BF5-979FA62A4BB3}" presName="Name0" presStyleCnt="0">
        <dgm:presLayoutVars>
          <dgm:dir/>
          <dgm:animLvl val="lvl"/>
          <dgm:resizeHandles val="exact"/>
        </dgm:presLayoutVars>
      </dgm:prSet>
      <dgm:spPr/>
    </dgm:pt>
    <dgm:pt modelId="{3DFCEC33-1BFB-4381-B90D-340134404AAB}" type="pres">
      <dgm:prSet presAssocID="{19776199-1CAC-4BB4-B399-EE62A995AB3A}" presName="linNode" presStyleCnt="0"/>
      <dgm:spPr/>
    </dgm:pt>
    <dgm:pt modelId="{F6957425-D937-4F31-AE29-C176C3440C0B}" type="pres">
      <dgm:prSet presAssocID="{19776199-1CAC-4BB4-B399-EE62A995AB3A}" presName="parentText" presStyleLbl="node1" presStyleIdx="0" presStyleCnt="3">
        <dgm:presLayoutVars>
          <dgm:chMax val="1"/>
          <dgm:bulletEnabled val="1"/>
        </dgm:presLayoutVars>
      </dgm:prSet>
      <dgm:spPr/>
    </dgm:pt>
    <dgm:pt modelId="{8DBD4452-CBED-4889-8A3F-23AA50737FEC}" type="pres">
      <dgm:prSet presAssocID="{19776199-1CAC-4BB4-B399-EE62A995AB3A}" presName="descendantText" presStyleLbl="alignAccFollowNode1" presStyleIdx="0" presStyleCnt="3">
        <dgm:presLayoutVars>
          <dgm:bulletEnabled val="1"/>
        </dgm:presLayoutVars>
      </dgm:prSet>
      <dgm:spPr/>
    </dgm:pt>
    <dgm:pt modelId="{00E44713-3DD2-4D77-9632-8F0855638E9E}" type="pres">
      <dgm:prSet presAssocID="{BB2C82BB-4D44-4AC6-B3F4-0B2D7DA6D437}" presName="sp" presStyleCnt="0"/>
      <dgm:spPr/>
    </dgm:pt>
    <dgm:pt modelId="{95641F47-332A-4B89-8C2B-3DE8DE8D9F78}" type="pres">
      <dgm:prSet presAssocID="{C5EB8DB5-0E98-4C0E-B9E0-0C7179DF5004}" presName="linNode" presStyleCnt="0"/>
      <dgm:spPr/>
    </dgm:pt>
    <dgm:pt modelId="{9711AF30-7136-48A2-B52E-28FB5F81BB72}" type="pres">
      <dgm:prSet presAssocID="{C5EB8DB5-0E98-4C0E-B9E0-0C7179DF5004}" presName="parentText" presStyleLbl="node1" presStyleIdx="1" presStyleCnt="3">
        <dgm:presLayoutVars>
          <dgm:chMax val="1"/>
          <dgm:bulletEnabled val="1"/>
        </dgm:presLayoutVars>
      </dgm:prSet>
      <dgm:spPr/>
    </dgm:pt>
    <dgm:pt modelId="{E3278FEE-9B48-46CF-A828-C07162C92960}" type="pres">
      <dgm:prSet presAssocID="{C5EB8DB5-0E98-4C0E-B9E0-0C7179DF5004}" presName="descendantText" presStyleLbl="alignAccFollowNode1" presStyleIdx="1" presStyleCnt="3">
        <dgm:presLayoutVars>
          <dgm:bulletEnabled val="1"/>
        </dgm:presLayoutVars>
      </dgm:prSet>
      <dgm:spPr/>
    </dgm:pt>
    <dgm:pt modelId="{CEE59F8F-902D-4C19-A953-6748B247C604}" type="pres">
      <dgm:prSet presAssocID="{4B733866-D48F-4A62-92F4-CED1DA81EB6F}" presName="sp" presStyleCnt="0"/>
      <dgm:spPr/>
    </dgm:pt>
    <dgm:pt modelId="{508467FB-382C-41B0-A7AA-62BF52257447}" type="pres">
      <dgm:prSet presAssocID="{60001716-E954-43E3-AD97-62490B69ED4A}" presName="linNode" presStyleCnt="0"/>
      <dgm:spPr/>
    </dgm:pt>
    <dgm:pt modelId="{8FF1DB09-E4A6-4DE5-9449-84665CD1AC35}" type="pres">
      <dgm:prSet presAssocID="{60001716-E954-43E3-AD97-62490B69ED4A}" presName="parentText" presStyleLbl="node1" presStyleIdx="2" presStyleCnt="3">
        <dgm:presLayoutVars>
          <dgm:chMax val="1"/>
          <dgm:bulletEnabled val="1"/>
        </dgm:presLayoutVars>
      </dgm:prSet>
      <dgm:spPr/>
    </dgm:pt>
    <dgm:pt modelId="{6BA26C17-B735-47BD-BB95-AB135935DE06}" type="pres">
      <dgm:prSet presAssocID="{60001716-E954-43E3-AD97-62490B69ED4A}" presName="descendantText" presStyleLbl="alignAccFollowNode1" presStyleIdx="2" presStyleCnt="3">
        <dgm:presLayoutVars>
          <dgm:bulletEnabled val="1"/>
        </dgm:presLayoutVars>
      </dgm:prSet>
      <dgm:spPr/>
    </dgm:pt>
  </dgm:ptLst>
  <dgm:cxnLst>
    <dgm:cxn modelId="{C168E029-9DFB-4DCB-8AB2-E5FAA4AA752B}" srcId="{AAF6D6C2-D608-4D78-8BF5-979FA62A4BB3}" destId="{C5EB8DB5-0E98-4C0E-B9E0-0C7179DF5004}" srcOrd="1" destOrd="0" parTransId="{3EBB8B8E-96C4-4E7D-A4F0-82F88D9FE12E}" sibTransId="{4B733866-D48F-4A62-92F4-CED1DA81EB6F}"/>
    <dgm:cxn modelId="{D0FA8E41-D581-404A-986B-71053B4B370D}" type="presOf" srcId="{19776199-1CAC-4BB4-B399-EE62A995AB3A}" destId="{F6957425-D937-4F31-AE29-C176C3440C0B}" srcOrd="0" destOrd="0" presId="urn:microsoft.com/office/officeart/2005/8/layout/vList5"/>
    <dgm:cxn modelId="{0663FF46-B4D1-4303-82C3-60A7155BC576}" type="presOf" srcId="{E735578C-97F7-4558-975F-B6A96732EAF0}" destId="{E3278FEE-9B48-46CF-A828-C07162C92960}" srcOrd="0" destOrd="1" presId="urn:microsoft.com/office/officeart/2005/8/layout/vList5"/>
    <dgm:cxn modelId="{237A9A58-E5EB-4575-97D1-3B3761D2419B}" srcId="{19776199-1CAC-4BB4-B399-EE62A995AB3A}" destId="{D0294ED6-13FB-489C-A83B-6FB2D485AEFA}" srcOrd="2" destOrd="0" parTransId="{7EBDB6FB-6F94-424B-BC61-155156E51A65}" sibTransId="{5E1488BB-BB7C-47E5-990D-F3DBB7F0CA16}"/>
    <dgm:cxn modelId="{1ACAD558-FA4A-461F-9C17-1B9DF6E31C59}" srcId="{60001716-E954-43E3-AD97-62490B69ED4A}" destId="{B692BE36-8CFD-43AE-9639-B95D2A683CB0}" srcOrd="1" destOrd="0" parTransId="{1612B07D-0163-49EE-8BAB-16D3AC76BCB8}" sibTransId="{359ABB62-ED3D-4732-8408-65C6FC9AD2A2}"/>
    <dgm:cxn modelId="{D8433379-7168-4FE6-84E2-A8031E257ED4}" type="presOf" srcId="{AAF6D6C2-D608-4D78-8BF5-979FA62A4BB3}" destId="{FAFA8F2A-5CE6-429E-A2F7-543DB02F10AD}" srcOrd="0" destOrd="0" presId="urn:microsoft.com/office/officeart/2005/8/layout/vList5"/>
    <dgm:cxn modelId="{81EC787B-0460-4348-9F0E-82A92C4C007F}" type="presOf" srcId="{B692BE36-8CFD-43AE-9639-B95D2A683CB0}" destId="{6BA26C17-B735-47BD-BB95-AB135935DE06}" srcOrd="0" destOrd="1" presId="urn:microsoft.com/office/officeart/2005/8/layout/vList5"/>
    <dgm:cxn modelId="{2EF8E781-360B-44DF-9FA6-7E7ED75D3494}" srcId="{19776199-1CAC-4BB4-B399-EE62A995AB3A}" destId="{1D577E50-19AB-4B58-A107-50886A1FB508}" srcOrd="0" destOrd="0" parTransId="{3F41AA88-46D8-44A1-9733-269BCC32EDD0}" sibTransId="{A7C561D5-8711-434C-89D6-F90C3B2EECA2}"/>
    <dgm:cxn modelId="{4A646E85-D6EA-46D3-AC3E-35D15CBDED53}" type="presOf" srcId="{60001716-E954-43E3-AD97-62490B69ED4A}" destId="{8FF1DB09-E4A6-4DE5-9449-84665CD1AC35}" srcOrd="0" destOrd="0" presId="urn:microsoft.com/office/officeart/2005/8/layout/vList5"/>
    <dgm:cxn modelId="{918C4A9A-2CF9-4A0E-82A5-83EC2EFE20D6}" srcId="{19776199-1CAC-4BB4-B399-EE62A995AB3A}" destId="{8AA2D4F6-1806-4CB0-8F3B-79D5CC3E5D83}" srcOrd="1" destOrd="0" parTransId="{CCEDFBD9-8F09-454B-B987-78D70C173230}" sibTransId="{CC84A70D-7EA1-4A54-AD51-24E4F4894800}"/>
    <dgm:cxn modelId="{E237009C-CF73-424A-B1B3-343FB5145A92}" type="presOf" srcId="{38A76023-E0D0-45DB-A3F2-BAC213B2D272}" destId="{6BA26C17-B735-47BD-BB95-AB135935DE06}" srcOrd="0" destOrd="0" presId="urn:microsoft.com/office/officeart/2005/8/layout/vList5"/>
    <dgm:cxn modelId="{A9598EA2-7897-42A3-8D5A-5D0DC6960263}" type="presOf" srcId="{1D577E50-19AB-4B58-A107-50886A1FB508}" destId="{8DBD4452-CBED-4889-8A3F-23AA50737FEC}" srcOrd="0" destOrd="0" presId="urn:microsoft.com/office/officeart/2005/8/layout/vList5"/>
    <dgm:cxn modelId="{F4E623A7-1A82-4A85-8A03-C880919F31F7}" type="presOf" srcId="{8AA2D4F6-1806-4CB0-8F3B-79D5CC3E5D83}" destId="{8DBD4452-CBED-4889-8A3F-23AA50737FEC}" srcOrd="0" destOrd="1" presId="urn:microsoft.com/office/officeart/2005/8/layout/vList5"/>
    <dgm:cxn modelId="{562A88A7-C40F-466C-ABA3-2D3879BBD3E7}" type="presOf" srcId="{D0294ED6-13FB-489C-A83B-6FB2D485AEFA}" destId="{8DBD4452-CBED-4889-8A3F-23AA50737FEC}" srcOrd="0" destOrd="2" presId="urn:microsoft.com/office/officeart/2005/8/layout/vList5"/>
    <dgm:cxn modelId="{33B231A8-3FA9-4DC3-ADC2-C8BB9D7D20D9}" srcId="{60001716-E954-43E3-AD97-62490B69ED4A}" destId="{38A76023-E0D0-45DB-A3F2-BAC213B2D272}" srcOrd="0" destOrd="0" parTransId="{D8C0D916-2209-4212-A22D-37EC185B8668}" sibTransId="{1B328AFA-6009-4DB5-BAF0-9235A88EC3BC}"/>
    <dgm:cxn modelId="{04EE91C3-4E03-4407-BD0B-C3AB8BECBDEB}" srcId="{C5EB8DB5-0E98-4C0E-B9E0-0C7179DF5004}" destId="{BDD780AB-756D-4341-8933-804F1F45F3FB}" srcOrd="0" destOrd="0" parTransId="{449FCB9C-6972-443D-A668-D08AF14EEE02}" sibTransId="{B602245C-E2A9-4315-BA06-7F85CF7FFB09}"/>
    <dgm:cxn modelId="{DB9C96C3-081E-4CD2-9C1B-4499802DFC44}" srcId="{C5EB8DB5-0E98-4C0E-B9E0-0C7179DF5004}" destId="{E735578C-97F7-4558-975F-B6A96732EAF0}" srcOrd="1" destOrd="0" parTransId="{15BBCCCC-1F9E-4AF5-BB91-01C3C21F291C}" sibTransId="{6A8D7DED-91A5-438F-AAD8-522F5C0BCDBA}"/>
    <dgm:cxn modelId="{07C2D9D4-2631-48F9-BB17-9FD1F84FEBCE}" srcId="{AAF6D6C2-D608-4D78-8BF5-979FA62A4BB3}" destId="{19776199-1CAC-4BB4-B399-EE62A995AB3A}" srcOrd="0" destOrd="0" parTransId="{C6A5A065-03CD-41DC-B4D0-6E2E35CC4A96}" sibTransId="{BB2C82BB-4D44-4AC6-B3F4-0B2D7DA6D437}"/>
    <dgm:cxn modelId="{BB35CFD5-278A-4D5F-B6D1-A730B70FB7BC}" type="presOf" srcId="{C5EB8DB5-0E98-4C0E-B9E0-0C7179DF5004}" destId="{9711AF30-7136-48A2-B52E-28FB5F81BB72}" srcOrd="0" destOrd="0" presId="urn:microsoft.com/office/officeart/2005/8/layout/vList5"/>
    <dgm:cxn modelId="{FE579CE4-A619-41E8-B029-D7567FAF04A6}" srcId="{AAF6D6C2-D608-4D78-8BF5-979FA62A4BB3}" destId="{60001716-E954-43E3-AD97-62490B69ED4A}" srcOrd="2" destOrd="0" parTransId="{B765B264-8AFC-4F10-A9E5-E8A67790339F}" sibTransId="{422035B8-819C-4D9A-8BB1-6700D5384733}"/>
    <dgm:cxn modelId="{E7D33BE6-BF8F-4028-AB0B-739658D1DD6F}" type="presOf" srcId="{BDD780AB-756D-4341-8933-804F1F45F3FB}" destId="{E3278FEE-9B48-46CF-A828-C07162C92960}" srcOrd="0" destOrd="0" presId="urn:microsoft.com/office/officeart/2005/8/layout/vList5"/>
    <dgm:cxn modelId="{B03D1B84-B761-4FC4-B9BA-D8342B822BF9}" type="presParOf" srcId="{FAFA8F2A-5CE6-429E-A2F7-543DB02F10AD}" destId="{3DFCEC33-1BFB-4381-B90D-340134404AAB}" srcOrd="0" destOrd="0" presId="urn:microsoft.com/office/officeart/2005/8/layout/vList5"/>
    <dgm:cxn modelId="{D197F6C5-C5DB-4049-BABF-F2303008DBA5}" type="presParOf" srcId="{3DFCEC33-1BFB-4381-B90D-340134404AAB}" destId="{F6957425-D937-4F31-AE29-C176C3440C0B}" srcOrd="0" destOrd="0" presId="urn:microsoft.com/office/officeart/2005/8/layout/vList5"/>
    <dgm:cxn modelId="{CCA1A831-C54A-4E62-8D53-06EB678415A7}" type="presParOf" srcId="{3DFCEC33-1BFB-4381-B90D-340134404AAB}" destId="{8DBD4452-CBED-4889-8A3F-23AA50737FEC}" srcOrd="1" destOrd="0" presId="urn:microsoft.com/office/officeart/2005/8/layout/vList5"/>
    <dgm:cxn modelId="{66908827-5FBF-49E6-9ADC-05FD04F4BB44}" type="presParOf" srcId="{FAFA8F2A-5CE6-429E-A2F7-543DB02F10AD}" destId="{00E44713-3DD2-4D77-9632-8F0855638E9E}" srcOrd="1" destOrd="0" presId="urn:microsoft.com/office/officeart/2005/8/layout/vList5"/>
    <dgm:cxn modelId="{B6455B04-2ABC-4F1A-8AAE-6B75ACB2684D}" type="presParOf" srcId="{FAFA8F2A-5CE6-429E-A2F7-543DB02F10AD}" destId="{95641F47-332A-4B89-8C2B-3DE8DE8D9F78}" srcOrd="2" destOrd="0" presId="urn:microsoft.com/office/officeart/2005/8/layout/vList5"/>
    <dgm:cxn modelId="{3730CB04-3989-4BDF-A32F-4EF594EE81D3}" type="presParOf" srcId="{95641F47-332A-4B89-8C2B-3DE8DE8D9F78}" destId="{9711AF30-7136-48A2-B52E-28FB5F81BB72}" srcOrd="0" destOrd="0" presId="urn:microsoft.com/office/officeart/2005/8/layout/vList5"/>
    <dgm:cxn modelId="{8B7715E9-6635-4BBA-A48F-92F4F2265920}" type="presParOf" srcId="{95641F47-332A-4B89-8C2B-3DE8DE8D9F78}" destId="{E3278FEE-9B48-46CF-A828-C07162C92960}" srcOrd="1" destOrd="0" presId="urn:microsoft.com/office/officeart/2005/8/layout/vList5"/>
    <dgm:cxn modelId="{520A5BF1-2046-45D9-B389-CB7CE3029337}" type="presParOf" srcId="{FAFA8F2A-5CE6-429E-A2F7-543DB02F10AD}" destId="{CEE59F8F-902D-4C19-A953-6748B247C604}" srcOrd="3" destOrd="0" presId="urn:microsoft.com/office/officeart/2005/8/layout/vList5"/>
    <dgm:cxn modelId="{88477458-108B-4DB5-9962-05C48DAB167D}" type="presParOf" srcId="{FAFA8F2A-5CE6-429E-A2F7-543DB02F10AD}" destId="{508467FB-382C-41B0-A7AA-62BF52257447}" srcOrd="4" destOrd="0" presId="urn:microsoft.com/office/officeart/2005/8/layout/vList5"/>
    <dgm:cxn modelId="{B09FCB25-2D4F-4CAE-8B40-5AA8A7F27B75}" type="presParOf" srcId="{508467FB-382C-41B0-A7AA-62BF52257447}" destId="{8FF1DB09-E4A6-4DE5-9449-84665CD1AC35}" srcOrd="0" destOrd="0" presId="urn:microsoft.com/office/officeart/2005/8/layout/vList5"/>
    <dgm:cxn modelId="{62430140-727F-45F6-B055-E9219FFB57BD}" type="presParOf" srcId="{508467FB-382C-41B0-A7AA-62BF52257447}" destId="{6BA26C17-B735-47BD-BB95-AB135935DE0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7FADD-CADE-684C-8AB4-A586FF590714}">
      <dsp:nvSpPr>
        <dsp:cNvPr id="0" name=""/>
        <dsp:cNvSpPr/>
      </dsp:nvSpPr>
      <dsp:spPr>
        <a:xfrm>
          <a:off x="1877477" y="315634"/>
          <a:ext cx="1430523" cy="593980"/>
        </a:xfrm>
        <a:prstGeom prst="rightArrow">
          <a:avLst>
            <a:gd name="adj1" fmla="val 70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518219-8521-824D-B53B-67139DDE4C0E}">
      <dsp:nvSpPr>
        <dsp:cNvPr id="0" name=""/>
        <dsp:cNvSpPr/>
      </dsp:nvSpPr>
      <dsp:spPr>
        <a:xfrm>
          <a:off x="893087" y="131151"/>
          <a:ext cx="1075703" cy="96822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2015</a:t>
          </a:r>
          <a:endParaRPr lang="zh-CN" altLang="en-US" sz="2100" kern="1200" dirty="0"/>
        </a:p>
      </dsp:txBody>
      <dsp:txXfrm>
        <a:off x="1050620" y="272945"/>
        <a:ext cx="760637" cy="684640"/>
      </dsp:txXfrm>
    </dsp:sp>
    <dsp:sp modelId="{A2ECD984-0CDE-8749-B0AD-6091FA664C45}">
      <dsp:nvSpPr>
        <dsp:cNvPr id="0" name=""/>
        <dsp:cNvSpPr/>
      </dsp:nvSpPr>
      <dsp:spPr>
        <a:xfrm>
          <a:off x="6024661" y="295927"/>
          <a:ext cx="1832658" cy="575573"/>
        </a:xfrm>
        <a:prstGeom prst="rightArrow">
          <a:avLst>
            <a:gd name="adj1" fmla="val 70000"/>
            <a:gd name="adj2" fmla="val 50000"/>
          </a:avLst>
        </a:prstGeom>
        <a:solidFill>
          <a:schemeClr val="accent4">
            <a:tint val="40000"/>
            <a:alpha val="90000"/>
            <a:hueOff val="5489017"/>
            <a:satOff val="18297"/>
            <a:lumOff val="8068"/>
            <a:alphaOff val="0"/>
          </a:schemeClr>
        </a:solidFill>
        <a:ln w="12700" cap="flat" cmpd="sng" algn="ctr">
          <a:solidFill>
            <a:schemeClr val="accent4">
              <a:tint val="40000"/>
              <a:alpha val="90000"/>
              <a:hueOff val="5489017"/>
              <a:satOff val="18297"/>
              <a:lumOff val="80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EBA697-339D-5E41-99C2-72C64CC87971}">
      <dsp:nvSpPr>
        <dsp:cNvPr id="0" name=""/>
        <dsp:cNvSpPr/>
      </dsp:nvSpPr>
      <dsp:spPr>
        <a:xfrm>
          <a:off x="5409761" y="128590"/>
          <a:ext cx="922251" cy="970102"/>
        </a:xfrm>
        <a:prstGeom prst="ellipse">
          <a:avLst/>
        </a:prstGeom>
        <a:solidFill>
          <a:schemeClr val="accent4">
            <a:hueOff val="5485720"/>
            <a:satOff val="19091"/>
            <a:lumOff val="44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2016</a:t>
          </a:r>
          <a:endParaRPr lang="zh-CN" altLang="en-US" sz="2100" kern="1200" dirty="0"/>
        </a:p>
      </dsp:txBody>
      <dsp:txXfrm>
        <a:off x="5544822" y="270658"/>
        <a:ext cx="652129" cy="685966"/>
      </dsp:txXfrm>
    </dsp:sp>
    <dsp:sp modelId="{A6D5E657-7DA8-F44C-912C-BB2D03377324}">
      <dsp:nvSpPr>
        <dsp:cNvPr id="0" name=""/>
        <dsp:cNvSpPr/>
      </dsp:nvSpPr>
      <dsp:spPr>
        <a:xfrm>
          <a:off x="9937111" y="367928"/>
          <a:ext cx="1913797" cy="548963"/>
        </a:xfrm>
        <a:prstGeom prst="rightArrow">
          <a:avLst>
            <a:gd name="adj1" fmla="val 70000"/>
            <a:gd name="adj2" fmla="val 50000"/>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sp>
    <dsp:sp modelId="{468B2C3B-836A-FE40-963D-62097E89E6B5}">
      <dsp:nvSpPr>
        <dsp:cNvPr id="0" name=""/>
        <dsp:cNvSpPr/>
      </dsp:nvSpPr>
      <dsp:spPr>
        <a:xfrm>
          <a:off x="9892204" y="107543"/>
          <a:ext cx="1027366" cy="951970"/>
        </a:xfrm>
        <a:prstGeom prst="ellipse">
          <a:avLst/>
        </a:prstGeom>
        <a:solidFill>
          <a:schemeClr val="accent4">
            <a:hueOff val="10971440"/>
            <a:satOff val="38181"/>
            <a:lumOff val="89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2019</a:t>
          </a:r>
          <a:endParaRPr lang="zh-CN" altLang="en-US" sz="2000" kern="1200" dirty="0"/>
        </a:p>
      </dsp:txBody>
      <dsp:txXfrm>
        <a:off x="10042658" y="246956"/>
        <a:ext cx="726458" cy="673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0BE9A-C81A-3141-A9F8-5457E1B916DF}">
      <dsp:nvSpPr>
        <dsp:cNvPr id="0" name=""/>
        <dsp:cNvSpPr/>
      </dsp:nvSpPr>
      <dsp:spPr>
        <a:xfrm>
          <a:off x="1478457" y="14617"/>
          <a:ext cx="506940" cy="50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 </a:t>
          </a:r>
        </a:p>
      </dsp:txBody>
      <dsp:txXfrm>
        <a:off x="1478457" y="14617"/>
        <a:ext cx="506940" cy="506940"/>
      </dsp:txXfrm>
    </dsp:sp>
    <dsp:sp modelId="{3E17B0DE-CBC0-E443-A79F-CBB22E8DC3D2}">
      <dsp:nvSpPr>
        <dsp:cNvPr id="0" name=""/>
        <dsp:cNvSpPr/>
      </dsp:nvSpPr>
      <dsp:spPr>
        <a:xfrm>
          <a:off x="285100" y="-150"/>
          <a:ext cx="1901735" cy="1901735"/>
        </a:xfrm>
        <a:prstGeom prst="circularArrow">
          <a:avLst>
            <a:gd name="adj1" fmla="val 5198"/>
            <a:gd name="adj2" fmla="val 335760"/>
            <a:gd name="adj3" fmla="val 21293865"/>
            <a:gd name="adj4" fmla="val 19765693"/>
            <a:gd name="adj5" fmla="val 6064"/>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ED6020-4F73-F743-9C46-3504047802EB}">
      <dsp:nvSpPr>
        <dsp:cNvPr id="0" name=""/>
        <dsp:cNvSpPr/>
      </dsp:nvSpPr>
      <dsp:spPr>
        <a:xfrm>
          <a:off x="1784977" y="957988"/>
          <a:ext cx="506940" cy="50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 </a:t>
          </a:r>
        </a:p>
      </dsp:txBody>
      <dsp:txXfrm>
        <a:off x="1784977" y="957988"/>
        <a:ext cx="506940" cy="506940"/>
      </dsp:txXfrm>
    </dsp:sp>
    <dsp:sp modelId="{FA5C6192-3F60-5D49-8DAD-57EE3FE4E076}">
      <dsp:nvSpPr>
        <dsp:cNvPr id="0" name=""/>
        <dsp:cNvSpPr/>
      </dsp:nvSpPr>
      <dsp:spPr>
        <a:xfrm>
          <a:off x="285100" y="-150"/>
          <a:ext cx="1901735" cy="1901735"/>
        </a:xfrm>
        <a:prstGeom prst="circularArrow">
          <a:avLst>
            <a:gd name="adj1" fmla="val 5198"/>
            <a:gd name="adj2" fmla="val 335760"/>
            <a:gd name="adj3" fmla="val 4015344"/>
            <a:gd name="adj4" fmla="val 2252839"/>
            <a:gd name="adj5" fmla="val 6064"/>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6BA55-1605-0245-A581-F7800D96B72E}">
      <dsp:nvSpPr>
        <dsp:cNvPr id="0" name=""/>
        <dsp:cNvSpPr/>
      </dsp:nvSpPr>
      <dsp:spPr>
        <a:xfrm>
          <a:off x="982498" y="1541023"/>
          <a:ext cx="506940" cy="50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 </a:t>
          </a:r>
        </a:p>
      </dsp:txBody>
      <dsp:txXfrm>
        <a:off x="982498" y="1541023"/>
        <a:ext cx="506940" cy="506940"/>
      </dsp:txXfrm>
    </dsp:sp>
    <dsp:sp modelId="{4A11F6D5-92B0-CF40-BD8B-CBD81FE7B8BC}">
      <dsp:nvSpPr>
        <dsp:cNvPr id="0" name=""/>
        <dsp:cNvSpPr/>
      </dsp:nvSpPr>
      <dsp:spPr>
        <a:xfrm>
          <a:off x="285100" y="-150"/>
          <a:ext cx="1901735" cy="1901735"/>
        </a:xfrm>
        <a:prstGeom prst="circularArrow">
          <a:avLst>
            <a:gd name="adj1" fmla="val 5198"/>
            <a:gd name="adj2" fmla="val 335760"/>
            <a:gd name="adj3" fmla="val 8211401"/>
            <a:gd name="adj4" fmla="val 6448896"/>
            <a:gd name="adj5" fmla="val 6064"/>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6D6FE-0859-9A47-B172-874F788E3D0D}">
      <dsp:nvSpPr>
        <dsp:cNvPr id="0" name=""/>
        <dsp:cNvSpPr/>
      </dsp:nvSpPr>
      <dsp:spPr>
        <a:xfrm>
          <a:off x="180018" y="957988"/>
          <a:ext cx="506940" cy="50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 </a:t>
          </a:r>
        </a:p>
      </dsp:txBody>
      <dsp:txXfrm>
        <a:off x="180018" y="957988"/>
        <a:ext cx="506940" cy="506940"/>
      </dsp:txXfrm>
    </dsp:sp>
    <dsp:sp modelId="{832253E8-9E7F-5B45-BA97-8ECE860AE77B}">
      <dsp:nvSpPr>
        <dsp:cNvPr id="0" name=""/>
        <dsp:cNvSpPr/>
      </dsp:nvSpPr>
      <dsp:spPr>
        <a:xfrm>
          <a:off x="285100" y="-150"/>
          <a:ext cx="1901735" cy="1901735"/>
        </a:xfrm>
        <a:prstGeom prst="circularArrow">
          <a:avLst>
            <a:gd name="adj1" fmla="val 5198"/>
            <a:gd name="adj2" fmla="val 335760"/>
            <a:gd name="adj3" fmla="val 12298547"/>
            <a:gd name="adj4" fmla="val 10770375"/>
            <a:gd name="adj5" fmla="val 60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E1DE23-DD0D-F740-8857-161F08A5C5D2}">
      <dsp:nvSpPr>
        <dsp:cNvPr id="0" name=""/>
        <dsp:cNvSpPr/>
      </dsp:nvSpPr>
      <dsp:spPr>
        <a:xfrm>
          <a:off x="486538" y="14617"/>
          <a:ext cx="506940" cy="50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 </a:t>
          </a:r>
        </a:p>
      </dsp:txBody>
      <dsp:txXfrm>
        <a:off x="486538" y="14617"/>
        <a:ext cx="506940" cy="506940"/>
      </dsp:txXfrm>
    </dsp:sp>
    <dsp:sp modelId="{144A7CDD-B656-454B-A327-3EB55082C975}">
      <dsp:nvSpPr>
        <dsp:cNvPr id="0" name=""/>
        <dsp:cNvSpPr/>
      </dsp:nvSpPr>
      <dsp:spPr>
        <a:xfrm>
          <a:off x="285100" y="-150"/>
          <a:ext cx="1901735" cy="1901735"/>
        </a:xfrm>
        <a:prstGeom prst="circularArrow">
          <a:avLst>
            <a:gd name="adj1" fmla="val 5198"/>
            <a:gd name="adj2" fmla="val 335760"/>
            <a:gd name="adj3" fmla="val 16866331"/>
            <a:gd name="adj4" fmla="val 15197909"/>
            <a:gd name="adj5" fmla="val 6064"/>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16681-4560-8040-B919-2B4CDC41065D}">
      <dsp:nvSpPr>
        <dsp:cNvPr id="0" name=""/>
        <dsp:cNvSpPr/>
      </dsp:nvSpPr>
      <dsp:spPr>
        <a:xfrm>
          <a:off x="2426" y="0"/>
          <a:ext cx="2955738" cy="715885"/>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精准定位</a:t>
          </a:r>
          <a:endParaRPr lang="zh-CN" altLang="en-US" sz="1800" b="1" kern="1200" dirty="0"/>
        </a:p>
      </dsp:txBody>
      <dsp:txXfrm>
        <a:off x="360369" y="0"/>
        <a:ext cx="2239853" cy="715885"/>
      </dsp:txXfrm>
    </dsp:sp>
    <dsp:sp modelId="{425211E4-B606-7447-85A6-419CA72F088E}">
      <dsp:nvSpPr>
        <dsp:cNvPr id="0" name=""/>
        <dsp:cNvSpPr/>
      </dsp:nvSpPr>
      <dsp:spPr>
        <a:xfrm>
          <a:off x="2662590" y="0"/>
          <a:ext cx="2955738" cy="715885"/>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持续优化</a:t>
          </a:r>
        </a:p>
      </dsp:txBody>
      <dsp:txXfrm>
        <a:off x="3020533" y="0"/>
        <a:ext cx="2239853" cy="715885"/>
      </dsp:txXfrm>
    </dsp:sp>
    <dsp:sp modelId="{DFB8CCF4-BA64-7A40-80A4-225EA53C2DF6}">
      <dsp:nvSpPr>
        <dsp:cNvPr id="0" name=""/>
        <dsp:cNvSpPr/>
      </dsp:nvSpPr>
      <dsp:spPr>
        <a:xfrm>
          <a:off x="5325181" y="0"/>
          <a:ext cx="2955738" cy="715885"/>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FFFFFF"/>
              </a:solidFill>
              <a:latin typeface="Arial"/>
              <a:ea typeface="宋体"/>
              <a:cs typeface="+mn-cs"/>
            </a:rPr>
            <a:t>生态共赢</a:t>
          </a:r>
        </a:p>
      </dsp:txBody>
      <dsp:txXfrm>
        <a:off x="5683124" y="0"/>
        <a:ext cx="2239853" cy="7158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D906-C0E3-434A-A0FC-F77B2A8BECCF}">
      <dsp:nvSpPr>
        <dsp:cNvPr id="0" name=""/>
        <dsp:cNvSpPr/>
      </dsp:nvSpPr>
      <dsp:spPr>
        <a:xfrm>
          <a:off x="4948" y="2363082"/>
          <a:ext cx="1927041" cy="963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solidFill>
                <a:schemeClr val="tx1"/>
              </a:solidFill>
            </a:rPr>
            <a:t>SWM201</a:t>
          </a:r>
        </a:p>
        <a:p>
          <a:pPr marL="0" lvl="0" indent="0" algn="ctr" defTabSz="1066800">
            <a:lnSpc>
              <a:spcPct val="90000"/>
            </a:lnSpc>
            <a:spcBef>
              <a:spcPct val="0"/>
            </a:spcBef>
            <a:spcAft>
              <a:spcPct val="35000"/>
            </a:spcAft>
            <a:buNone/>
          </a:pPr>
          <a:r>
            <a:rPr lang="zh-CN" altLang="en-US" sz="2400" b="1" kern="1200" dirty="0">
              <a:solidFill>
                <a:schemeClr val="tx1"/>
              </a:solidFill>
            </a:rPr>
            <a:t>系列</a:t>
          </a:r>
        </a:p>
      </dsp:txBody>
      <dsp:txXfrm>
        <a:off x="33169" y="2391303"/>
        <a:ext cx="1870599" cy="907078"/>
      </dsp:txXfrm>
    </dsp:sp>
    <dsp:sp modelId="{FFE14171-2DE7-41EA-82AD-BC6B84369167}">
      <dsp:nvSpPr>
        <dsp:cNvPr id="0" name=""/>
        <dsp:cNvSpPr/>
      </dsp:nvSpPr>
      <dsp:spPr>
        <a:xfrm rot="3808079">
          <a:off x="1432166" y="3637165"/>
          <a:ext cx="1806691" cy="31772"/>
        </a:xfrm>
        <a:custGeom>
          <a:avLst/>
          <a:gdLst/>
          <a:ahLst/>
          <a:cxnLst/>
          <a:rect l="0" t="0" r="0" b="0"/>
          <a:pathLst>
            <a:path>
              <a:moveTo>
                <a:pt x="0" y="15886"/>
              </a:moveTo>
              <a:lnTo>
                <a:pt x="1806691" y="158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tx1"/>
            </a:solidFill>
          </a:endParaRPr>
        </a:p>
      </dsp:txBody>
      <dsp:txXfrm>
        <a:off x="2290344" y="3607884"/>
        <a:ext cx="90334" cy="90334"/>
      </dsp:txXfrm>
    </dsp:sp>
    <dsp:sp modelId="{ECD01F37-316F-4726-929C-08506A6113D4}">
      <dsp:nvSpPr>
        <dsp:cNvPr id="0" name=""/>
        <dsp:cNvSpPr/>
      </dsp:nvSpPr>
      <dsp:spPr>
        <a:xfrm>
          <a:off x="2739034" y="4246309"/>
          <a:ext cx="1927041" cy="4299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chemeClr val="tx1"/>
              </a:solidFill>
            </a:rPr>
            <a:t>工控领域</a:t>
          </a:r>
        </a:p>
      </dsp:txBody>
      <dsp:txXfrm>
        <a:off x="2751625" y="4258900"/>
        <a:ext cx="1901859" cy="404721"/>
      </dsp:txXfrm>
    </dsp:sp>
    <dsp:sp modelId="{2C0BC961-5FBD-4F1F-AA9D-8DF490EF18F7}">
      <dsp:nvSpPr>
        <dsp:cNvPr id="0" name=""/>
        <dsp:cNvSpPr/>
      </dsp:nvSpPr>
      <dsp:spPr>
        <a:xfrm rot="21096">
          <a:off x="4666070" y="4447287"/>
          <a:ext cx="623351" cy="31772"/>
        </a:xfrm>
        <a:custGeom>
          <a:avLst/>
          <a:gdLst/>
          <a:ahLst/>
          <a:cxnLst/>
          <a:rect l="0" t="0" r="0" b="0"/>
          <a:pathLst>
            <a:path>
              <a:moveTo>
                <a:pt x="0" y="15886"/>
              </a:moveTo>
              <a:lnTo>
                <a:pt x="623351" y="158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tx1"/>
            </a:solidFill>
          </a:endParaRPr>
        </a:p>
      </dsp:txBody>
      <dsp:txXfrm>
        <a:off x="4962162" y="4447590"/>
        <a:ext cx="31167" cy="31167"/>
      </dsp:txXfrm>
    </dsp:sp>
    <dsp:sp modelId="{9E9C4B74-6047-414F-B8F0-79E1503546EA}">
      <dsp:nvSpPr>
        <dsp:cNvPr id="0" name=""/>
        <dsp:cNvSpPr/>
      </dsp:nvSpPr>
      <dsp:spPr>
        <a:xfrm>
          <a:off x="5289416" y="3992258"/>
          <a:ext cx="1927041" cy="9456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chemeClr val="tx1"/>
              </a:solidFill>
            </a:rPr>
            <a:t>SWM201RBT7</a:t>
          </a:r>
        </a:p>
        <a:p>
          <a:pPr marL="0" lvl="0" indent="0" algn="ctr" defTabSz="622300">
            <a:lnSpc>
              <a:spcPct val="90000"/>
            </a:lnSpc>
            <a:spcBef>
              <a:spcPct val="0"/>
            </a:spcBef>
            <a:spcAft>
              <a:spcPct val="35000"/>
            </a:spcAft>
            <a:buNone/>
          </a:pPr>
          <a:r>
            <a:rPr lang="zh-CN" altLang="en-US" sz="1400" kern="1200" dirty="0">
              <a:solidFill>
                <a:schemeClr val="tx1"/>
              </a:solidFill>
            </a:rPr>
            <a:t>大容量</a:t>
          </a:r>
          <a:r>
            <a:rPr lang="en-US" altLang="zh-CN" sz="1400" kern="1200" dirty="0">
              <a:solidFill>
                <a:schemeClr val="tx1"/>
              </a:solidFill>
            </a:rPr>
            <a:t>FLASH</a:t>
          </a:r>
        </a:p>
        <a:p>
          <a:pPr marL="0" lvl="0" indent="0" algn="ctr" defTabSz="622300">
            <a:lnSpc>
              <a:spcPct val="90000"/>
            </a:lnSpc>
            <a:spcBef>
              <a:spcPct val="0"/>
            </a:spcBef>
            <a:spcAft>
              <a:spcPct val="35000"/>
            </a:spcAft>
            <a:buNone/>
          </a:pPr>
          <a:r>
            <a:rPr lang="en-US" altLang="zh-CN" sz="1400" kern="1200" dirty="0">
              <a:solidFill>
                <a:schemeClr val="tx1"/>
              </a:solidFill>
            </a:rPr>
            <a:t>CAN</a:t>
          </a:r>
          <a:r>
            <a:rPr lang="zh-CN" altLang="en-US" sz="1400" kern="1200" dirty="0">
              <a:solidFill>
                <a:schemeClr val="tx1"/>
              </a:solidFill>
            </a:rPr>
            <a:t>总线</a:t>
          </a:r>
        </a:p>
      </dsp:txBody>
      <dsp:txXfrm>
        <a:off x="5317113" y="4019955"/>
        <a:ext cx="1871647" cy="890263"/>
      </dsp:txXfrm>
    </dsp:sp>
    <dsp:sp modelId="{A64E9C61-383E-4303-966E-A96243E93D70}">
      <dsp:nvSpPr>
        <dsp:cNvPr id="0" name=""/>
        <dsp:cNvSpPr/>
      </dsp:nvSpPr>
      <dsp:spPr>
        <a:xfrm rot="17733238">
          <a:off x="1423927" y="2022885"/>
          <a:ext cx="1786940" cy="31772"/>
        </a:xfrm>
        <a:custGeom>
          <a:avLst/>
          <a:gdLst/>
          <a:ahLst/>
          <a:cxnLst/>
          <a:rect l="0" t="0" r="0" b="0"/>
          <a:pathLst>
            <a:path>
              <a:moveTo>
                <a:pt x="0" y="15886"/>
              </a:moveTo>
              <a:lnTo>
                <a:pt x="1786940" y="158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tx1"/>
            </a:solidFill>
          </a:endParaRPr>
        </a:p>
      </dsp:txBody>
      <dsp:txXfrm>
        <a:off x="2272724" y="1994098"/>
        <a:ext cx="89347" cy="89347"/>
      </dsp:txXfrm>
    </dsp:sp>
    <dsp:sp modelId="{C820B1B1-D14C-4CE7-8AF6-A7242967B521}">
      <dsp:nvSpPr>
        <dsp:cNvPr id="0" name=""/>
        <dsp:cNvSpPr/>
      </dsp:nvSpPr>
      <dsp:spPr>
        <a:xfrm>
          <a:off x="2702806" y="984690"/>
          <a:ext cx="1927041" cy="496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chemeClr val="tx1"/>
              </a:solidFill>
            </a:rPr>
            <a:t>低压风机</a:t>
          </a:r>
        </a:p>
      </dsp:txBody>
      <dsp:txXfrm>
        <a:off x="2717334" y="999218"/>
        <a:ext cx="1897985" cy="466964"/>
      </dsp:txXfrm>
    </dsp:sp>
    <dsp:sp modelId="{7C1F462C-115C-41DE-997F-65CCBF8A1CC7}">
      <dsp:nvSpPr>
        <dsp:cNvPr id="0" name=""/>
        <dsp:cNvSpPr/>
      </dsp:nvSpPr>
      <dsp:spPr>
        <a:xfrm rot="19417616">
          <a:off x="4550049" y="973916"/>
          <a:ext cx="819164" cy="31772"/>
        </a:xfrm>
        <a:custGeom>
          <a:avLst/>
          <a:gdLst/>
          <a:ahLst/>
          <a:cxnLst/>
          <a:rect l="0" t="0" r="0" b="0"/>
          <a:pathLst>
            <a:path>
              <a:moveTo>
                <a:pt x="0" y="15886"/>
              </a:moveTo>
              <a:lnTo>
                <a:pt x="819164" y="158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tx1"/>
            </a:solidFill>
          </a:endParaRPr>
        </a:p>
      </dsp:txBody>
      <dsp:txXfrm>
        <a:off x="4939152" y="969323"/>
        <a:ext cx="40958" cy="40958"/>
      </dsp:txXfrm>
    </dsp:sp>
    <dsp:sp modelId="{2718AAE1-9BDB-4F17-A10F-54F3199257F2}">
      <dsp:nvSpPr>
        <dsp:cNvPr id="0" name=""/>
        <dsp:cNvSpPr/>
      </dsp:nvSpPr>
      <dsp:spPr>
        <a:xfrm>
          <a:off x="5289416" y="406217"/>
          <a:ext cx="1927041" cy="6813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chemeClr val="tx1"/>
              </a:solidFill>
            </a:rPr>
            <a:t>SWM201G6S7</a:t>
          </a:r>
        </a:p>
        <a:p>
          <a:pPr marL="0" lvl="0" indent="0" algn="ctr" defTabSz="622300">
            <a:lnSpc>
              <a:spcPct val="90000"/>
            </a:lnSpc>
            <a:spcBef>
              <a:spcPct val="0"/>
            </a:spcBef>
            <a:spcAft>
              <a:spcPct val="35000"/>
            </a:spcAft>
            <a:buNone/>
          </a:pPr>
          <a:r>
            <a:rPr lang="zh-CN" altLang="en-US" sz="1400" kern="1200" dirty="0">
              <a:solidFill>
                <a:schemeClr val="tx1"/>
              </a:solidFill>
            </a:rPr>
            <a:t>高集成度</a:t>
          </a:r>
          <a:r>
            <a:rPr lang="en-US" altLang="zh-CN" sz="1400" kern="1200" dirty="0">
              <a:solidFill>
                <a:schemeClr val="tx1"/>
              </a:solidFill>
            </a:rPr>
            <a:t>/</a:t>
          </a:r>
          <a:r>
            <a:rPr lang="zh-CN" altLang="en-US" sz="1400" kern="1200" dirty="0">
              <a:solidFill>
                <a:schemeClr val="tx1"/>
              </a:solidFill>
            </a:rPr>
            <a:t>高性价比</a:t>
          </a:r>
        </a:p>
      </dsp:txBody>
      <dsp:txXfrm>
        <a:off x="5309373" y="426174"/>
        <a:ext cx="1887127" cy="641458"/>
      </dsp:txXfrm>
    </dsp:sp>
    <dsp:sp modelId="{CE9B58EF-48D9-49C6-81EC-E2D15A734C85}">
      <dsp:nvSpPr>
        <dsp:cNvPr id="0" name=""/>
        <dsp:cNvSpPr/>
      </dsp:nvSpPr>
      <dsp:spPr>
        <a:xfrm rot="1683438">
          <a:off x="4585929" y="1392587"/>
          <a:ext cx="747405" cy="31772"/>
        </a:xfrm>
        <a:custGeom>
          <a:avLst/>
          <a:gdLst/>
          <a:ahLst/>
          <a:cxnLst/>
          <a:rect l="0" t="0" r="0" b="0"/>
          <a:pathLst>
            <a:path>
              <a:moveTo>
                <a:pt x="0" y="15886"/>
              </a:moveTo>
              <a:lnTo>
                <a:pt x="747405" y="158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tx1"/>
            </a:solidFill>
          </a:endParaRPr>
        </a:p>
      </dsp:txBody>
      <dsp:txXfrm>
        <a:off x="4940946" y="1389788"/>
        <a:ext cx="37370" cy="37370"/>
      </dsp:txXfrm>
    </dsp:sp>
    <dsp:sp modelId="{6FBDC923-2FFC-48EC-856B-6FE2B7770753}">
      <dsp:nvSpPr>
        <dsp:cNvPr id="0" name=""/>
        <dsp:cNvSpPr/>
      </dsp:nvSpPr>
      <dsp:spPr>
        <a:xfrm>
          <a:off x="5289416" y="1263297"/>
          <a:ext cx="1927041" cy="641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chemeClr val="tx1"/>
              </a:solidFill>
            </a:rPr>
            <a:t>SWM20PG6S6</a:t>
          </a:r>
        </a:p>
        <a:p>
          <a:pPr marL="0" lvl="0" indent="0" algn="ctr" defTabSz="622300">
            <a:lnSpc>
              <a:spcPct val="90000"/>
            </a:lnSpc>
            <a:spcBef>
              <a:spcPct val="0"/>
            </a:spcBef>
            <a:spcAft>
              <a:spcPct val="35000"/>
            </a:spcAft>
            <a:buNone/>
          </a:pPr>
          <a:r>
            <a:rPr lang="zh-CN" altLang="en-US" sz="1400" kern="1200" dirty="0">
              <a:solidFill>
                <a:schemeClr val="tx1"/>
              </a:solidFill>
            </a:rPr>
            <a:t>集成低压预驱</a:t>
          </a:r>
        </a:p>
      </dsp:txBody>
      <dsp:txXfrm>
        <a:off x="5308217" y="1282098"/>
        <a:ext cx="1889439" cy="604295"/>
      </dsp:txXfrm>
    </dsp:sp>
    <dsp:sp modelId="{15D49BFE-F666-4013-A069-1E9DE442E0FF}">
      <dsp:nvSpPr>
        <dsp:cNvPr id="0" name=""/>
        <dsp:cNvSpPr/>
      </dsp:nvSpPr>
      <dsp:spPr>
        <a:xfrm rot="19829986">
          <a:off x="1874580" y="2610900"/>
          <a:ext cx="885635" cy="31772"/>
        </a:xfrm>
        <a:custGeom>
          <a:avLst/>
          <a:gdLst/>
          <a:ahLst/>
          <a:cxnLst/>
          <a:rect l="0" t="0" r="0" b="0"/>
          <a:pathLst>
            <a:path>
              <a:moveTo>
                <a:pt x="0" y="15886"/>
              </a:moveTo>
              <a:lnTo>
                <a:pt x="885635" y="158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tx1"/>
            </a:solidFill>
          </a:endParaRPr>
        </a:p>
      </dsp:txBody>
      <dsp:txXfrm>
        <a:off x="2295257" y="2604645"/>
        <a:ext cx="44281" cy="44281"/>
      </dsp:txXfrm>
    </dsp:sp>
    <dsp:sp modelId="{0169DA81-46D4-4EF9-8F49-B6FD0249689C}">
      <dsp:nvSpPr>
        <dsp:cNvPr id="0" name=""/>
        <dsp:cNvSpPr/>
      </dsp:nvSpPr>
      <dsp:spPr>
        <a:xfrm>
          <a:off x="2702806" y="2073556"/>
          <a:ext cx="1927041" cy="6703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chemeClr val="tx1"/>
              </a:solidFill>
            </a:rPr>
            <a:t>电动工具</a:t>
          </a:r>
          <a:r>
            <a:rPr lang="en-US" altLang="zh-CN" sz="1800" b="1" kern="1200" dirty="0">
              <a:solidFill>
                <a:schemeClr val="tx1"/>
              </a:solidFill>
            </a:rPr>
            <a:t>/</a:t>
          </a:r>
          <a:r>
            <a:rPr lang="zh-CN" altLang="en-US" sz="1800" b="1" kern="1200" dirty="0">
              <a:solidFill>
                <a:schemeClr val="tx1"/>
              </a:solidFill>
            </a:rPr>
            <a:t>风机</a:t>
          </a:r>
        </a:p>
      </dsp:txBody>
      <dsp:txXfrm>
        <a:off x="2722440" y="2093190"/>
        <a:ext cx="1887773" cy="631082"/>
      </dsp:txXfrm>
    </dsp:sp>
    <dsp:sp modelId="{F643DE7B-8E39-43C7-BD1E-BFFFE4288A9F}">
      <dsp:nvSpPr>
        <dsp:cNvPr id="0" name=""/>
        <dsp:cNvSpPr/>
      </dsp:nvSpPr>
      <dsp:spPr>
        <a:xfrm rot="116766">
          <a:off x="4629657" y="2404050"/>
          <a:ext cx="659949" cy="31772"/>
        </a:xfrm>
        <a:custGeom>
          <a:avLst/>
          <a:gdLst/>
          <a:ahLst/>
          <a:cxnLst/>
          <a:rect l="0" t="0" r="0" b="0"/>
          <a:pathLst>
            <a:path>
              <a:moveTo>
                <a:pt x="0" y="15886"/>
              </a:moveTo>
              <a:lnTo>
                <a:pt x="659949" y="158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tx1"/>
            </a:solidFill>
          </a:endParaRPr>
        </a:p>
      </dsp:txBody>
      <dsp:txXfrm>
        <a:off x="4943133" y="2403438"/>
        <a:ext cx="32997" cy="32997"/>
      </dsp:txXfrm>
    </dsp:sp>
    <dsp:sp modelId="{CFA394D1-C2A5-4E7B-84AA-3D1350238957}">
      <dsp:nvSpPr>
        <dsp:cNvPr id="0" name=""/>
        <dsp:cNvSpPr/>
      </dsp:nvSpPr>
      <dsp:spPr>
        <a:xfrm>
          <a:off x="5289416" y="2118383"/>
          <a:ext cx="1927041" cy="625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chemeClr val="tx1"/>
              </a:solidFill>
            </a:rPr>
            <a:t>SWM20DC6T7</a:t>
          </a:r>
        </a:p>
        <a:p>
          <a:pPr marL="0" lvl="0" indent="0" algn="ctr" defTabSz="622300">
            <a:lnSpc>
              <a:spcPct val="90000"/>
            </a:lnSpc>
            <a:spcBef>
              <a:spcPct val="0"/>
            </a:spcBef>
            <a:spcAft>
              <a:spcPct val="35000"/>
            </a:spcAft>
            <a:buNone/>
          </a:pPr>
          <a:r>
            <a:rPr lang="zh-CN" altLang="en-US" sz="1400" kern="1200" dirty="0">
              <a:solidFill>
                <a:schemeClr val="tx1"/>
              </a:solidFill>
            </a:rPr>
            <a:t>集成双</a:t>
          </a:r>
          <a:r>
            <a:rPr lang="en-US" altLang="zh-CN" sz="1400" kern="1200" dirty="0">
              <a:solidFill>
                <a:schemeClr val="tx1"/>
              </a:solidFill>
            </a:rPr>
            <a:t>N</a:t>
          </a:r>
          <a:r>
            <a:rPr lang="zh-CN" altLang="en-US" sz="1400" kern="1200" dirty="0">
              <a:solidFill>
                <a:schemeClr val="tx1"/>
              </a:solidFill>
            </a:rPr>
            <a:t>预驱</a:t>
          </a:r>
        </a:p>
      </dsp:txBody>
      <dsp:txXfrm>
        <a:off x="5307737" y="2136704"/>
        <a:ext cx="1890399" cy="588875"/>
      </dsp:txXfrm>
    </dsp:sp>
    <dsp:sp modelId="{99360BEA-A3AC-42D8-A197-144B9A27B6B5}">
      <dsp:nvSpPr>
        <dsp:cNvPr id="0" name=""/>
        <dsp:cNvSpPr/>
      </dsp:nvSpPr>
      <dsp:spPr>
        <a:xfrm rot="2090760">
          <a:off x="1847783" y="3097280"/>
          <a:ext cx="939228" cy="31772"/>
        </a:xfrm>
        <a:custGeom>
          <a:avLst/>
          <a:gdLst/>
          <a:ahLst/>
          <a:cxnLst/>
          <a:rect l="0" t="0" r="0" b="0"/>
          <a:pathLst>
            <a:path>
              <a:moveTo>
                <a:pt x="0" y="15886"/>
              </a:moveTo>
              <a:lnTo>
                <a:pt x="939228" y="158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tx1"/>
            </a:solidFill>
          </a:endParaRPr>
        </a:p>
      </dsp:txBody>
      <dsp:txXfrm>
        <a:off x="2293917" y="3089686"/>
        <a:ext cx="46961" cy="46961"/>
      </dsp:txXfrm>
    </dsp:sp>
    <dsp:sp modelId="{2BF785C3-F4B0-46BE-B47A-8996EA40E82A}">
      <dsp:nvSpPr>
        <dsp:cNvPr id="0" name=""/>
        <dsp:cNvSpPr/>
      </dsp:nvSpPr>
      <dsp:spPr>
        <a:xfrm>
          <a:off x="2702806" y="3084086"/>
          <a:ext cx="1927041" cy="5948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chemeClr val="tx1"/>
              </a:solidFill>
            </a:rPr>
            <a:t>电动自行车</a:t>
          </a:r>
        </a:p>
      </dsp:txBody>
      <dsp:txXfrm>
        <a:off x="2720227" y="3101507"/>
        <a:ext cx="1892199" cy="559968"/>
      </dsp:txXfrm>
    </dsp:sp>
    <dsp:sp modelId="{9A3BC278-2960-4285-B9E1-F0E5ACB007C1}">
      <dsp:nvSpPr>
        <dsp:cNvPr id="0" name=""/>
        <dsp:cNvSpPr/>
      </dsp:nvSpPr>
      <dsp:spPr>
        <a:xfrm rot="21591111">
          <a:off x="4629846" y="3364753"/>
          <a:ext cx="659570" cy="31772"/>
        </a:xfrm>
        <a:custGeom>
          <a:avLst/>
          <a:gdLst/>
          <a:ahLst/>
          <a:cxnLst/>
          <a:rect l="0" t="0" r="0" b="0"/>
          <a:pathLst>
            <a:path>
              <a:moveTo>
                <a:pt x="0" y="15886"/>
              </a:moveTo>
              <a:lnTo>
                <a:pt x="659570" y="158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943142" y="3364150"/>
        <a:ext cx="32978" cy="32978"/>
      </dsp:txXfrm>
    </dsp:sp>
    <dsp:sp modelId="{E9D86CFC-1F58-443C-940F-45B54C6A7835}">
      <dsp:nvSpPr>
        <dsp:cNvPr id="0" name=""/>
        <dsp:cNvSpPr/>
      </dsp:nvSpPr>
      <dsp:spPr>
        <a:xfrm>
          <a:off x="5289416" y="3055571"/>
          <a:ext cx="1927041" cy="6484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chemeClr val="tx1"/>
              </a:solidFill>
            </a:rPr>
            <a:t>SWM201C6T7</a:t>
          </a:r>
        </a:p>
        <a:p>
          <a:pPr marL="0" lvl="0" indent="0" algn="ctr" defTabSz="622300">
            <a:lnSpc>
              <a:spcPct val="90000"/>
            </a:lnSpc>
            <a:spcBef>
              <a:spcPct val="0"/>
            </a:spcBef>
            <a:spcAft>
              <a:spcPct val="35000"/>
            </a:spcAft>
            <a:buNone/>
          </a:pPr>
          <a:r>
            <a:rPr lang="zh-CN" altLang="en-US" sz="1400" kern="1200" dirty="0">
              <a:solidFill>
                <a:schemeClr val="tx1"/>
              </a:solidFill>
            </a:rPr>
            <a:t>高集成度</a:t>
          </a:r>
          <a:r>
            <a:rPr lang="en-US" altLang="zh-CN" sz="1400" kern="1200" dirty="0">
              <a:solidFill>
                <a:schemeClr val="tx1"/>
              </a:solidFill>
            </a:rPr>
            <a:t>/</a:t>
          </a:r>
          <a:r>
            <a:rPr lang="zh-CN" altLang="en-US" sz="1400" kern="1200" dirty="0">
              <a:solidFill>
                <a:schemeClr val="tx1"/>
              </a:solidFill>
            </a:rPr>
            <a:t>高性价比</a:t>
          </a:r>
          <a:endParaRPr lang="en-US" altLang="zh-CN" sz="1400" kern="1200" dirty="0">
            <a:solidFill>
              <a:schemeClr val="tx1"/>
            </a:solidFill>
          </a:endParaRPr>
        </a:p>
      </dsp:txBody>
      <dsp:txXfrm>
        <a:off x="5308408" y="3074563"/>
        <a:ext cx="1889057" cy="610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D4452-CBED-4889-8A3F-23AA50737FEC}">
      <dsp:nvSpPr>
        <dsp:cNvPr id="0" name=""/>
        <dsp:cNvSpPr/>
      </dsp:nvSpPr>
      <dsp:spPr>
        <a:xfrm rot="5400000">
          <a:off x="5585423" y="-2154068"/>
          <a:ext cx="1211354" cy="582691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altLang="zh-CN" sz="2000" kern="1200" dirty="0"/>
            <a:t>PWM</a:t>
          </a:r>
          <a:r>
            <a:rPr lang="zh-CN" altLang="en-US" sz="2000" kern="1200" dirty="0"/>
            <a:t>功能细节优化</a:t>
          </a:r>
        </a:p>
        <a:p>
          <a:pPr marL="228600" lvl="1" indent="-228600" algn="l" defTabSz="889000">
            <a:lnSpc>
              <a:spcPct val="90000"/>
            </a:lnSpc>
            <a:spcBef>
              <a:spcPct val="0"/>
            </a:spcBef>
            <a:spcAft>
              <a:spcPct val="15000"/>
            </a:spcAft>
            <a:buChar char="•"/>
          </a:pPr>
          <a:r>
            <a:rPr lang="en-US" altLang="zh-CN" sz="2000" kern="1200" dirty="0"/>
            <a:t>PWM</a:t>
          </a:r>
          <a:r>
            <a:rPr lang="zh-CN" altLang="en-US" sz="2000" kern="1200" dirty="0"/>
            <a:t>与</a:t>
          </a:r>
          <a:r>
            <a:rPr lang="en-US" altLang="zh-CN" sz="2000" kern="1200" dirty="0"/>
            <a:t>ADC</a:t>
          </a:r>
          <a:r>
            <a:rPr lang="zh-CN" altLang="en-US" sz="2000" kern="1200" dirty="0"/>
            <a:t>配合</a:t>
          </a:r>
        </a:p>
        <a:p>
          <a:pPr marL="228600" lvl="1" indent="-228600" algn="l" defTabSz="889000">
            <a:lnSpc>
              <a:spcPct val="90000"/>
            </a:lnSpc>
            <a:spcBef>
              <a:spcPct val="0"/>
            </a:spcBef>
            <a:spcAft>
              <a:spcPct val="15000"/>
            </a:spcAft>
            <a:buChar char="•"/>
          </a:pPr>
          <a:r>
            <a:rPr lang="zh-CN" altLang="en-US" sz="2000" kern="1200" dirty="0"/>
            <a:t>内置</a:t>
          </a:r>
          <a:r>
            <a:rPr lang="en-US" altLang="zh-CN" sz="2000" kern="1200" dirty="0"/>
            <a:t>OPA</a:t>
          </a:r>
          <a:r>
            <a:rPr lang="zh-CN" altLang="en-US" sz="2000" kern="1200" dirty="0"/>
            <a:t>及</a:t>
          </a:r>
          <a:r>
            <a:rPr lang="en-US" altLang="zh-CN" sz="2000" kern="1200" dirty="0"/>
            <a:t>CMP</a:t>
          </a:r>
          <a:r>
            <a:rPr lang="zh-CN" altLang="en-US" sz="2000" kern="1200" dirty="0"/>
            <a:t>，具备内部偏置及多种基准</a:t>
          </a:r>
        </a:p>
      </dsp:txBody>
      <dsp:txXfrm rot="-5400000">
        <a:off x="3277642" y="212846"/>
        <a:ext cx="5767785" cy="1093088"/>
      </dsp:txXfrm>
    </dsp:sp>
    <dsp:sp modelId="{F6957425-D937-4F31-AE29-C176C3440C0B}">
      <dsp:nvSpPr>
        <dsp:cNvPr id="0" name=""/>
        <dsp:cNvSpPr/>
      </dsp:nvSpPr>
      <dsp:spPr>
        <a:xfrm>
          <a:off x="0" y="2294"/>
          <a:ext cx="3277641" cy="15141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zh-CN" altLang="en-US" sz="4400" kern="1200" dirty="0">
              <a:solidFill>
                <a:schemeClr val="tx1"/>
              </a:solidFill>
            </a:rPr>
            <a:t>功能优化</a:t>
          </a:r>
        </a:p>
      </dsp:txBody>
      <dsp:txXfrm>
        <a:off x="73917" y="76211"/>
        <a:ext cx="3129807" cy="1366359"/>
      </dsp:txXfrm>
    </dsp:sp>
    <dsp:sp modelId="{E3278FEE-9B48-46CF-A828-C07162C92960}">
      <dsp:nvSpPr>
        <dsp:cNvPr id="0" name=""/>
        <dsp:cNvSpPr/>
      </dsp:nvSpPr>
      <dsp:spPr>
        <a:xfrm rot="5400000">
          <a:off x="5585423" y="-564165"/>
          <a:ext cx="1211354" cy="582691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支持硬件计算整数</a:t>
          </a:r>
          <a:r>
            <a:rPr lang="en-US" altLang="zh-CN" sz="2000" kern="1200" dirty="0"/>
            <a:t>/</a:t>
          </a:r>
          <a:r>
            <a:rPr lang="zh-CN" altLang="en-US" sz="2000" kern="1200" dirty="0"/>
            <a:t>小数除法及开方</a:t>
          </a:r>
        </a:p>
        <a:p>
          <a:pPr marL="228600" lvl="1" indent="-228600" algn="l" defTabSz="889000">
            <a:lnSpc>
              <a:spcPct val="90000"/>
            </a:lnSpc>
            <a:spcBef>
              <a:spcPct val="0"/>
            </a:spcBef>
            <a:spcAft>
              <a:spcPct val="15000"/>
            </a:spcAft>
            <a:buChar char="•"/>
          </a:pPr>
          <a:r>
            <a:rPr lang="zh-CN" altLang="en-US" sz="2000" kern="1200" dirty="0"/>
            <a:t>支持</a:t>
          </a:r>
          <a:r>
            <a:rPr lang="en-US" altLang="zh-CN" sz="2000" kern="1200" dirty="0"/>
            <a:t>sin/cos/</a:t>
          </a:r>
          <a:r>
            <a:rPr lang="en-US" altLang="zh-CN" sz="2000" kern="1200" dirty="0" err="1"/>
            <a:t>arctan</a:t>
          </a:r>
          <a:r>
            <a:rPr lang="zh-CN" altLang="en-US" sz="2000" kern="1200" dirty="0"/>
            <a:t>硬件计算</a:t>
          </a:r>
        </a:p>
      </dsp:txBody>
      <dsp:txXfrm rot="-5400000">
        <a:off x="3277642" y="1802749"/>
        <a:ext cx="5767785" cy="1093088"/>
      </dsp:txXfrm>
    </dsp:sp>
    <dsp:sp modelId="{9711AF30-7136-48A2-B52E-28FB5F81BB72}">
      <dsp:nvSpPr>
        <dsp:cNvPr id="0" name=""/>
        <dsp:cNvSpPr/>
      </dsp:nvSpPr>
      <dsp:spPr>
        <a:xfrm>
          <a:off x="0" y="1592196"/>
          <a:ext cx="3277641" cy="15141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CN" altLang="en-US" sz="4800" kern="1200" dirty="0">
              <a:solidFill>
                <a:schemeClr val="tx1"/>
              </a:solidFill>
            </a:rPr>
            <a:t>算法提升</a:t>
          </a:r>
        </a:p>
      </dsp:txBody>
      <dsp:txXfrm>
        <a:off x="73917" y="1666113"/>
        <a:ext cx="3129807" cy="1366359"/>
      </dsp:txXfrm>
    </dsp:sp>
    <dsp:sp modelId="{6BA26C17-B735-47BD-BB95-AB135935DE06}">
      <dsp:nvSpPr>
        <dsp:cNvPr id="0" name=""/>
        <dsp:cNvSpPr/>
      </dsp:nvSpPr>
      <dsp:spPr>
        <a:xfrm rot="5400000">
          <a:off x="5585423" y="1025737"/>
          <a:ext cx="1211354" cy="582691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针对引脚优化，实现单面板方案</a:t>
          </a:r>
        </a:p>
        <a:p>
          <a:pPr marL="228600" lvl="1" indent="-228600" algn="l" defTabSz="889000">
            <a:lnSpc>
              <a:spcPct val="90000"/>
            </a:lnSpc>
            <a:spcBef>
              <a:spcPct val="0"/>
            </a:spcBef>
            <a:spcAft>
              <a:spcPct val="15000"/>
            </a:spcAft>
            <a:buChar char="•"/>
          </a:pPr>
          <a:r>
            <a:rPr lang="zh-CN" altLang="en-US" sz="2000" kern="1200" dirty="0"/>
            <a:t>具备集成</a:t>
          </a:r>
          <a:r>
            <a:rPr lang="en-US" altLang="zh-CN" sz="2000" kern="1200" dirty="0"/>
            <a:t>PN</a:t>
          </a:r>
          <a:r>
            <a:rPr lang="zh-CN" altLang="en-US" sz="2000" kern="1200" dirty="0"/>
            <a:t>预驱及双</a:t>
          </a:r>
          <a:r>
            <a:rPr lang="en-US" altLang="zh-CN" sz="2000" kern="1200" dirty="0"/>
            <a:t>N</a:t>
          </a:r>
          <a:r>
            <a:rPr lang="zh-CN" altLang="en-US" sz="2000" kern="1200" dirty="0"/>
            <a:t>预驱版本，大幅减小</a:t>
          </a:r>
          <a:r>
            <a:rPr lang="en-US" altLang="zh-CN" sz="2000" kern="1200" dirty="0"/>
            <a:t>PCB</a:t>
          </a:r>
          <a:r>
            <a:rPr lang="zh-CN" altLang="en-US" sz="2000" kern="1200" dirty="0"/>
            <a:t>面积</a:t>
          </a:r>
        </a:p>
      </dsp:txBody>
      <dsp:txXfrm rot="-5400000">
        <a:off x="3277642" y="3392652"/>
        <a:ext cx="5767785" cy="1093088"/>
      </dsp:txXfrm>
    </dsp:sp>
    <dsp:sp modelId="{8FF1DB09-E4A6-4DE5-9449-84665CD1AC35}">
      <dsp:nvSpPr>
        <dsp:cNvPr id="0" name=""/>
        <dsp:cNvSpPr/>
      </dsp:nvSpPr>
      <dsp:spPr>
        <a:xfrm>
          <a:off x="0" y="3182099"/>
          <a:ext cx="3277641" cy="15141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zh-CN" altLang="en-US" sz="4400" kern="1200" dirty="0">
              <a:solidFill>
                <a:schemeClr val="tx1"/>
              </a:solidFill>
            </a:rPr>
            <a:t>成本优化</a:t>
          </a:r>
        </a:p>
      </dsp:txBody>
      <dsp:txXfrm>
        <a:off x="73917" y="3256016"/>
        <a:ext cx="3129807" cy="136635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C516AF25-A190-BB47-A4A6-5F82BCA804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noProof="1"/>
            </a:lvl1pPr>
          </a:lstStyle>
          <a:p>
            <a:pPr>
              <a:defRPr/>
            </a:pPr>
            <a:endParaRPr lang="zh-CN" altLang="en-US"/>
          </a:p>
        </p:txBody>
      </p:sp>
      <p:sp>
        <p:nvSpPr>
          <p:cNvPr id="3" name="日期占位符 2">
            <a:extLst>
              <a:ext uri="{FF2B5EF4-FFF2-40B4-BE49-F238E27FC236}">
                <a16:creationId xmlns:a16="http://schemas.microsoft.com/office/drawing/2014/main" id="{31232EB4-D588-F842-9ACB-0D4DD6B69CB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noProof="1" smtClean="0"/>
            </a:lvl1pPr>
          </a:lstStyle>
          <a:p>
            <a:pPr>
              <a:defRPr/>
            </a:pPr>
            <a:fld id="{D5BF125F-F9A6-2B44-8D0D-F3BDA3D3084E}" type="datetimeFigureOut">
              <a:rPr lang="zh-CN" altLang="en-US"/>
              <a:pPr>
                <a:defRPr/>
              </a:pPr>
              <a:t>2020/12/15</a:t>
            </a:fld>
            <a:endParaRPr lang="zh-CN" altLang="en-US"/>
          </a:p>
        </p:txBody>
      </p:sp>
      <p:sp>
        <p:nvSpPr>
          <p:cNvPr id="13316" name="幻灯片图像占位符 3">
            <a:extLst>
              <a:ext uri="{FF2B5EF4-FFF2-40B4-BE49-F238E27FC236}">
                <a16:creationId xmlns:a16="http://schemas.microsoft.com/office/drawing/2014/main" id="{82D68481-8601-E545-B7B4-B34F2C898D9C}"/>
              </a:ext>
            </a:extLst>
          </p:cNvPr>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317" name="备注占位符 4">
            <a:extLst>
              <a:ext uri="{FF2B5EF4-FFF2-40B4-BE49-F238E27FC236}">
                <a16:creationId xmlns:a16="http://schemas.microsoft.com/office/drawing/2014/main" id="{06C35283-B1E9-3340-878D-37038BD14BEF}"/>
              </a:ext>
            </a:extLst>
          </p:cNvPr>
          <p:cNvSpPr>
            <a:spLocks noGrp="1" noChangeArrowheads="1"/>
          </p:cNvSpPr>
          <p:nvPr>
            <p:ph type="body" sz="quarter" idx="4294967295"/>
          </p:nvPr>
        </p:nvSpPr>
        <p:spPr bwMode="auto">
          <a:xfrm>
            <a:off x="685800" y="4400550"/>
            <a:ext cx="5486400" cy="360045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0C6F9EA1-C02F-A547-86E8-B9AA4AAC14E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noProof="1"/>
            </a:lvl1pPr>
          </a:lstStyle>
          <a:p>
            <a:pPr>
              <a:defRPr/>
            </a:pPr>
            <a:endParaRPr lang="zh-CN" altLang="en-US"/>
          </a:p>
        </p:txBody>
      </p:sp>
      <p:sp>
        <p:nvSpPr>
          <p:cNvPr id="7" name="灯片编号占位符 6">
            <a:extLst>
              <a:ext uri="{FF2B5EF4-FFF2-40B4-BE49-F238E27FC236}">
                <a16:creationId xmlns:a16="http://schemas.microsoft.com/office/drawing/2014/main" id="{E0DE2117-02C6-B740-84B3-980A4FF453F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06B928D-B539-F447-A771-47973CED6FE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谢谢主持人！</a:t>
            </a:r>
            <a:endParaRPr kumimoji="1" lang="en-US" altLang="zh-CN" dirty="0"/>
          </a:p>
          <a:p>
            <a:endParaRPr kumimoji="1" lang="en-US" altLang="zh-CN" dirty="0"/>
          </a:p>
          <a:p>
            <a:r>
              <a:rPr kumimoji="1" lang="zh-CN" altLang="en-US" dirty="0"/>
              <a:t>各位领导，各位来宾，下午好！很荣幸我有机会介绍我们公司以及我们的产品！</a:t>
            </a:r>
            <a:endParaRPr kumimoji="1" lang="en-US" altLang="zh-CN"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a:t>
            </a:fld>
            <a:endParaRPr lang="zh-CN" altLang="en-US"/>
          </a:p>
        </p:txBody>
      </p:sp>
    </p:spTree>
    <p:extLst>
      <p:ext uri="{BB962C8B-B14F-4D97-AF65-F5344CB8AC3E}">
        <p14:creationId xmlns:p14="http://schemas.microsoft.com/office/powerpoint/2010/main" val="26867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那大宝平台对我们有什么优势呢？ 我这边做了一个总结！</a:t>
            </a:r>
            <a:endParaRPr kumimoji="1" lang="en-US" altLang="zh-CN" dirty="0"/>
          </a:p>
          <a:p>
            <a:r>
              <a:rPr kumimoji="1" lang="en-US" altLang="zh-CN" dirty="0"/>
              <a:t>1.</a:t>
            </a:r>
            <a:r>
              <a:rPr kumimoji="1" lang="zh-CN" altLang="en-US" dirty="0"/>
              <a:t> 定制化，</a:t>
            </a:r>
            <a:endParaRPr kumimoji="1" lang="en-US" altLang="zh-CN" dirty="0"/>
          </a:p>
          <a:p>
            <a:r>
              <a:rPr kumimoji="1" lang="en-US" altLang="zh-CN" dirty="0"/>
              <a:t>2.</a:t>
            </a:r>
            <a:r>
              <a:rPr kumimoji="1" lang="zh-CN" altLang="en-US" dirty="0"/>
              <a:t> 快速化，是的没有说错，我们做一颗芯片最快可以</a:t>
            </a:r>
            <a:r>
              <a:rPr kumimoji="1" lang="en-US" altLang="zh-CN" dirty="0"/>
              <a:t>6</a:t>
            </a:r>
            <a:r>
              <a:rPr kumimoji="1" lang="zh-CN" altLang="en-US" dirty="0"/>
              <a:t>周出炉。</a:t>
            </a:r>
            <a:endParaRPr kumimoji="1" lang="en-US" altLang="zh-CN" dirty="0"/>
          </a:p>
          <a:p>
            <a:r>
              <a:rPr kumimoji="1" lang="en-US" altLang="zh-CN" dirty="0"/>
              <a:t>3.</a:t>
            </a:r>
            <a:r>
              <a:rPr kumimoji="1" lang="zh-CN" altLang="en-US" dirty="0"/>
              <a:t> 自身迭代，</a:t>
            </a:r>
            <a:endParaRPr kumimoji="1" lang="en-US" altLang="zh-CN" dirty="0"/>
          </a:p>
          <a:p>
            <a:r>
              <a:rPr kumimoji="1" lang="en-US" altLang="zh-CN" dirty="0"/>
              <a:t>4.</a:t>
            </a:r>
            <a:r>
              <a:rPr kumimoji="1" lang="zh-CN" altLang="en-US" dirty="0"/>
              <a:t> 抵抗风险，</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10</a:t>
            </a:fld>
            <a:endParaRPr lang="zh-CN" altLang="en-US"/>
          </a:p>
        </p:txBody>
      </p:sp>
    </p:spTree>
    <p:extLst>
      <p:ext uri="{BB962C8B-B14F-4D97-AF65-F5344CB8AC3E}">
        <p14:creationId xmlns:p14="http://schemas.microsoft.com/office/powerpoint/2010/main" val="957452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49155" name="备注占位符 2"/>
          <p:cNvSpPr>
            <a:spLocks noGrp="1"/>
          </p:cNvSpPr>
          <p:nvPr>
            <p:ph type="body" idx="1"/>
          </p:nvPr>
        </p:nvSpPr>
        <p:spPr bwMode="auto">
          <a:noFill/>
        </p:spPr>
        <p:txBody>
          <a:bodyPr wrap="square" numCol="1" anchor="t" anchorCtr="0" compatLnSpc="1"/>
          <a:lstStyle/>
          <a:p>
            <a:r>
              <a:rPr lang="zh-CN" altLang="en-US" dirty="0"/>
              <a:t>另外我们还有自己的核心专利</a:t>
            </a:r>
            <a:endParaRPr lang="en-US" altLang="zh-CN" dirty="0"/>
          </a:p>
          <a:p>
            <a:endParaRPr lang="en-US" altLang="zh-CN" dirty="0"/>
          </a:p>
          <a:p>
            <a:r>
              <a:rPr lang="zh-CN" altLang="en-US" dirty="0"/>
              <a:t>这是我们高可靠性</a:t>
            </a:r>
            <a:r>
              <a:rPr lang="en-US" altLang="zh-CN" dirty="0"/>
              <a:t>ESD</a:t>
            </a:r>
            <a:r>
              <a:rPr lang="zh-CN" altLang="en-US" dirty="0"/>
              <a:t>设计的专利，右边是第三方机构测试我们</a:t>
            </a:r>
            <a:r>
              <a:rPr lang="en-US" altLang="zh-CN" dirty="0"/>
              <a:t>ESD</a:t>
            </a:r>
            <a:r>
              <a:rPr lang="zh-CN" altLang="en-US" dirty="0"/>
              <a:t>的结果</a:t>
            </a:r>
            <a:endParaRPr lang="en-US" altLang="zh-CN" dirty="0"/>
          </a:p>
          <a:p>
            <a:endParaRPr lang="en-US" altLang="zh-CN" dirty="0"/>
          </a:p>
          <a:p>
            <a:r>
              <a:rPr lang="en-US" altLang="zh-CN" dirty="0"/>
              <a:t>HBM</a:t>
            </a:r>
            <a:r>
              <a:rPr lang="zh-CN" altLang="en-US" dirty="0"/>
              <a:t> </a:t>
            </a:r>
            <a:r>
              <a:rPr lang="en-US" altLang="zh-CN" dirty="0"/>
              <a:t>8000V</a:t>
            </a:r>
            <a:r>
              <a:rPr lang="zh-CN" altLang="en-US" dirty="0"/>
              <a:t>以上，是最高等级，而且是直接对着芯片引脚打静电。</a:t>
            </a:r>
            <a:endParaRPr lang="en-US" altLang="zh-CN" dirty="0"/>
          </a:p>
          <a:p>
            <a:endParaRPr lang="en-US" altLang="zh-CN" dirty="0"/>
          </a:p>
          <a:p>
            <a:r>
              <a:rPr lang="en-US" altLang="zh-CN" dirty="0"/>
              <a:t>CDM3000V</a:t>
            </a:r>
            <a:r>
              <a:rPr lang="zh-CN" altLang="en-US" dirty="0"/>
              <a:t>，也是最高等级</a:t>
            </a:r>
            <a:endParaRPr lang="en-US" altLang="zh-CN" dirty="0"/>
          </a:p>
        </p:txBody>
      </p:sp>
      <p:sp>
        <p:nvSpPr>
          <p:cNvPr id="4" name="灯片编号占位符 3"/>
          <p:cNvSpPr>
            <a:spLocks noGrp="1"/>
          </p:cNvSpPr>
          <p:nvPr>
            <p:ph type="sldNum" sz="quarter" idx="5"/>
          </p:nvPr>
        </p:nvSpPr>
        <p:spPr/>
        <p:txBody>
          <a:bodyPr/>
          <a:lstStyle/>
          <a:p>
            <a:pPr>
              <a:defRPr/>
            </a:pPr>
            <a:fld id="{E3EB462F-1518-47F9-B0AC-0D1D64D8B5B6}" type="slidenum">
              <a:rPr lang="zh-CN" altLang="en-US" smtClean="0"/>
              <a:t>11</a:t>
            </a:fld>
            <a:endParaRPr lang="zh-CN" altLang="en-US"/>
          </a:p>
        </p:txBody>
      </p:sp>
    </p:spTree>
    <p:extLst>
      <p:ext uri="{BB962C8B-B14F-4D97-AF65-F5344CB8AC3E}">
        <p14:creationId xmlns:p14="http://schemas.microsoft.com/office/powerpoint/2010/main" val="2374610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接下来是高稳定性和低漂移的设计专利</a:t>
            </a:r>
            <a:endParaRPr kumimoji="1" lang="en-US" altLang="zh-CN" dirty="0"/>
          </a:p>
          <a:p>
            <a:endParaRPr kumimoji="1" lang="en-US" altLang="zh-CN" dirty="0"/>
          </a:p>
          <a:p>
            <a:r>
              <a:rPr kumimoji="1" lang="zh-CN" altLang="en-US" dirty="0"/>
              <a:t>右图是海信内部自己把我们芯片和日系</a:t>
            </a:r>
            <a:r>
              <a:rPr kumimoji="1" lang="en-US" altLang="zh-CN" dirty="0"/>
              <a:t>RXF</a:t>
            </a:r>
            <a:r>
              <a:rPr kumimoji="1" lang="zh-CN" altLang="en-US" dirty="0"/>
              <a:t>芯片的</a:t>
            </a:r>
            <a:r>
              <a:rPr kumimoji="1" lang="en-US" altLang="zh-CN" dirty="0"/>
              <a:t>ADC</a:t>
            </a:r>
            <a:r>
              <a:rPr kumimoji="1" lang="zh-CN" altLang="en-US" dirty="0"/>
              <a:t>做的比较，绿色是日系的</a:t>
            </a:r>
            <a:r>
              <a:rPr kumimoji="1" lang="en-US" altLang="zh-CN" dirty="0"/>
              <a:t>RXF</a:t>
            </a:r>
            <a:r>
              <a:rPr kumimoji="1" lang="zh-CN" altLang="en-US" dirty="0"/>
              <a:t>芯片，蓝色是华芯微特的芯片，我们的比他们更加稳定，就应为这张图我们在海信得以量产的机会。</a:t>
            </a:r>
            <a:endParaRPr kumimoji="1" lang="en-US" altLang="zh-CN" dirty="0"/>
          </a:p>
          <a:p>
            <a:endParaRPr kumimoji="1" lang="en-US" altLang="zh-CN" dirty="0"/>
          </a:p>
          <a:p>
            <a:r>
              <a:rPr kumimoji="1" lang="zh-CN" altLang="en-US" dirty="0"/>
              <a:t>要知道那时还没有中芯事件。客户没有先现在这样对国产芯片这么包容。</a:t>
            </a:r>
            <a:endParaRPr kumimoji="1" lang="en-US" altLang="zh-CN" dirty="0"/>
          </a:p>
          <a:p>
            <a:endParaRPr kumimoji="1" lang="en-US" altLang="zh-CN" dirty="0"/>
          </a:p>
          <a:p>
            <a:r>
              <a:rPr kumimoji="1" lang="zh-CN" altLang="en-US" dirty="0"/>
              <a:t>到此我总结一下：</a:t>
            </a:r>
            <a:endParaRPr kumimoji="1" lang="en-US" altLang="zh-CN" dirty="0"/>
          </a:p>
          <a:p>
            <a:r>
              <a:rPr kumimoji="1" lang="zh-CN" altLang="en-US" dirty="0"/>
              <a:t>我们有世界一流的模拟团队，快速迭代芯片设计的</a:t>
            </a:r>
            <a:r>
              <a:rPr kumimoji="1" lang="en-US" altLang="zh-CN" dirty="0"/>
              <a:t>DABAO</a:t>
            </a:r>
            <a:r>
              <a:rPr kumimoji="1" lang="zh-CN" altLang="en-US" dirty="0"/>
              <a:t>平台以及高可靠性的芯片设计能力，所以我们能做世界一流水平的芯片</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12</a:t>
            </a:fld>
            <a:endParaRPr lang="zh-CN" altLang="en-US"/>
          </a:p>
        </p:txBody>
      </p:sp>
    </p:spTree>
    <p:extLst>
      <p:ext uri="{BB962C8B-B14F-4D97-AF65-F5344CB8AC3E}">
        <p14:creationId xmlns:p14="http://schemas.microsoft.com/office/powerpoint/2010/main" val="3368525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我们进入下一个环节：</a:t>
            </a:r>
            <a:r>
              <a:rPr lang="zh-CN" altLang="en-US" sz="1200" b="0" cap="none" spc="0" dirty="0">
                <a:ln w="0"/>
                <a:solidFill>
                  <a:schemeClr val="tx1"/>
                </a:solidFill>
                <a:effectLst>
                  <a:outerShdw blurRad="38100" dist="19050" dir="2700000" algn="tl" rotWithShape="0">
                    <a:schemeClr val="dk1">
                      <a:alpha val="40000"/>
                    </a:schemeClr>
                  </a:outerShdw>
                </a:effectLst>
              </a:rPr>
              <a:t>华芯微特产品介绍</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13</a:t>
            </a:fld>
            <a:endParaRPr lang="zh-CN" altLang="en-US"/>
          </a:p>
        </p:txBody>
      </p:sp>
    </p:spTree>
    <p:extLst>
      <p:ext uri="{BB962C8B-B14F-4D97-AF65-F5344CB8AC3E}">
        <p14:creationId xmlns:p14="http://schemas.microsoft.com/office/powerpoint/2010/main" val="4217449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zh-CN" altLang="en-US" dirty="0"/>
          </a:p>
          <a:p>
            <a:r>
              <a:rPr lang="zh-CN" altLang="en-US" b="1" dirty="0"/>
              <a:t>根据我们多年的市场开发以及结合我们公司的情况，</a:t>
            </a:r>
            <a:endParaRPr lang="en-US" altLang="zh-CN" b="1" dirty="0"/>
          </a:p>
          <a:p>
            <a:r>
              <a:rPr lang="zh-CN" altLang="en-US" b="1" dirty="0"/>
              <a:t>我们</a:t>
            </a:r>
            <a:r>
              <a:rPr lang="en-US" altLang="zh-CN" b="1" dirty="0"/>
              <a:t>MCU</a:t>
            </a:r>
            <a:r>
              <a:rPr lang="zh-CN" altLang="en-US" b="1" dirty="0"/>
              <a:t>主要有</a:t>
            </a:r>
            <a:r>
              <a:rPr lang="en-US" altLang="zh-CN" b="1" dirty="0"/>
              <a:t>3</a:t>
            </a:r>
            <a:r>
              <a:rPr lang="zh-CN" altLang="en-US" b="1" dirty="0"/>
              <a:t>个方向：</a:t>
            </a:r>
            <a:endParaRPr lang="en-US" altLang="zh-CN" b="1" dirty="0"/>
          </a:p>
          <a:p>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第一是：</a:t>
            </a:r>
            <a:r>
              <a:rPr kumimoji="1" lang="en-US" altLang="zh-CN" dirty="0"/>
              <a:t>TFT-LCD</a:t>
            </a:r>
            <a:r>
              <a:rPr kumimoji="1" lang="zh-CN" altLang="en-US" dirty="0"/>
              <a:t> 显示</a:t>
            </a:r>
            <a:r>
              <a:rPr kumimoji="1" lang="en-US" altLang="zh-CN" dirty="0"/>
              <a:t>&amp;</a:t>
            </a:r>
            <a:r>
              <a:rPr kumimoji="1" lang="zh-CN" altLang="en-US" dirty="0"/>
              <a:t>控制市场，所以对应的是蓝色部分产品</a:t>
            </a: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第二是：直流电机控制市场，所对应的是绿色部分的产品</a:t>
            </a: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第三是：白电</a:t>
            </a:r>
            <a:r>
              <a:rPr kumimoji="1" lang="en-US" altLang="zh-CN" dirty="0"/>
              <a:t>&amp;</a:t>
            </a:r>
            <a:r>
              <a:rPr kumimoji="1" lang="zh-CN" altLang="en-US" dirty="0"/>
              <a:t>工控市场，这里我解释一下白电的要求和工控的要求是一样的。所对应的是黄色和红色部分的产品。</a:t>
            </a: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14</a:t>
            </a:fld>
            <a:endParaRPr lang="zh-CN" altLang="en-US"/>
          </a:p>
        </p:txBody>
      </p:sp>
    </p:spTree>
    <p:extLst>
      <p:ext uri="{BB962C8B-B14F-4D97-AF65-F5344CB8AC3E}">
        <p14:creationId xmlns:p14="http://schemas.microsoft.com/office/powerpoint/2010/main" val="224013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好，我们介绍</a:t>
            </a:r>
            <a:r>
              <a:rPr kumimoji="1" lang="en-US" altLang="zh-CN" sz="1200" b="1" dirty="0"/>
              <a:t>TFT-LCD</a:t>
            </a:r>
            <a:r>
              <a:rPr kumimoji="1" lang="zh-CN" altLang="en-US" sz="1200" b="1" dirty="0"/>
              <a:t> 显示</a:t>
            </a:r>
            <a:r>
              <a:rPr kumimoji="1" lang="en-US" altLang="zh-CN" sz="1200" b="1" dirty="0"/>
              <a:t>&amp;</a:t>
            </a:r>
            <a:r>
              <a:rPr kumimoji="1" lang="zh-CN" altLang="en-US" sz="1200" b="1" dirty="0"/>
              <a:t>控制市场的产品</a:t>
            </a:r>
            <a:endParaRPr kumimoji="1" lang="en-US" altLang="zh-CN" dirty="0"/>
          </a:p>
          <a:p>
            <a:endParaRPr kumimoji="1" lang="en-US" altLang="zh-CN" dirty="0"/>
          </a:p>
          <a:p>
            <a:r>
              <a:rPr kumimoji="1" lang="zh-CN" altLang="en-US" dirty="0"/>
              <a:t>在介绍我们这个产品之前，先给大家看几张图片。</a:t>
            </a:r>
            <a:endParaRPr kumimoji="1" lang="en-US" altLang="zh-CN"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15</a:t>
            </a:fld>
            <a:endParaRPr lang="zh-CN" altLang="en-US"/>
          </a:p>
        </p:txBody>
      </p:sp>
    </p:spTree>
    <p:extLst>
      <p:ext uri="{BB962C8B-B14F-4D97-AF65-F5344CB8AC3E}">
        <p14:creationId xmlns:p14="http://schemas.microsoft.com/office/powerpoint/2010/main" val="2255089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这个是我们传统的咖啡机。它的操作是通过按键完成</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16</a:t>
            </a:fld>
            <a:endParaRPr lang="zh-CN" altLang="en-US"/>
          </a:p>
        </p:txBody>
      </p:sp>
    </p:spTree>
    <p:extLst>
      <p:ext uri="{BB962C8B-B14F-4D97-AF65-F5344CB8AC3E}">
        <p14:creationId xmlns:p14="http://schemas.microsoft.com/office/powerpoint/2010/main" val="67525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这个咖啡是通过屏幕显示和触控完成。这个是为了吸引更多年轻人设计的咖啡机。</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17</a:t>
            </a:fld>
            <a:endParaRPr lang="zh-CN" altLang="en-US"/>
          </a:p>
        </p:txBody>
      </p:sp>
    </p:spTree>
    <p:extLst>
      <p:ext uri="{BB962C8B-B14F-4D97-AF65-F5344CB8AC3E}">
        <p14:creationId xmlns:p14="http://schemas.microsoft.com/office/powerpoint/2010/main" val="262878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他可以通过屏幕显示顾客想要的咖啡种类。甚至可以教会首次喝咖啡的顾客什么是摩卡，什么是拿铁，应为图片显示一目了然</a:t>
            </a:r>
            <a:endParaRPr kumimoji="1" lang="en-US" altLang="zh-CN" dirty="0"/>
          </a:p>
          <a:p>
            <a:endParaRPr kumimoji="1" lang="en-US" altLang="zh-CN" dirty="0"/>
          </a:p>
          <a:p>
            <a:r>
              <a:rPr kumimoji="1" lang="zh-CN" altLang="en-US" dirty="0"/>
              <a:t>这种交互对于消费者视觉非常有冲击力。 非常能够抓住年轻消费者的眼球。外观设计是第一生产力不是一句空话。</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18</a:t>
            </a:fld>
            <a:endParaRPr lang="zh-CN" altLang="en-US"/>
          </a:p>
        </p:txBody>
      </p:sp>
    </p:spTree>
    <p:extLst>
      <p:ext uri="{BB962C8B-B14F-4D97-AF65-F5344CB8AC3E}">
        <p14:creationId xmlns:p14="http://schemas.microsoft.com/office/powerpoint/2010/main" val="788907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那既然</a:t>
            </a:r>
            <a:r>
              <a:rPr kumimoji="1" lang="en-US" altLang="zh-CN" dirty="0"/>
              <a:t>TFT</a:t>
            </a:r>
            <a:r>
              <a:rPr kumimoji="1" lang="zh-CN" altLang="en-US" dirty="0"/>
              <a:t> </a:t>
            </a:r>
            <a:r>
              <a:rPr kumimoji="1" lang="en-US" altLang="zh-CN" dirty="0"/>
              <a:t>LCD</a:t>
            </a:r>
            <a:r>
              <a:rPr kumimoji="1" lang="zh-CN" altLang="en-US" dirty="0"/>
              <a:t>屏对于产品设计这么好。为什么没能够想爆发呢？</a:t>
            </a: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主要还是在用户体验构思和成本上。我先来说说成本；</a:t>
            </a: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成本主要集中在两块；显示模组的成本，我们称为</a:t>
            </a:r>
            <a:r>
              <a:rPr kumimoji="1" lang="en-US" altLang="zh-CN" dirty="0"/>
              <a:t>LCM</a:t>
            </a:r>
            <a:r>
              <a:rPr kumimoji="1" lang="zh-CN" altLang="en-US" dirty="0"/>
              <a:t>，另外一个是显示控制方案。他们的比例差不多对半分。 我们华芯微特努力把显示方案的成本控制在原有的三分之一左右，我们要把这个成本的天花板给掀掉。</a:t>
            </a: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那华芯微特凭什么能做到呢？</a:t>
            </a: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dirty="0"/>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1" lang="zh-CN" altLang="en-US" dirty="0"/>
              <a:t>精准定位：我们把我们定位的市场切下来，做到头部；在我们定位之外的功能我们一律不做！目前现在的</a:t>
            </a:r>
            <a:r>
              <a:rPr kumimoji="1" lang="en-US" altLang="zh-CN" dirty="0"/>
              <a:t>LCD</a:t>
            </a:r>
            <a:r>
              <a:rPr kumimoji="1" lang="zh-CN" altLang="en-US" dirty="0"/>
              <a:t>显示方案，大多数用的是视频显示芯片做图形显示方案，成本是一定下不来的。</a:t>
            </a:r>
            <a:endParaRPr kumimoji="1" lang="en-US" altLang="zh-CN" dirty="0"/>
          </a:p>
          <a:p>
            <a:pPr marL="342900" indent="-342900">
              <a:buAutoNum type="arabicPeriod"/>
            </a:pPr>
            <a:r>
              <a:rPr kumimoji="1" lang="zh-CN" altLang="en-US" dirty="0"/>
              <a:t>持续优化：提高技术</a:t>
            </a:r>
            <a:r>
              <a:rPr kumimoji="1" lang="en-US" altLang="zh-CN" dirty="0"/>
              <a:t>&amp;</a:t>
            </a:r>
            <a:r>
              <a:rPr kumimoji="1" lang="zh-CN" altLang="en-US" dirty="0"/>
              <a:t>工艺，加大芯片的集成度，帮助客户压缩</a:t>
            </a:r>
            <a:r>
              <a:rPr kumimoji="1" lang="en-US" altLang="zh-CN" dirty="0"/>
              <a:t>BOM</a:t>
            </a:r>
            <a:r>
              <a:rPr kumimoji="1" lang="zh-CN" altLang="en-US" dirty="0"/>
              <a:t>的成本</a:t>
            </a:r>
            <a:endParaRPr kumimoji="1" lang="en-US" altLang="zh-CN" dirty="0"/>
          </a:p>
          <a:p>
            <a:pPr marL="342900" indent="-342900">
              <a:buAutoNum type="arabicPeriod"/>
            </a:pPr>
            <a:r>
              <a:rPr kumimoji="1" lang="zh-CN" altLang="en-US" dirty="0"/>
              <a:t>生态共赢：我们和我们的上位机合作伙伴，帮助他们推出匹配我们产品的上位机，实现互利共赢，同时降低客户使用的门槛和压缩其研发的时间，最终我们希望工业设计或者做平面设计的客户都能够使用我们的产品。</a:t>
            </a:r>
            <a:endParaRPr kumimoji="1" lang="en-US" altLang="zh-CN" dirty="0"/>
          </a:p>
          <a:p>
            <a:r>
              <a:rPr kumimoji="1" lang="zh-CN" altLang="en-US" dirty="0"/>
              <a:t>至于用户体验的构思，我们的合作伙伴会给大家再来更多更好的思路，茶歇的时候大家可以去展台参观；</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19</a:t>
            </a:fld>
            <a:endParaRPr lang="zh-CN" altLang="en-US"/>
          </a:p>
        </p:txBody>
      </p:sp>
    </p:spTree>
    <p:extLst>
      <p:ext uri="{BB962C8B-B14F-4D97-AF65-F5344CB8AC3E}">
        <p14:creationId xmlns:p14="http://schemas.microsoft.com/office/powerpoint/2010/main" val="35670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我会分三个部分来介绍我们公司以及我们的产品。</a:t>
            </a:r>
            <a:endParaRPr kumimoji="1" lang="en-US" altLang="zh-CN" dirty="0"/>
          </a:p>
          <a:p>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第一是</a:t>
            </a:r>
            <a:r>
              <a:rPr lang="zh-CN" altLang="en-US" sz="1200" b="0" cap="none" spc="0" dirty="0">
                <a:ln w="0"/>
                <a:solidFill>
                  <a:schemeClr val="tx1"/>
                </a:solidFill>
                <a:effectLst>
                  <a:outerShdw blurRad="38100" dist="19050" dir="2700000" algn="tl" rotWithShape="0">
                    <a:schemeClr val="dk1">
                      <a:alpha val="40000"/>
                    </a:schemeClr>
                  </a:outerShdw>
                </a:effectLst>
              </a:rPr>
              <a:t>华芯微特 及  芯片设计平台介绍</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第二是</a:t>
            </a:r>
            <a:r>
              <a:rPr lang="zh-CN" altLang="en-US" sz="1200" b="0" cap="none" spc="0" dirty="0">
                <a:ln w="0"/>
                <a:solidFill>
                  <a:schemeClr val="tx1"/>
                </a:solidFill>
                <a:effectLst>
                  <a:outerShdw blurRad="38100" dist="19050" dir="2700000" algn="tl" rotWithShape="0">
                    <a:schemeClr val="dk1">
                      <a:alpha val="40000"/>
                    </a:schemeClr>
                  </a:outerShdw>
                </a:effectLst>
              </a:rPr>
              <a:t>华芯微特产品介绍</a:t>
            </a:r>
          </a:p>
          <a:p>
            <a:r>
              <a:rPr kumimoji="1" lang="zh-CN" altLang="en-US" dirty="0"/>
              <a:t>第三是华芯微特的商业模式</a:t>
            </a:r>
            <a:endParaRPr kumimoji="1" lang="en-US" altLang="zh-CN" dirty="0"/>
          </a:p>
          <a:p>
            <a:endParaRPr kumimoji="1" lang="en-US" altLang="zh-CN" dirty="0"/>
          </a:p>
          <a:p>
            <a:r>
              <a:rPr kumimoji="1" lang="en-US" altLang="zh-CN" dirty="0"/>
              <a:t>10</a:t>
            </a:r>
            <a:r>
              <a:rPr kumimoji="1" lang="zh-CN" altLang="en-US" dirty="0"/>
              <a:t>秒钟</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a:t>
            </a:fld>
            <a:endParaRPr lang="zh-CN" altLang="en-US"/>
          </a:p>
        </p:txBody>
      </p:sp>
    </p:spTree>
    <p:extLst>
      <p:ext uri="{BB962C8B-B14F-4D97-AF65-F5344CB8AC3E}">
        <p14:creationId xmlns:p14="http://schemas.microsoft.com/office/powerpoint/2010/main" val="3418434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200" b="1" dirty="0">
                <a:solidFill>
                  <a:schemeClr val="bg1"/>
                </a:solidFill>
                <a:latin typeface="Microsoft YaHei" panose="020B0503020204020204" pitchFamily="34" charset="-122"/>
                <a:ea typeface="Microsoft YaHei" panose="020B0503020204020204" pitchFamily="34" charset="-122"/>
              </a:rPr>
              <a:t>华芯微特</a:t>
            </a:r>
            <a:r>
              <a:rPr kumimoji="1" lang="en-US" altLang="zh-CN" sz="1200" b="1" dirty="0">
                <a:solidFill>
                  <a:schemeClr val="bg1"/>
                </a:solidFill>
                <a:latin typeface="Microsoft YaHei" panose="020B0503020204020204" pitchFamily="34" charset="-122"/>
                <a:ea typeface="Microsoft YaHei" panose="020B0503020204020204" pitchFamily="34" charset="-122"/>
              </a:rPr>
              <a:t>TFT-LCD</a:t>
            </a:r>
            <a:r>
              <a:rPr kumimoji="1" lang="zh-CN" altLang="en-US" sz="1200" b="1" dirty="0">
                <a:solidFill>
                  <a:schemeClr val="bg1"/>
                </a:solidFill>
                <a:latin typeface="Microsoft YaHei" panose="020B0503020204020204" pitchFamily="34" charset="-122"/>
                <a:ea typeface="Microsoft YaHei" panose="020B0503020204020204" pitchFamily="34" charset="-122"/>
              </a:rPr>
              <a:t> 显示</a:t>
            </a:r>
            <a:r>
              <a:rPr kumimoji="1" lang="en-US" altLang="zh-CN" sz="1200" b="1" dirty="0">
                <a:solidFill>
                  <a:schemeClr val="bg1"/>
                </a:solidFill>
                <a:latin typeface="Microsoft YaHei" panose="020B0503020204020204" pitchFamily="34" charset="-122"/>
                <a:ea typeface="Microsoft YaHei" panose="020B0503020204020204" pitchFamily="34" charset="-122"/>
              </a:rPr>
              <a:t>&amp;</a:t>
            </a:r>
            <a:r>
              <a:rPr kumimoji="1" lang="zh-CN" altLang="en-US" sz="1200" b="1" dirty="0">
                <a:solidFill>
                  <a:schemeClr val="bg1"/>
                </a:solidFill>
                <a:latin typeface="Microsoft YaHei" panose="020B0503020204020204" pitchFamily="34" charset="-122"/>
                <a:ea typeface="Microsoft YaHei" panose="020B0503020204020204" pitchFamily="34" charset="-122"/>
              </a:rPr>
              <a:t>控制芯片的市场方向就是：</a:t>
            </a:r>
            <a:r>
              <a:rPr kumimoji="1" lang="en-US" altLang="zh-CN" sz="1200" dirty="0"/>
              <a:t>8</a:t>
            </a:r>
            <a:r>
              <a:rPr kumimoji="1" lang="zh-CN" altLang="en-US" sz="1200" dirty="0"/>
              <a:t>寸以下图形显示市场 </a:t>
            </a:r>
            <a:endParaRPr kumimoji="1" lang="en-US" altLang="zh-CN" sz="1200"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sz="1200" b="1" dirty="0">
              <a:solidFill>
                <a:schemeClr val="bg1"/>
              </a:solidFill>
              <a:latin typeface="Microsoft YaHei" panose="020B0503020204020204" pitchFamily="34" charset="-122"/>
              <a:ea typeface="Microsoft YaHei" panose="020B0503020204020204" pitchFamily="34"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200" b="1" dirty="0">
                <a:solidFill>
                  <a:schemeClr val="bg1"/>
                </a:solidFill>
                <a:latin typeface="Microsoft YaHei" panose="020B0503020204020204" pitchFamily="34" charset="-122"/>
                <a:ea typeface="Microsoft YaHei" panose="020B0503020204020204" pitchFamily="34" charset="-122"/>
              </a:rPr>
              <a:t>我们这次新产品，就给大家推出</a:t>
            </a:r>
            <a:r>
              <a:rPr kumimoji="1" lang="en-US" altLang="zh-CN" sz="1200" b="1" dirty="0">
                <a:solidFill>
                  <a:schemeClr val="bg1"/>
                </a:solidFill>
                <a:latin typeface="Microsoft YaHei" panose="020B0503020204020204" pitchFamily="34" charset="-122"/>
                <a:ea typeface="Microsoft YaHei" panose="020B0503020204020204" pitchFamily="34" charset="-122"/>
              </a:rPr>
              <a:t>4.3</a:t>
            </a:r>
            <a:r>
              <a:rPr kumimoji="1" lang="zh-CN" altLang="en-US" sz="1200" b="1" dirty="0">
                <a:solidFill>
                  <a:schemeClr val="bg1"/>
                </a:solidFill>
                <a:latin typeface="Microsoft YaHei" panose="020B0503020204020204" pitchFamily="34" charset="-122"/>
                <a:ea typeface="Microsoft YaHei" panose="020B0503020204020204" pitchFamily="34" charset="-122"/>
              </a:rPr>
              <a:t>寸以下的图形显示产品</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20</a:t>
            </a:fld>
            <a:endParaRPr lang="zh-CN" altLang="en-US"/>
          </a:p>
        </p:txBody>
      </p:sp>
    </p:spTree>
    <p:extLst>
      <p:ext uri="{BB962C8B-B14F-4D97-AF65-F5344CB8AC3E}">
        <p14:creationId xmlns:p14="http://schemas.microsoft.com/office/powerpoint/2010/main" val="1903033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接下来，我给大家介绍我们针对</a:t>
            </a:r>
            <a:r>
              <a:rPr kumimoji="1" lang="en-US" altLang="zh-CN" dirty="0"/>
              <a:t>4.3</a:t>
            </a:r>
            <a:r>
              <a:rPr kumimoji="1" lang="zh-CN" altLang="en-US" dirty="0"/>
              <a:t>寸推出的产品 </a:t>
            </a:r>
            <a:r>
              <a:rPr kumimoji="1" lang="en-US" altLang="zh-CN" dirty="0"/>
              <a:t>32S</a:t>
            </a:r>
            <a:r>
              <a:rPr kumimoji="1" lang="zh-CN" altLang="en-US" dirty="0"/>
              <a:t>！</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21</a:t>
            </a:fld>
            <a:endParaRPr lang="zh-CN" altLang="en-US"/>
          </a:p>
        </p:txBody>
      </p:sp>
    </p:spTree>
    <p:extLst>
      <p:ext uri="{BB962C8B-B14F-4D97-AF65-F5344CB8AC3E}">
        <p14:creationId xmlns:p14="http://schemas.microsoft.com/office/powerpoint/2010/main" val="3278027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它是大宝</a:t>
            </a:r>
            <a:r>
              <a:rPr kumimoji="1" lang="en-US" altLang="zh-CN" dirty="0"/>
              <a:t>M4</a:t>
            </a:r>
            <a:r>
              <a:rPr kumimoji="1" lang="zh-CN" altLang="en-US" dirty="0"/>
              <a:t>第</a:t>
            </a:r>
            <a:r>
              <a:rPr kumimoji="1" lang="en-US" altLang="zh-CN" dirty="0"/>
              <a:t>2</a:t>
            </a:r>
            <a:r>
              <a:rPr kumimoji="1" lang="zh-CN" altLang="en-US" dirty="0"/>
              <a:t>代产品；</a:t>
            </a: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dirty="0"/>
              <a:t>32S</a:t>
            </a:r>
            <a:r>
              <a:rPr kumimoji="1" lang="zh-CN" altLang="en-US" dirty="0"/>
              <a:t>的</a:t>
            </a:r>
            <a:r>
              <a:rPr lang="zh-CN" altLang="en-US" dirty="0"/>
              <a:t>目标市场是：</a:t>
            </a:r>
            <a:r>
              <a:rPr lang="en-US" altLang="zh-CN" dirty="0"/>
              <a:t>4.3</a:t>
            </a:r>
            <a:r>
              <a:rPr lang="zh-CN" altLang="en-US" dirty="0"/>
              <a:t>寸以下的</a:t>
            </a:r>
            <a:r>
              <a:rPr lang="en-US" altLang="zh-CN" dirty="0"/>
              <a:t>TFT</a:t>
            </a:r>
            <a:r>
              <a:rPr lang="zh-CN" altLang="en-US" dirty="0"/>
              <a:t> </a:t>
            </a:r>
            <a:r>
              <a:rPr lang="en-US" altLang="zh-CN" dirty="0"/>
              <a:t>RGB</a:t>
            </a:r>
            <a:r>
              <a:rPr lang="zh-CN" altLang="en-US" dirty="0"/>
              <a:t> </a:t>
            </a:r>
            <a:r>
              <a:rPr lang="en-US" altLang="zh-CN" dirty="0"/>
              <a:t>LCD</a:t>
            </a:r>
            <a:r>
              <a:rPr lang="zh-CN" altLang="en-US" dirty="0"/>
              <a:t>（或</a:t>
            </a:r>
            <a:r>
              <a:rPr lang="en-US" altLang="zh-CN" dirty="0"/>
              <a:t>800X480</a:t>
            </a:r>
            <a:r>
              <a:rPr lang="zh-CN" altLang="en-US" dirty="0"/>
              <a:t>以下）的应用领域</a:t>
            </a:r>
          </a:p>
          <a:p>
            <a:endParaRPr kumimoji="1" lang="en-US" altLang="zh-CN" dirty="0"/>
          </a:p>
          <a:p>
            <a:r>
              <a:rPr kumimoji="1" lang="zh-CN" altLang="en-US" dirty="0"/>
              <a:t>从形态上，他是我们第二代产品，</a:t>
            </a:r>
            <a:endParaRPr kumimoji="1" lang="en-US" altLang="zh-CN" dirty="0"/>
          </a:p>
          <a:p>
            <a:endParaRPr kumimoji="1" lang="en-US" altLang="zh-CN" dirty="0"/>
          </a:p>
          <a:p>
            <a:r>
              <a:rPr kumimoji="1" lang="zh-CN" altLang="en-US" dirty="0"/>
              <a:t>第二代产品是我们把</a:t>
            </a:r>
            <a:r>
              <a:rPr kumimoji="1" lang="en-US" altLang="zh-CN" dirty="0"/>
              <a:t>8MB</a:t>
            </a:r>
            <a:r>
              <a:rPr kumimoji="1" lang="zh-CN" altLang="en-US" dirty="0"/>
              <a:t>的</a:t>
            </a:r>
            <a:r>
              <a:rPr kumimoji="1" lang="en-US" altLang="zh-CN" dirty="0"/>
              <a:t>SDRAM</a:t>
            </a:r>
            <a:r>
              <a:rPr kumimoji="1" lang="zh-CN" altLang="en-US" dirty="0"/>
              <a:t> 叠封进去。</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22</a:t>
            </a:fld>
            <a:endParaRPr lang="zh-CN" altLang="en-US"/>
          </a:p>
        </p:txBody>
      </p:sp>
    </p:spTree>
    <p:extLst>
      <p:ext uri="{BB962C8B-B14F-4D97-AF65-F5344CB8AC3E}">
        <p14:creationId xmlns:p14="http://schemas.microsoft.com/office/powerpoint/2010/main" val="3511309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我们解决客户哪些问题呢？</a:t>
            </a:r>
            <a:endParaRPr lang="en-US" altLang="zh-CN" dirty="0"/>
          </a:p>
          <a:p>
            <a:endParaRPr lang="en-US" altLang="zh-CN" dirty="0"/>
          </a:p>
          <a:p>
            <a:r>
              <a:rPr lang="zh-CN" altLang="en-US" dirty="0"/>
              <a:t>解决客户制造成本的问题</a:t>
            </a:r>
            <a:endParaRPr lang="en-US" altLang="zh-CN" dirty="0"/>
          </a:p>
          <a:p>
            <a:r>
              <a:rPr lang="zh-CN" altLang="en-US" dirty="0"/>
              <a:t>解决客户购买</a:t>
            </a:r>
            <a:r>
              <a:rPr lang="en-US" altLang="zh-CN" dirty="0"/>
              <a:t>SDRAM</a:t>
            </a:r>
            <a:r>
              <a:rPr lang="zh-CN" altLang="en-US" dirty="0"/>
              <a:t>的烦恼</a:t>
            </a:r>
            <a:endParaRPr lang="en-US" altLang="zh-CN" dirty="0"/>
          </a:p>
          <a:p>
            <a:endParaRPr lang="en-US" altLang="zh-CN" dirty="0"/>
          </a:p>
          <a:p>
            <a:r>
              <a:rPr lang="zh-CN" altLang="en-US" dirty="0"/>
              <a:t>这个是我们国产芯片的友商无法做到的</a:t>
            </a:r>
          </a:p>
          <a:p>
            <a:r>
              <a:rPr lang="zh-CN" altLang="en-US" dirty="0"/>
              <a:t>集成度上一个数量级</a:t>
            </a:r>
            <a:endParaRPr lang="en-US" altLang="zh-CN" dirty="0"/>
          </a:p>
          <a:p>
            <a:endParaRPr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1200" dirty="0"/>
              <a:t>量大的话估计可以到</a:t>
            </a:r>
            <a:r>
              <a:rPr lang="en-US" altLang="zh-CN" sz="1200" dirty="0"/>
              <a:t>15</a:t>
            </a:r>
            <a:r>
              <a:rPr lang="zh-CN" altLang="en-US" sz="1200" dirty="0"/>
              <a:t>元以内</a:t>
            </a:r>
          </a:p>
          <a:p>
            <a:endParaRPr lang="zh-CN" altLang="en-US"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23</a:t>
            </a:fld>
            <a:endParaRPr lang="zh-CN" altLang="en-US"/>
          </a:p>
        </p:txBody>
      </p:sp>
    </p:spTree>
    <p:extLst>
      <p:ext uri="{BB962C8B-B14F-4D97-AF65-F5344CB8AC3E}">
        <p14:creationId xmlns:p14="http://schemas.microsoft.com/office/powerpoint/2010/main" val="1727301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接下来要介绍的是</a:t>
            </a:r>
            <a:r>
              <a:rPr kumimoji="1" lang="en-US" altLang="zh-CN" dirty="0"/>
              <a:t>19S</a:t>
            </a:r>
            <a:r>
              <a:rPr kumimoji="1" lang="zh-CN" altLang="en-US" dirty="0"/>
              <a:t>产品</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24</a:t>
            </a:fld>
            <a:endParaRPr lang="zh-CN" altLang="en-US"/>
          </a:p>
        </p:txBody>
      </p:sp>
    </p:spTree>
    <p:extLst>
      <p:ext uri="{BB962C8B-B14F-4D97-AF65-F5344CB8AC3E}">
        <p14:creationId xmlns:p14="http://schemas.microsoft.com/office/powerpoint/2010/main" val="67877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他的目标市场是</a:t>
            </a:r>
            <a:r>
              <a:rPr lang="en-US" altLang="zh-CN" sz="1200" b="1" dirty="0"/>
              <a:t>3.5</a:t>
            </a:r>
            <a:r>
              <a:rPr lang="zh-CN" altLang="en-US" sz="1200" b="1" dirty="0"/>
              <a:t>寸以下的</a:t>
            </a:r>
            <a:r>
              <a:rPr lang="en-US" altLang="zh-CN" sz="1200" b="1" dirty="0"/>
              <a:t>TFT</a:t>
            </a:r>
            <a:r>
              <a:rPr lang="zh-CN" altLang="en-US" sz="1200" b="1" dirty="0"/>
              <a:t> </a:t>
            </a:r>
            <a:r>
              <a:rPr lang="en-US" altLang="zh-CN" sz="1200" b="1" dirty="0"/>
              <a:t>I8080</a:t>
            </a:r>
            <a:r>
              <a:rPr lang="zh-CN" altLang="en-US" sz="1200" b="1" dirty="0"/>
              <a:t> </a:t>
            </a:r>
            <a:r>
              <a:rPr lang="en-US" altLang="zh-CN" sz="1200" b="1" dirty="0"/>
              <a:t>LCD</a:t>
            </a:r>
            <a:r>
              <a:rPr lang="zh-CN" altLang="en-US" sz="1200" b="1" dirty="0"/>
              <a:t>应用领域</a:t>
            </a:r>
            <a:endParaRPr lang="en-US" altLang="zh-CN" dirty="0"/>
          </a:p>
          <a:p>
            <a:endParaRPr lang="en-US" altLang="zh-CN" dirty="0"/>
          </a:p>
          <a:p>
            <a:r>
              <a:rPr lang="zh-CN" altLang="en-US" dirty="0"/>
              <a:t>支持</a:t>
            </a:r>
            <a:r>
              <a:rPr lang="en-US" altLang="zh-CN" dirty="0"/>
              <a:t>QSPI</a:t>
            </a:r>
            <a:r>
              <a:rPr lang="zh-CN" altLang="en-US" dirty="0"/>
              <a:t>对于</a:t>
            </a:r>
            <a:r>
              <a:rPr lang="en-US" altLang="zh-CN" dirty="0"/>
              <a:t>I8080 </a:t>
            </a:r>
            <a:r>
              <a:rPr lang="zh-CN" altLang="en-US" dirty="0"/>
              <a:t>接口的驱动有巨大提升，</a:t>
            </a:r>
            <a:endParaRPr lang="en-US" altLang="zh-CN" dirty="0"/>
          </a:p>
          <a:p>
            <a:r>
              <a:rPr lang="zh-CN" altLang="en-US" dirty="0"/>
              <a:t>比我们国产芯片的友商做得还要好</a:t>
            </a:r>
            <a:endParaRPr lang="en-US" altLang="zh-CN" dirty="0"/>
          </a:p>
          <a:p>
            <a:endParaRPr lang="en-US" altLang="zh-CN" dirty="0"/>
          </a:p>
          <a:p>
            <a:r>
              <a:rPr lang="zh-CN" altLang="en-US" dirty="0"/>
              <a:t>可以对每一个</a:t>
            </a:r>
            <a:r>
              <a:rPr lang="en-US" altLang="zh-CN" dirty="0"/>
              <a:t>bit</a:t>
            </a:r>
            <a:r>
              <a:rPr lang="zh-CN" altLang="en-US" dirty="0"/>
              <a:t>的进行操作，提升</a:t>
            </a:r>
            <a:r>
              <a:rPr lang="en-US" altLang="zh-CN" dirty="0"/>
              <a:t>I8080 </a:t>
            </a:r>
            <a:r>
              <a:rPr lang="zh-CN" altLang="en-US" dirty="0"/>
              <a:t>接口速度，</a:t>
            </a:r>
            <a:endParaRPr lang="en-US" altLang="zh-CN" dirty="0"/>
          </a:p>
          <a:p>
            <a:r>
              <a:rPr lang="zh-CN" altLang="en-US" dirty="0"/>
              <a:t>我们的国产</a:t>
            </a:r>
            <a:r>
              <a:rPr lang="en-US" altLang="zh-CN" dirty="0"/>
              <a:t>32bit</a:t>
            </a:r>
            <a:r>
              <a:rPr lang="zh-CN" altLang="en-US" dirty="0"/>
              <a:t>芯片的友商还没有这个功能</a:t>
            </a:r>
            <a:endParaRPr lang="en-US" altLang="zh-CN" dirty="0"/>
          </a:p>
          <a:p>
            <a:endParaRPr lang="zh-CN" altLang="en-US"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25</a:t>
            </a:fld>
            <a:endParaRPr lang="zh-CN" altLang="en-US"/>
          </a:p>
        </p:txBody>
      </p:sp>
    </p:spTree>
    <p:extLst>
      <p:ext uri="{BB962C8B-B14F-4D97-AF65-F5344CB8AC3E}">
        <p14:creationId xmlns:p14="http://schemas.microsoft.com/office/powerpoint/2010/main" val="1362059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b="1" dirty="0">
                <a:latin typeface="微软雅黑" panose="020B0503020204020204" pitchFamily="34" charset="-122"/>
                <a:ea typeface="微软雅黑" panose="020B0503020204020204" pitchFamily="34" charset="-122"/>
                <a:sym typeface="+mn-ea"/>
              </a:rPr>
              <a:t>为了在这个细分领域做到头部企业，</a:t>
            </a:r>
            <a:endParaRPr lang="en-US" altLang="zh-CN" b="1" dirty="0">
              <a:latin typeface="微软雅黑" panose="020B0503020204020204" pitchFamily="34" charset="-122"/>
              <a:ea typeface="微软雅黑" panose="020B0503020204020204" pitchFamily="34" charset="-122"/>
              <a:sym typeface="+mn-ea"/>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b="1" dirty="0">
                <a:latin typeface="微软雅黑" panose="020B0503020204020204" pitchFamily="34" charset="-122"/>
                <a:ea typeface="微软雅黑" panose="020B0503020204020204" pitchFamily="34" charset="-122"/>
                <a:sym typeface="+mn-ea"/>
              </a:rPr>
              <a:t>我们也持续迭代我们的芯片，我们在大湾区，华东地区调研接近</a:t>
            </a:r>
            <a:r>
              <a:rPr lang="en-US" altLang="zh-CN" b="1" dirty="0">
                <a:latin typeface="微软雅黑" panose="020B0503020204020204" pitchFamily="34" charset="-122"/>
                <a:ea typeface="微软雅黑" panose="020B0503020204020204" pitchFamily="34" charset="-122"/>
                <a:sym typeface="+mn-ea"/>
              </a:rPr>
              <a:t>200+</a:t>
            </a:r>
            <a:r>
              <a:rPr lang="zh-CN" altLang="en-US" b="1" dirty="0">
                <a:latin typeface="微软雅黑" panose="020B0503020204020204" pitchFamily="34" charset="-122"/>
                <a:ea typeface="微软雅黑" panose="020B0503020204020204" pitchFamily="34" charset="-122"/>
                <a:sym typeface="+mn-ea"/>
              </a:rPr>
              <a:t>屏幕显示方案的客户。正在研发</a:t>
            </a:r>
            <a:r>
              <a:rPr lang="en-US" altLang="zh-CN" b="1" dirty="0">
                <a:latin typeface="微软雅黑" panose="020B0503020204020204" pitchFamily="34" charset="-122"/>
                <a:ea typeface="微软雅黑" panose="020B0503020204020204" pitchFamily="34" charset="-122"/>
                <a:sym typeface="+mn-ea"/>
              </a:rPr>
              <a:t>2</a:t>
            </a:r>
            <a:r>
              <a:rPr lang="zh-CN" altLang="en-US" b="1" dirty="0">
                <a:latin typeface="微软雅黑" panose="020B0503020204020204" pitchFamily="34" charset="-122"/>
                <a:ea typeface="微软雅黑" panose="020B0503020204020204" pitchFamily="34" charset="-122"/>
                <a:sym typeface="+mn-ea"/>
              </a:rPr>
              <a:t>颗芯片：</a:t>
            </a:r>
            <a:r>
              <a:rPr lang="en-US" altLang="zh-CN" b="1" dirty="0">
                <a:latin typeface="微软雅黑" panose="020B0503020204020204" pitchFamily="34" charset="-122"/>
                <a:ea typeface="微软雅黑" panose="020B0503020204020204" pitchFamily="34" charset="-122"/>
                <a:sym typeface="+mn-ea"/>
              </a:rPr>
              <a:t>341</a:t>
            </a:r>
            <a:r>
              <a:rPr lang="zh-CN" altLang="en-US" b="1" dirty="0">
                <a:latin typeface="微软雅黑" panose="020B0503020204020204" pitchFamily="34" charset="-122"/>
                <a:ea typeface="微软雅黑" panose="020B0503020204020204" pitchFamily="34" charset="-122"/>
                <a:sym typeface="+mn-ea"/>
              </a:rPr>
              <a:t>和</a:t>
            </a:r>
            <a:r>
              <a:rPr lang="en-US" altLang="zh-CN" b="1" dirty="0">
                <a:latin typeface="微软雅黑" panose="020B0503020204020204" pitchFamily="34" charset="-122"/>
                <a:ea typeface="微软雅黑" panose="020B0503020204020204" pitchFamily="34" charset="-122"/>
                <a:sym typeface="+mn-ea"/>
              </a:rPr>
              <a:t>191.</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zh-CN" b="1" dirty="0">
              <a:latin typeface="微软雅黑" panose="020B0503020204020204" pitchFamily="34" charset="-122"/>
              <a:ea typeface="微软雅黑" panose="020B0503020204020204" pitchFamily="34" charset="-122"/>
              <a:sym typeface="+mn-ea"/>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b="1" dirty="0">
                <a:latin typeface="微软雅黑" panose="020B0503020204020204" pitchFamily="34" charset="-122"/>
                <a:ea typeface="微软雅黑" panose="020B0503020204020204" pitchFamily="34" charset="-122"/>
                <a:sym typeface="+mn-ea"/>
              </a:rPr>
              <a:t>这两颗芯片专门为这个细分市场量身打造</a:t>
            </a:r>
            <a:endParaRPr lang="en-US" altLang="zh-CN" b="1" dirty="0">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3989754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AutoNum type="arabicPeriod"/>
            </a:pPr>
            <a:r>
              <a:rPr lang="zh-CN" altLang="en-US" dirty="0"/>
              <a:t>把</a:t>
            </a:r>
            <a:r>
              <a:rPr lang="en-US" altLang="zh-CN" dirty="0"/>
              <a:t>MCU</a:t>
            </a:r>
            <a:r>
              <a:rPr lang="zh-CN" altLang="en-US" dirty="0"/>
              <a:t>图形显示价格的天花板打破，使我们的客户放心且迫不及待的使用我们的产品</a:t>
            </a:r>
            <a:endParaRPr lang="en-US" altLang="zh-CN" dirty="0"/>
          </a:p>
          <a:p>
            <a:pPr marL="342900" indent="-342900">
              <a:buAutoNum type="arabicPeriod"/>
            </a:pPr>
            <a:endParaRPr lang="en-US" altLang="zh-CN" dirty="0"/>
          </a:p>
          <a:p>
            <a:pPr marL="342900" indent="-342900">
              <a:buFontTx/>
              <a:buAutoNum type="arabicPeriod"/>
            </a:pPr>
            <a:r>
              <a:rPr lang="zh-CN" altLang="en-US" dirty="0"/>
              <a:t>为客户赋能，用</a:t>
            </a:r>
            <a:r>
              <a:rPr lang="en-US" altLang="zh-CN" dirty="0"/>
              <a:t>TFT</a:t>
            </a:r>
            <a:r>
              <a:rPr lang="zh-CN" altLang="en-US" dirty="0"/>
              <a:t> </a:t>
            </a:r>
            <a:r>
              <a:rPr lang="en-US" altLang="zh-CN" dirty="0"/>
              <a:t>LCD</a:t>
            </a:r>
            <a:r>
              <a:rPr lang="zh-CN" altLang="en-US" dirty="0"/>
              <a:t>实现更多跟好用的交互界面，创造更好的产品</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所以：我们会在这个领域持续投入、优化和迭代我们的产品，为我们客户推出更多更好的产品</a:t>
            </a:r>
            <a:endParaRPr kumimoji="1" lang="en-US" altLang="zh-CN"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27</a:t>
            </a:fld>
            <a:endParaRPr lang="zh-CN" altLang="en-US"/>
          </a:p>
        </p:txBody>
      </p:sp>
    </p:spTree>
    <p:extLst>
      <p:ext uri="{BB962C8B-B14F-4D97-AF65-F5344CB8AC3E}">
        <p14:creationId xmlns:p14="http://schemas.microsoft.com/office/powerpoint/2010/main" val="4284799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接下来我给大家介绍</a:t>
            </a:r>
            <a:r>
              <a:rPr kumimoji="1" lang="zh-CN" altLang="en-US" sz="1200" b="1" dirty="0"/>
              <a:t>直流电机控制市场产品</a:t>
            </a:r>
            <a:endParaRPr kumimoji="1" lang="en-US" altLang="zh-CN" sz="1200" b="1"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28</a:t>
            </a:fld>
            <a:endParaRPr lang="zh-CN" altLang="en-US"/>
          </a:p>
        </p:txBody>
      </p:sp>
    </p:spTree>
    <p:extLst>
      <p:ext uri="{BB962C8B-B14F-4D97-AF65-F5344CB8AC3E}">
        <p14:creationId xmlns:p14="http://schemas.microsoft.com/office/powerpoint/2010/main" val="4013669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29</a:t>
            </a:fld>
            <a:endParaRPr lang="zh-CN" altLang="en-US"/>
          </a:p>
        </p:txBody>
      </p:sp>
    </p:spTree>
    <p:extLst>
      <p:ext uri="{BB962C8B-B14F-4D97-AF65-F5344CB8AC3E}">
        <p14:creationId xmlns:p14="http://schemas.microsoft.com/office/powerpoint/2010/main" val="2655933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好，我们进入第一个环节：</a:t>
            </a:r>
            <a:r>
              <a:rPr lang="zh-CN" altLang="en-US" sz="1200" b="0" cap="none" spc="0" dirty="0">
                <a:ln w="0"/>
                <a:solidFill>
                  <a:schemeClr val="tx1"/>
                </a:solidFill>
                <a:effectLst>
                  <a:outerShdw blurRad="38100" dist="19050" dir="2700000" algn="tl" rotWithShape="0">
                    <a:schemeClr val="dk1">
                      <a:alpha val="40000"/>
                    </a:schemeClr>
                  </a:outerShdw>
                </a:effectLst>
              </a:rPr>
              <a:t>华芯微特 及 芯片设计平台介绍</a:t>
            </a:r>
            <a:endParaRPr lang="en-US" altLang="zh-CN" sz="1200" b="0" cap="none" spc="0" dirty="0">
              <a:ln w="0"/>
              <a:solidFill>
                <a:schemeClr val="tx1"/>
              </a:solidFill>
              <a:effectLst>
                <a:outerShdw blurRad="38100" dist="19050" dir="2700000" algn="tl" rotWithShape="0">
                  <a:schemeClr val="dk1">
                    <a:alpha val="40000"/>
                  </a:scheme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zh-CN" sz="1200" b="0" cap="none" spc="0" dirty="0">
              <a:ln w="0"/>
              <a:solidFill>
                <a:schemeClr val="tx1"/>
              </a:solidFill>
              <a:effectLst>
                <a:outerShdw blurRad="38100" dist="19050" dir="2700000" algn="tl" rotWithShape="0">
                  <a:schemeClr val="dk1">
                    <a:alpha val="40000"/>
                  </a:scheme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1200" b="0" cap="none" spc="0" dirty="0">
                <a:ln w="0"/>
                <a:solidFill>
                  <a:schemeClr val="tx1"/>
                </a:solidFill>
                <a:effectLst>
                  <a:outerShdw blurRad="38100" dist="19050" dir="2700000" algn="tl" rotWithShape="0">
                    <a:schemeClr val="dk1">
                      <a:alpha val="40000"/>
                    </a:schemeClr>
                  </a:outerShdw>
                </a:effectLst>
              </a:rPr>
              <a:t>2</a:t>
            </a:r>
            <a:r>
              <a:rPr lang="zh-CN" altLang="en-US" sz="1200" b="0" cap="none" spc="0" dirty="0">
                <a:ln w="0"/>
                <a:solidFill>
                  <a:schemeClr val="tx1"/>
                </a:solidFill>
                <a:effectLst>
                  <a:outerShdw blurRad="38100" dist="19050" dir="2700000" algn="tl" rotWithShape="0">
                    <a:schemeClr val="dk1">
                      <a:alpha val="40000"/>
                    </a:schemeClr>
                  </a:outerShdw>
                </a:effectLst>
              </a:rPr>
              <a:t>秒钟</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3</a:t>
            </a:fld>
            <a:endParaRPr lang="zh-CN" altLang="en-US"/>
          </a:p>
        </p:txBody>
      </p:sp>
    </p:spTree>
    <p:extLst>
      <p:ext uri="{BB962C8B-B14F-4D97-AF65-F5344CB8AC3E}">
        <p14:creationId xmlns:p14="http://schemas.microsoft.com/office/powerpoint/2010/main" val="3082524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针对电机细分领域对</a:t>
            </a:r>
            <a:r>
              <a:rPr kumimoji="1" lang="en-US" altLang="zh-CN" dirty="0"/>
              <a:t>MCU</a:t>
            </a:r>
            <a:r>
              <a:rPr kumimoji="1" lang="zh-CN" altLang="en-US" dirty="0"/>
              <a:t>进行优化。</a:t>
            </a: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dirty="0"/>
              <a:t>在研发这款芯片前，我们也调研了相当多的电机控制方案商，询问他们是怎么使用芯片的模块，然后在糅合这些需求</a:t>
            </a:r>
            <a:endParaRPr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dirty="0"/>
              <a:t>所以当大家使用这款芯片的时候，就会发现</a:t>
            </a:r>
            <a:r>
              <a:rPr lang="en-US" altLang="zh-CN" dirty="0"/>
              <a:t>201</a:t>
            </a:r>
            <a:r>
              <a:rPr lang="zh-CN" altLang="en-US" dirty="0"/>
              <a:t>非常容易上手，仿佛专门为你定制的。</a:t>
            </a:r>
          </a:p>
          <a:p>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dirty="0"/>
              <a:t>我们还配合我们合作伙伴的上位机，加速了电机控制研发的时间，降低了开发难度</a:t>
            </a:r>
            <a:endParaRPr kumimoji="1" lang="en-US" altLang="zh-CN"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31</a:t>
            </a:fld>
            <a:endParaRPr lang="zh-CN" altLang="en-US"/>
          </a:p>
        </p:txBody>
      </p:sp>
    </p:spTree>
    <p:extLst>
      <p:ext uri="{BB962C8B-B14F-4D97-AF65-F5344CB8AC3E}">
        <p14:creationId xmlns:p14="http://schemas.microsoft.com/office/powerpoint/2010/main" val="1684123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主要亮点就是可靠</a:t>
            </a:r>
            <a:endParaRPr lang="en-US" altLang="zh-CN" sz="1200" dirty="0"/>
          </a:p>
          <a:p>
            <a:endParaRPr lang="en-US" altLang="zh-CN" sz="1200" dirty="0"/>
          </a:p>
          <a:p>
            <a:r>
              <a:rPr lang="zh-CN" altLang="en-US" sz="1200" dirty="0"/>
              <a:t>另外一个亮点是：</a:t>
            </a:r>
            <a:r>
              <a:rPr lang="en-US" altLang="zh-CN" sz="1200" dirty="0"/>
              <a:t>P2P</a:t>
            </a:r>
            <a:r>
              <a:rPr lang="zh-CN" altLang="en-US" sz="1200" dirty="0"/>
              <a:t> 赛普拉斯和日本瑞萨的芯片</a:t>
            </a:r>
            <a:endParaRPr lang="en-US" altLang="zh-CN" sz="1200" dirty="0"/>
          </a:p>
          <a:p>
            <a:endParaRPr lang="en-US" altLang="zh-CN" sz="1200" dirty="0"/>
          </a:p>
          <a:p>
            <a:r>
              <a:rPr lang="zh-CN" altLang="en-US" sz="1200" dirty="0"/>
              <a:t>基于</a:t>
            </a:r>
            <a:r>
              <a:rPr lang="en-US" altLang="zh-CN" sz="1200" dirty="0"/>
              <a:t>M0</a:t>
            </a:r>
            <a:r>
              <a:rPr lang="zh-CN" altLang="en-US" sz="1200" dirty="0"/>
              <a:t>内核，主频 </a:t>
            </a:r>
            <a:r>
              <a:rPr lang="en-US" altLang="zh-CN" sz="1200" dirty="0"/>
              <a:t>60MHz</a:t>
            </a:r>
          </a:p>
          <a:p>
            <a:r>
              <a:rPr lang="zh-CN" altLang="en-US" sz="1200" dirty="0"/>
              <a:t>引脚功能兼容 </a:t>
            </a:r>
            <a:r>
              <a:rPr lang="en-US" altLang="zh-CN" sz="1200" dirty="0"/>
              <a:t>CYPRESS S6E1A</a:t>
            </a:r>
            <a:r>
              <a:rPr lang="zh-CN" altLang="en-US" sz="1200" dirty="0"/>
              <a:t>系列</a:t>
            </a:r>
            <a:endParaRPr lang="en-US" altLang="zh-CN" sz="1200" dirty="0"/>
          </a:p>
          <a:p>
            <a:r>
              <a:rPr lang="en-US" altLang="zh-CN" sz="1200" dirty="0"/>
              <a:t>FLASH 128KB</a:t>
            </a:r>
            <a:r>
              <a:rPr lang="zh-CN" altLang="en-US" sz="1200" dirty="0"/>
              <a:t>，支持自定义</a:t>
            </a:r>
            <a:r>
              <a:rPr lang="en-US" altLang="zh-CN" sz="1200" dirty="0"/>
              <a:t>BOOT</a:t>
            </a:r>
            <a:r>
              <a:rPr lang="zh-CN" altLang="en-US" sz="1200" dirty="0"/>
              <a:t>功能</a:t>
            </a:r>
            <a:endParaRPr lang="en-US" altLang="zh-CN" sz="1200" dirty="0"/>
          </a:p>
          <a:p>
            <a:r>
              <a:rPr lang="zh-CN" altLang="en-US" sz="1200" dirty="0"/>
              <a:t>全模块宽电压</a:t>
            </a:r>
            <a:endParaRPr lang="en-US" altLang="zh-CN" sz="1200" dirty="0"/>
          </a:p>
          <a:p>
            <a:r>
              <a:rPr lang="zh-CN" altLang="en-US" sz="1200" dirty="0"/>
              <a:t>多种外设支持，包括</a:t>
            </a:r>
            <a:r>
              <a:rPr lang="en-US" altLang="zh-CN" sz="1200" dirty="0"/>
              <a:t>5</a:t>
            </a:r>
            <a:r>
              <a:rPr lang="zh-CN" altLang="en-US" sz="1200" dirty="0"/>
              <a:t>* </a:t>
            </a:r>
            <a:r>
              <a:rPr lang="en-US" altLang="zh-CN" sz="1200" dirty="0"/>
              <a:t>UART</a:t>
            </a:r>
            <a:r>
              <a:rPr lang="zh-CN" altLang="en-US" sz="1200" dirty="0"/>
              <a:t>，</a:t>
            </a:r>
            <a:r>
              <a:rPr lang="en-US" altLang="zh-CN" sz="1200" dirty="0"/>
              <a:t>2</a:t>
            </a:r>
            <a:r>
              <a:rPr lang="zh-CN" altLang="en-US" sz="1200" dirty="0"/>
              <a:t>* </a:t>
            </a:r>
            <a:r>
              <a:rPr lang="en-US" altLang="zh-CN" sz="1200" dirty="0"/>
              <a:t>SPI</a:t>
            </a:r>
            <a:r>
              <a:rPr lang="zh-CN" altLang="en-US" sz="1200" dirty="0"/>
              <a:t>，</a:t>
            </a:r>
            <a:r>
              <a:rPr lang="en-US" altLang="zh-CN" sz="1200" dirty="0"/>
              <a:t>2</a:t>
            </a:r>
            <a:r>
              <a:rPr lang="zh-CN" altLang="en-US" sz="1200" dirty="0"/>
              <a:t>* </a:t>
            </a:r>
            <a:r>
              <a:rPr lang="en-US" altLang="zh-CN" sz="1200" dirty="0"/>
              <a:t>I2C</a:t>
            </a:r>
          </a:p>
          <a:p>
            <a:r>
              <a:rPr lang="zh-CN" altLang="en-US" sz="1200" dirty="0"/>
              <a:t>高可靠性，</a:t>
            </a:r>
            <a:r>
              <a:rPr lang="en-US" altLang="zh-CN" sz="1200" dirty="0"/>
              <a:t>HBM ESD</a:t>
            </a:r>
            <a:r>
              <a:rPr lang="zh-CN" altLang="en-US" sz="1200" dirty="0"/>
              <a:t>可支持</a:t>
            </a:r>
            <a:r>
              <a:rPr lang="en-US" altLang="zh-CN" sz="1200" dirty="0"/>
              <a:t>8KV </a:t>
            </a:r>
            <a:r>
              <a:rPr lang="zh-CN" altLang="en-US" sz="1200" dirty="0"/>
              <a:t>以上</a:t>
            </a:r>
            <a:endParaRPr lang="en-US" altLang="zh-CN" sz="1200"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33</a:t>
            </a:fld>
            <a:endParaRPr lang="zh-CN" altLang="en-US"/>
          </a:p>
        </p:txBody>
      </p:sp>
    </p:spTree>
    <p:extLst>
      <p:ext uri="{BB962C8B-B14F-4D97-AF65-F5344CB8AC3E}">
        <p14:creationId xmlns:p14="http://schemas.microsoft.com/office/powerpoint/2010/main" val="4114253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34</a:t>
            </a:fld>
            <a:endParaRPr lang="zh-CN" altLang="en-US"/>
          </a:p>
        </p:txBody>
      </p:sp>
    </p:spTree>
    <p:extLst>
      <p:ext uri="{BB962C8B-B14F-4D97-AF65-F5344CB8AC3E}">
        <p14:creationId xmlns:p14="http://schemas.microsoft.com/office/powerpoint/2010/main" val="3060935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包括增加</a:t>
            </a:r>
            <a:r>
              <a:rPr kumimoji="1" lang="en-US" altLang="zh-CN" dirty="0"/>
              <a:t>UL</a:t>
            </a:r>
            <a:r>
              <a:rPr kumimoji="1" lang="zh-CN" altLang="en-US" dirty="0"/>
              <a:t>的安全认证！</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35</a:t>
            </a:fld>
            <a:endParaRPr lang="zh-CN" altLang="en-US"/>
          </a:p>
        </p:txBody>
      </p:sp>
    </p:spTree>
    <p:extLst>
      <p:ext uri="{BB962C8B-B14F-4D97-AF65-F5344CB8AC3E}">
        <p14:creationId xmlns:p14="http://schemas.microsoft.com/office/powerpoint/2010/main" val="3641875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36</a:t>
            </a:fld>
            <a:endParaRPr lang="zh-CN" altLang="en-US"/>
          </a:p>
        </p:txBody>
      </p:sp>
    </p:spTree>
    <p:extLst>
      <p:ext uri="{BB962C8B-B14F-4D97-AF65-F5344CB8AC3E}">
        <p14:creationId xmlns:p14="http://schemas.microsoft.com/office/powerpoint/2010/main" val="2544128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我们这个市场的产品迭代方向是</a:t>
            </a:r>
            <a:endParaRPr kumimoji="1" lang="en-US" altLang="zh-CN"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37</a:t>
            </a:fld>
            <a:endParaRPr lang="zh-CN" altLang="en-US"/>
          </a:p>
        </p:txBody>
      </p:sp>
    </p:spTree>
    <p:extLst>
      <p:ext uri="{BB962C8B-B14F-4D97-AF65-F5344CB8AC3E}">
        <p14:creationId xmlns:p14="http://schemas.microsoft.com/office/powerpoint/2010/main" val="880319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这个是我们公司的架构图。一切都是快速的给对应的市场提供优质的产品，而建立起来的企业平台</a:t>
            </a:r>
            <a:endParaRPr kumimoji="1" lang="en-US" altLang="zh-CN" dirty="0"/>
          </a:p>
          <a:p>
            <a:endParaRPr kumimoji="1" lang="en-US" altLang="zh-CN" dirty="0"/>
          </a:p>
          <a:p>
            <a:r>
              <a:rPr kumimoji="1" lang="zh-CN" altLang="en-US" dirty="0"/>
              <a:t>我还提了一个概念：</a:t>
            </a:r>
            <a:r>
              <a:rPr kumimoji="1" lang="en-US" altLang="zh-CN" dirty="0"/>
              <a:t>MCU+</a:t>
            </a:r>
            <a:r>
              <a:rPr kumimoji="1" lang="zh-CN" altLang="en-US" dirty="0"/>
              <a:t>的概念；我们持续的发展，拥有的资源越来越多之后，我们很容易快速对我们看好的某一个市场发起快速的进攻。</a:t>
            </a:r>
            <a:endParaRPr kumimoji="1" lang="en-US" altLang="zh-CN" dirty="0"/>
          </a:p>
          <a:p>
            <a:endParaRPr kumimoji="1" lang="en-US" altLang="zh-CN" dirty="0"/>
          </a:p>
          <a:p>
            <a:r>
              <a:rPr kumimoji="1" lang="zh-CN" altLang="en-US" dirty="0"/>
              <a:t>比如</a:t>
            </a:r>
            <a:endParaRPr kumimoji="1" lang="en-US" altLang="zh-CN" dirty="0"/>
          </a:p>
          <a:p>
            <a:r>
              <a:rPr kumimoji="1" lang="en-US" altLang="zh-CN" dirty="0"/>
              <a:t>MCU+</a:t>
            </a:r>
            <a:r>
              <a:rPr kumimoji="1" lang="zh-CN" altLang="en-US" dirty="0"/>
              <a:t>高压</a:t>
            </a:r>
            <a:r>
              <a:rPr kumimoji="1" lang="en-US" altLang="zh-CN" dirty="0"/>
              <a:t>+</a:t>
            </a:r>
            <a:r>
              <a:rPr kumimoji="1" lang="zh-CN" altLang="en-US" dirty="0"/>
              <a:t>高品质的</a:t>
            </a:r>
            <a:r>
              <a:rPr kumimoji="1" lang="en-US" altLang="zh-CN" dirty="0"/>
              <a:t>ADC</a:t>
            </a:r>
            <a:r>
              <a:rPr kumimoji="1" lang="zh-CN" altLang="en-US" dirty="0"/>
              <a:t>   就可以针对</a:t>
            </a:r>
            <a:r>
              <a:rPr kumimoji="1" lang="en-US" altLang="zh-CN" dirty="0"/>
              <a:t>BMS</a:t>
            </a:r>
            <a:r>
              <a:rPr kumimoji="1" lang="zh-CN" altLang="en-US" dirty="0"/>
              <a:t>的市场  发起进攻</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38</a:t>
            </a:fld>
            <a:endParaRPr lang="zh-CN" altLang="en-US"/>
          </a:p>
        </p:txBody>
      </p:sp>
    </p:spTree>
    <p:extLst>
      <p:ext uri="{BB962C8B-B14F-4D97-AF65-F5344CB8AC3E}">
        <p14:creationId xmlns:p14="http://schemas.microsoft.com/office/powerpoint/2010/main" val="822148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接下来是介绍华芯微特的商业模式</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39</a:t>
            </a:fld>
            <a:endParaRPr lang="zh-CN" altLang="en-US"/>
          </a:p>
        </p:txBody>
      </p:sp>
    </p:spTree>
    <p:extLst>
      <p:ext uri="{BB962C8B-B14F-4D97-AF65-F5344CB8AC3E}">
        <p14:creationId xmlns:p14="http://schemas.microsoft.com/office/powerpoint/2010/main" val="2701590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indent="0">
              <a:lnSpc>
                <a:spcPct val="150000"/>
              </a:lnSpc>
              <a:spcBef>
                <a:spcPts val="0"/>
              </a:spcBef>
              <a:buFontTx/>
              <a:buNone/>
              <a:defRPr/>
            </a:pPr>
            <a:r>
              <a:rPr lang="zh-CN" altLang="en-US" sz="1200" dirty="0"/>
              <a:t>我们的模式很简单；建立华芯微特的生态网络效应，用最好的产品，最好的服务提供给我们的客户</a:t>
            </a:r>
            <a:endParaRPr lang="en-US" altLang="zh-CN" sz="1200" dirty="0"/>
          </a:p>
          <a:p>
            <a:pPr marL="0" indent="0">
              <a:lnSpc>
                <a:spcPct val="150000"/>
              </a:lnSpc>
              <a:spcBef>
                <a:spcPts val="0"/>
              </a:spcBef>
              <a:buFontTx/>
              <a:buNone/>
              <a:defRPr/>
            </a:pPr>
            <a:endParaRPr lang="en-US" altLang="zh-CN" sz="1200" dirty="0"/>
          </a:p>
          <a:p>
            <a:pPr marL="0" indent="0">
              <a:lnSpc>
                <a:spcPct val="150000"/>
              </a:lnSpc>
              <a:spcBef>
                <a:spcPts val="0"/>
              </a:spcBef>
              <a:buFontTx/>
              <a:buNone/>
              <a:defRPr/>
            </a:pPr>
            <a:r>
              <a:rPr lang="zh-CN" altLang="en-US" sz="1200" dirty="0"/>
              <a:t>另外我们只有和客户泡在一起，才能拿能到客户需求的一手信息，定义更好的产品，解决客户的实际问题</a:t>
            </a:r>
            <a:endParaRPr lang="en-US" altLang="zh-CN" sz="1200" dirty="0"/>
          </a:p>
          <a:p>
            <a:pPr marL="0" indent="0">
              <a:lnSpc>
                <a:spcPct val="150000"/>
              </a:lnSpc>
              <a:spcBef>
                <a:spcPts val="0"/>
              </a:spcBef>
              <a:buFontTx/>
              <a:buNone/>
              <a:defRPr/>
            </a:pPr>
            <a:endParaRPr lang="en-US" altLang="zh-CN" sz="1200" dirty="0"/>
          </a:p>
          <a:p>
            <a:pPr marL="0" indent="0">
              <a:lnSpc>
                <a:spcPct val="150000"/>
              </a:lnSpc>
              <a:spcBef>
                <a:spcPts val="0"/>
              </a:spcBef>
              <a:buFontTx/>
              <a:buNone/>
              <a:defRPr/>
            </a:pPr>
            <a:endParaRPr lang="en-US" altLang="zh-CN" sz="1200" dirty="0"/>
          </a:p>
          <a:p>
            <a:pPr marL="0" indent="0">
              <a:lnSpc>
                <a:spcPct val="150000"/>
              </a:lnSpc>
              <a:spcBef>
                <a:spcPts val="0"/>
              </a:spcBef>
              <a:buFontTx/>
              <a:buNone/>
              <a:defRPr/>
            </a:pPr>
            <a:endParaRPr lang="en-US" altLang="zh-CN" sz="1200" dirty="0"/>
          </a:p>
          <a:p>
            <a:pPr marL="0" indent="0">
              <a:lnSpc>
                <a:spcPct val="150000"/>
              </a:lnSpc>
              <a:spcBef>
                <a:spcPts val="0"/>
              </a:spcBef>
              <a:buFontTx/>
              <a:buNone/>
              <a:defRPr/>
            </a:pPr>
            <a:r>
              <a:rPr lang="zh-CN" altLang="en-US" sz="1200" dirty="0"/>
              <a:t>最后总结一下：</a:t>
            </a:r>
            <a:endParaRPr lang="en-US" altLang="zh-CN" sz="1200" dirty="0"/>
          </a:p>
          <a:p>
            <a:pPr marL="0" indent="0">
              <a:lnSpc>
                <a:spcPct val="150000"/>
              </a:lnSpc>
              <a:spcBef>
                <a:spcPts val="0"/>
              </a:spcBef>
              <a:buFontTx/>
              <a:buNone/>
              <a:defRPr/>
            </a:pPr>
            <a:r>
              <a:rPr lang="zh-CN" altLang="en-US" sz="1200" dirty="0"/>
              <a:t>华芯微特拥有，优秀的团队</a:t>
            </a:r>
            <a:r>
              <a:rPr lang="en-US" altLang="zh-CN" sz="1200" dirty="0"/>
              <a:t>+</a:t>
            </a:r>
            <a:r>
              <a:rPr lang="zh-CN" altLang="en-US" sz="1200" dirty="0"/>
              <a:t>快速研发设计平台</a:t>
            </a:r>
            <a:r>
              <a:rPr lang="en-US" altLang="zh-CN" sz="1200" dirty="0"/>
              <a:t>+</a:t>
            </a:r>
            <a:r>
              <a:rPr lang="zh-CN" altLang="en-US" sz="1200" dirty="0"/>
              <a:t>共赢合作模式，我们成为国际一流水平的芯片公司指日可待。</a:t>
            </a:r>
            <a:endParaRPr lang="en-US" altLang="zh-CN" sz="1200" dirty="0"/>
          </a:p>
        </p:txBody>
      </p:sp>
    </p:spTree>
    <p:extLst>
      <p:ext uri="{BB962C8B-B14F-4D97-AF65-F5344CB8AC3E}">
        <p14:creationId xmlns:p14="http://schemas.microsoft.com/office/powerpoint/2010/main" val="53254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重点页：</a:t>
            </a:r>
            <a:r>
              <a:rPr kumimoji="1" lang="en-US" altLang="zh-CN" dirty="0"/>
              <a:t>1</a:t>
            </a:r>
            <a:r>
              <a:rPr kumimoji="1" lang="zh-CN" altLang="en-US" dirty="0"/>
              <a:t>分钟</a:t>
            </a:r>
            <a:endParaRPr kumimoji="1" lang="en-US" altLang="zh-CN" dirty="0"/>
          </a:p>
          <a:p>
            <a:endParaRPr kumimoji="1"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200" dirty="0"/>
              <a:t>华芯微特基于</a:t>
            </a:r>
            <a:r>
              <a:rPr kumimoji="1" lang="en-US" altLang="zh-CN" sz="1200" dirty="0"/>
              <a:t>ARM</a:t>
            </a:r>
            <a:r>
              <a:rPr kumimoji="1" lang="zh-CN" altLang="en-US" sz="1200" dirty="0"/>
              <a:t> </a:t>
            </a:r>
            <a:r>
              <a:rPr kumimoji="1" lang="en-US" altLang="zh-CN" sz="1200" dirty="0"/>
              <a:t>M0,</a:t>
            </a:r>
            <a:r>
              <a:rPr kumimoji="1" lang="zh-CN" altLang="en-US" sz="1200" dirty="0"/>
              <a:t> </a:t>
            </a:r>
            <a:r>
              <a:rPr kumimoji="1" lang="en-US" altLang="zh-CN" sz="1200" dirty="0"/>
              <a:t>M4</a:t>
            </a:r>
            <a:r>
              <a:rPr kumimoji="1" lang="zh-CN" altLang="en-US" sz="1200" dirty="0"/>
              <a:t>架构研发</a:t>
            </a:r>
            <a:r>
              <a:rPr kumimoji="1" lang="en-US" altLang="zh-CN" sz="1200" dirty="0"/>
              <a:t>32</a:t>
            </a:r>
            <a:r>
              <a:rPr kumimoji="1" lang="zh-CN" altLang="en-US" sz="1200" dirty="0"/>
              <a:t>位</a:t>
            </a:r>
            <a:r>
              <a:rPr kumimoji="1" lang="en-US" altLang="zh-CN" sz="1200" dirty="0"/>
              <a:t>MCU</a:t>
            </a:r>
            <a:r>
              <a:rPr kumimoji="1" lang="zh-CN" altLang="en-US" sz="1200" dirty="0"/>
              <a:t> 的芯片公司</a:t>
            </a:r>
            <a:endParaRPr kumimoji="1" lang="en-US" altLang="zh-CN" dirty="0"/>
          </a:p>
          <a:p>
            <a:r>
              <a:rPr kumimoji="1" lang="zh-CN" altLang="en-US" dirty="0"/>
              <a:t>我们</a:t>
            </a:r>
            <a:r>
              <a:rPr kumimoji="1" lang="en-US" altLang="zh-CN" dirty="0"/>
              <a:t>2011</a:t>
            </a:r>
            <a:r>
              <a:rPr kumimoji="1" lang="zh-CN" altLang="en-US" dirty="0"/>
              <a:t>年成立，成立之初主要做芯片</a:t>
            </a:r>
            <a:r>
              <a:rPr kumimoji="1" lang="en-US" altLang="zh-CN" dirty="0"/>
              <a:t>IP</a:t>
            </a:r>
            <a:r>
              <a:rPr kumimoji="1" lang="zh-CN" altLang="en-US" dirty="0"/>
              <a:t>设计服务</a:t>
            </a:r>
            <a:endParaRPr kumimoji="1" lang="en-US" altLang="zh-CN" dirty="0"/>
          </a:p>
          <a:p>
            <a:r>
              <a:rPr kumimoji="1" lang="en-US" altLang="zh-CN" dirty="0"/>
              <a:t>2014</a:t>
            </a:r>
            <a:r>
              <a:rPr kumimoji="1" lang="zh-CN" altLang="en-US" dirty="0"/>
              <a:t>年进军</a:t>
            </a:r>
            <a:r>
              <a:rPr kumimoji="1" lang="en-US" altLang="zh-CN" dirty="0"/>
              <a:t>MCU</a:t>
            </a:r>
            <a:r>
              <a:rPr kumimoji="1" lang="zh-CN" altLang="en-US" dirty="0"/>
              <a:t>领域。</a:t>
            </a:r>
            <a:endParaRPr kumimoji="1" lang="en-US" altLang="zh-CN" dirty="0"/>
          </a:p>
          <a:p>
            <a:endParaRPr kumimoji="1" lang="en-US" altLang="zh-CN" dirty="0"/>
          </a:p>
          <a:p>
            <a:r>
              <a:rPr kumimoji="1" lang="zh-CN" altLang="en-US" dirty="0"/>
              <a:t>左边是我公司的分布图</a:t>
            </a:r>
            <a:endParaRPr kumimoji="1" lang="en-US" altLang="zh-CN" dirty="0"/>
          </a:p>
          <a:p>
            <a:r>
              <a:rPr kumimoji="1" lang="zh-CN" altLang="en-US" dirty="0"/>
              <a:t>我们的芯片研发中心在北京，长沙以及美国硅谷，并且我们美国团队有世界上最优秀的模拟设计人才。</a:t>
            </a:r>
            <a:endParaRPr kumimoji="1" lang="en-US" altLang="zh-CN" dirty="0"/>
          </a:p>
          <a:p>
            <a:endParaRPr kumimoji="1" lang="en-US" altLang="zh-CN" dirty="0"/>
          </a:p>
          <a:p>
            <a:r>
              <a:rPr kumimoji="1" lang="zh-CN" altLang="en-US" dirty="0"/>
              <a:t>佛山是公司的总部，深圳主要是销售</a:t>
            </a:r>
            <a:endParaRPr kumimoji="1" lang="en-US" altLang="zh-CN" dirty="0"/>
          </a:p>
          <a:p>
            <a:endParaRPr kumimoji="1" lang="en-US" altLang="zh-CN" dirty="0"/>
          </a:p>
          <a:p>
            <a:r>
              <a:rPr kumimoji="1" lang="zh-CN" altLang="en-US" dirty="0"/>
              <a:t>我们是在国际顶尖的晶圆厂</a:t>
            </a:r>
            <a:r>
              <a:rPr kumimoji="1" lang="en-US" altLang="zh-CN" dirty="0"/>
              <a:t>--</a:t>
            </a:r>
            <a:r>
              <a:rPr kumimoji="1" lang="zh-CN" altLang="en-US" dirty="0"/>
              <a:t>台积电 流片  以及国内一流的封装厂封装；行内容都知道，进入能够得到台积电流片是一件非常不容易的事情。</a:t>
            </a:r>
            <a:endParaRPr kumimoji="1" lang="en-US" altLang="zh-CN"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4</a:t>
            </a:fld>
            <a:endParaRPr lang="zh-CN" altLang="en-US"/>
          </a:p>
        </p:txBody>
      </p:sp>
    </p:spTree>
    <p:extLst>
      <p:ext uri="{BB962C8B-B14F-4D97-AF65-F5344CB8AC3E}">
        <p14:creationId xmlns:p14="http://schemas.microsoft.com/office/powerpoint/2010/main" val="330048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10</a:t>
            </a:r>
            <a:r>
              <a:rPr kumimoji="1" lang="zh-CN" altLang="en-US" dirty="0"/>
              <a:t>秒钟</a:t>
            </a:r>
            <a:endParaRPr kumimoji="1" lang="en-US" altLang="zh-CN" dirty="0"/>
          </a:p>
          <a:p>
            <a:endParaRPr kumimoji="1" lang="en-US" altLang="zh-CN" dirty="0"/>
          </a:p>
          <a:p>
            <a:r>
              <a:rPr kumimoji="1" lang="zh-CN" altLang="en-US" dirty="0"/>
              <a:t>这个是我们的合作伙伴，有海信，美的等国内优秀的公司</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5</a:t>
            </a:fld>
            <a:endParaRPr lang="zh-CN" altLang="en-US"/>
          </a:p>
        </p:txBody>
      </p:sp>
    </p:spTree>
    <p:extLst>
      <p:ext uri="{BB962C8B-B14F-4D97-AF65-F5344CB8AC3E}">
        <p14:creationId xmlns:p14="http://schemas.microsoft.com/office/powerpoint/2010/main" val="3705642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重点页：</a:t>
            </a:r>
            <a:r>
              <a:rPr lang="en-US" altLang="zh-CN" dirty="0"/>
              <a:t>1</a:t>
            </a:r>
            <a:r>
              <a:rPr lang="zh-CN" altLang="en-US" dirty="0"/>
              <a:t>分钟</a:t>
            </a:r>
            <a:endParaRPr lang="en-US" altLang="zh-CN" dirty="0"/>
          </a:p>
          <a:p>
            <a:endParaRPr lang="en-US" altLang="zh-CN" dirty="0"/>
          </a:p>
          <a:p>
            <a:r>
              <a:rPr lang="zh-CN" altLang="en-US" dirty="0"/>
              <a:t>现在我给大家报告</a:t>
            </a:r>
            <a:r>
              <a:rPr lang="zh-CN" altLang="en-US" sz="1200" kern="1200" dirty="0">
                <a:solidFill>
                  <a:schemeClr val="tx1"/>
                </a:solidFill>
                <a:latin typeface="+mn-lt"/>
                <a:ea typeface="+mn-ea"/>
                <a:cs typeface="+mn-cs"/>
              </a:rPr>
              <a:t>下我们过去的成绩。</a:t>
            </a:r>
            <a:endParaRPr lang="en-US" altLang="zh-CN"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我们是第一家进入变频空调核心控制的国产</a:t>
            </a:r>
            <a:r>
              <a:rPr lang="en-US" altLang="zh-CN" sz="1200" kern="1200" dirty="0">
                <a:solidFill>
                  <a:schemeClr val="tx1"/>
                </a:solidFill>
                <a:latin typeface="+mn-lt"/>
                <a:ea typeface="+mn-ea"/>
                <a:cs typeface="+mn-cs"/>
              </a:rPr>
              <a:t>MCU</a:t>
            </a:r>
            <a:r>
              <a:rPr lang="zh-CN" altLang="en-US" sz="1200" kern="1200" dirty="0">
                <a:solidFill>
                  <a:schemeClr val="tx1"/>
                </a:solidFill>
                <a:latin typeface="+mn-lt"/>
                <a:ea typeface="+mn-ea"/>
                <a:cs typeface="+mn-cs"/>
              </a:rPr>
              <a:t>公司，没有之一！要知道，在这个领域百分之百是外国芯片所占据着，</a:t>
            </a:r>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2015</a:t>
            </a:r>
            <a:r>
              <a:rPr lang="zh-CN" altLang="en-US" sz="1200" kern="1200" dirty="0">
                <a:solidFill>
                  <a:schemeClr val="tx1"/>
                </a:solidFill>
                <a:latin typeface="+mn-lt"/>
                <a:ea typeface="+mn-ea"/>
                <a:cs typeface="+mn-cs"/>
              </a:rPr>
              <a:t>年进入海信，</a:t>
            </a:r>
            <a:r>
              <a:rPr lang="en-US" altLang="zh-CN" sz="1200" kern="1200" dirty="0">
                <a:solidFill>
                  <a:schemeClr val="tx1"/>
                </a:solidFill>
                <a:latin typeface="+mn-lt"/>
                <a:ea typeface="+mn-ea"/>
                <a:cs typeface="+mn-cs"/>
              </a:rPr>
              <a:t>2016</a:t>
            </a:r>
            <a:r>
              <a:rPr lang="zh-CN" altLang="en-US" sz="1200" kern="1200" dirty="0">
                <a:solidFill>
                  <a:schemeClr val="tx1"/>
                </a:solidFill>
                <a:latin typeface="+mn-lt"/>
                <a:ea typeface="+mn-ea"/>
                <a:cs typeface="+mn-cs"/>
              </a:rPr>
              <a:t>年进入志高，</a:t>
            </a:r>
            <a:r>
              <a:rPr lang="en-US" altLang="zh-CN" sz="1200" kern="1200" dirty="0">
                <a:solidFill>
                  <a:schemeClr val="tx1"/>
                </a:solidFill>
                <a:latin typeface="+mn-lt"/>
                <a:ea typeface="+mn-ea"/>
                <a:cs typeface="+mn-cs"/>
              </a:rPr>
              <a:t>2019</a:t>
            </a:r>
            <a:r>
              <a:rPr lang="zh-CN" altLang="en-US" sz="1200" kern="1200" dirty="0">
                <a:solidFill>
                  <a:schemeClr val="tx1"/>
                </a:solidFill>
                <a:latin typeface="+mn-lt"/>
                <a:ea typeface="+mn-ea"/>
                <a:cs typeface="+mn-cs"/>
              </a:rPr>
              <a:t>年进入美的</a:t>
            </a:r>
            <a:endParaRPr lang="en-US" altLang="zh-CN" sz="1200" kern="1200" dirty="0">
              <a:solidFill>
                <a:schemeClr val="tx1"/>
              </a:solidFill>
              <a:latin typeface="+mn-lt"/>
              <a:ea typeface="+mn-ea"/>
              <a:cs typeface="+mn-cs"/>
            </a:endParaRPr>
          </a:p>
          <a:p>
            <a:endParaRPr lang="en-US" altLang="zh-CN" sz="1200" kern="1200" dirty="0">
              <a:solidFill>
                <a:schemeClr val="tx1"/>
              </a:solidFill>
              <a:latin typeface="+mn-lt"/>
              <a:ea typeface="+mn-ea"/>
              <a:cs typeface="+mn-cs"/>
            </a:endParaRPr>
          </a:p>
          <a:p>
            <a:r>
              <a:rPr lang="zh-CN" altLang="en-US" dirty="0"/>
              <a:t>这些时间都是在中芯事件之前的事情</a:t>
            </a:r>
            <a:endParaRPr lang="en-US" altLang="zh-CN" dirty="0"/>
          </a:p>
          <a:p>
            <a:endParaRPr lang="en-US" altLang="zh-CN" dirty="0"/>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dirty="0"/>
              <a:t>那</a:t>
            </a:r>
            <a:r>
              <a:rPr kumimoji="1" lang="zh-CN" altLang="en-US" sz="1200" dirty="0"/>
              <a:t>为什么是我们？凭什么是我们？</a:t>
            </a:r>
            <a:endParaRPr kumimoji="1" lang="en-US" altLang="zh-CN" sz="1200"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sz="1200"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200" dirty="0"/>
              <a:t>好！下面就 告诉大家   这个秘密！</a:t>
            </a:r>
          </a:p>
        </p:txBody>
      </p:sp>
    </p:spTree>
    <p:extLst>
      <p:ext uri="{BB962C8B-B14F-4D97-AF65-F5344CB8AC3E}">
        <p14:creationId xmlns:p14="http://schemas.microsoft.com/office/powerpoint/2010/main" val="3259621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2</a:t>
            </a:r>
            <a:r>
              <a:rPr kumimoji="1" lang="zh-CN" altLang="en-US" dirty="0"/>
              <a:t>分钟</a:t>
            </a:r>
            <a:endParaRPr kumimoji="1" lang="en-US" altLang="zh-CN" dirty="0"/>
          </a:p>
          <a:p>
            <a:endParaRPr kumimoji="1" lang="en-US" altLang="zh-CN" dirty="0"/>
          </a:p>
          <a:p>
            <a:r>
              <a:rPr kumimoji="1" lang="zh-CN" altLang="en-US" dirty="0"/>
              <a:t>除了前面所提到的我们有世界上最优秀的模拟团队之外，我们还有一个芯片设计品台。这个平台叫</a:t>
            </a:r>
            <a:r>
              <a:rPr kumimoji="1" lang="en-US" altLang="zh-CN" dirty="0"/>
              <a:t>DABAO</a:t>
            </a:r>
            <a:r>
              <a:rPr kumimoji="1" lang="zh-CN" altLang="en-US" dirty="0"/>
              <a:t>平台。</a:t>
            </a:r>
            <a:endParaRPr kumimoji="1" lang="en-US" altLang="zh-CN" dirty="0"/>
          </a:p>
          <a:p>
            <a:endParaRPr kumimoji="1" lang="en-US" altLang="zh-CN" dirty="0"/>
          </a:p>
          <a:p>
            <a:r>
              <a:rPr kumimoji="1" lang="zh-CN" altLang="en-US" dirty="0"/>
              <a:t>这个</a:t>
            </a:r>
            <a:r>
              <a:rPr kumimoji="1" lang="en-US" altLang="zh-CN" dirty="0"/>
              <a:t>DABAO</a:t>
            </a:r>
            <a:r>
              <a:rPr kumimoji="1" lang="zh-CN" altLang="en-US" dirty="0"/>
              <a:t>是 </a:t>
            </a:r>
            <a:r>
              <a:rPr kumimoji="1" lang="en-US" altLang="zh-CN" dirty="0"/>
              <a:t>xxx</a:t>
            </a:r>
            <a:r>
              <a:rPr kumimoji="1" lang="zh-CN" altLang="en-US" dirty="0"/>
              <a:t>大写字母；</a:t>
            </a:r>
            <a:endParaRPr kumimoji="1" lang="en-US" altLang="zh-CN" dirty="0"/>
          </a:p>
          <a:p>
            <a:endParaRPr kumimoji="1" lang="en-US" altLang="zh-CN" dirty="0"/>
          </a:p>
          <a:p>
            <a:r>
              <a:rPr kumimoji="1" lang="zh-CN" altLang="en-US" dirty="0"/>
              <a:t>主要包括：</a:t>
            </a:r>
            <a:r>
              <a:rPr kumimoji="1" lang="en-US" altLang="zh-CN" dirty="0"/>
              <a:t>M4</a:t>
            </a:r>
            <a:r>
              <a:rPr kumimoji="1" lang="zh-CN" altLang="en-US" dirty="0"/>
              <a:t>，</a:t>
            </a:r>
            <a:r>
              <a:rPr kumimoji="1" lang="en-US" altLang="zh-CN" dirty="0"/>
              <a:t>M0</a:t>
            </a:r>
            <a:r>
              <a:rPr kumimoji="1" lang="zh-CN" altLang="en-US" dirty="0"/>
              <a:t> 的核心；</a:t>
            </a:r>
            <a:endParaRPr kumimoji="1" lang="en-US" altLang="zh-CN" dirty="0"/>
          </a:p>
          <a:p>
            <a:endParaRPr kumimoji="1" lang="en-US" altLang="zh-CN" dirty="0"/>
          </a:p>
          <a:p>
            <a:r>
              <a:rPr kumimoji="1" lang="zh-CN" altLang="en-US" dirty="0"/>
              <a:t>还有我们自己开发的数字和模拟</a:t>
            </a:r>
            <a:r>
              <a:rPr kumimoji="1" lang="en-US" altLang="zh-CN" dirty="0"/>
              <a:t>IP</a:t>
            </a:r>
            <a:r>
              <a:rPr kumimoji="1" lang="zh-CN" altLang="en-US" dirty="0"/>
              <a:t>：包括大家熟悉的：</a:t>
            </a:r>
            <a:r>
              <a:rPr kumimoji="1" lang="en-US" altLang="zh-CN" dirty="0"/>
              <a:t>USB</a:t>
            </a:r>
            <a:r>
              <a:rPr kumimoji="1" lang="zh-CN" altLang="en-US" dirty="0"/>
              <a:t>，</a:t>
            </a:r>
            <a:r>
              <a:rPr kumimoji="1" lang="en-US" altLang="zh-CN" dirty="0"/>
              <a:t>TFTLCD</a:t>
            </a:r>
            <a:r>
              <a:rPr kumimoji="1" lang="zh-CN" altLang="en-US" dirty="0"/>
              <a:t>，</a:t>
            </a:r>
            <a:r>
              <a:rPr kumimoji="1" lang="en-US" altLang="zh-CN" dirty="0"/>
              <a:t>PWM</a:t>
            </a:r>
            <a:r>
              <a:rPr kumimoji="1" lang="zh-CN" altLang="en-US" dirty="0"/>
              <a:t>，除法器，</a:t>
            </a:r>
            <a:r>
              <a:rPr kumimoji="1" lang="en-US" altLang="zh-CN" dirty="0"/>
              <a:t>16</a:t>
            </a:r>
            <a:r>
              <a:rPr kumimoji="1" lang="zh-CN" altLang="en-US" dirty="0"/>
              <a:t>位，</a:t>
            </a:r>
            <a:r>
              <a:rPr kumimoji="1" lang="en-US" altLang="zh-CN" dirty="0"/>
              <a:t>12</a:t>
            </a:r>
            <a:r>
              <a:rPr kumimoji="1" lang="zh-CN" altLang="en-US" dirty="0"/>
              <a:t>位</a:t>
            </a:r>
            <a:r>
              <a:rPr kumimoji="1" lang="en-US" altLang="zh-CN" dirty="0"/>
              <a:t>ADC</a:t>
            </a:r>
            <a:r>
              <a:rPr kumimoji="1" lang="zh-CN" altLang="en-US" dirty="0"/>
              <a:t>等等。</a:t>
            </a:r>
            <a:endParaRPr kumimoji="1" lang="en-US" altLang="zh-CN" dirty="0"/>
          </a:p>
          <a:p>
            <a:endParaRPr kumimoji="1" lang="en-US" altLang="zh-CN" dirty="0"/>
          </a:p>
          <a:p>
            <a:r>
              <a:rPr kumimoji="1" lang="zh-CN" altLang="en-US" dirty="0"/>
              <a:t>我们的</a:t>
            </a:r>
            <a:r>
              <a:rPr kumimoji="1" lang="en-US" altLang="zh-CN" dirty="0"/>
              <a:t>DABAO</a:t>
            </a:r>
            <a:r>
              <a:rPr kumimoji="1" lang="zh-CN" altLang="en-US" dirty="0"/>
              <a:t>平台也会不断的迭代；我们内部有这两个表示：大宝</a:t>
            </a:r>
            <a:r>
              <a:rPr kumimoji="1" lang="en-US" altLang="zh-CN" dirty="0"/>
              <a:t>M4</a:t>
            </a:r>
            <a:r>
              <a:rPr kumimoji="1" lang="zh-CN" altLang="en-US" dirty="0"/>
              <a:t> 第几代产品，大宝</a:t>
            </a:r>
            <a:r>
              <a:rPr kumimoji="1" lang="en-US" altLang="zh-CN" dirty="0"/>
              <a:t>M0</a:t>
            </a:r>
            <a:r>
              <a:rPr kumimoji="1" lang="zh-CN" altLang="en-US" dirty="0"/>
              <a:t> 第几代产品</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7</a:t>
            </a:fld>
            <a:endParaRPr lang="zh-CN" altLang="en-US"/>
          </a:p>
        </p:txBody>
      </p:sp>
    </p:spTree>
    <p:extLst>
      <p:ext uri="{BB962C8B-B14F-4D97-AF65-F5344CB8AC3E}">
        <p14:creationId xmlns:p14="http://schemas.microsoft.com/office/powerpoint/2010/main" val="1073313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这个是我们大宝设计平台的示意图：</a:t>
            </a:r>
            <a:endParaRPr kumimoji="1" lang="en-US" altLang="zh-CN" dirty="0"/>
          </a:p>
          <a:p>
            <a:endParaRPr kumimoji="1" lang="en-US" altLang="zh-CN" dirty="0"/>
          </a:p>
          <a:p>
            <a:r>
              <a:rPr kumimoji="1" lang="zh-CN" altLang="en-US" dirty="0"/>
              <a:t>我来解释一下：从市场端 反馈的配置文件，芯片设计工程师从平台中对应核心，工艺和电压   裁剪对应的</a:t>
            </a:r>
            <a:r>
              <a:rPr kumimoji="1" lang="en-US" altLang="zh-CN" dirty="0"/>
              <a:t>IP</a:t>
            </a:r>
            <a:r>
              <a:rPr kumimoji="1" lang="zh-CN" altLang="en-US" dirty="0"/>
              <a:t>模块，到验证，在到后端形成一个平台化的设计回路。</a:t>
            </a:r>
            <a:endParaRPr kumimoji="1" lang="en-US" altLang="zh-CN" dirty="0"/>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8</a:t>
            </a:fld>
            <a:endParaRPr lang="zh-CN" altLang="en-US"/>
          </a:p>
        </p:txBody>
      </p:sp>
    </p:spTree>
    <p:extLst>
      <p:ext uri="{BB962C8B-B14F-4D97-AF65-F5344CB8AC3E}">
        <p14:creationId xmlns:p14="http://schemas.microsoft.com/office/powerpoint/2010/main" val="177665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在通过我们内部的设计和生产供应流程。设计芯片正如右图所展现那样</a:t>
            </a:r>
            <a:r>
              <a:rPr kumimoji="1" lang="en-US" altLang="zh-CN" dirty="0"/>
              <a:t>—</a:t>
            </a:r>
            <a:r>
              <a:rPr kumimoji="1" lang="zh-CN" altLang="en-US" dirty="0"/>
              <a:t>搭积木的方式设计芯片，非常之高效！</a:t>
            </a:r>
            <a:endParaRPr kumimoji="1" lang="en-US" altLang="zh-CN" dirty="0"/>
          </a:p>
          <a:p>
            <a:endParaRPr kumimoji="1" lang="en-US" altLang="zh-CN" dirty="0"/>
          </a:p>
          <a:p>
            <a:r>
              <a:rPr kumimoji="1" lang="zh-CN" altLang="en-US" dirty="0"/>
              <a:t>并且随着大宝设计平台不断的迭代，每个芯片的模块也在不断的优化，并且这个优化在上一颗量产芯片的基础上优化。</a:t>
            </a:r>
            <a:endParaRPr kumimoji="1" lang="en-US" altLang="zh-CN" dirty="0"/>
          </a:p>
          <a:p>
            <a:endParaRPr kumimoji="1" lang="en-US" altLang="zh-CN" dirty="0"/>
          </a:p>
          <a:p>
            <a:r>
              <a:rPr kumimoji="1" lang="zh-CN" altLang="en-US" dirty="0"/>
              <a:t>也就是说，我们芯片里面模块的可靠性，一致性，精度随着每一次优化，越来越卓越！</a:t>
            </a:r>
          </a:p>
        </p:txBody>
      </p:sp>
      <p:sp>
        <p:nvSpPr>
          <p:cNvPr id="4" name="灯片编号占位符 3"/>
          <p:cNvSpPr>
            <a:spLocks noGrp="1"/>
          </p:cNvSpPr>
          <p:nvPr>
            <p:ph type="sldNum" sz="quarter" idx="5"/>
          </p:nvPr>
        </p:nvSpPr>
        <p:spPr/>
        <p:txBody>
          <a:bodyPr/>
          <a:lstStyle/>
          <a:p>
            <a:pPr>
              <a:defRPr/>
            </a:pPr>
            <a:fld id="{E06B928D-B539-F447-A771-47973CED6FE7}" type="slidenum">
              <a:rPr lang="zh-CN" altLang="en-US" smtClean="0"/>
              <a:pPr>
                <a:defRPr/>
              </a:pPr>
              <a:t>9</a:t>
            </a:fld>
            <a:endParaRPr lang="zh-CN" altLang="en-US"/>
          </a:p>
        </p:txBody>
      </p:sp>
    </p:spTree>
    <p:extLst>
      <p:ext uri="{BB962C8B-B14F-4D97-AF65-F5344CB8AC3E}">
        <p14:creationId xmlns:p14="http://schemas.microsoft.com/office/powerpoint/2010/main" val="504693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6" descr="封面">
            <a:extLst>
              <a:ext uri="{FF2B5EF4-FFF2-40B4-BE49-F238E27FC236}">
                <a16:creationId xmlns:a16="http://schemas.microsoft.com/office/drawing/2014/main" id="{C1460517-9042-2D4F-B410-E7D5058B95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28575"/>
            <a:ext cx="12223751"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5" name="日期占位符 3">
            <a:extLst>
              <a:ext uri="{FF2B5EF4-FFF2-40B4-BE49-F238E27FC236}">
                <a16:creationId xmlns:a16="http://schemas.microsoft.com/office/drawing/2014/main" id="{E5E00FF6-3A92-DE43-94A3-C20FE7C2AE7F}"/>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7C243003-2C19-864D-9682-2C46096FC62A}"/>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DABED6C-C254-E44A-8256-75734F7AD349}"/>
              </a:ext>
            </a:extLst>
          </p:cNvPr>
          <p:cNvSpPr>
            <a:spLocks noGrp="1"/>
          </p:cNvSpPr>
          <p:nvPr>
            <p:ph type="sldNum" sz="quarter" idx="12"/>
          </p:nvPr>
        </p:nvSpPr>
        <p:spPr/>
        <p:txBody>
          <a:bodyPr/>
          <a:lstStyle>
            <a:lvl1pPr>
              <a:defRPr smtClean="0"/>
            </a:lvl1pPr>
          </a:lstStyle>
          <a:p>
            <a:pPr>
              <a:defRPr/>
            </a:pPr>
            <a:fld id="{8B325F0B-17C4-5B43-90CF-1A11F3AB3457}" type="slidenum">
              <a:rPr lang="zh-CN" altLang="en-US"/>
              <a:pPr>
                <a:defRPr/>
              </a:pPr>
              <a:t>‹#›</a:t>
            </a:fld>
            <a:endParaRPr lang="zh-CN" altLang="en-US"/>
          </a:p>
        </p:txBody>
      </p:sp>
    </p:spTree>
    <p:extLst>
      <p:ext uri="{BB962C8B-B14F-4D97-AF65-F5344CB8AC3E}">
        <p14:creationId xmlns:p14="http://schemas.microsoft.com/office/powerpoint/2010/main" val="687136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4" name="图片 6" descr="内页">
            <a:extLst>
              <a:ext uri="{FF2B5EF4-FFF2-40B4-BE49-F238E27FC236}">
                <a16:creationId xmlns:a16="http://schemas.microsoft.com/office/drawing/2014/main" id="{89C92CCA-48B3-3A45-ABBA-7E04AEF578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C9DF67A2-0033-9042-8BFF-DE54B5FC3D80}"/>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B3229942-3D2D-3A47-82D9-F01BC764B173}"/>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1BFA76B-DF73-7047-BDC2-ECFAAD3E0DDE}"/>
              </a:ext>
            </a:extLst>
          </p:cNvPr>
          <p:cNvSpPr>
            <a:spLocks noGrp="1"/>
          </p:cNvSpPr>
          <p:nvPr>
            <p:ph type="sldNum" sz="quarter" idx="12"/>
          </p:nvPr>
        </p:nvSpPr>
        <p:spPr/>
        <p:txBody>
          <a:bodyPr/>
          <a:lstStyle>
            <a:lvl1pPr>
              <a:defRPr smtClean="0"/>
            </a:lvl1pPr>
          </a:lstStyle>
          <a:p>
            <a:pPr>
              <a:defRPr/>
            </a:pPr>
            <a:fld id="{EE3384D3-4D52-FB4B-B1AC-39D142491602}" type="slidenum">
              <a:rPr lang="zh-CN" altLang="en-US"/>
              <a:pPr>
                <a:defRPr/>
              </a:pPr>
              <a:t>‹#›</a:t>
            </a:fld>
            <a:endParaRPr lang="zh-CN" altLang="en-US"/>
          </a:p>
        </p:txBody>
      </p:sp>
    </p:spTree>
    <p:extLst>
      <p:ext uri="{BB962C8B-B14F-4D97-AF65-F5344CB8AC3E}">
        <p14:creationId xmlns:p14="http://schemas.microsoft.com/office/powerpoint/2010/main" val="1413964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pic>
        <p:nvPicPr>
          <p:cNvPr id="4" name="图片 6" descr="内页">
            <a:extLst>
              <a:ext uri="{FF2B5EF4-FFF2-40B4-BE49-F238E27FC236}">
                <a16:creationId xmlns:a16="http://schemas.microsoft.com/office/drawing/2014/main" id="{96ACCC3A-C926-E241-A096-E162BA1585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竖排标题 1"/>
          <p:cNvSpPr>
            <a:spLocks noGrp="1"/>
          </p:cNvSpPr>
          <p:nvPr>
            <p:ph type="title" orient="ver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99E2FF93-AE44-6F40-A579-016D68993D8E}"/>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4FFB356-8E8B-634D-8992-A9F395F3119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3219DA8-1909-C143-B669-86E4BF38C58A}"/>
              </a:ext>
            </a:extLst>
          </p:cNvPr>
          <p:cNvSpPr>
            <a:spLocks noGrp="1"/>
          </p:cNvSpPr>
          <p:nvPr>
            <p:ph type="sldNum" sz="quarter" idx="12"/>
          </p:nvPr>
        </p:nvSpPr>
        <p:spPr/>
        <p:txBody>
          <a:bodyPr/>
          <a:lstStyle>
            <a:lvl1pPr>
              <a:defRPr smtClean="0"/>
            </a:lvl1pPr>
          </a:lstStyle>
          <a:p>
            <a:pPr>
              <a:defRPr/>
            </a:pPr>
            <a:fld id="{CAC6E4BC-F31C-924A-ACAE-BEDEEDF643FF}" type="slidenum">
              <a:rPr lang="zh-CN" altLang="en-US"/>
              <a:pPr>
                <a:defRPr/>
              </a:pPr>
              <a:t>‹#›</a:t>
            </a:fld>
            <a:endParaRPr lang="zh-CN" altLang="en-US"/>
          </a:p>
        </p:txBody>
      </p:sp>
    </p:spTree>
    <p:extLst>
      <p:ext uri="{BB962C8B-B14F-4D97-AF65-F5344CB8AC3E}">
        <p14:creationId xmlns:p14="http://schemas.microsoft.com/office/powerpoint/2010/main" val="301446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6" descr="内页">
            <a:extLst>
              <a:ext uri="{FF2B5EF4-FFF2-40B4-BE49-F238E27FC236}">
                <a16:creationId xmlns:a16="http://schemas.microsoft.com/office/drawing/2014/main" id="{039F2C3A-4156-E24D-8D12-5FDCCDB2F3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52FD2FF5-5A63-1742-8479-FE3FF6894708}"/>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A0DA0572-7CBA-5E43-9D54-9AE5786C6CA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7935F48-350C-6B49-BBC2-830D9789EFFB}"/>
              </a:ext>
            </a:extLst>
          </p:cNvPr>
          <p:cNvSpPr>
            <a:spLocks noGrp="1"/>
          </p:cNvSpPr>
          <p:nvPr>
            <p:ph type="sldNum" sz="quarter" idx="12"/>
          </p:nvPr>
        </p:nvSpPr>
        <p:spPr/>
        <p:txBody>
          <a:bodyPr/>
          <a:lstStyle>
            <a:lvl1pPr>
              <a:defRPr smtClean="0"/>
            </a:lvl1pPr>
          </a:lstStyle>
          <a:p>
            <a:pPr>
              <a:defRPr/>
            </a:pPr>
            <a:fld id="{6AB53271-499E-584F-8E25-6DAA9B781A55}" type="slidenum">
              <a:rPr lang="zh-CN" altLang="en-US"/>
              <a:pPr>
                <a:defRPr/>
              </a:pPr>
              <a:t>‹#›</a:t>
            </a:fld>
            <a:endParaRPr lang="zh-CN" altLang="en-US"/>
          </a:p>
        </p:txBody>
      </p:sp>
    </p:spTree>
    <p:extLst>
      <p:ext uri="{BB962C8B-B14F-4D97-AF65-F5344CB8AC3E}">
        <p14:creationId xmlns:p14="http://schemas.microsoft.com/office/powerpoint/2010/main" val="3661759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6" descr="内页">
            <a:extLst>
              <a:ext uri="{FF2B5EF4-FFF2-40B4-BE49-F238E27FC236}">
                <a16:creationId xmlns:a16="http://schemas.microsoft.com/office/drawing/2014/main" id="{D8D20AAD-3F63-294F-9C22-2DF2522EE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1850" y="1709738"/>
            <a:ext cx="10515600" cy="2852737"/>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7192B958-CF49-C741-B675-5FE5978B97B5}"/>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8F982801-6FB5-7A47-B0CD-CF166D59408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62CA6DA-E9EA-5448-9243-C4C9AEB140B9}"/>
              </a:ext>
            </a:extLst>
          </p:cNvPr>
          <p:cNvSpPr>
            <a:spLocks noGrp="1"/>
          </p:cNvSpPr>
          <p:nvPr>
            <p:ph type="sldNum" sz="quarter" idx="12"/>
          </p:nvPr>
        </p:nvSpPr>
        <p:spPr/>
        <p:txBody>
          <a:bodyPr/>
          <a:lstStyle>
            <a:lvl1pPr>
              <a:defRPr smtClean="0"/>
            </a:lvl1pPr>
          </a:lstStyle>
          <a:p>
            <a:pPr>
              <a:defRPr/>
            </a:pPr>
            <a:fld id="{66E999B6-8C4C-9E4F-AD04-7741821D7FFE}" type="slidenum">
              <a:rPr lang="zh-CN" altLang="en-US"/>
              <a:pPr>
                <a:defRPr/>
              </a:pPr>
              <a:t>‹#›</a:t>
            </a:fld>
            <a:endParaRPr lang="zh-CN" altLang="en-US"/>
          </a:p>
        </p:txBody>
      </p:sp>
    </p:spTree>
    <p:extLst>
      <p:ext uri="{BB962C8B-B14F-4D97-AF65-F5344CB8AC3E}">
        <p14:creationId xmlns:p14="http://schemas.microsoft.com/office/powerpoint/2010/main" val="1771548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5" name="图片 7" descr="内页">
            <a:extLst>
              <a:ext uri="{FF2B5EF4-FFF2-40B4-BE49-F238E27FC236}">
                <a16:creationId xmlns:a16="http://schemas.microsoft.com/office/drawing/2014/main" id="{3F6840B9-32E3-954B-BE4A-7312067CA7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376672"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205728" y="1600200"/>
            <a:ext cx="5376672"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6" name="日期占位符 4">
            <a:extLst>
              <a:ext uri="{FF2B5EF4-FFF2-40B4-BE49-F238E27FC236}">
                <a16:creationId xmlns:a16="http://schemas.microsoft.com/office/drawing/2014/main" id="{4996A2AC-8105-6D43-9FF2-386983D83BD3}"/>
              </a:ext>
            </a:extLst>
          </p:cNvPr>
          <p:cNvSpPr>
            <a:spLocks noGrp="1"/>
          </p:cNvSpPr>
          <p:nvPr>
            <p:ph type="dt" sz="half" idx="10"/>
          </p:nvPr>
        </p:nvSpPr>
        <p:spPr/>
        <p:txBody>
          <a:bodyPr/>
          <a:lstStyle>
            <a:lvl1pPr>
              <a:defRPr/>
            </a:lvl1pPr>
          </a:lstStyle>
          <a:p>
            <a:pPr>
              <a:defRPr/>
            </a:pPr>
            <a:endParaRPr lang="zh-CN" altLang="en-US"/>
          </a:p>
        </p:txBody>
      </p:sp>
      <p:sp>
        <p:nvSpPr>
          <p:cNvPr id="7" name="页脚占位符 5">
            <a:extLst>
              <a:ext uri="{FF2B5EF4-FFF2-40B4-BE49-F238E27FC236}">
                <a16:creationId xmlns:a16="http://schemas.microsoft.com/office/drawing/2014/main" id="{090B3D4D-DAFC-BA45-8DBC-480633B29251}"/>
              </a:ext>
            </a:extLst>
          </p:cNvPr>
          <p:cNvSpPr>
            <a:spLocks noGrp="1"/>
          </p:cNvSpPr>
          <p:nvPr>
            <p:ph type="ftr" sz="quarter" idx="11"/>
          </p:nvPr>
        </p:nvSpPr>
        <p:spPr/>
        <p:txBody>
          <a:bodyPr/>
          <a:lstStyle>
            <a:lvl1pPr>
              <a:defRPr/>
            </a:lvl1pPr>
          </a:lstStyle>
          <a:p>
            <a:pPr>
              <a:defRPr/>
            </a:pPr>
            <a:endParaRPr lang="zh-CN" altLang="en-US"/>
          </a:p>
        </p:txBody>
      </p:sp>
      <p:sp>
        <p:nvSpPr>
          <p:cNvPr id="8" name="灯片编号占位符 6">
            <a:extLst>
              <a:ext uri="{FF2B5EF4-FFF2-40B4-BE49-F238E27FC236}">
                <a16:creationId xmlns:a16="http://schemas.microsoft.com/office/drawing/2014/main" id="{AEABC59B-5979-3D41-8ABF-2AF84EB0DE9A}"/>
              </a:ext>
            </a:extLst>
          </p:cNvPr>
          <p:cNvSpPr>
            <a:spLocks noGrp="1"/>
          </p:cNvSpPr>
          <p:nvPr>
            <p:ph type="sldNum" sz="quarter" idx="12"/>
          </p:nvPr>
        </p:nvSpPr>
        <p:spPr/>
        <p:txBody>
          <a:bodyPr/>
          <a:lstStyle>
            <a:lvl1pPr>
              <a:defRPr smtClean="0"/>
            </a:lvl1pPr>
          </a:lstStyle>
          <a:p>
            <a:pPr>
              <a:defRPr/>
            </a:pPr>
            <a:fld id="{A91C88C6-BF3E-5F4B-8EC0-52E8BB16A2DE}" type="slidenum">
              <a:rPr lang="zh-CN" altLang="en-US"/>
              <a:pPr>
                <a:defRPr/>
              </a:pPr>
              <a:t>‹#›</a:t>
            </a:fld>
            <a:endParaRPr lang="zh-CN" altLang="en-US"/>
          </a:p>
        </p:txBody>
      </p:sp>
    </p:spTree>
    <p:extLst>
      <p:ext uri="{BB962C8B-B14F-4D97-AF65-F5344CB8AC3E}">
        <p14:creationId xmlns:p14="http://schemas.microsoft.com/office/powerpoint/2010/main" val="1166975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7" name="图片 9" descr="内页">
            <a:extLst>
              <a:ext uri="{FF2B5EF4-FFF2-40B4-BE49-F238E27FC236}">
                <a16:creationId xmlns:a16="http://schemas.microsoft.com/office/drawing/2014/main" id="{318EB7E0-FF15-0E47-94E1-DA23AB6C75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8" name="日期占位符 6">
            <a:extLst>
              <a:ext uri="{FF2B5EF4-FFF2-40B4-BE49-F238E27FC236}">
                <a16:creationId xmlns:a16="http://schemas.microsoft.com/office/drawing/2014/main" id="{F4FFE1C8-7AB3-BB4D-ABB1-4AFFAD65D746}"/>
              </a:ext>
            </a:extLst>
          </p:cNvPr>
          <p:cNvSpPr>
            <a:spLocks noGrp="1"/>
          </p:cNvSpPr>
          <p:nvPr>
            <p:ph type="dt" sz="half" idx="10"/>
          </p:nvPr>
        </p:nvSpPr>
        <p:spPr/>
        <p:txBody>
          <a:bodyPr/>
          <a:lstStyle>
            <a:lvl1pPr>
              <a:defRPr/>
            </a:lvl1pPr>
          </a:lstStyle>
          <a:p>
            <a:pPr>
              <a:defRPr/>
            </a:pPr>
            <a:endParaRPr lang="zh-CN" altLang="en-US"/>
          </a:p>
        </p:txBody>
      </p:sp>
      <p:sp>
        <p:nvSpPr>
          <p:cNvPr id="9" name="页脚占位符 7">
            <a:extLst>
              <a:ext uri="{FF2B5EF4-FFF2-40B4-BE49-F238E27FC236}">
                <a16:creationId xmlns:a16="http://schemas.microsoft.com/office/drawing/2014/main" id="{533FCB5B-8F0C-3747-B34A-10D29F23ADC2}"/>
              </a:ext>
            </a:extLst>
          </p:cNvPr>
          <p:cNvSpPr>
            <a:spLocks noGrp="1"/>
          </p:cNvSpPr>
          <p:nvPr>
            <p:ph type="ftr" sz="quarter" idx="11"/>
          </p:nvPr>
        </p:nvSpPr>
        <p:spPr/>
        <p:txBody>
          <a:bodyPr/>
          <a:lstStyle>
            <a:lvl1pPr>
              <a:defRPr/>
            </a:lvl1pPr>
          </a:lstStyle>
          <a:p>
            <a:pPr>
              <a:defRPr/>
            </a:pPr>
            <a:endParaRPr lang="zh-CN" altLang="en-US"/>
          </a:p>
        </p:txBody>
      </p:sp>
      <p:sp>
        <p:nvSpPr>
          <p:cNvPr id="10" name="灯片编号占位符 8">
            <a:extLst>
              <a:ext uri="{FF2B5EF4-FFF2-40B4-BE49-F238E27FC236}">
                <a16:creationId xmlns:a16="http://schemas.microsoft.com/office/drawing/2014/main" id="{0EBFCB01-830B-C84A-BE68-0E56EEEF72B2}"/>
              </a:ext>
            </a:extLst>
          </p:cNvPr>
          <p:cNvSpPr>
            <a:spLocks noGrp="1"/>
          </p:cNvSpPr>
          <p:nvPr>
            <p:ph type="sldNum" sz="quarter" idx="12"/>
          </p:nvPr>
        </p:nvSpPr>
        <p:spPr/>
        <p:txBody>
          <a:bodyPr/>
          <a:lstStyle>
            <a:lvl1pPr>
              <a:defRPr smtClean="0"/>
            </a:lvl1pPr>
          </a:lstStyle>
          <a:p>
            <a:pPr>
              <a:defRPr/>
            </a:pPr>
            <a:fld id="{823C8A26-D12D-E446-BC5C-3A4F1DDB748C}" type="slidenum">
              <a:rPr lang="zh-CN" altLang="en-US"/>
              <a:pPr>
                <a:defRPr/>
              </a:pPr>
              <a:t>‹#›</a:t>
            </a:fld>
            <a:endParaRPr lang="zh-CN" altLang="en-US"/>
          </a:p>
        </p:txBody>
      </p:sp>
    </p:spTree>
    <p:extLst>
      <p:ext uri="{BB962C8B-B14F-4D97-AF65-F5344CB8AC3E}">
        <p14:creationId xmlns:p14="http://schemas.microsoft.com/office/powerpoint/2010/main" val="64101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6" descr="内页">
            <a:extLst>
              <a:ext uri="{FF2B5EF4-FFF2-40B4-BE49-F238E27FC236}">
                <a16:creationId xmlns:a16="http://schemas.microsoft.com/office/drawing/2014/main" id="{ADCC4F6C-8608-5344-A82E-BA884AB10A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noProof="1"/>
              <a:t>单击此处编辑母版标题样式</a:t>
            </a:r>
          </a:p>
        </p:txBody>
      </p:sp>
      <p:sp>
        <p:nvSpPr>
          <p:cNvPr id="4" name="日期占位符 2">
            <a:extLst>
              <a:ext uri="{FF2B5EF4-FFF2-40B4-BE49-F238E27FC236}">
                <a16:creationId xmlns:a16="http://schemas.microsoft.com/office/drawing/2014/main" id="{06A27644-147D-DC44-BD62-76A2EAB48A72}"/>
              </a:ext>
            </a:extLst>
          </p:cNvPr>
          <p:cNvSpPr>
            <a:spLocks noGrp="1"/>
          </p:cNvSpPr>
          <p:nvPr>
            <p:ph type="dt" sz="half" idx="10"/>
          </p:nvPr>
        </p:nvSpPr>
        <p:spPr/>
        <p:txBody>
          <a:bodyPr/>
          <a:lstStyle>
            <a:lvl1pPr>
              <a:defRPr/>
            </a:lvl1pPr>
          </a:lstStyle>
          <a:p>
            <a:pPr>
              <a:defRPr/>
            </a:pPr>
            <a:endParaRPr lang="zh-CN" altLang="en-US"/>
          </a:p>
        </p:txBody>
      </p:sp>
      <p:sp>
        <p:nvSpPr>
          <p:cNvPr id="5" name="页脚占位符 3">
            <a:extLst>
              <a:ext uri="{FF2B5EF4-FFF2-40B4-BE49-F238E27FC236}">
                <a16:creationId xmlns:a16="http://schemas.microsoft.com/office/drawing/2014/main" id="{A5173E58-BF37-9A45-B154-0AFE2A45B3A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CDBA02F7-6079-944B-9A64-17723A66BE92}"/>
              </a:ext>
            </a:extLst>
          </p:cNvPr>
          <p:cNvSpPr>
            <a:spLocks noGrp="1"/>
          </p:cNvSpPr>
          <p:nvPr>
            <p:ph type="sldNum" sz="quarter" idx="12"/>
          </p:nvPr>
        </p:nvSpPr>
        <p:spPr/>
        <p:txBody>
          <a:bodyPr/>
          <a:lstStyle>
            <a:lvl1pPr>
              <a:defRPr smtClean="0"/>
            </a:lvl1pPr>
          </a:lstStyle>
          <a:p>
            <a:pPr>
              <a:defRPr/>
            </a:pPr>
            <a:fld id="{F2639090-5046-F44C-B87F-390CD321E2CA}" type="slidenum">
              <a:rPr lang="zh-CN" altLang="en-US"/>
              <a:pPr>
                <a:defRPr/>
              </a:pPr>
              <a:t>‹#›</a:t>
            </a:fld>
            <a:endParaRPr lang="zh-CN" altLang="en-US"/>
          </a:p>
        </p:txBody>
      </p:sp>
    </p:spTree>
    <p:extLst>
      <p:ext uri="{BB962C8B-B14F-4D97-AF65-F5344CB8AC3E}">
        <p14:creationId xmlns:p14="http://schemas.microsoft.com/office/powerpoint/2010/main" val="44584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6" descr="内页">
            <a:extLst>
              <a:ext uri="{FF2B5EF4-FFF2-40B4-BE49-F238E27FC236}">
                <a16:creationId xmlns:a16="http://schemas.microsoft.com/office/drawing/2014/main" id="{720419D7-6D7D-2644-B4CD-EAF8BFB96C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a16="http://schemas.microsoft.com/office/drawing/2014/main" id="{C51F8F70-6AFA-5342-8ED7-F015701FD7AF}"/>
              </a:ext>
            </a:extLst>
          </p:cNvPr>
          <p:cNvSpPr>
            <a:spLocks noGrp="1"/>
          </p:cNvSpPr>
          <p:nvPr>
            <p:ph type="dt" sz="half" idx="10"/>
          </p:nvPr>
        </p:nvSpPr>
        <p:spPr/>
        <p:txBody>
          <a:bodyPr/>
          <a:lstStyle>
            <a:lvl1pPr>
              <a:defRPr/>
            </a:lvl1pPr>
          </a:lstStyle>
          <a:p>
            <a:pPr>
              <a:defRPr/>
            </a:pPr>
            <a:endParaRPr lang="zh-CN" altLang="en-US"/>
          </a:p>
        </p:txBody>
      </p:sp>
      <p:sp>
        <p:nvSpPr>
          <p:cNvPr id="4" name="页脚占位符 2">
            <a:extLst>
              <a:ext uri="{FF2B5EF4-FFF2-40B4-BE49-F238E27FC236}">
                <a16:creationId xmlns:a16="http://schemas.microsoft.com/office/drawing/2014/main" id="{68C621DD-3935-7849-9F18-ACBC726AD092}"/>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E73B0408-299E-4D41-8BDC-27FC49FFC8E2}"/>
              </a:ext>
            </a:extLst>
          </p:cNvPr>
          <p:cNvSpPr>
            <a:spLocks noGrp="1"/>
          </p:cNvSpPr>
          <p:nvPr>
            <p:ph type="sldNum" sz="quarter" idx="12"/>
          </p:nvPr>
        </p:nvSpPr>
        <p:spPr/>
        <p:txBody>
          <a:bodyPr/>
          <a:lstStyle>
            <a:lvl1pPr>
              <a:defRPr smtClean="0"/>
            </a:lvl1pPr>
          </a:lstStyle>
          <a:p>
            <a:pPr>
              <a:defRPr/>
            </a:pPr>
            <a:fld id="{3659B67C-49B9-0C4D-958D-DF48AEE1ECA7}" type="slidenum">
              <a:rPr lang="zh-CN" altLang="en-US"/>
              <a:pPr>
                <a:defRPr/>
              </a:pPr>
              <a:t>‹#›</a:t>
            </a:fld>
            <a:endParaRPr lang="zh-CN" altLang="en-US"/>
          </a:p>
        </p:txBody>
      </p:sp>
    </p:spTree>
    <p:extLst>
      <p:ext uri="{BB962C8B-B14F-4D97-AF65-F5344CB8AC3E}">
        <p14:creationId xmlns:p14="http://schemas.microsoft.com/office/powerpoint/2010/main" val="376149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5" name="图片 7" descr="内页">
            <a:extLst>
              <a:ext uri="{FF2B5EF4-FFF2-40B4-BE49-F238E27FC236}">
                <a16:creationId xmlns:a16="http://schemas.microsoft.com/office/drawing/2014/main" id="{8592A984-C3A2-7042-96D7-C27841DBE7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6" name="日期占位符 4">
            <a:extLst>
              <a:ext uri="{FF2B5EF4-FFF2-40B4-BE49-F238E27FC236}">
                <a16:creationId xmlns:a16="http://schemas.microsoft.com/office/drawing/2014/main" id="{8CEFBF72-9FEA-6F40-9B5C-2CCF3744DF8D}"/>
              </a:ext>
            </a:extLst>
          </p:cNvPr>
          <p:cNvSpPr>
            <a:spLocks noGrp="1"/>
          </p:cNvSpPr>
          <p:nvPr>
            <p:ph type="dt" sz="half" idx="10"/>
          </p:nvPr>
        </p:nvSpPr>
        <p:spPr/>
        <p:txBody>
          <a:bodyPr/>
          <a:lstStyle>
            <a:lvl1pPr>
              <a:defRPr/>
            </a:lvl1pPr>
          </a:lstStyle>
          <a:p>
            <a:pPr>
              <a:defRPr/>
            </a:pPr>
            <a:endParaRPr lang="zh-CN" altLang="en-US"/>
          </a:p>
        </p:txBody>
      </p:sp>
      <p:sp>
        <p:nvSpPr>
          <p:cNvPr id="7" name="页脚占位符 5">
            <a:extLst>
              <a:ext uri="{FF2B5EF4-FFF2-40B4-BE49-F238E27FC236}">
                <a16:creationId xmlns:a16="http://schemas.microsoft.com/office/drawing/2014/main" id="{1A7B53CF-7A85-234A-B858-23C3A882F204}"/>
              </a:ext>
            </a:extLst>
          </p:cNvPr>
          <p:cNvSpPr>
            <a:spLocks noGrp="1"/>
          </p:cNvSpPr>
          <p:nvPr>
            <p:ph type="ftr" sz="quarter" idx="11"/>
          </p:nvPr>
        </p:nvSpPr>
        <p:spPr/>
        <p:txBody>
          <a:bodyPr/>
          <a:lstStyle>
            <a:lvl1pPr>
              <a:defRPr/>
            </a:lvl1pPr>
          </a:lstStyle>
          <a:p>
            <a:pPr>
              <a:defRPr/>
            </a:pPr>
            <a:endParaRPr lang="zh-CN" altLang="en-US"/>
          </a:p>
        </p:txBody>
      </p:sp>
      <p:sp>
        <p:nvSpPr>
          <p:cNvPr id="8" name="灯片编号占位符 6">
            <a:extLst>
              <a:ext uri="{FF2B5EF4-FFF2-40B4-BE49-F238E27FC236}">
                <a16:creationId xmlns:a16="http://schemas.microsoft.com/office/drawing/2014/main" id="{E53F093E-E218-B14D-93C1-9BB495D1E7E0}"/>
              </a:ext>
            </a:extLst>
          </p:cNvPr>
          <p:cNvSpPr>
            <a:spLocks noGrp="1"/>
          </p:cNvSpPr>
          <p:nvPr>
            <p:ph type="sldNum" sz="quarter" idx="12"/>
          </p:nvPr>
        </p:nvSpPr>
        <p:spPr/>
        <p:txBody>
          <a:bodyPr/>
          <a:lstStyle>
            <a:lvl1pPr>
              <a:defRPr smtClean="0"/>
            </a:lvl1pPr>
          </a:lstStyle>
          <a:p>
            <a:pPr>
              <a:defRPr/>
            </a:pPr>
            <a:fld id="{94464F90-B55C-1149-AAC5-693D5C219F01}" type="slidenum">
              <a:rPr lang="zh-CN" altLang="en-US"/>
              <a:pPr>
                <a:defRPr/>
              </a:pPr>
              <a:t>‹#›</a:t>
            </a:fld>
            <a:endParaRPr lang="zh-CN" altLang="en-US"/>
          </a:p>
        </p:txBody>
      </p:sp>
    </p:spTree>
    <p:extLst>
      <p:ext uri="{BB962C8B-B14F-4D97-AF65-F5344CB8AC3E}">
        <p14:creationId xmlns:p14="http://schemas.microsoft.com/office/powerpoint/2010/main" val="27279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5" name="图片 7" descr="内页">
            <a:extLst>
              <a:ext uri="{FF2B5EF4-FFF2-40B4-BE49-F238E27FC236}">
                <a16:creationId xmlns:a16="http://schemas.microsoft.com/office/drawing/2014/main" id="{6700EAB9-04C8-A84A-B7F1-F6ECE358E8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50"/>
            <a:ext cx="122142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6" name="日期占位符 4">
            <a:extLst>
              <a:ext uri="{FF2B5EF4-FFF2-40B4-BE49-F238E27FC236}">
                <a16:creationId xmlns:a16="http://schemas.microsoft.com/office/drawing/2014/main" id="{F6493B81-4621-9444-AD01-95C66B6879D2}"/>
              </a:ext>
            </a:extLst>
          </p:cNvPr>
          <p:cNvSpPr>
            <a:spLocks noGrp="1"/>
          </p:cNvSpPr>
          <p:nvPr>
            <p:ph type="dt" sz="half" idx="10"/>
          </p:nvPr>
        </p:nvSpPr>
        <p:spPr/>
        <p:txBody>
          <a:bodyPr/>
          <a:lstStyle>
            <a:lvl1pPr>
              <a:defRPr/>
            </a:lvl1pPr>
          </a:lstStyle>
          <a:p>
            <a:pPr>
              <a:defRPr/>
            </a:pPr>
            <a:endParaRPr lang="zh-CN" altLang="en-US"/>
          </a:p>
        </p:txBody>
      </p:sp>
      <p:sp>
        <p:nvSpPr>
          <p:cNvPr id="7" name="页脚占位符 5">
            <a:extLst>
              <a:ext uri="{FF2B5EF4-FFF2-40B4-BE49-F238E27FC236}">
                <a16:creationId xmlns:a16="http://schemas.microsoft.com/office/drawing/2014/main" id="{F8B354F7-4765-9E4C-A8F2-AD43DF689514}"/>
              </a:ext>
            </a:extLst>
          </p:cNvPr>
          <p:cNvSpPr>
            <a:spLocks noGrp="1"/>
          </p:cNvSpPr>
          <p:nvPr>
            <p:ph type="ftr" sz="quarter" idx="11"/>
          </p:nvPr>
        </p:nvSpPr>
        <p:spPr/>
        <p:txBody>
          <a:bodyPr/>
          <a:lstStyle>
            <a:lvl1pPr>
              <a:defRPr/>
            </a:lvl1pPr>
          </a:lstStyle>
          <a:p>
            <a:pPr>
              <a:defRPr/>
            </a:pPr>
            <a:endParaRPr lang="zh-CN" altLang="en-US"/>
          </a:p>
        </p:txBody>
      </p:sp>
      <p:sp>
        <p:nvSpPr>
          <p:cNvPr id="8" name="灯片编号占位符 6">
            <a:extLst>
              <a:ext uri="{FF2B5EF4-FFF2-40B4-BE49-F238E27FC236}">
                <a16:creationId xmlns:a16="http://schemas.microsoft.com/office/drawing/2014/main" id="{95BE07DD-DE48-6442-925D-0F61615A31E0}"/>
              </a:ext>
            </a:extLst>
          </p:cNvPr>
          <p:cNvSpPr>
            <a:spLocks noGrp="1"/>
          </p:cNvSpPr>
          <p:nvPr>
            <p:ph type="sldNum" sz="quarter" idx="12"/>
          </p:nvPr>
        </p:nvSpPr>
        <p:spPr/>
        <p:txBody>
          <a:bodyPr/>
          <a:lstStyle>
            <a:lvl1pPr>
              <a:defRPr smtClean="0"/>
            </a:lvl1pPr>
          </a:lstStyle>
          <a:p>
            <a:pPr>
              <a:defRPr/>
            </a:pPr>
            <a:fld id="{9532625C-BED1-5A43-9322-DEEDA2271CA0}" type="slidenum">
              <a:rPr lang="zh-CN" altLang="en-US"/>
              <a:pPr>
                <a:defRPr/>
              </a:pPr>
              <a:t>‹#›</a:t>
            </a:fld>
            <a:endParaRPr lang="zh-CN" altLang="en-US"/>
          </a:p>
        </p:txBody>
      </p:sp>
    </p:spTree>
    <p:extLst>
      <p:ext uri="{BB962C8B-B14F-4D97-AF65-F5344CB8AC3E}">
        <p14:creationId xmlns:p14="http://schemas.microsoft.com/office/powerpoint/2010/main" val="149386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 1025">
            <a:extLst>
              <a:ext uri="{FF2B5EF4-FFF2-40B4-BE49-F238E27FC236}">
                <a16:creationId xmlns:a16="http://schemas.microsoft.com/office/drawing/2014/main" id="{A60D5B1E-07D6-6747-8AA7-8CA070F8D702}"/>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1026">
            <a:extLst>
              <a:ext uri="{FF2B5EF4-FFF2-40B4-BE49-F238E27FC236}">
                <a16:creationId xmlns:a16="http://schemas.microsoft.com/office/drawing/2014/main" id="{A453E06C-956C-204C-B539-7BDBC86C5C8F}"/>
              </a:ext>
            </a:extLst>
          </p:cNvPr>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a:extLst>
              <a:ext uri="{FF2B5EF4-FFF2-40B4-BE49-F238E27FC236}">
                <a16:creationId xmlns:a16="http://schemas.microsoft.com/office/drawing/2014/main" id="{017C55AB-96F1-3041-987B-AFD9B0E9F329}"/>
              </a:ext>
            </a:extLst>
          </p:cNvPr>
          <p:cNvSpPr>
            <a:spLocks noGrp="1"/>
          </p:cNvSpPr>
          <p:nvPr>
            <p:ph type="dt" sz="half" idx="2"/>
          </p:nvPr>
        </p:nvSpPr>
        <p:spPr>
          <a:xfrm>
            <a:off x="609600" y="6245225"/>
            <a:ext cx="2844800" cy="476250"/>
          </a:xfrm>
          <a:prstGeom prst="rect">
            <a:avLst/>
          </a:prstGeom>
          <a:noFill/>
          <a:ln w="9525">
            <a:noFill/>
          </a:ln>
        </p:spPr>
        <p:txBody>
          <a:bodyPr/>
          <a:lstStyle>
            <a:lvl1pPr eaLnBrk="1" hangingPunct="1">
              <a:defRPr sz="1400" noProof="1"/>
            </a:lvl1pPr>
          </a:lstStyle>
          <a:p>
            <a:pPr>
              <a:defRPr/>
            </a:pPr>
            <a:endParaRPr lang="zh-CN" altLang="en-US"/>
          </a:p>
        </p:txBody>
      </p:sp>
      <p:sp>
        <p:nvSpPr>
          <p:cNvPr id="1029" name="页脚占位符 1028">
            <a:extLst>
              <a:ext uri="{FF2B5EF4-FFF2-40B4-BE49-F238E27FC236}">
                <a16:creationId xmlns:a16="http://schemas.microsoft.com/office/drawing/2014/main" id="{29520F9C-8D02-9847-8CB9-C9CE1EC909AA}"/>
              </a:ext>
            </a:extLst>
          </p:cNvPr>
          <p:cNvSpPr>
            <a:spLocks noGrp="1"/>
          </p:cNvSpPr>
          <p:nvPr>
            <p:ph type="ftr" sz="quarter" idx="3"/>
          </p:nvPr>
        </p:nvSpPr>
        <p:spPr>
          <a:xfrm>
            <a:off x="4165600" y="6245225"/>
            <a:ext cx="3860800" cy="476250"/>
          </a:xfrm>
          <a:prstGeom prst="rect">
            <a:avLst/>
          </a:prstGeom>
          <a:noFill/>
          <a:ln w="9525">
            <a:noFill/>
          </a:ln>
        </p:spPr>
        <p:txBody>
          <a:bodyPr/>
          <a:lstStyle>
            <a:lvl1pPr algn="ctr" eaLnBrk="1" hangingPunct="1">
              <a:defRPr sz="1400" noProof="1"/>
            </a:lvl1pPr>
          </a:lstStyle>
          <a:p>
            <a:pPr>
              <a:defRPr/>
            </a:pPr>
            <a:endParaRPr lang="zh-CN" altLang="en-US"/>
          </a:p>
        </p:txBody>
      </p:sp>
      <p:sp>
        <p:nvSpPr>
          <p:cNvPr id="1030" name="灯片编号占位符 1029">
            <a:extLst>
              <a:ext uri="{FF2B5EF4-FFF2-40B4-BE49-F238E27FC236}">
                <a16:creationId xmlns:a16="http://schemas.microsoft.com/office/drawing/2014/main" id="{B4638DBC-4CF7-BB47-A5C5-0DBDC8999A88}"/>
              </a:ext>
            </a:extLst>
          </p:cNvPr>
          <p:cNvSpPr>
            <a:spLocks noGrp="1"/>
          </p:cNvSpPr>
          <p:nvPr>
            <p:ph type="sldNum" sz="quarter" idx="4"/>
          </p:nvPr>
        </p:nvSpPr>
        <p:spPr>
          <a:xfrm>
            <a:off x="8737600" y="6245225"/>
            <a:ext cx="2844800" cy="476250"/>
          </a:xfrm>
          <a:prstGeom prst="rect">
            <a:avLst/>
          </a:prstGeom>
          <a:noFill/>
          <a:ln w="9525">
            <a:noFill/>
          </a:ln>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6EAC6AA-16E6-2C4D-824B-0C3C214A0C8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4.xml"/><Relationship Id="rId7" Type="http://schemas.openxmlformats.org/officeDocument/2006/relationships/image" Target="../media/image32.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35.png"/><Relationship Id="rId5" Type="http://schemas.openxmlformats.org/officeDocument/2006/relationships/diagramColors" Target="../diagrams/colors4.xml"/><Relationship Id="rId10" Type="http://schemas.openxmlformats.org/officeDocument/2006/relationships/image" Target="../media/image34.png"/><Relationship Id="rId4" Type="http://schemas.openxmlformats.org/officeDocument/2006/relationships/diagramQuickStyle" Target="../diagrams/quickStyle4.xml"/><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3.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1.wdp"/><Relationship Id="rId11" Type="http://schemas.microsoft.com/office/2007/relationships/diagramDrawing" Target="../diagrams/drawing1.xml"/><Relationship Id="rId5" Type="http://schemas.openxmlformats.org/officeDocument/2006/relationships/image" Target="../media/image15.png"/><Relationship Id="rId10" Type="http://schemas.openxmlformats.org/officeDocument/2006/relationships/diagramColors" Target="../diagrams/colors1.xml"/><Relationship Id="rId4" Type="http://schemas.openxmlformats.org/officeDocument/2006/relationships/image" Target="../media/image14.png"/><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gif"/><Relationship Id="rId7"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9783681-96E4-B840-8B70-41354D151C2B}"/>
              </a:ext>
            </a:extLst>
          </p:cNvPr>
          <p:cNvSpPr/>
          <p:nvPr/>
        </p:nvSpPr>
        <p:spPr>
          <a:xfrm>
            <a:off x="2887429" y="1628800"/>
            <a:ext cx="6417141" cy="923330"/>
          </a:xfrm>
          <a:prstGeom prst="rect">
            <a:avLst/>
          </a:prstGeom>
          <a:noFill/>
        </p:spPr>
        <p:txBody>
          <a:bodyPr wrap="none" lIns="91440" tIns="45720" rIns="91440" bIns="45720">
            <a:spAutoFit/>
          </a:bodyPr>
          <a:lstStyle/>
          <a:p>
            <a:r>
              <a:rPr kumimoji="1" lang="zh-CN" altLang="en-US" sz="5400" dirty="0">
                <a:solidFill>
                  <a:schemeClr val="bg1"/>
                </a:solidFill>
                <a:latin typeface="Microsoft YaHei" panose="020B0503020204020204" pitchFamily="34" charset="-122"/>
                <a:ea typeface="Microsoft YaHei" panose="020B0503020204020204" pitchFamily="34" charset="-122"/>
              </a:rPr>
              <a:t>华芯微特及产品介绍</a:t>
            </a:r>
          </a:p>
        </p:txBody>
      </p:sp>
      <p:sp>
        <p:nvSpPr>
          <p:cNvPr id="4" name="矩形 3">
            <a:extLst>
              <a:ext uri="{FF2B5EF4-FFF2-40B4-BE49-F238E27FC236}">
                <a16:creationId xmlns:a16="http://schemas.microsoft.com/office/drawing/2014/main" id="{C8F01303-60CC-F64D-911E-27A202673A0E}"/>
              </a:ext>
            </a:extLst>
          </p:cNvPr>
          <p:cNvSpPr/>
          <p:nvPr/>
        </p:nvSpPr>
        <p:spPr>
          <a:xfrm>
            <a:off x="4823856" y="4906034"/>
            <a:ext cx="2544286" cy="646331"/>
          </a:xfrm>
          <a:prstGeom prst="rect">
            <a:avLst/>
          </a:prstGeom>
          <a:noFill/>
        </p:spPr>
        <p:txBody>
          <a:bodyPr wrap="none" lIns="91440" tIns="45720" rIns="91440" bIns="45720">
            <a:spAutoFit/>
          </a:bodyPr>
          <a:lstStyle/>
          <a:p>
            <a:r>
              <a:rPr kumimoji="1" lang="en-US" altLang="zh-CN" sz="3600" dirty="0">
                <a:solidFill>
                  <a:schemeClr val="bg1"/>
                </a:solidFill>
              </a:rPr>
              <a:t>2020-12-17</a:t>
            </a:r>
            <a:endParaRPr kumimoji="1" lang="zh-CN" altLang="en-US" sz="3600" dirty="0">
              <a:solidFill>
                <a:schemeClr val="bg1"/>
              </a:solidFil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4B1DDE3-6C41-1F42-95EC-DE6A0AA6EED9}"/>
              </a:ext>
            </a:extLst>
          </p:cNvPr>
          <p:cNvSpPr/>
          <p:nvPr/>
        </p:nvSpPr>
        <p:spPr>
          <a:xfrm>
            <a:off x="119336" y="1933894"/>
            <a:ext cx="2643206" cy="392909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CDCFF36A-5CC9-374B-A6A6-06F5FF9B4BAA}"/>
              </a:ext>
            </a:extLst>
          </p:cNvPr>
          <p:cNvSpPr/>
          <p:nvPr/>
        </p:nvSpPr>
        <p:spPr>
          <a:xfrm>
            <a:off x="3191170" y="1933894"/>
            <a:ext cx="2643206" cy="392909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AE10ECEB-40B2-6146-AED1-F7955C0D722E}"/>
              </a:ext>
            </a:extLst>
          </p:cNvPr>
          <p:cNvSpPr/>
          <p:nvPr/>
        </p:nvSpPr>
        <p:spPr>
          <a:xfrm>
            <a:off x="1698549" y="5258443"/>
            <a:ext cx="1097280" cy="460375"/>
          </a:xfrm>
          <a:prstGeom prst="rect">
            <a:avLst/>
          </a:prstGeom>
        </p:spPr>
        <p:txBody>
          <a:bodyPr wrap="none">
            <a:spAutoFit/>
          </a:bodyPr>
          <a:lstStyle/>
          <a:p>
            <a:pPr algn="ctr"/>
            <a:r>
              <a:rPr lang="en-US" altLang="zh-CN" sz="2400" b="1" dirty="0">
                <a:solidFill>
                  <a:srgbClr val="0731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定制化</a:t>
            </a:r>
          </a:p>
        </p:txBody>
      </p:sp>
      <p:sp>
        <p:nvSpPr>
          <p:cNvPr id="5" name="矩形 4">
            <a:extLst>
              <a:ext uri="{FF2B5EF4-FFF2-40B4-BE49-F238E27FC236}">
                <a16:creationId xmlns:a16="http://schemas.microsoft.com/office/drawing/2014/main" id="{C6054056-7833-E746-91C3-BD354DDA0905}"/>
              </a:ext>
            </a:extLst>
          </p:cNvPr>
          <p:cNvSpPr/>
          <p:nvPr/>
        </p:nvSpPr>
        <p:spPr>
          <a:xfrm>
            <a:off x="4805395" y="5258443"/>
            <a:ext cx="1097280" cy="460375"/>
          </a:xfrm>
          <a:prstGeom prst="rect">
            <a:avLst/>
          </a:prstGeom>
        </p:spPr>
        <p:txBody>
          <a:bodyPr wrap="none">
            <a:spAutoFit/>
          </a:bodyPr>
          <a:lstStyle/>
          <a:p>
            <a:pPr algn="ctr"/>
            <a:r>
              <a:rPr lang="en-US" altLang="zh-CN" sz="2400" b="1" dirty="0">
                <a:solidFill>
                  <a:srgbClr val="0731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快速化</a:t>
            </a:r>
          </a:p>
        </p:txBody>
      </p:sp>
      <p:sp>
        <p:nvSpPr>
          <p:cNvPr id="6" name="矩形 5">
            <a:extLst>
              <a:ext uri="{FF2B5EF4-FFF2-40B4-BE49-F238E27FC236}">
                <a16:creationId xmlns:a16="http://schemas.microsoft.com/office/drawing/2014/main" id="{24B82DE3-FE21-4F4D-A0C6-34C8A9ACD687}"/>
              </a:ext>
            </a:extLst>
          </p:cNvPr>
          <p:cNvSpPr/>
          <p:nvPr/>
        </p:nvSpPr>
        <p:spPr>
          <a:xfrm>
            <a:off x="1619534" y="1644753"/>
            <a:ext cx="891362" cy="646331"/>
          </a:xfrm>
          <a:prstGeom prst="rect">
            <a:avLst/>
          </a:prstGeom>
          <a:solidFill>
            <a:schemeClr val="accent1"/>
          </a:solidFill>
        </p:spPr>
        <p:txBody>
          <a:bodyPr wrap="squar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rPr>
              <a:t>01</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05822AC5-AB37-884A-A13C-A95DE8CEFB7B}"/>
              </a:ext>
            </a:extLst>
          </p:cNvPr>
          <p:cNvSpPr/>
          <p:nvPr/>
        </p:nvSpPr>
        <p:spPr>
          <a:xfrm>
            <a:off x="4691368" y="1576704"/>
            <a:ext cx="891362" cy="646331"/>
          </a:xfrm>
          <a:prstGeom prst="rect">
            <a:avLst/>
          </a:prstGeom>
          <a:solidFill>
            <a:schemeClr val="accent1"/>
          </a:solidFill>
        </p:spPr>
        <p:txBody>
          <a:bodyPr wrap="squar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rPr>
              <a:t>02</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8" name="TextBox 31">
            <a:extLst>
              <a:ext uri="{FF2B5EF4-FFF2-40B4-BE49-F238E27FC236}">
                <a16:creationId xmlns:a16="http://schemas.microsoft.com/office/drawing/2014/main" id="{D6E41780-F50A-724D-B28B-CE90A1F8D4C1}"/>
              </a:ext>
            </a:extLst>
          </p:cNvPr>
          <p:cNvSpPr txBox="1"/>
          <p:nvPr/>
        </p:nvSpPr>
        <p:spPr>
          <a:xfrm>
            <a:off x="361577" y="2291084"/>
            <a:ext cx="2043775" cy="2274790"/>
          </a:xfrm>
          <a:prstGeom prst="rect">
            <a:avLst/>
          </a:prstGeom>
          <a:noFill/>
        </p:spPr>
        <p:txBody>
          <a:bodyPr wrap="square" rtlCol="0">
            <a:spAutoFit/>
          </a:bodyPr>
          <a:lstStyle/>
          <a:p>
            <a:pPr marL="0" lvl="2" fontAlgn="auto">
              <a:lnSpc>
                <a:spcPct val="150000"/>
              </a:lnSpc>
              <a:spcBef>
                <a:spcPts val="1200"/>
              </a:spcBef>
              <a:spcAft>
                <a:spcPts val="0"/>
              </a:spcAft>
              <a:buClr>
                <a:srgbClr val="0070C0"/>
              </a:buClr>
              <a:buSzPct val="80000"/>
              <a:defRPr/>
            </a:pPr>
            <a:r>
              <a:rPr lang="zh-CN" altLang="en-US" dirty="0">
                <a:latin typeface="微软雅黑" panose="020B0503020204020204" pitchFamily="34" charset="-122"/>
                <a:ea typeface="微软雅黑" panose="020B0503020204020204" pitchFamily="34" charset="-122"/>
              </a:rPr>
              <a:t>可根据市场需求和反馈，</a:t>
            </a:r>
            <a:endParaRPr lang="en-US" altLang="zh-CN" dirty="0">
              <a:latin typeface="微软雅黑" panose="020B0503020204020204" pitchFamily="34" charset="-122"/>
              <a:ea typeface="微软雅黑" panose="020B0503020204020204" pitchFamily="34" charset="-122"/>
            </a:endParaRPr>
          </a:p>
          <a:p>
            <a:pPr marL="0" lvl="2" fontAlgn="auto">
              <a:lnSpc>
                <a:spcPct val="150000"/>
              </a:lnSpc>
              <a:spcBef>
                <a:spcPts val="1200"/>
              </a:spcBef>
              <a:spcAft>
                <a:spcPts val="0"/>
              </a:spcAft>
              <a:buClr>
                <a:srgbClr val="0070C0"/>
              </a:buClr>
              <a:buSzPct val="80000"/>
              <a:defRPr/>
            </a:pPr>
            <a:r>
              <a:rPr lang="zh-CN" altLang="en-US" dirty="0">
                <a:latin typeface="微软雅黑" panose="020B0503020204020204" pitchFamily="34" charset="-122"/>
                <a:ea typeface="微软雅黑" panose="020B0503020204020204" pitchFamily="34" charset="-122"/>
              </a:rPr>
              <a:t>灵活、准确地定义高可靠性、高一致性的芯片</a:t>
            </a:r>
            <a:endParaRPr lang="en-US" altLang="zh-CN" dirty="0">
              <a:latin typeface="微软雅黑" panose="020B0503020204020204" pitchFamily="34" charset="-122"/>
              <a:ea typeface="微软雅黑" panose="020B0503020204020204" pitchFamily="34" charset="-122"/>
            </a:endParaRPr>
          </a:p>
        </p:txBody>
      </p:sp>
      <p:sp>
        <p:nvSpPr>
          <p:cNvPr id="9" name="TextBox 32">
            <a:extLst>
              <a:ext uri="{FF2B5EF4-FFF2-40B4-BE49-F238E27FC236}">
                <a16:creationId xmlns:a16="http://schemas.microsoft.com/office/drawing/2014/main" id="{06F4C443-FC58-834B-9F27-B172DFF95D2B}"/>
              </a:ext>
            </a:extLst>
          </p:cNvPr>
          <p:cNvSpPr txBox="1"/>
          <p:nvPr/>
        </p:nvSpPr>
        <p:spPr>
          <a:xfrm>
            <a:off x="3229755" y="2386446"/>
            <a:ext cx="2566035" cy="1754326"/>
          </a:xfrm>
          <a:prstGeom prst="rect">
            <a:avLst/>
          </a:prstGeom>
          <a:noFill/>
        </p:spPr>
        <p:txBody>
          <a:bodyPr wrap="square" rtlCol="0">
            <a:spAutoFit/>
          </a:bodyPr>
          <a:lstStyle/>
          <a:p>
            <a:pPr marL="0" lvl="3" fontAlgn="auto">
              <a:spcBef>
                <a:spcPts val="0"/>
              </a:spcBef>
              <a:spcAft>
                <a:spcPts val="0"/>
              </a:spcAft>
              <a:buClr>
                <a:srgbClr val="0070C0"/>
              </a:buClr>
              <a:buSzPct val="80000"/>
              <a:defRPr/>
            </a:pPr>
            <a:r>
              <a:rPr lang="zh-CN" altLang="en-US" dirty="0">
                <a:latin typeface="微软雅黑" panose="020B0503020204020204" pitchFamily="34" charset="-122"/>
                <a:ea typeface="微软雅黑" panose="020B0503020204020204" pitchFamily="34" charset="-122"/>
              </a:rPr>
              <a:t>模拟、数字参数化设计</a:t>
            </a:r>
            <a:endParaRPr lang="en-US" altLang="zh-CN" dirty="0">
              <a:latin typeface="微软雅黑" panose="020B0503020204020204" pitchFamily="34" charset="-122"/>
              <a:ea typeface="微软雅黑" panose="020B0503020204020204" pitchFamily="34" charset="-122"/>
            </a:endParaRPr>
          </a:p>
          <a:p>
            <a:pPr marL="0" lvl="3" fontAlgn="auto">
              <a:spcBef>
                <a:spcPts val="0"/>
              </a:spcBef>
              <a:spcAft>
                <a:spcPts val="0"/>
              </a:spcAft>
              <a:buClr>
                <a:srgbClr val="0070C0"/>
              </a:buClr>
              <a:buSzPct val="80000"/>
              <a:defRPr/>
            </a:pPr>
            <a:endParaRPr lang="en-US" altLang="zh-CN" dirty="0">
              <a:latin typeface="微软雅黑" panose="020B0503020204020204" pitchFamily="34" charset="-122"/>
              <a:ea typeface="微软雅黑" panose="020B0503020204020204" pitchFamily="34" charset="-122"/>
            </a:endParaRPr>
          </a:p>
          <a:p>
            <a:pPr marL="0" lvl="3" fontAlgn="auto">
              <a:spcBef>
                <a:spcPts val="0"/>
              </a:spcBef>
              <a:spcAft>
                <a:spcPts val="0"/>
              </a:spcAft>
              <a:buClr>
                <a:srgbClr val="0070C0"/>
              </a:buClr>
              <a:buSzPct val="80000"/>
              <a:defRPr/>
            </a:pPr>
            <a:r>
              <a:rPr lang="zh-CN" altLang="en-US" dirty="0">
                <a:latin typeface="微软雅黑" panose="020B0503020204020204" pitchFamily="34" charset="-122"/>
                <a:ea typeface="微软雅黑" panose="020B0503020204020204" pitchFamily="34" charset="-122"/>
              </a:rPr>
              <a:t>支持快速裁剪</a:t>
            </a:r>
            <a:endParaRPr lang="en-US" altLang="zh-CN" dirty="0">
              <a:latin typeface="微软雅黑" panose="020B0503020204020204" pitchFamily="34" charset="-122"/>
              <a:ea typeface="微软雅黑" panose="020B0503020204020204" pitchFamily="34" charset="-122"/>
            </a:endParaRPr>
          </a:p>
          <a:p>
            <a:pPr marL="0" lvl="3" fontAlgn="auto">
              <a:spcBef>
                <a:spcPts val="0"/>
              </a:spcBef>
              <a:spcAft>
                <a:spcPts val="0"/>
              </a:spcAft>
              <a:buClr>
                <a:srgbClr val="0070C0"/>
              </a:buClr>
              <a:buSzPct val="80000"/>
              <a:defRPr/>
            </a:pPr>
            <a:endParaRPr lang="en-US" altLang="zh-CN" dirty="0">
              <a:latin typeface="微软雅黑" panose="020B0503020204020204" pitchFamily="34" charset="-122"/>
              <a:ea typeface="微软雅黑" panose="020B0503020204020204" pitchFamily="34" charset="-122"/>
            </a:endParaRPr>
          </a:p>
          <a:p>
            <a:pPr marL="0" lvl="3" fontAlgn="auto">
              <a:spcBef>
                <a:spcPts val="0"/>
              </a:spcBef>
              <a:spcAft>
                <a:spcPts val="0"/>
              </a:spcAft>
              <a:buClr>
                <a:srgbClr val="0070C0"/>
              </a:buClr>
              <a:buSzPct val="80000"/>
              <a:defRPr/>
            </a:pPr>
            <a:r>
              <a:rPr lang="zh-CN" altLang="en-US" dirty="0">
                <a:latin typeface="微软雅黑" panose="020B0503020204020204" pitchFamily="34" charset="-122"/>
                <a:ea typeface="微软雅黑" panose="020B0503020204020204" pitchFamily="34" charset="-122"/>
              </a:rPr>
              <a:t>从需求到流片，压缩至</a:t>
            </a:r>
            <a:r>
              <a:rPr lang="en-US" altLang="zh-CN" dirty="0">
                <a:solidFill>
                  <a:srgbClr val="FF0000"/>
                </a:solidFill>
                <a:latin typeface="微软雅黑" panose="020B0503020204020204" pitchFamily="34" charset="-122"/>
                <a:ea typeface="微软雅黑" panose="020B0503020204020204" pitchFamily="34" charset="-122"/>
              </a:rPr>
              <a:t>6~8</a:t>
            </a:r>
            <a:r>
              <a:rPr lang="zh-CN" altLang="en-US" dirty="0">
                <a:solidFill>
                  <a:srgbClr val="FF0000"/>
                </a:solidFill>
                <a:latin typeface="微软雅黑" panose="020B0503020204020204" pitchFamily="34" charset="-122"/>
                <a:ea typeface="微软雅黑" panose="020B0503020204020204" pitchFamily="34" charset="-122"/>
              </a:rPr>
              <a:t>周</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1B182DB3-B36B-2947-9DD4-E4942E7908CC}"/>
              </a:ext>
            </a:extLst>
          </p:cNvPr>
          <p:cNvSpPr/>
          <p:nvPr/>
        </p:nvSpPr>
        <p:spPr>
          <a:xfrm>
            <a:off x="6289327" y="1948182"/>
            <a:ext cx="2643206" cy="392909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14C3DCAD-7084-4642-9156-DB28C12E7CEE}"/>
              </a:ext>
            </a:extLst>
          </p:cNvPr>
          <p:cNvSpPr/>
          <p:nvPr/>
        </p:nvSpPr>
        <p:spPr>
          <a:xfrm>
            <a:off x="7516900" y="5258443"/>
            <a:ext cx="1415772" cy="461665"/>
          </a:xfrm>
          <a:prstGeom prst="rect">
            <a:avLst/>
          </a:prstGeom>
        </p:spPr>
        <p:txBody>
          <a:bodyPr wrap="none">
            <a:spAutoFit/>
          </a:bodyPr>
          <a:lstStyle/>
          <a:p>
            <a:pPr algn="ctr"/>
            <a:r>
              <a:rPr lang="zh-CN" altLang="en-US" sz="2400" b="1" dirty="0">
                <a:solidFill>
                  <a:srgbClr val="0731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自身迭代</a:t>
            </a:r>
            <a:endParaRPr lang="en-US" altLang="zh-CN" sz="2400" b="1" dirty="0">
              <a:solidFill>
                <a:srgbClr val="0731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59FBD982-B7E9-EE4D-9EF2-64C35CC6C54C}"/>
              </a:ext>
            </a:extLst>
          </p:cNvPr>
          <p:cNvSpPr/>
          <p:nvPr/>
        </p:nvSpPr>
        <p:spPr>
          <a:xfrm>
            <a:off x="7786084" y="1576704"/>
            <a:ext cx="891362" cy="646331"/>
          </a:xfrm>
          <a:prstGeom prst="rect">
            <a:avLst/>
          </a:prstGeom>
          <a:solidFill>
            <a:schemeClr val="accent1"/>
          </a:solidFill>
        </p:spPr>
        <p:txBody>
          <a:bodyPr wrap="squar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rPr>
              <a:t>03</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13" name="TextBox 32">
            <a:extLst>
              <a:ext uri="{FF2B5EF4-FFF2-40B4-BE49-F238E27FC236}">
                <a16:creationId xmlns:a16="http://schemas.microsoft.com/office/drawing/2014/main" id="{EA8F29BC-CBBA-ED4B-B9BF-7CE39333AC4D}"/>
              </a:ext>
            </a:extLst>
          </p:cNvPr>
          <p:cNvSpPr txBox="1"/>
          <p:nvPr/>
        </p:nvSpPr>
        <p:spPr>
          <a:xfrm>
            <a:off x="6306408" y="2386446"/>
            <a:ext cx="2566035" cy="2031325"/>
          </a:xfrm>
          <a:prstGeom prst="rect">
            <a:avLst/>
          </a:prstGeom>
          <a:noFill/>
        </p:spPr>
        <p:txBody>
          <a:bodyPr wrap="square" rtlCol="0">
            <a:spAutoFit/>
          </a:bodyPr>
          <a:lstStyle/>
          <a:p>
            <a:pPr marL="179705" lvl="3" indent="-179705" fontAlgn="auto">
              <a:spcBef>
                <a:spcPts val="0"/>
              </a:spcBef>
              <a:spcAft>
                <a:spcPts val="0"/>
              </a:spcAft>
              <a:buClr>
                <a:srgbClr val="0070C0"/>
              </a:buClr>
              <a:buSzPct val="80000"/>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每个市场对应量产产品，在平台的使用到的模块，均得到批量市场验证</a:t>
            </a:r>
            <a:endParaRPr lang="en-US" altLang="zh-CN" dirty="0">
              <a:latin typeface="微软雅黑" panose="020B0503020204020204" pitchFamily="34" charset="-122"/>
              <a:ea typeface="微软雅黑" panose="020B0503020204020204" pitchFamily="34" charset="-122"/>
            </a:endParaRPr>
          </a:p>
          <a:p>
            <a:pPr marL="179705" lvl="3" indent="-179705" fontAlgn="auto">
              <a:spcBef>
                <a:spcPts val="0"/>
              </a:spcBef>
              <a:spcAft>
                <a:spcPts val="0"/>
              </a:spcAft>
              <a:buClr>
                <a:srgbClr val="0070C0"/>
              </a:buClr>
              <a:buSzPct val="80000"/>
              <a:buFont typeface="Arial" panose="020B0604020202020204" pitchFamily="34" charset="0"/>
              <a:buChar char="•"/>
              <a:defRPr/>
            </a:pPr>
            <a:endParaRPr lang="en-US" altLang="zh-CN" dirty="0">
              <a:latin typeface="微软雅黑" panose="020B0503020204020204" pitchFamily="34" charset="-122"/>
              <a:ea typeface="微软雅黑" panose="020B0503020204020204" pitchFamily="34" charset="-122"/>
            </a:endParaRPr>
          </a:p>
          <a:p>
            <a:pPr marL="179705" lvl="3" indent="-179705" fontAlgn="auto">
              <a:spcBef>
                <a:spcPts val="0"/>
              </a:spcBef>
              <a:spcAft>
                <a:spcPts val="0"/>
              </a:spcAft>
              <a:buClr>
                <a:srgbClr val="0070C0"/>
              </a:buClr>
              <a:buSzPct val="80000"/>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模拟和数字模块持续优化迭代</a:t>
            </a:r>
            <a:endParaRPr lang="en-US" altLang="zh-CN" dirty="0">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8DF34046-A0A6-3B4D-BC15-A3709AD7097F}"/>
              </a:ext>
            </a:extLst>
          </p:cNvPr>
          <p:cNvSpPr/>
          <p:nvPr/>
        </p:nvSpPr>
        <p:spPr>
          <a:xfrm>
            <a:off x="9327533" y="1941025"/>
            <a:ext cx="2643206" cy="392909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DD54E37A-3D43-BB40-81A7-6654A4BFAC94}"/>
              </a:ext>
            </a:extLst>
          </p:cNvPr>
          <p:cNvSpPr/>
          <p:nvPr/>
        </p:nvSpPr>
        <p:spPr>
          <a:xfrm>
            <a:off x="10558549" y="5265574"/>
            <a:ext cx="1415772" cy="461665"/>
          </a:xfrm>
          <a:prstGeom prst="rect">
            <a:avLst/>
          </a:prstGeom>
        </p:spPr>
        <p:txBody>
          <a:bodyPr wrap="none">
            <a:spAutoFit/>
          </a:bodyPr>
          <a:lstStyle/>
          <a:p>
            <a:pPr algn="ctr"/>
            <a:r>
              <a:rPr lang="zh-CN" altLang="en-US" sz="2400" b="1" dirty="0">
                <a:solidFill>
                  <a:srgbClr val="0731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抵抗风险</a:t>
            </a:r>
            <a:endParaRPr lang="en-US" altLang="zh-CN" sz="2400" b="1" dirty="0">
              <a:solidFill>
                <a:srgbClr val="073183"/>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5C4C0B6C-1E03-BE47-949D-1EE5B1066037}"/>
              </a:ext>
            </a:extLst>
          </p:cNvPr>
          <p:cNvSpPr/>
          <p:nvPr/>
        </p:nvSpPr>
        <p:spPr>
          <a:xfrm>
            <a:off x="10827731" y="1583835"/>
            <a:ext cx="891362" cy="646331"/>
          </a:xfrm>
          <a:prstGeom prst="rect">
            <a:avLst/>
          </a:prstGeom>
          <a:solidFill>
            <a:schemeClr val="accent1"/>
          </a:solidFill>
        </p:spPr>
        <p:txBody>
          <a:bodyPr wrap="squar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rPr>
              <a:t>04</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18" name="TextBox 32">
            <a:extLst>
              <a:ext uri="{FF2B5EF4-FFF2-40B4-BE49-F238E27FC236}">
                <a16:creationId xmlns:a16="http://schemas.microsoft.com/office/drawing/2014/main" id="{B668C050-6498-0745-B901-6A38DF16AE34}"/>
              </a:ext>
            </a:extLst>
          </p:cNvPr>
          <p:cNvSpPr txBox="1"/>
          <p:nvPr/>
        </p:nvSpPr>
        <p:spPr>
          <a:xfrm>
            <a:off x="9404704" y="2393577"/>
            <a:ext cx="2566035" cy="1477328"/>
          </a:xfrm>
          <a:prstGeom prst="rect">
            <a:avLst/>
          </a:prstGeom>
          <a:noFill/>
        </p:spPr>
        <p:txBody>
          <a:bodyPr wrap="square" rtlCol="0">
            <a:spAutoFit/>
          </a:bodyPr>
          <a:lstStyle/>
          <a:p>
            <a:pPr marL="179705" lvl="3" indent="-179705" fontAlgn="auto">
              <a:spcBef>
                <a:spcPts val="0"/>
              </a:spcBef>
              <a:spcAft>
                <a:spcPts val="0"/>
              </a:spcAft>
              <a:buClr>
                <a:srgbClr val="0070C0"/>
              </a:buClr>
              <a:buSzPct val="80000"/>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rPr>
              <a:t>平台设计避免人员流失导致研发崩溃的风险。</a:t>
            </a:r>
            <a:endParaRPr lang="en-US" altLang="zh-CN" dirty="0">
              <a:latin typeface="微软雅黑" panose="020B0503020204020204" pitchFamily="34" charset="-122"/>
              <a:ea typeface="微软雅黑" panose="020B0503020204020204" pitchFamily="34" charset="-122"/>
            </a:endParaRPr>
          </a:p>
          <a:p>
            <a:pPr marL="179705" lvl="3" indent="-179705" fontAlgn="auto">
              <a:spcBef>
                <a:spcPts val="0"/>
              </a:spcBef>
              <a:spcAft>
                <a:spcPts val="0"/>
              </a:spcAft>
              <a:buClr>
                <a:srgbClr val="0070C0"/>
              </a:buClr>
              <a:buSzPct val="80000"/>
              <a:buFont typeface="Arial" panose="020B0604020202020204" pitchFamily="34" charset="0"/>
              <a:buChar char="•"/>
              <a:defRPr/>
            </a:pPr>
            <a:endParaRPr lang="en-US" altLang="zh-CN" dirty="0">
              <a:latin typeface="微软雅黑" panose="020B0503020204020204" pitchFamily="34" charset="-122"/>
              <a:ea typeface="微软雅黑" panose="020B0503020204020204" pitchFamily="34" charset="-122"/>
            </a:endParaRPr>
          </a:p>
          <a:p>
            <a:pPr marL="179705" lvl="3" indent="-179705" fontAlgn="auto">
              <a:spcBef>
                <a:spcPts val="0"/>
              </a:spcBef>
              <a:spcAft>
                <a:spcPts val="0"/>
              </a:spcAft>
              <a:buClr>
                <a:srgbClr val="0070C0"/>
              </a:buClr>
              <a:buSzPct val="80000"/>
              <a:buFont typeface="Arial" panose="020B0604020202020204" pitchFamily="34" charset="0"/>
              <a:buChar char="•"/>
              <a:defRPr/>
            </a:pPr>
            <a:endParaRPr lang="en-US" altLang="zh-CN" dirty="0">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82D7911B-9455-3E4F-ADA3-FE55DD531E74}"/>
              </a:ext>
            </a:extLst>
          </p:cNvPr>
          <p:cNvSpPr/>
          <p:nvPr/>
        </p:nvSpPr>
        <p:spPr>
          <a:xfrm>
            <a:off x="71336" y="369997"/>
            <a:ext cx="3784626"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en-US" altLang="zh-CN" sz="3200" b="1" dirty="0">
                <a:solidFill>
                  <a:schemeClr val="bg1"/>
                </a:solidFill>
                <a:latin typeface="微软雅黑" panose="020B0503020204020204" pitchFamily="34" charset="-122"/>
                <a:ea typeface="微软雅黑" panose="020B0503020204020204" pitchFamily="34" charset="-122"/>
              </a:rPr>
              <a:t>DABAO</a:t>
            </a:r>
            <a:r>
              <a:rPr lang="zh-CN" altLang="en-US" sz="3200" b="1" dirty="0">
                <a:solidFill>
                  <a:schemeClr val="bg1"/>
                </a:solidFill>
                <a:latin typeface="微软雅黑" panose="020B0503020204020204" pitchFamily="34" charset="-122"/>
                <a:ea typeface="微软雅黑" panose="020B0503020204020204" pitchFamily="34" charset="-122"/>
              </a:rPr>
              <a:t>平台的优势</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8558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linds(horizontal)">
                                      <p:cBhvr>
                                        <p:cTn id="46" dur="500"/>
                                        <p:tgtEl>
                                          <p:spTgt spid="16"/>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linds(horizontal)">
                                      <p:cBhvr>
                                        <p:cTn id="49" dur="500"/>
                                        <p:tgtEl>
                                          <p:spTgt spid="17"/>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animBg="1"/>
      <p:bldP spid="7" grpId="0" animBg="1"/>
      <p:bldP spid="8" grpId="0"/>
      <p:bldP spid="9" grpId="0"/>
      <p:bldP spid="10" grpId="0" animBg="1"/>
      <p:bldP spid="11" grpId="0"/>
      <p:bldP spid="12" grpId="0" animBg="1"/>
      <p:bldP spid="13" grpId="0"/>
      <p:bldP spid="15" grpId="0" animBg="1"/>
      <p:bldP spid="16"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1" descr="C:\Users\acer\AppData\Roaming\Tencent\Users\1273058376\QQ\WinTemp\RichOle\I5}E3_w9V_VDK7XZKK%%Y.png"/>
          <p:cNvSpPr>
            <a:spLocks noChangeAspect="1" noChangeArrowheads="1"/>
          </p:cNvSpPr>
          <p:nvPr/>
        </p:nvSpPr>
        <p:spPr bwMode="auto">
          <a:xfrm>
            <a:off x="0" y="0"/>
            <a:ext cx="406400" cy="304800"/>
          </a:xfrm>
          <a:prstGeom prst="rect">
            <a:avLst/>
          </a:prstGeom>
          <a:noFill/>
          <a:ln w="9525">
            <a:noFill/>
            <a:miter lim="800000"/>
          </a:ln>
        </p:spPr>
        <p:txBody>
          <a:bodyPr/>
          <a:lstStyle/>
          <a:p>
            <a:endParaRPr lang="zh-CN" altLang="en-US"/>
          </a:p>
        </p:txBody>
      </p:sp>
      <p:sp>
        <p:nvSpPr>
          <p:cNvPr id="31747" name="AutoShape 2" descr="C:\Users\acer\AppData\Roaming\Tencent\Users\1273058376\QQ\WinTemp\RichOle\I5}E3_w9V_VDK7XZKK%%Y.png"/>
          <p:cNvSpPr>
            <a:spLocks noChangeAspect="1" noChangeArrowheads="1"/>
          </p:cNvSpPr>
          <p:nvPr/>
        </p:nvSpPr>
        <p:spPr bwMode="auto">
          <a:xfrm>
            <a:off x="0" y="0"/>
            <a:ext cx="406400" cy="304800"/>
          </a:xfrm>
          <a:prstGeom prst="rect">
            <a:avLst/>
          </a:prstGeom>
          <a:noFill/>
          <a:ln w="9525">
            <a:noFill/>
            <a:miter lim="800000"/>
          </a:ln>
        </p:spPr>
        <p:txBody>
          <a:bodyPr/>
          <a:lstStyle/>
          <a:p>
            <a:endParaRPr lang="zh-CN" altLang="en-US"/>
          </a:p>
        </p:txBody>
      </p:sp>
      <p:sp>
        <p:nvSpPr>
          <p:cNvPr id="31748" name="AutoShape 3" descr="C:\Users\acer\AppData\Roaming\Tencent\Users\1273058376\QQ\WinTemp\RichOle\I5}E3_w9V_VDK7XZKK%%Y.png"/>
          <p:cNvSpPr>
            <a:spLocks noChangeAspect="1" noChangeArrowheads="1"/>
          </p:cNvSpPr>
          <p:nvPr/>
        </p:nvSpPr>
        <p:spPr bwMode="auto">
          <a:xfrm>
            <a:off x="0" y="0"/>
            <a:ext cx="406400" cy="304800"/>
          </a:xfrm>
          <a:prstGeom prst="rect">
            <a:avLst/>
          </a:prstGeom>
          <a:noFill/>
          <a:ln w="9525">
            <a:noFill/>
            <a:miter lim="800000"/>
          </a:ln>
        </p:spPr>
        <p:txBody>
          <a:bodyPr/>
          <a:lstStyle/>
          <a:p>
            <a:endParaRPr lang="zh-CN" altLang="en-US"/>
          </a:p>
        </p:txBody>
      </p:sp>
      <p:sp>
        <p:nvSpPr>
          <p:cNvPr id="31749" name="AutoShape 4" descr="C:\Users\acer\AppData\Roaming\Tencent\Users\1273058376\QQ\WinTemp\RichOle\I5}E3_w9V_VDK7XZKK%%Y.png"/>
          <p:cNvSpPr>
            <a:spLocks noChangeAspect="1" noChangeArrowheads="1"/>
          </p:cNvSpPr>
          <p:nvPr/>
        </p:nvSpPr>
        <p:spPr bwMode="auto">
          <a:xfrm>
            <a:off x="0" y="0"/>
            <a:ext cx="406400" cy="304800"/>
          </a:xfrm>
          <a:prstGeom prst="rect">
            <a:avLst/>
          </a:prstGeom>
          <a:noFill/>
          <a:ln w="9525">
            <a:noFill/>
            <a:miter lim="800000"/>
          </a:ln>
        </p:spPr>
        <p:txBody>
          <a:bodyPr/>
          <a:lstStyle/>
          <a:p>
            <a:endParaRPr lang="zh-CN" altLang="en-US"/>
          </a:p>
        </p:txBody>
      </p:sp>
      <p:sp>
        <p:nvSpPr>
          <p:cNvPr id="31750" name="AutoShape 5" descr="C:\Users\acer\AppData\Roaming\Tencent\Users\1273058376\QQ\WinTemp\RichOle\I5}E3_w9V_VDK7XZKK%%Y.png"/>
          <p:cNvSpPr>
            <a:spLocks noChangeAspect="1" noChangeArrowheads="1"/>
          </p:cNvSpPr>
          <p:nvPr/>
        </p:nvSpPr>
        <p:spPr bwMode="auto">
          <a:xfrm>
            <a:off x="0" y="0"/>
            <a:ext cx="406400" cy="304800"/>
          </a:xfrm>
          <a:prstGeom prst="rect">
            <a:avLst/>
          </a:prstGeom>
          <a:noFill/>
          <a:ln w="9525">
            <a:noFill/>
            <a:miter lim="800000"/>
          </a:ln>
        </p:spPr>
        <p:txBody>
          <a:bodyPr/>
          <a:lstStyle/>
          <a:p>
            <a:endParaRPr lang="zh-CN" altLang="en-US"/>
          </a:p>
        </p:txBody>
      </p:sp>
      <p:sp>
        <p:nvSpPr>
          <p:cNvPr id="31751" name="AutoShape 6" descr="C:\Users\acer\AppData\Roaming\Tencent\Users\1273058376\QQ\WinTemp\RichOle\I5}E3_w9V_VDK7XZKK%%Y.png"/>
          <p:cNvSpPr>
            <a:spLocks noChangeAspect="1" noChangeArrowheads="1"/>
          </p:cNvSpPr>
          <p:nvPr/>
        </p:nvSpPr>
        <p:spPr bwMode="auto">
          <a:xfrm>
            <a:off x="0" y="0"/>
            <a:ext cx="406400" cy="304800"/>
          </a:xfrm>
          <a:prstGeom prst="rect">
            <a:avLst/>
          </a:prstGeom>
          <a:noFill/>
          <a:ln w="9525">
            <a:noFill/>
            <a:miter lim="800000"/>
          </a:ln>
        </p:spPr>
        <p:txBody>
          <a:bodyPr/>
          <a:lstStyle/>
          <a:p>
            <a:endParaRPr lang="zh-CN" altLang="en-US"/>
          </a:p>
        </p:txBody>
      </p:sp>
      <p:pic>
        <p:nvPicPr>
          <p:cNvPr id="8601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173382" y="2492896"/>
            <a:ext cx="3954157" cy="3505372"/>
          </a:xfrm>
          <a:prstGeom prst="rect">
            <a:avLst/>
          </a:prstGeom>
          <a:noFill/>
          <a:ln w="9525">
            <a:noFill/>
            <a:miter lim="800000"/>
            <a:headEnd/>
            <a:tailEnd/>
          </a:ln>
          <a:effectLst/>
        </p:spPr>
      </p:pic>
      <p:sp>
        <p:nvSpPr>
          <p:cNvPr id="16" name="标题 3"/>
          <p:cNvSpPr txBox="1"/>
          <p:nvPr/>
        </p:nvSpPr>
        <p:spPr bwMode="white">
          <a:xfrm>
            <a:off x="203200" y="1337350"/>
            <a:ext cx="3671383" cy="60960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2pPr>
            <a:lvl3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3pPr>
            <a:lvl4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4pPr>
            <a:lvl5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5pPr>
            <a:lvl6pPr marL="4572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6pPr>
            <a:lvl7pPr marL="9144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7pPr>
            <a:lvl8pPr marL="13716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8pPr>
            <a:lvl9pPr marL="18288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9pPr>
          </a:lstStyle>
          <a:p>
            <a:r>
              <a:rPr lang="zh-CN" altLang="en-US" sz="2800" u="none" kern="0" dirty="0">
                <a:solidFill>
                  <a:schemeClr val="tx1"/>
                </a:solidFill>
                <a:latin typeface="Arial" panose="020B0604020202020204"/>
                <a:ea typeface="隶书" pitchFamily="49" charset="-122"/>
                <a:cs typeface="+mn-cs"/>
              </a:rPr>
              <a:t>高可靠性</a:t>
            </a:r>
            <a:r>
              <a:rPr lang="en-US" altLang="zh-CN" sz="2800" u="none" kern="0" dirty="0">
                <a:solidFill>
                  <a:schemeClr val="tx1"/>
                </a:solidFill>
                <a:latin typeface="Arial" panose="020B0604020202020204"/>
                <a:ea typeface="隶书" pitchFamily="49" charset="-122"/>
                <a:cs typeface="+mn-cs"/>
              </a:rPr>
              <a:t>ESD</a:t>
            </a:r>
            <a:r>
              <a:rPr lang="zh-CN" altLang="en-US" sz="2800" u="none" kern="0" dirty="0">
                <a:solidFill>
                  <a:schemeClr val="tx1"/>
                </a:solidFill>
                <a:latin typeface="Arial" panose="020B0604020202020204"/>
                <a:ea typeface="隶书" pitchFamily="49" charset="-122"/>
                <a:cs typeface="+mn-cs"/>
              </a:rPr>
              <a:t>的设计</a:t>
            </a:r>
          </a:p>
        </p:txBody>
      </p:sp>
      <p:sp>
        <p:nvSpPr>
          <p:cNvPr id="12" name="矩形 11">
            <a:extLst>
              <a:ext uri="{FF2B5EF4-FFF2-40B4-BE49-F238E27FC236}">
                <a16:creationId xmlns:a16="http://schemas.microsoft.com/office/drawing/2014/main" id="{40C1702F-68EF-3444-BDAF-7E9853DCEF25}"/>
              </a:ext>
            </a:extLst>
          </p:cNvPr>
          <p:cNvSpPr/>
          <p:nvPr/>
        </p:nvSpPr>
        <p:spPr>
          <a:xfrm>
            <a:off x="71336" y="369997"/>
            <a:ext cx="3467616"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zh-CN" altLang="en-US" sz="3200" b="1" dirty="0">
                <a:solidFill>
                  <a:schemeClr val="bg1"/>
                </a:solidFill>
                <a:latin typeface="微软雅黑" panose="020B0503020204020204" pitchFamily="34" charset="-122"/>
                <a:ea typeface="微软雅黑" panose="020B0503020204020204" pitchFamily="34" charset="-122"/>
              </a:rPr>
              <a:t>华芯微特核心专利</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0B5EEBD4-2536-264D-A3C0-EEC7BC09CF82}"/>
              </a:ext>
            </a:extLst>
          </p:cNvPr>
          <p:cNvPicPr>
            <a:picLocks noChangeAspect="1"/>
          </p:cNvPicPr>
          <p:nvPr/>
        </p:nvPicPr>
        <p:blipFill>
          <a:blip r:embed="rId5"/>
          <a:stretch>
            <a:fillRect/>
          </a:stretch>
        </p:blipFill>
        <p:spPr>
          <a:xfrm>
            <a:off x="4655839" y="1340731"/>
            <a:ext cx="6515539" cy="4824573"/>
          </a:xfrm>
          <a:prstGeom prst="rect">
            <a:avLst/>
          </a:prstGeom>
        </p:spPr>
      </p:pic>
    </p:spTree>
    <p:extLst>
      <p:ext uri="{BB962C8B-B14F-4D97-AF65-F5344CB8AC3E}">
        <p14:creationId xmlns:p14="http://schemas.microsoft.com/office/powerpoint/2010/main" val="2353750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a:extLst>
              <a:ext uri="{FF2B5EF4-FFF2-40B4-BE49-F238E27FC236}">
                <a16:creationId xmlns:a16="http://schemas.microsoft.com/office/drawing/2014/main" id="{EECB0319-EB2D-F544-99A9-FC4A6ECFFF2F}"/>
              </a:ext>
            </a:extLst>
          </p:cNvPr>
          <p:cNvGraphicFramePr/>
          <p:nvPr>
            <p:extLst>
              <p:ext uri="{D42A27DB-BD31-4B8C-83A1-F6EECF244321}">
                <p14:modId xmlns:p14="http://schemas.microsoft.com/office/powerpoint/2010/main" val="362904412"/>
              </p:ext>
            </p:extLst>
          </p:nvPr>
        </p:nvGraphicFramePr>
        <p:xfrm>
          <a:off x="4558341" y="2075114"/>
          <a:ext cx="7632848" cy="3010069"/>
        </p:xfrm>
        <a:graphic>
          <a:graphicData uri="http://schemas.openxmlformats.org/drawingml/2006/chart">
            <c:chart xmlns:c="http://schemas.openxmlformats.org/drawingml/2006/chart" xmlns:r="http://schemas.openxmlformats.org/officeDocument/2006/relationships" r:id="rId3"/>
          </a:graphicData>
        </a:graphic>
      </p:graphicFrame>
      <p:sp>
        <p:nvSpPr>
          <p:cNvPr id="4" name="标题 3">
            <a:extLst>
              <a:ext uri="{FF2B5EF4-FFF2-40B4-BE49-F238E27FC236}">
                <a16:creationId xmlns:a16="http://schemas.microsoft.com/office/drawing/2014/main" id="{5D6F51A1-F9D9-B84E-9355-6DEAFC506447}"/>
              </a:ext>
            </a:extLst>
          </p:cNvPr>
          <p:cNvSpPr txBox="1"/>
          <p:nvPr/>
        </p:nvSpPr>
        <p:spPr bwMode="white">
          <a:xfrm>
            <a:off x="5159896" y="5325189"/>
            <a:ext cx="6840760" cy="60960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2pPr>
            <a:lvl3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3pPr>
            <a:lvl4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4pPr>
            <a:lvl5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5pPr>
            <a:lvl6pPr marL="4572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6pPr>
            <a:lvl7pPr marL="9144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7pPr>
            <a:lvl8pPr marL="13716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8pPr>
            <a:lvl9pPr marL="18288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9pPr>
          </a:lstStyle>
          <a:p>
            <a:r>
              <a:rPr lang="zh-CN" altLang="en-US" sz="2800" u="none" kern="0" dirty="0">
                <a:solidFill>
                  <a:schemeClr val="tx1"/>
                </a:solidFill>
                <a:latin typeface="Microsoft YaHei" panose="020B0503020204020204" pitchFamily="34" charset="-122"/>
                <a:ea typeface="Microsoft YaHei" panose="020B0503020204020204" pitchFamily="34" charset="-122"/>
                <a:cs typeface="+mn-cs"/>
              </a:rPr>
              <a:t>成功进入海信，奠定了进入大家电的基础</a:t>
            </a:r>
          </a:p>
        </p:txBody>
      </p:sp>
      <p:pic>
        <p:nvPicPr>
          <p:cNvPr id="5" name="Picture 2">
            <a:extLst>
              <a:ext uri="{FF2B5EF4-FFF2-40B4-BE49-F238E27FC236}">
                <a16:creationId xmlns:a16="http://schemas.microsoft.com/office/drawing/2014/main" id="{214418CE-C1F2-CE41-BE36-D4721C795FC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2363"/>
          <a:stretch>
            <a:fillRect/>
          </a:stretch>
        </p:blipFill>
        <p:spPr bwMode="auto">
          <a:xfrm>
            <a:off x="407368" y="2465406"/>
            <a:ext cx="4214925" cy="3469383"/>
          </a:xfrm>
          <a:prstGeom prst="rect">
            <a:avLst/>
          </a:prstGeom>
          <a:noFill/>
          <a:ln w="9525">
            <a:noFill/>
            <a:miter lim="800000"/>
            <a:headEnd/>
            <a:tailEnd/>
          </a:ln>
          <a:effectLst/>
        </p:spPr>
      </p:pic>
      <p:sp>
        <p:nvSpPr>
          <p:cNvPr id="6" name="标题 3">
            <a:extLst>
              <a:ext uri="{FF2B5EF4-FFF2-40B4-BE49-F238E27FC236}">
                <a16:creationId xmlns:a16="http://schemas.microsoft.com/office/drawing/2014/main" id="{20963227-AA6A-BB4E-9921-5692A871E0F2}"/>
              </a:ext>
            </a:extLst>
          </p:cNvPr>
          <p:cNvSpPr txBox="1"/>
          <p:nvPr/>
        </p:nvSpPr>
        <p:spPr bwMode="white">
          <a:xfrm>
            <a:off x="283094" y="1403561"/>
            <a:ext cx="4463471" cy="60960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2pPr>
            <a:lvl3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3pPr>
            <a:lvl4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4pPr>
            <a:lvl5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5pPr>
            <a:lvl6pPr marL="4572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6pPr>
            <a:lvl7pPr marL="9144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7pPr>
            <a:lvl8pPr marL="13716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8pPr>
            <a:lvl9pPr marL="18288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9pPr>
          </a:lstStyle>
          <a:p>
            <a:r>
              <a:rPr lang="zh-CN" altLang="en-US" sz="2800" u="none" kern="0" dirty="0">
                <a:solidFill>
                  <a:schemeClr val="tx1"/>
                </a:solidFill>
                <a:latin typeface="Arial" panose="020B0604020202020204"/>
                <a:ea typeface="隶书" pitchFamily="49" charset="-122"/>
                <a:cs typeface="+mn-cs"/>
              </a:rPr>
              <a:t>高稳定性</a:t>
            </a:r>
            <a:r>
              <a:rPr lang="en-US" altLang="zh-CN" sz="2800" u="none" kern="0" dirty="0">
                <a:solidFill>
                  <a:schemeClr val="tx1"/>
                </a:solidFill>
                <a:latin typeface="Arial" panose="020B0604020202020204"/>
                <a:ea typeface="隶书" pitchFamily="49" charset="-122"/>
                <a:cs typeface="+mn-cs"/>
              </a:rPr>
              <a:t>/</a:t>
            </a:r>
            <a:r>
              <a:rPr lang="zh-CN" altLang="en-US" sz="2800" u="none" kern="0" dirty="0">
                <a:solidFill>
                  <a:schemeClr val="tx1"/>
                </a:solidFill>
                <a:latin typeface="Arial" panose="020B0604020202020204"/>
                <a:ea typeface="隶书" pitchFamily="49" charset="-122"/>
                <a:cs typeface="+mn-cs"/>
              </a:rPr>
              <a:t>低漂移的设计</a:t>
            </a:r>
          </a:p>
        </p:txBody>
      </p:sp>
      <p:sp>
        <p:nvSpPr>
          <p:cNvPr id="7" name="矩形 6">
            <a:extLst>
              <a:ext uri="{FF2B5EF4-FFF2-40B4-BE49-F238E27FC236}">
                <a16:creationId xmlns:a16="http://schemas.microsoft.com/office/drawing/2014/main" id="{1BF43439-E51C-694F-847A-DC71BEEB242E}"/>
              </a:ext>
            </a:extLst>
          </p:cNvPr>
          <p:cNvSpPr/>
          <p:nvPr/>
        </p:nvSpPr>
        <p:spPr>
          <a:xfrm>
            <a:off x="71336" y="369997"/>
            <a:ext cx="3467616"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zh-CN" altLang="en-US" sz="3200" b="1" dirty="0">
                <a:solidFill>
                  <a:schemeClr val="bg1"/>
                </a:solidFill>
                <a:latin typeface="微软雅黑" panose="020B0503020204020204" pitchFamily="34" charset="-122"/>
                <a:ea typeface="微软雅黑" panose="020B0503020204020204" pitchFamily="34" charset="-122"/>
              </a:rPr>
              <a:t>华芯微特核心专利</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2D6BBE71-A672-E14A-B56D-89D0D8AF77EF}"/>
              </a:ext>
            </a:extLst>
          </p:cNvPr>
          <p:cNvSpPr txBox="1"/>
          <p:nvPr/>
        </p:nvSpPr>
        <p:spPr>
          <a:xfrm>
            <a:off x="7244327" y="4709629"/>
            <a:ext cx="1130438" cy="400110"/>
          </a:xfrm>
          <a:prstGeom prst="rect">
            <a:avLst/>
          </a:prstGeom>
          <a:noFill/>
        </p:spPr>
        <p:txBody>
          <a:bodyPr wrap="none" rtlCol="0">
            <a:spAutoFit/>
          </a:bodyPr>
          <a:lstStyle/>
          <a:p>
            <a:r>
              <a:rPr kumimoji="1" lang="zh-CN" altLang="en-US" sz="2000" dirty="0">
                <a:latin typeface="Microsoft YaHei" panose="020B0503020204020204" pitchFamily="34" charset="-122"/>
                <a:ea typeface="Microsoft YaHei" panose="020B0503020204020204" pitchFamily="34" charset="-122"/>
              </a:rPr>
              <a:t>日系</a:t>
            </a:r>
            <a:r>
              <a:rPr kumimoji="1" lang="en-US" altLang="zh-CN" sz="2000" dirty="0">
                <a:latin typeface="Microsoft YaHei" panose="020B0503020204020204" pitchFamily="34" charset="-122"/>
                <a:ea typeface="Microsoft YaHei" panose="020B0503020204020204" pitchFamily="34" charset="-122"/>
              </a:rPr>
              <a:t>RxF</a:t>
            </a:r>
            <a:endParaRPr kumimoji="1" lang="zh-CN"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002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C1B339B-9D6F-F644-9FBE-98101023E080}"/>
              </a:ext>
            </a:extLst>
          </p:cNvPr>
          <p:cNvSpPr/>
          <p:nvPr/>
        </p:nvSpPr>
        <p:spPr>
          <a:xfrm>
            <a:off x="3951823" y="3075057"/>
            <a:ext cx="4288353" cy="707886"/>
          </a:xfrm>
          <a:prstGeom prst="rect">
            <a:avLst/>
          </a:prstGeom>
          <a:noFill/>
        </p:spPr>
        <p:txBody>
          <a:bodyPr wrap="none" lIns="91440" tIns="45720" rIns="91440" bIns="45720">
            <a:spAutoFit/>
          </a:bodyPr>
          <a:lstStyle/>
          <a:p>
            <a:pPr algn="ctr"/>
            <a:r>
              <a:rPr lang="zh-CN" altLang="en-US" sz="4000" b="0" cap="none" spc="0" dirty="0">
                <a:ln w="0"/>
                <a:solidFill>
                  <a:schemeClr val="tx1"/>
                </a:solidFill>
                <a:effectLst>
                  <a:outerShdw blurRad="38100" dist="19050" dir="2700000" algn="tl" rotWithShape="0">
                    <a:schemeClr val="dk1">
                      <a:alpha val="40000"/>
                    </a:schemeClr>
                  </a:outerShdw>
                </a:effectLst>
              </a:rPr>
              <a:t>华芯微特产品介绍</a:t>
            </a:r>
          </a:p>
        </p:txBody>
      </p:sp>
      <p:pic>
        <p:nvPicPr>
          <p:cNvPr id="5" name="Picture 2">
            <a:extLst>
              <a:ext uri="{FF2B5EF4-FFF2-40B4-BE49-F238E27FC236}">
                <a16:creationId xmlns:a16="http://schemas.microsoft.com/office/drawing/2014/main" id="{3EB1ACB0-1DEE-1A4E-BA62-8BFB877B3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1" t="23750" r="3246" b="23750"/>
          <a:stretch/>
        </p:blipFill>
        <p:spPr bwMode="auto">
          <a:xfrm>
            <a:off x="4804191" y="1382724"/>
            <a:ext cx="2583618" cy="147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96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40DA03-7293-1F40-810B-E663DFC2AE54}"/>
              </a:ext>
            </a:extLst>
          </p:cNvPr>
          <p:cNvPicPr>
            <a:picLocks noChangeAspect="1"/>
          </p:cNvPicPr>
          <p:nvPr/>
        </p:nvPicPr>
        <p:blipFill>
          <a:blip r:embed="rId3"/>
          <a:stretch>
            <a:fillRect/>
          </a:stretch>
        </p:blipFill>
        <p:spPr>
          <a:xfrm>
            <a:off x="47522" y="1340768"/>
            <a:ext cx="6912574" cy="4824536"/>
          </a:xfrm>
          <a:prstGeom prst="rect">
            <a:avLst/>
          </a:prstGeom>
        </p:spPr>
      </p:pic>
      <p:sp>
        <p:nvSpPr>
          <p:cNvPr id="4" name="文本框 3">
            <a:extLst>
              <a:ext uri="{FF2B5EF4-FFF2-40B4-BE49-F238E27FC236}">
                <a16:creationId xmlns:a16="http://schemas.microsoft.com/office/drawing/2014/main" id="{E307F36A-F41B-7746-B288-82E08FAFEB39}"/>
              </a:ext>
            </a:extLst>
          </p:cNvPr>
          <p:cNvSpPr txBox="1"/>
          <p:nvPr/>
        </p:nvSpPr>
        <p:spPr>
          <a:xfrm>
            <a:off x="7144040" y="1997839"/>
            <a:ext cx="5065810" cy="2862322"/>
          </a:xfrm>
          <a:prstGeom prst="rect">
            <a:avLst/>
          </a:prstGeom>
          <a:noFill/>
        </p:spPr>
        <p:txBody>
          <a:bodyPr wrap="none" rtlCol="0">
            <a:spAutoFit/>
          </a:bodyPr>
          <a:lstStyle/>
          <a:p>
            <a:r>
              <a:rPr lang="zh-CN" altLang="en-US" b="1" dirty="0"/>
              <a:t>根据多年的市场开发以及结合我们公司的情况，</a:t>
            </a:r>
            <a:endParaRPr lang="en-US" altLang="zh-CN" b="1" dirty="0"/>
          </a:p>
          <a:p>
            <a:endParaRPr lang="en-US" altLang="zh-CN" b="1" dirty="0"/>
          </a:p>
          <a:p>
            <a:r>
              <a:rPr lang="zh-CN" altLang="en-US" b="1" dirty="0"/>
              <a:t>我们</a:t>
            </a:r>
            <a:r>
              <a:rPr lang="en-US" altLang="zh-CN" b="1" dirty="0"/>
              <a:t>MCU</a:t>
            </a:r>
            <a:r>
              <a:rPr lang="zh-CN" altLang="en-US" b="1" dirty="0"/>
              <a:t>主要有</a:t>
            </a:r>
            <a:r>
              <a:rPr lang="en-US" altLang="zh-CN" b="1" dirty="0"/>
              <a:t>3</a:t>
            </a:r>
            <a:r>
              <a:rPr lang="zh-CN" altLang="en-US" b="1" dirty="0"/>
              <a:t>个市场方向：</a:t>
            </a:r>
            <a:endParaRPr lang="en-US" altLang="zh-CN" b="1" dirty="0"/>
          </a:p>
          <a:p>
            <a:endParaRPr lang="en-US" altLang="zh-CN" b="1" dirty="0"/>
          </a:p>
          <a:p>
            <a:endParaRPr lang="en-US" altLang="zh-CN" dirty="0"/>
          </a:p>
          <a:p>
            <a:r>
              <a:rPr kumimoji="1" lang="en-US" altLang="zh-CN" dirty="0"/>
              <a:t>TFT-LCD</a:t>
            </a:r>
            <a:r>
              <a:rPr kumimoji="1" lang="zh-CN" altLang="en-US" dirty="0"/>
              <a:t> 显示</a:t>
            </a:r>
            <a:r>
              <a:rPr kumimoji="1" lang="en-US" altLang="zh-CN" dirty="0"/>
              <a:t>&amp;</a:t>
            </a:r>
            <a:r>
              <a:rPr kumimoji="1" lang="zh-CN" altLang="en-US" dirty="0"/>
              <a:t>控制市场</a:t>
            </a:r>
            <a:endParaRPr kumimoji="1" lang="en-US" altLang="zh-CN" dirty="0"/>
          </a:p>
          <a:p>
            <a:endParaRPr kumimoji="1" lang="en-US" altLang="zh-CN" dirty="0"/>
          </a:p>
          <a:p>
            <a:r>
              <a:rPr kumimoji="1" lang="zh-CN" altLang="en-US" dirty="0"/>
              <a:t>直流电机控制市场</a:t>
            </a:r>
            <a:endParaRPr kumimoji="1" lang="en-US" altLang="zh-CN" dirty="0"/>
          </a:p>
          <a:p>
            <a:endParaRPr kumimoji="1" lang="en-US" altLang="zh-CN" dirty="0"/>
          </a:p>
          <a:p>
            <a:r>
              <a:rPr kumimoji="1" lang="zh-CN" altLang="en-US" dirty="0"/>
              <a:t>白电</a:t>
            </a:r>
            <a:r>
              <a:rPr kumimoji="1" lang="en-US" altLang="zh-CN" dirty="0"/>
              <a:t>&amp;</a:t>
            </a:r>
            <a:r>
              <a:rPr kumimoji="1" lang="zh-CN" altLang="en-US" dirty="0"/>
              <a:t>工控市场</a:t>
            </a:r>
            <a:endParaRPr kumimoji="1" lang="en-US" altLang="zh-CN" dirty="0"/>
          </a:p>
        </p:txBody>
      </p:sp>
      <p:sp>
        <p:nvSpPr>
          <p:cNvPr id="5" name="矩形 4">
            <a:extLst>
              <a:ext uri="{FF2B5EF4-FFF2-40B4-BE49-F238E27FC236}">
                <a16:creationId xmlns:a16="http://schemas.microsoft.com/office/drawing/2014/main" id="{55960B0D-B64E-4943-8056-3F013C571595}"/>
              </a:ext>
            </a:extLst>
          </p:cNvPr>
          <p:cNvSpPr/>
          <p:nvPr/>
        </p:nvSpPr>
        <p:spPr>
          <a:xfrm>
            <a:off x="71336" y="369997"/>
            <a:ext cx="5519460"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zh-CN" altLang="en-US" sz="3200" b="1" dirty="0">
                <a:solidFill>
                  <a:schemeClr val="bg1"/>
                </a:solidFill>
                <a:latin typeface="微软雅黑" panose="020B0503020204020204" pitchFamily="34" charset="-122"/>
                <a:ea typeface="微软雅黑" panose="020B0503020204020204" pitchFamily="34" charset="-122"/>
              </a:rPr>
              <a:t>华芯微特产品路线和市场方向</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435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D151DAD-74B3-4B48-AC11-D656E6F0FC11}"/>
              </a:ext>
            </a:extLst>
          </p:cNvPr>
          <p:cNvSpPr txBox="1"/>
          <p:nvPr/>
        </p:nvSpPr>
        <p:spPr>
          <a:xfrm>
            <a:off x="3058245" y="3136612"/>
            <a:ext cx="6075509" cy="584775"/>
          </a:xfrm>
          <a:prstGeom prst="rect">
            <a:avLst/>
          </a:prstGeom>
          <a:noFill/>
        </p:spPr>
        <p:txBody>
          <a:bodyPr wrap="none" rtlCol="0">
            <a:spAutoFit/>
          </a:bodyPr>
          <a:lstStyle/>
          <a:p>
            <a:r>
              <a:rPr kumimoji="1" lang="en-US" altLang="zh-CN" sz="3200" b="1" dirty="0"/>
              <a:t>TFT-LCD</a:t>
            </a:r>
            <a:r>
              <a:rPr kumimoji="1" lang="zh-CN" altLang="en-US" sz="3200" b="1" dirty="0"/>
              <a:t> 显示</a:t>
            </a:r>
            <a:r>
              <a:rPr kumimoji="1" lang="en-US" altLang="zh-CN" sz="3200" b="1" dirty="0"/>
              <a:t>&amp;</a:t>
            </a:r>
            <a:r>
              <a:rPr kumimoji="1" lang="zh-CN" altLang="en-US" sz="3200" b="1" dirty="0"/>
              <a:t>控制市场的产品</a:t>
            </a:r>
            <a:endParaRPr kumimoji="1" lang="en-US" altLang="zh-CN" sz="3200" b="1" dirty="0"/>
          </a:p>
        </p:txBody>
      </p:sp>
    </p:spTree>
    <p:extLst>
      <p:ext uri="{BB962C8B-B14F-4D97-AF65-F5344CB8AC3E}">
        <p14:creationId xmlns:p14="http://schemas.microsoft.com/office/powerpoint/2010/main" val="2754206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B41141-BEE2-9E41-886D-20F653E35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0"/>
            <a:ext cx="5937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14A757DA-EDE3-6E45-95BB-0AD8DBED7933}"/>
              </a:ext>
            </a:extLst>
          </p:cNvPr>
          <p:cNvSpPr/>
          <p:nvPr/>
        </p:nvSpPr>
        <p:spPr>
          <a:xfrm>
            <a:off x="4367808" y="1340768"/>
            <a:ext cx="720080" cy="216024"/>
          </a:xfrm>
          <a:prstGeom prst="rect">
            <a:avLst/>
          </a:prstGeom>
          <a:solidFill>
            <a:srgbClr val="B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780815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26627DB-FD68-0D46-A742-8276ECA175BD}"/>
              </a:ext>
            </a:extLst>
          </p:cNvPr>
          <p:cNvPicPr>
            <a:picLocks noChangeAspect="1"/>
          </p:cNvPicPr>
          <p:nvPr/>
        </p:nvPicPr>
        <p:blipFill>
          <a:blip r:embed="rId3"/>
          <a:stretch>
            <a:fillRect/>
          </a:stretch>
        </p:blipFill>
        <p:spPr>
          <a:xfrm>
            <a:off x="1357854" y="0"/>
            <a:ext cx="9476291" cy="6858000"/>
          </a:xfrm>
          <a:prstGeom prst="rect">
            <a:avLst/>
          </a:prstGeom>
        </p:spPr>
      </p:pic>
    </p:spTree>
    <p:extLst>
      <p:ext uri="{BB962C8B-B14F-4D97-AF65-F5344CB8AC3E}">
        <p14:creationId xmlns:p14="http://schemas.microsoft.com/office/powerpoint/2010/main" val="3159599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E0700"/>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5B0AEEA-CEF8-D64C-A006-AA5C7AE21B26}"/>
              </a:ext>
            </a:extLst>
          </p:cNvPr>
          <p:cNvPicPr>
            <a:picLocks noChangeAspect="1"/>
          </p:cNvPicPr>
          <p:nvPr/>
        </p:nvPicPr>
        <p:blipFill>
          <a:blip r:embed="rId3"/>
          <a:stretch>
            <a:fillRect/>
          </a:stretch>
        </p:blipFill>
        <p:spPr>
          <a:xfrm>
            <a:off x="2259017" y="0"/>
            <a:ext cx="7673966" cy="6858000"/>
          </a:xfrm>
          <a:prstGeom prst="rect">
            <a:avLst/>
          </a:prstGeom>
        </p:spPr>
      </p:pic>
    </p:spTree>
    <p:extLst>
      <p:ext uri="{BB962C8B-B14F-4D97-AF65-F5344CB8AC3E}">
        <p14:creationId xmlns:p14="http://schemas.microsoft.com/office/powerpoint/2010/main" val="409680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F179006E-EFD3-C14A-8811-61490DC49DE0}"/>
              </a:ext>
            </a:extLst>
          </p:cNvPr>
          <p:cNvSpPr/>
          <p:nvPr/>
        </p:nvSpPr>
        <p:spPr>
          <a:xfrm>
            <a:off x="2822212" y="1124744"/>
            <a:ext cx="2448272" cy="331236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TFT-LCD</a:t>
            </a:r>
            <a:r>
              <a:rPr kumimoji="1" lang="zh-CN" altLang="en-US" dirty="0"/>
              <a:t>模组</a:t>
            </a:r>
            <a:endParaRPr kumimoji="1" lang="en-US" altLang="zh-CN" dirty="0"/>
          </a:p>
          <a:p>
            <a:pPr algn="ctr"/>
            <a:r>
              <a:rPr kumimoji="1" lang="zh-CN" altLang="en-US" dirty="0"/>
              <a:t>（</a:t>
            </a:r>
            <a:r>
              <a:rPr kumimoji="1" lang="en-US" altLang="zh-CN" dirty="0"/>
              <a:t>LCM</a:t>
            </a:r>
            <a:r>
              <a:rPr kumimoji="1" lang="zh-CN" altLang="en-US" dirty="0"/>
              <a:t>）</a:t>
            </a:r>
            <a:endParaRPr kumimoji="1" lang="en-US" altLang="zh-CN" dirty="0"/>
          </a:p>
          <a:p>
            <a:pPr algn="ctr"/>
            <a:r>
              <a:rPr kumimoji="1" lang="zh-CN" altLang="en-US" dirty="0"/>
              <a:t>成本</a:t>
            </a:r>
          </a:p>
        </p:txBody>
      </p:sp>
      <p:sp>
        <p:nvSpPr>
          <p:cNvPr id="4" name="圆角矩形 3">
            <a:extLst>
              <a:ext uri="{FF2B5EF4-FFF2-40B4-BE49-F238E27FC236}">
                <a16:creationId xmlns:a16="http://schemas.microsoft.com/office/drawing/2014/main" id="{675DC52F-FA94-9844-8C58-2683792955ED}"/>
              </a:ext>
            </a:extLst>
          </p:cNvPr>
          <p:cNvSpPr/>
          <p:nvPr/>
        </p:nvSpPr>
        <p:spPr>
          <a:xfrm>
            <a:off x="6062574" y="1124744"/>
            <a:ext cx="2448272" cy="3312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TFT-LCD</a:t>
            </a:r>
            <a:r>
              <a:rPr kumimoji="1" lang="zh-CN" altLang="en-US" dirty="0"/>
              <a:t>模组</a:t>
            </a:r>
            <a:endParaRPr kumimoji="1" lang="en-US" altLang="zh-CN" dirty="0"/>
          </a:p>
          <a:p>
            <a:pPr algn="ctr"/>
            <a:r>
              <a:rPr kumimoji="1" lang="zh-CN" altLang="en-US" dirty="0"/>
              <a:t>显示方案</a:t>
            </a:r>
            <a:r>
              <a:rPr kumimoji="1" lang="en-US" altLang="zh-CN" dirty="0"/>
              <a:t>&amp;</a:t>
            </a:r>
            <a:r>
              <a:rPr kumimoji="1" lang="zh-CN" altLang="en-US" dirty="0"/>
              <a:t>控制</a:t>
            </a:r>
            <a:endParaRPr kumimoji="1" lang="en-US" altLang="zh-CN" dirty="0"/>
          </a:p>
          <a:p>
            <a:pPr algn="ctr"/>
            <a:r>
              <a:rPr kumimoji="1" lang="en-US" altLang="zh-CN" dirty="0"/>
              <a:t>BOM</a:t>
            </a:r>
            <a:r>
              <a:rPr kumimoji="1" lang="zh-CN" altLang="en-US" dirty="0"/>
              <a:t>成本</a:t>
            </a:r>
          </a:p>
        </p:txBody>
      </p:sp>
      <p:sp>
        <p:nvSpPr>
          <p:cNvPr id="5" name="圆角矩形 4">
            <a:extLst>
              <a:ext uri="{FF2B5EF4-FFF2-40B4-BE49-F238E27FC236}">
                <a16:creationId xmlns:a16="http://schemas.microsoft.com/office/drawing/2014/main" id="{C2DAB8A3-ACBA-0C41-825D-EF0248B912FF}"/>
              </a:ext>
            </a:extLst>
          </p:cNvPr>
          <p:cNvSpPr/>
          <p:nvPr/>
        </p:nvSpPr>
        <p:spPr>
          <a:xfrm>
            <a:off x="6062574" y="3360423"/>
            <a:ext cx="2448272" cy="1080000"/>
          </a:xfrm>
          <a:prstGeom prst="roundRect">
            <a:avLst/>
          </a:prstGeom>
          <a:solidFill>
            <a:srgbClr val="0A3685"/>
          </a:solidFill>
          <a:ln>
            <a:solidFill>
              <a:srgbClr val="0A36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华芯微特</a:t>
            </a:r>
            <a:endParaRPr kumimoji="1" lang="en-US" altLang="zh-CN" dirty="0"/>
          </a:p>
          <a:p>
            <a:pPr algn="ctr"/>
            <a:endParaRPr kumimoji="1" lang="en-US" altLang="zh-CN" dirty="0"/>
          </a:p>
          <a:p>
            <a:pPr algn="ctr"/>
            <a:r>
              <a:rPr kumimoji="1" lang="zh-CN" altLang="en-US" dirty="0"/>
              <a:t>努力控制的成本</a:t>
            </a:r>
          </a:p>
        </p:txBody>
      </p:sp>
      <p:sp>
        <p:nvSpPr>
          <p:cNvPr id="6" name="文本框 5">
            <a:extLst>
              <a:ext uri="{FF2B5EF4-FFF2-40B4-BE49-F238E27FC236}">
                <a16:creationId xmlns:a16="http://schemas.microsoft.com/office/drawing/2014/main" id="{9FDD843A-E282-CC45-B75C-B22EF6B4F0A6}"/>
              </a:ext>
            </a:extLst>
          </p:cNvPr>
          <p:cNvSpPr txBox="1"/>
          <p:nvPr/>
        </p:nvSpPr>
        <p:spPr>
          <a:xfrm>
            <a:off x="14475" y="404664"/>
            <a:ext cx="5929828" cy="584775"/>
          </a:xfrm>
          <a:prstGeom prst="rect">
            <a:avLst/>
          </a:prstGeom>
          <a:noFill/>
        </p:spPr>
        <p:txBody>
          <a:bodyPr wrap="none" rtlCol="0">
            <a:spAutoFit/>
          </a:bodyPr>
          <a:lstStyle/>
          <a:p>
            <a:r>
              <a:rPr kumimoji="1" lang="zh-CN" altLang="en-US" sz="3200" b="1" dirty="0">
                <a:solidFill>
                  <a:schemeClr val="bg1"/>
                </a:solidFill>
                <a:latin typeface="Microsoft YaHei" panose="020B0503020204020204" pitchFamily="34" charset="-122"/>
                <a:ea typeface="Microsoft YaHei" panose="020B0503020204020204" pitchFamily="34" charset="-122"/>
              </a:rPr>
              <a:t>整个显示方案成本包括以下两个</a:t>
            </a:r>
          </a:p>
        </p:txBody>
      </p:sp>
      <p:sp>
        <p:nvSpPr>
          <p:cNvPr id="7" name="文本框 6">
            <a:extLst>
              <a:ext uri="{FF2B5EF4-FFF2-40B4-BE49-F238E27FC236}">
                <a16:creationId xmlns:a16="http://schemas.microsoft.com/office/drawing/2014/main" id="{9BBA33E6-8234-9548-A287-AD1A39563C64}"/>
              </a:ext>
            </a:extLst>
          </p:cNvPr>
          <p:cNvSpPr txBox="1"/>
          <p:nvPr/>
        </p:nvSpPr>
        <p:spPr>
          <a:xfrm>
            <a:off x="236039" y="4766780"/>
            <a:ext cx="2765501" cy="400110"/>
          </a:xfrm>
          <a:prstGeom prst="rect">
            <a:avLst/>
          </a:prstGeom>
          <a:noFill/>
        </p:spPr>
        <p:txBody>
          <a:bodyPr wrap="none" rtlCol="0">
            <a:spAutoFit/>
          </a:bodyPr>
          <a:lstStyle/>
          <a:p>
            <a:r>
              <a:rPr kumimoji="1" lang="zh-CN" altLang="en-US" sz="2000" b="1" dirty="0"/>
              <a:t>华芯微特凭什么做到？</a:t>
            </a:r>
            <a:endParaRPr kumimoji="1" lang="en-US" altLang="zh-CN" sz="2000" b="1" dirty="0"/>
          </a:p>
        </p:txBody>
      </p:sp>
      <p:sp>
        <p:nvSpPr>
          <p:cNvPr id="3" name="框架 2">
            <a:extLst>
              <a:ext uri="{FF2B5EF4-FFF2-40B4-BE49-F238E27FC236}">
                <a16:creationId xmlns:a16="http://schemas.microsoft.com/office/drawing/2014/main" id="{9D5EE920-91E2-F645-8C10-0DC3E5ACF631}"/>
              </a:ext>
            </a:extLst>
          </p:cNvPr>
          <p:cNvSpPr/>
          <p:nvPr/>
        </p:nvSpPr>
        <p:spPr>
          <a:xfrm>
            <a:off x="6062574" y="3360423"/>
            <a:ext cx="2448272" cy="1076689"/>
          </a:xfrm>
          <a:prstGeom prst="frame">
            <a:avLst>
              <a:gd name="adj1" fmla="val 321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aphicFrame>
        <p:nvGraphicFramePr>
          <p:cNvPr id="8" name="图示 7">
            <a:extLst>
              <a:ext uri="{FF2B5EF4-FFF2-40B4-BE49-F238E27FC236}">
                <a16:creationId xmlns:a16="http://schemas.microsoft.com/office/drawing/2014/main" id="{75C42AA8-6AEA-2943-BFFF-56139F16365A}"/>
              </a:ext>
            </a:extLst>
          </p:cNvPr>
          <p:cNvGraphicFramePr/>
          <p:nvPr>
            <p:extLst>
              <p:ext uri="{D42A27DB-BD31-4B8C-83A1-F6EECF244321}">
                <p14:modId xmlns:p14="http://schemas.microsoft.com/office/powerpoint/2010/main" val="957148808"/>
              </p:ext>
            </p:extLst>
          </p:nvPr>
        </p:nvGraphicFramePr>
        <p:xfrm>
          <a:off x="1991544" y="5373216"/>
          <a:ext cx="8280920" cy="715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280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P spid="3" grpId="0" animBg="1"/>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94C7034-3CF0-3B42-84EF-CF3EA6501ACC}"/>
              </a:ext>
            </a:extLst>
          </p:cNvPr>
          <p:cNvSpPr/>
          <p:nvPr/>
        </p:nvSpPr>
        <p:spPr>
          <a:xfrm>
            <a:off x="2495600" y="1847611"/>
            <a:ext cx="6853158" cy="707886"/>
          </a:xfrm>
          <a:prstGeom prst="rect">
            <a:avLst/>
          </a:prstGeom>
          <a:noFill/>
        </p:spPr>
        <p:txBody>
          <a:bodyPr wrap="none" lIns="91440" tIns="45720" rIns="91440" bIns="45720">
            <a:spAutoFit/>
          </a:bodyPr>
          <a:lstStyle/>
          <a:p>
            <a:pPr algn="ctr"/>
            <a:r>
              <a:rPr lang="zh-CN" altLang="en-US" sz="4000" b="0" cap="none" spc="0" dirty="0">
                <a:ln w="0"/>
                <a:solidFill>
                  <a:schemeClr val="tx1"/>
                </a:solidFill>
                <a:effectLst>
                  <a:outerShdw blurRad="38100" dist="19050" dir="2700000" algn="tl" rotWithShape="0">
                    <a:schemeClr val="dk1">
                      <a:alpha val="40000"/>
                    </a:schemeClr>
                  </a:outerShdw>
                </a:effectLst>
              </a:rPr>
              <a:t>华芯微特及芯片设计平台介绍</a:t>
            </a:r>
          </a:p>
        </p:txBody>
      </p:sp>
      <p:sp>
        <p:nvSpPr>
          <p:cNvPr id="3" name="矩形 2">
            <a:extLst>
              <a:ext uri="{FF2B5EF4-FFF2-40B4-BE49-F238E27FC236}">
                <a16:creationId xmlns:a16="http://schemas.microsoft.com/office/drawing/2014/main" id="{FC1B339B-9D6F-F644-9FBE-98101023E080}"/>
              </a:ext>
            </a:extLst>
          </p:cNvPr>
          <p:cNvSpPr/>
          <p:nvPr/>
        </p:nvSpPr>
        <p:spPr>
          <a:xfrm>
            <a:off x="2495600" y="3075057"/>
            <a:ext cx="4288353" cy="707886"/>
          </a:xfrm>
          <a:prstGeom prst="rect">
            <a:avLst/>
          </a:prstGeom>
          <a:noFill/>
        </p:spPr>
        <p:txBody>
          <a:bodyPr wrap="none" lIns="91440" tIns="45720" rIns="91440" bIns="45720">
            <a:spAutoFit/>
          </a:bodyPr>
          <a:lstStyle/>
          <a:p>
            <a:pPr algn="ctr"/>
            <a:r>
              <a:rPr lang="zh-CN" altLang="en-US" sz="4000" b="0" cap="none" spc="0" dirty="0">
                <a:ln w="0"/>
                <a:solidFill>
                  <a:schemeClr val="tx1"/>
                </a:solidFill>
                <a:effectLst>
                  <a:outerShdw blurRad="38100" dist="19050" dir="2700000" algn="tl" rotWithShape="0">
                    <a:schemeClr val="dk1">
                      <a:alpha val="40000"/>
                    </a:schemeClr>
                  </a:outerShdw>
                </a:effectLst>
              </a:rPr>
              <a:t>华芯微特产品介绍</a:t>
            </a:r>
          </a:p>
        </p:txBody>
      </p:sp>
      <p:sp>
        <p:nvSpPr>
          <p:cNvPr id="4" name="矩形 3">
            <a:extLst>
              <a:ext uri="{FF2B5EF4-FFF2-40B4-BE49-F238E27FC236}">
                <a16:creationId xmlns:a16="http://schemas.microsoft.com/office/drawing/2014/main" id="{01D6A359-FD08-2043-A1E2-83F3B490FC88}"/>
              </a:ext>
            </a:extLst>
          </p:cNvPr>
          <p:cNvSpPr/>
          <p:nvPr/>
        </p:nvSpPr>
        <p:spPr>
          <a:xfrm>
            <a:off x="2495599" y="4302503"/>
            <a:ext cx="4288353" cy="707886"/>
          </a:xfrm>
          <a:prstGeom prst="rect">
            <a:avLst/>
          </a:prstGeom>
          <a:noFill/>
        </p:spPr>
        <p:txBody>
          <a:bodyPr wrap="none" lIns="91440" tIns="45720" rIns="91440" bIns="45720">
            <a:spAutoFit/>
          </a:bodyPr>
          <a:lstStyle/>
          <a:p>
            <a:pPr algn="ctr"/>
            <a:r>
              <a:rPr lang="zh-CN" altLang="en-US" sz="4000" b="0" cap="none" spc="0" dirty="0">
                <a:ln w="0"/>
                <a:solidFill>
                  <a:schemeClr val="tx1"/>
                </a:solidFill>
                <a:effectLst>
                  <a:outerShdw blurRad="38100" dist="19050" dir="2700000" algn="tl" rotWithShape="0">
                    <a:schemeClr val="dk1">
                      <a:alpha val="40000"/>
                    </a:schemeClr>
                  </a:outerShdw>
                </a:effectLst>
              </a:rPr>
              <a:t>华芯微特商业模式</a:t>
            </a:r>
          </a:p>
        </p:txBody>
      </p:sp>
      <p:pic>
        <p:nvPicPr>
          <p:cNvPr id="5122" name="Picture 2">
            <a:extLst>
              <a:ext uri="{FF2B5EF4-FFF2-40B4-BE49-F238E27FC236}">
                <a16:creationId xmlns:a16="http://schemas.microsoft.com/office/drawing/2014/main" id="{CAA0486A-1023-064D-982D-A9D83C1ABF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1" t="23750" r="3246" b="23750"/>
          <a:stretch/>
        </p:blipFill>
        <p:spPr bwMode="auto">
          <a:xfrm>
            <a:off x="880000" y="1851629"/>
            <a:ext cx="1070960" cy="611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85EADCB-59D4-B54D-B95F-F0C4654E9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1" t="23750" r="3246" b="23750"/>
          <a:stretch/>
        </p:blipFill>
        <p:spPr bwMode="auto">
          <a:xfrm>
            <a:off x="880000" y="3123110"/>
            <a:ext cx="1070960" cy="611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0658B5F-1DC6-214B-893A-2352A3521F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1" t="23750" r="3246" b="23750"/>
          <a:stretch/>
        </p:blipFill>
        <p:spPr bwMode="auto">
          <a:xfrm>
            <a:off x="880000" y="4350556"/>
            <a:ext cx="1070960" cy="6117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2E47D1-30F7-5247-966B-65E2BCB35B7F}"/>
              </a:ext>
            </a:extLst>
          </p:cNvPr>
          <p:cNvSpPr txBox="1"/>
          <p:nvPr/>
        </p:nvSpPr>
        <p:spPr>
          <a:xfrm>
            <a:off x="47931" y="364790"/>
            <a:ext cx="7888057" cy="523220"/>
          </a:xfrm>
          <a:prstGeom prst="rect">
            <a:avLst/>
          </a:prstGeom>
          <a:noFill/>
        </p:spPr>
        <p:txBody>
          <a:bodyPr wrap="none" rtlCol="0">
            <a:spAutoFit/>
          </a:bodyPr>
          <a:lstStyle/>
          <a:p>
            <a:r>
              <a:rPr kumimoji="1" lang="zh-CN" altLang="en-US" sz="2800" b="1" dirty="0">
                <a:solidFill>
                  <a:schemeClr val="bg1"/>
                </a:solidFill>
                <a:latin typeface="Microsoft YaHei" panose="020B0503020204020204" pitchFamily="34" charset="-122"/>
                <a:ea typeface="Microsoft YaHei" panose="020B0503020204020204" pitchFamily="34" charset="-122"/>
              </a:rPr>
              <a:t>华芯微特</a:t>
            </a:r>
            <a:r>
              <a:rPr kumimoji="1" lang="en-US" altLang="zh-CN" sz="2800" b="1" dirty="0">
                <a:solidFill>
                  <a:schemeClr val="bg1"/>
                </a:solidFill>
                <a:latin typeface="Microsoft YaHei" panose="020B0503020204020204" pitchFamily="34" charset="-122"/>
                <a:ea typeface="Microsoft YaHei" panose="020B0503020204020204" pitchFamily="34" charset="-122"/>
              </a:rPr>
              <a:t>TFT-LCD</a:t>
            </a:r>
            <a:r>
              <a:rPr kumimoji="1" lang="zh-CN" altLang="en-US" sz="2800" b="1" dirty="0">
                <a:solidFill>
                  <a:schemeClr val="bg1"/>
                </a:solidFill>
                <a:latin typeface="Microsoft YaHei" panose="020B0503020204020204" pitchFamily="34" charset="-122"/>
                <a:ea typeface="Microsoft YaHei" panose="020B0503020204020204" pitchFamily="34" charset="-122"/>
              </a:rPr>
              <a:t> 显示</a:t>
            </a:r>
            <a:r>
              <a:rPr kumimoji="1" lang="en-US" altLang="zh-CN" sz="2800" b="1" dirty="0">
                <a:solidFill>
                  <a:schemeClr val="bg1"/>
                </a:solidFill>
                <a:latin typeface="Microsoft YaHei" panose="020B0503020204020204" pitchFamily="34" charset="-122"/>
                <a:ea typeface="Microsoft YaHei" panose="020B0503020204020204" pitchFamily="34" charset="-122"/>
              </a:rPr>
              <a:t>&amp;</a:t>
            </a:r>
            <a:r>
              <a:rPr kumimoji="1" lang="zh-CN" altLang="en-US" sz="2800" b="1" dirty="0">
                <a:solidFill>
                  <a:schemeClr val="bg1"/>
                </a:solidFill>
                <a:latin typeface="Microsoft YaHei" panose="020B0503020204020204" pitchFamily="34" charset="-122"/>
                <a:ea typeface="Microsoft YaHei" panose="020B0503020204020204" pitchFamily="34" charset="-122"/>
              </a:rPr>
              <a:t>控制芯片的市场方向：</a:t>
            </a:r>
          </a:p>
        </p:txBody>
      </p:sp>
      <p:pic>
        <p:nvPicPr>
          <p:cNvPr id="5" name="图片 4">
            <a:extLst>
              <a:ext uri="{FF2B5EF4-FFF2-40B4-BE49-F238E27FC236}">
                <a16:creationId xmlns:a16="http://schemas.microsoft.com/office/drawing/2014/main" id="{29B201B6-841B-464B-997D-EB2B835C39BF}"/>
              </a:ext>
            </a:extLst>
          </p:cNvPr>
          <p:cNvPicPr>
            <a:picLocks noChangeAspect="1"/>
          </p:cNvPicPr>
          <p:nvPr/>
        </p:nvPicPr>
        <p:blipFill>
          <a:blip r:embed="rId3"/>
          <a:stretch>
            <a:fillRect/>
          </a:stretch>
        </p:blipFill>
        <p:spPr>
          <a:xfrm>
            <a:off x="103889" y="2125058"/>
            <a:ext cx="4583086" cy="3845201"/>
          </a:xfrm>
          <a:prstGeom prst="rect">
            <a:avLst/>
          </a:prstGeom>
        </p:spPr>
      </p:pic>
      <p:sp>
        <p:nvSpPr>
          <p:cNvPr id="6" name="文本框 5">
            <a:extLst>
              <a:ext uri="{FF2B5EF4-FFF2-40B4-BE49-F238E27FC236}">
                <a16:creationId xmlns:a16="http://schemas.microsoft.com/office/drawing/2014/main" id="{A714D44A-9279-4F4E-A731-CEA3D974B2D9}"/>
              </a:ext>
            </a:extLst>
          </p:cNvPr>
          <p:cNvSpPr txBox="1"/>
          <p:nvPr/>
        </p:nvSpPr>
        <p:spPr>
          <a:xfrm>
            <a:off x="3973477" y="1181943"/>
            <a:ext cx="4104456" cy="584775"/>
          </a:xfrm>
          <a:prstGeom prst="rect">
            <a:avLst/>
          </a:prstGeom>
          <a:noFill/>
        </p:spPr>
        <p:txBody>
          <a:bodyPr wrap="square" rtlCol="0">
            <a:spAutoFit/>
          </a:bodyPr>
          <a:lstStyle/>
          <a:p>
            <a:r>
              <a:rPr kumimoji="1" lang="en-US" altLang="zh-CN" sz="2400" dirty="0"/>
              <a:t>8</a:t>
            </a:r>
            <a:r>
              <a:rPr kumimoji="1" lang="zh-CN" altLang="en-US" sz="2400" dirty="0"/>
              <a:t>寸以下图形</a:t>
            </a:r>
            <a:r>
              <a:rPr kumimoji="1" lang="zh-CN" altLang="en-US" sz="3200" dirty="0"/>
              <a:t>显示</a:t>
            </a:r>
            <a:r>
              <a:rPr kumimoji="1" lang="zh-CN" altLang="en-US" sz="2400" dirty="0"/>
              <a:t>市场 </a:t>
            </a:r>
            <a:endParaRPr kumimoji="1" lang="en-US" altLang="zh-CN" sz="2400" dirty="0"/>
          </a:p>
        </p:txBody>
      </p:sp>
      <p:pic>
        <p:nvPicPr>
          <p:cNvPr id="9" name="图片 8">
            <a:extLst>
              <a:ext uri="{FF2B5EF4-FFF2-40B4-BE49-F238E27FC236}">
                <a16:creationId xmlns:a16="http://schemas.microsoft.com/office/drawing/2014/main" id="{0350D95D-A395-3B44-A291-F4889A4205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84" b="89729" l="4443" r="97485">
                        <a14:foregroundMark x1="7125" y1="54264" x2="7125" y2="54264"/>
                        <a14:foregroundMark x1="5616" y1="42636" x2="5616" y2="42636"/>
                        <a14:foregroundMark x1="4694" y1="66085" x2="4694" y2="66085"/>
                        <a14:foregroundMark x1="48365" y1="60853" x2="48365" y2="60853"/>
                        <a14:foregroundMark x1="91618" y1="26550" x2="91618" y2="26550"/>
                        <a14:foregroundMark x1="93546" y1="40891" x2="93546" y2="40891"/>
                        <a14:foregroundMark x1="95809" y1="73062" x2="95809" y2="73062"/>
                        <a14:foregroundMark x1="94803" y1="29457" x2="94803" y2="29457"/>
                        <a14:foregroundMark x1="94300" y1="23450" x2="94300" y2="23450"/>
                        <a14:foregroundMark x1="92205" y1="20349" x2="92205" y2="20349"/>
                        <a14:foregroundMark x1="93294" y1="27713" x2="93294" y2="27713"/>
                        <a14:foregroundMark x1="96563" y1="44767" x2="96563" y2="44767"/>
                        <a14:foregroundMark x1="96144" y1="52519" x2="96144" y2="52519"/>
                        <a14:foregroundMark x1="97485" y1="57752" x2="97485" y2="57752"/>
                      </a14:backgroundRemoval>
                    </a14:imgEffect>
                  </a14:imgLayer>
                </a14:imgProps>
              </a:ext>
            </a:extLst>
          </a:blip>
          <a:stretch>
            <a:fillRect/>
          </a:stretch>
        </p:blipFill>
        <p:spPr>
          <a:xfrm>
            <a:off x="5663952" y="2137191"/>
            <a:ext cx="6008673" cy="2598890"/>
          </a:xfrm>
          <a:prstGeom prst="rect">
            <a:avLst/>
          </a:prstGeom>
        </p:spPr>
      </p:pic>
      <p:sp>
        <p:nvSpPr>
          <p:cNvPr id="10" name="终止符 9">
            <a:extLst>
              <a:ext uri="{FF2B5EF4-FFF2-40B4-BE49-F238E27FC236}">
                <a16:creationId xmlns:a16="http://schemas.microsoft.com/office/drawing/2014/main" id="{4F8BE45A-04BD-1C47-89BC-1A6D16C3DFF3}"/>
              </a:ext>
            </a:extLst>
          </p:cNvPr>
          <p:cNvSpPr/>
          <p:nvPr/>
        </p:nvSpPr>
        <p:spPr>
          <a:xfrm>
            <a:off x="5773724" y="4941168"/>
            <a:ext cx="1127882" cy="504056"/>
          </a:xfrm>
          <a:prstGeom prst="flowChartTerminator">
            <a:avLst/>
          </a:prstGeom>
          <a:solidFill>
            <a:srgbClr val="0C5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t>I8080</a:t>
            </a:r>
            <a:r>
              <a:rPr kumimoji="1" lang="zh-CN" altLang="en-US" sz="1400" b="1" dirty="0"/>
              <a:t>接口</a:t>
            </a:r>
          </a:p>
        </p:txBody>
      </p:sp>
      <p:sp>
        <p:nvSpPr>
          <p:cNvPr id="11" name="终止符 10">
            <a:extLst>
              <a:ext uri="{FF2B5EF4-FFF2-40B4-BE49-F238E27FC236}">
                <a16:creationId xmlns:a16="http://schemas.microsoft.com/office/drawing/2014/main" id="{F413802E-55EB-8846-8A1C-394F1EC3C568}"/>
              </a:ext>
            </a:extLst>
          </p:cNvPr>
          <p:cNvSpPr/>
          <p:nvPr/>
        </p:nvSpPr>
        <p:spPr>
          <a:xfrm>
            <a:off x="7104112" y="4941168"/>
            <a:ext cx="1127882" cy="504056"/>
          </a:xfrm>
          <a:prstGeom prst="flowChartTerminator">
            <a:avLst/>
          </a:prstGeom>
          <a:solidFill>
            <a:srgbClr val="0C5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t>3.5</a:t>
            </a:r>
            <a:r>
              <a:rPr kumimoji="1" lang="zh-CN" altLang="en-US" sz="1400" b="1" dirty="0"/>
              <a:t>寸以下</a:t>
            </a:r>
          </a:p>
        </p:txBody>
      </p:sp>
    </p:spTree>
    <p:extLst>
      <p:ext uri="{BB962C8B-B14F-4D97-AF65-F5344CB8AC3E}">
        <p14:creationId xmlns:p14="http://schemas.microsoft.com/office/powerpoint/2010/main" val="3961011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2B46386-B3DF-2844-9D83-D20048C74E8C}"/>
              </a:ext>
            </a:extLst>
          </p:cNvPr>
          <p:cNvSpPr/>
          <p:nvPr/>
        </p:nvSpPr>
        <p:spPr>
          <a:xfrm>
            <a:off x="3696144" y="3198167"/>
            <a:ext cx="4799712" cy="461665"/>
          </a:xfrm>
          <a:prstGeom prst="rect">
            <a:avLst/>
          </a:prstGeom>
        </p:spPr>
        <p:txBody>
          <a:bodyPr wrap="none">
            <a:spAutoFit/>
          </a:bodyPr>
          <a:lstStyle/>
          <a:p>
            <a:r>
              <a:rPr lang="en-US" altLang="zh-CN" sz="2400" dirty="0">
                <a:solidFill>
                  <a:srgbClr val="000000"/>
                </a:solidFill>
                <a:latin typeface="PingFang SC" panose="020B0400000000000000" pitchFamily="34" charset="-122"/>
                <a:ea typeface="PingFang SC" panose="020B0400000000000000" pitchFamily="34" charset="-122"/>
              </a:rPr>
              <a:t>SWM32S</a:t>
            </a:r>
            <a:r>
              <a:rPr lang="zh-CN" altLang="en-US" sz="2400" dirty="0">
                <a:solidFill>
                  <a:srgbClr val="000000"/>
                </a:solidFill>
                <a:latin typeface="PingFang SC" panose="020B0400000000000000" pitchFamily="34" charset="-122"/>
                <a:ea typeface="PingFang SC" panose="020B0400000000000000" pitchFamily="34" charset="-122"/>
              </a:rPr>
              <a:t>图形显示</a:t>
            </a:r>
            <a:r>
              <a:rPr lang="en-US" altLang="zh-CN" sz="2400" dirty="0">
                <a:solidFill>
                  <a:srgbClr val="000000"/>
                </a:solidFill>
                <a:latin typeface="PingFang SC" panose="020B0400000000000000" pitchFamily="34" charset="-122"/>
                <a:ea typeface="PingFang SC" panose="020B0400000000000000" pitchFamily="34" charset="-122"/>
              </a:rPr>
              <a:t>&amp;</a:t>
            </a:r>
            <a:r>
              <a:rPr lang="zh-CN" altLang="en-US" sz="2400" dirty="0">
                <a:solidFill>
                  <a:srgbClr val="000000"/>
                </a:solidFill>
                <a:latin typeface="PingFang SC" panose="020B0400000000000000" pitchFamily="34" charset="-122"/>
                <a:ea typeface="PingFang SC" panose="020B0400000000000000" pitchFamily="34" charset="-122"/>
              </a:rPr>
              <a:t>控制芯片系列</a:t>
            </a:r>
          </a:p>
        </p:txBody>
      </p:sp>
      <p:sp>
        <p:nvSpPr>
          <p:cNvPr id="4" name="文本框 3">
            <a:extLst>
              <a:ext uri="{FF2B5EF4-FFF2-40B4-BE49-F238E27FC236}">
                <a16:creationId xmlns:a16="http://schemas.microsoft.com/office/drawing/2014/main" id="{79D2F090-BD19-C74B-B062-027122757B1B}"/>
              </a:ext>
            </a:extLst>
          </p:cNvPr>
          <p:cNvSpPr txBox="1"/>
          <p:nvPr/>
        </p:nvSpPr>
        <p:spPr>
          <a:xfrm>
            <a:off x="3297093" y="2348880"/>
            <a:ext cx="5597814" cy="584775"/>
          </a:xfrm>
          <a:prstGeom prst="rect">
            <a:avLst/>
          </a:prstGeom>
          <a:noFill/>
        </p:spPr>
        <p:txBody>
          <a:bodyPr wrap="none" rtlCol="0">
            <a:spAutoFit/>
          </a:bodyPr>
          <a:lstStyle/>
          <a:p>
            <a:r>
              <a:rPr kumimoji="1" lang="en-US" altLang="zh-CN" sz="3200" b="1" dirty="0"/>
              <a:t>TFT-LCD</a:t>
            </a:r>
            <a:r>
              <a:rPr kumimoji="1" lang="zh-CN" altLang="en-US" sz="3200" b="1" dirty="0"/>
              <a:t> 显示</a:t>
            </a:r>
            <a:r>
              <a:rPr kumimoji="1" lang="en-US" altLang="zh-CN" sz="3200" b="1" dirty="0"/>
              <a:t>&amp;</a:t>
            </a:r>
            <a:r>
              <a:rPr kumimoji="1" lang="zh-CN" altLang="en-US" sz="3200" b="1" dirty="0"/>
              <a:t>控制市场产品</a:t>
            </a:r>
            <a:endParaRPr kumimoji="1" lang="en-US" altLang="zh-CN" sz="3200" b="1" dirty="0"/>
          </a:p>
        </p:txBody>
      </p:sp>
    </p:spTree>
    <p:extLst>
      <p:ext uri="{BB962C8B-B14F-4D97-AF65-F5344CB8AC3E}">
        <p14:creationId xmlns:p14="http://schemas.microsoft.com/office/powerpoint/2010/main" val="252078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8C8FF91-B751-ED4D-B0A8-DB56ECB57A95}"/>
              </a:ext>
            </a:extLst>
          </p:cNvPr>
          <p:cNvSpPr txBox="1"/>
          <p:nvPr/>
        </p:nvSpPr>
        <p:spPr>
          <a:xfrm>
            <a:off x="79869" y="1242816"/>
            <a:ext cx="6400150" cy="369332"/>
          </a:xfrm>
          <a:prstGeom prst="rect">
            <a:avLst/>
          </a:prstGeom>
          <a:noFill/>
        </p:spPr>
        <p:txBody>
          <a:bodyPr wrap="none" rtlCol="0">
            <a:spAutoFit/>
          </a:bodyPr>
          <a:lstStyle/>
          <a:p>
            <a:r>
              <a:rPr lang="zh-CN" altLang="en-US" dirty="0"/>
              <a:t>目标市场是：</a:t>
            </a:r>
            <a:r>
              <a:rPr lang="en-US" altLang="zh-CN" dirty="0"/>
              <a:t>4.3</a:t>
            </a:r>
            <a:r>
              <a:rPr lang="zh-CN" altLang="en-US" dirty="0"/>
              <a:t>寸以下的</a:t>
            </a:r>
            <a:r>
              <a:rPr lang="en-US" altLang="zh-CN" dirty="0"/>
              <a:t>TFT</a:t>
            </a:r>
            <a:r>
              <a:rPr lang="zh-CN" altLang="en-US" dirty="0"/>
              <a:t> </a:t>
            </a:r>
            <a:r>
              <a:rPr lang="en-US" altLang="zh-CN" dirty="0"/>
              <a:t>RGB</a:t>
            </a:r>
            <a:r>
              <a:rPr lang="zh-CN" altLang="en-US" dirty="0"/>
              <a:t> </a:t>
            </a:r>
            <a:r>
              <a:rPr lang="en-US" altLang="zh-CN" dirty="0"/>
              <a:t>LCD</a:t>
            </a:r>
            <a:r>
              <a:rPr lang="zh-CN" altLang="en-US" dirty="0"/>
              <a:t>（或</a:t>
            </a:r>
            <a:r>
              <a:rPr lang="en-US" altLang="zh-CN" dirty="0"/>
              <a:t>800X480</a:t>
            </a:r>
            <a:r>
              <a:rPr lang="zh-CN" altLang="en-US" dirty="0"/>
              <a:t>以下）</a:t>
            </a:r>
          </a:p>
        </p:txBody>
      </p:sp>
      <p:sp>
        <p:nvSpPr>
          <p:cNvPr id="4" name="文本框 3">
            <a:extLst>
              <a:ext uri="{FF2B5EF4-FFF2-40B4-BE49-F238E27FC236}">
                <a16:creationId xmlns:a16="http://schemas.microsoft.com/office/drawing/2014/main" id="{ECCD3FED-90EE-1D4E-AE43-ACDFA83D6CE1}"/>
              </a:ext>
            </a:extLst>
          </p:cNvPr>
          <p:cNvSpPr txBox="1"/>
          <p:nvPr/>
        </p:nvSpPr>
        <p:spPr>
          <a:xfrm>
            <a:off x="4509211" y="5763440"/>
            <a:ext cx="2428870" cy="369332"/>
          </a:xfrm>
          <a:prstGeom prst="rect">
            <a:avLst/>
          </a:prstGeom>
          <a:noFill/>
        </p:spPr>
        <p:txBody>
          <a:bodyPr wrap="none" rtlCol="0">
            <a:spAutoFit/>
          </a:bodyPr>
          <a:lstStyle/>
          <a:p>
            <a:r>
              <a:rPr kumimoji="1" lang="zh-CN" altLang="en-US" dirty="0"/>
              <a:t>第一代产品</a:t>
            </a:r>
            <a:r>
              <a:rPr kumimoji="1" lang="en-US" altLang="zh-CN" dirty="0"/>
              <a:t>PCBA</a:t>
            </a:r>
            <a:r>
              <a:rPr kumimoji="1" lang="zh-CN" altLang="en-US" dirty="0"/>
              <a:t>图片</a:t>
            </a:r>
          </a:p>
        </p:txBody>
      </p:sp>
      <p:sp>
        <p:nvSpPr>
          <p:cNvPr id="5" name="文本框 4">
            <a:extLst>
              <a:ext uri="{FF2B5EF4-FFF2-40B4-BE49-F238E27FC236}">
                <a16:creationId xmlns:a16="http://schemas.microsoft.com/office/drawing/2014/main" id="{5E9FE42B-6E74-5C45-B78C-438C48CFF2F3}"/>
              </a:ext>
            </a:extLst>
          </p:cNvPr>
          <p:cNvSpPr txBox="1"/>
          <p:nvPr/>
        </p:nvSpPr>
        <p:spPr>
          <a:xfrm>
            <a:off x="8301945" y="5763440"/>
            <a:ext cx="2428870" cy="369332"/>
          </a:xfrm>
          <a:prstGeom prst="rect">
            <a:avLst/>
          </a:prstGeom>
          <a:noFill/>
        </p:spPr>
        <p:txBody>
          <a:bodyPr wrap="none" rtlCol="0">
            <a:spAutoFit/>
          </a:bodyPr>
          <a:lstStyle/>
          <a:p>
            <a:r>
              <a:rPr kumimoji="1" lang="zh-CN" altLang="en-US" dirty="0"/>
              <a:t>第二代产品</a:t>
            </a:r>
            <a:r>
              <a:rPr kumimoji="1" lang="en-US" altLang="zh-CN" dirty="0"/>
              <a:t>PCBA</a:t>
            </a:r>
            <a:r>
              <a:rPr kumimoji="1" lang="zh-CN" altLang="en-US" dirty="0"/>
              <a:t>图片</a:t>
            </a:r>
          </a:p>
        </p:txBody>
      </p:sp>
      <p:sp>
        <p:nvSpPr>
          <p:cNvPr id="7" name="矩形 6">
            <a:extLst>
              <a:ext uri="{FF2B5EF4-FFF2-40B4-BE49-F238E27FC236}">
                <a16:creationId xmlns:a16="http://schemas.microsoft.com/office/drawing/2014/main" id="{E3DB8E4D-F5AF-6A44-8C06-E8E5891C7855}"/>
              </a:ext>
            </a:extLst>
          </p:cNvPr>
          <p:cNvSpPr/>
          <p:nvPr/>
        </p:nvSpPr>
        <p:spPr>
          <a:xfrm>
            <a:off x="79869" y="348794"/>
            <a:ext cx="5732660" cy="523220"/>
          </a:xfrm>
          <a:prstGeom prst="rect">
            <a:avLst/>
          </a:prstGeom>
        </p:spPr>
        <p:txBody>
          <a:bodyPr wrap="none">
            <a:spAutoFit/>
          </a:bodyPr>
          <a:lstStyle/>
          <a:p>
            <a:r>
              <a:rPr lang="en-US" altLang="zh-CN" sz="2800" b="1" dirty="0">
                <a:solidFill>
                  <a:schemeClr val="bg1"/>
                </a:solidFill>
                <a:latin typeface="Microsoft YaHei" panose="020B0503020204020204" pitchFamily="34" charset="-122"/>
                <a:ea typeface="Microsoft YaHei" panose="020B0503020204020204" pitchFamily="34" charset="-122"/>
              </a:rPr>
              <a:t>SWM32S</a:t>
            </a:r>
            <a:r>
              <a:rPr lang="zh-CN" altLang="en-US" sz="2800" b="1" dirty="0">
                <a:solidFill>
                  <a:schemeClr val="bg1"/>
                </a:solidFill>
                <a:latin typeface="Microsoft YaHei" panose="020B0503020204020204" pitchFamily="34" charset="-122"/>
                <a:ea typeface="Microsoft YaHei" panose="020B0503020204020204" pitchFamily="34" charset="-122"/>
              </a:rPr>
              <a:t>图形显示</a:t>
            </a:r>
            <a:r>
              <a:rPr lang="en-US" altLang="zh-CN" sz="2800" b="1" dirty="0">
                <a:solidFill>
                  <a:schemeClr val="bg1"/>
                </a:solidFill>
                <a:latin typeface="Microsoft YaHei" panose="020B0503020204020204" pitchFamily="34" charset="-122"/>
                <a:ea typeface="Microsoft YaHei" panose="020B0503020204020204" pitchFamily="34" charset="-122"/>
              </a:rPr>
              <a:t>&amp;</a:t>
            </a:r>
            <a:r>
              <a:rPr lang="zh-CN" altLang="en-US" sz="2800" b="1" dirty="0">
                <a:solidFill>
                  <a:schemeClr val="bg1"/>
                </a:solidFill>
                <a:latin typeface="Microsoft YaHei" panose="020B0503020204020204" pitchFamily="34" charset="-122"/>
                <a:ea typeface="Microsoft YaHei" panose="020B0503020204020204" pitchFamily="34" charset="-122"/>
              </a:rPr>
              <a:t>控制芯片系列</a:t>
            </a:r>
          </a:p>
        </p:txBody>
      </p:sp>
      <p:pic>
        <p:nvPicPr>
          <p:cNvPr id="3076" name="Picture 4">
            <a:extLst>
              <a:ext uri="{FF2B5EF4-FFF2-40B4-BE49-F238E27FC236}">
                <a16:creationId xmlns:a16="http://schemas.microsoft.com/office/drawing/2014/main" id="{7AE0C411-4CCD-9F4F-883E-9F17B20C6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14" t="14479" r="20600" b="14479"/>
          <a:stretch/>
        </p:blipFill>
        <p:spPr bwMode="auto">
          <a:xfrm>
            <a:off x="4366163" y="2265849"/>
            <a:ext cx="2714967" cy="33493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AF693C4-E655-724F-8455-7E10CB98A0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80" t="18741" r="30013" b="21651"/>
          <a:stretch/>
        </p:blipFill>
        <p:spPr bwMode="auto">
          <a:xfrm>
            <a:off x="8472264" y="2389418"/>
            <a:ext cx="2088232" cy="32159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D237CCE-1821-2847-BA87-2FB761D6BC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56" t="22144" r="3719" b="23732"/>
          <a:stretch/>
        </p:blipFill>
        <p:spPr bwMode="auto">
          <a:xfrm>
            <a:off x="1035607" y="3671189"/>
            <a:ext cx="1910591" cy="1108082"/>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EA5EC625-AAA3-D445-802C-A61696E8F7B8}"/>
              </a:ext>
            </a:extLst>
          </p:cNvPr>
          <p:cNvSpPr txBox="1"/>
          <p:nvPr/>
        </p:nvSpPr>
        <p:spPr>
          <a:xfrm>
            <a:off x="335360" y="5151457"/>
            <a:ext cx="3559826" cy="646331"/>
          </a:xfrm>
          <a:prstGeom prst="rect">
            <a:avLst/>
          </a:prstGeom>
          <a:noFill/>
        </p:spPr>
        <p:txBody>
          <a:bodyPr wrap="square" rtlCol="0">
            <a:spAutoFit/>
          </a:bodyPr>
          <a:lstStyle/>
          <a:p>
            <a:pPr algn="ctr"/>
            <a:r>
              <a:rPr kumimoji="1" lang="en-US" altLang="zh-CN" dirty="0"/>
              <a:t>SWM32S</a:t>
            </a:r>
          </a:p>
          <a:p>
            <a:pPr algn="ctr"/>
            <a:r>
              <a:rPr kumimoji="1" lang="zh-CN" altLang="en-US" dirty="0"/>
              <a:t>产品形态上是我们第二代产品</a:t>
            </a:r>
          </a:p>
        </p:txBody>
      </p:sp>
      <p:sp>
        <p:nvSpPr>
          <p:cNvPr id="10" name="矩形 9">
            <a:extLst>
              <a:ext uri="{FF2B5EF4-FFF2-40B4-BE49-F238E27FC236}">
                <a16:creationId xmlns:a16="http://schemas.microsoft.com/office/drawing/2014/main" id="{370C25C0-D0FD-E743-A12D-C582D4DA1990}"/>
              </a:ext>
            </a:extLst>
          </p:cNvPr>
          <p:cNvSpPr/>
          <p:nvPr/>
        </p:nvSpPr>
        <p:spPr>
          <a:xfrm>
            <a:off x="864633" y="1979949"/>
            <a:ext cx="2252540" cy="1323439"/>
          </a:xfrm>
          <a:prstGeom prst="rect">
            <a:avLst/>
          </a:prstGeom>
          <a:noFill/>
        </p:spPr>
        <p:txBody>
          <a:bodyPr wrap="square" lIns="91440" tIns="45720" rIns="91440" bIns="45720">
            <a:spAutoFit/>
          </a:bodyPr>
          <a:lstStyle/>
          <a:p>
            <a:pPr algn="ctr"/>
            <a:r>
              <a:rPr lang="en-US" altLang="zh-C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DABAO</a:t>
            </a:r>
          </a:p>
          <a:p>
            <a:pPr algn="ctr"/>
            <a:r>
              <a:rPr lang="en-US" altLang="zh-CN"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M4</a:t>
            </a:r>
          </a:p>
          <a:p>
            <a:pPr algn="ctr"/>
            <a:r>
              <a:rPr lang="zh-CN" altLang="en-US" b="1" dirty="0">
                <a:ln/>
                <a:solidFill>
                  <a:srgbClr val="0C5CF6"/>
                </a:solidFill>
                <a:effectLst>
                  <a:outerShdw blurRad="38100" dist="19050" dir="2700000" algn="tl" rotWithShape="0">
                    <a:schemeClr val="dk1">
                      <a:lumMod val="50000"/>
                      <a:alpha val="40000"/>
                    </a:schemeClr>
                  </a:outerShdw>
                </a:effectLst>
              </a:rPr>
              <a:t>第</a:t>
            </a:r>
            <a:r>
              <a:rPr lang="en-US" altLang="zh-CN" b="1" dirty="0">
                <a:ln/>
                <a:solidFill>
                  <a:srgbClr val="0C5CF6"/>
                </a:solidFill>
                <a:effectLst>
                  <a:outerShdw blurRad="38100" dist="19050" dir="2700000" algn="tl" rotWithShape="0">
                    <a:schemeClr val="dk1">
                      <a:lumMod val="50000"/>
                      <a:alpha val="40000"/>
                    </a:schemeClr>
                  </a:outerShdw>
                </a:effectLst>
              </a:rPr>
              <a:t>2</a:t>
            </a:r>
            <a:r>
              <a:rPr lang="zh-CN" altLang="en-US" b="1" dirty="0">
                <a:ln/>
                <a:solidFill>
                  <a:srgbClr val="0C5CF6"/>
                </a:solidFill>
                <a:effectLst>
                  <a:outerShdw blurRad="38100" dist="19050" dir="2700000" algn="tl" rotWithShape="0">
                    <a:schemeClr val="dk1">
                      <a:lumMod val="50000"/>
                      <a:alpha val="40000"/>
                    </a:schemeClr>
                  </a:outerShdw>
                </a:effectLst>
              </a:rPr>
              <a:t>代</a:t>
            </a:r>
          </a:p>
        </p:txBody>
      </p:sp>
    </p:spTree>
    <p:extLst>
      <p:ext uri="{BB962C8B-B14F-4D97-AF65-F5344CB8AC3E}">
        <p14:creationId xmlns:p14="http://schemas.microsoft.com/office/powerpoint/2010/main" val="474509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F9DA967-4647-3746-B5E3-EA86679F25BA}"/>
              </a:ext>
            </a:extLst>
          </p:cNvPr>
          <p:cNvSpPr txBox="1"/>
          <p:nvPr/>
        </p:nvSpPr>
        <p:spPr>
          <a:xfrm>
            <a:off x="6525036" y="4437112"/>
            <a:ext cx="5670142" cy="400110"/>
          </a:xfrm>
          <a:prstGeom prst="rect">
            <a:avLst/>
          </a:prstGeom>
          <a:noFill/>
        </p:spPr>
        <p:txBody>
          <a:bodyPr wrap="none" rtlCol="0">
            <a:spAutoFit/>
          </a:bodyPr>
          <a:lstStyle/>
          <a:p>
            <a:r>
              <a:rPr kumimoji="1" lang="zh-CN" altLang="en-US" sz="2000" dirty="0"/>
              <a:t>帮助客户</a:t>
            </a:r>
            <a:r>
              <a:rPr lang="zh-CN" altLang="en-US" sz="2000" dirty="0"/>
              <a:t>能够做到控制板</a:t>
            </a:r>
            <a:r>
              <a:rPr lang="en-US" altLang="zh-CN" sz="2000" dirty="0"/>
              <a:t>BOM</a:t>
            </a:r>
            <a:r>
              <a:rPr lang="zh-CN" altLang="en-US" sz="2000" dirty="0"/>
              <a:t>的成本在</a:t>
            </a:r>
            <a:r>
              <a:rPr lang="en-US" altLang="zh-CN" sz="2000" dirty="0"/>
              <a:t>18</a:t>
            </a:r>
            <a:r>
              <a:rPr lang="zh-CN" altLang="en-US" sz="2000" dirty="0"/>
              <a:t>元以下</a:t>
            </a:r>
            <a:endParaRPr lang="en-US" altLang="zh-CN" sz="2000" dirty="0"/>
          </a:p>
        </p:txBody>
      </p:sp>
      <p:sp>
        <p:nvSpPr>
          <p:cNvPr id="8" name="文本框 7">
            <a:extLst>
              <a:ext uri="{FF2B5EF4-FFF2-40B4-BE49-F238E27FC236}">
                <a16:creationId xmlns:a16="http://schemas.microsoft.com/office/drawing/2014/main" id="{2895ED95-8E0B-694D-AB5B-FE81D4AF6064}"/>
              </a:ext>
            </a:extLst>
          </p:cNvPr>
          <p:cNvSpPr txBox="1"/>
          <p:nvPr/>
        </p:nvSpPr>
        <p:spPr>
          <a:xfrm>
            <a:off x="6525036" y="3429000"/>
            <a:ext cx="4536504" cy="400110"/>
          </a:xfrm>
          <a:prstGeom prst="rect">
            <a:avLst/>
          </a:prstGeom>
          <a:noFill/>
        </p:spPr>
        <p:txBody>
          <a:bodyPr wrap="square" rtlCol="0">
            <a:spAutoFit/>
          </a:bodyPr>
          <a:lstStyle/>
          <a:p>
            <a:r>
              <a:rPr lang="zh-CN" altLang="en-US" sz="2000" dirty="0"/>
              <a:t>控制</a:t>
            </a:r>
            <a:r>
              <a:rPr lang="en-US" altLang="zh-CN" sz="2000" dirty="0"/>
              <a:t>+</a:t>
            </a:r>
            <a:r>
              <a:rPr lang="zh-CN" altLang="en-US" sz="2000" dirty="0"/>
              <a:t>图形显示</a:t>
            </a:r>
            <a:r>
              <a:rPr lang="en-US" altLang="zh-CN" sz="2000" dirty="0"/>
              <a:t>2</a:t>
            </a:r>
            <a:r>
              <a:rPr lang="zh-CN" altLang="en-US" sz="2000" dirty="0"/>
              <a:t>合一的解决方案</a:t>
            </a:r>
            <a:endParaRPr lang="en-US" altLang="zh-CN" sz="2000" dirty="0"/>
          </a:p>
        </p:txBody>
      </p:sp>
      <p:sp>
        <p:nvSpPr>
          <p:cNvPr id="12" name="矩形 11">
            <a:extLst>
              <a:ext uri="{FF2B5EF4-FFF2-40B4-BE49-F238E27FC236}">
                <a16:creationId xmlns:a16="http://schemas.microsoft.com/office/drawing/2014/main" id="{43860B35-4A76-9145-B3BA-4077BF28EC61}"/>
              </a:ext>
            </a:extLst>
          </p:cNvPr>
          <p:cNvSpPr/>
          <p:nvPr/>
        </p:nvSpPr>
        <p:spPr>
          <a:xfrm>
            <a:off x="79869" y="348794"/>
            <a:ext cx="5732660" cy="523220"/>
          </a:xfrm>
          <a:prstGeom prst="rect">
            <a:avLst/>
          </a:prstGeom>
        </p:spPr>
        <p:txBody>
          <a:bodyPr wrap="none">
            <a:spAutoFit/>
          </a:bodyPr>
          <a:lstStyle/>
          <a:p>
            <a:r>
              <a:rPr lang="en-US" altLang="zh-CN" sz="2800" b="1" dirty="0">
                <a:solidFill>
                  <a:schemeClr val="bg1"/>
                </a:solidFill>
                <a:latin typeface="Microsoft YaHei" panose="020B0503020204020204" pitchFamily="34" charset="-122"/>
                <a:ea typeface="Microsoft YaHei" panose="020B0503020204020204" pitchFamily="34" charset="-122"/>
              </a:rPr>
              <a:t>SWM32S</a:t>
            </a:r>
            <a:r>
              <a:rPr lang="zh-CN" altLang="en-US" sz="2800" b="1" dirty="0">
                <a:solidFill>
                  <a:schemeClr val="bg1"/>
                </a:solidFill>
                <a:latin typeface="Microsoft YaHei" panose="020B0503020204020204" pitchFamily="34" charset="-122"/>
                <a:ea typeface="Microsoft YaHei" panose="020B0503020204020204" pitchFamily="34" charset="-122"/>
              </a:rPr>
              <a:t>图形显示</a:t>
            </a:r>
            <a:r>
              <a:rPr lang="en-US" altLang="zh-CN" sz="2800" b="1" dirty="0">
                <a:solidFill>
                  <a:schemeClr val="bg1"/>
                </a:solidFill>
                <a:latin typeface="Microsoft YaHei" panose="020B0503020204020204" pitchFamily="34" charset="-122"/>
                <a:ea typeface="Microsoft YaHei" panose="020B0503020204020204" pitchFamily="34" charset="-122"/>
              </a:rPr>
              <a:t>&amp;</a:t>
            </a:r>
            <a:r>
              <a:rPr lang="zh-CN" altLang="en-US" sz="2800" b="1" dirty="0">
                <a:solidFill>
                  <a:schemeClr val="bg1"/>
                </a:solidFill>
                <a:latin typeface="Microsoft YaHei" panose="020B0503020204020204" pitchFamily="34" charset="-122"/>
                <a:ea typeface="Microsoft YaHei" panose="020B0503020204020204" pitchFamily="34" charset="-122"/>
              </a:rPr>
              <a:t>控制芯片系列</a:t>
            </a:r>
          </a:p>
        </p:txBody>
      </p:sp>
      <p:pic>
        <p:nvPicPr>
          <p:cNvPr id="13" name="Picture 4">
            <a:extLst>
              <a:ext uri="{FF2B5EF4-FFF2-40B4-BE49-F238E27FC236}">
                <a16:creationId xmlns:a16="http://schemas.microsoft.com/office/drawing/2014/main" id="{079AA784-3EBF-194A-9DA6-17F0DA8ECC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14" t="14479" r="20600" b="14479"/>
          <a:stretch/>
        </p:blipFill>
        <p:spPr bwMode="auto">
          <a:xfrm rot="16200000">
            <a:off x="913005" y="874370"/>
            <a:ext cx="4608512" cy="5685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44AD44B9-E28F-1343-9A7A-73087163C1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80" t="18741" r="30013" b="21651"/>
          <a:stretch/>
        </p:blipFill>
        <p:spPr bwMode="auto">
          <a:xfrm>
            <a:off x="623392" y="2582866"/>
            <a:ext cx="2160240" cy="332681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内容占位符 8">
            <a:extLst>
              <a:ext uri="{FF2B5EF4-FFF2-40B4-BE49-F238E27FC236}">
                <a16:creationId xmlns:a16="http://schemas.microsoft.com/office/drawing/2014/main" id="{FD5E5216-ED24-6F49-BE57-43F76462D02D}"/>
              </a:ext>
            </a:extLst>
          </p:cNvPr>
          <p:cNvSpPr txBox="1">
            <a:spLocks/>
          </p:cNvSpPr>
          <p:nvPr/>
        </p:nvSpPr>
        <p:spPr>
          <a:xfrm>
            <a:off x="6525036" y="1412774"/>
            <a:ext cx="4464496" cy="1656186"/>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zh-CN" altLang="en-US" sz="2000" dirty="0"/>
              <a:t>基于</a:t>
            </a:r>
            <a:r>
              <a:rPr lang="en-US" altLang="zh-CN" sz="2000" dirty="0"/>
              <a:t>M4</a:t>
            </a:r>
            <a:r>
              <a:rPr lang="zh-CN" altLang="en-US" sz="2000" dirty="0"/>
              <a:t>内核，主频 </a:t>
            </a:r>
            <a:r>
              <a:rPr lang="en-US" altLang="zh-CN" sz="2000" dirty="0"/>
              <a:t>120MHz</a:t>
            </a:r>
          </a:p>
          <a:p>
            <a:r>
              <a:rPr lang="en-US" altLang="zh-CN" sz="2000" dirty="0"/>
              <a:t>FLASH 512KB</a:t>
            </a:r>
          </a:p>
          <a:p>
            <a:r>
              <a:rPr lang="en-US" altLang="zh-CN" sz="2000" dirty="0"/>
              <a:t>RAM 128KB</a:t>
            </a:r>
          </a:p>
          <a:p>
            <a:r>
              <a:rPr lang="en-US" altLang="zh-CN" sz="2000" dirty="0"/>
              <a:t>8MB</a:t>
            </a:r>
            <a:r>
              <a:rPr lang="zh-CN" altLang="en-US" sz="2000" dirty="0"/>
              <a:t> </a:t>
            </a:r>
            <a:r>
              <a:rPr lang="en-US" altLang="zh-CN" sz="2000" dirty="0"/>
              <a:t>SDRAM</a:t>
            </a:r>
          </a:p>
          <a:p>
            <a:pPr marL="0" indent="0">
              <a:buNone/>
            </a:pPr>
            <a:endParaRPr lang="zh-CN" altLang="en-US" dirty="0"/>
          </a:p>
        </p:txBody>
      </p:sp>
    </p:spTree>
    <p:extLst>
      <p:ext uri="{BB962C8B-B14F-4D97-AF65-F5344CB8AC3E}">
        <p14:creationId xmlns:p14="http://schemas.microsoft.com/office/powerpoint/2010/main" val="42348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2B46386-B3DF-2844-9D83-D20048C74E8C}"/>
              </a:ext>
            </a:extLst>
          </p:cNvPr>
          <p:cNvSpPr/>
          <p:nvPr/>
        </p:nvSpPr>
        <p:spPr>
          <a:xfrm>
            <a:off x="5045872" y="3198167"/>
            <a:ext cx="2100255" cy="461665"/>
          </a:xfrm>
          <a:prstGeom prst="rect">
            <a:avLst/>
          </a:prstGeom>
        </p:spPr>
        <p:txBody>
          <a:bodyPr wrap="none">
            <a:spAutoFit/>
          </a:bodyPr>
          <a:lstStyle/>
          <a:p>
            <a:r>
              <a:rPr lang="en-US" altLang="zh-CN" sz="2400" dirty="0"/>
              <a:t>SWM19S</a:t>
            </a:r>
            <a:r>
              <a:rPr lang="zh-CN" altLang="en-US" sz="2400" dirty="0"/>
              <a:t>系列</a:t>
            </a:r>
          </a:p>
        </p:txBody>
      </p:sp>
      <p:sp>
        <p:nvSpPr>
          <p:cNvPr id="4" name="文本框 3">
            <a:extLst>
              <a:ext uri="{FF2B5EF4-FFF2-40B4-BE49-F238E27FC236}">
                <a16:creationId xmlns:a16="http://schemas.microsoft.com/office/drawing/2014/main" id="{79D2F090-BD19-C74B-B062-027122757B1B}"/>
              </a:ext>
            </a:extLst>
          </p:cNvPr>
          <p:cNvSpPr txBox="1"/>
          <p:nvPr/>
        </p:nvSpPr>
        <p:spPr>
          <a:xfrm>
            <a:off x="3297093" y="2348880"/>
            <a:ext cx="5597814" cy="584775"/>
          </a:xfrm>
          <a:prstGeom prst="rect">
            <a:avLst/>
          </a:prstGeom>
          <a:noFill/>
        </p:spPr>
        <p:txBody>
          <a:bodyPr wrap="none" rtlCol="0">
            <a:spAutoFit/>
          </a:bodyPr>
          <a:lstStyle/>
          <a:p>
            <a:r>
              <a:rPr kumimoji="1" lang="en-US" altLang="zh-CN" sz="3200" b="1" dirty="0"/>
              <a:t>TFT-LCD</a:t>
            </a:r>
            <a:r>
              <a:rPr kumimoji="1" lang="zh-CN" altLang="en-US" sz="3200" b="1" dirty="0"/>
              <a:t> 显示</a:t>
            </a:r>
            <a:r>
              <a:rPr kumimoji="1" lang="en-US" altLang="zh-CN" sz="3200" b="1" dirty="0"/>
              <a:t>&amp;</a:t>
            </a:r>
            <a:r>
              <a:rPr kumimoji="1" lang="zh-CN" altLang="en-US" sz="3200" b="1" dirty="0"/>
              <a:t>控制市场产品</a:t>
            </a:r>
            <a:endParaRPr kumimoji="1" lang="en-US" altLang="zh-CN" sz="3200" b="1" dirty="0"/>
          </a:p>
        </p:txBody>
      </p:sp>
    </p:spTree>
    <p:extLst>
      <p:ext uri="{BB962C8B-B14F-4D97-AF65-F5344CB8AC3E}">
        <p14:creationId xmlns:p14="http://schemas.microsoft.com/office/powerpoint/2010/main" val="127783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EC8BA72-EC65-F44E-8A15-BB3D32AB4430}"/>
              </a:ext>
            </a:extLst>
          </p:cNvPr>
          <p:cNvSpPr txBox="1"/>
          <p:nvPr/>
        </p:nvSpPr>
        <p:spPr>
          <a:xfrm>
            <a:off x="7254070" y="5562607"/>
            <a:ext cx="4464495" cy="646331"/>
          </a:xfrm>
          <a:prstGeom prst="rect">
            <a:avLst/>
          </a:prstGeom>
          <a:noFill/>
        </p:spPr>
        <p:txBody>
          <a:bodyPr wrap="square" rtlCol="0">
            <a:spAutoFit/>
          </a:bodyPr>
          <a:lstStyle/>
          <a:p>
            <a:endParaRPr lang="en-US" altLang="zh-CN" dirty="0"/>
          </a:p>
          <a:p>
            <a:r>
              <a:rPr lang="zh-CN" altLang="en-US" dirty="0"/>
              <a:t>帮助客户</a:t>
            </a:r>
            <a:r>
              <a:rPr lang="en-US" altLang="zh-CN" dirty="0"/>
              <a:t>BOM</a:t>
            </a:r>
            <a:r>
              <a:rPr lang="zh-CN" altLang="en-US" dirty="0"/>
              <a:t>压缩到</a:t>
            </a:r>
            <a:r>
              <a:rPr lang="en-US" altLang="zh-CN" dirty="0"/>
              <a:t>8</a:t>
            </a:r>
            <a:r>
              <a:rPr lang="zh-CN" altLang="en-US" dirty="0"/>
              <a:t>元以内</a:t>
            </a:r>
          </a:p>
        </p:txBody>
      </p:sp>
      <p:sp>
        <p:nvSpPr>
          <p:cNvPr id="7" name="文本框 6">
            <a:extLst>
              <a:ext uri="{FF2B5EF4-FFF2-40B4-BE49-F238E27FC236}">
                <a16:creationId xmlns:a16="http://schemas.microsoft.com/office/drawing/2014/main" id="{34BCE770-713B-3044-8BB4-3A65DACBA9FB}"/>
              </a:ext>
            </a:extLst>
          </p:cNvPr>
          <p:cNvSpPr txBox="1"/>
          <p:nvPr/>
        </p:nvSpPr>
        <p:spPr>
          <a:xfrm>
            <a:off x="40214" y="1268760"/>
            <a:ext cx="4868833" cy="400110"/>
          </a:xfrm>
          <a:prstGeom prst="rect">
            <a:avLst/>
          </a:prstGeom>
          <a:noFill/>
        </p:spPr>
        <p:txBody>
          <a:bodyPr wrap="none" rtlCol="0">
            <a:spAutoFit/>
          </a:bodyPr>
          <a:lstStyle/>
          <a:p>
            <a:r>
              <a:rPr lang="zh-CN" altLang="en-US" sz="2000" b="1" dirty="0"/>
              <a:t>目标市场是：</a:t>
            </a:r>
            <a:r>
              <a:rPr lang="en-US" altLang="zh-CN" sz="2000" b="1" dirty="0"/>
              <a:t>3.5</a:t>
            </a:r>
            <a:r>
              <a:rPr lang="zh-CN" altLang="en-US" sz="2000" b="1" dirty="0"/>
              <a:t>寸以下的</a:t>
            </a:r>
            <a:r>
              <a:rPr lang="en-US" altLang="zh-CN" sz="2000" b="1" dirty="0"/>
              <a:t>TFT</a:t>
            </a:r>
            <a:r>
              <a:rPr lang="zh-CN" altLang="en-US" sz="2000" b="1" dirty="0"/>
              <a:t> </a:t>
            </a:r>
            <a:r>
              <a:rPr lang="en-US" altLang="zh-CN" sz="2000" b="1" dirty="0"/>
              <a:t>I8080</a:t>
            </a:r>
            <a:r>
              <a:rPr lang="zh-CN" altLang="en-US" sz="2000" b="1" dirty="0"/>
              <a:t> </a:t>
            </a:r>
            <a:r>
              <a:rPr lang="en-US" altLang="zh-CN" sz="2000" b="1" dirty="0"/>
              <a:t>LCD</a:t>
            </a:r>
            <a:endParaRPr lang="zh-CN" altLang="en-US" sz="2000" b="1" dirty="0"/>
          </a:p>
        </p:txBody>
      </p:sp>
      <p:pic>
        <p:nvPicPr>
          <p:cNvPr id="8" name="图片 7">
            <a:extLst>
              <a:ext uri="{FF2B5EF4-FFF2-40B4-BE49-F238E27FC236}">
                <a16:creationId xmlns:a16="http://schemas.microsoft.com/office/drawing/2014/main" id="{E55AAA66-3A4B-D747-B39E-9213B7A44F2A}"/>
              </a:ext>
            </a:extLst>
          </p:cNvPr>
          <p:cNvPicPr>
            <a:picLocks noChangeAspect="1"/>
          </p:cNvPicPr>
          <p:nvPr/>
        </p:nvPicPr>
        <p:blipFill>
          <a:blip r:embed="rId3"/>
          <a:stretch>
            <a:fillRect/>
          </a:stretch>
        </p:blipFill>
        <p:spPr>
          <a:xfrm>
            <a:off x="3625576" y="2055651"/>
            <a:ext cx="2650883" cy="4003375"/>
          </a:xfrm>
          <a:prstGeom prst="rect">
            <a:avLst/>
          </a:prstGeom>
        </p:spPr>
      </p:pic>
      <p:pic>
        <p:nvPicPr>
          <p:cNvPr id="13314" name="Picture 2">
            <a:extLst>
              <a:ext uri="{FF2B5EF4-FFF2-40B4-BE49-F238E27FC236}">
                <a16:creationId xmlns:a16="http://schemas.microsoft.com/office/drawing/2014/main" id="{1F1B2D5F-705D-4C47-8845-BABAE9075F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650" b="22700"/>
          <a:stretch/>
        </p:blipFill>
        <p:spPr bwMode="auto">
          <a:xfrm>
            <a:off x="383880" y="4037714"/>
            <a:ext cx="2199736" cy="1224136"/>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D6C066B-F81A-1044-B152-C12466A434FB}"/>
              </a:ext>
            </a:extLst>
          </p:cNvPr>
          <p:cNvSpPr/>
          <p:nvPr/>
        </p:nvSpPr>
        <p:spPr>
          <a:xfrm>
            <a:off x="79869" y="348794"/>
            <a:ext cx="5732660" cy="523220"/>
          </a:xfrm>
          <a:prstGeom prst="rect">
            <a:avLst/>
          </a:prstGeom>
        </p:spPr>
        <p:txBody>
          <a:bodyPr wrap="none">
            <a:spAutoFit/>
          </a:bodyPr>
          <a:lstStyle/>
          <a:p>
            <a:r>
              <a:rPr lang="en-US" altLang="zh-CN" sz="2800" b="1" dirty="0">
                <a:solidFill>
                  <a:schemeClr val="bg1"/>
                </a:solidFill>
                <a:latin typeface="Microsoft YaHei" panose="020B0503020204020204" pitchFamily="34" charset="-122"/>
                <a:ea typeface="Microsoft YaHei" panose="020B0503020204020204" pitchFamily="34" charset="-122"/>
              </a:rPr>
              <a:t>SWM19S</a:t>
            </a:r>
            <a:r>
              <a:rPr lang="zh-CN" altLang="en-US" sz="2800" b="1" dirty="0">
                <a:solidFill>
                  <a:schemeClr val="bg1"/>
                </a:solidFill>
                <a:latin typeface="Microsoft YaHei" panose="020B0503020204020204" pitchFamily="34" charset="-122"/>
                <a:ea typeface="Microsoft YaHei" panose="020B0503020204020204" pitchFamily="34" charset="-122"/>
              </a:rPr>
              <a:t>图形显示</a:t>
            </a:r>
            <a:r>
              <a:rPr lang="en-US" altLang="zh-CN" sz="2800" b="1" dirty="0">
                <a:solidFill>
                  <a:schemeClr val="bg1"/>
                </a:solidFill>
                <a:latin typeface="Microsoft YaHei" panose="020B0503020204020204" pitchFamily="34" charset="-122"/>
                <a:ea typeface="Microsoft YaHei" panose="020B0503020204020204" pitchFamily="34" charset="-122"/>
              </a:rPr>
              <a:t>&amp;</a:t>
            </a:r>
            <a:r>
              <a:rPr lang="zh-CN" altLang="en-US" sz="2800" b="1" dirty="0">
                <a:solidFill>
                  <a:schemeClr val="bg1"/>
                </a:solidFill>
                <a:latin typeface="Microsoft YaHei" panose="020B0503020204020204" pitchFamily="34" charset="-122"/>
                <a:ea typeface="Microsoft YaHei" panose="020B0503020204020204" pitchFamily="34" charset="-122"/>
              </a:rPr>
              <a:t>控制芯片系列</a:t>
            </a:r>
          </a:p>
        </p:txBody>
      </p:sp>
      <p:sp>
        <p:nvSpPr>
          <p:cNvPr id="10" name="内容占位符 8">
            <a:extLst>
              <a:ext uri="{FF2B5EF4-FFF2-40B4-BE49-F238E27FC236}">
                <a16:creationId xmlns:a16="http://schemas.microsoft.com/office/drawing/2014/main" id="{507132ED-3156-D945-BDC7-998545F499A3}"/>
              </a:ext>
            </a:extLst>
          </p:cNvPr>
          <p:cNvSpPr txBox="1">
            <a:spLocks/>
          </p:cNvSpPr>
          <p:nvPr/>
        </p:nvSpPr>
        <p:spPr>
          <a:xfrm>
            <a:off x="7254069" y="1668870"/>
            <a:ext cx="4464496" cy="40033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zh-CN" altLang="en-US" sz="2000" dirty="0"/>
              <a:t>基于</a:t>
            </a:r>
            <a:r>
              <a:rPr lang="en-US" altLang="zh-CN" sz="2000" dirty="0"/>
              <a:t>M0</a:t>
            </a:r>
            <a:r>
              <a:rPr lang="zh-CN" altLang="en-US" sz="2000" dirty="0"/>
              <a:t>内核，主频 </a:t>
            </a:r>
            <a:r>
              <a:rPr lang="en-US" altLang="zh-CN" sz="2000" dirty="0"/>
              <a:t>60MHz</a:t>
            </a:r>
          </a:p>
          <a:p>
            <a:r>
              <a:rPr lang="en-US" altLang="zh-CN" sz="2000" dirty="0"/>
              <a:t>FLASH 120KB</a:t>
            </a:r>
          </a:p>
          <a:p>
            <a:r>
              <a:rPr lang="en-US" altLang="zh-CN" sz="2000" dirty="0"/>
              <a:t>RAM 20KB</a:t>
            </a:r>
          </a:p>
          <a:p>
            <a:r>
              <a:rPr lang="zh-CN" altLang="en-US" sz="2000" dirty="0"/>
              <a:t>对于外部</a:t>
            </a:r>
            <a:r>
              <a:rPr lang="en-US" altLang="zh-CN" sz="2000" dirty="0"/>
              <a:t>SPI FLASH</a:t>
            </a:r>
          </a:p>
          <a:p>
            <a:pPr lvl="1"/>
            <a:r>
              <a:rPr lang="zh-CN" altLang="en-US" sz="1600" dirty="0"/>
              <a:t>支持</a:t>
            </a:r>
            <a:r>
              <a:rPr lang="en-US" altLang="zh-CN" sz="1600" dirty="0"/>
              <a:t>DMA</a:t>
            </a:r>
            <a:r>
              <a:rPr lang="zh-CN" altLang="en-US" sz="1600" dirty="0"/>
              <a:t>存取</a:t>
            </a:r>
            <a:endParaRPr lang="en-US" altLang="zh-CN" sz="1600" dirty="0"/>
          </a:p>
          <a:p>
            <a:pPr lvl="1"/>
            <a:r>
              <a:rPr lang="zh-CN" altLang="en-US" sz="1600" dirty="0"/>
              <a:t>支持</a:t>
            </a:r>
            <a:r>
              <a:rPr lang="en-US" altLang="zh-CN" sz="1600" dirty="0"/>
              <a:t>4</a:t>
            </a:r>
            <a:r>
              <a:rPr lang="zh-CN" altLang="en-US" sz="1600" dirty="0"/>
              <a:t>线模式</a:t>
            </a:r>
            <a:endParaRPr lang="en-US" altLang="zh-CN" sz="1600" dirty="0"/>
          </a:p>
          <a:p>
            <a:pPr lvl="1"/>
            <a:r>
              <a:rPr lang="en-US" altLang="zh-CN" sz="1600" dirty="0"/>
              <a:t>SPICLK 30MHz</a:t>
            </a:r>
          </a:p>
          <a:p>
            <a:pPr lvl="1"/>
            <a:r>
              <a:rPr lang="en-US" altLang="zh-CN" sz="1600" dirty="0"/>
              <a:t>QSPI </a:t>
            </a:r>
            <a:r>
              <a:rPr lang="zh-CN" altLang="en-US" sz="1600" dirty="0"/>
              <a:t>取点速度</a:t>
            </a:r>
            <a:r>
              <a:rPr lang="en-US" altLang="zh-CN" sz="1600" dirty="0"/>
              <a:t>7.5MHz</a:t>
            </a:r>
          </a:p>
          <a:p>
            <a:r>
              <a:rPr lang="zh-CN" altLang="en-US" sz="2000" dirty="0"/>
              <a:t>部分型号内部叠封</a:t>
            </a:r>
            <a:r>
              <a:rPr lang="en-US" altLang="zh-CN" sz="2000" dirty="0"/>
              <a:t>4MB</a:t>
            </a:r>
            <a:r>
              <a:rPr lang="zh-CN" altLang="en-US" sz="2000" dirty="0"/>
              <a:t> </a:t>
            </a:r>
            <a:r>
              <a:rPr lang="en-US" altLang="zh-CN" sz="2000" dirty="0"/>
              <a:t>SPI FLASH</a:t>
            </a:r>
          </a:p>
          <a:p>
            <a:pPr lvl="1"/>
            <a:r>
              <a:rPr lang="zh-CN" altLang="en-US" sz="1600" dirty="0"/>
              <a:t>支持</a:t>
            </a:r>
            <a:r>
              <a:rPr lang="en-US" altLang="zh-CN" sz="1600" dirty="0"/>
              <a:t>4</a:t>
            </a:r>
            <a:r>
              <a:rPr lang="zh-CN" altLang="en-US" sz="1600" dirty="0"/>
              <a:t>线模式</a:t>
            </a:r>
            <a:endParaRPr lang="en-US" altLang="zh-CN" sz="1600" dirty="0"/>
          </a:p>
          <a:p>
            <a:pPr lvl="1"/>
            <a:r>
              <a:rPr lang="en-US" altLang="zh-CN" sz="1600" dirty="0"/>
              <a:t>SPICLK 60MHz</a:t>
            </a:r>
          </a:p>
          <a:p>
            <a:pPr lvl="1"/>
            <a:r>
              <a:rPr lang="en-US" altLang="zh-CN" sz="1600" dirty="0"/>
              <a:t>QSPI </a:t>
            </a:r>
            <a:r>
              <a:rPr lang="zh-CN" altLang="en-US" sz="1600" dirty="0"/>
              <a:t>取点速度</a:t>
            </a:r>
            <a:r>
              <a:rPr lang="en-US" altLang="zh-CN" sz="1600" dirty="0"/>
              <a:t>15MHz</a:t>
            </a:r>
          </a:p>
        </p:txBody>
      </p:sp>
      <p:sp>
        <p:nvSpPr>
          <p:cNvPr id="11" name="矩形 10">
            <a:extLst>
              <a:ext uri="{FF2B5EF4-FFF2-40B4-BE49-F238E27FC236}">
                <a16:creationId xmlns:a16="http://schemas.microsoft.com/office/drawing/2014/main" id="{E189D905-1C15-CF4F-BF84-245BFC65CA2F}"/>
              </a:ext>
            </a:extLst>
          </p:cNvPr>
          <p:cNvSpPr/>
          <p:nvPr/>
        </p:nvSpPr>
        <p:spPr>
          <a:xfrm>
            <a:off x="383880" y="2348880"/>
            <a:ext cx="2252540" cy="1323439"/>
          </a:xfrm>
          <a:prstGeom prst="rect">
            <a:avLst/>
          </a:prstGeom>
          <a:noFill/>
        </p:spPr>
        <p:txBody>
          <a:bodyPr wrap="square" lIns="91440" tIns="45720" rIns="91440" bIns="45720">
            <a:spAutoFit/>
          </a:bodyPr>
          <a:lstStyle/>
          <a:p>
            <a:pPr algn="ctr"/>
            <a:r>
              <a:rPr lang="en-US" altLang="zh-C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DABAO</a:t>
            </a:r>
          </a:p>
          <a:p>
            <a:pPr algn="ctr"/>
            <a:r>
              <a:rPr lang="en-US" altLang="zh-CN"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M0</a:t>
            </a:r>
          </a:p>
          <a:p>
            <a:pPr algn="ctr"/>
            <a:r>
              <a:rPr lang="zh-CN" altLang="en-US" b="1" dirty="0">
                <a:ln/>
                <a:solidFill>
                  <a:srgbClr val="0C5CF6"/>
                </a:solidFill>
                <a:effectLst>
                  <a:outerShdw blurRad="38100" dist="19050" dir="2700000" algn="tl" rotWithShape="0">
                    <a:schemeClr val="dk1">
                      <a:lumMod val="50000"/>
                      <a:alpha val="40000"/>
                    </a:schemeClr>
                  </a:outerShdw>
                </a:effectLst>
              </a:rPr>
              <a:t>第</a:t>
            </a:r>
            <a:r>
              <a:rPr lang="en-US" altLang="zh-CN" b="1" dirty="0">
                <a:ln/>
                <a:solidFill>
                  <a:srgbClr val="0C5CF6"/>
                </a:solidFill>
                <a:effectLst>
                  <a:outerShdw blurRad="38100" dist="19050" dir="2700000" algn="tl" rotWithShape="0">
                    <a:schemeClr val="dk1">
                      <a:lumMod val="50000"/>
                      <a:alpha val="40000"/>
                    </a:schemeClr>
                  </a:outerShdw>
                </a:effectLst>
              </a:rPr>
              <a:t>3</a:t>
            </a:r>
            <a:r>
              <a:rPr lang="zh-CN" altLang="en-US" b="1" dirty="0">
                <a:ln/>
                <a:solidFill>
                  <a:srgbClr val="0C5CF6"/>
                </a:solidFill>
                <a:effectLst>
                  <a:outerShdw blurRad="38100" dist="19050" dir="2700000" algn="tl" rotWithShape="0">
                    <a:schemeClr val="dk1">
                      <a:lumMod val="50000"/>
                      <a:alpha val="40000"/>
                    </a:schemeClr>
                  </a:outerShdw>
                </a:effectLst>
              </a:rPr>
              <a:t>代</a:t>
            </a:r>
          </a:p>
        </p:txBody>
      </p:sp>
    </p:spTree>
    <p:extLst>
      <p:ext uri="{BB962C8B-B14F-4D97-AF65-F5344CB8AC3E}">
        <p14:creationId xmlns:p14="http://schemas.microsoft.com/office/powerpoint/2010/main" val="649019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noChangeArrowheads="1"/>
          </p:cNvSpPr>
          <p:nvPr>
            <p:ph type="title"/>
          </p:nvPr>
        </p:nvSpPr>
        <p:spPr>
          <a:xfrm>
            <a:off x="12998" y="280539"/>
            <a:ext cx="3974232" cy="777875"/>
          </a:xfrm>
        </p:spPr>
        <p:txBody>
          <a:bodyPr/>
          <a:lstStyle/>
          <a:p>
            <a:pPr algn="l"/>
            <a:r>
              <a:rPr lang="zh-CN" altLang="en-US" sz="3600" b="1" dirty="0">
                <a:solidFill>
                  <a:schemeClr val="bg1"/>
                </a:solidFill>
                <a:latin typeface="微软雅黑" panose="020B0503020204020204" pitchFamily="34" charset="-122"/>
                <a:ea typeface="微软雅黑" panose="020B0503020204020204" pitchFamily="34" charset="-122"/>
              </a:rPr>
              <a:t>后续产品迭代</a:t>
            </a:r>
          </a:p>
        </p:txBody>
      </p:sp>
      <p:sp>
        <p:nvSpPr>
          <p:cNvPr id="169" name="矩形 168"/>
          <p:cNvSpPr/>
          <p:nvPr/>
        </p:nvSpPr>
        <p:spPr>
          <a:xfrm>
            <a:off x="6385531" y="3110209"/>
            <a:ext cx="1858414" cy="499560"/>
          </a:xfrm>
          <a:prstGeom prst="rect">
            <a:avLst/>
          </a:prstGeom>
        </p:spPr>
        <p:txBody>
          <a:bodyPr wrap="square">
            <a:spAutoFit/>
          </a:bodyPr>
          <a:lstStyle/>
          <a:p>
            <a:pPr lvl="1">
              <a:lnSpc>
                <a:spcPct val="150000"/>
              </a:lnSpc>
            </a:pPr>
            <a:r>
              <a:rPr lang="en-US" altLang="zh-CN" sz="2000" b="1" dirty="0">
                <a:latin typeface="微软雅黑" panose="020B0503020204020204" pitchFamily="34" charset="-122"/>
                <a:ea typeface="微软雅黑" panose="020B0503020204020204" pitchFamily="34" charset="-122"/>
              </a:rPr>
              <a:t>SWM341</a:t>
            </a:r>
          </a:p>
        </p:txBody>
      </p:sp>
      <p:sp>
        <p:nvSpPr>
          <p:cNvPr id="170" name="矩形 169"/>
          <p:cNvSpPr/>
          <p:nvPr/>
        </p:nvSpPr>
        <p:spPr>
          <a:xfrm>
            <a:off x="1187172" y="3110209"/>
            <a:ext cx="3127420" cy="499560"/>
          </a:xfrm>
          <a:prstGeom prst="rect">
            <a:avLst/>
          </a:prstGeom>
        </p:spPr>
        <p:txBody>
          <a:bodyPr wrap="square">
            <a:spAutoFit/>
          </a:bodyPr>
          <a:lstStyle/>
          <a:p>
            <a:pPr lvl="1" algn="ctr">
              <a:lnSpc>
                <a:spcPct val="150000"/>
              </a:lnSpc>
            </a:pPr>
            <a:r>
              <a:rPr lang="en-US" altLang="zh-CN" sz="2000" b="1" dirty="0">
                <a:solidFill>
                  <a:schemeClr val="tx1"/>
                </a:solidFill>
                <a:latin typeface="微软雅黑" panose="020B0503020204020204" pitchFamily="34" charset="-122"/>
                <a:ea typeface="微软雅黑" panose="020B0503020204020204" pitchFamily="34" charset="-122"/>
              </a:rPr>
              <a:t>SWM191</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2" name="燕尾形箭头 1"/>
          <p:cNvSpPr/>
          <p:nvPr/>
        </p:nvSpPr>
        <p:spPr>
          <a:xfrm>
            <a:off x="191344" y="2210859"/>
            <a:ext cx="11809312" cy="6480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 name="直线连接符 4"/>
          <p:cNvCxnSpPr/>
          <p:nvPr/>
        </p:nvCxnSpPr>
        <p:spPr>
          <a:xfrm flipH="1">
            <a:off x="5519933" y="2708920"/>
            <a:ext cx="3" cy="11521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内容占位符 2"/>
          <p:cNvSpPr txBox="1"/>
          <p:nvPr/>
        </p:nvSpPr>
        <p:spPr>
          <a:xfrm>
            <a:off x="4583832" y="3992747"/>
            <a:ext cx="1858408" cy="660389"/>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a:spcBef>
                <a:spcPct val="0"/>
              </a:spcBef>
              <a:buFontTx/>
              <a:buNone/>
              <a:defRPr/>
            </a:pPr>
            <a:r>
              <a:rPr lang="en-US" altLang="zh-CN" sz="2000" b="1" dirty="0">
                <a:latin typeface="微软雅黑" panose="020B0503020204020204" pitchFamily="34" charset="-122"/>
                <a:ea typeface="微软雅黑" panose="020B0503020204020204" pitchFamily="34" charset="-122"/>
              </a:rPr>
              <a:t>4.3</a:t>
            </a:r>
            <a:r>
              <a:rPr lang="zh-CN" altLang="en-US" sz="2000" b="1" dirty="0">
                <a:latin typeface="微软雅黑" panose="020B0503020204020204" pitchFamily="34" charset="-122"/>
                <a:ea typeface="微软雅黑" panose="020B0503020204020204" pitchFamily="34" charset="-122"/>
              </a:rPr>
              <a:t>寸 </a:t>
            </a:r>
            <a:endParaRPr lang="en-US" altLang="zh-CN" sz="2000" b="1" dirty="0">
              <a:latin typeface="微软雅黑" panose="020B0503020204020204" pitchFamily="34" charset="-122"/>
              <a:ea typeface="微软雅黑" panose="020B0503020204020204" pitchFamily="34" charset="-122"/>
            </a:endParaRPr>
          </a:p>
          <a:p>
            <a:pPr marL="0" indent="0" algn="ctr">
              <a:spcBef>
                <a:spcPct val="0"/>
              </a:spcBef>
              <a:buFontTx/>
              <a:buNone/>
              <a:defRPr/>
            </a:pPr>
            <a:r>
              <a:rPr lang="en-US" altLang="zh-CN" sz="2000" b="1" dirty="0">
                <a:latin typeface="微软雅黑" panose="020B0503020204020204" pitchFamily="34" charset="-122"/>
                <a:ea typeface="微软雅黑" panose="020B0503020204020204" pitchFamily="34" charset="-122"/>
              </a:rPr>
              <a:t>TFT</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LCD</a:t>
            </a:r>
          </a:p>
        </p:txBody>
      </p:sp>
      <p:cxnSp>
        <p:nvCxnSpPr>
          <p:cNvPr id="27" name="直线连接符 26"/>
          <p:cNvCxnSpPr/>
          <p:nvPr/>
        </p:nvCxnSpPr>
        <p:spPr>
          <a:xfrm flipH="1">
            <a:off x="9449289" y="2708920"/>
            <a:ext cx="1" cy="11521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内容占位符 2"/>
          <p:cNvSpPr txBox="1"/>
          <p:nvPr/>
        </p:nvSpPr>
        <p:spPr>
          <a:xfrm>
            <a:off x="8327556" y="3953161"/>
            <a:ext cx="2243466" cy="660389"/>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a:spcBef>
                <a:spcPct val="0"/>
              </a:spcBef>
              <a:buFontTx/>
              <a:buNone/>
              <a:defRPr/>
            </a:pPr>
            <a:r>
              <a:rPr lang="en-US" altLang="zh-CN" sz="2000" b="1" dirty="0">
                <a:latin typeface="微软雅黑" panose="020B0503020204020204" pitchFamily="34" charset="-122"/>
                <a:ea typeface="微软雅黑" panose="020B0503020204020204" pitchFamily="34" charset="-122"/>
              </a:rPr>
              <a:t>8</a:t>
            </a:r>
            <a:r>
              <a:rPr lang="zh-CN" altLang="en-US" sz="2000" b="1" dirty="0">
                <a:latin typeface="微软雅黑" panose="020B0503020204020204" pitchFamily="34" charset="-122"/>
                <a:ea typeface="微软雅黑" panose="020B0503020204020204" pitchFamily="34" charset="-122"/>
              </a:rPr>
              <a:t>寸 </a:t>
            </a:r>
            <a:endParaRPr lang="en-US" altLang="zh-CN" sz="2000" b="1" dirty="0">
              <a:latin typeface="微软雅黑" panose="020B0503020204020204" pitchFamily="34" charset="-122"/>
              <a:ea typeface="微软雅黑" panose="020B0503020204020204" pitchFamily="34" charset="-122"/>
            </a:endParaRPr>
          </a:p>
          <a:p>
            <a:pPr marL="0" indent="0" algn="ctr">
              <a:spcBef>
                <a:spcPct val="0"/>
              </a:spcBef>
              <a:buFontTx/>
              <a:buNone/>
              <a:defRPr/>
            </a:pPr>
            <a:r>
              <a:rPr lang="en-US" altLang="zh-CN" sz="2000" b="1" dirty="0">
                <a:latin typeface="微软雅黑" panose="020B0503020204020204" pitchFamily="34" charset="-122"/>
                <a:ea typeface="微软雅黑" panose="020B0503020204020204" pitchFamily="34" charset="-122"/>
              </a:rPr>
              <a:t>TFT</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LCD</a:t>
            </a:r>
          </a:p>
        </p:txBody>
      </p:sp>
      <p:sp>
        <p:nvSpPr>
          <p:cNvPr id="7" name="左大括号 6"/>
          <p:cNvSpPr/>
          <p:nvPr/>
        </p:nvSpPr>
        <p:spPr>
          <a:xfrm rot="16200000">
            <a:off x="7291719" y="990561"/>
            <a:ext cx="385786" cy="3929354"/>
          </a:xfrm>
          <a:prstGeom prst="leftBrace">
            <a:avLst>
              <a:gd name="adj1" fmla="val 83885"/>
              <a:gd name="adj2" fmla="val 50000"/>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3" name="左大括号 32"/>
          <p:cNvSpPr/>
          <p:nvPr/>
        </p:nvSpPr>
        <p:spPr>
          <a:xfrm rot="16200000">
            <a:off x="2734754" y="356598"/>
            <a:ext cx="385786" cy="5184565"/>
          </a:xfrm>
          <a:prstGeom prst="leftBrace">
            <a:avLst>
              <a:gd name="adj1" fmla="val 83885"/>
              <a:gd name="adj2" fmla="val 50000"/>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4" name="左大括号 33"/>
          <p:cNvSpPr/>
          <p:nvPr/>
        </p:nvSpPr>
        <p:spPr>
          <a:xfrm rot="5400000">
            <a:off x="4705051" y="-2555161"/>
            <a:ext cx="385786" cy="9102694"/>
          </a:xfrm>
          <a:prstGeom prst="leftBrace">
            <a:avLst>
              <a:gd name="adj1" fmla="val 83885"/>
              <a:gd name="adj2" fmla="val 50000"/>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6" name="内容占位符 2"/>
          <p:cNvSpPr txBox="1"/>
          <p:nvPr/>
        </p:nvSpPr>
        <p:spPr>
          <a:xfrm>
            <a:off x="3071664" y="1279421"/>
            <a:ext cx="3974232" cy="385786"/>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a:spcBef>
                <a:spcPct val="0"/>
              </a:spcBef>
              <a:buFontTx/>
              <a:buNone/>
              <a:defRPr/>
            </a:pPr>
            <a:r>
              <a:rPr lang="en-US" altLang="zh-CN" sz="2000" b="1" dirty="0">
                <a:latin typeface="微软雅黑" panose="020B0503020204020204" pitchFamily="34" charset="-122"/>
                <a:ea typeface="微软雅黑" panose="020B0503020204020204" pitchFamily="34" charset="-122"/>
              </a:rPr>
              <a:t>3</a:t>
            </a:r>
            <a:r>
              <a:rPr lang="zh-CN" altLang="en-US" sz="2000" b="1" dirty="0">
                <a:latin typeface="微软雅黑" panose="020B0503020204020204" pitchFamily="34" charset="-122"/>
                <a:ea typeface="微软雅黑" panose="020B0503020204020204" pitchFamily="34" charset="-122"/>
              </a:rPr>
              <a:t>亿片的市场：</a:t>
            </a:r>
            <a:r>
              <a:rPr lang="en-US" altLang="zh-CN" sz="2000" b="1" dirty="0">
                <a:latin typeface="微软雅黑" panose="020B0503020204020204" pitchFamily="34" charset="-122"/>
                <a:ea typeface="微软雅黑" panose="020B0503020204020204" pitchFamily="34" charset="-122"/>
              </a:rPr>
              <a:t>15%+</a:t>
            </a:r>
            <a:r>
              <a:rPr lang="zh-CN" altLang="en-US" sz="2000" b="1" dirty="0">
                <a:latin typeface="微软雅黑" panose="020B0503020204020204" pitchFamily="34" charset="-122"/>
                <a:ea typeface="微软雅黑" panose="020B0503020204020204" pitchFamily="34" charset="-122"/>
              </a:rPr>
              <a:t>的速度增加</a:t>
            </a:r>
            <a:endParaRPr lang="en-US" altLang="zh-CN" sz="20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10900675" y="1841527"/>
            <a:ext cx="1099981" cy="369332"/>
          </a:xfrm>
          <a:prstGeom prst="rect">
            <a:avLst/>
          </a:prstGeom>
          <a:noFill/>
        </p:spPr>
        <p:txBody>
          <a:bodyPr wrap="none" rtlCol="0">
            <a:spAutoFit/>
          </a:bodyPr>
          <a:lstStyle/>
          <a:p>
            <a:r>
              <a:rPr kumimoji="1" lang="zh-CN" altLang="en-US" dirty="0"/>
              <a:t>屏幕尺寸</a:t>
            </a:r>
          </a:p>
        </p:txBody>
      </p:sp>
      <p:sp>
        <p:nvSpPr>
          <p:cNvPr id="13" name="文本框 12"/>
          <p:cNvSpPr txBox="1"/>
          <p:nvPr/>
        </p:nvSpPr>
        <p:spPr>
          <a:xfrm>
            <a:off x="551384" y="5273270"/>
            <a:ext cx="10657183" cy="869020"/>
          </a:xfrm>
          <a:prstGeom prst="rect">
            <a:avLst/>
          </a:prstGeom>
          <a:noFill/>
        </p:spPr>
        <p:txBody>
          <a:bodyPr wrap="square" rtlCol="0">
            <a:spAutoFit/>
          </a:bodyPr>
          <a:lstStyle/>
          <a:p>
            <a:pPr>
              <a:lnSpc>
                <a:spcPct val="140000"/>
              </a:lnSpc>
            </a:pPr>
            <a:r>
              <a:rPr lang="en-US" altLang="zh-CN" sz="2000" b="1" dirty="0">
                <a:latin typeface="微软雅黑" panose="020B0503020204020204" pitchFamily="34" charset="-122"/>
                <a:ea typeface="微软雅黑" panose="020B0503020204020204" pitchFamily="34" charset="-122"/>
                <a:sym typeface="+mn-ea"/>
              </a:rPr>
              <a:t>2021</a:t>
            </a:r>
            <a:r>
              <a:rPr lang="zh-CN" altLang="en-US" sz="2000" b="1" dirty="0">
                <a:latin typeface="微软雅黑" panose="020B0503020204020204" pitchFamily="34" charset="-122"/>
                <a:ea typeface="微软雅黑" panose="020B0503020204020204" pitchFamily="34" charset="-122"/>
                <a:sym typeface="+mn-ea"/>
              </a:rPr>
              <a:t>年上半年迭代</a:t>
            </a:r>
            <a:r>
              <a:rPr lang="en-US" altLang="zh-CN" sz="2000" b="1" dirty="0">
                <a:latin typeface="微软雅黑" panose="020B0503020204020204" pitchFamily="34" charset="-122"/>
                <a:ea typeface="微软雅黑" panose="020B0503020204020204" pitchFamily="34" charset="-122"/>
                <a:sym typeface="+mn-ea"/>
              </a:rPr>
              <a:t>2</a:t>
            </a:r>
            <a:r>
              <a:rPr lang="zh-CN" altLang="en-US" sz="2000" b="1" dirty="0">
                <a:latin typeface="微软雅黑" panose="020B0503020204020204" pitchFamily="34" charset="-122"/>
                <a:ea typeface="微软雅黑" panose="020B0503020204020204" pitchFamily="34" charset="-122"/>
                <a:sym typeface="+mn-ea"/>
              </a:rPr>
              <a:t>颗产品</a:t>
            </a:r>
            <a:endParaRPr lang="en-US" altLang="zh-CN" sz="2000" b="1" dirty="0">
              <a:latin typeface="微软雅黑" panose="020B0503020204020204" pitchFamily="34" charset="-122"/>
              <a:ea typeface="微软雅黑" panose="020B0503020204020204" pitchFamily="34" charset="-122"/>
            </a:endParaRPr>
          </a:p>
          <a:p>
            <a:pPr algn="l">
              <a:lnSpc>
                <a:spcPct val="140000"/>
              </a:lnSpc>
              <a:buClrTx/>
              <a:buSzTx/>
              <a:buFontTx/>
            </a:pPr>
            <a:r>
              <a:rPr lang="en-US" altLang="zh-CN" sz="1800" dirty="0">
                <a:latin typeface="微软雅黑" panose="020B0503020204020204" pitchFamily="34" charset="-122"/>
                <a:ea typeface="微软雅黑" panose="020B0503020204020204" pitchFamily="34" charset="-122"/>
              </a:rPr>
              <a:t>集成度越来越高，功能越来越强大</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最低BOM成本控制在</a:t>
            </a:r>
            <a:r>
              <a:rPr lang="en-US" altLang="zh-CN" dirty="0">
                <a:solidFill>
                  <a:srgbClr val="FF0000"/>
                </a:solidFill>
                <a:latin typeface="微软雅黑" panose="020B0503020204020204" pitchFamily="34" charset="-122"/>
                <a:ea typeface="微软雅黑" panose="020B0503020204020204" pitchFamily="34" charset="-122"/>
              </a:rPr>
              <a:t>8</a:t>
            </a:r>
            <a:r>
              <a:rPr lang="en-US" altLang="zh-CN" sz="1800" dirty="0">
                <a:solidFill>
                  <a:srgbClr val="FF0000"/>
                </a:solidFill>
                <a:latin typeface="微软雅黑" panose="020B0503020204020204" pitchFamily="34" charset="-122"/>
                <a:ea typeface="微软雅黑" panose="020B0503020204020204" pitchFamily="34" charset="-122"/>
              </a:rPr>
              <a:t>元以下</a:t>
            </a:r>
          </a:p>
        </p:txBody>
      </p:sp>
    </p:spTree>
    <p:extLst>
      <p:ext uri="{BB962C8B-B14F-4D97-AF65-F5344CB8AC3E}">
        <p14:creationId xmlns:p14="http://schemas.microsoft.com/office/powerpoint/2010/main" val="366968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linds(horizontal)">
                                      <p:cBhvr>
                                        <p:cTn id="23" dur="500"/>
                                        <p:tgtEl>
                                          <p:spTgt spid="26"/>
                                        </p:tgtEl>
                                      </p:cBhvr>
                                    </p:animEffect>
                                  </p:childTnLst>
                                </p:cTn>
                              </p:par>
                            </p:childTnLst>
                          </p:cTn>
                        </p:par>
                        <p:par>
                          <p:cTn id="24" fill="hold">
                            <p:stCondLst>
                              <p:cond delay="500"/>
                            </p:stCondLst>
                            <p:childTnLst>
                              <p:par>
                                <p:cTn id="25" presetID="3" presetClass="entr" presetSubtype="1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linds(horizontal)">
                                      <p:cBhvr>
                                        <p:cTn id="30" dur="500"/>
                                        <p:tgtEl>
                                          <p:spTgt spid="3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0"/>
                                        </p:tgtEl>
                                        <p:attrNameLst>
                                          <p:attrName>style.visibility</p:attrName>
                                        </p:attrNameLst>
                                      </p:cBhvr>
                                      <p:to>
                                        <p:strVal val="visible"/>
                                      </p:to>
                                    </p:set>
                                    <p:anim calcmode="lin" valueType="num">
                                      <p:cBhvr additive="base">
                                        <p:cTn id="36" dur="500" fill="hold"/>
                                        <p:tgtEl>
                                          <p:spTgt spid="170"/>
                                        </p:tgtEl>
                                        <p:attrNameLst>
                                          <p:attrName>ppt_x</p:attrName>
                                        </p:attrNameLst>
                                      </p:cBhvr>
                                      <p:tavLst>
                                        <p:tav tm="0">
                                          <p:val>
                                            <p:strVal val="#ppt_x"/>
                                          </p:val>
                                        </p:tav>
                                        <p:tav tm="100000">
                                          <p:val>
                                            <p:strVal val="#ppt_x"/>
                                          </p:val>
                                        </p:tav>
                                      </p:tavLst>
                                    </p:anim>
                                    <p:anim calcmode="lin" valueType="num">
                                      <p:cBhvr additive="base">
                                        <p:cTn id="37" dur="500" fill="hold"/>
                                        <p:tgtEl>
                                          <p:spTgt spid="17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9"/>
                                        </p:tgtEl>
                                        <p:attrNameLst>
                                          <p:attrName>style.visibility</p:attrName>
                                        </p:attrNameLst>
                                      </p:cBhvr>
                                      <p:to>
                                        <p:strVal val="visible"/>
                                      </p:to>
                                    </p:set>
                                    <p:anim calcmode="lin" valueType="num">
                                      <p:cBhvr additive="base">
                                        <p:cTn id="40" dur="500" fill="hold"/>
                                        <p:tgtEl>
                                          <p:spTgt spid="169"/>
                                        </p:tgtEl>
                                        <p:attrNameLst>
                                          <p:attrName>ppt_x</p:attrName>
                                        </p:attrNameLst>
                                      </p:cBhvr>
                                      <p:tavLst>
                                        <p:tav tm="0">
                                          <p:val>
                                            <p:strVal val="#ppt_x"/>
                                          </p:val>
                                        </p:tav>
                                        <p:tav tm="100000">
                                          <p:val>
                                            <p:strVal val="#ppt_x"/>
                                          </p:val>
                                        </p:tav>
                                      </p:tavLst>
                                    </p:anim>
                                    <p:anim calcmode="lin" valueType="num">
                                      <p:cBhvr additive="base">
                                        <p:cTn id="41" dur="500" fill="hold"/>
                                        <p:tgtEl>
                                          <p:spTgt spid="169"/>
                                        </p:tgtEl>
                                        <p:attrNameLst>
                                          <p:attrName>ppt_y</p:attrName>
                                        </p:attrNameLst>
                                      </p:cBhvr>
                                      <p:tavLst>
                                        <p:tav tm="0">
                                          <p:val>
                                            <p:strVal val="1+#ppt_h/2"/>
                                          </p:val>
                                        </p:tav>
                                        <p:tav tm="100000">
                                          <p:val>
                                            <p:strVal val="#ppt_y"/>
                                          </p:val>
                                        </p:tav>
                                      </p:tavLst>
                                    </p:anim>
                                  </p:childTnLst>
                                </p:cTn>
                              </p:par>
                              <p:par>
                                <p:cTn id="42" presetID="3" presetClass="entr" presetSubtype="1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linds(horizontal)">
                                      <p:cBhvr>
                                        <p:cTn id="44" dur="500"/>
                                        <p:tgtEl>
                                          <p:spTgt spid="3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linds(horizont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0" grpId="0"/>
      <p:bldP spid="2" grpId="0" animBg="1"/>
      <p:bldP spid="26" grpId="0"/>
      <p:bldP spid="28" grpId="0"/>
      <p:bldP spid="7" grpId="0" animBg="1"/>
      <p:bldP spid="33" grpId="0" animBg="1"/>
      <p:bldP spid="34" grpId="0" animBg="1"/>
      <p:bldP spid="36"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C86AD7C-9CE8-2341-8E22-21DEA2207D14}"/>
              </a:ext>
            </a:extLst>
          </p:cNvPr>
          <p:cNvSpPr txBox="1"/>
          <p:nvPr/>
        </p:nvSpPr>
        <p:spPr>
          <a:xfrm>
            <a:off x="53644" y="1700808"/>
            <a:ext cx="8634643" cy="523220"/>
          </a:xfrm>
          <a:prstGeom prst="rect">
            <a:avLst/>
          </a:prstGeom>
          <a:noFill/>
        </p:spPr>
        <p:txBody>
          <a:bodyPr wrap="square" rtlCol="0">
            <a:spAutoFit/>
          </a:bodyPr>
          <a:lstStyle/>
          <a:p>
            <a:r>
              <a:rPr kumimoji="1" lang="en-US" altLang="zh-CN" sz="2400" b="1" dirty="0"/>
              <a:t>TFT</a:t>
            </a:r>
            <a:r>
              <a:rPr kumimoji="1" lang="zh-CN" altLang="en-US" sz="2400" b="1" dirty="0"/>
              <a:t> </a:t>
            </a:r>
            <a:r>
              <a:rPr kumimoji="1" lang="en-US" altLang="zh-CN" sz="2400" b="1" dirty="0"/>
              <a:t>LCD</a:t>
            </a:r>
            <a:r>
              <a:rPr kumimoji="1" lang="zh-CN" altLang="en-US" sz="2400" b="1" dirty="0"/>
              <a:t>屏幕显示</a:t>
            </a:r>
            <a:r>
              <a:rPr kumimoji="1" lang="en-US" altLang="zh-CN" sz="2400" b="1" dirty="0"/>
              <a:t>&amp;</a:t>
            </a:r>
            <a:r>
              <a:rPr kumimoji="1" lang="zh-CN" altLang="en-US" sz="2400" b="1" dirty="0"/>
              <a:t>控制芯片市场，</a:t>
            </a:r>
            <a:r>
              <a:rPr kumimoji="1" lang="zh-CN" altLang="en-US" sz="2800" b="1" dirty="0">
                <a:solidFill>
                  <a:srgbClr val="FF0000"/>
                </a:solidFill>
              </a:rPr>
              <a:t>华芯微特的使命：</a:t>
            </a:r>
            <a:endParaRPr kumimoji="1" lang="en-US" altLang="zh-CN" sz="2400" b="1" dirty="0">
              <a:solidFill>
                <a:srgbClr val="FF0000"/>
              </a:solidFill>
            </a:endParaRPr>
          </a:p>
        </p:txBody>
      </p:sp>
      <p:sp>
        <p:nvSpPr>
          <p:cNvPr id="6" name="标题 1">
            <a:extLst>
              <a:ext uri="{FF2B5EF4-FFF2-40B4-BE49-F238E27FC236}">
                <a16:creationId xmlns:a16="http://schemas.microsoft.com/office/drawing/2014/main" id="{3C8922CD-C6AC-4A40-A39E-FC6937BDB6E9}"/>
              </a:ext>
            </a:extLst>
          </p:cNvPr>
          <p:cNvSpPr txBox="1">
            <a:spLocks noChangeArrowheads="1"/>
          </p:cNvSpPr>
          <p:nvPr/>
        </p:nvSpPr>
        <p:spPr>
          <a:xfrm>
            <a:off x="0" y="349029"/>
            <a:ext cx="7680176" cy="6130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600" b="1" dirty="0">
                <a:solidFill>
                  <a:schemeClr val="bg1"/>
                </a:solidFill>
                <a:latin typeface="Microsoft YaHei" panose="020B0503020204020204" pitchFamily="34" charset="-122"/>
                <a:ea typeface="Microsoft YaHei" panose="020B0503020204020204" pitchFamily="34" charset="-122"/>
              </a:rPr>
              <a:t>使命</a:t>
            </a:r>
          </a:p>
        </p:txBody>
      </p:sp>
      <p:grpSp>
        <p:nvGrpSpPr>
          <p:cNvPr id="7" name="组合 6">
            <a:extLst>
              <a:ext uri="{FF2B5EF4-FFF2-40B4-BE49-F238E27FC236}">
                <a16:creationId xmlns:a16="http://schemas.microsoft.com/office/drawing/2014/main" id="{348877CA-5025-9A49-9967-30422A73D678}"/>
              </a:ext>
            </a:extLst>
          </p:cNvPr>
          <p:cNvGrpSpPr/>
          <p:nvPr/>
        </p:nvGrpSpPr>
        <p:grpSpPr>
          <a:xfrm>
            <a:off x="1238216" y="2857496"/>
            <a:ext cx="2571768" cy="3214710"/>
            <a:chOff x="1221802" y="530760"/>
            <a:chExt cx="2354052" cy="2898240"/>
          </a:xfrm>
        </p:grpSpPr>
        <p:grpSp>
          <p:nvGrpSpPr>
            <p:cNvPr id="8" name="组合 23">
              <a:extLst>
                <a:ext uri="{FF2B5EF4-FFF2-40B4-BE49-F238E27FC236}">
                  <a16:creationId xmlns:a16="http://schemas.microsoft.com/office/drawing/2014/main" id="{E600D84D-387D-7747-94B5-61B061197BF7}"/>
                </a:ext>
              </a:extLst>
            </p:cNvPr>
            <p:cNvGrpSpPr/>
            <p:nvPr/>
          </p:nvGrpSpPr>
          <p:grpSpPr>
            <a:xfrm>
              <a:off x="1221802" y="2050736"/>
              <a:ext cx="2354052" cy="1378264"/>
              <a:chOff x="2481642" y="2438663"/>
              <a:chExt cx="2354052" cy="1378264"/>
            </a:xfrm>
          </p:grpSpPr>
          <p:sp>
            <p:nvSpPr>
              <p:cNvPr id="13" name="矩形 12">
                <a:extLst>
                  <a:ext uri="{FF2B5EF4-FFF2-40B4-BE49-F238E27FC236}">
                    <a16:creationId xmlns:a16="http://schemas.microsoft.com/office/drawing/2014/main" id="{8D339B39-E97D-7F43-A564-A1AD3F97D98C}"/>
                  </a:ext>
                </a:extLst>
              </p:cNvPr>
              <p:cNvSpPr/>
              <p:nvPr/>
            </p:nvSpPr>
            <p:spPr>
              <a:xfrm>
                <a:off x="2481642" y="2438663"/>
                <a:ext cx="1378264" cy="1378264"/>
              </a:xfrm>
              <a:prstGeom prst="rect">
                <a:avLst/>
              </a:prstGeom>
              <a:gradFill>
                <a:gsLst>
                  <a:gs pos="0">
                    <a:srgbClr val="00B0F0">
                      <a:alpha val="90000"/>
                    </a:srgbClr>
                  </a:gs>
                  <a:gs pos="90000">
                    <a:srgbClr val="0070C0">
                      <a:alpha val="0"/>
                    </a:srgbClr>
                  </a:gs>
                </a:gsLst>
                <a:lin ang="6000000" scaled="0"/>
              </a:gradFill>
              <a:ln>
                <a:noFill/>
              </a:ln>
              <a:scene3d>
                <a:camera prst="isometricLeftDown">
                  <a:rot lat="1500001"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8AB5527-10C3-F94A-BFD9-E1611F7F2E41}"/>
                  </a:ext>
                </a:extLst>
              </p:cNvPr>
              <p:cNvSpPr/>
              <p:nvPr/>
            </p:nvSpPr>
            <p:spPr>
              <a:xfrm>
                <a:off x="3457430" y="2438663"/>
                <a:ext cx="1378264" cy="1378264"/>
              </a:xfrm>
              <a:prstGeom prst="rect">
                <a:avLst/>
              </a:prstGeom>
              <a:gradFill>
                <a:gsLst>
                  <a:gs pos="0">
                    <a:srgbClr val="00B0F0">
                      <a:alpha val="80000"/>
                    </a:srgbClr>
                  </a:gs>
                  <a:gs pos="90000">
                    <a:srgbClr val="0070C0">
                      <a:alpha val="0"/>
                    </a:srgbClr>
                  </a:gs>
                </a:gsLst>
                <a:lin ang="4800000" scaled="0"/>
              </a:gradFill>
              <a:ln>
                <a:noFill/>
              </a:ln>
              <a:scene3d>
                <a:camera prst="isometricRightUp">
                  <a:rot lat="1499999" lon="18899995" rev="0"/>
                </a:camera>
                <a:lightRig rig="glow"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4599867B-0EBE-5F41-A9B2-D8155B1DA81A}"/>
                </a:ext>
              </a:extLst>
            </p:cNvPr>
            <p:cNvSpPr/>
            <p:nvPr/>
          </p:nvSpPr>
          <p:spPr>
            <a:xfrm>
              <a:off x="1707939" y="1221797"/>
              <a:ext cx="1378264" cy="1378264"/>
            </a:xfrm>
            <a:prstGeom prst="rect">
              <a:avLst/>
            </a:prstGeom>
            <a:solidFill>
              <a:schemeClr val="tx1"/>
            </a:solidFill>
            <a:ln>
              <a:noFill/>
            </a:ln>
            <a:effectLst>
              <a:innerShdw blurRad="635000">
                <a:srgbClr val="00B0F0"/>
              </a:innerShdw>
            </a:effectLst>
            <a:scene3d>
              <a:camera prst="isometricTopUp">
                <a:rot lat="19208655" lon="18204191" rev="4025410"/>
              </a:camera>
              <a:lightRig rig="glow"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18">
              <a:extLst>
                <a:ext uri="{FF2B5EF4-FFF2-40B4-BE49-F238E27FC236}">
                  <a16:creationId xmlns:a16="http://schemas.microsoft.com/office/drawing/2014/main" id="{A2AED0F1-D883-AF4E-AFC9-19F68C0A243A}"/>
                </a:ext>
              </a:extLst>
            </p:cNvPr>
            <p:cNvSpPr/>
            <p:nvPr/>
          </p:nvSpPr>
          <p:spPr>
            <a:xfrm flipV="1">
              <a:off x="2397124" y="530760"/>
              <a:ext cx="1085215" cy="1378264"/>
            </a:xfrm>
            <a:custGeom>
              <a:avLst/>
              <a:gdLst>
                <a:gd name="connsiteX0" fmla="*/ 636 w 1085215"/>
                <a:gd name="connsiteY0" fmla="*/ 2163601 h 2163601"/>
                <a:gd name="connsiteX1" fmla="*/ 1085215 w 1085215"/>
                <a:gd name="connsiteY1" fmla="*/ 1628665 h 2163601"/>
                <a:gd name="connsiteX2" fmla="*/ 678049 w 1085215"/>
                <a:gd name="connsiteY2" fmla="*/ 0 h 2163601"/>
                <a:gd name="connsiteX3" fmla="*/ 0 w 1085215"/>
                <a:gd name="connsiteY3" fmla="*/ 0 h 2163601"/>
                <a:gd name="connsiteX4" fmla="*/ 0 w 1085215"/>
                <a:gd name="connsiteY4" fmla="*/ 2163288 h 2163601"/>
                <a:gd name="connsiteX5" fmla="*/ 636 w 1085215"/>
                <a:gd name="connsiteY5" fmla="*/ 2163601 h 21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215" h="2163601">
                  <a:moveTo>
                    <a:pt x="636" y="2163601"/>
                  </a:moveTo>
                  <a:lnTo>
                    <a:pt x="1085215" y="1628665"/>
                  </a:lnTo>
                  <a:lnTo>
                    <a:pt x="678049" y="0"/>
                  </a:lnTo>
                  <a:lnTo>
                    <a:pt x="0" y="0"/>
                  </a:lnTo>
                  <a:lnTo>
                    <a:pt x="0" y="2163288"/>
                  </a:lnTo>
                  <a:lnTo>
                    <a:pt x="636" y="2163601"/>
                  </a:lnTo>
                  <a:close/>
                </a:path>
              </a:pathLst>
            </a:custGeom>
            <a:gradFill>
              <a:gsLst>
                <a:gs pos="0">
                  <a:srgbClr val="00B0F0">
                    <a:alpha val="90000"/>
                  </a:srgbClr>
                </a:gs>
                <a:gs pos="72000">
                  <a:srgbClr val="0070C0">
                    <a:alpha val="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6">
              <a:extLst>
                <a:ext uri="{FF2B5EF4-FFF2-40B4-BE49-F238E27FC236}">
                  <a16:creationId xmlns:a16="http://schemas.microsoft.com/office/drawing/2014/main" id="{11101CB7-593C-EE45-8519-990B2F202711}"/>
                </a:ext>
              </a:extLst>
            </p:cNvPr>
            <p:cNvSpPr/>
            <p:nvPr/>
          </p:nvSpPr>
          <p:spPr>
            <a:xfrm flipV="1">
              <a:off x="1311910" y="530959"/>
              <a:ext cx="1085214" cy="1378065"/>
            </a:xfrm>
            <a:custGeom>
              <a:avLst/>
              <a:gdLst>
                <a:gd name="connsiteX0" fmla="*/ 1085214 w 1085214"/>
                <a:gd name="connsiteY0" fmla="*/ 2163288 h 2163288"/>
                <a:gd name="connsiteX1" fmla="*/ 1085214 w 1085214"/>
                <a:gd name="connsiteY1" fmla="*/ 0 h 2163288"/>
                <a:gd name="connsiteX2" fmla="*/ 407166 w 1085214"/>
                <a:gd name="connsiteY2" fmla="*/ 0 h 2163288"/>
                <a:gd name="connsiteX3" fmla="*/ 0 w 1085214"/>
                <a:gd name="connsiteY3" fmla="*/ 1628665 h 2163288"/>
                <a:gd name="connsiteX4" fmla="*/ 1085214 w 1085214"/>
                <a:gd name="connsiteY4" fmla="*/ 2163288 h 216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214" h="2163288">
                  <a:moveTo>
                    <a:pt x="1085214" y="2163288"/>
                  </a:moveTo>
                  <a:lnTo>
                    <a:pt x="1085214" y="0"/>
                  </a:lnTo>
                  <a:lnTo>
                    <a:pt x="407166" y="0"/>
                  </a:lnTo>
                  <a:lnTo>
                    <a:pt x="0" y="1628665"/>
                  </a:lnTo>
                  <a:lnTo>
                    <a:pt x="1085214" y="2163288"/>
                  </a:lnTo>
                  <a:close/>
                </a:path>
              </a:pathLst>
            </a:custGeom>
            <a:gradFill>
              <a:gsLst>
                <a:gs pos="0">
                  <a:srgbClr val="00B0F0">
                    <a:alpha val="80000"/>
                  </a:srgbClr>
                </a:gs>
                <a:gs pos="72000">
                  <a:srgbClr val="0070C0">
                    <a:alpha val="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FA7D064-FB83-3643-ACFD-1F2E0AB84585}"/>
                </a:ext>
              </a:extLst>
            </p:cNvPr>
            <p:cNvSpPr/>
            <p:nvPr/>
          </p:nvSpPr>
          <p:spPr>
            <a:xfrm>
              <a:off x="1920512" y="1430713"/>
              <a:ext cx="956632" cy="956628"/>
            </a:xfrm>
            <a:prstGeom prst="rect">
              <a:avLst/>
            </a:prstGeom>
            <a:solidFill>
              <a:srgbClr val="09B9FF"/>
            </a:solidFill>
            <a:ln>
              <a:noFill/>
            </a:ln>
            <a:scene3d>
              <a:camera prst="isometricTopUp">
                <a:rot lat="19208655" lon="18204191" rev="4025410"/>
              </a:camera>
              <a:lightRig rig="glow"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01006AEC-FFEB-2E4C-8A0D-A0E495917C69}"/>
              </a:ext>
            </a:extLst>
          </p:cNvPr>
          <p:cNvGrpSpPr/>
          <p:nvPr/>
        </p:nvGrpSpPr>
        <p:grpSpPr>
          <a:xfrm>
            <a:off x="7095471" y="2857496"/>
            <a:ext cx="2571750" cy="3214710"/>
            <a:chOff x="1221802" y="530760"/>
            <a:chExt cx="2354052" cy="2898240"/>
          </a:xfrm>
        </p:grpSpPr>
        <p:grpSp>
          <p:nvGrpSpPr>
            <p:cNvPr id="16" name="组合 23">
              <a:extLst>
                <a:ext uri="{FF2B5EF4-FFF2-40B4-BE49-F238E27FC236}">
                  <a16:creationId xmlns:a16="http://schemas.microsoft.com/office/drawing/2014/main" id="{8A00E7E8-7115-8D4E-906D-38D5656CA187}"/>
                </a:ext>
              </a:extLst>
            </p:cNvPr>
            <p:cNvGrpSpPr/>
            <p:nvPr/>
          </p:nvGrpSpPr>
          <p:grpSpPr>
            <a:xfrm>
              <a:off x="1221802" y="2050736"/>
              <a:ext cx="2354052" cy="1378264"/>
              <a:chOff x="2481642" y="2438663"/>
              <a:chExt cx="2354052" cy="1378264"/>
            </a:xfrm>
          </p:grpSpPr>
          <p:sp>
            <p:nvSpPr>
              <p:cNvPr id="21" name="矩形 20">
                <a:extLst>
                  <a:ext uri="{FF2B5EF4-FFF2-40B4-BE49-F238E27FC236}">
                    <a16:creationId xmlns:a16="http://schemas.microsoft.com/office/drawing/2014/main" id="{135AEC60-59F3-8F4F-815D-74352D8A4D6A}"/>
                  </a:ext>
                </a:extLst>
              </p:cNvPr>
              <p:cNvSpPr/>
              <p:nvPr/>
            </p:nvSpPr>
            <p:spPr>
              <a:xfrm>
                <a:off x="2481642" y="2438663"/>
                <a:ext cx="1378264" cy="1378264"/>
              </a:xfrm>
              <a:prstGeom prst="rect">
                <a:avLst/>
              </a:prstGeom>
              <a:gradFill>
                <a:gsLst>
                  <a:gs pos="0">
                    <a:srgbClr val="00B0F0">
                      <a:alpha val="90000"/>
                    </a:srgbClr>
                  </a:gs>
                  <a:gs pos="90000">
                    <a:srgbClr val="0070C0">
                      <a:alpha val="0"/>
                    </a:srgbClr>
                  </a:gs>
                </a:gsLst>
                <a:lin ang="6000000" scaled="0"/>
              </a:gradFill>
              <a:ln>
                <a:noFill/>
              </a:ln>
              <a:scene3d>
                <a:camera prst="isometricLeftDown">
                  <a:rot lat="1500001"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488BECEC-247C-9D43-9367-0B8285C2282E}"/>
                  </a:ext>
                </a:extLst>
              </p:cNvPr>
              <p:cNvSpPr/>
              <p:nvPr/>
            </p:nvSpPr>
            <p:spPr>
              <a:xfrm>
                <a:off x="3457430" y="2438663"/>
                <a:ext cx="1378264" cy="1378264"/>
              </a:xfrm>
              <a:prstGeom prst="rect">
                <a:avLst/>
              </a:prstGeom>
              <a:gradFill>
                <a:gsLst>
                  <a:gs pos="0">
                    <a:srgbClr val="00B0F0">
                      <a:alpha val="80000"/>
                    </a:srgbClr>
                  </a:gs>
                  <a:gs pos="90000">
                    <a:srgbClr val="0070C0">
                      <a:alpha val="0"/>
                    </a:srgbClr>
                  </a:gs>
                </a:gsLst>
                <a:lin ang="4800000" scaled="0"/>
              </a:gradFill>
              <a:ln>
                <a:noFill/>
              </a:ln>
              <a:scene3d>
                <a:camera prst="isometricRightUp">
                  <a:rot lat="1499999" lon="18899995" rev="0"/>
                </a:camera>
                <a:lightRig rig="glow"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a:extLst>
                <a:ext uri="{FF2B5EF4-FFF2-40B4-BE49-F238E27FC236}">
                  <a16:creationId xmlns:a16="http://schemas.microsoft.com/office/drawing/2014/main" id="{772F7390-97BE-B54E-8720-62F4FDF9AF35}"/>
                </a:ext>
              </a:extLst>
            </p:cNvPr>
            <p:cNvSpPr/>
            <p:nvPr/>
          </p:nvSpPr>
          <p:spPr>
            <a:xfrm>
              <a:off x="1707939" y="1221797"/>
              <a:ext cx="1378264" cy="1378264"/>
            </a:xfrm>
            <a:prstGeom prst="rect">
              <a:avLst/>
            </a:prstGeom>
            <a:solidFill>
              <a:schemeClr val="tx1"/>
            </a:solidFill>
            <a:ln>
              <a:noFill/>
            </a:ln>
            <a:effectLst>
              <a:innerShdw blurRad="635000">
                <a:srgbClr val="00B0F0"/>
              </a:innerShdw>
            </a:effectLst>
            <a:scene3d>
              <a:camera prst="isometricTopUp">
                <a:rot lat="19208655" lon="18204191" rev="4025410"/>
              </a:camera>
              <a:lightRig rig="glow"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8">
              <a:extLst>
                <a:ext uri="{FF2B5EF4-FFF2-40B4-BE49-F238E27FC236}">
                  <a16:creationId xmlns:a16="http://schemas.microsoft.com/office/drawing/2014/main" id="{7BA2E423-7DD5-1D4D-9012-5D6CC6FB64E4}"/>
                </a:ext>
              </a:extLst>
            </p:cNvPr>
            <p:cNvSpPr/>
            <p:nvPr/>
          </p:nvSpPr>
          <p:spPr>
            <a:xfrm flipV="1">
              <a:off x="2397124" y="530760"/>
              <a:ext cx="1085215" cy="1378264"/>
            </a:xfrm>
            <a:custGeom>
              <a:avLst/>
              <a:gdLst>
                <a:gd name="connsiteX0" fmla="*/ 636 w 1085215"/>
                <a:gd name="connsiteY0" fmla="*/ 2163601 h 2163601"/>
                <a:gd name="connsiteX1" fmla="*/ 1085215 w 1085215"/>
                <a:gd name="connsiteY1" fmla="*/ 1628665 h 2163601"/>
                <a:gd name="connsiteX2" fmla="*/ 678049 w 1085215"/>
                <a:gd name="connsiteY2" fmla="*/ 0 h 2163601"/>
                <a:gd name="connsiteX3" fmla="*/ 0 w 1085215"/>
                <a:gd name="connsiteY3" fmla="*/ 0 h 2163601"/>
                <a:gd name="connsiteX4" fmla="*/ 0 w 1085215"/>
                <a:gd name="connsiteY4" fmla="*/ 2163288 h 2163601"/>
                <a:gd name="connsiteX5" fmla="*/ 636 w 1085215"/>
                <a:gd name="connsiteY5" fmla="*/ 2163601 h 21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215" h="2163601">
                  <a:moveTo>
                    <a:pt x="636" y="2163601"/>
                  </a:moveTo>
                  <a:lnTo>
                    <a:pt x="1085215" y="1628665"/>
                  </a:lnTo>
                  <a:lnTo>
                    <a:pt x="678049" y="0"/>
                  </a:lnTo>
                  <a:lnTo>
                    <a:pt x="0" y="0"/>
                  </a:lnTo>
                  <a:lnTo>
                    <a:pt x="0" y="2163288"/>
                  </a:lnTo>
                  <a:lnTo>
                    <a:pt x="636" y="2163601"/>
                  </a:lnTo>
                  <a:close/>
                </a:path>
              </a:pathLst>
            </a:custGeom>
            <a:gradFill>
              <a:gsLst>
                <a:gs pos="0">
                  <a:srgbClr val="00B0F0">
                    <a:alpha val="90000"/>
                  </a:srgbClr>
                </a:gs>
                <a:gs pos="72000">
                  <a:srgbClr val="0070C0">
                    <a:alpha val="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6">
              <a:extLst>
                <a:ext uri="{FF2B5EF4-FFF2-40B4-BE49-F238E27FC236}">
                  <a16:creationId xmlns:a16="http://schemas.microsoft.com/office/drawing/2014/main" id="{E04BB4E4-66FC-9F42-8F72-1CF82FFF419E}"/>
                </a:ext>
              </a:extLst>
            </p:cNvPr>
            <p:cNvSpPr/>
            <p:nvPr/>
          </p:nvSpPr>
          <p:spPr>
            <a:xfrm flipV="1">
              <a:off x="1311910" y="530959"/>
              <a:ext cx="1085214" cy="1378065"/>
            </a:xfrm>
            <a:custGeom>
              <a:avLst/>
              <a:gdLst>
                <a:gd name="connsiteX0" fmla="*/ 1085214 w 1085214"/>
                <a:gd name="connsiteY0" fmla="*/ 2163288 h 2163288"/>
                <a:gd name="connsiteX1" fmla="*/ 1085214 w 1085214"/>
                <a:gd name="connsiteY1" fmla="*/ 0 h 2163288"/>
                <a:gd name="connsiteX2" fmla="*/ 407166 w 1085214"/>
                <a:gd name="connsiteY2" fmla="*/ 0 h 2163288"/>
                <a:gd name="connsiteX3" fmla="*/ 0 w 1085214"/>
                <a:gd name="connsiteY3" fmla="*/ 1628665 h 2163288"/>
                <a:gd name="connsiteX4" fmla="*/ 1085214 w 1085214"/>
                <a:gd name="connsiteY4" fmla="*/ 2163288 h 216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214" h="2163288">
                  <a:moveTo>
                    <a:pt x="1085214" y="2163288"/>
                  </a:moveTo>
                  <a:lnTo>
                    <a:pt x="1085214" y="0"/>
                  </a:lnTo>
                  <a:lnTo>
                    <a:pt x="407166" y="0"/>
                  </a:lnTo>
                  <a:lnTo>
                    <a:pt x="0" y="1628665"/>
                  </a:lnTo>
                  <a:lnTo>
                    <a:pt x="1085214" y="2163288"/>
                  </a:lnTo>
                  <a:close/>
                </a:path>
              </a:pathLst>
            </a:custGeom>
            <a:gradFill>
              <a:gsLst>
                <a:gs pos="0">
                  <a:srgbClr val="00B0F0">
                    <a:alpha val="80000"/>
                  </a:srgbClr>
                </a:gs>
                <a:gs pos="72000">
                  <a:srgbClr val="0070C0">
                    <a:alpha val="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4B1DF89-EA7A-3244-8DBB-A2350E960E30}"/>
                </a:ext>
              </a:extLst>
            </p:cNvPr>
            <p:cNvSpPr/>
            <p:nvPr/>
          </p:nvSpPr>
          <p:spPr>
            <a:xfrm>
              <a:off x="1920512" y="1430713"/>
              <a:ext cx="956632" cy="956628"/>
            </a:xfrm>
            <a:prstGeom prst="rect">
              <a:avLst/>
            </a:prstGeom>
            <a:solidFill>
              <a:srgbClr val="09B9FF"/>
            </a:solidFill>
            <a:ln>
              <a:noFill/>
            </a:ln>
            <a:scene3d>
              <a:camera prst="isometricTopUp">
                <a:rot lat="19208655" lon="18204191" rev="4025410"/>
              </a:camera>
              <a:lightRig rig="glow"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a:extLst>
              <a:ext uri="{FF2B5EF4-FFF2-40B4-BE49-F238E27FC236}">
                <a16:creationId xmlns:a16="http://schemas.microsoft.com/office/drawing/2014/main" id="{13DF5829-F182-524E-8531-63238D63EC9C}"/>
              </a:ext>
            </a:extLst>
          </p:cNvPr>
          <p:cNvSpPr/>
          <p:nvPr/>
        </p:nvSpPr>
        <p:spPr>
          <a:xfrm>
            <a:off x="1150711" y="3209276"/>
            <a:ext cx="2743060" cy="830997"/>
          </a:xfrm>
          <a:prstGeom prst="rect">
            <a:avLst/>
          </a:prstGeom>
        </p:spPr>
        <p:txBody>
          <a:bodyPr wrap="none">
            <a:spAutoFit/>
          </a:bodyPr>
          <a:lstStyle/>
          <a:p>
            <a:pPr algn="ctr"/>
            <a:r>
              <a:rPr lang="zh-CN" altLang="en-US" sz="2400" b="1" dirty="0"/>
              <a:t>打破</a:t>
            </a:r>
            <a:r>
              <a:rPr lang="en-US" altLang="zh-CN" sz="2400" b="1" dirty="0"/>
              <a:t>MCU</a:t>
            </a:r>
            <a:r>
              <a:rPr lang="zh-CN" altLang="en-US" sz="2400" b="1" dirty="0"/>
              <a:t>图形显示</a:t>
            </a:r>
            <a:endParaRPr lang="en-US" altLang="zh-CN" sz="2400" b="1" dirty="0"/>
          </a:p>
          <a:p>
            <a:pPr algn="ctr"/>
            <a:r>
              <a:rPr lang="zh-CN" altLang="en-US" sz="2400" b="1" dirty="0"/>
              <a:t>价格的天花板</a:t>
            </a:r>
          </a:p>
        </p:txBody>
      </p:sp>
      <p:sp>
        <p:nvSpPr>
          <p:cNvPr id="4" name="矩形 3">
            <a:extLst>
              <a:ext uri="{FF2B5EF4-FFF2-40B4-BE49-F238E27FC236}">
                <a16:creationId xmlns:a16="http://schemas.microsoft.com/office/drawing/2014/main" id="{F65CC27F-007F-7343-B537-94F021202152}"/>
              </a:ext>
            </a:extLst>
          </p:cNvPr>
          <p:cNvSpPr/>
          <p:nvPr/>
        </p:nvSpPr>
        <p:spPr>
          <a:xfrm>
            <a:off x="7517651" y="3315460"/>
            <a:ext cx="1723549" cy="461665"/>
          </a:xfrm>
          <a:prstGeom prst="rect">
            <a:avLst/>
          </a:prstGeom>
        </p:spPr>
        <p:txBody>
          <a:bodyPr wrap="none">
            <a:spAutoFit/>
          </a:bodyPr>
          <a:lstStyle/>
          <a:p>
            <a:r>
              <a:rPr lang="zh-CN" altLang="en-US" sz="2400" b="1" dirty="0"/>
              <a:t>为客户赋能</a:t>
            </a:r>
          </a:p>
        </p:txBody>
      </p:sp>
    </p:spTree>
    <p:extLst>
      <p:ext uri="{BB962C8B-B14F-4D97-AF65-F5344CB8AC3E}">
        <p14:creationId xmlns:p14="http://schemas.microsoft.com/office/powerpoint/2010/main" val="3902396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3DCA6A4-EA4B-C94F-A614-282136EFC87E}"/>
              </a:ext>
            </a:extLst>
          </p:cNvPr>
          <p:cNvSpPr txBox="1"/>
          <p:nvPr/>
        </p:nvSpPr>
        <p:spPr>
          <a:xfrm>
            <a:off x="3951823" y="3136612"/>
            <a:ext cx="4288353" cy="584775"/>
          </a:xfrm>
          <a:prstGeom prst="rect">
            <a:avLst/>
          </a:prstGeom>
          <a:noFill/>
        </p:spPr>
        <p:txBody>
          <a:bodyPr wrap="none" rtlCol="0">
            <a:spAutoFit/>
          </a:bodyPr>
          <a:lstStyle/>
          <a:p>
            <a:r>
              <a:rPr kumimoji="1" lang="zh-CN" altLang="en-US" sz="3200" b="1" dirty="0"/>
              <a:t>直流电机控制市场产品</a:t>
            </a:r>
            <a:endParaRPr kumimoji="1" lang="en-US" altLang="zh-CN" sz="3200" b="1" dirty="0"/>
          </a:p>
        </p:txBody>
      </p:sp>
    </p:spTree>
    <p:extLst>
      <p:ext uri="{BB962C8B-B14F-4D97-AF65-F5344CB8AC3E}">
        <p14:creationId xmlns:p14="http://schemas.microsoft.com/office/powerpoint/2010/main" val="2412906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4E9F4C59-30CF-45B5-A880-34D9A5F0E8D4}"/>
              </a:ext>
            </a:extLst>
          </p:cNvPr>
          <p:cNvSpPr txBox="1">
            <a:spLocks noChangeArrowheads="1"/>
          </p:cNvSpPr>
          <p:nvPr/>
        </p:nvSpPr>
        <p:spPr>
          <a:xfrm>
            <a:off x="0" y="314188"/>
            <a:ext cx="4295800" cy="6130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en-US" altLang="zh-CN" sz="3600" b="1" dirty="0">
                <a:solidFill>
                  <a:schemeClr val="bg1"/>
                </a:solidFill>
              </a:rPr>
              <a:t>SWM201</a:t>
            </a:r>
            <a:r>
              <a:rPr lang="zh-CN" altLang="en-US" sz="3600" b="1" dirty="0">
                <a:solidFill>
                  <a:schemeClr val="bg1"/>
                </a:solidFill>
              </a:rPr>
              <a:t>芯片简介</a:t>
            </a:r>
          </a:p>
        </p:txBody>
      </p:sp>
      <p:sp>
        <p:nvSpPr>
          <p:cNvPr id="4" name="内容占位符 2">
            <a:extLst>
              <a:ext uri="{FF2B5EF4-FFF2-40B4-BE49-F238E27FC236}">
                <a16:creationId xmlns:a16="http://schemas.microsoft.com/office/drawing/2014/main" id="{E453AAB7-A30C-4F7C-8843-8C344EAE370A}"/>
              </a:ext>
            </a:extLst>
          </p:cNvPr>
          <p:cNvSpPr txBox="1">
            <a:spLocks noChangeArrowheads="1"/>
          </p:cNvSpPr>
          <p:nvPr/>
        </p:nvSpPr>
        <p:spPr>
          <a:xfrm>
            <a:off x="609600" y="1556792"/>
            <a:ext cx="10972800" cy="45259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endParaRPr lang="zh-CN" altLang="en-US" sz="2800" dirty="0"/>
          </a:p>
        </p:txBody>
      </p:sp>
      <p:sp>
        <p:nvSpPr>
          <p:cNvPr id="9" name="内容占位符 8"/>
          <p:cNvSpPr>
            <a:spLocks noGrp="1"/>
          </p:cNvSpPr>
          <p:nvPr>
            <p:ph idx="1"/>
          </p:nvPr>
        </p:nvSpPr>
        <p:spPr>
          <a:xfrm>
            <a:off x="261051" y="1124744"/>
            <a:ext cx="11305256" cy="5123109"/>
          </a:xfrm>
        </p:spPr>
        <p:txBody>
          <a:bodyPr/>
          <a:lstStyle/>
          <a:p>
            <a:pPr lvl="0">
              <a:lnSpc>
                <a:spcPts val="2600"/>
              </a:lnSpc>
              <a:buSzPts val="1050"/>
              <a:buFont typeface="Wingdings" panose="05000000000000000000" pitchFamily="2" charset="2"/>
              <a:buChar char=""/>
              <a:tabLst>
                <a:tab pos="266700" algn="l"/>
              </a:tabLst>
            </a:pP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基于</a:t>
            </a:r>
            <a:r>
              <a:rPr lang="en-US" altLang="zh-CN" sz="2000" kern="100" dirty="0">
                <a:latin typeface="Calibri" panose="020F0502020204030204" pitchFamily="34" charset="0"/>
                <a:ea typeface="黑体" panose="02010609060101010101" pitchFamily="49" charset="-122"/>
                <a:cs typeface="Calibri" panose="020F0502020204030204" pitchFamily="34" charset="0"/>
              </a:rPr>
              <a:t>ARM® Cortex™-M0</a:t>
            </a:r>
            <a:r>
              <a:rPr lang="zh-CN"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内核</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a:t>
            </a:r>
            <a:endPar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endParaRPr>
          </a:p>
          <a:p>
            <a:pPr lvl="0">
              <a:lnSpc>
                <a:spcPts val="2600"/>
              </a:lnSpc>
              <a:buSzPts val="1050"/>
              <a:buFont typeface="Wingdings" panose="05000000000000000000" pitchFamily="2" charset="2"/>
              <a:buChar char=""/>
              <a:tabLst>
                <a:tab pos="266700" algn="l"/>
              </a:tabLst>
            </a:pP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最高频率</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60MHz</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a:t>
            </a:r>
            <a:r>
              <a:rPr lang="zh-CN"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内置</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LDO</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，全模块宽电压供电</a:t>
            </a:r>
            <a:endParaRPr lang="en-US" altLang="zh-CN" sz="1800" kern="100" dirty="0">
              <a:latin typeface="Calibri" panose="020F0502020204030204" pitchFamily="34" charset="0"/>
              <a:ea typeface="黑体" panose="02010609060101010101" pitchFamily="49" charset="-122"/>
              <a:cs typeface="Calibri" panose="020F0502020204030204" pitchFamily="34" charset="0"/>
            </a:endParaRPr>
          </a:p>
          <a:p>
            <a:pPr lvl="0">
              <a:lnSpc>
                <a:spcPts val="2600"/>
              </a:lnSpc>
              <a:buSzPts val="1050"/>
              <a:buFont typeface="Wingdings" panose="05000000000000000000" pitchFamily="2" charset="2"/>
              <a:buChar char=""/>
              <a:tabLst>
                <a:tab pos="266700" algn="l"/>
              </a:tabLst>
            </a:pP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32KB FLASH</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8KB SRAM</a:t>
            </a:r>
            <a:endParaRPr lang="zh-CN" altLang="zh-CN" sz="1800" kern="100" dirty="0">
              <a:effectLst/>
              <a:latin typeface="Calibri" panose="020F0502020204030204" pitchFamily="34" charset="0"/>
              <a:ea typeface="黑体" panose="02010609060101010101" pitchFamily="49" charset="-122"/>
              <a:cs typeface="Times New Roman" panose="02020603050405020304" pitchFamily="18" charset="0"/>
            </a:endParaRPr>
          </a:p>
          <a:p>
            <a:pPr lvl="0">
              <a:lnSpc>
                <a:spcPts val="2600"/>
              </a:lnSpc>
              <a:buSzPts val="1050"/>
              <a:buFont typeface="Wingdings" panose="05000000000000000000" pitchFamily="2" charset="2"/>
              <a:buChar char=""/>
              <a:tabLst>
                <a:tab pos="266700" algn="l"/>
              </a:tabLst>
            </a:pP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独立</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4</a:t>
            </a:r>
            <a:r>
              <a:rPr lang="zh-CN"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通道</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16</a:t>
            </a:r>
            <a:r>
              <a:rPr lang="zh-CN"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位</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PWM</a:t>
            </a:r>
            <a:r>
              <a:rPr lang="zh-CN"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支持互补模式扩展，支持</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ADC</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灵活触发</a:t>
            </a:r>
            <a:endPar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endParaRPr>
          </a:p>
          <a:p>
            <a:pPr lvl="0">
              <a:lnSpc>
                <a:spcPts val="2600"/>
              </a:lnSpc>
              <a:buSzPts val="1050"/>
              <a:buFont typeface="Wingdings" panose="05000000000000000000" pitchFamily="2" charset="2"/>
              <a:buChar char=""/>
              <a:tabLst>
                <a:tab pos="266700" algn="l"/>
              </a:tabLst>
            </a:pP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12BIT 12CH 1MSPS SAR ADC</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，支持</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FIFO</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及多种触发方式</a:t>
            </a:r>
            <a:endParaRPr lang="zh-CN"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endParaRPr>
          </a:p>
          <a:p>
            <a:pPr>
              <a:lnSpc>
                <a:spcPts val="2600"/>
              </a:lnSpc>
              <a:buSzPts val="1050"/>
              <a:buFont typeface="Wingdings" panose="05000000000000000000" pitchFamily="2" charset="2"/>
              <a:buChar char=""/>
              <a:tabLst>
                <a:tab pos="266700" algn="l"/>
              </a:tabLst>
            </a:pP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2</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路加强型定时器，</a:t>
            </a:r>
            <a:r>
              <a:rPr lang="zh-CN"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支持计数器、捕获、脉冲发送等功能，支持</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HALL</a:t>
            </a:r>
            <a:r>
              <a:rPr lang="zh-CN"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接口</a:t>
            </a:r>
            <a:endPar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endParaRPr>
          </a:p>
          <a:p>
            <a:pPr>
              <a:lnSpc>
                <a:spcPts val="2600"/>
              </a:lnSpc>
              <a:buSzPts val="1050"/>
              <a:buFont typeface="Wingdings" panose="05000000000000000000" pitchFamily="2" charset="2"/>
              <a:buChar char=""/>
              <a:tabLst>
                <a:tab pos="266700" algn="l"/>
              </a:tabLst>
            </a:pP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具备独立</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FIFO UART</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2</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，主从模式 </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I2C</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1</a:t>
            </a:r>
          </a:p>
          <a:p>
            <a:pPr>
              <a:lnSpc>
                <a:spcPts val="2600"/>
              </a:lnSpc>
              <a:buSzPts val="1050"/>
              <a:buFont typeface="Wingdings" panose="05000000000000000000" pitchFamily="2" charset="2"/>
              <a:buChar char=""/>
              <a:tabLst>
                <a:tab pos="266700" algn="l"/>
              </a:tabLst>
            </a:pP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支持独立</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OPA</a:t>
            </a: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3</a:t>
            </a: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，内置</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PGA</a:t>
            </a: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模式</a:t>
            </a:r>
            <a:endPar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endParaRPr>
          </a:p>
          <a:p>
            <a:pPr>
              <a:lnSpc>
                <a:spcPts val="2600"/>
              </a:lnSpc>
              <a:buSzPts val="1050"/>
              <a:buFont typeface="Wingdings" panose="05000000000000000000" pitchFamily="2" charset="2"/>
              <a:buChar char=""/>
              <a:tabLst>
                <a:tab pos="266700" algn="l"/>
              </a:tabLst>
            </a:pP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支持独立</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CMP</a:t>
            </a: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4</a:t>
            </a: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，内置多种</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N</a:t>
            </a: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端比较基准，比较结果可与</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HALL</a:t>
            </a: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联动</a:t>
            </a:r>
            <a:endPar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endParaRPr>
          </a:p>
          <a:p>
            <a:pPr>
              <a:lnSpc>
                <a:spcPts val="2600"/>
              </a:lnSpc>
              <a:buSzPts val="1050"/>
              <a:buFont typeface="Wingdings" panose="05000000000000000000" pitchFamily="2" charset="2"/>
              <a:buChar char=""/>
              <a:tabLst>
                <a:tab pos="266700" algn="l"/>
              </a:tabLst>
            </a:pP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内置</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2V</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偏置电压，可直接内部提供给</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OPA</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负端</a:t>
            </a:r>
            <a:endPar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endParaRPr>
          </a:p>
          <a:p>
            <a:pPr>
              <a:lnSpc>
                <a:spcPts val="2600"/>
              </a:lnSpc>
              <a:buSzPts val="1050"/>
              <a:buFont typeface="Wingdings" panose="05000000000000000000" pitchFamily="2" charset="2"/>
              <a:buChar char=""/>
              <a:tabLst>
                <a:tab pos="266700" algn="l"/>
              </a:tabLst>
            </a:pP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支持</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CORDIC/DIV</a:t>
            </a:r>
            <a:r>
              <a:rPr lang="zh-CN" altLang="en-US"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等算法加速</a:t>
            </a:r>
            <a:endPar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endParaRPr>
          </a:p>
          <a:p>
            <a:pPr>
              <a:lnSpc>
                <a:spcPts val="2600"/>
              </a:lnSpc>
              <a:buSzPts val="1050"/>
              <a:buFont typeface="Wingdings" panose="05000000000000000000" pitchFamily="2" charset="2"/>
              <a:buChar char=""/>
              <a:tabLst>
                <a:tab pos="266700" algn="l"/>
              </a:tabLst>
            </a:pP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内置低频</a:t>
            </a:r>
            <a:r>
              <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32KB</a:t>
            </a:r>
            <a:r>
              <a:rPr lang="zh-CN" altLang="en-US" sz="2000" kern="100" dirty="0">
                <a:solidFill>
                  <a:srgbClr val="002060"/>
                </a:solidFill>
                <a:latin typeface="Calibri" panose="020F0502020204030204" pitchFamily="34" charset="0"/>
                <a:ea typeface="黑体" panose="02010609060101010101" pitchFamily="49" charset="-122"/>
                <a:cs typeface="Calibri" panose="020F0502020204030204" pitchFamily="34" charset="0"/>
              </a:rPr>
              <a:t>时钟，支持休眠模式自唤醒</a:t>
            </a:r>
            <a:endParaRPr lang="en-US" altLang="zh-CN" sz="2000" kern="100" dirty="0">
              <a:solidFill>
                <a:srgbClr val="002060"/>
              </a:solidFill>
              <a:latin typeface="Calibri" panose="020F0502020204030204" pitchFamily="34" charset="0"/>
              <a:ea typeface="黑体" panose="02010609060101010101" pitchFamily="49" charset="-122"/>
              <a:cs typeface="Calibri" panose="020F0502020204030204" pitchFamily="34" charset="0"/>
            </a:endParaRPr>
          </a:p>
          <a:p>
            <a:pPr>
              <a:lnSpc>
                <a:spcPts val="2600"/>
              </a:lnSpc>
              <a:buSzPts val="1050"/>
              <a:buFont typeface="Wingdings" panose="05000000000000000000" pitchFamily="2" charset="2"/>
              <a:buChar char=""/>
              <a:tabLst>
                <a:tab pos="266700" algn="l"/>
              </a:tabLst>
            </a:pPr>
            <a:r>
              <a:rPr lang="zh-CN" altLang="en-US" sz="2000" kern="100" dirty="0">
                <a:solidFill>
                  <a:srgbClr val="002060"/>
                </a:solidFill>
                <a:effectLst/>
                <a:latin typeface="Calibri" panose="020F0502020204030204" pitchFamily="34" charset="0"/>
                <a:ea typeface="黑体" panose="02010609060101010101" pitchFamily="49" charset="-122"/>
                <a:cs typeface="Calibri" panose="020F0502020204030204" pitchFamily="34" charset="0"/>
              </a:rPr>
              <a:t>支持独立</a:t>
            </a:r>
            <a:r>
              <a:rPr lang="en-US" altLang="zh-CN" sz="2000" kern="100" dirty="0">
                <a:solidFill>
                  <a:srgbClr val="002060"/>
                </a:solidFill>
                <a:effectLst/>
                <a:latin typeface="Calibri" panose="020F0502020204030204" pitchFamily="34" charset="0"/>
                <a:ea typeface="黑体" panose="02010609060101010101" pitchFamily="49" charset="-122"/>
                <a:cs typeface="Calibri" panose="020F0502020204030204" pitchFamily="34" charset="0"/>
              </a:rPr>
              <a:t>96BIT ID</a:t>
            </a:r>
          </a:p>
        </p:txBody>
      </p:sp>
      <p:sp>
        <p:nvSpPr>
          <p:cNvPr id="5" name="矩形 4">
            <a:extLst>
              <a:ext uri="{FF2B5EF4-FFF2-40B4-BE49-F238E27FC236}">
                <a16:creationId xmlns:a16="http://schemas.microsoft.com/office/drawing/2014/main" id="{4078A86F-B8E3-0448-BB75-30A56EFA7470}"/>
              </a:ext>
            </a:extLst>
          </p:cNvPr>
          <p:cNvSpPr/>
          <p:nvPr/>
        </p:nvSpPr>
        <p:spPr>
          <a:xfrm>
            <a:off x="9291797" y="1403353"/>
            <a:ext cx="2252540" cy="1323439"/>
          </a:xfrm>
          <a:prstGeom prst="rect">
            <a:avLst/>
          </a:prstGeom>
          <a:noFill/>
        </p:spPr>
        <p:txBody>
          <a:bodyPr wrap="square" lIns="91440" tIns="45720" rIns="91440" bIns="45720">
            <a:spAutoFit/>
          </a:bodyPr>
          <a:lstStyle/>
          <a:p>
            <a:pPr algn="ctr"/>
            <a:r>
              <a:rPr lang="en-US" altLang="zh-C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DABAO</a:t>
            </a:r>
          </a:p>
          <a:p>
            <a:pPr algn="ctr"/>
            <a:r>
              <a:rPr lang="en-US" altLang="zh-CN"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M0</a:t>
            </a:r>
          </a:p>
          <a:p>
            <a:pPr algn="ctr"/>
            <a:r>
              <a:rPr lang="zh-CN" altLang="en-US" b="1" dirty="0">
                <a:ln/>
                <a:solidFill>
                  <a:srgbClr val="0C5CF6"/>
                </a:solidFill>
                <a:effectLst>
                  <a:outerShdw blurRad="38100" dist="19050" dir="2700000" algn="tl" rotWithShape="0">
                    <a:schemeClr val="dk1">
                      <a:lumMod val="50000"/>
                      <a:alpha val="40000"/>
                    </a:schemeClr>
                  </a:outerShdw>
                </a:effectLst>
              </a:rPr>
              <a:t>第</a:t>
            </a:r>
            <a:r>
              <a:rPr lang="en-US" altLang="zh-CN" b="1" dirty="0">
                <a:ln/>
                <a:solidFill>
                  <a:srgbClr val="0C5CF6"/>
                </a:solidFill>
                <a:effectLst>
                  <a:outerShdw blurRad="38100" dist="19050" dir="2700000" algn="tl" rotWithShape="0">
                    <a:schemeClr val="dk1">
                      <a:lumMod val="50000"/>
                      <a:alpha val="40000"/>
                    </a:schemeClr>
                  </a:outerShdw>
                </a:effectLst>
              </a:rPr>
              <a:t>4</a:t>
            </a:r>
            <a:r>
              <a:rPr lang="zh-CN" altLang="en-US" b="1" dirty="0">
                <a:ln/>
                <a:solidFill>
                  <a:srgbClr val="0C5CF6"/>
                </a:solidFill>
                <a:effectLst>
                  <a:outerShdw blurRad="38100" dist="19050" dir="2700000" algn="tl" rotWithShape="0">
                    <a:schemeClr val="dk1">
                      <a:lumMod val="50000"/>
                      <a:alpha val="40000"/>
                    </a:schemeClr>
                  </a:outerShdw>
                </a:effectLst>
              </a:rPr>
              <a:t>代</a:t>
            </a:r>
          </a:p>
        </p:txBody>
      </p:sp>
    </p:spTree>
    <p:extLst>
      <p:ext uri="{BB962C8B-B14F-4D97-AF65-F5344CB8AC3E}">
        <p14:creationId xmlns:p14="http://schemas.microsoft.com/office/powerpoint/2010/main" val="3958228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94C7034-3CF0-3B42-84EF-CF3EA6501ACC}"/>
              </a:ext>
            </a:extLst>
          </p:cNvPr>
          <p:cNvSpPr/>
          <p:nvPr/>
        </p:nvSpPr>
        <p:spPr>
          <a:xfrm>
            <a:off x="2669421" y="3075057"/>
            <a:ext cx="6853158" cy="707886"/>
          </a:xfrm>
          <a:prstGeom prst="rect">
            <a:avLst/>
          </a:prstGeom>
          <a:noFill/>
        </p:spPr>
        <p:txBody>
          <a:bodyPr wrap="none" lIns="91440" tIns="45720" rIns="91440" bIns="45720">
            <a:spAutoFit/>
          </a:bodyPr>
          <a:lstStyle/>
          <a:p>
            <a:pPr algn="ctr"/>
            <a:r>
              <a:rPr lang="zh-CN" altLang="en-US" sz="4000" b="0" cap="none" spc="0" dirty="0">
                <a:ln w="0"/>
                <a:solidFill>
                  <a:schemeClr val="tx1"/>
                </a:solidFill>
                <a:effectLst>
                  <a:outerShdw blurRad="38100" dist="19050" dir="2700000" algn="tl" rotWithShape="0">
                    <a:schemeClr val="dk1">
                      <a:alpha val="40000"/>
                    </a:schemeClr>
                  </a:outerShdw>
                </a:effectLst>
              </a:rPr>
              <a:t>华芯微特及芯片设计平台介绍</a:t>
            </a:r>
          </a:p>
        </p:txBody>
      </p:sp>
      <p:pic>
        <p:nvPicPr>
          <p:cNvPr id="6" name="Picture 2">
            <a:extLst>
              <a:ext uri="{FF2B5EF4-FFF2-40B4-BE49-F238E27FC236}">
                <a16:creationId xmlns:a16="http://schemas.microsoft.com/office/drawing/2014/main" id="{6090FEE5-E60D-154F-9B0D-93510868DA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1" t="23750" r="3246" b="23750"/>
          <a:stretch/>
        </p:blipFill>
        <p:spPr bwMode="auto">
          <a:xfrm>
            <a:off x="4804191" y="1382724"/>
            <a:ext cx="2583618" cy="147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626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4E9F4C59-30CF-45B5-A880-34D9A5F0E8D4}"/>
              </a:ext>
            </a:extLst>
          </p:cNvPr>
          <p:cNvSpPr txBox="1">
            <a:spLocks noChangeArrowheads="1"/>
          </p:cNvSpPr>
          <p:nvPr/>
        </p:nvSpPr>
        <p:spPr>
          <a:xfrm>
            <a:off x="111275" y="346646"/>
            <a:ext cx="4766320" cy="70609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en-US" altLang="zh-CN" sz="3600" b="1" dirty="0">
                <a:solidFill>
                  <a:schemeClr val="bg1"/>
                </a:solidFill>
              </a:rPr>
              <a:t>SWM201</a:t>
            </a:r>
            <a:r>
              <a:rPr lang="zh-CN" altLang="en-US" sz="3600" b="1" dirty="0">
                <a:solidFill>
                  <a:schemeClr val="bg1"/>
                </a:solidFill>
              </a:rPr>
              <a:t>市场应用</a:t>
            </a:r>
          </a:p>
        </p:txBody>
      </p:sp>
      <p:graphicFrame>
        <p:nvGraphicFramePr>
          <p:cNvPr id="2" name="图示 1"/>
          <p:cNvGraphicFramePr/>
          <p:nvPr>
            <p:extLst>
              <p:ext uri="{D42A27DB-BD31-4B8C-83A1-F6EECF244321}">
                <p14:modId xmlns:p14="http://schemas.microsoft.com/office/powerpoint/2010/main" val="1502160582"/>
              </p:ext>
            </p:extLst>
          </p:nvPr>
        </p:nvGraphicFramePr>
        <p:xfrm>
          <a:off x="635554" y="1052736"/>
          <a:ext cx="7332654" cy="5458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图片 8">
            <a:extLst>
              <a:ext uri="{FF2B5EF4-FFF2-40B4-BE49-F238E27FC236}">
                <a16:creationId xmlns:a16="http://schemas.microsoft.com/office/drawing/2014/main" id="{4346611A-6B07-0C41-8A0C-E76CF9DE511E}"/>
              </a:ext>
            </a:extLst>
          </p:cNvPr>
          <p:cNvPicPr>
            <a:picLocks noChangeAspect="1"/>
          </p:cNvPicPr>
          <p:nvPr/>
        </p:nvPicPr>
        <p:blipFill>
          <a:blip r:embed="rId7"/>
          <a:stretch>
            <a:fillRect/>
          </a:stretch>
        </p:blipFill>
        <p:spPr>
          <a:xfrm>
            <a:off x="8760280" y="1547301"/>
            <a:ext cx="2016240" cy="1211208"/>
          </a:xfrm>
          <a:prstGeom prst="rect">
            <a:avLst/>
          </a:prstGeom>
        </p:spPr>
      </p:pic>
      <p:pic>
        <p:nvPicPr>
          <p:cNvPr id="10" name="图片 9">
            <a:extLst>
              <a:ext uri="{FF2B5EF4-FFF2-40B4-BE49-F238E27FC236}">
                <a16:creationId xmlns:a16="http://schemas.microsoft.com/office/drawing/2014/main" id="{6DAF0F3D-4BE5-794A-B3B2-8A53B333EAF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59" b="96098" l="3226" r="97542">
                        <a14:foregroundMark x1="22581" y1="48049" x2="22581" y2="48049"/>
                        <a14:foregroundMark x1="4762" y1="48049" x2="4762" y2="48049"/>
                        <a14:foregroundMark x1="11214" y1="96098" x2="11214" y2="96098"/>
                        <a14:foregroundMark x1="3533" y1="91220" x2="3533" y2="91220"/>
                        <a14:foregroundMark x1="67742" y1="8293" x2="67742" y2="8293"/>
                        <a14:foregroundMark x1="40553" y1="4390" x2="40553" y2="4390"/>
                        <a14:foregroundMark x1="90015" y1="15610" x2="90015" y2="15610"/>
                        <a14:foregroundMark x1="93548" y1="12927" x2="93548" y2="12927"/>
                        <a14:foregroundMark x1="97542" y1="15610" x2="97542" y2="15610"/>
                        <a14:foregroundMark x1="37634" y1="11220" x2="37634" y2="11220"/>
                        <a14:foregroundMark x1="33487" y1="22195" x2="33487" y2="22195"/>
                        <a14:foregroundMark x1="36406" y1="19268" x2="36406" y2="19268"/>
                        <a14:backgroundMark x1="72965" y1="65122" x2="72965" y2="65122"/>
                        <a14:backgroundMark x1="60522" y1="61220" x2="60522" y2="61220"/>
                        <a14:backgroundMark x1="60522" y1="61220" x2="60522" y2="61220"/>
                        <a14:backgroundMark x1="62366" y1="61220" x2="62366" y2="61220"/>
                        <a14:backgroundMark x1="63441" y1="61220" x2="63441" y2="61220"/>
                        <a14:backgroundMark x1="20123" y1="24390" x2="20123" y2="24390"/>
                      </a14:backgroundRemoval>
                    </a14:imgEffect>
                  </a14:imgLayer>
                </a14:imgProps>
              </a:ext>
            </a:extLst>
          </a:blip>
          <a:stretch>
            <a:fillRect/>
          </a:stretch>
        </p:blipFill>
        <p:spPr>
          <a:xfrm>
            <a:off x="9110818" y="3045503"/>
            <a:ext cx="1371535" cy="863793"/>
          </a:xfrm>
          <a:prstGeom prst="rect">
            <a:avLst/>
          </a:prstGeom>
        </p:spPr>
      </p:pic>
      <p:pic>
        <p:nvPicPr>
          <p:cNvPr id="11" name="图片 10">
            <a:extLst>
              <a:ext uri="{FF2B5EF4-FFF2-40B4-BE49-F238E27FC236}">
                <a16:creationId xmlns:a16="http://schemas.microsoft.com/office/drawing/2014/main" id="{9DEA74D4-2985-4244-93E1-75E18068F2C1}"/>
              </a:ext>
            </a:extLst>
          </p:cNvPr>
          <p:cNvPicPr>
            <a:picLocks noChangeAspect="1"/>
          </p:cNvPicPr>
          <p:nvPr/>
        </p:nvPicPr>
        <p:blipFill>
          <a:blip r:embed="rId10"/>
          <a:stretch>
            <a:fillRect/>
          </a:stretch>
        </p:blipFill>
        <p:spPr>
          <a:xfrm>
            <a:off x="9110818" y="5013176"/>
            <a:ext cx="1371535" cy="959258"/>
          </a:xfrm>
          <a:prstGeom prst="rect">
            <a:avLst/>
          </a:prstGeom>
        </p:spPr>
      </p:pic>
      <p:pic>
        <p:nvPicPr>
          <p:cNvPr id="12" name="图片 11">
            <a:extLst>
              <a:ext uri="{FF2B5EF4-FFF2-40B4-BE49-F238E27FC236}">
                <a16:creationId xmlns:a16="http://schemas.microsoft.com/office/drawing/2014/main" id="{DBABE1D6-A204-6140-B134-0DB146CCAC07}"/>
              </a:ext>
            </a:extLst>
          </p:cNvPr>
          <p:cNvPicPr>
            <a:picLocks noChangeAspect="1"/>
          </p:cNvPicPr>
          <p:nvPr/>
        </p:nvPicPr>
        <p:blipFill>
          <a:blip r:embed="rId11"/>
          <a:stretch>
            <a:fillRect/>
          </a:stretch>
        </p:blipFill>
        <p:spPr>
          <a:xfrm>
            <a:off x="8904312" y="3973371"/>
            <a:ext cx="1722073" cy="915202"/>
          </a:xfrm>
          <a:prstGeom prst="rect">
            <a:avLst/>
          </a:prstGeom>
        </p:spPr>
      </p:pic>
      <p:sp>
        <p:nvSpPr>
          <p:cNvPr id="13" name="矩形 12">
            <a:extLst>
              <a:ext uri="{FF2B5EF4-FFF2-40B4-BE49-F238E27FC236}">
                <a16:creationId xmlns:a16="http://schemas.microsoft.com/office/drawing/2014/main" id="{ED1DBDA6-E95C-5747-94FF-6EC7E0ECB894}"/>
              </a:ext>
            </a:extLst>
          </p:cNvPr>
          <p:cNvSpPr/>
          <p:nvPr/>
        </p:nvSpPr>
        <p:spPr>
          <a:xfrm>
            <a:off x="8887342" y="4541237"/>
            <a:ext cx="1722073" cy="307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92D050"/>
                </a:solidFill>
              </a:rPr>
              <a:t>E-Bike</a:t>
            </a:r>
            <a:endParaRPr kumimoji="1" lang="zh-CN" altLang="en-US" b="1" dirty="0">
              <a:solidFill>
                <a:srgbClr val="92D050"/>
              </a:solidFill>
            </a:endParaRPr>
          </a:p>
        </p:txBody>
      </p:sp>
    </p:spTree>
    <p:extLst>
      <p:ext uri="{BB962C8B-B14F-4D97-AF65-F5344CB8AC3E}">
        <p14:creationId xmlns:p14="http://schemas.microsoft.com/office/powerpoint/2010/main" val="3642059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EE555CF-C4AB-C64B-9990-8D5633303614}"/>
              </a:ext>
            </a:extLst>
          </p:cNvPr>
          <p:cNvSpPr txBox="1">
            <a:spLocks noChangeArrowheads="1"/>
          </p:cNvSpPr>
          <p:nvPr/>
        </p:nvSpPr>
        <p:spPr>
          <a:xfrm>
            <a:off x="2728" y="332656"/>
            <a:ext cx="5877247" cy="556173"/>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3600" b="1" dirty="0">
                <a:solidFill>
                  <a:schemeClr val="bg1"/>
                </a:solidFill>
                <a:latin typeface="微软雅黑" panose="020B0503020204020204" pitchFamily="34" charset="-122"/>
                <a:ea typeface="微软雅黑" panose="020B0503020204020204" pitchFamily="34" charset="-122"/>
              </a:rPr>
              <a:t>优化解决的实际问题</a:t>
            </a:r>
          </a:p>
        </p:txBody>
      </p:sp>
      <p:graphicFrame>
        <p:nvGraphicFramePr>
          <p:cNvPr id="2" name="图示 1"/>
          <p:cNvGraphicFramePr/>
          <p:nvPr>
            <p:extLst>
              <p:ext uri="{D42A27DB-BD31-4B8C-83A1-F6EECF244321}">
                <p14:modId xmlns:p14="http://schemas.microsoft.com/office/powerpoint/2010/main" val="912875281"/>
              </p:ext>
            </p:extLst>
          </p:nvPr>
        </p:nvGraphicFramePr>
        <p:xfrm>
          <a:off x="1543720" y="1268760"/>
          <a:ext cx="9104560" cy="469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9611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3DCA6A4-EA4B-C94F-A614-282136EFC87E}"/>
              </a:ext>
            </a:extLst>
          </p:cNvPr>
          <p:cNvSpPr txBox="1"/>
          <p:nvPr/>
        </p:nvSpPr>
        <p:spPr>
          <a:xfrm>
            <a:off x="3717785" y="3136612"/>
            <a:ext cx="3776996" cy="584775"/>
          </a:xfrm>
          <a:prstGeom prst="rect">
            <a:avLst/>
          </a:prstGeom>
          <a:noFill/>
        </p:spPr>
        <p:txBody>
          <a:bodyPr wrap="none" rtlCol="0">
            <a:spAutoFit/>
          </a:bodyPr>
          <a:lstStyle/>
          <a:p>
            <a:r>
              <a:rPr kumimoji="1" lang="zh-CN" altLang="en-US" sz="3200" b="1" dirty="0"/>
              <a:t>白电</a:t>
            </a:r>
            <a:r>
              <a:rPr kumimoji="1" lang="en-US" altLang="zh-CN" sz="3200" b="1" dirty="0"/>
              <a:t>&amp;</a:t>
            </a:r>
            <a:r>
              <a:rPr kumimoji="1" lang="zh-CN" altLang="en-US" sz="3200" b="1" dirty="0"/>
              <a:t>工控市场产品</a:t>
            </a:r>
            <a:endParaRPr kumimoji="1" lang="en-US" altLang="zh-CN" sz="3200" b="1" dirty="0"/>
          </a:p>
        </p:txBody>
      </p:sp>
    </p:spTree>
    <p:extLst>
      <p:ext uri="{BB962C8B-B14F-4D97-AF65-F5344CB8AC3E}">
        <p14:creationId xmlns:p14="http://schemas.microsoft.com/office/powerpoint/2010/main" val="3349660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860E96-C4BF-F945-B1FA-EEE7F9520BDF}"/>
              </a:ext>
            </a:extLst>
          </p:cNvPr>
          <p:cNvPicPr>
            <a:picLocks noChangeAspect="1"/>
          </p:cNvPicPr>
          <p:nvPr/>
        </p:nvPicPr>
        <p:blipFill>
          <a:blip r:embed="rId3"/>
          <a:stretch>
            <a:fillRect/>
          </a:stretch>
        </p:blipFill>
        <p:spPr>
          <a:xfrm>
            <a:off x="119336" y="1484784"/>
            <a:ext cx="5715065" cy="3277389"/>
          </a:xfrm>
          <a:prstGeom prst="rect">
            <a:avLst/>
          </a:prstGeom>
        </p:spPr>
      </p:pic>
      <p:pic>
        <p:nvPicPr>
          <p:cNvPr id="3" name="图片 2">
            <a:extLst>
              <a:ext uri="{FF2B5EF4-FFF2-40B4-BE49-F238E27FC236}">
                <a16:creationId xmlns:a16="http://schemas.microsoft.com/office/drawing/2014/main" id="{9462ABB0-2C0C-0C4E-A366-94005C11B198}"/>
              </a:ext>
            </a:extLst>
          </p:cNvPr>
          <p:cNvPicPr>
            <a:picLocks noChangeAspect="1"/>
          </p:cNvPicPr>
          <p:nvPr/>
        </p:nvPicPr>
        <p:blipFill>
          <a:blip r:embed="rId4"/>
          <a:stretch>
            <a:fillRect/>
          </a:stretch>
        </p:blipFill>
        <p:spPr>
          <a:xfrm>
            <a:off x="6240016" y="1484784"/>
            <a:ext cx="5575258" cy="3277389"/>
          </a:xfrm>
          <a:prstGeom prst="rect">
            <a:avLst/>
          </a:prstGeom>
        </p:spPr>
      </p:pic>
      <p:sp>
        <p:nvSpPr>
          <p:cNvPr id="5" name="文本框 4">
            <a:extLst>
              <a:ext uri="{FF2B5EF4-FFF2-40B4-BE49-F238E27FC236}">
                <a16:creationId xmlns:a16="http://schemas.microsoft.com/office/drawing/2014/main" id="{7190438D-2432-8C43-96F6-EBD379326A23}"/>
              </a:ext>
            </a:extLst>
          </p:cNvPr>
          <p:cNvSpPr txBox="1"/>
          <p:nvPr/>
        </p:nvSpPr>
        <p:spPr>
          <a:xfrm>
            <a:off x="2072599" y="4883028"/>
            <a:ext cx="2382063" cy="369332"/>
          </a:xfrm>
          <a:prstGeom prst="rect">
            <a:avLst/>
          </a:prstGeom>
          <a:noFill/>
        </p:spPr>
        <p:txBody>
          <a:bodyPr wrap="none" rtlCol="0">
            <a:spAutoFit/>
          </a:bodyPr>
          <a:lstStyle/>
          <a:p>
            <a:pPr algn="ctr"/>
            <a:r>
              <a:rPr kumimoji="1" lang="en-US" altLang="zh-CN" dirty="0"/>
              <a:t>PIN</a:t>
            </a:r>
            <a:r>
              <a:rPr kumimoji="1" lang="zh-CN" altLang="en-US" dirty="0"/>
              <a:t> </a:t>
            </a:r>
            <a:r>
              <a:rPr kumimoji="1" lang="en-US" altLang="zh-CN" dirty="0"/>
              <a:t>TO</a:t>
            </a:r>
            <a:r>
              <a:rPr kumimoji="1" lang="zh-CN" altLang="en-US" dirty="0"/>
              <a:t> </a:t>
            </a:r>
            <a:r>
              <a:rPr kumimoji="1" lang="en-US" altLang="zh-CN" dirty="0"/>
              <a:t>PIN</a:t>
            </a:r>
            <a:r>
              <a:rPr kumimoji="1" lang="zh-CN" altLang="en-US" dirty="0"/>
              <a:t> 赛普拉斯</a:t>
            </a:r>
          </a:p>
        </p:txBody>
      </p:sp>
      <p:sp>
        <p:nvSpPr>
          <p:cNvPr id="6" name="文本框 5">
            <a:extLst>
              <a:ext uri="{FF2B5EF4-FFF2-40B4-BE49-F238E27FC236}">
                <a16:creationId xmlns:a16="http://schemas.microsoft.com/office/drawing/2014/main" id="{5762B90A-087B-584F-A119-A25223271B04}"/>
              </a:ext>
            </a:extLst>
          </p:cNvPr>
          <p:cNvSpPr txBox="1"/>
          <p:nvPr/>
        </p:nvSpPr>
        <p:spPr>
          <a:xfrm>
            <a:off x="8361915" y="4869160"/>
            <a:ext cx="1920398" cy="369332"/>
          </a:xfrm>
          <a:prstGeom prst="rect">
            <a:avLst/>
          </a:prstGeom>
          <a:noFill/>
        </p:spPr>
        <p:txBody>
          <a:bodyPr wrap="none" rtlCol="0">
            <a:spAutoFit/>
          </a:bodyPr>
          <a:lstStyle/>
          <a:p>
            <a:pPr algn="ctr"/>
            <a:r>
              <a:rPr kumimoji="1" lang="en-US" altLang="zh-CN" dirty="0"/>
              <a:t>PIN</a:t>
            </a:r>
            <a:r>
              <a:rPr kumimoji="1" lang="zh-CN" altLang="en-US" dirty="0"/>
              <a:t> </a:t>
            </a:r>
            <a:r>
              <a:rPr kumimoji="1" lang="en-US" altLang="zh-CN" dirty="0"/>
              <a:t>TO</a:t>
            </a:r>
            <a:r>
              <a:rPr kumimoji="1" lang="zh-CN" altLang="en-US" dirty="0"/>
              <a:t> </a:t>
            </a:r>
            <a:r>
              <a:rPr kumimoji="1" lang="en-US" altLang="zh-CN" dirty="0"/>
              <a:t>PIN</a:t>
            </a:r>
            <a:r>
              <a:rPr kumimoji="1" lang="zh-CN" altLang="en-US" dirty="0"/>
              <a:t> 瑞萨</a:t>
            </a:r>
          </a:p>
        </p:txBody>
      </p:sp>
      <p:sp>
        <p:nvSpPr>
          <p:cNvPr id="7" name="标题 3">
            <a:extLst>
              <a:ext uri="{FF2B5EF4-FFF2-40B4-BE49-F238E27FC236}">
                <a16:creationId xmlns:a16="http://schemas.microsoft.com/office/drawing/2014/main" id="{B4A64085-1DE3-AF47-A223-A067CE23EA51}"/>
              </a:ext>
            </a:extLst>
          </p:cNvPr>
          <p:cNvSpPr txBox="1"/>
          <p:nvPr/>
        </p:nvSpPr>
        <p:spPr bwMode="white">
          <a:xfrm>
            <a:off x="32272" y="373587"/>
            <a:ext cx="4031423" cy="60960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2pPr>
            <a:lvl3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3pPr>
            <a:lvl4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4pPr>
            <a:lvl5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5pPr>
            <a:lvl6pPr marL="4572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6pPr>
            <a:lvl7pPr marL="9144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7pPr>
            <a:lvl8pPr marL="13716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8pPr>
            <a:lvl9pPr marL="18288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9pPr>
          </a:lstStyle>
          <a:p>
            <a:r>
              <a:rPr lang="zh-CN" altLang="en-US" u="none" kern="0" dirty="0">
                <a:latin typeface="Microsoft YaHei" panose="020B0503020204020204" pitchFamily="34" charset="-122"/>
                <a:ea typeface="Microsoft YaHei" panose="020B0503020204020204" pitchFamily="34" charset="-122"/>
                <a:cs typeface="+mn-cs"/>
              </a:rPr>
              <a:t>大家电产品框架图</a:t>
            </a:r>
          </a:p>
        </p:txBody>
      </p:sp>
      <p:sp>
        <p:nvSpPr>
          <p:cNvPr id="9" name="矩形 8">
            <a:extLst>
              <a:ext uri="{FF2B5EF4-FFF2-40B4-BE49-F238E27FC236}">
                <a16:creationId xmlns:a16="http://schemas.microsoft.com/office/drawing/2014/main" id="{AD92DA7F-E9BA-7449-957F-D1C604399666}"/>
              </a:ext>
            </a:extLst>
          </p:cNvPr>
          <p:cNvSpPr/>
          <p:nvPr/>
        </p:nvSpPr>
        <p:spPr>
          <a:xfrm>
            <a:off x="0" y="4883028"/>
            <a:ext cx="2252540" cy="1323439"/>
          </a:xfrm>
          <a:prstGeom prst="rect">
            <a:avLst/>
          </a:prstGeom>
          <a:noFill/>
        </p:spPr>
        <p:txBody>
          <a:bodyPr wrap="square" lIns="91440" tIns="45720" rIns="91440" bIns="45720">
            <a:spAutoFit/>
          </a:bodyPr>
          <a:lstStyle/>
          <a:p>
            <a:pPr algn="ctr"/>
            <a:r>
              <a:rPr lang="en-US" altLang="zh-C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DABAO</a:t>
            </a:r>
          </a:p>
          <a:p>
            <a:pPr algn="ctr"/>
            <a:r>
              <a:rPr lang="en-US" altLang="zh-CN"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M0</a:t>
            </a:r>
          </a:p>
          <a:p>
            <a:pPr algn="ctr"/>
            <a:r>
              <a:rPr lang="zh-CN" altLang="en-US" b="1" dirty="0">
                <a:ln/>
                <a:solidFill>
                  <a:srgbClr val="0C5CF6"/>
                </a:solidFill>
                <a:effectLst>
                  <a:outerShdw blurRad="38100" dist="19050" dir="2700000" algn="tl" rotWithShape="0">
                    <a:schemeClr val="dk1">
                      <a:lumMod val="50000"/>
                      <a:alpha val="40000"/>
                    </a:schemeClr>
                  </a:outerShdw>
                </a:effectLst>
              </a:rPr>
              <a:t>第</a:t>
            </a:r>
            <a:r>
              <a:rPr lang="en-US" altLang="zh-CN" b="1" dirty="0">
                <a:ln/>
                <a:solidFill>
                  <a:srgbClr val="0C5CF6"/>
                </a:solidFill>
                <a:effectLst>
                  <a:outerShdw blurRad="38100" dist="19050" dir="2700000" algn="tl" rotWithShape="0">
                    <a:schemeClr val="dk1">
                      <a:lumMod val="50000"/>
                      <a:alpha val="40000"/>
                    </a:schemeClr>
                  </a:outerShdw>
                </a:effectLst>
              </a:rPr>
              <a:t>3</a:t>
            </a:r>
            <a:r>
              <a:rPr lang="zh-CN" altLang="en-US" b="1" dirty="0">
                <a:ln/>
                <a:solidFill>
                  <a:srgbClr val="0C5CF6"/>
                </a:solidFill>
                <a:effectLst>
                  <a:outerShdw blurRad="38100" dist="19050" dir="2700000" algn="tl" rotWithShape="0">
                    <a:schemeClr val="dk1">
                      <a:lumMod val="50000"/>
                      <a:alpha val="40000"/>
                    </a:schemeClr>
                  </a:outerShdw>
                </a:effectLst>
              </a:rPr>
              <a:t>代</a:t>
            </a:r>
          </a:p>
        </p:txBody>
      </p:sp>
      <p:sp>
        <p:nvSpPr>
          <p:cNvPr id="10" name="矩形 9">
            <a:extLst>
              <a:ext uri="{FF2B5EF4-FFF2-40B4-BE49-F238E27FC236}">
                <a16:creationId xmlns:a16="http://schemas.microsoft.com/office/drawing/2014/main" id="{1F94749D-0831-324C-9985-CDD3F52883D7}"/>
              </a:ext>
            </a:extLst>
          </p:cNvPr>
          <p:cNvSpPr/>
          <p:nvPr/>
        </p:nvSpPr>
        <p:spPr>
          <a:xfrm>
            <a:off x="10021852" y="4819218"/>
            <a:ext cx="2252540" cy="1323439"/>
          </a:xfrm>
          <a:prstGeom prst="rect">
            <a:avLst/>
          </a:prstGeom>
          <a:noFill/>
        </p:spPr>
        <p:txBody>
          <a:bodyPr wrap="square" lIns="91440" tIns="45720" rIns="91440" bIns="45720">
            <a:spAutoFit/>
          </a:bodyPr>
          <a:lstStyle/>
          <a:p>
            <a:pPr algn="ctr"/>
            <a:r>
              <a:rPr lang="en-US" altLang="zh-C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DABAO</a:t>
            </a:r>
          </a:p>
          <a:p>
            <a:pPr algn="ctr"/>
            <a:r>
              <a:rPr lang="en-US" altLang="zh-CN"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M0</a:t>
            </a:r>
          </a:p>
          <a:p>
            <a:pPr algn="ctr"/>
            <a:r>
              <a:rPr lang="zh-CN" altLang="en-US" b="1" dirty="0">
                <a:ln/>
                <a:solidFill>
                  <a:srgbClr val="0C5CF6"/>
                </a:solidFill>
                <a:effectLst>
                  <a:outerShdw blurRad="38100" dist="19050" dir="2700000" algn="tl" rotWithShape="0">
                    <a:schemeClr val="dk1">
                      <a:lumMod val="50000"/>
                      <a:alpha val="40000"/>
                    </a:schemeClr>
                  </a:outerShdw>
                </a:effectLst>
              </a:rPr>
              <a:t>第</a:t>
            </a:r>
            <a:r>
              <a:rPr lang="en-US" altLang="zh-CN" b="1" dirty="0">
                <a:ln/>
                <a:solidFill>
                  <a:srgbClr val="0C5CF6"/>
                </a:solidFill>
                <a:effectLst>
                  <a:outerShdw blurRad="38100" dist="19050" dir="2700000" algn="tl" rotWithShape="0">
                    <a:schemeClr val="dk1">
                      <a:lumMod val="50000"/>
                      <a:alpha val="40000"/>
                    </a:schemeClr>
                  </a:outerShdw>
                </a:effectLst>
              </a:rPr>
              <a:t>1</a:t>
            </a:r>
            <a:r>
              <a:rPr lang="zh-CN" altLang="en-US" b="1" dirty="0">
                <a:ln/>
                <a:solidFill>
                  <a:srgbClr val="0C5CF6"/>
                </a:solidFill>
                <a:effectLst>
                  <a:outerShdw blurRad="38100" dist="19050" dir="2700000" algn="tl" rotWithShape="0">
                    <a:schemeClr val="dk1">
                      <a:lumMod val="50000"/>
                      <a:alpha val="40000"/>
                    </a:schemeClr>
                  </a:outerShdw>
                </a:effectLst>
              </a:rPr>
              <a:t>代</a:t>
            </a:r>
          </a:p>
        </p:txBody>
      </p:sp>
    </p:spTree>
    <p:extLst>
      <p:ext uri="{BB962C8B-B14F-4D97-AF65-F5344CB8AC3E}">
        <p14:creationId xmlns:p14="http://schemas.microsoft.com/office/powerpoint/2010/main" val="402261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1"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linds(horizontal)">
                                      <p:cBhvr>
                                        <p:cTn id="51" dur="500"/>
                                        <p:tgtEl>
                                          <p:spTgt spid="9"/>
                                        </p:tgtEl>
                                      </p:cBhvr>
                                    </p:animEffect>
                                  </p:childTnLst>
                                </p:cTn>
                              </p:par>
                              <p:par>
                                <p:cTn id="52" presetID="3" presetClass="entr" presetSubtype="10" fill="hold" grpId="1"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linds(horizontal)">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9" grpId="1"/>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581E619-021A-2349-8C3F-988186D8F2AD}"/>
              </a:ext>
            </a:extLst>
          </p:cNvPr>
          <p:cNvPicPr>
            <a:picLocks noChangeAspect="1"/>
          </p:cNvPicPr>
          <p:nvPr/>
        </p:nvPicPr>
        <p:blipFill>
          <a:blip r:embed="rId3"/>
          <a:stretch>
            <a:fillRect/>
          </a:stretch>
        </p:blipFill>
        <p:spPr>
          <a:xfrm>
            <a:off x="0" y="-7815"/>
            <a:ext cx="12242412" cy="6854988"/>
          </a:xfrm>
          <a:prstGeom prst="rect">
            <a:avLst/>
          </a:prstGeom>
        </p:spPr>
      </p:pic>
      <p:sp>
        <p:nvSpPr>
          <p:cNvPr id="5" name="同心圆 4">
            <a:extLst>
              <a:ext uri="{FF2B5EF4-FFF2-40B4-BE49-F238E27FC236}">
                <a16:creationId xmlns:a16="http://schemas.microsoft.com/office/drawing/2014/main" id="{20D0B629-85C1-A24A-83B8-27AF69B198CC}"/>
              </a:ext>
            </a:extLst>
          </p:cNvPr>
          <p:cNvSpPr/>
          <p:nvPr/>
        </p:nvSpPr>
        <p:spPr>
          <a:xfrm>
            <a:off x="9840416" y="1484784"/>
            <a:ext cx="1656184" cy="720080"/>
          </a:xfrm>
          <a:prstGeom prst="donut">
            <a:avLst>
              <a:gd name="adj" fmla="val 1206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 name="同心圆 5">
            <a:extLst>
              <a:ext uri="{FF2B5EF4-FFF2-40B4-BE49-F238E27FC236}">
                <a16:creationId xmlns:a16="http://schemas.microsoft.com/office/drawing/2014/main" id="{939E2412-A53B-F14A-A438-5BB02CC6DFC1}"/>
              </a:ext>
            </a:extLst>
          </p:cNvPr>
          <p:cNvSpPr/>
          <p:nvPr/>
        </p:nvSpPr>
        <p:spPr>
          <a:xfrm>
            <a:off x="8112224" y="2564904"/>
            <a:ext cx="1368152" cy="504056"/>
          </a:xfrm>
          <a:prstGeom prst="donut">
            <a:avLst>
              <a:gd name="adj" fmla="val 1206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7" name="同心圆 6">
            <a:extLst>
              <a:ext uri="{FF2B5EF4-FFF2-40B4-BE49-F238E27FC236}">
                <a16:creationId xmlns:a16="http://schemas.microsoft.com/office/drawing/2014/main" id="{6F7C7486-F1FD-C745-9BD6-6028F3D1AED4}"/>
              </a:ext>
            </a:extLst>
          </p:cNvPr>
          <p:cNvSpPr/>
          <p:nvPr/>
        </p:nvSpPr>
        <p:spPr>
          <a:xfrm>
            <a:off x="9480376" y="6036565"/>
            <a:ext cx="2448272" cy="720080"/>
          </a:xfrm>
          <a:prstGeom prst="donut">
            <a:avLst>
              <a:gd name="adj" fmla="val 1206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8" name="矩形 7">
            <a:extLst>
              <a:ext uri="{FF2B5EF4-FFF2-40B4-BE49-F238E27FC236}">
                <a16:creationId xmlns:a16="http://schemas.microsoft.com/office/drawing/2014/main" id="{BF6CE30E-F219-DE4E-8509-21C5F668B0C7}"/>
              </a:ext>
            </a:extLst>
          </p:cNvPr>
          <p:cNvSpPr/>
          <p:nvPr/>
        </p:nvSpPr>
        <p:spPr>
          <a:xfrm>
            <a:off x="5231904" y="16587"/>
            <a:ext cx="2252540" cy="1323439"/>
          </a:xfrm>
          <a:prstGeom prst="rect">
            <a:avLst/>
          </a:prstGeom>
          <a:noFill/>
        </p:spPr>
        <p:txBody>
          <a:bodyPr wrap="square" lIns="91440" tIns="45720" rIns="91440" bIns="45720">
            <a:spAutoFit/>
          </a:bodyPr>
          <a:lstStyle/>
          <a:p>
            <a:pPr algn="ctr"/>
            <a:r>
              <a:rPr lang="en-US" altLang="zh-C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DABAO</a:t>
            </a:r>
          </a:p>
          <a:p>
            <a:pPr algn="ctr"/>
            <a:r>
              <a:rPr lang="en-US" altLang="zh-CN"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M0</a:t>
            </a:r>
          </a:p>
          <a:p>
            <a:pPr algn="ctr"/>
            <a:r>
              <a:rPr lang="zh-CN" altLang="en-US" b="1" dirty="0">
                <a:ln/>
                <a:solidFill>
                  <a:srgbClr val="0C5CF6"/>
                </a:solidFill>
                <a:effectLst>
                  <a:outerShdw blurRad="38100" dist="19050" dir="2700000" algn="tl" rotWithShape="0">
                    <a:schemeClr val="dk1">
                      <a:lumMod val="50000"/>
                      <a:alpha val="40000"/>
                    </a:schemeClr>
                  </a:outerShdw>
                </a:effectLst>
              </a:rPr>
              <a:t>第</a:t>
            </a:r>
            <a:r>
              <a:rPr lang="en-US" altLang="zh-CN" b="1" dirty="0">
                <a:ln/>
                <a:solidFill>
                  <a:srgbClr val="0C5CF6"/>
                </a:solidFill>
                <a:effectLst>
                  <a:outerShdw blurRad="38100" dist="19050" dir="2700000" algn="tl" rotWithShape="0">
                    <a:schemeClr val="dk1">
                      <a:lumMod val="50000"/>
                      <a:alpha val="40000"/>
                    </a:schemeClr>
                  </a:outerShdw>
                </a:effectLst>
              </a:rPr>
              <a:t>1</a:t>
            </a:r>
            <a:r>
              <a:rPr lang="zh-CN" altLang="en-US" b="1" dirty="0">
                <a:ln/>
                <a:solidFill>
                  <a:srgbClr val="0C5CF6"/>
                </a:solidFill>
                <a:effectLst>
                  <a:outerShdw blurRad="38100" dist="19050" dir="2700000" algn="tl" rotWithShape="0">
                    <a:schemeClr val="dk1">
                      <a:lumMod val="50000"/>
                      <a:alpha val="40000"/>
                    </a:schemeClr>
                  </a:outerShdw>
                </a:effectLst>
              </a:rPr>
              <a:t>代</a:t>
            </a:r>
          </a:p>
        </p:txBody>
      </p:sp>
    </p:spTree>
    <p:extLst>
      <p:ext uri="{BB962C8B-B14F-4D97-AF65-F5344CB8AC3E}">
        <p14:creationId xmlns:p14="http://schemas.microsoft.com/office/powerpoint/2010/main" val="29787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id="{C92B763E-0AD9-2D41-BB4F-777E1C89B10F}"/>
              </a:ext>
            </a:extLst>
          </p:cNvPr>
          <p:cNvSpPr txBox="1"/>
          <p:nvPr/>
        </p:nvSpPr>
        <p:spPr bwMode="white">
          <a:xfrm>
            <a:off x="32272" y="373587"/>
            <a:ext cx="4031423" cy="60960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2pPr>
            <a:lvl3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3pPr>
            <a:lvl4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4pPr>
            <a:lvl5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5pPr>
            <a:lvl6pPr marL="4572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6pPr>
            <a:lvl7pPr marL="9144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7pPr>
            <a:lvl8pPr marL="13716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8pPr>
            <a:lvl9pPr marL="18288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9pPr>
          </a:lstStyle>
          <a:p>
            <a:r>
              <a:rPr lang="zh-CN" altLang="en-US" u="none" kern="0" dirty="0">
                <a:latin typeface="Microsoft YaHei" panose="020B0503020204020204" pitchFamily="34" charset="-122"/>
                <a:ea typeface="Microsoft YaHei" panose="020B0503020204020204" pitchFamily="34" charset="-122"/>
                <a:cs typeface="+mn-cs"/>
              </a:rPr>
              <a:t>应用产品的领域</a:t>
            </a:r>
          </a:p>
        </p:txBody>
      </p:sp>
      <p:sp>
        <p:nvSpPr>
          <p:cNvPr id="4" name="文本框 3">
            <a:extLst>
              <a:ext uri="{FF2B5EF4-FFF2-40B4-BE49-F238E27FC236}">
                <a16:creationId xmlns:a16="http://schemas.microsoft.com/office/drawing/2014/main" id="{F70B5DF8-4628-CD42-AB83-F41648CFC703}"/>
              </a:ext>
            </a:extLst>
          </p:cNvPr>
          <p:cNvSpPr txBox="1"/>
          <p:nvPr/>
        </p:nvSpPr>
        <p:spPr>
          <a:xfrm>
            <a:off x="1078213" y="4547801"/>
            <a:ext cx="1107996" cy="369332"/>
          </a:xfrm>
          <a:prstGeom prst="rect">
            <a:avLst/>
          </a:prstGeom>
          <a:noFill/>
        </p:spPr>
        <p:txBody>
          <a:bodyPr wrap="none" rtlCol="0">
            <a:spAutoFit/>
          </a:bodyPr>
          <a:lstStyle/>
          <a:p>
            <a:r>
              <a:rPr kumimoji="1" lang="zh-CN" altLang="en-US" dirty="0"/>
              <a:t>变频空调</a:t>
            </a:r>
          </a:p>
        </p:txBody>
      </p:sp>
      <p:pic>
        <p:nvPicPr>
          <p:cNvPr id="11266" name="Picture 2">
            <a:extLst>
              <a:ext uri="{FF2B5EF4-FFF2-40B4-BE49-F238E27FC236}">
                <a16:creationId xmlns:a16="http://schemas.microsoft.com/office/drawing/2014/main" id="{B9E46CCA-3CA0-1E49-8128-60E9FD9CD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95" t="27246" r="5746" b="33621"/>
          <a:stretch/>
        </p:blipFill>
        <p:spPr bwMode="auto">
          <a:xfrm>
            <a:off x="171696" y="2502810"/>
            <a:ext cx="3442252" cy="1204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AutoShape 4">
            <a:extLst>
              <a:ext uri="{FF2B5EF4-FFF2-40B4-BE49-F238E27FC236}">
                <a16:creationId xmlns:a16="http://schemas.microsoft.com/office/drawing/2014/main" id="{3CB2ACEF-4D14-B04C-A38B-391697809505}"/>
              </a:ext>
            </a:extLst>
          </p:cNvPr>
          <p:cNvSpPr>
            <a:spLocks noChangeAspect="1" noChangeArrowheads="1"/>
          </p:cNvSpPr>
          <p:nvPr/>
        </p:nvSpPr>
        <p:spPr bwMode="auto">
          <a:xfrm>
            <a:off x="3232150" y="361950"/>
            <a:ext cx="5727700" cy="6134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2" name="图片 11">
            <a:extLst>
              <a:ext uri="{FF2B5EF4-FFF2-40B4-BE49-F238E27FC236}">
                <a16:creationId xmlns:a16="http://schemas.microsoft.com/office/drawing/2014/main" id="{52FC4638-8B4D-3D4E-9793-15EA80A6B239}"/>
              </a:ext>
            </a:extLst>
          </p:cNvPr>
          <p:cNvPicPr>
            <a:picLocks noChangeAspect="1"/>
          </p:cNvPicPr>
          <p:nvPr/>
        </p:nvPicPr>
        <p:blipFill>
          <a:blip r:embed="rId4"/>
          <a:stretch>
            <a:fillRect/>
          </a:stretch>
        </p:blipFill>
        <p:spPr>
          <a:xfrm>
            <a:off x="4433097" y="2045755"/>
            <a:ext cx="1423279" cy="1875036"/>
          </a:xfrm>
          <a:prstGeom prst="rect">
            <a:avLst/>
          </a:prstGeom>
        </p:spPr>
      </p:pic>
      <p:pic>
        <p:nvPicPr>
          <p:cNvPr id="13" name="图片 12">
            <a:extLst>
              <a:ext uri="{FF2B5EF4-FFF2-40B4-BE49-F238E27FC236}">
                <a16:creationId xmlns:a16="http://schemas.microsoft.com/office/drawing/2014/main" id="{E14F0762-F204-274E-91EA-AF1F75C4831E}"/>
              </a:ext>
            </a:extLst>
          </p:cNvPr>
          <p:cNvPicPr>
            <a:picLocks noChangeAspect="1"/>
          </p:cNvPicPr>
          <p:nvPr/>
        </p:nvPicPr>
        <p:blipFill>
          <a:blip r:embed="rId5"/>
          <a:stretch>
            <a:fillRect/>
          </a:stretch>
        </p:blipFill>
        <p:spPr>
          <a:xfrm>
            <a:off x="7028406" y="1818296"/>
            <a:ext cx="1445220" cy="2329954"/>
          </a:xfrm>
          <a:prstGeom prst="rect">
            <a:avLst/>
          </a:prstGeom>
          <a:ln>
            <a:noFill/>
          </a:ln>
          <a:effectLst>
            <a:softEdge rad="112500"/>
          </a:effectLst>
        </p:spPr>
      </p:pic>
      <p:sp>
        <p:nvSpPr>
          <p:cNvPr id="15" name="文本框 14">
            <a:extLst>
              <a:ext uri="{FF2B5EF4-FFF2-40B4-BE49-F238E27FC236}">
                <a16:creationId xmlns:a16="http://schemas.microsoft.com/office/drawing/2014/main" id="{70B4387E-3385-C44B-9CAD-E6742E581A39}"/>
              </a:ext>
            </a:extLst>
          </p:cNvPr>
          <p:cNvSpPr txBox="1"/>
          <p:nvPr/>
        </p:nvSpPr>
        <p:spPr>
          <a:xfrm>
            <a:off x="4466300" y="4547801"/>
            <a:ext cx="1338828" cy="369332"/>
          </a:xfrm>
          <a:prstGeom prst="rect">
            <a:avLst/>
          </a:prstGeom>
          <a:noFill/>
        </p:spPr>
        <p:txBody>
          <a:bodyPr wrap="none" rtlCol="0">
            <a:spAutoFit/>
          </a:bodyPr>
          <a:lstStyle/>
          <a:p>
            <a:r>
              <a:rPr kumimoji="1" lang="zh-CN" altLang="en-US" dirty="0"/>
              <a:t>变频洗衣机</a:t>
            </a:r>
          </a:p>
        </p:txBody>
      </p:sp>
      <p:sp>
        <p:nvSpPr>
          <p:cNvPr id="16" name="文本框 15">
            <a:extLst>
              <a:ext uri="{FF2B5EF4-FFF2-40B4-BE49-F238E27FC236}">
                <a16:creationId xmlns:a16="http://schemas.microsoft.com/office/drawing/2014/main" id="{72014185-F64D-D44E-A198-AAAA36D2C5BD}"/>
              </a:ext>
            </a:extLst>
          </p:cNvPr>
          <p:cNvSpPr txBox="1"/>
          <p:nvPr/>
        </p:nvSpPr>
        <p:spPr>
          <a:xfrm>
            <a:off x="7197018" y="4547801"/>
            <a:ext cx="1107996" cy="369332"/>
          </a:xfrm>
          <a:prstGeom prst="rect">
            <a:avLst/>
          </a:prstGeom>
          <a:noFill/>
        </p:spPr>
        <p:txBody>
          <a:bodyPr wrap="none" rtlCol="0">
            <a:spAutoFit/>
          </a:bodyPr>
          <a:lstStyle/>
          <a:p>
            <a:r>
              <a:rPr kumimoji="1" lang="zh-CN" altLang="en-US" dirty="0"/>
              <a:t>变频冰箱</a:t>
            </a:r>
          </a:p>
        </p:txBody>
      </p:sp>
      <p:pic>
        <p:nvPicPr>
          <p:cNvPr id="14" name="图片 13">
            <a:extLst>
              <a:ext uri="{FF2B5EF4-FFF2-40B4-BE49-F238E27FC236}">
                <a16:creationId xmlns:a16="http://schemas.microsoft.com/office/drawing/2014/main" id="{C1F0AE16-F721-B548-9C5D-BE2C7658E9EF}"/>
              </a:ext>
            </a:extLst>
          </p:cNvPr>
          <p:cNvPicPr>
            <a:picLocks noChangeAspect="1"/>
          </p:cNvPicPr>
          <p:nvPr/>
        </p:nvPicPr>
        <p:blipFill>
          <a:blip r:embed="rId6"/>
          <a:stretch>
            <a:fillRect/>
          </a:stretch>
        </p:blipFill>
        <p:spPr>
          <a:xfrm>
            <a:off x="9645656" y="1949643"/>
            <a:ext cx="1570783" cy="2067260"/>
          </a:xfrm>
          <a:prstGeom prst="rect">
            <a:avLst/>
          </a:prstGeom>
          <a:ln>
            <a:noFill/>
          </a:ln>
          <a:effectLst>
            <a:softEdge rad="112500"/>
          </a:effectLst>
        </p:spPr>
      </p:pic>
      <p:sp>
        <p:nvSpPr>
          <p:cNvPr id="18" name="文本框 17">
            <a:extLst>
              <a:ext uri="{FF2B5EF4-FFF2-40B4-BE49-F238E27FC236}">
                <a16:creationId xmlns:a16="http://schemas.microsoft.com/office/drawing/2014/main" id="{EEC75E85-08B2-D442-BA06-FD0F77666398}"/>
              </a:ext>
            </a:extLst>
          </p:cNvPr>
          <p:cNvSpPr txBox="1"/>
          <p:nvPr/>
        </p:nvSpPr>
        <p:spPr>
          <a:xfrm>
            <a:off x="9797742" y="4547801"/>
            <a:ext cx="1338828" cy="369332"/>
          </a:xfrm>
          <a:prstGeom prst="rect">
            <a:avLst/>
          </a:prstGeom>
          <a:noFill/>
        </p:spPr>
        <p:txBody>
          <a:bodyPr wrap="none" rtlCol="0">
            <a:spAutoFit/>
          </a:bodyPr>
          <a:lstStyle/>
          <a:p>
            <a:r>
              <a:rPr kumimoji="1" lang="zh-CN" altLang="en-US" dirty="0"/>
              <a:t>变频热水器</a:t>
            </a:r>
          </a:p>
        </p:txBody>
      </p:sp>
    </p:spTree>
    <p:extLst>
      <p:ext uri="{BB962C8B-B14F-4D97-AF65-F5344CB8AC3E}">
        <p14:creationId xmlns:p14="http://schemas.microsoft.com/office/powerpoint/2010/main" val="2533601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id="{C92B763E-0AD9-2D41-BB4F-777E1C89B10F}"/>
              </a:ext>
            </a:extLst>
          </p:cNvPr>
          <p:cNvSpPr txBox="1"/>
          <p:nvPr/>
        </p:nvSpPr>
        <p:spPr bwMode="white">
          <a:xfrm>
            <a:off x="32272" y="373587"/>
            <a:ext cx="4031423" cy="60960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2pPr>
            <a:lvl3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3pPr>
            <a:lvl4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4pPr>
            <a:lvl5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5pPr>
            <a:lvl6pPr marL="4572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6pPr>
            <a:lvl7pPr marL="9144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7pPr>
            <a:lvl8pPr marL="13716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8pPr>
            <a:lvl9pPr marL="18288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9pPr>
          </a:lstStyle>
          <a:p>
            <a:r>
              <a:rPr lang="zh-CN" altLang="en-US" u="none" kern="0" dirty="0">
                <a:latin typeface="Microsoft YaHei" panose="020B0503020204020204" pitchFamily="34" charset="-122"/>
                <a:ea typeface="Microsoft YaHei" panose="020B0503020204020204" pitchFamily="34" charset="-122"/>
                <a:cs typeface="+mn-cs"/>
              </a:rPr>
              <a:t>应用产品的领域</a:t>
            </a:r>
          </a:p>
        </p:txBody>
      </p:sp>
      <p:sp>
        <p:nvSpPr>
          <p:cNvPr id="10" name="AutoShape 4">
            <a:extLst>
              <a:ext uri="{FF2B5EF4-FFF2-40B4-BE49-F238E27FC236}">
                <a16:creationId xmlns:a16="http://schemas.microsoft.com/office/drawing/2014/main" id="{3CB2ACEF-4D14-B04C-A38B-391697809505}"/>
              </a:ext>
            </a:extLst>
          </p:cNvPr>
          <p:cNvSpPr>
            <a:spLocks noChangeAspect="1" noChangeArrowheads="1"/>
          </p:cNvSpPr>
          <p:nvPr/>
        </p:nvSpPr>
        <p:spPr bwMode="auto">
          <a:xfrm>
            <a:off x="3232150" y="361950"/>
            <a:ext cx="5727700" cy="6134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7" name="图片 16">
            <a:extLst>
              <a:ext uri="{FF2B5EF4-FFF2-40B4-BE49-F238E27FC236}">
                <a16:creationId xmlns:a16="http://schemas.microsoft.com/office/drawing/2014/main" id="{16CB1897-A5D2-C545-8F39-9C28419B6435}"/>
              </a:ext>
            </a:extLst>
          </p:cNvPr>
          <p:cNvPicPr>
            <a:picLocks noChangeAspect="1"/>
          </p:cNvPicPr>
          <p:nvPr/>
        </p:nvPicPr>
        <p:blipFill>
          <a:blip r:embed="rId3"/>
          <a:stretch>
            <a:fillRect/>
          </a:stretch>
        </p:blipFill>
        <p:spPr>
          <a:xfrm>
            <a:off x="2855640" y="1626626"/>
            <a:ext cx="2094569" cy="4230369"/>
          </a:xfrm>
          <a:prstGeom prst="rect">
            <a:avLst/>
          </a:prstGeom>
        </p:spPr>
      </p:pic>
      <p:pic>
        <p:nvPicPr>
          <p:cNvPr id="19" name="图片 18">
            <a:extLst>
              <a:ext uri="{FF2B5EF4-FFF2-40B4-BE49-F238E27FC236}">
                <a16:creationId xmlns:a16="http://schemas.microsoft.com/office/drawing/2014/main" id="{A8698097-8B49-6A40-BFA7-6C944F1B85C7}"/>
              </a:ext>
            </a:extLst>
          </p:cNvPr>
          <p:cNvPicPr>
            <a:picLocks noChangeAspect="1"/>
          </p:cNvPicPr>
          <p:nvPr/>
        </p:nvPicPr>
        <p:blipFill>
          <a:blip r:embed="rId4"/>
          <a:stretch>
            <a:fillRect/>
          </a:stretch>
        </p:blipFill>
        <p:spPr>
          <a:xfrm>
            <a:off x="6888088" y="1743606"/>
            <a:ext cx="2270068" cy="3996408"/>
          </a:xfrm>
          <a:prstGeom prst="rect">
            <a:avLst/>
          </a:prstGeom>
        </p:spPr>
      </p:pic>
    </p:spTree>
    <p:extLst>
      <p:ext uri="{BB962C8B-B14F-4D97-AF65-F5344CB8AC3E}">
        <p14:creationId xmlns:p14="http://schemas.microsoft.com/office/powerpoint/2010/main" val="4168859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9F71CD37-FAA1-D249-9939-BF6A84638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2132856"/>
            <a:ext cx="237626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6508719-F732-4141-A32B-F84A14F23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704" y="2138635"/>
            <a:ext cx="2376264" cy="237626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A0E69417-D67D-9A4E-BDD4-AC6D7E55F5B7}"/>
              </a:ext>
            </a:extLst>
          </p:cNvPr>
          <p:cNvSpPr/>
          <p:nvPr/>
        </p:nvSpPr>
        <p:spPr>
          <a:xfrm>
            <a:off x="3861475" y="2924944"/>
            <a:ext cx="144016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rgbClr val="287CC2"/>
                </a:solidFill>
              </a:rPr>
              <a:t>16bit</a:t>
            </a:r>
          </a:p>
          <a:p>
            <a:pPr algn="ctr"/>
            <a:r>
              <a:rPr kumimoji="1" lang="en-US" altLang="zh-CN" sz="2000" b="1" dirty="0">
                <a:solidFill>
                  <a:srgbClr val="287CC2"/>
                </a:solidFill>
              </a:rPr>
              <a:t>SD-ADC</a:t>
            </a:r>
            <a:endParaRPr kumimoji="1" lang="zh-CN" altLang="en-US" b="1" dirty="0">
              <a:solidFill>
                <a:srgbClr val="287CC2"/>
              </a:solidFill>
            </a:endParaRPr>
          </a:p>
        </p:txBody>
      </p:sp>
      <p:pic>
        <p:nvPicPr>
          <p:cNvPr id="8" name="Picture 2">
            <a:extLst>
              <a:ext uri="{FF2B5EF4-FFF2-40B4-BE49-F238E27FC236}">
                <a16:creationId xmlns:a16="http://schemas.microsoft.com/office/drawing/2014/main" id="{730272A1-10A6-D047-962C-E4C45AB48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618" y="2132856"/>
            <a:ext cx="2376264" cy="2376264"/>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28B527F1-7BDB-5543-BBB7-88B468F1872F}"/>
              </a:ext>
            </a:extLst>
          </p:cNvPr>
          <p:cNvSpPr/>
          <p:nvPr/>
        </p:nvSpPr>
        <p:spPr>
          <a:xfrm>
            <a:off x="7106389" y="2919165"/>
            <a:ext cx="144016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rgbClr val="287CC2"/>
                </a:solidFill>
              </a:rPr>
              <a:t>OTA</a:t>
            </a:r>
            <a:endParaRPr kumimoji="1" lang="zh-CN" altLang="en-US" sz="2400" b="1" dirty="0">
              <a:solidFill>
                <a:srgbClr val="287CC2"/>
              </a:solidFill>
            </a:endParaRPr>
          </a:p>
        </p:txBody>
      </p:sp>
      <p:pic>
        <p:nvPicPr>
          <p:cNvPr id="11" name="Picture 2">
            <a:extLst>
              <a:ext uri="{FF2B5EF4-FFF2-40B4-BE49-F238E27FC236}">
                <a16:creationId xmlns:a16="http://schemas.microsoft.com/office/drawing/2014/main" id="{BB23EEEB-5C54-CD4B-8455-D263930AB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2132856"/>
            <a:ext cx="2376264" cy="2376264"/>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878DF53F-0A44-704A-93A5-48106FCA82EB}"/>
              </a:ext>
            </a:extLst>
          </p:cNvPr>
          <p:cNvSpPr/>
          <p:nvPr/>
        </p:nvSpPr>
        <p:spPr>
          <a:xfrm>
            <a:off x="9982155" y="2919165"/>
            <a:ext cx="144016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solidFill>
                <a:srgbClr val="287CC2"/>
              </a:solidFill>
            </a:endParaRPr>
          </a:p>
        </p:txBody>
      </p:sp>
      <p:pic>
        <p:nvPicPr>
          <p:cNvPr id="13" name="图片 12">
            <a:extLst>
              <a:ext uri="{FF2B5EF4-FFF2-40B4-BE49-F238E27FC236}">
                <a16:creationId xmlns:a16="http://schemas.microsoft.com/office/drawing/2014/main" id="{8F93B622-752F-7D4D-8B7E-3DDCCDD1E136}"/>
              </a:ext>
            </a:extLst>
          </p:cNvPr>
          <p:cNvPicPr>
            <a:picLocks noChangeAspect="1"/>
          </p:cNvPicPr>
          <p:nvPr/>
        </p:nvPicPr>
        <p:blipFill>
          <a:blip r:embed="rId4"/>
          <a:stretch>
            <a:fillRect/>
          </a:stretch>
        </p:blipFill>
        <p:spPr>
          <a:xfrm>
            <a:off x="10272464" y="2881003"/>
            <a:ext cx="864096" cy="891528"/>
          </a:xfrm>
          <a:prstGeom prst="rect">
            <a:avLst/>
          </a:prstGeom>
        </p:spPr>
      </p:pic>
      <p:sp>
        <p:nvSpPr>
          <p:cNvPr id="15" name="标题 3">
            <a:extLst>
              <a:ext uri="{FF2B5EF4-FFF2-40B4-BE49-F238E27FC236}">
                <a16:creationId xmlns:a16="http://schemas.microsoft.com/office/drawing/2014/main" id="{025F4604-3843-2045-9782-529ACC97A9C0}"/>
              </a:ext>
            </a:extLst>
          </p:cNvPr>
          <p:cNvSpPr txBox="1"/>
          <p:nvPr/>
        </p:nvSpPr>
        <p:spPr bwMode="white">
          <a:xfrm>
            <a:off x="32272" y="373587"/>
            <a:ext cx="4031423" cy="60960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2pPr>
            <a:lvl3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3pPr>
            <a:lvl4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4pPr>
            <a:lvl5pPr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5pPr>
            <a:lvl6pPr marL="4572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6pPr>
            <a:lvl7pPr marL="9144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7pPr>
            <a:lvl8pPr marL="13716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8pPr>
            <a:lvl9pPr marL="1828800" algn="l" rtl="0" eaLnBrk="0" fontAlgn="base" hangingPunct="0">
              <a:spcBef>
                <a:spcPct val="0"/>
              </a:spcBef>
              <a:spcAft>
                <a:spcPct val="0"/>
              </a:spcAft>
              <a:defRPr sz="3200" b="1">
                <a:solidFill>
                  <a:schemeClr val="bg1"/>
                </a:solidFill>
                <a:latin typeface="黑体" panose="02010609060101010101" pitchFamily="2" charset="-122"/>
                <a:ea typeface="黑体" panose="02010609060101010101" pitchFamily="2" charset="-122"/>
              </a:defRPr>
            </a:lvl9pPr>
          </a:lstStyle>
          <a:p>
            <a:r>
              <a:rPr lang="zh-CN" altLang="en-US" u="none" kern="0" dirty="0">
                <a:latin typeface="Microsoft YaHei" panose="020B0503020204020204" pitchFamily="34" charset="-122"/>
                <a:ea typeface="Microsoft YaHei" panose="020B0503020204020204" pitchFamily="34" charset="-122"/>
                <a:cs typeface="+mn-cs"/>
              </a:rPr>
              <a:t>产品迭代的方向</a:t>
            </a:r>
          </a:p>
        </p:txBody>
      </p:sp>
      <p:sp>
        <p:nvSpPr>
          <p:cNvPr id="14" name="文本框 13">
            <a:extLst>
              <a:ext uri="{FF2B5EF4-FFF2-40B4-BE49-F238E27FC236}">
                <a16:creationId xmlns:a16="http://schemas.microsoft.com/office/drawing/2014/main" id="{A8F181C1-8557-364F-B559-0A130CFF0CAA}"/>
              </a:ext>
            </a:extLst>
          </p:cNvPr>
          <p:cNvSpPr txBox="1"/>
          <p:nvPr/>
        </p:nvSpPr>
        <p:spPr>
          <a:xfrm>
            <a:off x="1084910" y="5085184"/>
            <a:ext cx="877163" cy="369332"/>
          </a:xfrm>
          <a:prstGeom prst="rect">
            <a:avLst/>
          </a:prstGeom>
          <a:noFill/>
        </p:spPr>
        <p:txBody>
          <a:bodyPr wrap="none" rtlCol="0">
            <a:spAutoFit/>
          </a:bodyPr>
          <a:lstStyle/>
          <a:p>
            <a:r>
              <a:rPr kumimoji="1" lang="zh-CN" altLang="en-US" dirty="0"/>
              <a:t>低功耗</a:t>
            </a:r>
          </a:p>
        </p:txBody>
      </p:sp>
      <p:sp>
        <p:nvSpPr>
          <p:cNvPr id="16" name="文本框 15">
            <a:extLst>
              <a:ext uri="{FF2B5EF4-FFF2-40B4-BE49-F238E27FC236}">
                <a16:creationId xmlns:a16="http://schemas.microsoft.com/office/drawing/2014/main" id="{669DA83C-6B26-0A41-B32E-42481C6F69AB}"/>
              </a:ext>
            </a:extLst>
          </p:cNvPr>
          <p:cNvSpPr txBox="1"/>
          <p:nvPr/>
        </p:nvSpPr>
        <p:spPr>
          <a:xfrm>
            <a:off x="4040190" y="5085184"/>
            <a:ext cx="1159292" cy="369332"/>
          </a:xfrm>
          <a:prstGeom prst="rect">
            <a:avLst/>
          </a:prstGeom>
          <a:noFill/>
        </p:spPr>
        <p:txBody>
          <a:bodyPr wrap="none" rtlCol="0">
            <a:spAutoFit/>
          </a:bodyPr>
          <a:lstStyle/>
          <a:p>
            <a:r>
              <a:rPr kumimoji="1" lang="en-US" altLang="zh-CN" dirty="0"/>
              <a:t>16</a:t>
            </a:r>
            <a:r>
              <a:rPr kumimoji="1" lang="zh-CN" altLang="en-US" dirty="0"/>
              <a:t>位</a:t>
            </a:r>
            <a:r>
              <a:rPr kumimoji="1" lang="en-US" altLang="zh-CN" dirty="0"/>
              <a:t>ADC</a:t>
            </a:r>
            <a:endParaRPr kumimoji="1" lang="zh-CN" altLang="en-US" dirty="0"/>
          </a:p>
        </p:txBody>
      </p:sp>
      <p:sp>
        <p:nvSpPr>
          <p:cNvPr id="18" name="文本框 17">
            <a:extLst>
              <a:ext uri="{FF2B5EF4-FFF2-40B4-BE49-F238E27FC236}">
                <a16:creationId xmlns:a16="http://schemas.microsoft.com/office/drawing/2014/main" id="{0074464A-F8FC-F141-9E43-C6FB7EC4458A}"/>
              </a:ext>
            </a:extLst>
          </p:cNvPr>
          <p:cNvSpPr txBox="1"/>
          <p:nvPr/>
        </p:nvSpPr>
        <p:spPr>
          <a:xfrm>
            <a:off x="7311447" y="5085184"/>
            <a:ext cx="1107996" cy="369332"/>
          </a:xfrm>
          <a:prstGeom prst="rect">
            <a:avLst/>
          </a:prstGeom>
          <a:noFill/>
        </p:spPr>
        <p:txBody>
          <a:bodyPr wrap="none" rtlCol="0">
            <a:spAutoFit/>
          </a:bodyPr>
          <a:lstStyle/>
          <a:p>
            <a:r>
              <a:rPr kumimoji="1" lang="zh-CN" altLang="en-US" dirty="0"/>
              <a:t>在线升级</a:t>
            </a:r>
          </a:p>
        </p:txBody>
      </p:sp>
      <p:sp>
        <p:nvSpPr>
          <p:cNvPr id="19" name="文本框 18">
            <a:extLst>
              <a:ext uri="{FF2B5EF4-FFF2-40B4-BE49-F238E27FC236}">
                <a16:creationId xmlns:a16="http://schemas.microsoft.com/office/drawing/2014/main" id="{933D3444-B868-D043-A620-240837591BFB}"/>
              </a:ext>
            </a:extLst>
          </p:cNvPr>
          <p:cNvSpPr txBox="1"/>
          <p:nvPr/>
        </p:nvSpPr>
        <p:spPr>
          <a:xfrm>
            <a:off x="10148237" y="5085184"/>
            <a:ext cx="1125629" cy="369332"/>
          </a:xfrm>
          <a:prstGeom prst="rect">
            <a:avLst/>
          </a:prstGeom>
          <a:noFill/>
        </p:spPr>
        <p:txBody>
          <a:bodyPr wrap="none" rtlCol="0">
            <a:spAutoFit/>
          </a:bodyPr>
          <a:lstStyle/>
          <a:p>
            <a:r>
              <a:rPr kumimoji="1" lang="zh-CN" altLang="en-US" dirty="0"/>
              <a:t>通讯模块</a:t>
            </a:r>
          </a:p>
        </p:txBody>
      </p:sp>
    </p:spTree>
    <p:extLst>
      <p:ext uri="{BB962C8B-B14F-4D97-AF65-F5344CB8AC3E}">
        <p14:creationId xmlns:p14="http://schemas.microsoft.com/office/powerpoint/2010/main" val="2444268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D4F0B40A-A37F-514C-B14E-EEA4EEAAF7B9}"/>
              </a:ext>
            </a:extLst>
          </p:cNvPr>
          <p:cNvSpPr/>
          <p:nvPr/>
        </p:nvSpPr>
        <p:spPr>
          <a:xfrm>
            <a:off x="2806537" y="996867"/>
            <a:ext cx="1788343" cy="165618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TFT</a:t>
            </a:r>
            <a:r>
              <a:rPr kumimoji="1" lang="zh-CN" altLang="en-US" dirty="0"/>
              <a:t> </a:t>
            </a:r>
            <a:r>
              <a:rPr kumimoji="1" lang="en-US" altLang="zh-CN" dirty="0"/>
              <a:t>LCD</a:t>
            </a:r>
          </a:p>
          <a:p>
            <a:pPr algn="ctr"/>
            <a:r>
              <a:rPr kumimoji="1" lang="zh-CN" altLang="en-US" dirty="0"/>
              <a:t>显示</a:t>
            </a:r>
            <a:r>
              <a:rPr kumimoji="1" lang="en-US" altLang="zh-CN" dirty="0"/>
              <a:t>&amp;</a:t>
            </a:r>
            <a:r>
              <a:rPr kumimoji="1" lang="zh-CN" altLang="en-US" dirty="0"/>
              <a:t>控制</a:t>
            </a:r>
            <a:endParaRPr kumimoji="1" lang="en-US" altLang="zh-CN" dirty="0"/>
          </a:p>
          <a:p>
            <a:pPr algn="ctr"/>
            <a:r>
              <a:rPr kumimoji="1" lang="zh-CN" altLang="en-US" dirty="0"/>
              <a:t>市场</a:t>
            </a:r>
          </a:p>
        </p:txBody>
      </p:sp>
      <p:sp>
        <p:nvSpPr>
          <p:cNvPr id="3" name="同心圆 2">
            <a:extLst>
              <a:ext uri="{FF2B5EF4-FFF2-40B4-BE49-F238E27FC236}">
                <a16:creationId xmlns:a16="http://schemas.microsoft.com/office/drawing/2014/main" id="{1C19153B-2AAD-3C47-90B8-46871525F214}"/>
              </a:ext>
            </a:extLst>
          </p:cNvPr>
          <p:cNvSpPr/>
          <p:nvPr/>
        </p:nvSpPr>
        <p:spPr>
          <a:xfrm>
            <a:off x="3822458" y="1672559"/>
            <a:ext cx="4404344" cy="4202479"/>
          </a:xfrm>
          <a:prstGeom prst="donut">
            <a:avLst>
              <a:gd name="adj" fmla="val 2907"/>
            </a:avLst>
          </a:prstGeom>
          <a:solidFill>
            <a:srgbClr val="0A36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1" name="椭圆 10">
            <a:extLst>
              <a:ext uri="{FF2B5EF4-FFF2-40B4-BE49-F238E27FC236}">
                <a16:creationId xmlns:a16="http://schemas.microsoft.com/office/drawing/2014/main" id="{00310C14-C21A-DA4D-929A-289350A9B843}"/>
              </a:ext>
            </a:extLst>
          </p:cNvPr>
          <p:cNvSpPr/>
          <p:nvPr/>
        </p:nvSpPr>
        <p:spPr>
          <a:xfrm>
            <a:off x="2520676" y="4571040"/>
            <a:ext cx="1788343" cy="165618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电机驱动市场</a:t>
            </a:r>
          </a:p>
        </p:txBody>
      </p:sp>
      <p:sp>
        <p:nvSpPr>
          <p:cNvPr id="12" name="椭圆 11">
            <a:extLst>
              <a:ext uri="{FF2B5EF4-FFF2-40B4-BE49-F238E27FC236}">
                <a16:creationId xmlns:a16="http://schemas.microsoft.com/office/drawing/2014/main" id="{1F897202-C66E-274D-8706-247E0F07269F}"/>
              </a:ext>
            </a:extLst>
          </p:cNvPr>
          <p:cNvSpPr/>
          <p:nvPr/>
        </p:nvSpPr>
        <p:spPr>
          <a:xfrm>
            <a:off x="8248642" y="2738067"/>
            <a:ext cx="1788343" cy="165618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白电</a:t>
            </a:r>
            <a:r>
              <a:rPr kumimoji="1" lang="en-US" altLang="zh-CN" dirty="0"/>
              <a:t>&amp;</a:t>
            </a:r>
            <a:r>
              <a:rPr kumimoji="1" lang="zh-CN" altLang="en-US" dirty="0"/>
              <a:t>工控</a:t>
            </a:r>
            <a:r>
              <a:rPr kumimoji="1" lang="en-US" altLang="zh-CN" dirty="0"/>
              <a:t>&amp;IOT</a:t>
            </a:r>
            <a:r>
              <a:rPr kumimoji="1" lang="zh-CN" altLang="en-US" dirty="0"/>
              <a:t>市场</a:t>
            </a:r>
          </a:p>
        </p:txBody>
      </p:sp>
      <p:sp>
        <p:nvSpPr>
          <p:cNvPr id="13" name="椭圆 12">
            <a:extLst>
              <a:ext uri="{FF2B5EF4-FFF2-40B4-BE49-F238E27FC236}">
                <a16:creationId xmlns:a16="http://schemas.microsoft.com/office/drawing/2014/main" id="{0DB3BA19-B89F-154A-BD5F-1901987588E3}"/>
              </a:ext>
            </a:extLst>
          </p:cNvPr>
          <p:cNvSpPr/>
          <p:nvPr/>
        </p:nvSpPr>
        <p:spPr>
          <a:xfrm>
            <a:off x="5289512" y="3067713"/>
            <a:ext cx="1470236" cy="141216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核心</a:t>
            </a:r>
            <a:endParaRPr kumimoji="1" lang="en-US" altLang="zh-CN" dirty="0"/>
          </a:p>
          <a:p>
            <a:pPr algn="ctr"/>
            <a:r>
              <a:rPr kumimoji="1" lang="zh-CN" altLang="en-US" dirty="0"/>
              <a:t>决策</a:t>
            </a:r>
          </a:p>
        </p:txBody>
      </p:sp>
      <p:sp>
        <p:nvSpPr>
          <p:cNvPr id="14" name="同心圆 13">
            <a:extLst>
              <a:ext uri="{FF2B5EF4-FFF2-40B4-BE49-F238E27FC236}">
                <a16:creationId xmlns:a16="http://schemas.microsoft.com/office/drawing/2014/main" id="{77FBC069-3B2A-634F-A55B-19072A1B0586}"/>
              </a:ext>
            </a:extLst>
          </p:cNvPr>
          <p:cNvSpPr/>
          <p:nvPr/>
        </p:nvSpPr>
        <p:spPr>
          <a:xfrm>
            <a:off x="5367303" y="1824959"/>
            <a:ext cx="1314654" cy="1242754"/>
          </a:xfrm>
          <a:prstGeom prst="donut">
            <a:avLst>
              <a:gd name="adj" fmla="val 290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6" name="文本框 15">
            <a:extLst>
              <a:ext uri="{FF2B5EF4-FFF2-40B4-BE49-F238E27FC236}">
                <a16:creationId xmlns:a16="http://schemas.microsoft.com/office/drawing/2014/main" id="{19E4E8A9-7F05-BB4D-BA27-1D7F6BFBD792}"/>
              </a:ext>
            </a:extLst>
          </p:cNvPr>
          <p:cNvSpPr txBox="1"/>
          <p:nvPr/>
        </p:nvSpPr>
        <p:spPr>
          <a:xfrm>
            <a:off x="5701464" y="2123171"/>
            <a:ext cx="646331" cy="646331"/>
          </a:xfrm>
          <a:prstGeom prst="rect">
            <a:avLst/>
          </a:prstGeom>
          <a:noFill/>
        </p:spPr>
        <p:txBody>
          <a:bodyPr wrap="none" rtlCol="0">
            <a:spAutoFit/>
          </a:bodyPr>
          <a:lstStyle/>
          <a:p>
            <a:r>
              <a:rPr kumimoji="1" lang="zh-CN" altLang="en-US" dirty="0"/>
              <a:t>芯片</a:t>
            </a:r>
            <a:endParaRPr kumimoji="1" lang="en-US" altLang="zh-CN" dirty="0"/>
          </a:p>
          <a:p>
            <a:r>
              <a:rPr kumimoji="1" lang="zh-CN" altLang="en-US" dirty="0"/>
              <a:t>研发</a:t>
            </a:r>
            <a:endParaRPr kumimoji="1" lang="en-US" altLang="zh-CN" dirty="0"/>
          </a:p>
        </p:txBody>
      </p:sp>
      <p:sp>
        <p:nvSpPr>
          <p:cNvPr id="17" name="同心圆 16">
            <a:extLst>
              <a:ext uri="{FF2B5EF4-FFF2-40B4-BE49-F238E27FC236}">
                <a16:creationId xmlns:a16="http://schemas.microsoft.com/office/drawing/2014/main" id="{0B3EE03C-A67E-A245-BC6F-478491A95E4E}"/>
              </a:ext>
            </a:extLst>
          </p:cNvPr>
          <p:cNvSpPr/>
          <p:nvPr/>
        </p:nvSpPr>
        <p:spPr>
          <a:xfrm>
            <a:off x="3974858" y="2920423"/>
            <a:ext cx="1314654" cy="1242754"/>
          </a:xfrm>
          <a:prstGeom prst="donut">
            <a:avLst>
              <a:gd name="adj" fmla="val 290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文本框 17">
            <a:extLst>
              <a:ext uri="{FF2B5EF4-FFF2-40B4-BE49-F238E27FC236}">
                <a16:creationId xmlns:a16="http://schemas.microsoft.com/office/drawing/2014/main" id="{74CB7948-77F7-274B-A69F-620E46330CC7}"/>
              </a:ext>
            </a:extLst>
          </p:cNvPr>
          <p:cNvSpPr txBox="1"/>
          <p:nvPr/>
        </p:nvSpPr>
        <p:spPr>
          <a:xfrm>
            <a:off x="4309019" y="3218635"/>
            <a:ext cx="646331" cy="646331"/>
          </a:xfrm>
          <a:prstGeom prst="rect">
            <a:avLst/>
          </a:prstGeom>
          <a:noFill/>
        </p:spPr>
        <p:txBody>
          <a:bodyPr wrap="none" rtlCol="0">
            <a:spAutoFit/>
          </a:bodyPr>
          <a:lstStyle/>
          <a:p>
            <a:r>
              <a:rPr kumimoji="1" lang="zh-CN" altLang="en-US" dirty="0"/>
              <a:t>技术</a:t>
            </a:r>
            <a:endParaRPr kumimoji="1" lang="en-US" altLang="zh-CN" dirty="0"/>
          </a:p>
          <a:p>
            <a:r>
              <a:rPr kumimoji="1" lang="zh-CN" altLang="en-US" dirty="0"/>
              <a:t>支持</a:t>
            </a:r>
          </a:p>
        </p:txBody>
      </p:sp>
      <p:sp>
        <p:nvSpPr>
          <p:cNvPr id="19" name="同心圆 18">
            <a:extLst>
              <a:ext uri="{FF2B5EF4-FFF2-40B4-BE49-F238E27FC236}">
                <a16:creationId xmlns:a16="http://schemas.microsoft.com/office/drawing/2014/main" id="{1F55443F-8E84-3D4E-8A7C-8C48AB1FA823}"/>
              </a:ext>
            </a:extLst>
          </p:cNvPr>
          <p:cNvSpPr/>
          <p:nvPr/>
        </p:nvSpPr>
        <p:spPr>
          <a:xfrm>
            <a:off x="6756566" y="2920423"/>
            <a:ext cx="1314654" cy="1242754"/>
          </a:xfrm>
          <a:prstGeom prst="donut">
            <a:avLst>
              <a:gd name="adj" fmla="val 290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0" name="文本框 19">
            <a:extLst>
              <a:ext uri="{FF2B5EF4-FFF2-40B4-BE49-F238E27FC236}">
                <a16:creationId xmlns:a16="http://schemas.microsoft.com/office/drawing/2014/main" id="{B7FF3B7E-12B2-DF45-99F4-4F3A63802B15}"/>
              </a:ext>
            </a:extLst>
          </p:cNvPr>
          <p:cNvSpPr txBox="1"/>
          <p:nvPr/>
        </p:nvSpPr>
        <p:spPr>
          <a:xfrm>
            <a:off x="7022682" y="3381493"/>
            <a:ext cx="877163" cy="369332"/>
          </a:xfrm>
          <a:prstGeom prst="rect">
            <a:avLst/>
          </a:prstGeom>
          <a:noFill/>
        </p:spPr>
        <p:txBody>
          <a:bodyPr wrap="none" rtlCol="0">
            <a:spAutoFit/>
          </a:bodyPr>
          <a:lstStyle/>
          <a:p>
            <a:r>
              <a:rPr kumimoji="1" lang="zh-CN" altLang="en-US" dirty="0"/>
              <a:t>供应链</a:t>
            </a:r>
          </a:p>
        </p:txBody>
      </p:sp>
      <p:sp>
        <p:nvSpPr>
          <p:cNvPr id="21" name="同心圆 20">
            <a:extLst>
              <a:ext uri="{FF2B5EF4-FFF2-40B4-BE49-F238E27FC236}">
                <a16:creationId xmlns:a16="http://schemas.microsoft.com/office/drawing/2014/main" id="{EB6E41F2-669E-D847-A935-6F79CF64A40C}"/>
              </a:ext>
            </a:extLst>
          </p:cNvPr>
          <p:cNvSpPr/>
          <p:nvPr/>
        </p:nvSpPr>
        <p:spPr>
          <a:xfrm>
            <a:off x="4632185" y="4315577"/>
            <a:ext cx="1314654" cy="1242754"/>
          </a:xfrm>
          <a:prstGeom prst="donut">
            <a:avLst>
              <a:gd name="adj" fmla="val 290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2" name="文本框 21">
            <a:extLst>
              <a:ext uri="{FF2B5EF4-FFF2-40B4-BE49-F238E27FC236}">
                <a16:creationId xmlns:a16="http://schemas.microsoft.com/office/drawing/2014/main" id="{2B07F838-B0D1-A048-984F-745B1CE94A61}"/>
              </a:ext>
            </a:extLst>
          </p:cNvPr>
          <p:cNvSpPr txBox="1"/>
          <p:nvPr/>
        </p:nvSpPr>
        <p:spPr>
          <a:xfrm>
            <a:off x="4632185" y="4571040"/>
            <a:ext cx="1314654" cy="646331"/>
          </a:xfrm>
          <a:prstGeom prst="rect">
            <a:avLst/>
          </a:prstGeom>
          <a:noFill/>
        </p:spPr>
        <p:txBody>
          <a:bodyPr wrap="square" rtlCol="0">
            <a:spAutoFit/>
          </a:bodyPr>
          <a:lstStyle/>
          <a:p>
            <a:pPr algn="ctr"/>
            <a:r>
              <a:rPr kumimoji="1" lang="zh-CN" altLang="en-US" dirty="0"/>
              <a:t>人力</a:t>
            </a:r>
            <a:endParaRPr kumimoji="1" lang="en-US" altLang="zh-CN" dirty="0"/>
          </a:p>
          <a:p>
            <a:pPr algn="ctr"/>
            <a:r>
              <a:rPr kumimoji="1" lang="zh-CN" altLang="en-US" dirty="0"/>
              <a:t>资源</a:t>
            </a:r>
            <a:r>
              <a:rPr kumimoji="1" lang="en-US" altLang="zh-CN" dirty="0"/>
              <a:t>&amp;</a:t>
            </a:r>
            <a:r>
              <a:rPr kumimoji="1" lang="zh-CN" altLang="en-US" dirty="0"/>
              <a:t>财务</a:t>
            </a:r>
          </a:p>
        </p:txBody>
      </p:sp>
      <p:sp>
        <p:nvSpPr>
          <p:cNvPr id="23" name="同心圆 22">
            <a:extLst>
              <a:ext uri="{FF2B5EF4-FFF2-40B4-BE49-F238E27FC236}">
                <a16:creationId xmlns:a16="http://schemas.microsoft.com/office/drawing/2014/main" id="{04F7903D-BAA9-8645-B5DB-006C4787C5D7}"/>
              </a:ext>
            </a:extLst>
          </p:cNvPr>
          <p:cNvSpPr/>
          <p:nvPr/>
        </p:nvSpPr>
        <p:spPr>
          <a:xfrm>
            <a:off x="6178621" y="4239378"/>
            <a:ext cx="1314654" cy="1242754"/>
          </a:xfrm>
          <a:prstGeom prst="donut">
            <a:avLst>
              <a:gd name="adj" fmla="val 290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4" name="文本框 23">
            <a:extLst>
              <a:ext uri="{FF2B5EF4-FFF2-40B4-BE49-F238E27FC236}">
                <a16:creationId xmlns:a16="http://schemas.microsoft.com/office/drawing/2014/main" id="{C03B8BB0-E43E-CD47-9C32-B13343BD5620}"/>
              </a:ext>
            </a:extLst>
          </p:cNvPr>
          <p:cNvSpPr txBox="1"/>
          <p:nvPr/>
        </p:nvSpPr>
        <p:spPr>
          <a:xfrm>
            <a:off x="6178621" y="4665166"/>
            <a:ext cx="1314654" cy="369332"/>
          </a:xfrm>
          <a:prstGeom prst="rect">
            <a:avLst/>
          </a:prstGeom>
          <a:noFill/>
        </p:spPr>
        <p:txBody>
          <a:bodyPr wrap="square" rtlCol="0">
            <a:spAutoFit/>
          </a:bodyPr>
          <a:lstStyle/>
          <a:p>
            <a:pPr algn="ctr"/>
            <a:r>
              <a:rPr kumimoji="1" lang="zh-CN" altLang="en-US" dirty="0"/>
              <a:t>市场</a:t>
            </a:r>
          </a:p>
        </p:txBody>
      </p:sp>
      <p:sp>
        <p:nvSpPr>
          <p:cNvPr id="25" name="矩形 24">
            <a:extLst>
              <a:ext uri="{FF2B5EF4-FFF2-40B4-BE49-F238E27FC236}">
                <a16:creationId xmlns:a16="http://schemas.microsoft.com/office/drawing/2014/main" id="{B2B63C29-F2A5-8749-A58D-A1517F9C11EF}"/>
              </a:ext>
            </a:extLst>
          </p:cNvPr>
          <p:cNvSpPr/>
          <p:nvPr/>
        </p:nvSpPr>
        <p:spPr>
          <a:xfrm>
            <a:off x="71336" y="369997"/>
            <a:ext cx="1826141"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zh-CN" altLang="en-US" sz="3200" b="1" dirty="0">
                <a:solidFill>
                  <a:schemeClr val="bg1"/>
                </a:solidFill>
                <a:latin typeface="微软雅黑" panose="020B0503020204020204" pitchFamily="34" charset="-122"/>
                <a:ea typeface="微软雅黑" panose="020B0503020204020204" pitchFamily="34" charset="-122"/>
              </a:rPr>
              <a:t>企业平台</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26" name="椭圆 25">
            <a:extLst>
              <a:ext uri="{FF2B5EF4-FFF2-40B4-BE49-F238E27FC236}">
                <a16:creationId xmlns:a16="http://schemas.microsoft.com/office/drawing/2014/main" id="{7467EB0A-2B3D-ED4B-B1FB-3F5B1197CFE2}"/>
              </a:ext>
            </a:extLst>
          </p:cNvPr>
          <p:cNvSpPr/>
          <p:nvPr/>
        </p:nvSpPr>
        <p:spPr>
          <a:xfrm>
            <a:off x="7177048" y="747307"/>
            <a:ext cx="1788343" cy="1656184"/>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MCU+</a:t>
            </a:r>
            <a:endParaRPr kumimoji="1" lang="zh-CN" altLang="en-US" dirty="0"/>
          </a:p>
        </p:txBody>
      </p:sp>
    </p:spTree>
    <p:extLst>
      <p:ext uri="{BB962C8B-B14F-4D97-AF65-F5344CB8AC3E}">
        <p14:creationId xmlns:p14="http://schemas.microsoft.com/office/powerpoint/2010/main" val="391996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C1B339B-9D6F-F644-9FBE-98101023E080}"/>
              </a:ext>
            </a:extLst>
          </p:cNvPr>
          <p:cNvSpPr/>
          <p:nvPr/>
        </p:nvSpPr>
        <p:spPr>
          <a:xfrm>
            <a:off x="3951823" y="3075057"/>
            <a:ext cx="4288353" cy="707886"/>
          </a:xfrm>
          <a:prstGeom prst="rect">
            <a:avLst/>
          </a:prstGeom>
          <a:noFill/>
        </p:spPr>
        <p:txBody>
          <a:bodyPr wrap="none" lIns="91440" tIns="45720" rIns="91440" bIns="45720">
            <a:spAutoFit/>
          </a:bodyPr>
          <a:lstStyle/>
          <a:p>
            <a:pPr algn="ctr"/>
            <a:r>
              <a:rPr lang="zh-CN" altLang="en-US" sz="4000" b="0" cap="none" spc="0" dirty="0">
                <a:ln w="0"/>
                <a:solidFill>
                  <a:schemeClr val="tx1"/>
                </a:solidFill>
                <a:effectLst>
                  <a:outerShdw blurRad="38100" dist="19050" dir="2700000" algn="tl" rotWithShape="0">
                    <a:schemeClr val="dk1">
                      <a:alpha val="40000"/>
                    </a:schemeClr>
                  </a:outerShdw>
                </a:effectLst>
              </a:rPr>
              <a:t>华芯微特商业模式</a:t>
            </a:r>
          </a:p>
        </p:txBody>
      </p:sp>
      <p:pic>
        <p:nvPicPr>
          <p:cNvPr id="4" name="Picture 2">
            <a:extLst>
              <a:ext uri="{FF2B5EF4-FFF2-40B4-BE49-F238E27FC236}">
                <a16:creationId xmlns:a16="http://schemas.microsoft.com/office/drawing/2014/main" id="{5C87F8E4-D8C3-6947-93A4-8A83F6F143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1" t="23750" r="3246" b="23750"/>
          <a:stretch/>
        </p:blipFill>
        <p:spPr bwMode="auto">
          <a:xfrm>
            <a:off x="4804191" y="1382724"/>
            <a:ext cx="2583618" cy="147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875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B573528-3908-F94C-8A9D-875DEE8E936C}"/>
              </a:ext>
            </a:extLst>
          </p:cNvPr>
          <p:cNvSpPr txBox="1"/>
          <p:nvPr/>
        </p:nvSpPr>
        <p:spPr>
          <a:xfrm>
            <a:off x="6744072" y="1340768"/>
            <a:ext cx="5376964" cy="2723823"/>
          </a:xfrm>
          <a:prstGeom prst="rect">
            <a:avLst/>
          </a:prstGeom>
          <a:noFill/>
        </p:spPr>
        <p:txBody>
          <a:bodyPr wrap="square" rtlCol="0">
            <a:spAutoFit/>
          </a:bodyPr>
          <a:lstStyle/>
          <a:p>
            <a:r>
              <a:rPr kumimoji="1" lang="zh-CN" altLang="en-US" sz="1900" dirty="0"/>
              <a:t>基于</a:t>
            </a:r>
            <a:r>
              <a:rPr kumimoji="1" lang="en-US" altLang="zh-CN" sz="1900" dirty="0"/>
              <a:t>ARM</a:t>
            </a:r>
            <a:r>
              <a:rPr kumimoji="1" lang="zh-CN" altLang="en-US" sz="1900" dirty="0"/>
              <a:t> </a:t>
            </a:r>
            <a:r>
              <a:rPr kumimoji="1" lang="en-US" altLang="zh-CN" sz="1900" dirty="0"/>
              <a:t>M0,</a:t>
            </a:r>
            <a:r>
              <a:rPr kumimoji="1" lang="zh-CN" altLang="en-US" sz="1900" dirty="0"/>
              <a:t> </a:t>
            </a:r>
            <a:r>
              <a:rPr kumimoji="1" lang="en-US" altLang="zh-CN" sz="1900" dirty="0"/>
              <a:t>M4</a:t>
            </a:r>
            <a:r>
              <a:rPr kumimoji="1" lang="zh-CN" altLang="en-US" sz="1900" dirty="0"/>
              <a:t>架构 研发</a:t>
            </a:r>
            <a:r>
              <a:rPr kumimoji="1" lang="en-US" altLang="zh-CN" sz="1900" dirty="0"/>
              <a:t>32</a:t>
            </a:r>
            <a:r>
              <a:rPr kumimoji="1" lang="zh-CN" altLang="en-US" sz="1900" dirty="0"/>
              <a:t>位</a:t>
            </a:r>
            <a:r>
              <a:rPr kumimoji="1" lang="en-US" altLang="zh-CN" sz="1900" dirty="0"/>
              <a:t>MCU</a:t>
            </a:r>
            <a:r>
              <a:rPr kumimoji="1" lang="zh-CN" altLang="en-US" sz="1900" dirty="0"/>
              <a:t>的芯片公司</a:t>
            </a:r>
            <a:endParaRPr kumimoji="1" lang="en-US" altLang="zh-CN" sz="1900" dirty="0"/>
          </a:p>
          <a:p>
            <a:endParaRPr kumimoji="1" lang="en-US" altLang="zh-CN" sz="1900" dirty="0"/>
          </a:p>
          <a:p>
            <a:r>
              <a:rPr kumimoji="1" lang="en-US" altLang="zh-CN" sz="1900" b="1" dirty="0"/>
              <a:t>2011</a:t>
            </a:r>
            <a:r>
              <a:rPr kumimoji="1" lang="zh-CN" altLang="en-US" sz="1900" b="1" dirty="0"/>
              <a:t>年成立：</a:t>
            </a:r>
            <a:r>
              <a:rPr kumimoji="1" lang="zh-CN" altLang="en-US" sz="1900" dirty="0"/>
              <a:t>芯片的</a:t>
            </a:r>
            <a:r>
              <a:rPr kumimoji="1" lang="en-US" altLang="zh-CN" sz="1900" dirty="0"/>
              <a:t>IP</a:t>
            </a:r>
            <a:r>
              <a:rPr kumimoji="1" lang="zh-CN" altLang="en-US" sz="1900" dirty="0"/>
              <a:t>设计</a:t>
            </a:r>
            <a:endParaRPr kumimoji="1" lang="en-US" altLang="zh-CN" sz="1900" dirty="0"/>
          </a:p>
          <a:p>
            <a:endParaRPr kumimoji="1" lang="en-US" altLang="zh-CN" sz="1900" dirty="0"/>
          </a:p>
          <a:p>
            <a:r>
              <a:rPr kumimoji="1" lang="en-US" altLang="zh-CN" sz="1900" dirty="0"/>
              <a:t>2014</a:t>
            </a:r>
            <a:r>
              <a:rPr kumimoji="1" lang="zh-CN" altLang="en-US" sz="1900" dirty="0"/>
              <a:t>年进入</a:t>
            </a:r>
            <a:r>
              <a:rPr kumimoji="1" lang="en-US" altLang="zh-CN" sz="1900" dirty="0"/>
              <a:t>MCU</a:t>
            </a:r>
            <a:r>
              <a:rPr kumimoji="1" lang="zh-CN" altLang="en-US" sz="1900" dirty="0"/>
              <a:t>领域</a:t>
            </a:r>
            <a:endParaRPr kumimoji="1" lang="en-US" altLang="zh-CN" sz="1900" dirty="0"/>
          </a:p>
          <a:p>
            <a:endParaRPr kumimoji="1" lang="en-US" altLang="zh-CN" sz="1900" dirty="0"/>
          </a:p>
          <a:p>
            <a:r>
              <a:rPr kumimoji="1" lang="zh-CN" altLang="en-US" sz="1900" b="1" dirty="0"/>
              <a:t>晶圆流片：</a:t>
            </a:r>
            <a:r>
              <a:rPr kumimoji="1" lang="zh-CN" altLang="en-US" sz="1900" dirty="0"/>
              <a:t>台积电</a:t>
            </a:r>
            <a:endParaRPr kumimoji="1" lang="en-US" altLang="zh-CN" sz="1900" dirty="0"/>
          </a:p>
          <a:p>
            <a:endParaRPr kumimoji="1" lang="en-US" altLang="zh-CN" sz="1900" dirty="0"/>
          </a:p>
          <a:p>
            <a:r>
              <a:rPr kumimoji="1" lang="zh-CN" altLang="en-US" sz="1900" b="1" dirty="0"/>
              <a:t>封装：</a:t>
            </a:r>
            <a:r>
              <a:rPr kumimoji="1" lang="zh-CN" altLang="en-US" sz="1900" dirty="0"/>
              <a:t>华天科技，华润安盛</a:t>
            </a:r>
            <a:endParaRPr kumimoji="1" lang="en-US" altLang="zh-CN" sz="1900" dirty="0"/>
          </a:p>
        </p:txBody>
      </p:sp>
      <p:pic>
        <p:nvPicPr>
          <p:cNvPr id="5" name="图片 4">
            <a:extLst>
              <a:ext uri="{FF2B5EF4-FFF2-40B4-BE49-F238E27FC236}">
                <a16:creationId xmlns:a16="http://schemas.microsoft.com/office/drawing/2014/main" id="{087C54B0-3361-8546-A2C6-2C96E7F27F84}"/>
              </a:ext>
            </a:extLst>
          </p:cNvPr>
          <p:cNvPicPr>
            <a:picLocks noChangeAspect="1"/>
          </p:cNvPicPr>
          <p:nvPr/>
        </p:nvPicPr>
        <p:blipFill>
          <a:blip r:embed="rId3"/>
          <a:stretch>
            <a:fillRect/>
          </a:stretch>
        </p:blipFill>
        <p:spPr>
          <a:xfrm>
            <a:off x="7032104" y="4479728"/>
            <a:ext cx="1723773" cy="1349344"/>
          </a:xfrm>
          <a:prstGeom prst="rect">
            <a:avLst/>
          </a:prstGeom>
          <a:noFill/>
          <a:ln w="9525">
            <a:noFill/>
          </a:ln>
        </p:spPr>
      </p:pic>
      <p:pic>
        <p:nvPicPr>
          <p:cNvPr id="6" name="图片 5">
            <a:extLst>
              <a:ext uri="{FF2B5EF4-FFF2-40B4-BE49-F238E27FC236}">
                <a16:creationId xmlns:a16="http://schemas.microsoft.com/office/drawing/2014/main" id="{735826E8-561B-E24D-9EE3-DB5989673BD2}"/>
              </a:ext>
            </a:extLst>
          </p:cNvPr>
          <p:cNvPicPr>
            <a:picLocks noChangeAspect="1"/>
          </p:cNvPicPr>
          <p:nvPr/>
        </p:nvPicPr>
        <p:blipFill rotWithShape="1">
          <a:blip r:embed="rId4"/>
          <a:srcRect r="69682" b="20102"/>
          <a:stretch/>
        </p:blipFill>
        <p:spPr>
          <a:xfrm>
            <a:off x="9840416" y="4479728"/>
            <a:ext cx="1656184" cy="1382041"/>
          </a:xfrm>
          <a:prstGeom prst="rect">
            <a:avLst/>
          </a:prstGeom>
        </p:spPr>
      </p:pic>
      <p:pic>
        <p:nvPicPr>
          <p:cNvPr id="7" name="图片 6">
            <a:extLst>
              <a:ext uri="{FF2B5EF4-FFF2-40B4-BE49-F238E27FC236}">
                <a16:creationId xmlns:a16="http://schemas.microsoft.com/office/drawing/2014/main" id="{A289EB79-CAFE-A94D-A13D-72870971037D}"/>
              </a:ext>
            </a:extLst>
          </p:cNvPr>
          <p:cNvPicPr>
            <a:picLocks noChangeAspect="1"/>
          </p:cNvPicPr>
          <p:nvPr/>
        </p:nvPicPr>
        <p:blipFill>
          <a:blip r:embed="rId5"/>
          <a:stretch>
            <a:fillRect/>
          </a:stretch>
        </p:blipFill>
        <p:spPr>
          <a:xfrm>
            <a:off x="70964" y="1736812"/>
            <a:ext cx="6539351" cy="3204356"/>
          </a:xfrm>
          <a:prstGeom prst="rect">
            <a:avLst/>
          </a:prstGeom>
          <a:ln>
            <a:noFill/>
          </a:ln>
          <a:effectLst>
            <a:softEdge rad="112500"/>
          </a:effectLst>
        </p:spPr>
      </p:pic>
      <p:sp>
        <p:nvSpPr>
          <p:cNvPr id="9" name="矩形 8">
            <a:extLst>
              <a:ext uri="{FF2B5EF4-FFF2-40B4-BE49-F238E27FC236}">
                <a16:creationId xmlns:a16="http://schemas.microsoft.com/office/drawing/2014/main" id="{005ADC1A-CB2B-CC41-8920-55DA56B7B5DA}"/>
              </a:ext>
            </a:extLst>
          </p:cNvPr>
          <p:cNvSpPr/>
          <p:nvPr/>
        </p:nvSpPr>
        <p:spPr>
          <a:xfrm>
            <a:off x="71336" y="369997"/>
            <a:ext cx="2646878"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zh-CN" altLang="en-US" sz="3200" b="1" dirty="0">
                <a:solidFill>
                  <a:schemeClr val="bg1"/>
                </a:solidFill>
                <a:latin typeface="微软雅黑" panose="020B0503020204020204" pitchFamily="34" charset="-122"/>
                <a:ea typeface="微软雅黑" panose="020B0503020204020204" pitchFamily="34" charset="-122"/>
              </a:rPr>
              <a:t>华芯微特简介</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a:xfrm>
            <a:off x="14360" y="260648"/>
            <a:ext cx="4677484" cy="646331"/>
          </a:xfrm>
        </p:spPr>
        <p:txBody>
          <a:bodyPr vert="horz" wrap="square" lIns="91440" tIns="45720" rIns="91440" bIns="45720" anchor="ctr"/>
          <a:lstStyle/>
          <a:p>
            <a:pPr lvl="1" algn="l">
              <a:lnSpc>
                <a:spcPct val="150000"/>
              </a:lnSpc>
            </a:pPr>
            <a:r>
              <a:rPr lang="zh-CN" altLang="en-US" sz="3200" b="1" kern="1200" dirty="0">
                <a:solidFill>
                  <a:schemeClr val="bg1"/>
                </a:solidFill>
                <a:latin typeface="微软雅黑" panose="020B0503020204020204" pitchFamily="34" charset="-122"/>
                <a:ea typeface="微软雅黑" panose="020B0503020204020204" pitchFamily="34" charset="-122"/>
                <a:cs typeface="+mj-cs"/>
              </a:rPr>
              <a:t>建立服务客户的生态</a:t>
            </a:r>
            <a:endParaRPr lang="en-US" altLang="zh-CN" sz="3200" b="1" kern="1200" dirty="0">
              <a:solidFill>
                <a:schemeClr val="bg1"/>
              </a:solidFill>
              <a:latin typeface="微软雅黑" panose="020B0503020204020204" pitchFamily="34" charset="-122"/>
              <a:ea typeface="微软雅黑" panose="020B0503020204020204" pitchFamily="34" charset="-122"/>
              <a:cs typeface="+mj-cs"/>
            </a:endParaRPr>
          </a:p>
        </p:txBody>
      </p:sp>
      <p:sp>
        <p:nvSpPr>
          <p:cNvPr id="2" name="圆角矩形 1"/>
          <p:cNvSpPr/>
          <p:nvPr/>
        </p:nvSpPr>
        <p:spPr>
          <a:xfrm>
            <a:off x="4434610" y="5464804"/>
            <a:ext cx="3816424" cy="720080"/>
          </a:xfrm>
          <a:prstGeom prst="roundRect">
            <a:avLst/>
          </a:prstGeom>
          <a:solidFill>
            <a:srgbClr val="0A36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华芯微特</a:t>
            </a:r>
          </a:p>
        </p:txBody>
      </p:sp>
      <p:sp>
        <p:nvSpPr>
          <p:cNvPr id="4" name="椭圆 3"/>
          <p:cNvSpPr/>
          <p:nvPr/>
        </p:nvSpPr>
        <p:spPr>
          <a:xfrm>
            <a:off x="1756435" y="3829634"/>
            <a:ext cx="1008112" cy="9361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方案商</a:t>
            </a:r>
          </a:p>
        </p:txBody>
      </p:sp>
      <p:sp>
        <p:nvSpPr>
          <p:cNvPr id="6" name="椭圆 5"/>
          <p:cNvSpPr/>
          <p:nvPr/>
        </p:nvSpPr>
        <p:spPr>
          <a:xfrm>
            <a:off x="3683732" y="3322040"/>
            <a:ext cx="1008112" cy="936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zh-CN" altLang="en-US" dirty="0"/>
              <a:t>方案商</a:t>
            </a:r>
          </a:p>
        </p:txBody>
      </p:sp>
      <p:sp>
        <p:nvSpPr>
          <p:cNvPr id="11" name="椭圆 10"/>
          <p:cNvSpPr/>
          <p:nvPr/>
        </p:nvSpPr>
        <p:spPr>
          <a:xfrm>
            <a:off x="9952765" y="3829634"/>
            <a:ext cx="1008112" cy="9361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方案商</a:t>
            </a:r>
            <a:endParaRPr kumimoji="1" lang="en-US" altLang="zh-CN" dirty="0"/>
          </a:p>
          <a:p>
            <a:pPr algn="ctr"/>
            <a:r>
              <a:rPr kumimoji="1" lang="en-US" altLang="zh-CN" dirty="0"/>
              <a:t>...</a:t>
            </a:r>
            <a:endParaRPr kumimoji="1" lang="zh-CN" altLang="en-US" dirty="0"/>
          </a:p>
        </p:txBody>
      </p:sp>
      <p:sp>
        <p:nvSpPr>
          <p:cNvPr id="12" name="椭圆 11"/>
          <p:cNvSpPr/>
          <p:nvPr/>
        </p:nvSpPr>
        <p:spPr>
          <a:xfrm>
            <a:off x="7881451" y="3322040"/>
            <a:ext cx="1008112" cy="936104"/>
          </a:xfrm>
          <a:prstGeom prst="ellipse">
            <a:avLst/>
          </a:pr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zh-CN" altLang="en-US" dirty="0"/>
              <a:t>方案商</a:t>
            </a:r>
          </a:p>
        </p:txBody>
      </p:sp>
      <p:cxnSp>
        <p:nvCxnSpPr>
          <p:cNvPr id="28" name="直线箭头连接符 27"/>
          <p:cNvCxnSpPr>
            <a:stCxn id="2" idx="0"/>
            <a:endCxn id="4" idx="5"/>
          </p:cNvCxnSpPr>
          <p:nvPr/>
        </p:nvCxnSpPr>
        <p:spPr>
          <a:xfrm flipH="1" flipV="1">
            <a:off x="2616912" y="4628649"/>
            <a:ext cx="3725910" cy="836155"/>
          </a:xfrm>
          <a:prstGeom prst="straightConnector1">
            <a:avLst/>
          </a:prstGeom>
          <a:ln w="412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0" name="直线箭头连接符 29"/>
          <p:cNvCxnSpPr>
            <a:stCxn id="2" idx="0"/>
            <a:endCxn id="6" idx="5"/>
          </p:cNvCxnSpPr>
          <p:nvPr/>
        </p:nvCxnSpPr>
        <p:spPr>
          <a:xfrm flipH="1" flipV="1">
            <a:off x="4544209" y="4121055"/>
            <a:ext cx="1798613" cy="1343749"/>
          </a:xfrm>
          <a:prstGeom prst="straightConnector1">
            <a:avLst/>
          </a:prstGeom>
          <a:ln w="412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5" name="直线箭头连接符 34"/>
          <p:cNvCxnSpPr>
            <a:cxnSpLocks/>
            <a:stCxn id="2" idx="0"/>
            <a:endCxn id="44" idx="4"/>
          </p:cNvCxnSpPr>
          <p:nvPr/>
        </p:nvCxnSpPr>
        <p:spPr>
          <a:xfrm flipH="1" flipV="1">
            <a:off x="6314193" y="2115380"/>
            <a:ext cx="28629" cy="3349424"/>
          </a:xfrm>
          <a:prstGeom prst="straightConnector1">
            <a:avLst/>
          </a:prstGeom>
          <a:ln w="4127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0" name="直线箭头连接符 39"/>
          <p:cNvCxnSpPr>
            <a:stCxn id="2" idx="0"/>
            <a:endCxn id="12" idx="3"/>
          </p:cNvCxnSpPr>
          <p:nvPr/>
        </p:nvCxnSpPr>
        <p:spPr>
          <a:xfrm flipV="1">
            <a:off x="6342822" y="4121055"/>
            <a:ext cx="1686264" cy="1343749"/>
          </a:xfrm>
          <a:prstGeom prst="straightConnector1">
            <a:avLst/>
          </a:prstGeom>
          <a:ln w="412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3" name="直线箭头连接符 42"/>
          <p:cNvCxnSpPr>
            <a:stCxn id="2" idx="0"/>
            <a:endCxn id="11" idx="3"/>
          </p:cNvCxnSpPr>
          <p:nvPr/>
        </p:nvCxnSpPr>
        <p:spPr>
          <a:xfrm flipV="1">
            <a:off x="6342822" y="4628649"/>
            <a:ext cx="3757578" cy="836155"/>
          </a:xfrm>
          <a:prstGeom prst="straightConnector1">
            <a:avLst/>
          </a:prstGeom>
          <a:ln w="412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4" name="椭圆 43"/>
          <p:cNvSpPr/>
          <p:nvPr/>
        </p:nvSpPr>
        <p:spPr>
          <a:xfrm>
            <a:off x="4377351" y="963252"/>
            <a:ext cx="3873683" cy="115212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zh-CN" altLang="en-US" sz="2400" dirty="0"/>
              <a:t>终端客户</a:t>
            </a:r>
            <a:endParaRPr kumimoji="1" lang="en-US" altLang="zh-CN" sz="2400" dirty="0"/>
          </a:p>
          <a:p>
            <a:pPr algn="ctr"/>
            <a:r>
              <a:rPr kumimoji="1" lang="zh-CN" altLang="en-US" sz="2400" dirty="0"/>
              <a:t>群</a:t>
            </a:r>
            <a:endParaRPr kumimoji="1" lang="en-US" altLang="zh-CN" sz="2400" dirty="0"/>
          </a:p>
        </p:txBody>
      </p:sp>
      <p:cxnSp>
        <p:nvCxnSpPr>
          <p:cNvPr id="46" name="直线箭头连接符 45"/>
          <p:cNvCxnSpPr>
            <a:stCxn id="4" idx="0"/>
            <a:endCxn id="44" idx="2"/>
          </p:cNvCxnSpPr>
          <p:nvPr/>
        </p:nvCxnSpPr>
        <p:spPr>
          <a:xfrm flipV="1">
            <a:off x="2260491" y="1539316"/>
            <a:ext cx="2116860" cy="2290318"/>
          </a:xfrm>
          <a:prstGeom prst="straightConnector1">
            <a:avLst/>
          </a:prstGeom>
          <a:ln w="41275">
            <a:headEnd type="triangl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8" name="直线箭头连接符 47"/>
          <p:cNvCxnSpPr>
            <a:stCxn id="6" idx="0"/>
            <a:endCxn id="44" idx="3"/>
          </p:cNvCxnSpPr>
          <p:nvPr/>
        </p:nvCxnSpPr>
        <p:spPr>
          <a:xfrm flipV="1">
            <a:off x="4187788" y="1946655"/>
            <a:ext cx="756851" cy="1375385"/>
          </a:xfrm>
          <a:prstGeom prst="straightConnector1">
            <a:avLst/>
          </a:prstGeom>
          <a:ln w="4127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2" name="直线箭头连接符 51"/>
          <p:cNvCxnSpPr>
            <a:stCxn id="12" idx="0"/>
            <a:endCxn id="44" idx="5"/>
          </p:cNvCxnSpPr>
          <p:nvPr/>
        </p:nvCxnSpPr>
        <p:spPr>
          <a:xfrm flipH="1" flipV="1">
            <a:off x="7683746" y="1946655"/>
            <a:ext cx="701761" cy="1375385"/>
          </a:xfrm>
          <a:prstGeom prst="straightConnector1">
            <a:avLst/>
          </a:prstGeom>
          <a:ln w="4127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4" name="直线箭头连接符 53"/>
          <p:cNvCxnSpPr>
            <a:stCxn id="11" idx="0"/>
            <a:endCxn id="44" idx="6"/>
          </p:cNvCxnSpPr>
          <p:nvPr/>
        </p:nvCxnSpPr>
        <p:spPr>
          <a:xfrm flipH="1" flipV="1">
            <a:off x="8251034" y="1539316"/>
            <a:ext cx="2205787" cy="2290318"/>
          </a:xfrm>
          <a:prstGeom prst="straightConnector1">
            <a:avLst/>
          </a:prstGeom>
          <a:ln w="4127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id="{CB828EEB-E07A-5B43-A75B-D4A00E380669}"/>
              </a:ext>
            </a:extLst>
          </p:cNvPr>
          <p:cNvSpPr/>
          <p:nvPr/>
        </p:nvSpPr>
        <p:spPr>
          <a:xfrm>
            <a:off x="4931799" y="4278686"/>
            <a:ext cx="652485" cy="60747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代理</a:t>
            </a:r>
          </a:p>
        </p:txBody>
      </p:sp>
      <p:sp>
        <p:nvSpPr>
          <p:cNvPr id="31" name="椭圆 30">
            <a:extLst>
              <a:ext uri="{FF2B5EF4-FFF2-40B4-BE49-F238E27FC236}">
                <a16:creationId xmlns:a16="http://schemas.microsoft.com/office/drawing/2014/main" id="{494C1617-EA0D-C641-8BF2-D272089D6CA5}"/>
              </a:ext>
            </a:extLst>
          </p:cNvPr>
          <p:cNvSpPr/>
          <p:nvPr/>
        </p:nvSpPr>
        <p:spPr>
          <a:xfrm>
            <a:off x="6984492" y="4297686"/>
            <a:ext cx="652485" cy="60747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代理</a:t>
            </a:r>
          </a:p>
        </p:txBody>
      </p:sp>
      <p:sp>
        <p:nvSpPr>
          <p:cNvPr id="32" name="椭圆 31">
            <a:extLst>
              <a:ext uri="{FF2B5EF4-FFF2-40B4-BE49-F238E27FC236}">
                <a16:creationId xmlns:a16="http://schemas.microsoft.com/office/drawing/2014/main" id="{58161F6A-0AB0-D946-8516-27B72EEDD9EC}"/>
              </a:ext>
            </a:extLst>
          </p:cNvPr>
          <p:cNvSpPr/>
          <p:nvPr/>
        </p:nvSpPr>
        <p:spPr>
          <a:xfrm>
            <a:off x="5987949" y="4451463"/>
            <a:ext cx="652485" cy="60747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代理</a:t>
            </a:r>
          </a:p>
        </p:txBody>
      </p:sp>
      <p:sp>
        <p:nvSpPr>
          <p:cNvPr id="33" name="椭圆 32">
            <a:extLst>
              <a:ext uri="{FF2B5EF4-FFF2-40B4-BE49-F238E27FC236}">
                <a16:creationId xmlns:a16="http://schemas.microsoft.com/office/drawing/2014/main" id="{ED0C7EF4-F9B2-124F-A7B2-F811F1595CC1}"/>
              </a:ext>
            </a:extLst>
          </p:cNvPr>
          <p:cNvSpPr/>
          <p:nvPr/>
        </p:nvSpPr>
        <p:spPr>
          <a:xfrm>
            <a:off x="3796835" y="4654395"/>
            <a:ext cx="652485" cy="60747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代理</a:t>
            </a:r>
          </a:p>
        </p:txBody>
      </p:sp>
      <p:sp>
        <p:nvSpPr>
          <p:cNvPr id="25" name="圆角矩形标注 24">
            <a:extLst>
              <a:ext uri="{FF2B5EF4-FFF2-40B4-BE49-F238E27FC236}">
                <a16:creationId xmlns:a16="http://schemas.microsoft.com/office/drawing/2014/main" id="{4521BA3E-7389-D94C-A95D-16BCAF54A892}"/>
              </a:ext>
            </a:extLst>
          </p:cNvPr>
          <p:cNvSpPr/>
          <p:nvPr/>
        </p:nvSpPr>
        <p:spPr>
          <a:xfrm>
            <a:off x="10456821" y="1539316"/>
            <a:ext cx="1667896" cy="936104"/>
          </a:xfrm>
          <a:prstGeom prst="wedgeRoundRectCallout">
            <a:avLst>
              <a:gd name="adj1" fmla="val -118543"/>
              <a:gd name="adj2" fmla="val 61208"/>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rgbClr val="FF0000"/>
                </a:solidFill>
              </a:rPr>
              <a:t>双箭头</a:t>
            </a:r>
            <a:endParaRPr kumimoji="1" lang="en-US" altLang="zh-CN" dirty="0">
              <a:solidFill>
                <a:srgbClr val="FF0000"/>
              </a:solidFill>
            </a:endParaRPr>
          </a:p>
          <a:p>
            <a:pPr algn="ctr"/>
            <a:r>
              <a:rPr kumimoji="1" lang="zh-CN" altLang="en-US" dirty="0">
                <a:solidFill>
                  <a:srgbClr val="FF0000"/>
                </a:solidFill>
              </a:rPr>
              <a:t>信息双向</a:t>
            </a:r>
            <a:endParaRPr kumimoji="1" lang="en-US" altLang="zh-CN" dirty="0">
              <a:solidFill>
                <a:srgbClr val="FF0000"/>
              </a:solidFill>
            </a:endParaRPr>
          </a:p>
          <a:p>
            <a:pPr algn="ctr"/>
            <a:r>
              <a:rPr kumimoji="1" lang="zh-CN" altLang="en-US" dirty="0">
                <a:solidFill>
                  <a:srgbClr val="FF0000"/>
                </a:solidFill>
              </a:rPr>
              <a:t>反馈</a:t>
            </a:r>
          </a:p>
        </p:txBody>
      </p:sp>
      <p:sp>
        <p:nvSpPr>
          <p:cNvPr id="26" name="爆炸形 2 25">
            <a:extLst>
              <a:ext uri="{FF2B5EF4-FFF2-40B4-BE49-F238E27FC236}">
                <a16:creationId xmlns:a16="http://schemas.microsoft.com/office/drawing/2014/main" id="{2CF09228-5674-B940-8C07-8550292892B0}"/>
              </a:ext>
            </a:extLst>
          </p:cNvPr>
          <p:cNvSpPr/>
          <p:nvPr/>
        </p:nvSpPr>
        <p:spPr>
          <a:xfrm>
            <a:off x="168252" y="1197380"/>
            <a:ext cx="3174526" cy="169615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dirty="0">
                <a:solidFill>
                  <a:srgbClr val="FF0000"/>
                </a:solidFill>
              </a:rPr>
              <a:t>共赢</a:t>
            </a:r>
          </a:p>
        </p:txBody>
      </p:sp>
    </p:spTree>
    <p:extLst>
      <p:ext uri="{BB962C8B-B14F-4D97-AF65-F5344CB8AC3E}">
        <p14:creationId xmlns:p14="http://schemas.microsoft.com/office/powerpoint/2010/main" val="3966584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华芯微特PPT.8.26"/>
          <p:cNvPicPr>
            <a:picLocks noChangeAspect="1"/>
          </p:cNvPicPr>
          <p:nvPr/>
        </p:nvPicPr>
        <p:blipFill>
          <a:blip r:embed="rId2" cstate="print"/>
          <a:stretch>
            <a:fillRect/>
          </a:stretch>
        </p:blipFill>
        <p:spPr>
          <a:xfrm>
            <a:off x="0" y="0"/>
            <a:ext cx="12266930" cy="6962140"/>
          </a:xfrm>
          <a:prstGeom prst="rect">
            <a:avLst/>
          </a:prstGeom>
        </p:spPr>
      </p:pic>
      <p:sp>
        <p:nvSpPr>
          <p:cNvPr id="5" name="内容占位符 4"/>
          <p:cNvSpPr>
            <a:spLocks noGrp="1"/>
          </p:cNvSpPr>
          <p:nvPr>
            <p:ph idx="1"/>
          </p:nvPr>
        </p:nvSpPr>
        <p:spPr>
          <a:xfrm>
            <a:off x="3143672" y="1484784"/>
            <a:ext cx="5486400" cy="792088"/>
          </a:xfrm>
        </p:spPr>
        <p:txBody>
          <a:bodyPr/>
          <a:lstStyle/>
          <a:p>
            <a:pPr algn="ctr">
              <a:buNone/>
            </a:pPr>
            <a:r>
              <a:rPr lang="zh-CN" altLang="en-US" sz="4400" b="1" dirty="0">
                <a:solidFill>
                  <a:schemeClr val="bg1"/>
                </a:solidFill>
                <a:latin typeface="微软雅黑" panose="020B0503020204020204" pitchFamily="34" charset="-122"/>
                <a:ea typeface="微软雅黑" panose="020B0503020204020204" pitchFamily="34" charset="-122"/>
              </a:rPr>
              <a:t>谢  谢  聆  听</a:t>
            </a:r>
          </a:p>
        </p:txBody>
      </p:sp>
    </p:spTree>
    <p:extLst>
      <p:ext uri="{BB962C8B-B14F-4D97-AF65-F5344CB8AC3E}">
        <p14:creationId xmlns:p14="http://schemas.microsoft.com/office/powerpoint/2010/main" val="2711036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05ADC1A-CB2B-CC41-8920-55DA56B7B5DA}"/>
              </a:ext>
            </a:extLst>
          </p:cNvPr>
          <p:cNvSpPr/>
          <p:nvPr/>
        </p:nvSpPr>
        <p:spPr>
          <a:xfrm>
            <a:off x="71336" y="369997"/>
            <a:ext cx="3467616"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zh-CN" altLang="en-US" sz="3200" b="1" dirty="0">
                <a:solidFill>
                  <a:schemeClr val="bg1"/>
                </a:solidFill>
                <a:latin typeface="微软雅黑" panose="020B0503020204020204" pitchFamily="34" charset="-122"/>
                <a:ea typeface="微软雅黑" panose="020B0503020204020204" pitchFamily="34" charset="-122"/>
              </a:rPr>
              <a:t>华芯微特合作伙伴</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9FD64A97-C8F5-4F41-91DD-FE83A58D58A9}"/>
              </a:ext>
            </a:extLst>
          </p:cNvPr>
          <p:cNvPicPr>
            <a:picLocks noChangeAspect="1"/>
          </p:cNvPicPr>
          <p:nvPr/>
        </p:nvPicPr>
        <p:blipFill>
          <a:blip r:embed="rId3"/>
          <a:stretch>
            <a:fillRect/>
          </a:stretch>
        </p:blipFill>
        <p:spPr>
          <a:xfrm>
            <a:off x="1929925" y="0"/>
            <a:ext cx="8332150" cy="6858000"/>
          </a:xfrm>
          <a:prstGeom prst="rect">
            <a:avLst/>
          </a:prstGeom>
        </p:spPr>
      </p:pic>
      <p:pic>
        <p:nvPicPr>
          <p:cNvPr id="10" name="图片 9">
            <a:extLst>
              <a:ext uri="{FF2B5EF4-FFF2-40B4-BE49-F238E27FC236}">
                <a16:creationId xmlns:a16="http://schemas.microsoft.com/office/drawing/2014/main" id="{3DC3DC6B-ED68-1348-89E9-54D6C9C8717D}"/>
              </a:ext>
            </a:extLst>
          </p:cNvPr>
          <p:cNvPicPr>
            <a:picLocks noChangeAspect="1"/>
          </p:cNvPicPr>
          <p:nvPr/>
        </p:nvPicPr>
        <p:blipFill>
          <a:blip r:embed="rId4"/>
          <a:stretch>
            <a:fillRect/>
          </a:stretch>
        </p:blipFill>
        <p:spPr>
          <a:xfrm>
            <a:off x="1341594" y="3645024"/>
            <a:ext cx="927100" cy="952500"/>
          </a:xfrm>
          <a:prstGeom prst="rect">
            <a:avLst/>
          </a:prstGeom>
        </p:spPr>
      </p:pic>
      <p:pic>
        <p:nvPicPr>
          <p:cNvPr id="11" name="图片 10">
            <a:extLst>
              <a:ext uri="{FF2B5EF4-FFF2-40B4-BE49-F238E27FC236}">
                <a16:creationId xmlns:a16="http://schemas.microsoft.com/office/drawing/2014/main" id="{F79C4762-2A03-1B47-9039-D7AE92B3A512}"/>
              </a:ext>
            </a:extLst>
          </p:cNvPr>
          <p:cNvPicPr>
            <a:picLocks noChangeAspect="1"/>
          </p:cNvPicPr>
          <p:nvPr/>
        </p:nvPicPr>
        <p:blipFill>
          <a:blip r:embed="rId5"/>
          <a:stretch>
            <a:fillRect/>
          </a:stretch>
        </p:blipFill>
        <p:spPr>
          <a:xfrm>
            <a:off x="1341594" y="6195615"/>
            <a:ext cx="1891918" cy="584775"/>
          </a:xfrm>
          <a:prstGeom prst="rect">
            <a:avLst/>
          </a:prstGeom>
        </p:spPr>
      </p:pic>
      <p:pic>
        <p:nvPicPr>
          <p:cNvPr id="12" name="图片 11">
            <a:extLst>
              <a:ext uri="{FF2B5EF4-FFF2-40B4-BE49-F238E27FC236}">
                <a16:creationId xmlns:a16="http://schemas.microsoft.com/office/drawing/2014/main" id="{018C2EFE-6CCB-D844-8DD2-FFB6310FAA4B}"/>
              </a:ext>
            </a:extLst>
          </p:cNvPr>
          <p:cNvPicPr>
            <a:picLocks noChangeAspect="1"/>
          </p:cNvPicPr>
          <p:nvPr/>
        </p:nvPicPr>
        <p:blipFill>
          <a:blip r:embed="rId6"/>
          <a:stretch>
            <a:fillRect/>
          </a:stretch>
        </p:blipFill>
        <p:spPr>
          <a:xfrm>
            <a:off x="9568859" y="606592"/>
            <a:ext cx="1409700" cy="1028700"/>
          </a:xfrm>
          <a:prstGeom prst="rect">
            <a:avLst/>
          </a:prstGeom>
        </p:spPr>
      </p:pic>
      <p:pic>
        <p:nvPicPr>
          <p:cNvPr id="13" name="图片 12">
            <a:extLst>
              <a:ext uri="{FF2B5EF4-FFF2-40B4-BE49-F238E27FC236}">
                <a16:creationId xmlns:a16="http://schemas.microsoft.com/office/drawing/2014/main" id="{A4C6D70C-92AD-024D-9222-C7E0C4727F8A}"/>
              </a:ext>
            </a:extLst>
          </p:cNvPr>
          <p:cNvPicPr>
            <a:picLocks noChangeAspect="1"/>
          </p:cNvPicPr>
          <p:nvPr/>
        </p:nvPicPr>
        <p:blipFill>
          <a:blip r:embed="rId7"/>
          <a:stretch>
            <a:fillRect/>
          </a:stretch>
        </p:blipFill>
        <p:spPr>
          <a:xfrm>
            <a:off x="1225075" y="369997"/>
            <a:ext cx="1948954" cy="511600"/>
          </a:xfrm>
          <a:prstGeom prst="rect">
            <a:avLst/>
          </a:prstGeom>
        </p:spPr>
      </p:pic>
      <p:pic>
        <p:nvPicPr>
          <p:cNvPr id="14" name="图片 13">
            <a:extLst>
              <a:ext uri="{FF2B5EF4-FFF2-40B4-BE49-F238E27FC236}">
                <a16:creationId xmlns:a16="http://schemas.microsoft.com/office/drawing/2014/main" id="{E22F5D41-DB96-9F42-842A-61051AEDF369}"/>
              </a:ext>
            </a:extLst>
          </p:cNvPr>
          <p:cNvPicPr>
            <a:picLocks noChangeAspect="1"/>
          </p:cNvPicPr>
          <p:nvPr/>
        </p:nvPicPr>
        <p:blipFill>
          <a:blip r:embed="rId8"/>
          <a:stretch>
            <a:fillRect/>
          </a:stretch>
        </p:blipFill>
        <p:spPr>
          <a:xfrm>
            <a:off x="9486425" y="5951323"/>
            <a:ext cx="1875532" cy="600170"/>
          </a:xfrm>
          <a:prstGeom prst="rect">
            <a:avLst/>
          </a:prstGeom>
        </p:spPr>
      </p:pic>
    </p:spTree>
    <p:extLst>
      <p:ext uri="{BB962C8B-B14F-4D97-AF65-F5344CB8AC3E}">
        <p14:creationId xmlns:p14="http://schemas.microsoft.com/office/powerpoint/2010/main" val="3726466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1"/>
          </p:nvPr>
        </p:nvSpPr>
        <p:spPr>
          <a:xfrm>
            <a:off x="191344" y="1405218"/>
            <a:ext cx="10285882" cy="584775"/>
          </a:xfrm>
        </p:spPr>
        <p:txBody>
          <a:bodyPr/>
          <a:lstStyle/>
          <a:p>
            <a:pPr marL="0" lvl="1" indent="0" fontAlgn="auto">
              <a:lnSpc>
                <a:spcPts val="3000"/>
              </a:lnSpc>
              <a:spcBef>
                <a:spcPts val="0"/>
              </a:spcBef>
              <a:spcAft>
                <a:spcPts val="0"/>
              </a:spcAft>
              <a:buClr>
                <a:srgbClr val="0070C0"/>
              </a:buClr>
              <a:buSzPct val="80000"/>
              <a:buNone/>
              <a:defRPr/>
            </a:pPr>
            <a:r>
              <a:rPr lang="zh-CN" altLang="en-US" sz="3200" b="1" dirty="0">
                <a:solidFill>
                  <a:srgbClr val="FF0000"/>
                </a:solidFill>
                <a:latin typeface="Arial" panose="020B0604020202020204"/>
                <a:ea typeface="隶书" pitchFamily="49" charset="-122"/>
                <a:cs typeface="+mn-cs"/>
              </a:rPr>
              <a:t>第一家</a:t>
            </a:r>
            <a:r>
              <a:rPr lang="zh-CN" altLang="en-US" sz="2400" b="1" dirty="0">
                <a:latin typeface="Arial" panose="020B0604020202020204"/>
                <a:ea typeface="隶书" pitchFamily="49" charset="-122"/>
                <a:cs typeface="+mn-cs"/>
              </a:rPr>
              <a:t>进入变频空调核心控制的国产</a:t>
            </a:r>
            <a:r>
              <a:rPr lang="en-US" altLang="zh-CN" sz="2400" b="1" dirty="0">
                <a:latin typeface="Arial" panose="020B0604020202020204"/>
                <a:ea typeface="隶书" pitchFamily="49" charset="-122"/>
                <a:cs typeface="+mn-cs"/>
              </a:rPr>
              <a:t>MCU</a:t>
            </a:r>
            <a:r>
              <a:rPr lang="zh-CN" altLang="en-US" sz="2400" b="1" dirty="0">
                <a:latin typeface="Arial" panose="020B0604020202020204"/>
                <a:ea typeface="隶书" pitchFamily="49" charset="-122"/>
                <a:cs typeface="+mn-cs"/>
              </a:rPr>
              <a:t>公司，没有之一</a:t>
            </a:r>
            <a:endParaRPr lang="en-US" altLang="zh-CN" sz="1800" b="1" dirty="0">
              <a:latin typeface="Arial" panose="020B0604020202020204"/>
              <a:ea typeface="隶书" pitchFamily="49" charset="-122"/>
              <a:cs typeface="+mn-cs"/>
            </a:endParaRPr>
          </a:p>
        </p:txBody>
      </p:sp>
      <p:pic>
        <p:nvPicPr>
          <p:cNvPr id="7" name="图片 6"/>
          <p:cNvPicPr>
            <a:picLocks noChangeAspect="1"/>
          </p:cNvPicPr>
          <p:nvPr/>
        </p:nvPicPr>
        <p:blipFill>
          <a:blip r:embed="rId3"/>
          <a:stretch>
            <a:fillRect/>
          </a:stretch>
        </p:blipFill>
        <p:spPr>
          <a:xfrm>
            <a:off x="4583832" y="2347265"/>
            <a:ext cx="2716781" cy="889028"/>
          </a:xfrm>
          <a:prstGeom prst="rect">
            <a:avLst/>
          </a:prstGeom>
        </p:spPr>
      </p:pic>
      <p:pic>
        <p:nvPicPr>
          <p:cNvPr id="9" name="图片 8"/>
          <p:cNvPicPr>
            <a:picLocks noChangeAspect="1"/>
          </p:cNvPicPr>
          <p:nvPr/>
        </p:nvPicPr>
        <p:blipFill rotWithShape="1">
          <a:blip r:embed="rId4"/>
          <a:srcRect t="13869"/>
          <a:stretch>
            <a:fillRect/>
          </a:stretch>
        </p:blipFill>
        <p:spPr>
          <a:xfrm>
            <a:off x="9053658" y="2400885"/>
            <a:ext cx="2847135" cy="889028"/>
          </a:xfrm>
          <a:prstGeom prst="rect">
            <a:avLst/>
          </a:prstGeom>
        </p:spPr>
      </p:pic>
      <p:pic>
        <p:nvPicPr>
          <p:cNvPr id="6" name="图片 5"/>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14340" b="16003"/>
          <a:stretch>
            <a:fillRect/>
          </a:stretch>
        </p:blipFill>
        <p:spPr>
          <a:xfrm>
            <a:off x="340471" y="2347265"/>
            <a:ext cx="2323604" cy="996269"/>
          </a:xfrm>
          <a:prstGeom prst="rect">
            <a:avLst/>
          </a:prstGeom>
        </p:spPr>
      </p:pic>
      <p:sp>
        <p:nvSpPr>
          <p:cNvPr id="11" name="矩形 10">
            <a:extLst>
              <a:ext uri="{FF2B5EF4-FFF2-40B4-BE49-F238E27FC236}">
                <a16:creationId xmlns:a16="http://schemas.microsoft.com/office/drawing/2014/main" id="{CDAC5A0E-4F6E-314D-A7BE-EB1FD26516BD}"/>
              </a:ext>
            </a:extLst>
          </p:cNvPr>
          <p:cNvSpPr/>
          <p:nvPr/>
        </p:nvSpPr>
        <p:spPr>
          <a:xfrm>
            <a:off x="71336" y="369997"/>
            <a:ext cx="2646878"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zh-CN" altLang="en-US" sz="3200" b="1" dirty="0">
                <a:solidFill>
                  <a:schemeClr val="bg1"/>
                </a:solidFill>
                <a:latin typeface="微软雅黑" panose="020B0503020204020204" pitchFamily="34" charset="-122"/>
                <a:ea typeface="微软雅黑" panose="020B0503020204020204" pitchFamily="34" charset="-122"/>
              </a:rPr>
              <a:t>华芯微特成绩</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73D9A919-F338-9B43-8EAB-E57905910CD7}"/>
              </a:ext>
            </a:extLst>
          </p:cNvPr>
          <p:cNvSpPr txBox="1"/>
          <p:nvPr/>
        </p:nvSpPr>
        <p:spPr>
          <a:xfrm>
            <a:off x="479376" y="5461918"/>
            <a:ext cx="5631670" cy="523220"/>
          </a:xfrm>
          <a:prstGeom prst="rect">
            <a:avLst/>
          </a:prstGeom>
          <a:noFill/>
        </p:spPr>
        <p:txBody>
          <a:bodyPr wrap="none" rtlCol="0">
            <a:spAutoFit/>
          </a:bodyPr>
          <a:lstStyle/>
          <a:p>
            <a:r>
              <a:rPr kumimoji="1" lang="zh-CN" altLang="en-US" sz="2800" b="1" dirty="0"/>
              <a:t>为什么是我们？    凭什么是我们？</a:t>
            </a:r>
          </a:p>
        </p:txBody>
      </p:sp>
      <p:graphicFrame>
        <p:nvGraphicFramePr>
          <p:cNvPr id="3" name="图示 2">
            <a:extLst>
              <a:ext uri="{FF2B5EF4-FFF2-40B4-BE49-F238E27FC236}">
                <a16:creationId xmlns:a16="http://schemas.microsoft.com/office/drawing/2014/main" id="{BBFB9E9A-CEDA-F542-8C53-76FCD8900958}"/>
              </a:ext>
            </a:extLst>
          </p:cNvPr>
          <p:cNvGraphicFramePr/>
          <p:nvPr>
            <p:extLst>
              <p:ext uri="{D42A27DB-BD31-4B8C-83A1-F6EECF244321}">
                <p14:modId xmlns:p14="http://schemas.microsoft.com/office/powerpoint/2010/main" val="4009164976"/>
              </p:ext>
            </p:extLst>
          </p:nvPr>
        </p:nvGraphicFramePr>
        <p:xfrm>
          <a:off x="71336" y="3493115"/>
          <a:ext cx="12077673" cy="12504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3431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3">
            <a:extLst>
              <a:ext uri="{FF2B5EF4-FFF2-40B4-BE49-F238E27FC236}">
                <a16:creationId xmlns:a16="http://schemas.microsoft.com/office/drawing/2014/main" id="{6D2AC552-5614-A143-B008-7948F85A02A9}"/>
              </a:ext>
            </a:extLst>
          </p:cNvPr>
          <p:cNvSpPr txBox="1"/>
          <p:nvPr/>
        </p:nvSpPr>
        <p:spPr>
          <a:xfrm>
            <a:off x="66623" y="1070979"/>
            <a:ext cx="5976663" cy="581057"/>
          </a:xfrm>
          <a:prstGeom prst="rect">
            <a:avLst/>
          </a:prstGeom>
          <a:noFill/>
        </p:spPr>
        <p:txBody>
          <a:bodyPr wrap="square" rtlCol="0">
            <a:spAutoFit/>
          </a:bodyPr>
          <a:lstStyle/>
          <a:p>
            <a:pPr marL="0" lvl="2" indent="-342900" fontAlgn="auto">
              <a:lnSpc>
                <a:spcPct val="150000"/>
              </a:lnSpc>
              <a:spcBef>
                <a:spcPts val="0"/>
              </a:spcBef>
              <a:spcAft>
                <a:spcPts val="0"/>
              </a:spcAft>
              <a:buClr>
                <a:srgbClr val="000000"/>
              </a:buClr>
              <a:buSzPct val="80000"/>
              <a:buFont typeface="Arial" panose="020B0604020202020204" pitchFamily="34" charset="0"/>
              <a:buChar char="•"/>
              <a:defRPr/>
            </a:pPr>
            <a:r>
              <a:rPr lang="en-US" altLang="zh-CN" sz="2400" b="1" dirty="0">
                <a:solidFill>
                  <a:srgbClr val="FF0000"/>
                </a:solidFill>
                <a:latin typeface="微软雅黑" panose="020B0503020204020204" pitchFamily="34" charset="-122"/>
                <a:ea typeface="微软雅黑" panose="020B0503020204020204" pitchFamily="34" charset="-122"/>
              </a:rPr>
              <a:t>D</a:t>
            </a:r>
            <a:r>
              <a:rPr lang="en-US" altLang="zh-CN" sz="1800" dirty="0">
                <a:latin typeface="微软雅黑" panose="020B0503020204020204" pitchFamily="34" charset="-122"/>
                <a:ea typeface="微软雅黑" panose="020B0503020204020204" pitchFamily="34" charset="-122"/>
              </a:rPr>
              <a:t>igital and </a:t>
            </a:r>
            <a:r>
              <a:rPr lang="en-US" altLang="zh-CN" sz="2400" b="1" dirty="0">
                <a:solidFill>
                  <a:srgbClr val="FF0000"/>
                </a:solidFill>
                <a:latin typeface="微软雅黑" panose="020B0503020204020204" pitchFamily="34" charset="-122"/>
                <a:ea typeface="微软雅黑" panose="020B0503020204020204" pitchFamily="34" charset="-122"/>
              </a:rPr>
              <a:t>A</a:t>
            </a:r>
            <a:r>
              <a:rPr lang="en-US" altLang="zh-CN" sz="1800" dirty="0">
                <a:latin typeface="微软雅黑" panose="020B0503020204020204" pitchFamily="34" charset="-122"/>
                <a:ea typeface="微软雅黑" panose="020B0503020204020204" pitchFamily="34" charset="-122"/>
              </a:rPr>
              <a:t>nalog </a:t>
            </a:r>
            <a:r>
              <a:rPr lang="en-US" altLang="zh-CN" sz="2400" b="1" dirty="0">
                <a:solidFill>
                  <a:srgbClr val="FF0000"/>
                </a:solidFill>
                <a:latin typeface="微软雅黑" panose="020B0503020204020204" pitchFamily="34" charset="-122"/>
                <a:ea typeface="微软雅黑" panose="020B0503020204020204" pitchFamily="34" charset="-122"/>
              </a:rPr>
              <a:t>B</a:t>
            </a:r>
            <a:r>
              <a:rPr lang="en-US" altLang="zh-CN" sz="1800" dirty="0">
                <a:latin typeface="微软雅黑" panose="020B0503020204020204" pitchFamily="34" charset="-122"/>
                <a:ea typeface="微软雅黑" panose="020B0503020204020204" pitchFamily="34" charset="-122"/>
              </a:rPr>
              <a:t>locks </a:t>
            </a:r>
            <a:r>
              <a:rPr lang="en-US" altLang="zh-CN" sz="2400" b="1" dirty="0">
                <a:solidFill>
                  <a:srgbClr val="FF0000"/>
                </a:solidFill>
                <a:latin typeface="微软雅黑" panose="020B0503020204020204" pitchFamily="34" charset="-122"/>
                <a:ea typeface="微软雅黑" panose="020B0503020204020204" pitchFamily="34" charset="-122"/>
              </a:rPr>
              <a:t>A</a:t>
            </a:r>
            <a:r>
              <a:rPr lang="en-US" altLang="zh-CN" sz="1800" dirty="0">
                <a:latin typeface="微软雅黑" panose="020B0503020204020204" pitchFamily="34" charset="-122"/>
                <a:ea typeface="微软雅黑" panose="020B0503020204020204" pitchFamily="34" charset="-122"/>
              </a:rPr>
              <a:t>ll-in-One </a:t>
            </a:r>
            <a:r>
              <a:rPr lang="en-US" altLang="zh-CN" sz="2400" b="1" dirty="0">
                <a:solidFill>
                  <a:srgbClr val="FF0000"/>
                </a:solidFill>
                <a:latin typeface="微软雅黑" panose="020B0503020204020204" pitchFamily="34" charset="-122"/>
                <a:ea typeface="微软雅黑" panose="020B0503020204020204" pitchFamily="34" charset="-122"/>
              </a:rPr>
              <a:t>P</a:t>
            </a:r>
            <a:r>
              <a:rPr lang="en-US" altLang="zh-CN" sz="1800" dirty="0">
                <a:latin typeface="微软雅黑" panose="020B0503020204020204" pitchFamily="34" charset="-122"/>
                <a:ea typeface="微软雅黑" panose="020B0503020204020204" pitchFamily="34" charset="-122"/>
              </a:rPr>
              <a:t>latform </a:t>
            </a:r>
          </a:p>
        </p:txBody>
      </p:sp>
      <p:sp>
        <p:nvSpPr>
          <p:cNvPr id="4" name="矩形 3">
            <a:extLst>
              <a:ext uri="{FF2B5EF4-FFF2-40B4-BE49-F238E27FC236}">
                <a16:creationId xmlns:a16="http://schemas.microsoft.com/office/drawing/2014/main" id="{763CDD68-8060-D940-89A5-6E2C1F230345}"/>
              </a:ext>
            </a:extLst>
          </p:cNvPr>
          <p:cNvSpPr/>
          <p:nvPr/>
        </p:nvSpPr>
        <p:spPr>
          <a:xfrm>
            <a:off x="71336" y="369997"/>
            <a:ext cx="4194995"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en-US" altLang="zh-CN" sz="3200" b="1" dirty="0">
                <a:solidFill>
                  <a:schemeClr val="bg1"/>
                </a:solidFill>
                <a:latin typeface="微软雅黑" panose="020B0503020204020204" pitchFamily="34" charset="-122"/>
                <a:ea typeface="微软雅黑" panose="020B0503020204020204" pitchFamily="34" charset="-122"/>
              </a:rPr>
              <a:t>DABAO</a:t>
            </a:r>
            <a:r>
              <a:rPr lang="zh-CN" altLang="en-US" sz="3200" b="1" dirty="0">
                <a:solidFill>
                  <a:schemeClr val="bg1"/>
                </a:solidFill>
                <a:latin typeface="微软雅黑" panose="020B0503020204020204" pitchFamily="34" charset="-122"/>
                <a:ea typeface="微软雅黑" panose="020B0503020204020204" pitchFamily="34" charset="-122"/>
              </a:rPr>
              <a:t>芯片设计平台</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7" name="内容占位符 2">
            <a:extLst>
              <a:ext uri="{FF2B5EF4-FFF2-40B4-BE49-F238E27FC236}">
                <a16:creationId xmlns:a16="http://schemas.microsoft.com/office/drawing/2014/main" id="{863B2B41-BB4F-544E-BE8A-71EE82376CEB}"/>
              </a:ext>
            </a:extLst>
          </p:cNvPr>
          <p:cNvSpPr txBox="1">
            <a:spLocks/>
          </p:cNvSpPr>
          <p:nvPr/>
        </p:nvSpPr>
        <p:spPr>
          <a:xfrm>
            <a:off x="695400" y="1988840"/>
            <a:ext cx="10992544" cy="4111929"/>
          </a:xfrm>
          <a:prstGeom prst="rect">
            <a:avLst/>
          </a:prstGeom>
        </p:spPr>
        <p:txBody>
          <a:bodyPr>
            <a:normAutofit fontScale="70000" lnSpcReduction="20000"/>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buClr>
                <a:srgbClr val="909030"/>
              </a:buClr>
              <a:buFontTx/>
              <a:buNone/>
            </a:pPr>
            <a:r>
              <a:rPr lang="zh-CN" altLang="en-US" b="1" dirty="0">
                <a:latin typeface="+mj-ea"/>
                <a:ea typeface="+mj-ea"/>
                <a:cs typeface="Times New Roman" pitchFamily="18" charset="0"/>
              </a:rPr>
              <a:t>核心：</a:t>
            </a:r>
            <a:r>
              <a:rPr lang="en-US" altLang="zh-CN" dirty="0">
                <a:latin typeface="+mj-ea"/>
                <a:ea typeface="+mj-ea"/>
                <a:cs typeface="Times New Roman" pitchFamily="18" charset="0"/>
              </a:rPr>
              <a:t>CORTEX M4</a:t>
            </a:r>
            <a:r>
              <a:rPr lang="zh-CN" altLang="en-US" dirty="0">
                <a:latin typeface="+mj-ea"/>
                <a:ea typeface="+mj-ea"/>
                <a:cs typeface="Times New Roman" pitchFamily="18" charset="0"/>
              </a:rPr>
              <a:t>（</a:t>
            </a:r>
            <a:r>
              <a:rPr lang="en-US" altLang="zh-CN" dirty="0">
                <a:latin typeface="+mj-ea"/>
                <a:ea typeface="+mj-ea"/>
                <a:cs typeface="Times New Roman" pitchFamily="18" charset="0"/>
              </a:rPr>
              <a:t>150MHZ MAX</a:t>
            </a:r>
            <a:r>
              <a:rPr lang="zh-CN" altLang="en-US" dirty="0">
                <a:latin typeface="+mj-ea"/>
                <a:ea typeface="+mj-ea"/>
                <a:cs typeface="Times New Roman" pitchFamily="18" charset="0"/>
              </a:rPr>
              <a:t>）</a:t>
            </a:r>
            <a:r>
              <a:rPr lang="en-US" altLang="zh-CN" dirty="0">
                <a:latin typeface="+mj-ea"/>
                <a:ea typeface="+mj-ea"/>
                <a:cs typeface="Times New Roman" pitchFamily="18" charset="0"/>
              </a:rPr>
              <a:t>/M0</a:t>
            </a:r>
            <a:r>
              <a:rPr lang="zh-CN" altLang="en-US" dirty="0">
                <a:latin typeface="+mj-ea"/>
                <a:ea typeface="+mj-ea"/>
                <a:cs typeface="Times New Roman" pitchFamily="18" charset="0"/>
              </a:rPr>
              <a:t>（</a:t>
            </a:r>
            <a:r>
              <a:rPr lang="en-US" altLang="zh-CN" dirty="0">
                <a:latin typeface="+mj-ea"/>
                <a:ea typeface="+mj-ea"/>
                <a:cs typeface="Times New Roman" pitchFamily="18" charset="0"/>
              </a:rPr>
              <a:t>60MHZ MAX</a:t>
            </a:r>
            <a:r>
              <a:rPr lang="zh-CN" altLang="en-US" dirty="0">
                <a:latin typeface="+mj-ea"/>
                <a:ea typeface="+mj-ea"/>
                <a:cs typeface="Times New Roman" pitchFamily="18" charset="0"/>
              </a:rPr>
              <a:t>）</a:t>
            </a:r>
            <a:endParaRPr lang="en-US" altLang="zh-CN" dirty="0">
              <a:latin typeface="+mj-ea"/>
              <a:ea typeface="+mj-ea"/>
              <a:cs typeface="Times New Roman" pitchFamily="18" charset="0"/>
            </a:endParaRPr>
          </a:p>
          <a:p>
            <a:pPr marL="0" indent="0">
              <a:buClr>
                <a:srgbClr val="909030"/>
              </a:buClr>
              <a:buFontTx/>
              <a:buNone/>
            </a:pPr>
            <a:r>
              <a:rPr lang="zh-CN" altLang="en-US" b="1" dirty="0">
                <a:latin typeface="+mj-ea"/>
                <a:ea typeface="+mj-ea"/>
                <a:cs typeface="Times New Roman" pitchFamily="18" charset="0"/>
              </a:rPr>
              <a:t>工艺</a:t>
            </a:r>
            <a:r>
              <a:rPr lang="zh-CN" altLang="en-US" dirty="0">
                <a:latin typeface="+mj-ea"/>
                <a:ea typeface="+mj-ea"/>
                <a:cs typeface="Times New Roman" pitchFamily="18" charset="0"/>
              </a:rPr>
              <a:t>：</a:t>
            </a:r>
            <a:r>
              <a:rPr lang="en-US" altLang="zh-CN" dirty="0">
                <a:latin typeface="+mj-ea"/>
                <a:ea typeface="+mj-ea"/>
                <a:cs typeface="Times New Roman" pitchFamily="18" charset="0"/>
              </a:rPr>
              <a:t>180nm/110nm/90nm/55nm</a:t>
            </a:r>
          </a:p>
          <a:p>
            <a:pPr marL="0" indent="0">
              <a:buClr>
                <a:srgbClr val="909030"/>
              </a:buClr>
              <a:buFontTx/>
              <a:buNone/>
            </a:pPr>
            <a:r>
              <a:rPr lang="zh-CN" altLang="en-US" b="1" dirty="0">
                <a:latin typeface="+mj-ea"/>
                <a:ea typeface="+mj-ea"/>
                <a:cs typeface="Times New Roman" pitchFamily="18" charset="0"/>
              </a:rPr>
              <a:t>电压</a:t>
            </a:r>
            <a:r>
              <a:rPr lang="zh-CN" altLang="en-US" dirty="0">
                <a:latin typeface="+mj-ea"/>
                <a:ea typeface="+mj-ea"/>
                <a:cs typeface="Times New Roman" pitchFamily="18" charset="0"/>
              </a:rPr>
              <a:t>：</a:t>
            </a:r>
            <a:r>
              <a:rPr lang="en-US" altLang="zh-CN" dirty="0">
                <a:latin typeface="+mj-ea"/>
                <a:ea typeface="+mj-ea"/>
                <a:cs typeface="Times New Roman" pitchFamily="18" charset="0"/>
              </a:rPr>
              <a:t>5V/3.3V</a:t>
            </a:r>
          </a:p>
          <a:p>
            <a:pPr marL="0" indent="0">
              <a:buClr>
                <a:srgbClr val="909030"/>
              </a:buClr>
              <a:buFontTx/>
              <a:buNone/>
            </a:pPr>
            <a:r>
              <a:rPr lang="en-US" altLang="zh-CN" b="1" dirty="0">
                <a:latin typeface="+mj-ea"/>
                <a:ea typeface="+mj-ea"/>
                <a:cs typeface="Times New Roman" pitchFamily="18" charset="0"/>
              </a:rPr>
              <a:t>FLASH</a:t>
            </a:r>
            <a:r>
              <a:rPr lang="zh-CN" altLang="en-US" b="1" dirty="0">
                <a:latin typeface="+mj-ea"/>
                <a:ea typeface="+mj-ea"/>
                <a:cs typeface="Times New Roman" pitchFamily="18" charset="0"/>
              </a:rPr>
              <a:t>（可定制）</a:t>
            </a:r>
            <a:r>
              <a:rPr lang="zh-CN" altLang="en-US" dirty="0">
                <a:latin typeface="+mj-ea"/>
                <a:ea typeface="+mj-ea"/>
                <a:cs typeface="Times New Roman" pitchFamily="18" charset="0"/>
              </a:rPr>
              <a:t>：</a:t>
            </a:r>
            <a:r>
              <a:rPr lang="en-US" altLang="zh-CN" dirty="0">
                <a:latin typeface="+mj-ea"/>
                <a:ea typeface="+mj-ea"/>
                <a:cs typeface="Times New Roman" pitchFamily="18" charset="0"/>
              </a:rPr>
              <a:t>16KB/64KB/512KB/</a:t>
            </a:r>
            <a:r>
              <a:rPr lang="zh-CN" altLang="en-US" dirty="0">
                <a:latin typeface="+mj-ea"/>
                <a:ea typeface="+mj-ea"/>
                <a:cs typeface="Times New Roman" pitchFamily="18" charset="0"/>
              </a:rPr>
              <a:t>可外挂</a:t>
            </a:r>
            <a:endParaRPr lang="en-US" altLang="zh-CN" dirty="0">
              <a:latin typeface="+mj-ea"/>
              <a:ea typeface="+mj-ea"/>
              <a:cs typeface="Times New Roman" pitchFamily="18" charset="0"/>
            </a:endParaRPr>
          </a:p>
          <a:p>
            <a:pPr marL="0" indent="0">
              <a:buClr>
                <a:srgbClr val="909030"/>
              </a:buClr>
              <a:buFontTx/>
              <a:buNone/>
            </a:pPr>
            <a:r>
              <a:rPr lang="en-US" altLang="zh-CN" b="1" dirty="0">
                <a:latin typeface="+mj-ea"/>
                <a:ea typeface="+mj-ea"/>
                <a:cs typeface="Times New Roman" pitchFamily="18" charset="0"/>
              </a:rPr>
              <a:t>SRAM</a:t>
            </a:r>
            <a:r>
              <a:rPr lang="zh-CN" altLang="en-US" b="1" dirty="0">
                <a:latin typeface="+mj-ea"/>
                <a:ea typeface="+mj-ea"/>
                <a:cs typeface="Times New Roman" pitchFamily="18" charset="0"/>
              </a:rPr>
              <a:t>（可定制）</a:t>
            </a:r>
            <a:r>
              <a:rPr lang="en-US" altLang="zh-CN" b="1" dirty="0">
                <a:latin typeface="+mj-ea"/>
                <a:ea typeface="+mj-ea"/>
                <a:cs typeface="Times New Roman" pitchFamily="18" charset="0"/>
              </a:rPr>
              <a:t>:</a:t>
            </a:r>
            <a:r>
              <a:rPr lang="zh-CN" altLang="en-US" b="1" dirty="0">
                <a:latin typeface="+mj-ea"/>
                <a:ea typeface="+mj-ea"/>
                <a:cs typeface="Times New Roman" pitchFamily="18" charset="0"/>
              </a:rPr>
              <a:t>  </a:t>
            </a:r>
            <a:r>
              <a:rPr lang="en-US" altLang="zh-CN" dirty="0">
                <a:latin typeface="+mj-ea"/>
                <a:ea typeface="+mj-ea"/>
                <a:cs typeface="Times New Roman" pitchFamily="18" charset="0"/>
              </a:rPr>
              <a:t>2KB/4KB/16KB/</a:t>
            </a:r>
            <a:r>
              <a:rPr lang="zh-CN" altLang="en-US" dirty="0">
                <a:latin typeface="+mj-ea"/>
                <a:ea typeface="+mj-ea"/>
                <a:cs typeface="Times New Roman" pitchFamily="18" charset="0"/>
              </a:rPr>
              <a:t>可外挂</a:t>
            </a:r>
            <a:endParaRPr lang="en-US" altLang="zh-CN" dirty="0">
              <a:latin typeface="+mj-ea"/>
              <a:ea typeface="+mj-ea"/>
              <a:cs typeface="Times New Roman" pitchFamily="18" charset="0"/>
            </a:endParaRPr>
          </a:p>
          <a:p>
            <a:pPr marL="0" indent="0">
              <a:buClr>
                <a:srgbClr val="909030"/>
              </a:buClr>
              <a:buFontTx/>
              <a:buNone/>
            </a:pPr>
            <a:r>
              <a:rPr lang="zh-CN" altLang="en-US" b="1" dirty="0">
                <a:latin typeface="+mj-ea"/>
                <a:ea typeface="+mj-ea"/>
                <a:cs typeface="Times New Roman" pitchFamily="18" charset="0"/>
              </a:rPr>
              <a:t>数字</a:t>
            </a:r>
            <a:r>
              <a:rPr lang="en-US" altLang="zh-CN" b="1" dirty="0">
                <a:latin typeface="+mj-ea"/>
                <a:ea typeface="+mj-ea"/>
                <a:cs typeface="Times New Roman" pitchFamily="18" charset="0"/>
              </a:rPr>
              <a:t>IP:</a:t>
            </a:r>
            <a:r>
              <a:rPr lang="zh-CN" altLang="en-US" b="1" dirty="0">
                <a:latin typeface="+mj-ea"/>
                <a:ea typeface="+mj-ea"/>
                <a:cs typeface="Times New Roman" pitchFamily="18" charset="0"/>
              </a:rPr>
              <a:t> </a:t>
            </a:r>
            <a:r>
              <a:rPr lang="en-US" altLang="zh-CN" dirty="0">
                <a:latin typeface="+mj-ea"/>
                <a:ea typeface="+mj-ea"/>
                <a:cs typeface="Times New Roman" pitchFamily="18" charset="0"/>
              </a:rPr>
              <a:t>UART/SPI/I2C/I2S/CAN/USB/PWM/TIMER/CRC/DMA/</a:t>
            </a:r>
          </a:p>
          <a:p>
            <a:pPr marL="0" indent="0">
              <a:buClr>
                <a:srgbClr val="909030"/>
              </a:buClr>
              <a:buFontTx/>
              <a:buNone/>
            </a:pPr>
            <a:r>
              <a:rPr lang="zh-CN" altLang="en-US" dirty="0">
                <a:latin typeface="+mj-ea"/>
                <a:ea typeface="+mj-ea"/>
                <a:cs typeface="Times New Roman" pitchFamily="18" charset="0"/>
              </a:rPr>
              <a:t>        </a:t>
            </a:r>
            <a:r>
              <a:rPr lang="en-US" altLang="zh-CN" dirty="0">
                <a:latin typeface="+mj-ea"/>
                <a:ea typeface="+mj-ea"/>
                <a:cs typeface="Times New Roman" pitchFamily="18" charset="0"/>
              </a:rPr>
              <a:t>DIV/CORDIC/NORFLASH/SDRAM/SRAM/TFT-LCD/</a:t>
            </a:r>
          </a:p>
          <a:p>
            <a:pPr marL="0" indent="0">
              <a:buClr>
                <a:srgbClr val="909030"/>
              </a:buClr>
              <a:buFontTx/>
              <a:buNone/>
            </a:pPr>
            <a:r>
              <a:rPr lang="zh-CN" altLang="en-US" dirty="0">
                <a:latin typeface="+mj-ea"/>
                <a:ea typeface="+mj-ea"/>
                <a:cs typeface="Times New Roman" pitchFamily="18" charset="0"/>
              </a:rPr>
              <a:t>        </a:t>
            </a:r>
            <a:r>
              <a:rPr lang="en-US" altLang="zh-CN" dirty="0">
                <a:latin typeface="+mj-ea"/>
                <a:ea typeface="+mj-ea"/>
                <a:cs typeface="Times New Roman" pitchFamily="18" charset="0"/>
              </a:rPr>
              <a:t>SLCD/LED/CACHE/WDT/RTC/PDCI</a:t>
            </a:r>
          </a:p>
          <a:p>
            <a:pPr marL="0" indent="0">
              <a:buClr>
                <a:srgbClr val="909030"/>
              </a:buClr>
              <a:buFontTx/>
              <a:buNone/>
            </a:pPr>
            <a:r>
              <a:rPr lang="zh-CN" altLang="en-US" b="1" dirty="0">
                <a:latin typeface="+mj-ea"/>
                <a:ea typeface="+mj-ea"/>
                <a:cs typeface="Times New Roman" pitchFamily="18" charset="0"/>
              </a:rPr>
              <a:t>模拟</a:t>
            </a:r>
            <a:r>
              <a:rPr lang="en-US" altLang="zh-CN" b="1" dirty="0">
                <a:latin typeface="+mj-ea"/>
                <a:ea typeface="+mj-ea"/>
                <a:cs typeface="Times New Roman" pitchFamily="18" charset="0"/>
              </a:rPr>
              <a:t>IP</a:t>
            </a:r>
            <a:r>
              <a:rPr lang="zh-CN" altLang="en-US" b="1" dirty="0">
                <a:latin typeface="+mj-ea"/>
                <a:ea typeface="+mj-ea"/>
                <a:cs typeface="Times New Roman" pitchFamily="18" charset="0"/>
              </a:rPr>
              <a:t>：</a:t>
            </a:r>
            <a:r>
              <a:rPr lang="en-US" altLang="zh-CN" dirty="0">
                <a:latin typeface="+mj-ea"/>
                <a:ea typeface="+mj-ea"/>
                <a:cs typeface="Times New Roman" pitchFamily="18" charset="0"/>
              </a:rPr>
              <a:t>16BIT SDADC</a:t>
            </a:r>
            <a:r>
              <a:rPr lang="zh-CN" altLang="en-US" dirty="0">
                <a:latin typeface="+mj-ea"/>
                <a:ea typeface="+mj-ea"/>
                <a:cs typeface="Times New Roman" pitchFamily="18" charset="0"/>
              </a:rPr>
              <a:t>（</a:t>
            </a:r>
            <a:r>
              <a:rPr lang="en-US" altLang="zh-CN" dirty="0">
                <a:latin typeface="+mj-ea"/>
                <a:ea typeface="+mj-ea"/>
                <a:cs typeface="Times New Roman" pitchFamily="18" charset="0"/>
              </a:rPr>
              <a:t>3.3V</a:t>
            </a:r>
            <a:r>
              <a:rPr lang="zh-CN" altLang="en-US" dirty="0">
                <a:latin typeface="+mj-ea"/>
                <a:ea typeface="+mj-ea"/>
                <a:cs typeface="Times New Roman" pitchFamily="18" charset="0"/>
              </a:rPr>
              <a:t>）</a:t>
            </a:r>
            <a:r>
              <a:rPr lang="en-US" altLang="zh-CN" dirty="0">
                <a:latin typeface="+mj-ea"/>
                <a:ea typeface="+mj-ea"/>
                <a:cs typeface="Times New Roman" pitchFamily="18" charset="0"/>
              </a:rPr>
              <a:t>/24BIT SDADC</a:t>
            </a:r>
            <a:r>
              <a:rPr lang="zh-CN" altLang="en-US" dirty="0">
                <a:latin typeface="+mj-ea"/>
                <a:ea typeface="+mj-ea"/>
                <a:cs typeface="Times New Roman" pitchFamily="18" charset="0"/>
              </a:rPr>
              <a:t>（</a:t>
            </a:r>
            <a:r>
              <a:rPr lang="en-US" altLang="zh-CN" dirty="0">
                <a:latin typeface="+mj-ea"/>
                <a:ea typeface="+mj-ea"/>
                <a:cs typeface="Times New Roman" pitchFamily="18" charset="0"/>
              </a:rPr>
              <a:t>5V</a:t>
            </a:r>
            <a:r>
              <a:rPr lang="zh-CN" altLang="en-US" dirty="0">
                <a:latin typeface="+mj-ea"/>
                <a:ea typeface="+mj-ea"/>
                <a:cs typeface="Times New Roman" pitchFamily="18" charset="0"/>
              </a:rPr>
              <a:t>）</a:t>
            </a:r>
            <a:r>
              <a:rPr lang="en-US" altLang="zh-CN" dirty="0">
                <a:latin typeface="+mj-ea"/>
                <a:ea typeface="+mj-ea"/>
                <a:cs typeface="Times New Roman" pitchFamily="18" charset="0"/>
              </a:rPr>
              <a:t>/12BIT SARADC</a:t>
            </a:r>
            <a:r>
              <a:rPr lang="zh-CN" altLang="en-US" dirty="0">
                <a:latin typeface="+mj-ea"/>
                <a:ea typeface="+mj-ea"/>
                <a:cs typeface="Times New Roman" pitchFamily="18" charset="0"/>
              </a:rPr>
              <a:t>（</a:t>
            </a:r>
            <a:r>
              <a:rPr lang="en-US" altLang="zh-CN" dirty="0">
                <a:latin typeface="+mj-ea"/>
                <a:ea typeface="+mj-ea"/>
                <a:cs typeface="Times New Roman" pitchFamily="18" charset="0"/>
              </a:rPr>
              <a:t>3.3V/5V</a:t>
            </a:r>
            <a:r>
              <a:rPr lang="zh-CN" altLang="en-US" dirty="0">
                <a:latin typeface="+mj-ea"/>
                <a:ea typeface="+mj-ea"/>
                <a:cs typeface="Times New Roman" pitchFamily="18" charset="0"/>
              </a:rPr>
              <a:t>）</a:t>
            </a:r>
            <a:r>
              <a:rPr lang="en-US" altLang="zh-CN" dirty="0">
                <a:latin typeface="+mj-ea"/>
                <a:ea typeface="+mj-ea"/>
                <a:cs typeface="Times New Roman" pitchFamily="18" charset="0"/>
              </a:rPr>
              <a:t>/</a:t>
            </a:r>
            <a:r>
              <a:rPr lang="zh-CN" altLang="en-US" dirty="0">
                <a:latin typeface="+mj-ea"/>
                <a:ea typeface="+mj-ea"/>
                <a:cs typeface="Times New Roman" pitchFamily="18" charset="0"/>
              </a:rPr>
              <a:t>比 </a:t>
            </a:r>
            <a:endParaRPr lang="en-US" altLang="zh-CN" dirty="0">
              <a:latin typeface="+mj-ea"/>
              <a:ea typeface="+mj-ea"/>
              <a:cs typeface="Times New Roman" pitchFamily="18" charset="0"/>
            </a:endParaRPr>
          </a:p>
          <a:p>
            <a:pPr marL="0" indent="0">
              <a:buClr>
                <a:srgbClr val="909030"/>
              </a:buClr>
              <a:buFontTx/>
              <a:buNone/>
            </a:pPr>
            <a:r>
              <a:rPr lang="zh-CN" altLang="en-US" dirty="0">
                <a:latin typeface="+mj-ea"/>
                <a:ea typeface="+mj-ea"/>
                <a:cs typeface="Times New Roman" pitchFamily="18" charset="0"/>
              </a:rPr>
              <a:t>        较器（</a:t>
            </a:r>
            <a:r>
              <a:rPr lang="en-US" altLang="zh-CN" dirty="0">
                <a:latin typeface="+mj-ea"/>
                <a:ea typeface="+mj-ea"/>
                <a:cs typeface="Times New Roman" pitchFamily="18" charset="0"/>
              </a:rPr>
              <a:t>3.3V</a:t>
            </a:r>
            <a:r>
              <a:rPr lang="zh-CN" altLang="en-US" dirty="0">
                <a:latin typeface="+mj-ea"/>
                <a:ea typeface="+mj-ea"/>
                <a:cs typeface="Times New Roman" pitchFamily="18" charset="0"/>
              </a:rPr>
              <a:t>）</a:t>
            </a:r>
            <a:r>
              <a:rPr lang="en-US" altLang="zh-CN" dirty="0">
                <a:latin typeface="+mj-ea"/>
                <a:ea typeface="+mj-ea"/>
                <a:cs typeface="Times New Roman" pitchFamily="18" charset="0"/>
              </a:rPr>
              <a:t>/</a:t>
            </a:r>
            <a:r>
              <a:rPr lang="zh-CN" altLang="en-US" dirty="0">
                <a:latin typeface="+mj-ea"/>
                <a:ea typeface="+mj-ea"/>
                <a:cs typeface="Times New Roman" pitchFamily="18" charset="0"/>
              </a:rPr>
              <a:t>运放（</a:t>
            </a:r>
            <a:r>
              <a:rPr lang="en-US" altLang="zh-CN" dirty="0">
                <a:latin typeface="+mj-ea"/>
                <a:ea typeface="+mj-ea"/>
                <a:cs typeface="Times New Roman" pitchFamily="18" charset="0"/>
              </a:rPr>
              <a:t>3.3V</a:t>
            </a:r>
            <a:r>
              <a:rPr lang="zh-CN" altLang="en-US" dirty="0">
                <a:latin typeface="+mj-ea"/>
                <a:ea typeface="+mj-ea"/>
                <a:cs typeface="Times New Roman" pitchFamily="18" charset="0"/>
              </a:rPr>
              <a:t>）</a:t>
            </a:r>
            <a:r>
              <a:rPr lang="en-US" altLang="zh-CN" dirty="0">
                <a:latin typeface="+mj-ea"/>
                <a:ea typeface="+mj-ea"/>
                <a:cs typeface="Times New Roman" pitchFamily="18" charset="0"/>
              </a:rPr>
              <a:t>/</a:t>
            </a:r>
            <a:r>
              <a:rPr lang="zh-CN" altLang="en-US" dirty="0">
                <a:latin typeface="+mj-ea"/>
                <a:ea typeface="+mj-ea"/>
                <a:cs typeface="Times New Roman" pitchFamily="18" charset="0"/>
              </a:rPr>
              <a:t>低功耗</a:t>
            </a:r>
            <a:r>
              <a:rPr lang="en-US" altLang="zh-CN" dirty="0">
                <a:latin typeface="+mj-ea"/>
                <a:ea typeface="+mj-ea"/>
                <a:cs typeface="Times New Roman" pitchFamily="18" charset="0"/>
              </a:rPr>
              <a:t>/PLL</a:t>
            </a:r>
          </a:p>
          <a:p>
            <a:pPr marL="0" indent="0">
              <a:buClr>
                <a:srgbClr val="909030"/>
              </a:buClr>
              <a:buFontTx/>
              <a:buNone/>
            </a:pPr>
            <a:r>
              <a:rPr lang="zh-CN" altLang="en-US" b="1" dirty="0">
                <a:latin typeface="+mj-ea"/>
                <a:ea typeface="+mj-ea"/>
                <a:cs typeface="Times New Roman" pitchFamily="18" charset="0"/>
              </a:rPr>
              <a:t>其他：</a:t>
            </a:r>
            <a:r>
              <a:rPr lang="zh-CN" altLang="en-US" dirty="0">
                <a:latin typeface="+mj-ea"/>
                <a:ea typeface="+mj-ea"/>
                <a:cs typeface="Times New Roman" pitchFamily="18" charset="0"/>
              </a:rPr>
              <a:t>高电压</a:t>
            </a:r>
            <a:r>
              <a:rPr lang="en-US" altLang="zh-CN" dirty="0">
                <a:latin typeface="+mj-ea"/>
                <a:ea typeface="+mj-ea"/>
                <a:cs typeface="Times New Roman" pitchFamily="18" charset="0"/>
              </a:rPr>
              <a:t>MOS</a:t>
            </a:r>
            <a:r>
              <a:rPr lang="zh-CN" altLang="en-US" dirty="0">
                <a:latin typeface="+mj-ea"/>
                <a:ea typeface="+mj-ea"/>
                <a:cs typeface="Times New Roman" pitchFamily="18" charset="0"/>
              </a:rPr>
              <a:t>驱动引脚（在研）</a:t>
            </a:r>
            <a:r>
              <a:rPr lang="en-US" altLang="zh-CN" dirty="0">
                <a:latin typeface="+mj-ea"/>
                <a:ea typeface="+mj-ea"/>
                <a:cs typeface="Times New Roman" pitchFamily="18" charset="0"/>
              </a:rPr>
              <a:t>/1.5A</a:t>
            </a:r>
            <a:r>
              <a:rPr lang="zh-CN" altLang="en-US" dirty="0">
                <a:latin typeface="+mj-ea"/>
                <a:ea typeface="+mj-ea"/>
                <a:cs typeface="Times New Roman" pitchFamily="18" charset="0"/>
              </a:rPr>
              <a:t>片上</a:t>
            </a:r>
            <a:r>
              <a:rPr lang="en-US" altLang="zh-CN" dirty="0">
                <a:latin typeface="+mj-ea"/>
                <a:ea typeface="+mj-ea"/>
                <a:cs typeface="Times New Roman" pitchFamily="18" charset="0"/>
              </a:rPr>
              <a:t>MOS</a:t>
            </a:r>
            <a:r>
              <a:rPr lang="zh-CN" altLang="en-US" dirty="0">
                <a:latin typeface="+mj-ea"/>
                <a:ea typeface="+mj-ea"/>
                <a:cs typeface="Times New Roman" pitchFamily="18" charset="0"/>
              </a:rPr>
              <a:t>（</a:t>
            </a:r>
            <a:r>
              <a:rPr lang="en-US" altLang="zh-CN" dirty="0">
                <a:latin typeface="+mj-ea"/>
                <a:ea typeface="+mj-ea"/>
                <a:cs typeface="Times New Roman" pitchFamily="18" charset="0"/>
              </a:rPr>
              <a:t>5V</a:t>
            </a:r>
            <a:r>
              <a:rPr lang="zh-CN" altLang="en-US" dirty="0">
                <a:latin typeface="+mj-ea"/>
                <a:ea typeface="+mj-ea"/>
                <a:cs typeface="Times New Roman" pitchFamily="18" charset="0"/>
              </a:rPr>
              <a:t>）</a:t>
            </a:r>
            <a:endParaRPr lang="en-US" altLang="zh-CN" dirty="0">
              <a:latin typeface="+mj-ea"/>
              <a:ea typeface="+mj-ea"/>
              <a:cs typeface="Times New Roman" pitchFamily="18" charset="0"/>
            </a:endParaRPr>
          </a:p>
        </p:txBody>
      </p:sp>
      <p:sp>
        <p:nvSpPr>
          <p:cNvPr id="8" name="矩形 7">
            <a:extLst>
              <a:ext uri="{FF2B5EF4-FFF2-40B4-BE49-F238E27FC236}">
                <a16:creationId xmlns:a16="http://schemas.microsoft.com/office/drawing/2014/main" id="{39566BF9-A8B5-FF4F-A899-37C76F8B430A}"/>
              </a:ext>
            </a:extLst>
          </p:cNvPr>
          <p:cNvSpPr/>
          <p:nvPr/>
        </p:nvSpPr>
        <p:spPr>
          <a:xfrm>
            <a:off x="7752184" y="1384563"/>
            <a:ext cx="2252540" cy="1323439"/>
          </a:xfrm>
          <a:prstGeom prst="rect">
            <a:avLst/>
          </a:prstGeom>
          <a:noFill/>
        </p:spPr>
        <p:txBody>
          <a:bodyPr wrap="square" lIns="91440" tIns="45720" rIns="91440" bIns="45720">
            <a:spAutoFit/>
          </a:bodyPr>
          <a:lstStyle/>
          <a:p>
            <a:pPr algn="ctr"/>
            <a:r>
              <a:rPr lang="en-US" altLang="zh-C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DABAO</a:t>
            </a:r>
          </a:p>
          <a:p>
            <a:pPr algn="ctr"/>
            <a:r>
              <a:rPr lang="en-US" altLang="zh-CN"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M4</a:t>
            </a:r>
          </a:p>
          <a:p>
            <a:pPr algn="ctr"/>
            <a:r>
              <a:rPr lang="zh-CN" altLang="en-US" b="1" dirty="0">
                <a:ln/>
                <a:solidFill>
                  <a:srgbClr val="0C5CF6"/>
                </a:solidFill>
                <a:effectLst>
                  <a:outerShdw blurRad="38100" dist="19050" dir="2700000" algn="tl" rotWithShape="0">
                    <a:schemeClr val="dk1">
                      <a:lumMod val="50000"/>
                      <a:alpha val="40000"/>
                    </a:schemeClr>
                  </a:outerShdw>
                </a:effectLst>
              </a:rPr>
              <a:t>第</a:t>
            </a:r>
            <a:r>
              <a:rPr lang="en-US" altLang="zh-CN" b="1" dirty="0">
                <a:ln/>
                <a:solidFill>
                  <a:srgbClr val="0C5CF6"/>
                </a:solidFill>
                <a:effectLst>
                  <a:outerShdw blurRad="38100" dist="19050" dir="2700000" algn="tl" rotWithShape="0">
                    <a:schemeClr val="dk1">
                      <a:lumMod val="50000"/>
                      <a:alpha val="40000"/>
                    </a:schemeClr>
                  </a:outerShdw>
                </a:effectLst>
              </a:rPr>
              <a:t>n</a:t>
            </a:r>
            <a:r>
              <a:rPr lang="zh-CN" altLang="en-US" b="1" dirty="0">
                <a:ln/>
                <a:solidFill>
                  <a:srgbClr val="0C5CF6"/>
                </a:solidFill>
                <a:effectLst>
                  <a:outerShdw blurRad="38100" dist="19050" dir="2700000" algn="tl" rotWithShape="0">
                    <a:schemeClr val="dk1">
                      <a:lumMod val="50000"/>
                      <a:alpha val="40000"/>
                    </a:schemeClr>
                  </a:outerShdw>
                </a:effectLst>
              </a:rPr>
              <a:t>代</a:t>
            </a:r>
          </a:p>
        </p:txBody>
      </p:sp>
      <p:sp>
        <p:nvSpPr>
          <p:cNvPr id="9" name="矩形 8">
            <a:extLst>
              <a:ext uri="{FF2B5EF4-FFF2-40B4-BE49-F238E27FC236}">
                <a16:creationId xmlns:a16="http://schemas.microsoft.com/office/drawing/2014/main" id="{B721871F-01D6-1E44-9AAD-FA8A0B7E49B7}"/>
              </a:ext>
            </a:extLst>
          </p:cNvPr>
          <p:cNvSpPr/>
          <p:nvPr/>
        </p:nvSpPr>
        <p:spPr>
          <a:xfrm>
            <a:off x="9624392" y="1381047"/>
            <a:ext cx="2252540" cy="1323439"/>
          </a:xfrm>
          <a:prstGeom prst="rect">
            <a:avLst/>
          </a:prstGeom>
          <a:noFill/>
        </p:spPr>
        <p:txBody>
          <a:bodyPr wrap="square" lIns="91440" tIns="45720" rIns="91440" bIns="45720">
            <a:spAutoFit/>
          </a:bodyPr>
          <a:lstStyle/>
          <a:p>
            <a:pPr algn="ctr"/>
            <a:r>
              <a:rPr lang="en-US" altLang="zh-CN"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DABAO</a:t>
            </a:r>
          </a:p>
          <a:p>
            <a:pPr algn="ctr"/>
            <a:r>
              <a:rPr lang="en-US" altLang="zh-CN"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M0</a:t>
            </a:r>
          </a:p>
          <a:p>
            <a:pPr algn="ctr"/>
            <a:r>
              <a:rPr lang="zh-CN" altLang="en-US" b="1" dirty="0">
                <a:ln/>
                <a:solidFill>
                  <a:srgbClr val="0C5CF6"/>
                </a:solidFill>
                <a:effectLst>
                  <a:outerShdw blurRad="38100" dist="19050" dir="2700000" algn="tl" rotWithShape="0">
                    <a:schemeClr val="dk1">
                      <a:lumMod val="50000"/>
                      <a:alpha val="40000"/>
                    </a:schemeClr>
                  </a:outerShdw>
                </a:effectLst>
              </a:rPr>
              <a:t>第</a:t>
            </a:r>
            <a:r>
              <a:rPr lang="en-US" altLang="zh-CN" b="1" dirty="0">
                <a:ln/>
                <a:solidFill>
                  <a:srgbClr val="0C5CF6"/>
                </a:solidFill>
                <a:effectLst>
                  <a:outerShdw blurRad="38100" dist="19050" dir="2700000" algn="tl" rotWithShape="0">
                    <a:schemeClr val="dk1">
                      <a:lumMod val="50000"/>
                      <a:alpha val="40000"/>
                    </a:schemeClr>
                  </a:outerShdw>
                </a:effectLst>
              </a:rPr>
              <a:t>n</a:t>
            </a:r>
            <a:r>
              <a:rPr lang="zh-CN" altLang="en-US" b="1" dirty="0">
                <a:ln/>
                <a:solidFill>
                  <a:srgbClr val="0C5CF6"/>
                </a:solidFill>
                <a:effectLst>
                  <a:outerShdw blurRad="38100" dist="19050" dir="2700000" algn="tl" rotWithShape="0">
                    <a:schemeClr val="dk1">
                      <a:lumMod val="50000"/>
                      <a:alpha val="40000"/>
                    </a:schemeClr>
                  </a:outerShdw>
                </a:effectLst>
              </a:rPr>
              <a:t>代</a:t>
            </a:r>
          </a:p>
        </p:txBody>
      </p:sp>
    </p:spTree>
    <p:extLst>
      <p:ext uri="{BB962C8B-B14F-4D97-AF65-F5344CB8AC3E}">
        <p14:creationId xmlns:p14="http://schemas.microsoft.com/office/powerpoint/2010/main" val="42119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63CDD68-8060-D940-89A5-6E2C1F230345}"/>
              </a:ext>
            </a:extLst>
          </p:cNvPr>
          <p:cNvSpPr/>
          <p:nvPr/>
        </p:nvSpPr>
        <p:spPr>
          <a:xfrm>
            <a:off x="71336" y="369997"/>
            <a:ext cx="2553520"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en-US" altLang="zh-CN" sz="3200" b="1" dirty="0">
                <a:solidFill>
                  <a:schemeClr val="bg1"/>
                </a:solidFill>
                <a:latin typeface="微软雅黑" panose="020B0503020204020204" pitchFamily="34" charset="-122"/>
                <a:ea typeface="微软雅黑" panose="020B0503020204020204" pitchFamily="34" charset="-122"/>
              </a:rPr>
              <a:t>DABAO</a:t>
            </a:r>
            <a:r>
              <a:rPr lang="zh-CN" altLang="en-US" sz="3200" b="1" dirty="0">
                <a:solidFill>
                  <a:schemeClr val="bg1"/>
                </a:solidFill>
                <a:latin typeface="微软雅黑" panose="020B0503020204020204" pitchFamily="34" charset="-122"/>
                <a:ea typeface="微软雅黑" panose="020B0503020204020204" pitchFamily="34" charset="-122"/>
              </a:rPr>
              <a:t>平台</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58F598CD-23BD-2B43-B948-F96FAB7AFF4B}"/>
              </a:ext>
            </a:extLst>
          </p:cNvPr>
          <p:cNvPicPr>
            <a:picLocks noChangeAspect="1"/>
          </p:cNvPicPr>
          <p:nvPr/>
        </p:nvPicPr>
        <p:blipFill>
          <a:blip r:embed="rId3" cstate="print"/>
          <a:stretch>
            <a:fillRect/>
          </a:stretch>
        </p:blipFill>
        <p:spPr>
          <a:xfrm>
            <a:off x="191344" y="1196752"/>
            <a:ext cx="11178440" cy="4896544"/>
          </a:xfrm>
          <a:prstGeom prst="rect">
            <a:avLst/>
          </a:prstGeom>
        </p:spPr>
      </p:pic>
    </p:spTree>
    <p:extLst>
      <p:ext uri="{BB962C8B-B14F-4D97-AF65-F5344CB8AC3E}">
        <p14:creationId xmlns:p14="http://schemas.microsoft.com/office/powerpoint/2010/main" val="1600112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60F260-A566-5749-A0A0-8E8926CD077B}"/>
              </a:ext>
            </a:extLst>
          </p:cNvPr>
          <p:cNvPicPr>
            <a:picLocks noChangeAspect="1"/>
          </p:cNvPicPr>
          <p:nvPr/>
        </p:nvPicPr>
        <p:blipFill rotWithShape="1">
          <a:blip r:embed="rId3">
            <a:extLst>
              <a:ext uri="{28A0092B-C50C-407E-A947-70E740481C1C}">
                <a14:useLocalDpi xmlns:a14="http://schemas.microsoft.com/office/drawing/2010/main" val="0"/>
              </a:ext>
            </a:extLst>
          </a:blip>
          <a:srcRect t="6570" r="3260" b="4379"/>
          <a:stretch/>
        </p:blipFill>
        <p:spPr>
          <a:xfrm>
            <a:off x="6625850" y="1340768"/>
            <a:ext cx="5518822" cy="4680520"/>
          </a:xfrm>
          <a:prstGeom prst="rect">
            <a:avLst/>
          </a:prstGeom>
        </p:spPr>
      </p:pic>
      <p:sp>
        <p:nvSpPr>
          <p:cNvPr id="3" name="TextBox 33">
            <a:extLst>
              <a:ext uri="{FF2B5EF4-FFF2-40B4-BE49-F238E27FC236}">
                <a16:creationId xmlns:a16="http://schemas.microsoft.com/office/drawing/2014/main" id="{6D2AC552-5614-A143-B008-7948F85A02A9}"/>
              </a:ext>
            </a:extLst>
          </p:cNvPr>
          <p:cNvSpPr txBox="1"/>
          <p:nvPr/>
        </p:nvSpPr>
        <p:spPr>
          <a:xfrm>
            <a:off x="66623" y="1070979"/>
            <a:ext cx="5976663" cy="581057"/>
          </a:xfrm>
          <a:prstGeom prst="rect">
            <a:avLst/>
          </a:prstGeom>
          <a:noFill/>
        </p:spPr>
        <p:txBody>
          <a:bodyPr wrap="square" rtlCol="0">
            <a:spAutoFit/>
          </a:bodyPr>
          <a:lstStyle/>
          <a:p>
            <a:pPr marL="0" lvl="2" indent="-342900" fontAlgn="auto">
              <a:lnSpc>
                <a:spcPct val="150000"/>
              </a:lnSpc>
              <a:spcBef>
                <a:spcPts val="0"/>
              </a:spcBef>
              <a:spcAft>
                <a:spcPts val="0"/>
              </a:spcAft>
              <a:buClr>
                <a:srgbClr val="000000"/>
              </a:buClr>
              <a:buSzPct val="80000"/>
              <a:buFont typeface="Arial" panose="020B0604020202020204" pitchFamily="34" charset="0"/>
              <a:buChar char="•"/>
              <a:defRPr/>
            </a:pPr>
            <a:r>
              <a:rPr lang="en-US" altLang="zh-CN" sz="2400" b="1" dirty="0">
                <a:solidFill>
                  <a:srgbClr val="FF0000"/>
                </a:solidFill>
                <a:latin typeface="微软雅黑" panose="020B0503020204020204" pitchFamily="34" charset="-122"/>
                <a:ea typeface="微软雅黑" panose="020B0503020204020204" pitchFamily="34" charset="-122"/>
              </a:rPr>
              <a:t>D</a:t>
            </a:r>
            <a:r>
              <a:rPr lang="en-US" altLang="zh-CN" sz="1800" dirty="0">
                <a:latin typeface="微软雅黑" panose="020B0503020204020204" pitchFamily="34" charset="-122"/>
                <a:ea typeface="微软雅黑" panose="020B0503020204020204" pitchFamily="34" charset="-122"/>
              </a:rPr>
              <a:t>igital and </a:t>
            </a:r>
            <a:r>
              <a:rPr lang="en-US" altLang="zh-CN" sz="2400" b="1" dirty="0">
                <a:solidFill>
                  <a:srgbClr val="FF0000"/>
                </a:solidFill>
                <a:latin typeface="微软雅黑" panose="020B0503020204020204" pitchFamily="34" charset="-122"/>
                <a:ea typeface="微软雅黑" panose="020B0503020204020204" pitchFamily="34" charset="-122"/>
              </a:rPr>
              <a:t>A</a:t>
            </a:r>
            <a:r>
              <a:rPr lang="en-US" altLang="zh-CN" sz="1800" dirty="0">
                <a:latin typeface="微软雅黑" panose="020B0503020204020204" pitchFamily="34" charset="-122"/>
                <a:ea typeface="微软雅黑" panose="020B0503020204020204" pitchFamily="34" charset="-122"/>
              </a:rPr>
              <a:t>nalog </a:t>
            </a:r>
            <a:r>
              <a:rPr lang="en-US" altLang="zh-CN" sz="2400" b="1" dirty="0">
                <a:solidFill>
                  <a:srgbClr val="FF0000"/>
                </a:solidFill>
                <a:latin typeface="微软雅黑" panose="020B0503020204020204" pitchFamily="34" charset="-122"/>
                <a:ea typeface="微软雅黑" panose="020B0503020204020204" pitchFamily="34" charset="-122"/>
              </a:rPr>
              <a:t>B</a:t>
            </a:r>
            <a:r>
              <a:rPr lang="en-US" altLang="zh-CN" sz="1800" dirty="0">
                <a:latin typeface="微软雅黑" panose="020B0503020204020204" pitchFamily="34" charset="-122"/>
                <a:ea typeface="微软雅黑" panose="020B0503020204020204" pitchFamily="34" charset="-122"/>
              </a:rPr>
              <a:t>locks </a:t>
            </a:r>
            <a:r>
              <a:rPr lang="en-US" altLang="zh-CN" sz="2400" b="1" dirty="0">
                <a:solidFill>
                  <a:srgbClr val="FF0000"/>
                </a:solidFill>
                <a:latin typeface="微软雅黑" panose="020B0503020204020204" pitchFamily="34" charset="-122"/>
                <a:ea typeface="微软雅黑" panose="020B0503020204020204" pitchFamily="34" charset="-122"/>
              </a:rPr>
              <a:t>A</a:t>
            </a:r>
            <a:r>
              <a:rPr lang="en-US" altLang="zh-CN" sz="1800" dirty="0">
                <a:latin typeface="微软雅黑" panose="020B0503020204020204" pitchFamily="34" charset="-122"/>
                <a:ea typeface="微软雅黑" panose="020B0503020204020204" pitchFamily="34" charset="-122"/>
              </a:rPr>
              <a:t>ll-in-One </a:t>
            </a:r>
            <a:r>
              <a:rPr lang="en-US" altLang="zh-CN" sz="2400" b="1" dirty="0">
                <a:solidFill>
                  <a:srgbClr val="FF0000"/>
                </a:solidFill>
                <a:latin typeface="微软雅黑" panose="020B0503020204020204" pitchFamily="34" charset="-122"/>
                <a:ea typeface="微软雅黑" panose="020B0503020204020204" pitchFamily="34" charset="-122"/>
              </a:rPr>
              <a:t>P</a:t>
            </a:r>
            <a:r>
              <a:rPr lang="en-US" altLang="zh-CN" sz="1800" dirty="0">
                <a:latin typeface="微软雅黑" panose="020B0503020204020204" pitchFamily="34" charset="-122"/>
                <a:ea typeface="微软雅黑" panose="020B0503020204020204" pitchFamily="34" charset="-122"/>
              </a:rPr>
              <a:t>latform </a:t>
            </a:r>
          </a:p>
        </p:txBody>
      </p:sp>
      <p:sp>
        <p:nvSpPr>
          <p:cNvPr id="4" name="矩形 3">
            <a:extLst>
              <a:ext uri="{FF2B5EF4-FFF2-40B4-BE49-F238E27FC236}">
                <a16:creationId xmlns:a16="http://schemas.microsoft.com/office/drawing/2014/main" id="{763CDD68-8060-D940-89A5-6E2C1F230345}"/>
              </a:ext>
            </a:extLst>
          </p:cNvPr>
          <p:cNvSpPr/>
          <p:nvPr/>
        </p:nvSpPr>
        <p:spPr>
          <a:xfrm>
            <a:off x="71336" y="369997"/>
            <a:ext cx="2553520" cy="584775"/>
          </a:xfrm>
          <a:prstGeom prst="rect">
            <a:avLst/>
          </a:prstGeom>
        </p:spPr>
        <p:txBody>
          <a:bodyPr wrap="none">
            <a:spAutoFit/>
          </a:bodyPr>
          <a:lstStyle/>
          <a:p>
            <a:pPr marL="0" lvl="1" indent="-342900" fontAlgn="auto">
              <a:spcBef>
                <a:spcPts val="1200"/>
              </a:spcBef>
              <a:spcAft>
                <a:spcPts val="0"/>
              </a:spcAft>
              <a:buClr>
                <a:srgbClr val="0070C0"/>
              </a:buClr>
              <a:buSzPct val="80000"/>
              <a:defRPr/>
            </a:pPr>
            <a:r>
              <a:rPr lang="en-US" altLang="zh-CN" sz="3200" b="1" dirty="0">
                <a:solidFill>
                  <a:schemeClr val="bg1"/>
                </a:solidFill>
                <a:latin typeface="微软雅黑" panose="020B0503020204020204" pitchFamily="34" charset="-122"/>
                <a:ea typeface="微软雅黑" panose="020B0503020204020204" pitchFamily="34" charset="-122"/>
              </a:rPr>
              <a:t>DABAO</a:t>
            </a:r>
            <a:r>
              <a:rPr lang="zh-CN" altLang="en-US" sz="3200" b="1" dirty="0">
                <a:solidFill>
                  <a:schemeClr val="bg1"/>
                </a:solidFill>
                <a:latin typeface="微软雅黑" panose="020B0503020204020204" pitchFamily="34" charset="-122"/>
                <a:ea typeface="微软雅黑" panose="020B0503020204020204" pitchFamily="34" charset="-122"/>
              </a:rPr>
              <a:t>平台</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876E988D-ACCA-7542-AF84-115D105FF6DB}"/>
              </a:ext>
            </a:extLst>
          </p:cNvPr>
          <p:cNvPicPr>
            <a:picLocks noChangeAspect="1"/>
          </p:cNvPicPr>
          <p:nvPr/>
        </p:nvPicPr>
        <p:blipFill rotWithShape="1">
          <a:blip r:embed="rId4"/>
          <a:srcRect t="1685"/>
          <a:stretch/>
        </p:blipFill>
        <p:spPr>
          <a:xfrm>
            <a:off x="46214" y="1988840"/>
            <a:ext cx="6553842" cy="4201158"/>
          </a:xfrm>
          <a:prstGeom prst="rect">
            <a:avLst/>
          </a:prstGeom>
        </p:spPr>
      </p:pic>
      <p:graphicFrame>
        <p:nvGraphicFramePr>
          <p:cNvPr id="6" name="图示 5">
            <a:extLst>
              <a:ext uri="{FF2B5EF4-FFF2-40B4-BE49-F238E27FC236}">
                <a16:creationId xmlns:a16="http://schemas.microsoft.com/office/drawing/2014/main" id="{4E37559D-233B-6240-855F-DB5501CA3C24}"/>
              </a:ext>
            </a:extLst>
          </p:cNvPr>
          <p:cNvGraphicFramePr/>
          <p:nvPr/>
        </p:nvGraphicFramePr>
        <p:xfrm>
          <a:off x="623392" y="2132856"/>
          <a:ext cx="2471937" cy="2048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0711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10194</TotalTime>
  <Words>3333</Words>
  <Application>Microsoft Macintosh PowerPoint</Application>
  <PresentationFormat>宽屏</PresentationFormat>
  <Paragraphs>486</Paragraphs>
  <Slides>41</Slides>
  <Notes>38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41</vt:i4>
      </vt:variant>
    </vt:vector>
  </HeadingPairs>
  <TitlesOfParts>
    <vt:vector size="49" baseType="lpstr">
      <vt:lpstr>宋体</vt:lpstr>
      <vt:lpstr>Microsoft YaHei</vt:lpstr>
      <vt:lpstr>Microsoft YaHei</vt:lpstr>
      <vt:lpstr>PingFang SC</vt:lpstr>
      <vt:lpstr>Arial</vt:lpstr>
      <vt:lpstr>Calibri</vt:lpstr>
      <vt:lpstr>Wingdings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后续产品迭代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建立服务客户的生态</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www.synwit.cn </dc:title>
  <dc:creator>Administrator</dc:creator>
  <cp:lastModifiedBy>kary.pan</cp:lastModifiedBy>
  <cp:revision>643</cp:revision>
  <dcterms:created xsi:type="dcterms:W3CDTF">2019-09-12T07:12:40Z</dcterms:created>
  <dcterms:modified xsi:type="dcterms:W3CDTF">2020-12-16T16:29:51Z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2052-11.1.0.9069</vt:lpwstr>
  </property>
</Properties>
</file>