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330" r:id="rId2"/>
    <p:sldId id="506" r:id="rId3"/>
    <p:sldId id="598" r:id="rId4"/>
    <p:sldId id="518" r:id="rId5"/>
    <p:sldId id="605" r:id="rId6"/>
    <p:sldId id="612" r:id="rId7"/>
    <p:sldId id="613" r:id="rId8"/>
    <p:sldId id="611" r:id="rId9"/>
    <p:sldId id="594" r:id="rId10"/>
    <p:sldId id="614" r:id="rId11"/>
    <p:sldId id="565" r:id="rId12"/>
    <p:sldId id="584" r:id="rId13"/>
    <p:sldId id="616" r:id="rId14"/>
    <p:sldId id="600" r:id="rId15"/>
    <p:sldId id="607" r:id="rId16"/>
    <p:sldId id="601" r:id="rId17"/>
    <p:sldId id="615" r:id="rId18"/>
    <p:sldId id="610" r:id="rId19"/>
    <p:sldId id="554" r:id="rId20"/>
    <p:sldId id="550" r:id="rId21"/>
    <p:sldId id="551" r:id="rId22"/>
    <p:sldId id="561" r:id="rId23"/>
    <p:sldId id="609" r:id="rId24"/>
    <p:sldId id="593" r:id="rId25"/>
    <p:sldId id="595" r:id="rId26"/>
    <p:sldId id="618" r:id="rId27"/>
    <p:sldId id="617" r:id="rId28"/>
  </p:sldIdLst>
  <p:sldSz cx="9144000" cy="6858000" type="screen4x3"/>
  <p:notesSz cx="7104063" cy="10234613"/>
  <p:embeddedFontLst>
    <p:embeddedFont>
      <p:font typeface="黑体" pitchFamily="49" charset="-122"/>
      <p:regular r:id="rId31"/>
    </p:embeddedFont>
    <p:embeddedFont>
      <p:font typeface="微软雅黑" pitchFamily="34" charset="-122"/>
      <p:regular r:id="rId32"/>
      <p:bold r:id="rId33"/>
    </p:embeddedFont>
  </p:embeddedFontLst>
  <p:custDataLst>
    <p:tags r:id="rId3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6D3F"/>
    <a:srgbClr val="9746F8"/>
    <a:srgbClr val="8C8C0A"/>
    <a:srgbClr val="007664"/>
    <a:srgbClr val="CC0057"/>
    <a:srgbClr val="D9EDF1"/>
    <a:srgbClr val="EB1455"/>
    <a:srgbClr val="143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7053" autoAdjust="0"/>
  </p:normalViewPr>
  <p:slideViewPr>
    <p:cSldViewPr snapToGrid="0">
      <p:cViewPr>
        <p:scale>
          <a:sx n="66" d="100"/>
          <a:sy n="66" d="100"/>
        </p:scale>
        <p:origin x="-136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317" y="1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46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317" y="9722346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fld id="{13D02859-8F3F-454C-B5FF-8D2543F4EAA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1375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317" y="1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2" y="4861173"/>
            <a:ext cx="5210921" cy="460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46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317" y="9722346"/>
            <a:ext cx="3078746" cy="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79" tIns="49090" rIns="98179" bIns="490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fld id="{6EADC940-8F03-49AF-974E-12F329CE97B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8010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7629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998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05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4258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6857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68570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86086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0842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69191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29852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08421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02826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0282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5804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8695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6823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998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998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998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998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474226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8438" y="2974711"/>
            <a:ext cx="7250112" cy="111283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8438" y="4262808"/>
            <a:ext cx="6323012" cy="1752600"/>
          </a:xfrm>
        </p:spPr>
        <p:txBody>
          <a:bodyPr/>
          <a:lstStyle>
            <a:lvl1pPr marL="0" indent="0">
              <a:spcBef>
                <a:spcPct val="15000"/>
              </a:spcBef>
              <a:buFont typeface="Arial" charset="0"/>
              <a:buNone/>
              <a:defRPr sz="1600"/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756" y="1018615"/>
            <a:ext cx="7968343" cy="830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2756" y="1949973"/>
            <a:ext cx="7978391" cy="434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500D-F3FB-4D00-9831-3C651ABE4D31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0FC38785-3BE6-46AA-93AF-54535A65EF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04000" y="1034980"/>
            <a:ext cx="1937099" cy="5204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2708" y="1034980"/>
            <a:ext cx="5888892" cy="5214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A30B6-704E-4C8B-8595-C30BFE1B7571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1082032A-8C7B-438E-A34E-2BDDC58C09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179384"/>
            <a:ext cx="8039100" cy="558974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Wingdings" pitchFamily="2" charset="2"/>
              <a:buChar char="Ø"/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1CE1-F699-4D41-B636-0ED80B526A4A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D6EFE373-FF2B-4206-980F-FA842AAEA6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79397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05263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A66BE-BEAB-4267-83AE-B11DF09BA2E1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8A80AC94-7929-4239-A8AA-62DEABB2CC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803" y="1085221"/>
            <a:ext cx="7999221" cy="7335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2803" y="1884011"/>
            <a:ext cx="3871721" cy="427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6926" y="1894059"/>
            <a:ext cx="3984416" cy="427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BCC0-2801-4621-9141-6C5DBAA129DD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D9F62E6F-4562-4D76-8541-AD6FB7F6B2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804" y="1095256"/>
            <a:ext cx="7998487" cy="70420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2853" y="1979515"/>
            <a:ext cx="3904534" cy="496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2901" y="2582425"/>
            <a:ext cx="3894486" cy="3694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999611"/>
            <a:ext cx="3926219" cy="47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92475"/>
            <a:ext cx="3936267" cy="369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06F8-6469-45A6-9555-1D06487975BE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794EFD70-5132-45E4-B135-08A826260F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018615"/>
            <a:ext cx="8039100" cy="830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3673-486E-4FD4-8124-C8ED850048B0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A9B4F85E-9349-4FF7-8167-29DD812D70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25B2-1CD5-4812-BFDF-46A04BB466C2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34AD38AA-9618-4237-9009-D197A71991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660" y="1055078"/>
            <a:ext cx="2932950" cy="591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065125"/>
            <a:ext cx="4986146" cy="51816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2659" y="1899138"/>
            <a:ext cx="2912854" cy="4367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7A76-16D4-4B3C-89F9-F9EE97D77FD1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8EC840C5-8FD1-4A00-8D8E-BEC45A571D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803867"/>
            <a:ext cx="5486400" cy="39237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617028"/>
            <a:ext cx="5486400" cy="5551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C8F2-E8FD-4159-9889-BF3AF2BBA9F4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B153DC73-9C99-4FC0-AD11-BA2D4A0179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5181" y="6481763"/>
            <a:ext cx="18764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fld id="{02721DD6-BBB1-42E5-B705-BB6D07B83A1A}" type="datetime4">
              <a:rPr lang="en-US" altLang="zh-CN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1179383"/>
            <a:ext cx="8039100" cy="5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939925"/>
            <a:ext cx="80787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0513" y="6470650"/>
            <a:ext cx="766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Page </a:t>
            </a:r>
            <a:fld id="{015D87B2-57D9-41B6-A9D6-F6071C152C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92201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750" y="6429375"/>
            <a:ext cx="2151063" cy="2524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eaLnBrk="0" hangingPunct="0">
              <a:defRPr/>
            </a:pPr>
            <a:r>
              <a:rPr lang="en-US" sz="1000" dirty="0">
                <a:ea typeface="+mn-ea"/>
              </a:rPr>
              <a:t>SILAN COMPANY </a:t>
            </a:r>
            <a:r>
              <a:rPr lang="en-US" sz="1000" noProof="1">
                <a:ea typeface="+mn-ea"/>
              </a:rPr>
              <a:t>CONFIDENTIAL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86000" y="6427788"/>
            <a:ext cx="8172000" cy="18000"/>
          </a:xfrm>
          <a:prstGeom prst="rect">
            <a:avLst/>
          </a:prstGeom>
          <a:solidFill>
            <a:srgbClr val="0070C0"/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2"/>
          <a:stretch/>
        </p:blipFill>
        <p:spPr>
          <a:xfrm flipH="1">
            <a:off x="5459894" y="-1"/>
            <a:ext cx="3684106" cy="9276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4" y="188405"/>
            <a:ext cx="1203460" cy="360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1" fontAlgn="base" hangingPunct="1">
        <a:lnSpc>
          <a:spcPct val="105000"/>
        </a:lnSpc>
        <a:spcBef>
          <a:spcPct val="45000"/>
        </a:spcBef>
        <a:spcAft>
          <a:spcPct val="0"/>
        </a:spcAft>
        <a:buClr>
          <a:srgbClr val="FAB400"/>
        </a:buClr>
        <a:buSzPct val="90000"/>
        <a:buBlip>
          <a:blip r:embed="rId16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2pPr>
      <a:lvl3pPr marL="11684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00000"/>
          </a:solidFill>
          <a:latin typeface="+mn-lt"/>
        </a:defRPr>
      </a:lvl3pPr>
      <a:lvl4pPr marL="16256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rgbClr val="000000"/>
          </a:solidFill>
          <a:latin typeface="+mn-lt"/>
        </a:defRPr>
      </a:lvl4pPr>
      <a:lvl5pPr marL="20828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5pPr>
      <a:lvl6pPr marL="25400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6pPr>
      <a:lvl7pPr marL="29972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7pPr>
      <a:lvl8pPr marL="34544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8pPr>
      <a:lvl9pPr marL="39116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0356" y="2907040"/>
            <a:ext cx="8426432" cy="1207760"/>
          </a:xfrm>
        </p:spPr>
        <p:txBody>
          <a:bodyPr/>
          <a:lstStyle/>
          <a:p>
            <a:pPr algn="ctr"/>
            <a:r>
              <a:rPr lang="zh-CN" altLang="en-US" sz="3600" dirty="0">
                <a:latin typeface="微软雅黑" pitchFamily="34" charset="-122"/>
                <a:ea typeface="微软雅黑" pitchFamily="34" charset="-122"/>
                <a:cs typeface="+mn-cs"/>
              </a:rPr>
              <a:t>士兰微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  <a:cs typeface="+mn-cs"/>
              </a:rPr>
              <a:t>LED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  <a:cs typeface="+mn-cs"/>
              </a:rPr>
              <a:t>照明产品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  <a:cs typeface="+mn-cs"/>
              </a:rPr>
              <a:t/>
            </a:r>
            <a:br>
              <a:rPr lang="en-US" altLang="zh-CN" sz="3600" dirty="0" smtClean="0"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  <a:cs typeface="+mn-cs"/>
              </a:rPr>
              <a:t>及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  <a:cs typeface="+mn-cs"/>
              </a:rPr>
              <a:t>SDH771X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  <a:cs typeface="+mn-cs"/>
              </a:rPr>
              <a:t>在光电一体化的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  <a:cs typeface="+mn-cs"/>
              </a:rPr>
              <a:t>应用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753" y="281258"/>
            <a:ext cx="8039100" cy="558974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SDH698XR </a:t>
            </a:r>
            <a:r>
              <a:rPr lang="en-US" altLang="zh-CN" sz="2400" dirty="0" smtClean="0">
                <a:solidFill>
                  <a:schemeClr val="tx1"/>
                </a:solidFill>
              </a:rPr>
              <a:t>– </a:t>
            </a:r>
            <a:r>
              <a:rPr lang="zh-CN" altLang="en-US" sz="2400" dirty="0" smtClean="0">
                <a:solidFill>
                  <a:schemeClr val="tx1"/>
                </a:solidFill>
              </a:rPr>
              <a:t>高</a:t>
            </a:r>
            <a:r>
              <a:rPr lang="en-US" altLang="zh-CN" sz="2400" dirty="0" smtClean="0">
                <a:solidFill>
                  <a:schemeClr val="tx1"/>
                </a:solidFill>
              </a:rPr>
              <a:t>P</a:t>
            </a:r>
            <a:r>
              <a:rPr lang="zh-CN" altLang="en-US" sz="2400" dirty="0" smtClean="0">
                <a:solidFill>
                  <a:schemeClr val="tx1"/>
                </a:solidFill>
              </a:rPr>
              <a:t>去</a:t>
            </a:r>
            <a:r>
              <a:rPr lang="en-US" altLang="zh-CN" sz="2400" dirty="0" smtClean="0">
                <a:solidFill>
                  <a:schemeClr val="tx1"/>
                </a:solidFill>
              </a:rPr>
              <a:t>COMP</a:t>
            </a:r>
            <a:r>
              <a:rPr lang="zh-CN" altLang="en-US" sz="2400" dirty="0" smtClean="0">
                <a:solidFill>
                  <a:schemeClr val="tx1"/>
                </a:solidFill>
              </a:rPr>
              <a:t>电容</a:t>
            </a:r>
            <a:r>
              <a:rPr lang="en-US" altLang="zh-CN" sz="2400" dirty="0" smtClean="0">
                <a:solidFill>
                  <a:schemeClr val="tx1"/>
                </a:solidFill>
              </a:rPr>
              <a:t>T</a:t>
            </a:r>
            <a:r>
              <a:rPr lang="zh-CN" altLang="en-US" sz="2400" dirty="0" smtClean="0">
                <a:solidFill>
                  <a:schemeClr val="tx1"/>
                </a:solidFill>
              </a:rPr>
              <a:t>管解决方案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89288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780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08863"/>
              </p:ext>
            </p:extLst>
          </p:nvPr>
        </p:nvGraphicFramePr>
        <p:xfrm>
          <a:off x="974383" y="892885"/>
          <a:ext cx="6906874" cy="30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5" name="Visio" r:id="rId4" imgW="6361568" imgH="2969633" progId="Visio.Drawing.11">
                  <p:embed/>
                </p:oleObj>
              </mc:Choice>
              <mc:Fallback>
                <p:oleObj name="Visio" r:id="rId4" imgW="6361568" imgH="29696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83" y="892885"/>
                        <a:ext cx="6906874" cy="305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59657" y="3844783"/>
            <a:ext cx="4412343" cy="178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600" b="1" dirty="0"/>
              <a:t>产品</a:t>
            </a:r>
            <a:r>
              <a:rPr lang="zh-CN" altLang="en-US" sz="1600" b="1" dirty="0" smtClean="0"/>
              <a:t>特点</a:t>
            </a:r>
            <a:endParaRPr lang="en-US" altLang="zh-CN" sz="1600" b="1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/>
                </a:solidFill>
              </a:rPr>
              <a:t>高压直供技术</a:t>
            </a:r>
            <a:r>
              <a:rPr lang="en-US" altLang="zh-CN" sz="1600" dirty="0" smtClean="0">
                <a:solidFill>
                  <a:schemeClr val="tx1"/>
                </a:solidFill>
              </a:rPr>
              <a:t>, </a:t>
            </a:r>
            <a:r>
              <a:rPr lang="zh-CN" altLang="en-US" sz="1600" dirty="0" smtClean="0">
                <a:solidFill>
                  <a:schemeClr val="tx1"/>
                </a:solidFill>
              </a:rPr>
              <a:t>外围少</a:t>
            </a:r>
            <a:r>
              <a:rPr lang="en-US" altLang="zh-CN" sz="1600" dirty="0" smtClean="0">
                <a:solidFill>
                  <a:schemeClr val="tx1"/>
                </a:solidFill>
              </a:rPr>
              <a:t>BOM</a:t>
            </a:r>
            <a:r>
              <a:rPr lang="zh-CN" altLang="en-US" sz="1600" dirty="0" smtClean="0">
                <a:solidFill>
                  <a:schemeClr val="tx1"/>
                </a:solidFill>
              </a:rPr>
              <a:t>成本低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/>
                </a:solidFill>
              </a:rPr>
              <a:t>省</a:t>
            </a:r>
            <a:r>
              <a:rPr lang="en-US" altLang="zh-CN" sz="1600" dirty="0" smtClean="0">
                <a:solidFill>
                  <a:schemeClr val="tx1"/>
                </a:solidFill>
              </a:rPr>
              <a:t>COMP</a:t>
            </a:r>
            <a:r>
              <a:rPr lang="zh-CN" altLang="en-US" sz="1600" dirty="0" smtClean="0">
                <a:solidFill>
                  <a:schemeClr val="tx1"/>
                </a:solidFill>
              </a:rPr>
              <a:t>补偿电容</a:t>
            </a:r>
            <a:r>
              <a:rPr lang="en-US" altLang="zh-CN" sz="1600" dirty="0" smtClean="0">
                <a:solidFill>
                  <a:schemeClr val="tx1"/>
                </a:solidFill>
              </a:rPr>
              <a:t>,</a:t>
            </a:r>
            <a:r>
              <a:rPr lang="zh-CN" altLang="en-US" sz="1600" dirty="0" smtClean="0">
                <a:solidFill>
                  <a:schemeClr val="tx1"/>
                </a:solidFill>
              </a:rPr>
              <a:t>防潮湿防漏电防断裂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4PIN</a:t>
            </a:r>
            <a:r>
              <a:rPr lang="zh-CN" altLang="en-US" sz="1600" dirty="0" smtClean="0">
                <a:solidFill>
                  <a:schemeClr val="tx1"/>
                </a:solidFill>
              </a:rPr>
              <a:t>用于散热</a:t>
            </a:r>
            <a:r>
              <a:rPr lang="en-US" altLang="zh-CN" sz="1600" dirty="0" smtClean="0">
                <a:solidFill>
                  <a:schemeClr val="tx1"/>
                </a:solidFill>
              </a:rPr>
              <a:t>, </a:t>
            </a:r>
            <a:r>
              <a:rPr lang="zh-CN" altLang="en-US" sz="1600" dirty="0" smtClean="0">
                <a:solidFill>
                  <a:schemeClr val="tx1"/>
                </a:solidFill>
              </a:rPr>
              <a:t>性能极佳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SDH6984RC</a:t>
            </a:r>
            <a:r>
              <a:rPr lang="zh-CN" altLang="en-US" sz="1600" dirty="0" smtClean="0">
                <a:solidFill>
                  <a:schemeClr val="tx1"/>
                </a:solidFill>
              </a:rPr>
              <a:t>为巴西市场定制低谐波方案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35998"/>
              </p:ext>
            </p:extLst>
          </p:nvPr>
        </p:nvGraphicFramePr>
        <p:xfrm>
          <a:off x="4731657" y="4236669"/>
          <a:ext cx="4296228" cy="2098027"/>
        </p:xfrm>
        <a:graphic>
          <a:graphicData uri="http://schemas.openxmlformats.org/drawingml/2006/table">
            <a:tbl>
              <a:tblPr/>
              <a:tblGrid>
                <a:gridCol w="1074057"/>
                <a:gridCol w="870857"/>
                <a:gridCol w="827314"/>
                <a:gridCol w="928915"/>
                <a:gridCol w="595085"/>
              </a:tblGrid>
              <a:tr h="283741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Pin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SDH6981R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6.5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9W</a:t>
                      </a: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SDH6983R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4.0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15W</a:t>
                      </a: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SDH6984R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1.9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SDH6984RC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1.9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SDH6983D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4.0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DIP-8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SDH6984D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1.9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DIP-8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24W</a:t>
                      </a:r>
                    </a:p>
                  </a:txBody>
                  <a:tcPr marL="91441" marR="91441" marT="36023" marB="360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720307" y="38968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701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753" y="281258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SDH6984</a:t>
            </a:r>
            <a:r>
              <a:rPr lang="en-US" altLang="zh-CN" sz="3200" dirty="0" smtClean="0">
                <a:solidFill>
                  <a:srgbClr val="3333FF"/>
                </a:solidFill>
              </a:rPr>
              <a:t>RC </a:t>
            </a:r>
            <a:r>
              <a:rPr lang="en-US" altLang="zh-CN" sz="2400" dirty="0" smtClean="0">
                <a:solidFill>
                  <a:srgbClr val="3333FF"/>
                </a:solidFill>
              </a:rPr>
              <a:t>– </a:t>
            </a:r>
            <a:r>
              <a:rPr lang="zh-CN" altLang="en-US" sz="2400" dirty="0" smtClean="0">
                <a:solidFill>
                  <a:srgbClr val="3333FF"/>
                </a:solidFill>
              </a:rPr>
              <a:t>最佳的单次谐波</a:t>
            </a:r>
            <a:r>
              <a:rPr lang="en-US" altLang="zh-CN" sz="2400" dirty="0" smtClean="0">
                <a:solidFill>
                  <a:srgbClr val="3333FF"/>
                </a:solidFill>
              </a:rPr>
              <a:t>T</a:t>
            </a:r>
            <a:r>
              <a:rPr lang="zh-CN" altLang="en-US" sz="2400" dirty="0" smtClean="0">
                <a:solidFill>
                  <a:srgbClr val="3333FF"/>
                </a:solidFill>
              </a:rPr>
              <a:t>管解决方案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89288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780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41900"/>
              </p:ext>
            </p:extLst>
          </p:nvPr>
        </p:nvGraphicFramePr>
        <p:xfrm>
          <a:off x="974383" y="1097396"/>
          <a:ext cx="6992034" cy="309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29" name="Visio" r:id="rId4" imgW="6361631" imgH="2969730" progId="Visio.Drawing.11">
                  <p:embed/>
                </p:oleObj>
              </mc:Choice>
              <mc:Fallback>
                <p:oleObj name="Visio" r:id="rId4" imgW="6361631" imgH="29697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83" y="1097396"/>
                        <a:ext cx="6992034" cy="309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44954"/>
              </p:ext>
            </p:extLst>
          </p:nvPr>
        </p:nvGraphicFramePr>
        <p:xfrm>
          <a:off x="1452162" y="4194252"/>
          <a:ext cx="6239676" cy="1996997"/>
        </p:xfrm>
        <a:graphic>
          <a:graphicData uri="http://schemas.openxmlformats.org/drawingml/2006/table">
            <a:tbl>
              <a:tblPr/>
              <a:tblGrid>
                <a:gridCol w="1039946"/>
                <a:gridCol w="1039946"/>
                <a:gridCol w="1039946"/>
                <a:gridCol w="1039946"/>
                <a:gridCol w="1039946"/>
                <a:gridCol w="1039946"/>
              </a:tblGrid>
              <a:tr h="4024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altLang="zh-CN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inac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单次谐波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22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&lt;30*</a:t>
                      </a:r>
                      <a:r>
                        <a:rPr lang="el-GR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λ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&lt;10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7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&lt;7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&lt;5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11</a:t>
                      </a:r>
                    </a:p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&lt;3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127V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220V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03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267" y="292016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SDH790X </a:t>
            </a:r>
            <a:r>
              <a:rPr lang="en-US" altLang="zh-CN" sz="2800" dirty="0" smtClean="0"/>
              <a:t>– </a:t>
            </a:r>
            <a:r>
              <a:rPr lang="zh-CN" altLang="en-US" sz="2800" dirty="0" smtClean="0">
                <a:solidFill>
                  <a:schemeClr val="tx1"/>
                </a:solidFill>
              </a:rPr>
              <a:t>去</a:t>
            </a:r>
            <a:r>
              <a:rPr lang="en-US" altLang="zh-CN" sz="2800" dirty="0" smtClean="0">
                <a:solidFill>
                  <a:srgbClr val="3333FF"/>
                </a:solidFill>
              </a:rPr>
              <a:t>VCC</a:t>
            </a:r>
            <a:r>
              <a:rPr lang="zh-CN" altLang="en-US" sz="2800" dirty="0" smtClean="0"/>
              <a:t>电容，</a:t>
            </a:r>
            <a:r>
              <a:rPr lang="zh-CN" altLang="en-US" sz="2800" dirty="0" smtClean="0">
                <a:solidFill>
                  <a:srgbClr val="3333FF"/>
                </a:solidFill>
              </a:rPr>
              <a:t>低谐波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93045" y="3659433"/>
            <a:ext cx="4778680" cy="25134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 smtClean="0"/>
              <a:t>产品特点：</a:t>
            </a:r>
            <a:endParaRPr lang="en-US" altLang="zh-CN" sz="1600" dirty="0" smtClean="0"/>
          </a:p>
          <a:p>
            <a:r>
              <a:rPr lang="zh-CN" altLang="en-US" sz="1600" dirty="0" smtClean="0"/>
              <a:t>高压单芯片工艺</a:t>
            </a:r>
            <a:endParaRPr lang="en-US" altLang="zh-CN" sz="1600" dirty="0"/>
          </a:p>
          <a:p>
            <a:r>
              <a:rPr lang="zh-CN" altLang="en-US" sz="1600" b="1" dirty="0" smtClean="0">
                <a:solidFill>
                  <a:srgbClr val="3333FF"/>
                </a:solidFill>
              </a:rPr>
              <a:t>无</a:t>
            </a:r>
            <a:r>
              <a:rPr lang="en-US" altLang="zh-CN" sz="1600" b="1" dirty="0">
                <a:solidFill>
                  <a:srgbClr val="3333FF"/>
                </a:solidFill>
              </a:rPr>
              <a:t>VCC</a:t>
            </a:r>
            <a:r>
              <a:rPr lang="zh-CN" altLang="en-US" sz="1600" b="1" dirty="0" smtClean="0">
                <a:solidFill>
                  <a:srgbClr val="3333FF"/>
                </a:solidFill>
              </a:rPr>
              <a:t>电容</a:t>
            </a:r>
            <a:endParaRPr lang="en-US" altLang="zh-CN" sz="1600" b="1" dirty="0" smtClean="0">
              <a:solidFill>
                <a:srgbClr val="3333FF"/>
              </a:solidFill>
            </a:endParaRPr>
          </a:p>
          <a:p>
            <a:r>
              <a:rPr lang="zh-CN" altLang="en-US" sz="1600" b="1" dirty="0" smtClean="0">
                <a:solidFill>
                  <a:srgbClr val="3333FF"/>
                </a:solidFill>
              </a:rPr>
              <a:t>无</a:t>
            </a:r>
            <a:r>
              <a:rPr lang="en-US" altLang="zh-CN" sz="1600" b="1" dirty="0" smtClean="0">
                <a:solidFill>
                  <a:srgbClr val="3333FF"/>
                </a:solidFill>
              </a:rPr>
              <a:t>COMP</a:t>
            </a:r>
            <a:r>
              <a:rPr lang="zh-CN" altLang="en-US" sz="1600" b="1" dirty="0" smtClean="0">
                <a:solidFill>
                  <a:srgbClr val="3333FF"/>
                </a:solidFill>
              </a:rPr>
              <a:t>电容</a:t>
            </a:r>
            <a:endParaRPr lang="en-US" altLang="zh-CN" sz="1600" b="1" dirty="0" smtClean="0">
              <a:solidFill>
                <a:srgbClr val="3333FF"/>
              </a:solidFill>
            </a:endParaRPr>
          </a:p>
          <a:p>
            <a:r>
              <a:rPr lang="zh-CN" altLang="en-US" sz="1600" b="1" dirty="0" smtClean="0">
                <a:solidFill>
                  <a:srgbClr val="3333FF"/>
                </a:solidFill>
              </a:rPr>
              <a:t>与</a:t>
            </a:r>
            <a:r>
              <a:rPr lang="en-US" altLang="zh-CN" sz="1600" b="1" dirty="0" smtClean="0">
                <a:solidFill>
                  <a:srgbClr val="3333FF"/>
                </a:solidFill>
              </a:rPr>
              <a:t>SDH771X</a:t>
            </a:r>
            <a:r>
              <a:rPr lang="zh-CN" altLang="en-US" sz="1600" b="1" dirty="0" smtClean="0">
                <a:solidFill>
                  <a:srgbClr val="3333FF"/>
                </a:solidFill>
              </a:rPr>
              <a:t>管脚兼容</a:t>
            </a:r>
            <a:endParaRPr lang="en-US" altLang="zh-CN" sz="1600" b="1" dirty="0" smtClean="0">
              <a:solidFill>
                <a:srgbClr val="3333FF"/>
              </a:solidFill>
            </a:endParaRPr>
          </a:p>
          <a:p>
            <a:r>
              <a:rPr lang="en-US" altLang="zh-CN" sz="1600" b="1" dirty="0" smtClean="0">
                <a:solidFill>
                  <a:srgbClr val="3333FF"/>
                </a:solidFill>
              </a:rPr>
              <a:t>OVP</a:t>
            </a:r>
            <a:r>
              <a:rPr lang="zh-CN" altLang="en-US" sz="1600" b="1" dirty="0" smtClean="0">
                <a:solidFill>
                  <a:srgbClr val="3333FF"/>
                </a:solidFill>
              </a:rPr>
              <a:t>通过单个电阻设置</a:t>
            </a:r>
            <a:endParaRPr lang="en-US" altLang="zh-CN" sz="1600" b="1" dirty="0" smtClean="0">
              <a:solidFill>
                <a:srgbClr val="3333FF"/>
              </a:solidFill>
            </a:endParaRPr>
          </a:p>
          <a:p>
            <a:r>
              <a:rPr lang="zh-CN" altLang="en-US" sz="1600" b="1" dirty="0">
                <a:solidFill>
                  <a:srgbClr val="3333FF"/>
                </a:solidFill>
              </a:rPr>
              <a:t>单次谐波符合</a:t>
            </a:r>
            <a:r>
              <a:rPr lang="en-US" altLang="zh-CN" sz="1600" b="1" dirty="0">
                <a:solidFill>
                  <a:srgbClr val="3333FF"/>
                </a:solidFill>
              </a:rPr>
              <a:t>class C</a:t>
            </a:r>
            <a:r>
              <a:rPr lang="zh-CN" altLang="en-US" sz="1600" b="1" dirty="0">
                <a:solidFill>
                  <a:srgbClr val="3333FF"/>
                </a:solidFill>
              </a:rPr>
              <a:t>，满足巴西、印度标准</a:t>
            </a:r>
            <a:endParaRPr lang="en-US" altLang="zh-CN" sz="1600" b="1" dirty="0">
              <a:solidFill>
                <a:srgbClr val="3333FF"/>
              </a:solidFill>
            </a:endParaRPr>
          </a:p>
          <a:p>
            <a:endParaRPr lang="en-US" altLang="zh-CN" sz="1600" b="1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40177"/>
              </p:ext>
            </p:extLst>
          </p:nvPr>
        </p:nvGraphicFramePr>
        <p:xfrm>
          <a:off x="1255713" y="1008063"/>
          <a:ext cx="6444480" cy="281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94" name="Visio" r:id="rId4" imgW="6647161" imgH="3052620" progId="Visio.Drawing.11">
                  <p:embed/>
                </p:oleObj>
              </mc:Choice>
              <mc:Fallback>
                <p:oleObj name="Visio" r:id="rId4" imgW="6647161" imgH="30526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008063"/>
                        <a:ext cx="6444480" cy="2817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95439"/>
              </p:ext>
            </p:extLst>
          </p:nvPr>
        </p:nvGraphicFramePr>
        <p:xfrm>
          <a:off x="4412343" y="3847361"/>
          <a:ext cx="4259263" cy="186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95" name="Visio" r:id="rId6" imgW="6647068" imgH="3052585" progId="Visio.Drawing.11">
                  <p:embed/>
                </p:oleObj>
              </mc:Choice>
              <mc:Fallback>
                <p:oleObj name="Visio" r:id="rId6" imgW="6647068" imgH="3052585" progId="Visio.Drawing.11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343" y="3847361"/>
                        <a:ext cx="4259263" cy="1861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9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SD6501X-</a:t>
            </a:r>
            <a:r>
              <a:rPr lang="zh-CN" altLang="en-US" sz="3200" dirty="0" smtClean="0"/>
              <a:t>高压线性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73145" y="3821292"/>
            <a:ext cx="4515876" cy="1814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特点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仅需要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个外围器件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内置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500V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高压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MOS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线性工作模式，无高频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EMI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大功率应用时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可以多颗芯片并联工作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16948" y="390701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41147"/>
              </p:ext>
            </p:extLst>
          </p:nvPr>
        </p:nvGraphicFramePr>
        <p:xfrm>
          <a:off x="1606550" y="1265692"/>
          <a:ext cx="57277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5" name="Visio" r:id="rId4" imgW="5443208" imgH="1495599" progId="Visio.Drawing.11">
                  <p:embed/>
                </p:oleObj>
              </mc:Choice>
              <mc:Fallback>
                <p:oleObj name="Visio" r:id="rId4" imgW="5443208" imgH="1495599" progId="Visio.Drawing.11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265692"/>
                        <a:ext cx="57277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40580"/>
              </p:ext>
            </p:extLst>
          </p:nvPr>
        </p:nvGraphicFramePr>
        <p:xfrm>
          <a:off x="4197997" y="4245571"/>
          <a:ext cx="4786346" cy="166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928694"/>
                <a:gridCol w="1000132"/>
                <a:gridCol w="928694"/>
                <a:gridCol w="857256"/>
              </a:tblGrid>
              <a:tr h="416135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Channel</a:t>
                      </a:r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Tsc</a:t>
                      </a:r>
                      <a:endParaRPr lang="zh-CN" altLang="en-US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SD6501HE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ESOP8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155</a:t>
                      </a:r>
                      <a:r>
                        <a:rPr lang="zh-CN" altLang="en-US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℃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7W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SD6501D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TO252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155</a:t>
                      </a:r>
                      <a:r>
                        <a:rPr lang="zh-CN" altLang="en-US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℃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10W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SD6501DN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SOT89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155</a:t>
                      </a:r>
                      <a:r>
                        <a:rPr lang="zh-CN" altLang="en-US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℃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7W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8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0982" y="2402421"/>
            <a:ext cx="7840624" cy="558974"/>
          </a:xfrm>
        </p:spPr>
        <p:txBody>
          <a:bodyPr/>
          <a:lstStyle/>
          <a:p>
            <a:r>
              <a:rPr lang="zh-CN" altLang="en-US" sz="4000" dirty="0" smtClean="0">
                <a:solidFill>
                  <a:schemeClr val="tx1"/>
                </a:solidFill>
                <a:latin typeface="+mj-lt"/>
              </a:rPr>
              <a:t>隔离驱动方案</a:t>
            </a:r>
            <a:r>
              <a:rPr lang="en-US" altLang="zh-CN" sz="4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  <a:latin typeface="+mj-lt"/>
              </a:rPr>
            </a:br>
            <a:r>
              <a:rPr lang="zh-CN" altLang="en-US" sz="2000" dirty="0">
                <a:solidFill>
                  <a:schemeClr val="tx1"/>
                </a:solidFill>
              </a:rPr>
              <a:t>低</a:t>
            </a:r>
            <a:r>
              <a:rPr lang="en-US" altLang="zh-CN" sz="2000" dirty="0">
                <a:solidFill>
                  <a:schemeClr val="tx1"/>
                </a:solidFill>
              </a:rPr>
              <a:t>PF</a:t>
            </a:r>
            <a:r>
              <a:rPr lang="zh-CN" altLang="en-US" sz="2000" dirty="0">
                <a:solidFill>
                  <a:schemeClr val="tx1"/>
                </a:solidFill>
              </a:rPr>
              <a:t>驱动方案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  <a:latin typeface="+mj-lt"/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+mj-lt"/>
              </a:rPr>
              <a:t>隔离高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PF</a:t>
            </a:r>
            <a:r>
              <a:rPr lang="zh-CN" altLang="en-US" sz="2000" dirty="0">
                <a:solidFill>
                  <a:schemeClr val="tx1"/>
                </a:solidFill>
                <a:latin typeface="+mj-lt"/>
              </a:rPr>
              <a:t>、合封</a:t>
            </a:r>
            <a:r>
              <a:rPr lang="en-US" altLang="zh-CN" sz="2000" dirty="0">
                <a:solidFill>
                  <a:schemeClr val="tx1"/>
                </a:solidFill>
                <a:latin typeface="+mj-lt"/>
              </a:rPr>
              <a:t>3-40W</a:t>
            </a:r>
            <a:r>
              <a:rPr lang="zh-CN" altLang="en-US" sz="2000" dirty="0">
                <a:solidFill>
                  <a:schemeClr val="tx1"/>
                </a:solidFill>
                <a:latin typeface="+mj-lt"/>
              </a:rPr>
              <a:t>方案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9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682" y="281269"/>
            <a:ext cx="8039100" cy="558974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SD761X</a:t>
            </a:r>
            <a:r>
              <a:rPr lang="en-US" altLang="zh-CN" sz="3200" dirty="0" smtClean="0"/>
              <a:t> – </a:t>
            </a:r>
            <a:r>
              <a:rPr lang="zh-CN" altLang="en-US" sz="2400" dirty="0" smtClean="0"/>
              <a:t>低</a:t>
            </a:r>
            <a:r>
              <a:rPr lang="en-US" altLang="zh-CN" sz="2400" dirty="0" smtClean="0"/>
              <a:t>P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PSR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chemeClr val="tx1"/>
                </a:solidFill>
              </a:rPr>
              <a:t>去</a:t>
            </a:r>
            <a:r>
              <a:rPr lang="en-US" altLang="zh-CN" sz="2400" dirty="0">
                <a:solidFill>
                  <a:schemeClr val="tx1"/>
                </a:solidFill>
              </a:rPr>
              <a:t>VCC</a:t>
            </a:r>
            <a:r>
              <a:rPr lang="zh-CN" altLang="en-US" sz="2400" dirty="0">
                <a:solidFill>
                  <a:schemeClr val="tx1"/>
                </a:solidFill>
              </a:rPr>
              <a:t>电容电阻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5892" y="3754095"/>
            <a:ext cx="6721786" cy="181594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b="1" dirty="0" smtClean="0"/>
              <a:t>产品特点：</a:t>
            </a:r>
            <a:endParaRPr lang="en-US" altLang="zh-CN" sz="1600" b="1" dirty="0"/>
          </a:p>
          <a:p>
            <a:pPr lvl="0"/>
            <a:r>
              <a:rPr lang="en-US" altLang="zh-CN" sz="1600" dirty="0" smtClean="0"/>
              <a:t>PSR</a:t>
            </a:r>
            <a:r>
              <a:rPr lang="zh-CN" altLang="en-US" sz="1600" dirty="0" smtClean="0"/>
              <a:t>原边控制单芯片</a:t>
            </a:r>
            <a:endParaRPr lang="en-US" altLang="zh-CN" sz="1600" dirty="0" smtClean="0"/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</a:rPr>
              <a:t>省去启动电阻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</a:rPr>
              <a:t>省去</a:t>
            </a:r>
            <a:r>
              <a:rPr lang="en-US" altLang="zh-CN" sz="1600" dirty="0" smtClean="0">
                <a:solidFill>
                  <a:schemeClr val="tx1"/>
                </a:solidFill>
              </a:rPr>
              <a:t>VCC</a:t>
            </a:r>
            <a:r>
              <a:rPr lang="zh-CN" altLang="en-US" sz="1600" dirty="0" smtClean="0">
                <a:solidFill>
                  <a:schemeClr val="tx1"/>
                </a:solidFill>
              </a:rPr>
              <a:t>电容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</a:rPr>
              <a:t>内置</a:t>
            </a:r>
            <a:r>
              <a:rPr lang="en-US" altLang="zh-CN" sz="1600" dirty="0" smtClean="0">
                <a:solidFill>
                  <a:schemeClr val="tx1"/>
                </a:solidFill>
              </a:rPr>
              <a:t>OVP,</a:t>
            </a:r>
            <a:r>
              <a:rPr lang="zh-CN" altLang="en-US" sz="1600" dirty="0" smtClean="0">
                <a:solidFill>
                  <a:schemeClr val="tx1"/>
                </a:solidFill>
              </a:rPr>
              <a:t>彻底防潮湿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lvl="0"/>
            <a:r>
              <a:rPr lang="en-US" altLang="zh-CN" sz="1600" dirty="0" smtClean="0">
                <a:solidFill>
                  <a:schemeClr val="tx1"/>
                </a:solidFill>
              </a:rPr>
              <a:t>7W</a:t>
            </a:r>
            <a:r>
              <a:rPr lang="zh-CN" altLang="en-US" sz="1600" dirty="0" smtClean="0">
                <a:solidFill>
                  <a:schemeClr val="tx1"/>
                </a:solidFill>
              </a:rPr>
              <a:t>以下规格可省去</a:t>
            </a:r>
            <a:r>
              <a:rPr lang="en-US" altLang="zh-CN" sz="1600" dirty="0" smtClean="0">
                <a:solidFill>
                  <a:schemeClr val="tx1"/>
                </a:solidFill>
              </a:rPr>
              <a:t>RCD</a:t>
            </a:r>
            <a:r>
              <a:rPr lang="zh-CN" altLang="en-US" sz="1600" dirty="0" smtClean="0">
                <a:solidFill>
                  <a:schemeClr val="tx1"/>
                </a:solidFill>
              </a:rPr>
              <a:t>吸收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1600" dirty="0" smtClean="0"/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3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76248"/>
              </p:ext>
            </p:extLst>
          </p:nvPr>
        </p:nvGraphicFramePr>
        <p:xfrm>
          <a:off x="977899" y="937986"/>
          <a:ext cx="6433457" cy="266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8" name="Visio" r:id="rId4" imgW="4909259" imgH="2026480" progId="Visio.Drawing.11">
                  <p:embed/>
                </p:oleObj>
              </mc:Choice>
              <mc:Fallback>
                <p:oleObj name="Visio" r:id="rId4" imgW="4909259" imgH="20264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899" y="937986"/>
                        <a:ext cx="6433457" cy="2660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0589"/>
              </p:ext>
            </p:extLst>
          </p:nvPr>
        </p:nvGraphicFramePr>
        <p:xfrm>
          <a:off x="4087760" y="4097375"/>
          <a:ext cx="4925612" cy="2164251"/>
        </p:xfrm>
        <a:graphic>
          <a:graphicData uri="http://schemas.openxmlformats.org/drawingml/2006/table">
            <a:tbl>
              <a:tblPr/>
              <a:tblGrid>
                <a:gridCol w="1440160"/>
                <a:gridCol w="871287"/>
                <a:gridCol w="828908"/>
                <a:gridCol w="1074057"/>
                <a:gridCol w="711200"/>
              </a:tblGrid>
              <a:tr h="364051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SDH7611AS/ASC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26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5W</a:t>
                      </a: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SDH7611S/SC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7W</a:t>
                      </a: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SDH7612AS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9W</a:t>
                      </a: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SDH7612S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12W</a:t>
                      </a: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SDH7612D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DIP7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15W</a:t>
                      </a: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SDH7614D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DIP7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28W</a:t>
                      </a:r>
                    </a:p>
                  </a:txBody>
                  <a:tcPr marL="91441" marR="91441" marT="35988" marB="35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4069298" y="37276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57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267" y="292016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SD682X – </a:t>
            </a:r>
            <a:r>
              <a:rPr lang="zh-CN" altLang="en-US" sz="2400" dirty="0" smtClean="0"/>
              <a:t>高</a:t>
            </a:r>
            <a:r>
              <a:rPr lang="en-US" altLang="zh-CN" sz="2400" dirty="0" smtClean="0"/>
              <a:t>P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PSR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3333FF"/>
                </a:solidFill>
              </a:rPr>
              <a:t>去</a:t>
            </a:r>
            <a:r>
              <a:rPr lang="en-US" altLang="zh-CN" sz="2400" dirty="0" smtClean="0">
                <a:solidFill>
                  <a:srgbClr val="3333FF"/>
                </a:solidFill>
              </a:rPr>
              <a:t>COMP</a:t>
            </a:r>
            <a:r>
              <a:rPr lang="zh-CN" altLang="en-US" sz="2400" dirty="0" smtClean="0">
                <a:solidFill>
                  <a:srgbClr val="3333FF"/>
                </a:solidFill>
              </a:rPr>
              <a:t>电容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58593" y="4047213"/>
            <a:ext cx="4012331" cy="22672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b="1" dirty="0" smtClean="0"/>
              <a:t>产品特点：</a:t>
            </a:r>
            <a:endParaRPr lang="en-US" altLang="zh-CN" sz="1600" b="1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/>
              <a:t>原边电流控制，无副边反馈</a:t>
            </a:r>
            <a:endParaRPr lang="en-US" altLang="zh-CN" sz="16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rgbClr val="3333FF"/>
                </a:solidFill>
              </a:rPr>
              <a:t>省</a:t>
            </a:r>
            <a:r>
              <a:rPr lang="en-US" altLang="zh-CN" sz="1600" b="1" dirty="0">
                <a:solidFill>
                  <a:srgbClr val="3333FF"/>
                </a:solidFill>
              </a:rPr>
              <a:t>comp</a:t>
            </a:r>
            <a:r>
              <a:rPr lang="zh-CN" altLang="en-US" sz="1600" b="1" dirty="0">
                <a:solidFill>
                  <a:srgbClr val="3333FF"/>
                </a:solidFill>
              </a:rPr>
              <a:t>补偿电容电阻</a:t>
            </a:r>
            <a:endParaRPr lang="en-US" altLang="zh-CN" sz="1600" b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rgbClr val="3333FF"/>
                </a:solidFill>
              </a:rPr>
              <a:t>脚位直接对应</a:t>
            </a:r>
            <a:r>
              <a:rPr lang="en-US" altLang="zh-CN" sz="1600" b="1" dirty="0">
                <a:solidFill>
                  <a:srgbClr val="3333FF"/>
                </a:solidFill>
              </a:rPr>
              <a:t>SD680XSE/680XDC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600" dirty="0"/>
              <a:t>THD&lt;10%</a:t>
            </a:r>
            <a:r>
              <a:rPr lang="zh-CN" altLang="en-US" sz="1600" dirty="0"/>
              <a:t>，无需加补偿</a:t>
            </a:r>
            <a:endParaRPr lang="en-US" altLang="zh-CN" sz="16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/>
              <a:t>专利恒流技术保证批量一致性</a:t>
            </a:r>
            <a:r>
              <a:rPr lang="en-US" altLang="zh-CN" sz="1600" dirty="0"/>
              <a:t>±2.5</a:t>
            </a:r>
            <a:r>
              <a:rPr lang="en-US" altLang="zh-CN" sz="1600" dirty="0" smtClean="0"/>
              <a:t>%</a:t>
            </a:r>
          </a:p>
          <a:p>
            <a:endParaRPr lang="en-US" altLang="zh-CN" sz="1600" b="1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55961"/>
              </p:ext>
            </p:extLst>
          </p:nvPr>
        </p:nvGraphicFramePr>
        <p:xfrm>
          <a:off x="863599" y="781358"/>
          <a:ext cx="7300686" cy="3157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9" name="Visio" r:id="rId4" imgW="5914389" imgH="2548480" progId="Visio.Drawing.11">
                  <p:embed/>
                </p:oleObj>
              </mc:Choice>
              <mc:Fallback>
                <p:oleObj name="Visio" r:id="rId4" imgW="5914389" imgH="25484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99" y="781358"/>
                        <a:ext cx="7300686" cy="3157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11112"/>
              </p:ext>
            </p:extLst>
          </p:nvPr>
        </p:nvGraphicFramePr>
        <p:xfrm>
          <a:off x="4400301" y="4375978"/>
          <a:ext cx="4613070" cy="194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73"/>
                <a:gridCol w="1008112"/>
                <a:gridCol w="864093"/>
                <a:gridCol w="936104"/>
                <a:gridCol w="792088"/>
              </a:tblGrid>
              <a:tr h="379689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SD6821S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SD6822S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4.4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SD6824S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1.95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15W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SD6824D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SD6827D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22W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383313" y="399029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539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267" y="292016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SD689XAH – </a:t>
            </a:r>
            <a:r>
              <a:rPr lang="zh-CN" altLang="en-US" sz="2400" dirty="0" smtClean="0"/>
              <a:t>高</a:t>
            </a:r>
            <a:r>
              <a:rPr lang="en-US" altLang="zh-CN" sz="2400" dirty="0" smtClean="0"/>
              <a:t>P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PSR</a:t>
            </a:r>
            <a:r>
              <a:rPr lang="zh-CN" altLang="en-US" sz="2400" dirty="0" smtClean="0"/>
              <a:t>，大功率合封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73107" y="4328846"/>
            <a:ext cx="4012331" cy="22672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b="1" dirty="0" smtClean="0"/>
              <a:t>产品特点：</a:t>
            </a:r>
            <a:endParaRPr lang="en-US" altLang="zh-CN" sz="1600" b="1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/>
              <a:t>原边电流控制，无副边反馈</a:t>
            </a:r>
            <a:endParaRPr lang="en-US" altLang="zh-CN" sz="16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/>
              <a:t>专利恒流技术保证批量一致性</a:t>
            </a:r>
            <a:r>
              <a:rPr lang="en-US" altLang="zh-CN" sz="1600" dirty="0"/>
              <a:t>±2.5%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 smtClean="0"/>
              <a:t>增强</a:t>
            </a:r>
            <a:r>
              <a:rPr lang="zh-CN" altLang="en-US" sz="1600" dirty="0"/>
              <a:t>输入端防打火功能</a:t>
            </a:r>
            <a:endParaRPr lang="en-US" altLang="zh-CN" sz="16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rgbClr val="3333FF"/>
                </a:solidFill>
              </a:rPr>
              <a:t>内置高压</a:t>
            </a:r>
            <a:r>
              <a:rPr lang="en-US" altLang="zh-CN" sz="1600" b="1" dirty="0">
                <a:solidFill>
                  <a:srgbClr val="3333FF"/>
                </a:solidFill>
              </a:rPr>
              <a:t>MOS</a:t>
            </a:r>
            <a:r>
              <a:rPr lang="zh-CN" altLang="en-US" sz="1600" b="1" dirty="0">
                <a:solidFill>
                  <a:srgbClr val="3333FF"/>
                </a:solidFill>
              </a:rPr>
              <a:t>管，集成度高</a:t>
            </a:r>
            <a:endParaRPr lang="en-US" altLang="zh-CN" sz="1600" b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rgbClr val="3333FF"/>
                </a:solidFill>
              </a:rPr>
              <a:t>业界第一款</a:t>
            </a:r>
            <a:r>
              <a:rPr lang="en-US" altLang="zh-CN" sz="1600" b="1" dirty="0">
                <a:solidFill>
                  <a:srgbClr val="3333FF"/>
                </a:solidFill>
              </a:rPr>
              <a:t>&gt;40W</a:t>
            </a:r>
            <a:r>
              <a:rPr lang="zh-CN" altLang="en-US" sz="1600" b="1" dirty="0">
                <a:solidFill>
                  <a:srgbClr val="3333FF"/>
                </a:solidFill>
              </a:rPr>
              <a:t>大功率贴片</a:t>
            </a:r>
            <a:r>
              <a:rPr lang="zh-CN" altLang="en-US" sz="1600" b="1" dirty="0" smtClean="0">
                <a:solidFill>
                  <a:srgbClr val="3333FF"/>
                </a:solidFill>
              </a:rPr>
              <a:t>封装</a:t>
            </a:r>
            <a:endParaRPr lang="en-US" altLang="zh-CN" sz="1600" b="1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045316"/>
              </p:ext>
            </p:extLst>
          </p:nvPr>
        </p:nvGraphicFramePr>
        <p:xfrm>
          <a:off x="1041285" y="712926"/>
          <a:ext cx="6945313" cy="36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7" name="Visio" r:id="rId4" imgW="5995656" imgH="3112131" progId="Visio.Drawing.11">
                  <p:embed/>
                </p:oleObj>
              </mc:Choice>
              <mc:Fallback>
                <p:oleObj name="Visio" r:id="rId4" imgW="5995656" imgH="31121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285" y="712926"/>
                        <a:ext cx="6945313" cy="361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397828" y="432884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93348"/>
              </p:ext>
            </p:extLst>
          </p:nvPr>
        </p:nvGraphicFramePr>
        <p:xfrm>
          <a:off x="4412342" y="4741753"/>
          <a:ext cx="4577865" cy="94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79"/>
                <a:gridCol w="899886"/>
                <a:gridCol w="928914"/>
                <a:gridCol w="957943"/>
                <a:gridCol w="754743"/>
              </a:tblGrid>
              <a:tr h="313474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SD6897AH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EHSOP-5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32W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SD6898AH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0.55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EHSOP-5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40W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9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855" y="2302565"/>
            <a:ext cx="7338441" cy="591242"/>
          </a:xfrm>
        </p:spPr>
        <p:txBody>
          <a:bodyPr/>
          <a:lstStyle/>
          <a:p>
            <a:r>
              <a:rPr lang="zh-CN" altLang="en-US" sz="4000" dirty="0"/>
              <a:t>调光调色驱动</a:t>
            </a:r>
            <a:r>
              <a:rPr lang="zh-CN" altLang="en-US" sz="4000" dirty="0" smtClean="0"/>
              <a:t>方案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2000" dirty="0" smtClean="0"/>
              <a:t>低</a:t>
            </a:r>
            <a:r>
              <a:rPr lang="en-US" altLang="zh-CN" sz="2000" dirty="0" smtClean="0"/>
              <a:t>PF</a:t>
            </a:r>
            <a:r>
              <a:rPr lang="zh-CN" altLang="en-US" sz="2000" dirty="0" smtClean="0"/>
              <a:t>调光驱动方案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高</a:t>
            </a:r>
            <a:r>
              <a:rPr lang="en-US" altLang="zh-CN" sz="2000" dirty="0" smtClean="0"/>
              <a:t>PF</a:t>
            </a:r>
            <a:r>
              <a:rPr lang="zh-CN" altLang="en-US" sz="2000" dirty="0" smtClean="0"/>
              <a:t>调光驱动方案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2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7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548489" y="4171642"/>
            <a:ext cx="4160487" cy="178740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 smtClean="0"/>
              <a:t>产品特点：</a:t>
            </a:r>
            <a:endParaRPr lang="en-US" altLang="zh-CN" sz="1800" b="1" dirty="0"/>
          </a:p>
          <a:p>
            <a:r>
              <a:rPr lang="zh-CN" altLang="en-US" sz="1600" dirty="0" smtClean="0"/>
              <a:t>支持</a:t>
            </a:r>
            <a:r>
              <a:rPr lang="en-US" altLang="zh-CN" sz="1600" dirty="0" smtClean="0"/>
              <a:t>PWM/ADJ</a:t>
            </a:r>
            <a:r>
              <a:rPr lang="zh-CN" altLang="en-US" sz="1600" dirty="0" smtClean="0"/>
              <a:t>调光线性调光</a:t>
            </a:r>
            <a:endParaRPr lang="en-US" altLang="zh-CN" sz="1600" dirty="0" smtClean="0"/>
          </a:p>
          <a:p>
            <a:r>
              <a:rPr lang="en-US" altLang="zh-CN" sz="1600" dirty="0" smtClean="0">
                <a:solidFill>
                  <a:srgbClr val="3333FF"/>
                </a:solidFill>
              </a:rPr>
              <a:t>PWM</a:t>
            </a:r>
            <a:r>
              <a:rPr lang="zh-CN" altLang="en-US" sz="1600" dirty="0" smtClean="0">
                <a:solidFill>
                  <a:srgbClr val="3333FF"/>
                </a:solidFill>
              </a:rPr>
              <a:t>调光深度</a:t>
            </a:r>
            <a:r>
              <a:rPr lang="en-US" altLang="zh-CN" sz="1600" dirty="0" smtClean="0">
                <a:solidFill>
                  <a:srgbClr val="3333FF"/>
                </a:solidFill>
              </a:rPr>
              <a:t>1%</a:t>
            </a:r>
            <a:r>
              <a:rPr lang="zh-CN" altLang="en-US" sz="1600" dirty="0" smtClean="0">
                <a:solidFill>
                  <a:srgbClr val="3333FF"/>
                </a:solidFill>
              </a:rPr>
              <a:t>，</a:t>
            </a:r>
            <a:r>
              <a:rPr lang="en-US" altLang="zh-CN" sz="1600" dirty="0" smtClean="0">
                <a:solidFill>
                  <a:srgbClr val="3333FF"/>
                </a:solidFill>
              </a:rPr>
              <a:t>ADJ</a:t>
            </a:r>
            <a:r>
              <a:rPr lang="zh-CN" altLang="en-US" sz="1600" dirty="0" smtClean="0">
                <a:solidFill>
                  <a:srgbClr val="3333FF"/>
                </a:solidFill>
              </a:rPr>
              <a:t>调光深度</a:t>
            </a:r>
            <a:r>
              <a:rPr lang="en-US" altLang="zh-CN" sz="1600" dirty="0" smtClean="0">
                <a:solidFill>
                  <a:srgbClr val="3333FF"/>
                </a:solidFill>
              </a:rPr>
              <a:t>5%</a:t>
            </a:r>
            <a:r>
              <a:rPr lang="zh-CN" altLang="en-US" sz="1600" dirty="0" smtClean="0">
                <a:solidFill>
                  <a:srgbClr val="3333FF"/>
                </a:solidFill>
              </a:rPr>
              <a:t>（</a:t>
            </a:r>
            <a:r>
              <a:rPr lang="en-US" altLang="zh-CN" sz="1600" dirty="0" smtClean="0">
                <a:solidFill>
                  <a:srgbClr val="3333FF"/>
                </a:solidFill>
              </a:rPr>
              <a:t>ADJ-1%</a:t>
            </a:r>
            <a:r>
              <a:rPr lang="zh-CN" altLang="en-US" sz="1600" dirty="0" smtClean="0">
                <a:solidFill>
                  <a:srgbClr val="3333FF"/>
                </a:solidFill>
              </a:rPr>
              <a:t>正在研发中）</a:t>
            </a:r>
            <a:endParaRPr lang="en-US" altLang="zh-CN" sz="1600" dirty="0" smtClean="0">
              <a:solidFill>
                <a:srgbClr val="3333FF"/>
              </a:solidFill>
            </a:endParaRPr>
          </a:p>
          <a:p>
            <a:r>
              <a:rPr lang="zh-CN" altLang="en-US" sz="1600" dirty="0" smtClean="0"/>
              <a:t>可以多芯片并联工作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大功率输出</a:t>
            </a:r>
            <a:endParaRPr lang="en-US" altLang="zh-CN" sz="1600" dirty="0" smtClean="0"/>
          </a:p>
          <a:p>
            <a:r>
              <a:rPr lang="en-US" altLang="zh-CN" sz="1600" dirty="0" smtClean="0"/>
              <a:t>OVP</a:t>
            </a:r>
            <a:r>
              <a:rPr lang="zh-CN" altLang="en-US" sz="1600" dirty="0" smtClean="0"/>
              <a:t>外部可设</a:t>
            </a:r>
            <a:endParaRPr lang="en-US" altLang="zh-CN" sz="1600" dirty="0"/>
          </a:p>
          <a:p>
            <a:endParaRPr lang="en-US" altLang="zh-CN" sz="1600" dirty="0" smtClean="0"/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标题 1"/>
          <p:cNvSpPr txBox="1">
            <a:spLocks/>
          </p:cNvSpPr>
          <p:nvPr/>
        </p:nvSpPr>
        <p:spPr bwMode="auto">
          <a:xfrm>
            <a:off x="243201" y="236106"/>
            <a:ext cx="6717545" cy="5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zh-CN" sz="3200" dirty="0" smtClean="0"/>
              <a:t>SD679X</a:t>
            </a:r>
            <a:r>
              <a:rPr lang="zh-CN" altLang="en-US" sz="3200" dirty="0" smtClean="0"/>
              <a:t>－</a:t>
            </a:r>
            <a:r>
              <a:rPr lang="zh-CN" altLang="en-US" sz="2400" dirty="0" smtClean="0"/>
              <a:t>低</a:t>
            </a:r>
            <a:r>
              <a:rPr lang="en-US" altLang="zh-CN" sz="2400" dirty="0" smtClean="0"/>
              <a:t>P</a:t>
            </a:r>
            <a:r>
              <a:rPr lang="zh-CN" altLang="en-US" sz="2400" dirty="0" smtClean="0"/>
              <a:t>降压调光驱动芯片</a:t>
            </a:r>
            <a:endParaRPr lang="zh-CN" altLang="en-US" sz="2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91839"/>
              </p:ext>
            </p:extLst>
          </p:nvPr>
        </p:nvGraphicFramePr>
        <p:xfrm>
          <a:off x="5189022" y="4622210"/>
          <a:ext cx="3543448" cy="1650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29"/>
                <a:gridCol w="1291149"/>
                <a:gridCol w="1061670"/>
              </a:tblGrid>
              <a:tr h="482309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/>
                        <a:t>Part</a:t>
                      </a:r>
                      <a:r>
                        <a:rPr lang="en-US" altLang="zh-CN" sz="1400" baseline="0" dirty="0" smtClean="0"/>
                        <a:t> No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/>
                        <a:t>PMAX</a:t>
                      </a:r>
                      <a:r>
                        <a:rPr lang="zh-CN" altLang="en-US" sz="1400" dirty="0" smtClean="0"/>
                        <a:t>（</a:t>
                      </a:r>
                      <a:r>
                        <a:rPr lang="en-US" altLang="zh-CN" sz="1400" dirty="0" smtClean="0"/>
                        <a:t>W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/>
                        <a:t>Package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</a:tr>
              <a:tr h="482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/>
                        <a:t>SD6792D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/>
                        <a:t>30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/>
                        <a:t>DIP7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36020" marB="36020" anchor="ctr"/>
                </a:tc>
              </a:tr>
              <a:tr h="342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SD6794S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SOP7</a:t>
                      </a:r>
                      <a:endParaRPr lang="en-US" altLang="zh-CN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</a:tr>
              <a:tr h="342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SD6794D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DIP7</a:t>
                      </a:r>
                      <a:endParaRPr lang="en-US" altLang="zh-CN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5068607" y="42528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02835"/>
              </p:ext>
            </p:extLst>
          </p:nvPr>
        </p:nvGraphicFramePr>
        <p:xfrm>
          <a:off x="787400" y="957263"/>
          <a:ext cx="7678738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7" name="Visio" r:id="rId4" imgW="7876309" imgH="3122967" progId="Visio.Drawing.11">
                  <p:embed/>
                </p:oleObj>
              </mc:Choice>
              <mc:Fallback>
                <p:oleObj name="Visio" r:id="rId4" imgW="7876309" imgH="312296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957263"/>
                        <a:ext cx="7678738" cy="303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711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855" y="2302565"/>
            <a:ext cx="7338441" cy="591242"/>
          </a:xfrm>
        </p:spPr>
        <p:txBody>
          <a:bodyPr/>
          <a:lstStyle/>
          <a:p>
            <a:r>
              <a:rPr lang="zh-CN" altLang="en-US" sz="4000" dirty="0">
                <a:latin typeface="+mj-lt"/>
              </a:rPr>
              <a:t>士</a:t>
            </a:r>
            <a:r>
              <a:rPr lang="zh-CN" altLang="en-US" sz="4000" dirty="0" smtClean="0">
                <a:latin typeface="+mj-lt"/>
              </a:rPr>
              <a:t>兰</a:t>
            </a:r>
            <a:r>
              <a:rPr lang="en-US" altLang="zh-CN" sz="4000" dirty="0" smtClean="0">
                <a:latin typeface="+mj-lt"/>
              </a:rPr>
              <a:t>LED</a:t>
            </a:r>
            <a:r>
              <a:rPr lang="zh-CN" altLang="en-US" sz="4000" dirty="0" smtClean="0">
                <a:latin typeface="+mj-lt"/>
              </a:rPr>
              <a:t>照明产品</a:t>
            </a:r>
            <a:r>
              <a:rPr lang="en-US" altLang="zh-CN" sz="4000" dirty="0" smtClean="0">
                <a:latin typeface="+mj-lt"/>
              </a:rPr>
              <a:t/>
            </a:r>
            <a:br>
              <a:rPr lang="en-US" altLang="zh-CN" sz="4000" dirty="0" smtClean="0">
                <a:latin typeface="+mj-lt"/>
              </a:rPr>
            </a:br>
            <a:r>
              <a:rPr lang="zh-CN" altLang="en-US" sz="2000" dirty="0" smtClean="0">
                <a:latin typeface="+mj-lt"/>
              </a:rPr>
              <a:t>非隔离驱动方案</a:t>
            </a:r>
            <a:r>
              <a:rPr lang="en-US" altLang="zh-CN" sz="2000" dirty="0" smtClean="0">
                <a:latin typeface="+mj-lt"/>
              </a:rPr>
              <a:t/>
            </a:r>
            <a:br>
              <a:rPr lang="en-US" altLang="zh-CN" sz="2000" dirty="0" smtClean="0">
                <a:latin typeface="+mj-lt"/>
              </a:rPr>
            </a:br>
            <a:r>
              <a:rPr lang="zh-CN" altLang="en-US" sz="2000" dirty="0" smtClean="0">
                <a:latin typeface="+mj-lt"/>
              </a:rPr>
              <a:t>隔离驱动方案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683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18" y="247858"/>
            <a:ext cx="8039100" cy="558974"/>
          </a:xfrm>
        </p:spPr>
        <p:txBody>
          <a:bodyPr/>
          <a:lstStyle/>
          <a:p>
            <a:r>
              <a:rPr lang="en-US" altLang="zh-CN" sz="3200" dirty="0" smtClean="0">
                <a:latin typeface="+mj-lt"/>
              </a:rPr>
              <a:t>SD7880 – </a:t>
            </a:r>
            <a:r>
              <a:rPr lang="zh-CN" altLang="en-US" sz="2400" dirty="0" smtClean="0">
                <a:latin typeface="+mj-lt"/>
              </a:rPr>
              <a:t>高</a:t>
            </a:r>
            <a:r>
              <a:rPr lang="en-US" altLang="zh-CN" sz="2400" dirty="0" smtClean="0">
                <a:latin typeface="+mj-lt"/>
              </a:rPr>
              <a:t>P</a:t>
            </a:r>
            <a:r>
              <a:rPr lang="zh-CN" altLang="en-US" sz="2400" dirty="0" smtClean="0">
                <a:latin typeface="+mj-lt"/>
              </a:rPr>
              <a:t>可调光驱动芯片，隔离</a:t>
            </a:r>
            <a:r>
              <a:rPr lang="en-US" altLang="zh-CN" sz="2400" dirty="0" smtClean="0">
                <a:latin typeface="+mj-lt"/>
              </a:rPr>
              <a:t>PSR</a:t>
            </a:r>
            <a:r>
              <a:rPr lang="zh-CN" altLang="en-US" sz="2400" dirty="0" smtClean="0">
                <a:latin typeface="+mj-lt"/>
              </a:rPr>
              <a:t>方案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631788" y="4102840"/>
            <a:ext cx="4756612" cy="17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b="1" dirty="0" smtClean="0"/>
              <a:t>SD7880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en-US" dirty="0" smtClean="0"/>
              <a:t>隔离，高</a:t>
            </a:r>
            <a:r>
              <a:rPr lang="en-US" altLang="zh-CN" dirty="0" smtClean="0"/>
              <a:t>PF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PSR</a:t>
            </a:r>
            <a:r>
              <a:rPr lang="zh-CN" altLang="en-US" dirty="0" smtClean="0"/>
              <a:t>控制（</a:t>
            </a:r>
            <a:r>
              <a:rPr lang="en-US" altLang="zh-CN" dirty="0" smtClean="0"/>
              <a:t>CC,CV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b="1" dirty="0" smtClean="0"/>
              <a:t>兼容</a:t>
            </a:r>
            <a:r>
              <a:rPr lang="en-US" altLang="zh-CN" b="1" dirty="0" smtClean="0"/>
              <a:t>PWM</a:t>
            </a:r>
            <a:r>
              <a:rPr lang="zh-CN" altLang="en-US" b="1" dirty="0" smtClean="0"/>
              <a:t>和模拟两种调光方式</a:t>
            </a:r>
            <a:endParaRPr lang="en-US" altLang="zh-CN" b="1" dirty="0" smtClean="0"/>
          </a:p>
          <a:p>
            <a:r>
              <a:rPr lang="zh-CN" altLang="en-US" dirty="0"/>
              <a:t>调</a:t>
            </a:r>
            <a:r>
              <a:rPr lang="zh-CN" altLang="en-US" dirty="0" smtClean="0"/>
              <a:t>光深度</a:t>
            </a:r>
            <a:r>
              <a:rPr lang="zh-CN" altLang="en-US" dirty="0" smtClean="0"/>
              <a:t>到</a:t>
            </a:r>
            <a:r>
              <a:rPr lang="en-US" altLang="zh-CN" dirty="0" smtClean="0"/>
              <a:t>3%</a:t>
            </a:r>
            <a:r>
              <a:rPr lang="zh-CN" altLang="en-US" dirty="0" smtClean="0"/>
              <a:t>以下</a:t>
            </a:r>
            <a:endParaRPr lang="en-US" altLang="zh-CN" dirty="0"/>
          </a:p>
          <a:p>
            <a:r>
              <a:rPr lang="zh-CN" altLang="en-US" dirty="0" smtClean="0"/>
              <a:t>外置</a:t>
            </a:r>
            <a:r>
              <a:rPr lang="en-US" altLang="zh-CN" dirty="0" smtClean="0"/>
              <a:t>MOS,</a:t>
            </a:r>
            <a:r>
              <a:rPr lang="zh-CN" altLang="en-US" dirty="0" smtClean="0"/>
              <a:t>可输出</a:t>
            </a:r>
            <a:r>
              <a:rPr lang="en-US" altLang="zh-CN" dirty="0" smtClean="0"/>
              <a:t>80W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0301"/>
              </p:ext>
            </p:extLst>
          </p:nvPr>
        </p:nvGraphicFramePr>
        <p:xfrm>
          <a:off x="573729" y="1001484"/>
          <a:ext cx="7830040" cy="292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3" name="Visio" r:id="rId4" imgW="7440485" imgH="2784031" progId="Visio.Drawing.11">
                  <p:embed/>
                </p:oleObj>
              </mc:Choice>
              <mc:Fallback>
                <p:oleObj name="Visio" r:id="rId4" imgW="7440485" imgH="278403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9" y="1001484"/>
                        <a:ext cx="7830040" cy="2928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093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18" y="247858"/>
            <a:ext cx="8039100" cy="558974"/>
          </a:xfrm>
        </p:spPr>
        <p:txBody>
          <a:bodyPr/>
          <a:lstStyle/>
          <a:p>
            <a:r>
              <a:rPr lang="en-US" altLang="zh-CN" sz="3200" dirty="0" smtClean="0">
                <a:latin typeface="+mj-lt"/>
              </a:rPr>
              <a:t>SD7551 – </a:t>
            </a:r>
            <a:r>
              <a:rPr lang="en-US" altLang="zh-CN" sz="2400" dirty="0" smtClean="0">
                <a:latin typeface="+mj-lt"/>
              </a:rPr>
              <a:t>3</a:t>
            </a:r>
            <a:r>
              <a:rPr lang="zh-CN" altLang="en-US" sz="2400" dirty="0" smtClean="0">
                <a:latin typeface="+mj-lt"/>
              </a:rPr>
              <a:t>合</a:t>
            </a:r>
            <a:r>
              <a:rPr lang="en-US" altLang="zh-CN" sz="2400" dirty="0" smtClean="0">
                <a:latin typeface="+mj-lt"/>
              </a:rPr>
              <a:t>1</a:t>
            </a:r>
            <a:r>
              <a:rPr lang="zh-CN" altLang="en-US" sz="2400" dirty="0" smtClean="0">
                <a:latin typeface="+mj-lt"/>
              </a:rPr>
              <a:t>信号转换芯片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19686"/>
              </p:ext>
            </p:extLst>
          </p:nvPr>
        </p:nvGraphicFramePr>
        <p:xfrm>
          <a:off x="322954" y="900201"/>
          <a:ext cx="6548023" cy="2677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8" name="Visio" r:id="rId4" imgW="6822935" imgH="2785585" progId="Visio.Drawing.11">
                  <p:embed/>
                </p:oleObj>
              </mc:Choice>
              <mc:Fallback>
                <p:oleObj name="Visio" r:id="rId4" imgW="6822935" imgH="2785585" progId="Visio.Drawing.11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54" y="900201"/>
                        <a:ext cx="6548023" cy="2677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57593" y="4367143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3333FF"/>
                </a:solidFill>
              </a:rPr>
              <a:t>器件</a:t>
            </a:r>
            <a:r>
              <a:rPr lang="en-US" altLang="zh-CN" sz="4800" b="1" dirty="0" smtClean="0">
                <a:solidFill>
                  <a:srgbClr val="3333FF"/>
                </a:solidFill>
              </a:rPr>
              <a:t>38 </a:t>
            </a:r>
            <a:r>
              <a:rPr lang="en-US" altLang="zh-CN" sz="2400" b="1" dirty="0" smtClean="0">
                <a:solidFill>
                  <a:srgbClr val="3333FF"/>
                </a:solidFill>
              </a:rPr>
              <a:t>VS</a:t>
            </a:r>
            <a:r>
              <a:rPr lang="en-US" altLang="zh-CN" sz="4800" b="1" dirty="0" smtClean="0">
                <a:solidFill>
                  <a:srgbClr val="3333FF"/>
                </a:solidFill>
              </a:rPr>
              <a:t> 4 </a:t>
            </a:r>
            <a:endParaRPr lang="zh-CN" altLang="en-US" sz="4800" b="1" dirty="0">
              <a:solidFill>
                <a:srgbClr val="3333FF"/>
              </a:solidFill>
            </a:endParaRP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1" y="4006850"/>
            <a:ext cx="4095524" cy="20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430015" y="2756032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3333FF"/>
                </a:solidFill>
              </a:rPr>
              <a:t>传统信号转换电路</a:t>
            </a:r>
            <a:r>
              <a:rPr lang="en-US" altLang="zh-CN" b="1" dirty="0" smtClean="0">
                <a:solidFill>
                  <a:srgbClr val="3333FF"/>
                </a:solidFill>
              </a:rPr>
              <a:t>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2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18" y="247858"/>
            <a:ext cx="8039100" cy="558974"/>
          </a:xfrm>
        </p:spPr>
        <p:txBody>
          <a:bodyPr/>
          <a:lstStyle/>
          <a:p>
            <a:r>
              <a:rPr lang="en-US" altLang="zh-CN" sz="3200" dirty="0" smtClean="0">
                <a:latin typeface="+mj-lt"/>
              </a:rPr>
              <a:t>SD7551 – </a:t>
            </a:r>
            <a:r>
              <a:rPr lang="en-US" altLang="zh-CN" sz="2400" dirty="0" smtClean="0">
                <a:latin typeface="+mj-lt"/>
              </a:rPr>
              <a:t>3</a:t>
            </a:r>
            <a:r>
              <a:rPr lang="zh-CN" altLang="en-US" sz="2400" dirty="0" smtClean="0">
                <a:latin typeface="+mj-lt"/>
              </a:rPr>
              <a:t>合</a:t>
            </a:r>
            <a:r>
              <a:rPr lang="en-US" altLang="zh-CN" sz="2400" dirty="0" smtClean="0">
                <a:latin typeface="+mj-lt"/>
              </a:rPr>
              <a:t>1</a:t>
            </a:r>
            <a:r>
              <a:rPr lang="zh-CN" altLang="en-US" sz="2400" dirty="0" smtClean="0">
                <a:latin typeface="+mj-lt"/>
              </a:rPr>
              <a:t>信号转换芯片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1105807" y="3581139"/>
            <a:ext cx="6932385" cy="290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b="1" dirty="0" smtClean="0">
                <a:solidFill>
                  <a:srgbClr val="3333FF"/>
                </a:solidFill>
              </a:rPr>
              <a:t>产品特点</a:t>
            </a:r>
            <a:r>
              <a:rPr lang="zh-CN" altLang="en-US" sz="1800" b="1" dirty="0" smtClean="0">
                <a:solidFill>
                  <a:srgbClr val="3333FF"/>
                </a:solidFill>
              </a:rPr>
              <a:t>：</a:t>
            </a:r>
            <a:endParaRPr lang="en-US" altLang="zh-CN" sz="1800" b="1" dirty="0" smtClean="0">
              <a:solidFill>
                <a:srgbClr val="3333FF"/>
              </a:solidFill>
            </a:endParaRPr>
          </a:p>
          <a:p>
            <a:r>
              <a:rPr lang="zh-CN" altLang="en-US" sz="1800" b="1" dirty="0" smtClean="0"/>
              <a:t>集成度高，外围器件少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Vin</a:t>
            </a:r>
            <a:r>
              <a:rPr lang="zh-CN" altLang="en-US" sz="1800" b="1" dirty="0"/>
              <a:t>耐压</a:t>
            </a:r>
            <a:r>
              <a:rPr lang="en-US" altLang="zh-CN" sz="1800" b="1" dirty="0" smtClean="0"/>
              <a:t>100V</a:t>
            </a:r>
            <a:r>
              <a:rPr lang="zh-CN" altLang="en-US" sz="1800" b="1" dirty="0" smtClean="0"/>
              <a:t>，可直接接到</a:t>
            </a:r>
            <a:r>
              <a:rPr lang="en-US" altLang="zh-CN" sz="1800" b="1" dirty="0" smtClean="0"/>
              <a:t>LED+</a:t>
            </a:r>
          </a:p>
          <a:p>
            <a:r>
              <a:rPr lang="zh-CN" altLang="en-US" sz="1800" b="1" dirty="0" smtClean="0"/>
              <a:t>兼容电阻，</a:t>
            </a:r>
            <a:r>
              <a:rPr lang="en-US" altLang="zh-CN" sz="1800" b="1" dirty="0" smtClean="0"/>
              <a:t>0-10V</a:t>
            </a:r>
            <a:r>
              <a:rPr lang="zh-CN" altLang="en-US" sz="1800" b="1" dirty="0" smtClean="0"/>
              <a:t>调光器（包括无源）和</a:t>
            </a:r>
            <a:r>
              <a:rPr lang="en-US" altLang="zh-CN" sz="1800" b="1" dirty="0" smtClean="0"/>
              <a:t>PWM</a:t>
            </a:r>
            <a:endParaRPr lang="en-US" altLang="zh-CN" sz="1800" b="1" dirty="0"/>
          </a:p>
          <a:p>
            <a:r>
              <a:rPr lang="zh-CN" altLang="en-US" sz="1800" b="1" dirty="0" smtClean="0"/>
              <a:t>灵活设置调光曲线（且可自定义）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SYNC</a:t>
            </a:r>
            <a:r>
              <a:rPr lang="zh-CN" altLang="en-US" sz="1800" b="1" dirty="0" smtClean="0"/>
              <a:t>功能</a:t>
            </a:r>
            <a:r>
              <a:rPr lang="en-US" altLang="zh-CN" sz="1800" b="1" dirty="0" smtClean="0"/>
              <a:t>,</a:t>
            </a:r>
            <a:r>
              <a:rPr lang="zh-CN" altLang="en-US" sz="1800" b="1" dirty="0" smtClean="0"/>
              <a:t>解决多机并联不同步问题</a:t>
            </a:r>
            <a:r>
              <a:rPr lang="en-US" altLang="zh-CN" sz="1800" b="1" dirty="0" smtClean="0"/>
              <a:t>,</a:t>
            </a:r>
            <a:r>
              <a:rPr lang="zh-CN" altLang="en-US" sz="1800" b="1" dirty="0" smtClean="0"/>
              <a:t>信号衰减问题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可提供</a:t>
            </a:r>
            <a:r>
              <a:rPr lang="en-US" altLang="zh-CN" sz="1800" b="1" dirty="0" smtClean="0"/>
              <a:t>SOP8</a:t>
            </a:r>
            <a:r>
              <a:rPr lang="zh-CN" altLang="en-US" sz="1800" b="1" dirty="0" smtClean="0"/>
              <a:t>封装的</a:t>
            </a:r>
            <a:r>
              <a:rPr lang="en-US" altLang="zh-CN" sz="1800" b="1" dirty="0" smtClean="0"/>
              <a:t>SD7558A</a:t>
            </a:r>
          </a:p>
          <a:p>
            <a:pPr marL="0" indent="0">
              <a:buFont typeface="Wingdings" pitchFamily="2" charset="2"/>
              <a:buNone/>
            </a:pPr>
            <a:endParaRPr lang="en-US" altLang="zh-CN" sz="1800" b="1" dirty="0" smtClean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1" y="1034510"/>
            <a:ext cx="4226751" cy="24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5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026" y="2331597"/>
            <a:ext cx="7840624" cy="558974"/>
          </a:xfrm>
        </p:spPr>
        <p:txBody>
          <a:bodyPr/>
          <a:lstStyle/>
          <a:p>
            <a:r>
              <a:rPr lang="en-US" altLang="zh-CN" sz="4000" dirty="0" smtClean="0"/>
              <a:t>AC-DC</a:t>
            </a:r>
            <a:r>
              <a:rPr lang="zh-CN" altLang="en-US" sz="4000" dirty="0" smtClean="0"/>
              <a:t>恒压电源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/>
              <a:t> </a:t>
            </a:r>
            <a:r>
              <a:rPr lang="en-US" altLang="zh-CN" sz="4000" dirty="0" smtClean="0"/>
              <a:t>                      </a:t>
            </a:r>
            <a:r>
              <a:rPr lang="zh-CN" altLang="en-US" sz="2400" dirty="0" smtClean="0"/>
              <a:t>给</a:t>
            </a:r>
            <a:r>
              <a:rPr lang="en-US" altLang="zh-CN" sz="2400" dirty="0" smtClean="0"/>
              <a:t>BLE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WIFI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2.4G</a:t>
            </a:r>
            <a:r>
              <a:rPr lang="zh-CN" altLang="en-US" sz="2400" dirty="0" smtClean="0"/>
              <a:t>供电</a:t>
            </a:r>
            <a:endParaRPr lang="zh-CN" altLang="en-US" sz="24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78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688" y="245211"/>
            <a:ext cx="6721712" cy="558974"/>
          </a:xfrm>
        </p:spPr>
        <p:txBody>
          <a:bodyPr/>
          <a:lstStyle/>
          <a:p>
            <a:r>
              <a:rPr lang="en-US" altLang="zh-CN" sz="3200" dirty="0" smtClean="0"/>
              <a:t>SDH8312 – </a:t>
            </a:r>
            <a:r>
              <a:rPr lang="en-US" altLang="zh-CN" sz="2400" dirty="0" smtClean="0"/>
              <a:t>Buck</a:t>
            </a:r>
            <a:r>
              <a:rPr lang="zh-CN" altLang="en-US" sz="2400" dirty="0" smtClean="0"/>
              <a:t>，分压电阻调节输出电压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36147"/>
            <a:ext cx="9107488" cy="25400"/>
          </a:xfrm>
          <a:prstGeom prst="rect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5000"/>
              </a:spcBef>
              <a:defRPr/>
            </a:pPr>
            <a:endParaRPr kumimoji="1" lang="zh-CN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70487" y="3889297"/>
            <a:ext cx="7494823" cy="24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b="1" dirty="0" smtClean="0"/>
              <a:t>产品特点：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Buck/Buck-boost </a:t>
            </a:r>
            <a:r>
              <a:rPr lang="zh-CN" altLang="en-US" sz="1800" b="1" dirty="0" smtClean="0"/>
              <a:t>非隔离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高压供电，无启动和供电回路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内置</a:t>
            </a:r>
            <a:r>
              <a:rPr lang="en-US" altLang="zh-CN" sz="1800" b="1" dirty="0" smtClean="0"/>
              <a:t>650V</a:t>
            </a:r>
            <a:r>
              <a:rPr lang="zh-CN" altLang="en-US" sz="1800" b="1" dirty="0" smtClean="0"/>
              <a:t>高压</a:t>
            </a:r>
            <a:r>
              <a:rPr lang="en-US" altLang="zh-CN" sz="1800" b="1" dirty="0" smtClean="0"/>
              <a:t>MOSFET</a:t>
            </a:r>
            <a:endParaRPr lang="en-US" altLang="zh-CN" sz="1800" b="1" dirty="0"/>
          </a:p>
          <a:p>
            <a:r>
              <a:rPr lang="zh-CN" altLang="en-US" sz="1800" b="1" dirty="0" smtClean="0"/>
              <a:t>可做</a:t>
            </a:r>
            <a:r>
              <a:rPr lang="en-US" altLang="zh-CN" sz="1800" b="1" dirty="0" smtClean="0"/>
              <a:t>3.3V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5V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12V</a:t>
            </a:r>
            <a:r>
              <a:rPr lang="zh-CN" altLang="en-US" sz="1800" b="1" dirty="0" smtClean="0"/>
              <a:t>以及更高电压的输出</a:t>
            </a:r>
            <a:endParaRPr lang="en-US" altLang="zh-CN" sz="1800" b="1" dirty="0" smtClea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34780"/>
              </p:ext>
            </p:extLst>
          </p:nvPr>
        </p:nvGraphicFramePr>
        <p:xfrm>
          <a:off x="1150935" y="1082675"/>
          <a:ext cx="6333925" cy="280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0" name="Visio" r:id="rId4" imgW="6361631" imgH="2969730" progId="Visio.Drawing.11">
                  <p:embed/>
                </p:oleObj>
              </mc:Choice>
              <mc:Fallback>
                <p:oleObj name="Visio" r:id="rId4" imgW="6361631" imgH="2969730" progId="Visio.Drawing.11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5" y="1082675"/>
                        <a:ext cx="6333925" cy="2806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07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688" y="245211"/>
            <a:ext cx="6043553" cy="558974"/>
          </a:xfrm>
        </p:spPr>
        <p:txBody>
          <a:bodyPr/>
          <a:lstStyle/>
          <a:p>
            <a:r>
              <a:rPr lang="en-US" altLang="zh-CN" sz="3200" dirty="0" smtClean="0"/>
              <a:t>SDH832X – </a:t>
            </a:r>
            <a:r>
              <a:rPr lang="en-US" altLang="zh-CN" sz="2400" dirty="0" smtClean="0"/>
              <a:t>Buck</a:t>
            </a:r>
            <a:r>
              <a:rPr lang="zh-CN" altLang="en-US" sz="2400" dirty="0" smtClean="0"/>
              <a:t>，外围最简方案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36147"/>
            <a:ext cx="9107488" cy="25400"/>
          </a:xfrm>
          <a:prstGeom prst="rect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5000"/>
              </a:spcBef>
              <a:defRPr/>
            </a:pPr>
            <a:endParaRPr kumimoji="1" lang="zh-CN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70487" y="3889297"/>
            <a:ext cx="7494823" cy="24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b="1" dirty="0" smtClean="0"/>
              <a:t>产品特点：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Buck</a:t>
            </a:r>
            <a:r>
              <a:rPr lang="zh-CN" altLang="en-US" sz="1800" b="1" dirty="0" smtClean="0"/>
              <a:t>非隔离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高压供电启动</a:t>
            </a:r>
            <a:endParaRPr lang="en-US" altLang="zh-CN" sz="1800" b="1" dirty="0" smtClean="0"/>
          </a:p>
          <a:p>
            <a:r>
              <a:rPr lang="zh-CN" altLang="en-US" sz="1800" b="1" dirty="0" smtClean="0"/>
              <a:t>内置</a:t>
            </a:r>
            <a:r>
              <a:rPr lang="en-US" altLang="zh-CN" sz="1800" b="1" dirty="0" smtClean="0"/>
              <a:t>650V</a:t>
            </a:r>
            <a:r>
              <a:rPr lang="zh-CN" altLang="en-US" sz="1800" b="1" dirty="0" smtClean="0"/>
              <a:t>高压</a:t>
            </a:r>
            <a:r>
              <a:rPr lang="en-US" altLang="zh-CN" sz="1800" b="1" dirty="0" smtClean="0"/>
              <a:t>MOSFET</a:t>
            </a:r>
          </a:p>
          <a:p>
            <a:r>
              <a:rPr lang="en-US" altLang="zh-CN" sz="1800" b="1" dirty="0" smtClean="0"/>
              <a:t>VSET</a:t>
            </a:r>
            <a:r>
              <a:rPr lang="zh-CN" altLang="en-US" sz="1800" b="1" dirty="0" smtClean="0"/>
              <a:t>管脚可设置三种输出电压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b="1" dirty="0" smtClean="0"/>
              <a:t>    12V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15V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18V</a:t>
            </a:r>
            <a:r>
              <a:rPr lang="zh-CN" altLang="en-US" sz="1800" b="1" dirty="0" smtClean="0"/>
              <a:t>电压的输出</a:t>
            </a:r>
            <a:endParaRPr lang="en-US" altLang="zh-CN" sz="1800" b="1" dirty="0" smtClea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530233"/>
              </p:ext>
            </p:extLst>
          </p:nvPr>
        </p:nvGraphicFramePr>
        <p:xfrm>
          <a:off x="1150935" y="1082675"/>
          <a:ext cx="6333925" cy="280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2" name="Visio" r:id="rId4" imgW="6361631" imgH="2969730" progId="Visio.Drawing.11">
                  <p:embed/>
                </p:oleObj>
              </mc:Choice>
              <mc:Fallback>
                <p:oleObj name="Visio" r:id="rId4" imgW="6361631" imgH="29697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5" y="1082675"/>
                        <a:ext cx="6333925" cy="2806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47824"/>
              </p:ext>
            </p:extLst>
          </p:nvPr>
        </p:nvGraphicFramePr>
        <p:xfrm>
          <a:off x="5481888" y="4542972"/>
          <a:ext cx="231865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9329"/>
                <a:gridCol w="11593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VSET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Vo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悬空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12V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51K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15V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接地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18V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2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688" y="245211"/>
            <a:ext cx="6043553" cy="558974"/>
          </a:xfrm>
        </p:spPr>
        <p:txBody>
          <a:bodyPr/>
          <a:lstStyle/>
          <a:p>
            <a:r>
              <a:rPr lang="zh-CN" altLang="en-US" sz="2400" dirty="0"/>
              <a:t>结束语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736147"/>
            <a:ext cx="9107488" cy="25400"/>
          </a:xfrm>
          <a:prstGeom prst="rect">
            <a:avLst/>
          </a:prstGeom>
          <a:solidFill>
            <a:schemeClr val="tx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5000"/>
              </a:spcBef>
              <a:defRPr/>
            </a:pPr>
            <a:endParaRPr kumimoji="1" lang="zh-CN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78972" y="1958366"/>
            <a:ext cx="7924800" cy="24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sz="1800" b="1" dirty="0" smtClean="0"/>
              <a:t>       士</a:t>
            </a:r>
            <a:r>
              <a:rPr lang="zh-CN" altLang="en-US" sz="1800" b="1" dirty="0"/>
              <a:t>兰</a:t>
            </a:r>
            <a:r>
              <a:rPr lang="zh-CN" altLang="en-US" sz="1800" b="1" dirty="0" smtClean="0"/>
              <a:t>微将</a:t>
            </a:r>
            <a:r>
              <a:rPr lang="zh-CN" altLang="en-US" sz="1800" b="1" dirty="0"/>
              <a:t>结合</a:t>
            </a:r>
            <a:r>
              <a:rPr lang="zh-CN" altLang="en-US" sz="1800" b="1" dirty="0" smtClean="0"/>
              <a:t>自身</a:t>
            </a:r>
            <a:r>
              <a:rPr lang="en-US" altLang="zh-CN" sz="1800" b="1" dirty="0" smtClean="0"/>
              <a:t>6/8/12</a:t>
            </a:r>
            <a:r>
              <a:rPr lang="zh-CN" altLang="en-US" sz="1800" b="1" dirty="0" smtClean="0"/>
              <a:t>吋生产线，带给</a:t>
            </a:r>
            <a:r>
              <a:rPr lang="zh-CN" altLang="en-US" sz="1800" b="1" dirty="0"/>
              <a:t>客户</a:t>
            </a:r>
            <a:r>
              <a:rPr lang="zh-CN" altLang="en-US" sz="1800" b="1" dirty="0" smtClean="0"/>
              <a:t>更具优势的照明产品；</a:t>
            </a:r>
            <a:endParaRPr lang="en-US" altLang="zh-CN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19912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71488" y="3871913"/>
            <a:ext cx="8177212" cy="852487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谢谢！</a:t>
            </a:r>
            <a:endParaRPr lang="zh-CN" altLang="en-US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243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12B60B8-2771-4130-834C-B965D6DA582A}" type="datetime4">
              <a:rPr lang="en-US" altLang="zh-CN" smtClean="0">
                <a:latin typeface="宋体" pitchFamily="2" charset="-122"/>
                <a:ea typeface="宋体" pitchFamily="2" charset="-122"/>
              </a:rPr>
              <a:pPr/>
              <a:t>April 9, 2019</a:t>
            </a:fld>
            <a:endParaRPr lang="en-US" altLang="zh-CN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宋体" pitchFamily="2" charset="-122"/>
                <a:ea typeface="宋体" pitchFamily="2" charset="-122"/>
              </a:rPr>
              <a:t>Page </a:t>
            </a:r>
            <a:fld id="{87A03DA7-17E3-4738-B9B1-1A997AD97398}" type="slidenum">
              <a:rPr lang="en-US" altLang="zh-CN" smtClean="0">
                <a:latin typeface="宋体" pitchFamily="2" charset="-122"/>
                <a:ea typeface="宋体" pitchFamily="2" charset="-122"/>
              </a:rPr>
              <a:pPr/>
              <a:t>27</a:t>
            </a:fld>
            <a:endParaRPr lang="en-US" altLang="zh-CN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45" name="Picture 4" descr="j0230642[1]"/>
          <p:cNvPicPr>
            <a:picLocks noChangeAspect="1" noChangeArrowheads="1"/>
          </p:cNvPicPr>
          <p:nvPr/>
        </p:nvPicPr>
        <p:blipFill>
          <a:blip r:embed="rId2" cstate="print">
            <a:lum bright="58000" contrast="80000"/>
          </a:blip>
          <a:srcRect/>
          <a:stretch>
            <a:fillRect/>
          </a:stretch>
        </p:blipFill>
        <p:spPr bwMode="auto">
          <a:xfrm>
            <a:off x="2801938" y="1400175"/>
            <a:ext cx="3340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64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855" y="2302565"/>
            <a:ext cx="7338441" cy="591242"/>
          </a:xfrm>
        </p:spPr>
        <p:txBody>
          <a:bodyPr/>
          <a:lstStyle/>
          <a:p>
            <a:r>
              <a:rPr lang="zh-CN" altLang="en-US" sz="4000" dirty="0" smtClean="0">
                <a:latin typeface="+mj-lt"/>
              </a:rPr>
              <a:t>非隔离驱动方案</a:t>
            </a:r>
            <a:r>
              <a:rPr lang="en-US" altLang="zh-CN" sz="4000" dirty="0" smtClean="0">
                <a:latin typeface="+mj-lt"/>
              </a:rPr>
              <a:t/>
            </a:r>
            <a:br>
              <a:rPr lang="en-US" altLang="zh-CN" sz="4000" dirty="0" smtClean="0">
                <a:latin typeface="+mj-lt"/>
              </a:rPr>
            </a:br>
            <a:r>
              <a:rPr lang="zh-CN" altLang="en-US" sz="2000" dirty="0" smtClean="0">
                <a:latin typeface="+mj-lt"/>
              </a:rPr>
              <a:t>低</a:t>
            </a:r>
            <a:r>
              <a:rPr lang="en-US" altLang="zh-CN" sz="2000" dirty="0" smtClean="0">
                <a:latin typeface="+mj-lt"/>
              </a:rPr>
              <a:t>PF</a:t>
            </a:r>
            <a:r>
              <a:rPr lang="zh-CN" altLang="en-US" sz="2000" dirty="0" smtClean="0">
                <a:latin typeface="+mj-lt"/>
              </a:rPr>
              <a:t>的方案</a:t>
            </a:r>
            <a:r>
              <a:rPr lang="en-US" altLang="zh-CN" sz="2000" dirty="0" smtClean="0">
                <a:latin typeface="+mj-lt"/>
              </a:rPr>
              <a:t/>
            </a:r>
            <a:br>
              <a:rPr lang="en-US" altLang="zh-CN" sz="2000" dirty="0" smtClean="0">
                <a:latin typeface="+mj-lt"/>
              </a:rPr>
            </a:br>
            <a:r>
              <a:rPr lang="zh-CN" altLang="en-US" sz="2000" dirty="0" smtClean="0">
                <a:latin typeface="+mj-lt"/>
              </a:rPr>
              <a:t>高</a:t>
            </a:r>
            <a:r>
              <a:rPr lang="en-US" altLang="zh-CN" sz="2000" dirty="0" smtClean="0">
                <a:latin typeface="+mj-lt"/>
              </a:rPr>
              <a:t>PF</a:t>
            </a:r>
            <a:r>
              <a:rPr lang="zh-CN" altLang="en-US" sz="2000" dirty="0" smtClean="0">
                <a:latin typeface="+mj-lt"/>
              </a:rPr>
              <a:t>、低谐波的方案</a:t>
            </a:r>
            <a:r>
              <a:rPr lang="en-US" altLang="zh-CN" sz="2000" dirty="0" smtClean="0">
                <a:latin typeface="+mj-lt"/>
              </a:rPr>
              <a:t/>
            </a:r>
            <a:br>
              <a:rPr lang="en-US" altLang="zh-CN" sz="2000" dirty="0" smtClean="0">
                <a:latin typeface="+mj-lt"/>
              </a:rPr>
            </a:br>
            <a:r>
              <a:rPr lang="zh-CN" altLang="en-US" sz="2000" dirty="0" smtClean="0">
                <a:latin typeface="+mj-lt"/>
              </a:rPr>
              <a:t>高压线性</a:t>
            </a:r>
            <a:endParaRPr lang="zh-CN" altLang="en-US" sz="2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32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010021"/>
              </p:ext>
            </p:extLst>
          </p:nvPr>
        </p:nvGraphicFramePr>
        <p:xfrm>
          <a:off x="3166351" y="3658943"/>
          <a:ext cx="5977649" cy="246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4" name="Visio" r:id="rId4" imgW="6729876" imgH="2871324" progId="Visio.Drawing.11">
                  <p:embed/>
                </p:oleObj>
              </mc:Choice>
              <mc:Fallback>
                <p:oleObj name="Visio" r:id="rId4" imgW="6729876" imgH="28713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351" y="3658943"/>
                        <a:ext cx="5977649" cy="246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 bwMode="auto">
          <a:xfrm>
            <a:off x="7104614" y="4118523"/>
            <a:ext cx="1753340" cy="1845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/>
              <a:t>SDH771X &amp; </a:t>
            </a:r>
            <a:r>
              <a:rPr lang="en-US" altLang="zh-CN" sz="3200" dirty="0" smtClean="0"/>
              <a:t>SDH775X – </a:t>
            </a:r>
            <a:r>
              <a:rPr lang="zh-CN" altLang="en-US" sz="2800" dirty="0" smtClean="0"/>
              <a:t>低</a:t>
            </a:r>
            <a:r>
              <a:rPr lang="en-US" altLang="zh-CN" sz="2800" dirty="0" smtClean="0"/>
              <a:t>PF</a:t>
            </a:r>
            <a:r>
              <a:rPr lang="zh-CN" altLang="en-US" sz="2800" dirty="0" smtClean="0"/>
              <a:t>，去</a:t>
            </a:r>
            <a:r>
              <a:rPr lang="en-US" altLang="zh-CN" sz="2800" dirty="0" smtClean="0"/>
              <a:t>VCC</a:t>
            </a:r>
            <a:r>
              <a:rPr lang="zh-CN" altLang="en-US" sz="2800" dirty="0" smtClean="0"/>
              <a:t>电容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5471"/>
              </p:ext>
            </p:extLst>
          </p:nvPr>
        </p:nvGraphicFramePr>
        <p:xfrm>
          <a:off x="3255697" y="1011171"/>
          <a:ext cx="5888303" cy="257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5" name="Visio" r:id="rId6" imgW="6647161" imgH="3052620" progId="Visio.Drawing.11">
                  <p:embed/>
                </p:oleObj>
              </mc:Choice>
              <mc:Fallback>
                <p:oleObj name="Visio" r:id="rId6" imgW="6647161" imgH="30526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697" y="1011171"/>
                        <a:ext cx="5888303" cy="257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61707"/>
              </p:ext>
            </p:extLst>
          </p:nvPr>
        </p:nvGraphicFramePr>
        <p:xfrm>
          <a:off x="285170" y="1795648"/>
          <a:ext cx="2805918" cy="3305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959"/>
                <a:gridCol w="1402959"/>
              </a:tblGrid>
              <a:tr h="5496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SDH771X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SDH775X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5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双芯片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单芯片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24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OVP</a:t>
                      </a:r>
                      <a:r>
                        <a:rPr lang="zh-CN" altLang="en-US" sz="1500" b="1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多种选择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OVP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49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13ohm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12ohm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49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分频率版本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高频率版本</a:t>
                      </a:r>
                      <a:endParaRPr lang="en-US" altLang="zh-CN" sz="1500" b="1" dirty="0" smtClean="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390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SOP-7</a:t>
                      </a:r>
                    </a:p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DIP-7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SOP-7</a:t>
                      </a:r>
                    </a:p>
                    <a:p>
                      <a:pPr algn="ctr"/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SOT-334</a:t>
                      </a:r>
                      <a:endParaRPr lang="zh-CN" altLang="en-US" sz="15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1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 bwMode="auto">
          <a:xfrm rot="19479711">
            <a:off x="1051401" y="3445296"/>
            <a:ext cx="6868171" cy="28386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SDH771X</a:t>
            </a:r>
            <a:r>
              <a:rPr lang="en-US" altLang="zh-CN" sz="3200" dirty="0"/>
              <a:t> &amp;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SDH775X</a:t>
            </a:r>
            <a:endParaRPr lang="zh-CN" altLang="en-US" sz="3200" dirty="0">
              <a:solidFill>
                <a:srgbClr val="3333FF"/>
              </a:solidFill>
            </a:endParaRPr>
          </a:p>
        </p:txBody>
      </p:sp>
      <p:sp>
        <p:nvSpPr>
          <p:cNvPr id="13" name="右箭头 12"/>
          <p:cNvSpPr/>
          <p:nvPr/>
        </p:nvSpPr>
        <p:spPr bwMode="auto">
          <a:xfrm rot="16200000">
            <a:off x="-538893" y="3491209"/>
            <a:ext cx="4253755" cy="114790"/>
          </a:xfrm>
          <a:prstGeom prst="rightArrow">
            <a:avLst/>
          </a:prstGeom>
          <a:solidFill>
            <a:srgbClr val="00766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1557338" y="5652257"/>
            <a:ext cx="6611302" cy="114788"/>
          </a:xfrm>
          <a:prstGeom prst="rightArrow">
            <a:avLst/>
          </a:prstGeom>
          <a:solidFill>
            <a:srgbClr val="007664"/>
          </a:solidFill>
          <a:ln w="9525" cap="flat" cmpd="sng" algn="ctr">
            <a:solidFill>
              <a:srgbClr val="0076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47430"/>
              </p:ext>
            </p:extLst>
          </p:nvPr>
        </p:nvGraphicFramePr>
        <p:xfrm>
          <a:off x="1645380" y="3384678"/>
          <a:ext cx="2797077" cy="108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59"/>
                <a:gridCol w="932359"/>
                <a:gridCol w="932359"/>
              </a:tblGrid>
              <a:tr h="5972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SDH7752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SDH7753B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SDH7753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9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73494"/>
              </p:ext>
            </p:extLst>
          </p:nvPr>
        </p:nvGraphicFramePr>
        <p:xfrm>
          <a:off x="3069282" y="2166292"/>
          <a:ext cx="4433045" cy="93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18"/>
                <a:gridCol w="883920"/>
                <a:gridCol w="838200"/>
                <a:gridCol w="865542"/>
                <a:gridCol w="847165"/>
              </a:tblGrid>
              <a:tr h="515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SDH7711A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SDH7711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SDH7712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SDH7713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SDH7714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85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7.5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5.0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2.8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1.9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131641" y="5123679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21469" y="4713261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3252" y="4224163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68323" y="3756507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8105" y="3326667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67031" y="2914190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7031" y="2451381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49829" y="5743104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50022" y="574474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96857" y="5755894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7.5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16541" y="575642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5.0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34973" y="5745269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2.8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93256" y="574527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1.9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51778" y="5767045"/>
            <a:ext cx="1248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Rds_on</a:t>
            </a:r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l-GR" altLang="zh-CN" sz="1600" b="1" dirty="0" smtClean="0">
                <a:solidFill>
                  <a:srgbClr val="007664"/>
                </a:solidFill>
                <a:latin typeface="微软雅黑" pitchFamily="34" charset="-122"/>
                <a:ea typeface="宋体"/>
              </a:rPr>
              <a:t>Ω</a:t>
            </a:r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宋体"/>
              </a:rPr>
              <a:t>)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4606" y="1083172"/>
            <a:ext cx="1209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Power(W)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10889" y="5738544"/>
            <a:ext cx="437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67031" y="1485168"/>
            <a:ext cx="437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8323" y="1997015"/>
            <a:ext cx="437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664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endParaRPr lang="en-US" altLang="zh-CN" sz="1600" b="1" dirty="0">
              <a:solidFill>
                <a:srgbClr val="007664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15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SDH771X-</a:t>
            </a:r>
            <a:r>
              <a:rPr lang="zh-CN" altLang="en-US" sz="3200" dirty="0" smtClean="0"/>
              <a:t>双芯片去</a:t>
            </a:r>
            <a:r>
              <a:rPr lang="en-US" altLang="zh-CN" sz="3200" dirty="0" smtClean="0"/>
              <a:t>VCC</a:t>
            </a:r>
            <a:r>
              <a:rPr lang="zh-CN" altLang="en-US" sz="3200" dirty="0" smtClean="0"/>
              <a:t>电容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02242" y="3595385"/>
            <a:ext cx="5468760" cy="1814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产品特点：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非隔离降压拓扑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集成高压供电电路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去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VCC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启动电阻，供电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电容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内置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500V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高压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MOS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线性和负载调整率好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: ±3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%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3860799" y="3595384"/>
            <a:ext cx="5776686" cy="1814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系列产品：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SDH771XS/XD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OVP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功能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SDH771XSE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OVP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功能，高达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150K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频率，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去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输出阻容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SDH771XSC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内置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OVP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，通过电感调空载电压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SDH771XF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为外置</a:t>
            </a:r>
            <a:r>
              <a:rPr lang="en-US" altLang="zh-CN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Rovp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电阻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方案，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ROVP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可做使能脚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57160"/>
              </p:ext>
            </p:extLst>
          </p:nvPr>
        </p:nvGraphicFramePr>
        <p:xfrm>
          <a:off x="656318" y="781358"/>
          <a:ext cx="7399111" cy="290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0" name="Visio" r:id="rId4" imgW="5491632" imgH="2237690" progId="Visio.Drawing.11">
                  <p:embed/>
                </p:oleObj>
              </mc:Choice>
              <mc:Fallback>
                <p:oleObj name="Visio" r:id="rId4" imgW="5491632" imgH="223769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18" y="781358"/>
                        <a:ext cx="7399111" cy="2902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220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SDH771X-</a:t>
            </a:r>
            <a:r>
              <a:rPr lang="zh-CN" altLang="en-US" sz="3200" dirty="0" smtClean="0"/>
              <a:t>双芯片去</a:t>
            </a:r>
            <a:r>
              <a:rPr lang="en-US" altLang="zh-CN" sz="3200" dirty="0" smtClean="0"/>
              <a:t>VCC</a:t>
            </a:r>
            <a:r>
              <a:rPr lang="zh-CN" altLang="en-US" sz="3200" dirty="0" smtClean="0"/>
              <a:t>电容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851" y="97513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84381"/>
              </p:ext>
            </p:extLst>
          </p:nvPr>
        </p:nvGraphicFramePr>
        <p:xfrm>
          <a:off x="2004852" y="1321084"/>
          <a:ext cx="5134295" cy="449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619"/>
                <a:gridCol w="864096"/>
                <a:gridCol w="831348"/>
                <a:gridCol w="1008112"/>
                <a:gridCol w="1080120"/>
              </a:tblGrid>
              <a:tr h="344383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</a:t>
                      </a:r>
                      <a:r>
                        <a:rPr lang="en-US" altLang="zh-CN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mos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SDH7711AS/SE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SDH7711ASC</a:t>
                      </a:r>
                      <a:endParaRPr lang="zh-CN" altLang="en-US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SDH7711S/SE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7.5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SDH7711SC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7.5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SDH7712S/SE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24W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SDH7713S/SE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3.8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35W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SDH7712D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SDH7713D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3.8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40W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SDH7711ASF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SDH7711SF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7.5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SDH7712SF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24W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SDH7713SF</a:t>
                      </a:r>
                      <a:endParaRPr lang="zh-CN" altLang="en-US" sz="1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3.8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35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SDH7712DF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30W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SDH7714DF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1.9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106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SDH775X-</a:t>
            </a:r>
            <a:r>
              <a:rPr lang="zh-CN" altLang="en-US" sz="3200" dirty="0"/>
              <a:t>单</a:t>
            </a:r>
            <a:r>
              <a:rPr lang="zh-CN" altLang="en-US" sz="3200" dirty="0" smtClean="0"/>
              <a:t>芯片去</a:t>
            </a:r>
            <a:r>
              <a:rPr lang="en-US" altLang="zh-CN" sz="3200" dirty="0" smtClean="0"/>
              <a:t>VCC</a:t>
            </a:r>
            <a:r>
              <a:rPr lang="zh-CN" altLang="en-US" sz="3200" dirty="0" smtClean="0"/>
              <a:t>电容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98008"/>
              </p:ext>
            </p:extLst>
          </p:nvPr>
        </p:nvGraphicFramePr>
        <p:xfrm>
          <a:off x="960906" y="898923"/>
          <a:ext cx="7222187" cy="298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2" name="Visio" r:id="rId4" imgW="6730007" imgH="2871533" progId="Visio.Drawing.11">
                  <p:embed/>
                </p:oleObj>
              </mc:Choice>
              <mc:Fallback>
                <p:oleObj name="Visio" r:id="rId4" imgW="6730007" imgH="28715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906" y="898923"/>
                        <a:ext cx="7222187" cy="2983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09583"/>
              </p:ext>
            </p:extLst>
          </p:nvPr>
        </p:nvGraphicFramePr>
        <p:xfrm>
          <a:off x="3688626" y="4331377"/>
          <a:ext cx="5072097" cy="1993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552"/>
                <a:gridCol w="950188"/>
                <a:gridCol w="1029370"/>
                <a:gridCol w="1070022"/>
                <a:gridCol w="913965"/>
              </a:tblGrid>
              <a:tr h="360041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</a:t>
                      </a:r>
                      <a:r>
                        <a:rPr lang="en-US" altLang="zh-CN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mos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SDH7752J/F</a:t>
                      </a:r>
                      <a:endParaRPr lang="zh-CN" altLang="en-US" sz="105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18R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SOT33-4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SDH7752S</a:t>
                      </a:r>
                      <a:endParaRPr lang="zh-CN" altLang="en-US" sz="105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18R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SDH7753BS</a:t>
                      </a:r>
                      <a:endParaRPr lang="zh-CN" altLang="en-US" sz="105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15R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SDH7753J/F</a:t>
                      </a:r>
                      <a:endParaRPr lang="zh-CN" altLang="en-US" sz="105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12R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SOT33-4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16W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SDH7753S</a:t>
                      </a:r>
                      <a:endParaRPr lang="zh-CN" altLang="en-US" sz="105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12R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内容占位符 2"/>
          <p:cNvSpPr txBox="1">
            <a:spLocks/>
          </p:cNvSpPr>
          <p:nvPr/>
        </p:nvSpPr>
        <p:spPr>
          <a:xfrm>
            <a:off x="303774" y="3821292"/>
            <a:ext cx="4515876" cy="1814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特点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非隔离降压拓扑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单芯片集成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500V MOS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省外围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VCC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启动电阻和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VCC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电容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线性和负载调整率好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: ±3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%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封装脚位可直接替换竞品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18708" y="390701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列表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18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April 9, 2019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0" y="78135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18283" y="281271"/>
            <a:ext cx="8039100" cy="558974"/>
          </a:xfrm>
        </p:spPr>
        <p:txBody>
          <a:bodyPr/>
          <a:lstStyle/>
          <a:p>
            <a:r>
              <a:rPr lang="en-US" altLang="zh-CN" sz="3200" dirty="0" smtClean="0"/>
              <a:t>SDH775X</a:t>
            </a:r>
            <a:r>
              <a:rPr lang="en-US" altLang="zh-CN" sz="3200" dirty="0" smtClean="0">
                <a:solidFill>
                  <a:srgbClr val="3333FF"/>
                </a:solidFill>
              </a:rPr>
              <a:t>H</a:t>
            </a:r>
            <a:r>
              <a:rPr lang="en-US" altLang="zh-CN" sz="3200" dirty="0" smtClean="0"/>
              <a:t>- </a:t>
            </a:r>
            <a:r>
              <a:rPr lang="zh-CN" altLang="en-US" sz="2800" dirty="0" smtClean="0">
                <a:solidFill>
                  <a:srgbClr val="3333FF"/>
                </a:solidFill>
              </a:rPr>
              <a:t>去续流二极管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407846"/>
              </p:ext>
            </p:extLst>
          </p:nvPr>
        </p:nvGraphicFramePr>
        <p:xfrm>
          <a:off x="778813" y="982417"/>
          <a:ext cx="7386003" cy="3051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4" name="Visio" r:id="rId4" imgW="6729822" imgH="2871450" progId="Visio.Drawing.11">
                  <p:embed/>
                </p:oleObj>
              </mc:Choice>
              <mc:Fallback>
                <p:oleObj name="Visio" r:id="rId4" imgW="6729822" imgH="28714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13" y="982417"/>
                        <a:ext cx="7386003" cy="3051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590346" y="4794707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</a:rPr>
              <a:t>新品</a:t>
            </a:r>
            <a:r>
              <a:rPr lang="zh-CN" altLang="en-US" sz="3600" b="1" dirty="0" smtClean="0">
                <a:solidFill>
                  <a:srgbClr val="3333FF"/>
                </a:solidFill>
              </a:rPr>
              <a:t>送</a:t>
            </a:r>
            <a:r>
              <a:rPr lang="zh-CN" altLang="en-US" sz="3600" b="1" dirty="0">
                <a:solidFill>
                  <a:srgbClr val="3333FF"/>
                </a:solidFill>
              </a:rPr>
              <a:t>样</a:t>
            </a:r>
          </a:p>
        </p:txBody>
      </p:sp>
      <p:sp>
        <p:nvSpPr>
          <p:cNvPr id="7" name="爆炸形 2 6"/>
          <p:cNvSpPr/>
          <p:nvPr/>
        </p:nvSpPr>
        <p:spPr bwMode="auto">
          <a:xfrm>
            <a:off x="318283" y="4175657"/>
            <a:ext cx="5959928" cy="2077357"/>
          </a:xfrm>
          <a:prstGeom prst="irregularSeal2">
            <a:avLst/>
          </a:prstGeom>
          <a:solidFill>
            <a:schemeClr val="bg1"/>
          </a:solidFill>
          <a:ln w="571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200" b="1" dirty="0" smtClean="0">
                <a:solidFill>
                  <a:srgbClr val="3333FF"/>
                </a:solidFill>
              </a:rPr>
              <a:t>最后一个固定参数的非感性器件</a:t>
            </a:r>
            <a:endParaRPr kumimoji="0" lang="zh-CN" altLang="en-US" sz="22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704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  <p:tag name="WMTOOLS" val="&lt;WMTools ver=&quot;1.0&quot;&gt;&lt;Timings time=&quot;8-9-2006 13:30:50&quot;&gt;&lt;Slide id=&quot;330&quot; dur=&quot;1.406&quot;/&gt;&lt;/Timings&gt;&lt;/WMTool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heme/theme1.xml><?xml version="1.0" encoding="utf-8"?>
<a:theme xmlns:a="http://schemas.openxmlformats.org/drawingml/2006/main" name="Silan std x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XP template_4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XP template_4_3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88DBFC"/>
        </a:accent1>
        <a:accent2>
          <a:srgbClr val="B7F000"/>
        </a:accent2>
        <a:accent3>
          <a:srgbClr val="FFFFFF"/>
        </a:accent3>
        <a:accent4>
          <a:srgbClr val="000000"/>
        </a:accent4>
        <a:accent5>
          <a:srgbClr val="C3EAFD"/>
        </a:accent5>
        <a:accent6>
          <a:srgbClr val="A6D900"/>
        </a:accent6>
        <a:hlink>
          <a:srgbClr val="FFAD3F"/>
        </a:hlink>
        <a:folHlink>
          <a:srgbClr val="00B4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18842</TotalTime>
  <Words>1240</Words>
  <Application>Microsoft Office PowerPoint</Application>
  <PresentationFormat>全屏显示(4:3)</PresentationFormat>
  <Paragraphs>530</Paragraphs>
  <Slides>27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黑体</vt:lpstr>
      <vt:lpstr>微软雅黑</vt:lpstr>
      <vt:lpstr>Wingdings</vt:lpstr>
      <vt:lpstr>Silan std xx</vt:lpstr>
      <vt:lpstr>Visio</vt:lpstr>
      <vt:lpstr>士兰微LED照明产品 及SDH771X在光电一体化的应用</vt:lpstr>
      <vt:lpstr>士兰LED照明产品 非隔离驱动方案 隔离驱动方案</vt:lpstr>
      <vt:lpstr>非隔离驱动方案 低PF的方案 高PF、低谐波的方案 高压线性</vt:lpstr>
      <vt:lpstr>SDH771X &amp; SDH775X – 低PF，去VCC电容</vt:lpstr>
      <vt:lpstr>SDH771X &amp; SDH775X</vt:lpstr>
      <vt:lpstr>SDH771X-双芯片去VCC电容 </vt:lpstr>
      <vt:lpstr>SDH771X-双芯片去VCC电容 </vt:lpstr>
      <vt:lpstr>SDH775X-单芯片去VCC电容 </vt:lpstr>
      <vt:lpstr>SDH775XH- 去续流二极管</vt:lpstr>
      <vt:lpstr>SDH698XR – 高P去COMP电容T管解决方案</vt:lpstr>
      <vt:lpstr>SDH6984RC – 最佳的单次谐波T管解决方案</vt:lpstr>
      <vt:lpstr>SDH790X – 去VCC电容，低谐波</vt:lpstr>
      <vt:lpstr>SD6501X-高压线性</vt:lpstr>
      <vt:lpstr>隔离驱动方案 低PF驱动方案 隔离高PF、合封3-40W方案</vt:lpstr>
      <vt:lpstr>SD761X – 低P，PSR，去VCC电容电阻</vt:lpstr>
      <vt:lpstr>SD682X – 高P，PSR，去COMP电容</vt:lpstr>
      <vt:lpstr>SD689XAH – 高P，PSR，大功率合封</vt:lpstr>
      <vt:lpstr>调光调色驱动方案 低PF调光驱动方案 高PF调光驱动方案 </vt:lpstr>
      <vt:lpstr>PowerPoint 演示文稿</vt:lpstr>
      <vt:lpstr>SD7880 – 高P可调光驱动芯片，隔离PSR方案</vt:lpstr>
      <vt:lpstr>SD7551 – 3合1信号转换芯片</vt:lpstr>
      <vt:lpstr>SD7551 – 3合1信号转换芯片</vt:lpstr>
      <vt:lpstr>AC-DC恒压电源                        给BLE，WIFI ，2.4G供电</vt:lpstr>
      <vt:lpstr>SDH8312 – Buck，分压电阻调节输出电压</vt:lpstr>
      <vt:lpstr>SDH832X – Buck，外围最简方案</vt:lpstr>
      <vt:lpstr>结束语</vt:lpstr>
      <vt:lpstr>谢谢！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Practise/Experience Sharing</dc:title>
  <dc:creator>XXue</dc:creator>
  <cp:lastModifiedBy>wujianming</cp:lastModifiedBy>
  <cp:revision>797</cp:revision>
  <cp:lastPrinted>2018-04-19T13:42:46Z</cp:lastPrinted>
  <dcterms:created xsi:type="dcterms:W3CDTF">2015-07-20T08:35:03Z</dcterms:created>
  <dcterms:modified xsi:type="dcterms:W3CDTF">2019-04-09T09:47:45Z</dcterms:modified>
</cp:coreProperties>
</file>