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png" ContentType="image/png"/>
  <Default Extension="emf" ContentType="image/x-emf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4"/>
  </p:notesMasterIdLst>
  <p:handoutMasterIdLst>
    <p:handoutMasterId r:id="rId40"/>
  </p:handoutMasterIdLst>
  <p:sldIdLst>
    <p:sldId id="954" r:id="rId3"/>
    <p:sldId id="1022" r:id="rId5"/>
    <p:sldId id="1023" r:id="rId6"/>
    <p:sldId id="1021" r:id="rId7"/>
    <p:sldId id="1027" r:id="rId8"/>
    <p:sldId id="1024" r:id="rId9"/>
    <p:sldId id="1028" r:id="rId10"/>
    <p:sldId id="1029" r:id="rId11"/>
    <p:sldId id="1030" r:id="rId12"/>
    <p:sldId id="1031" r:id="rId13"/>
    <p:sldId id="1032" r:id="rId14"/>
    <p:sldId id="1048" r:id="rId15"/>
    <p:sldId id="1025" r:id="rId16"/>
    <p:sldId id="1017" r:id="rId17"/>
    <p:sldId id="1046" r:id="rId18"/>
    <p:sldId id="1044" r:id="rId19"/>
    <p:sldId id="1045" r:id="rId20"/>
    <p:sldId id="1034" r:id="rId21"/>
    <p:sldId id="1033" r:id="rId22"/>
    <p:sldId id="1055" r:id="rId23"/>
    <p:sldId id="1035" r:id="rId24"/>
    <p:sldId id="1036" r:id="rId25"/>
    <p:sldId id="1037" r:id="rId26"/>
    <p:sldId id="1038" r:id="rId27"/>
    <p:sldId id="1039" r:id="rId28"/>
    <p:sldId id="1049" r:id="rId29"/>
    <p:sldId id="1050" r:id="rId30"/>
    <p:sldId id="1040" r:id="rId31"/>
    <p:sldId id="1041" r:id="rId32"/>
    <p:sldId id="1047" r:id="rId33"/>
    <p:sldId id="1026" r:id="rId34"/>
    <p:sldId id="1051" r:id="rId35"/>
    <p:sldId id="1052" r:id="rId36"/>
    <p:sldId id="1053" r:id="rId37"/>
    <p:sldId id="1054" r:id="rId38"/>
    <p:sldId id="825" r:id="rId39"/>
  </p:sldIdLst>
  <p:sldSz cx="12192000" cy="6858000"/>
  <p:notesSz cx="10234295" cy="710374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84"/>
    <a:srgbClr val="E8EAFF"/>
    <a:srgbClr val="CDD3FF"/>
    <a:srgbClr val="1F2439"/>
    <a:srgbClr val="1F243A"/>
    <a:srgbClr val="15151D"/>
    <a:srgbClr val="315283"/>
    <a:srgbClr val="A6A6A6"/>
    <a:srgbClr val="2D5CE7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2237" autoAdjust="0"/>
  </p:normalViewPr>
  <p:slideViewPr>
    <p:cSldViewPr>
      <p:cViewPr varScale="1">
        <p:scale>
          <a:sx n="89" d="100"/>
          <a:sy n="89" d="100"/>
        </p:scale>
        <p:origin x="322" y="48"/>
      </p:cViewPr>
      <p:guideLst>
        <p:guide orient="horz" pos="2208"/>
        <p:guide pos="3840"/>
      </p:guideLst>
    </p:cSldViewPr>
  </p:slideViewPr>
  <p:outlineViewPr>
    <p:cViewPr>
      <p:scale>
        <a:sx n="33" d="100"/>
        <a:sy n="33" d="100"/>
      </p:scale>
      <p:origin x="0" y="438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notesViewPr>
    <p:cSldViewPr>
      <p:cViewPr varScale="1">
        <p:scale>
          <a:sx n="67" d="100"/>
          <a:sy n="67" d="100"/>
        </p:scale>
        <p:origin x="-954" y="-108"/>
      </p:cViewPr>
      <p:guideLst>
        <p:guide orient="horz" pos="2238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6.xml"/><Relationship Id="rId2" Type="http://schemas.openxmlformats.org/officeDocument/2006/relationships/slide" Target="slides/slide4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image" Target="../media/image1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4883" cy="353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827" tIns="48413" rIns="96827" bIns="48413" numCol="1" anchor="t" anchorCtr="0" compatLnSpc="1"/>
          <a:lstStyle>
            <a:lvl1pPr defTabSz="9683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b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732" y="1"/>
            <a:ext cx="4434882" cy="353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827" tIns="48413" rIns="96827" bIns="48413" numCol="1" anchor="t" anchorCtr="0" compatLnSpc="1"/>
          <a:lstStyle>
            <a:lvl1pPr algn="r" defTabSz="9683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b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50563"/>
            <a:ext cx="4434883" cy="353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827" tIns="48413" rIns="96827" bIns="48413" numCol="1" anchor="b" anchorCtr="0" compatLnSpc="1"/>
          <a:lstStyle>
            <a:lvl1pPr defTabSz="9683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b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732" y="6750563"/>
            <a:ext cx="4434882" cy="353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827" tIns="48413" rIns="96827" bIns="48413" numCol="1" anchor="b" anchorCtr="0" compatLnSpc="1"/>
          <a:lstStyle>
            <a:lvl1pPr algn="r" defTabSz="9683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b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6FD75D3-8C2A-4562-A24F-844076B273EA}" type="slidenum">
              <a:rPr lang="zh-CN" altLang="en-US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4883" cy="353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6827" tIns="48413" rIns="96827" bIns="48413" numCol="1" anchor="t" anchorCtr="0" compatLnSpc="1"/>
          <a:lstStyle>
            <a:lvl1pPr defTabSz="9683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732" y="1"/>
            <a:ext cx="4434882" cy="353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6827" tIns="48413" rIns="96827" bIns="48413" numCol="1" anchor="t" anchorCtr="0" compatLnSpc="1"/>
          <a:lstStyle>
            <a:lvl1pPr algn="r" defTabSz="9683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4313" y="533400"/>
            <a:ext cx="4733925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104" y="3374471"/>
            <a:ext cx="7508408" cy="31960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6827" tIns="48413" rIns="96827" bIns="48413" numCol="1" anchor="t" anchorCtr="0" compatLnSpc="1"/>
          <a:lstStyle/>
          <a:p>
            <a:pPr lvl="0"/>
            <a:r>
              <a:rPr lang="en-US" altLang="zh-CN" noProof="0"/>
              <a:t>Click to edit Master text styles</a:t>
            </a:r>
            <a:endParaRPr lang="en-US" altLang="zh-CN" noProof="0"/>
          </a:p>
          <a:p>
            <a:pPr lvl="1"/>
            <a:r>
              <a:rPr lang="en-US" altLang="zh-CN" noProof="0"/>
              <a:t>Second level</a:t>
            </a:r>
            <a:endParaRPr lang="en-US" altLang="zh-CN" noProof="0"/>
          </a:p>
          <a:p>
            <a:pPr lvl="2"/>
            <a:r>
              <a:rPr lang="en-US" altLang="zh-CN" noProof="0"/>
              <a:t>Third level</a:t>
            </a:r>
            <a:endParaRPr lang="en-US" altLang="zh-CN" noProof="0"/>
          </a:p>
          <a:p>
            <a:pPr lvl="3"/>
            <a:r>
              <a:rPr lang="en-US" altLang="zh-CN" noProof="0"/>
              <a:t>Fourth level</a:t>
            </a:r>
            <a:endParaRPr lang="en-US" altLang="zh-CN" noProof="0"/>
          </a:p>
          <a:p>
            <a:pPr lvl="4"/>
            <a:r>
              <a:rPr lang="en-US" altLang="zh-CN" noProof="0"/>
              <a:t>Fifth level</a:t>
            </a:r>
            <a:endParaRPr lang="en-US" altLang="zh-CN" noProof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50563"/>
            <a:ext cx="4434883" cy="353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6827" tIns="48413" rIns="96827" bIns="48413" numCol="1" anchor="b" anchorCtr="0" compatLnSpc="1"/>
          <a:lstStyle>
            <a:lvl1pPr defTabSz="9683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732" y="6750563"/>
            <a:ext cx="4434882" cy="353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6827" tIns="48413" rIns="96827" bIns="48413" numCol="1" anchor="b" anchorCtr="0" compatLnSpc="1"/>
          <a:lstStyle>
            <a:lvl1pPr algn="r" defTabSz="9683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0E8A689-32F4-4545-BC8B-89A886777BBB}" type="slidenum">
              <a:rPr lang="zh-CN" altLang="en-US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7740"/>
            <a:fld id="{31D8B88E-625F-43F4-990F-8CF6EBE2CC0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0725" y="531813"/>
            <a:ext cx="4732338" cy="2662237"/>
          </a:xfrm>
          <a:prstGeom prst="rect">
            <a:avLst/>
          </a:prstGeom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7740"/>
            <a:fld id="{3BEEDEE3-E577-40D1-9B64-6243D1028C4B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4313" y="533400"/>
            <a:ext cx="4733925" cy="2662238"/>
          </a:xfrm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18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91845" indent="-304800" defTabSz="10318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8565" indent="-243840" defTabSz="10318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05610" indent="-243840" defTabSz="10318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93290" indent="-243840" defTabSz="10318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80335" indent="-243840" defTabSz="10318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68015" indent="-243840" defTabSz="10318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5060" indent="-243840" defTabSz="10318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42740" indent="-243840" defTabSz="10318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4313" y="533400"/>
            <a:ext cx="4733925" cy="2662238"/>
          </a:xfrm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8758C-7D65-4DD1-857A-19B09D54A26B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7FC66-764D-4897-8362-AA0BF5831119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4AC7F-D91D-4250-A6F6-F567B841A539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E78D-15A5-43D0-83DF-571AF78F7F43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A5AC-33B2-462F-A52F-87060510EB71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>
            <a:spLocks noChangeArrowheads="1"/>
          </p:cNvSpPr>
          <p:nvPr userDrawn="1"/>
        </p:nvSpPr>
        <p:spPr bwMode="auto">
          <a:xfrm>
            <a:off x="0" y="6553200"/>
            <a:ext cx="3048000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zh-TW" sz="1000" b="0" dirty="0">
                <a:solidFill>
                  <a:schemeClr val="accent6">
                    <a:lumMod val="50000"/>
                  </a:schemeClr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9/29/2009</a:t>
            </a:r>
            <a:endParaRPr lang="en-US" altLang="zh-TW" sz="1000" b="0" dirty="0">
              <a:solidFill>
                <a:schemeClr val="accent6">
                  <a:lumMod val="50000"/>
                </a:schemeClr>
              </a:solidFill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0E83F-71A5-4AC0-9DCE-F8F181E33F94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3AA80-6932-4E60-B40E-2676A88E6BAA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F2A4-5232-4D26-AA80-78B22C63C204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1556D-4D9E-4337-9A2D-FC5DCBAE13A2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image" Target="../media/image2.jpeg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 txBox="1">
            <a:spLocks noChangeArrowheads="1"/>
          </p:cNvSpPr>
          <p:nvPr/>
        </p:nvSpPr>
        <p:spPr bwMode="auto">
          <a:xfrm>
            <a:off x="0" y="6597352"/>
            <a:ext cx="12192000" cy="2606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zh-TW" sz="1200" b="0" dirty="0" smtClean="0">
                <a:solidFill>
                  <a:schemeClr val="accent6">
                    <a:lumMod val="50000"/>
                  </a:schemeClr>
                </a:solidFill>
                <a:ea typeface="PMingLiU" panose="02020500000000000000" pitchFamily="18" charset="-120"/>
                <a:cs typeface="Arial" panose="020B0604020202020204" pitchFamily="34" charset="0"/>
              </a:rPr>
              <a:t>www.maxictech.com</a:t>
            </a:r>
            <a:endParaRPr lang="en-US" altLang="zh-TW" sz="1200" b="0" dirty="0">
              <a:solidFill>
                <a:schemeClr val="accent6">
                  <a:lumMod val="50000"/>
                </a:schemeClr>
              </a:solidFill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 userDrawn="1"/>
        </p:nvSpPr>
        <p:spPr bwMode="auto">
          <a:xfrm>
            <a:off x="107504" y="97224"/>
            <a:ext cx="11965159" cy="552715"/>
          </a:xfrm>
          <a:prstGeom prst="roundRect">
            <a:avLst/>
          </a:prstGeom>
          <a:solidFill>
            <a:srgbClr val="002784"/>
          </a:solidFill>
          <a:ln w="9525">
            <a:noFill/>
            <a:miter lim="800000"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anose="05000000000000000000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8897"/>
            <a:ext cx="2846550" cy="5293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998" y="6392901"/>
            <a:ext cx="588607" cy="465099"/>
          </a:xfrm>
          <a:prstGeom prst="rect">
            <a:avLst/>
          </a:prstGeom>
        </p:spPr>
      </p:pic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35181" y="6392901"/>
            <a:ext cx="490240" cy="2764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72B93AD-20C0-4E89-88DF-CC753D02BA76}" type="slidenum">
              <a:rPr lang="zh-CN" altLang="en-US" smtClean="0"/>
            </a:fld>
            <a:endParaRPr lang="en-US" altLang="zh-CN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2"/>
        </a:buBlip>
        <a:defRPr sz="32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Blip>
          <a:blip r:embed="rId12"/>
        </a:buBlip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2"/>
        </a:buBlip>
        <a:defRPr sz="2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Blip>
          <a:blip r:embed="rId12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2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2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2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2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2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70.emf"/><Relationship Id="rId6" Type="http://schemas.openxmlformats.org/officeDocument/2006/relationships/oleObject" Target="../embeddings/oleObject1.bin"/><Relationship Id="rId5" Type="http://schemas.openxmlformats.org/officeDocument/2006/relationships/image" Target="../media/image69.png"/><Relationship Id="rId4" Type="http://schemas.openxmlformats.org/officeDocument/2006/relationships/image" Target="../media/image68.jpeg"/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80.png"/><Relationship Id="rId5" Type="http://schemas.openxmlformats.org/officeDocument/2006/relationships/image" Target="../media/image79.emf"/><Relationship Id="rId4" Type="http://schemas.openxmlformats.org/officeDocument/2006/relationships/package" Target="../embeddings/Workbook1.xlsx"/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9.png"/><Relationship Id="rId8" Type="http://schemas.openxmlformats.org/officeDocument/2006/relationships/image" Target="../media/image67.jpeg"/><Relationship Id="rId7" Type="http://schemas.openxmlformats.org/officeDocument/2006/relationships/image" Target="../media/image65.jpeg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0" Type="http://schemas.openxmlformats.org/officeDocument/2006/relationships/slideLayout" Target="../slideLayouts/slideLayout9.xml"/><Relationship Id="rId1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93.png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67.jpeg"/><Relationship Id="rId1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98.png"/><Relationship Id="rId5" Type="http://schemas.openxmlformats.org/officeDocument/2006/relationships/image" Target="../media/image97.jpeg"/><Relationship Id="rId4" Type="http://schemas.openxmlformats.org/officeDocument/2006/relationships/image" Target="../media/image96.png"/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3" Type="http://schemas.openxmlformats.org/officeDocument/2006/relationships/image" Target="../media/image96.png"/><Relationship Id="rId2" Type="http://schemas.openxmlformats.org/officeDocument/2006/relationships/image" Target="../media/image105.png"/><Relationship Id="rId1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10.png"/><Relationship Id="rId3" Type="http://schemas.openxmlformats.org/officeDocument/2006/relationships/image" Target="../media/image109.png"/><Relationship Id="rId2" Type="http://schemas.openxmlformats.org/officeDocument/2006/relationships/image" Target="../media/image108.emf"/><Relationship Id="rId1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image" Target="../media/image119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125.e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image" Target="../media/image12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28.png"/><Relationship Id="rId2" Type="http://schemas.openxmlformats.org/officeDocument/2006/relationships/image" Target="../media/image127.jpeg"/><Relationship Id="rId1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e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29.emf"/><Relationship Id="rId1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33.emf"/><Relationship Id="rId1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34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35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36.emf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7.jpeg"/><Relationship Id="rId1" Type="http://schemas.openxmlformats.org/officeDocument/2006/relationships/hyperlink" Target="mailto:info@maxictech.com" TargetMode="Externa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5" Type="http://schemas.openxmlformats.org/officeDocument/2006/relationships/slideLayout" Target="../slideLayouts/slideLayout2.xml"/><Relationship Id="rId24" Type="http://schemas.openxmlformats.org/officeDocument/2006/relationships/image" Target="../media/image33.png"/><Relationship Id="rId23" Type="http://schemas.openxmlformats.org/officeDocument/2006/relationships/image" Target="../media/image32.png"/><Relationship Id="rId22" Type="http://schemas.openxmlformats.org/officeDocument/2006/relationships/image" Target="../media/image31.png"/><Relationship Id="rId21" Type="http://schemas.openxmlformats.org/officeDocument/2006/relationships/image" Target="../media/image30.png"/><Relationship Id="rId20" Type="http://schemas.openxmlformats.org/officeDocument/2006/relationships/image" Target="../media/image29.png"/><Relationship Id="rId2" Type="http://schemas.openxmlformats.org/officeDocument/2006/relationships/image" Target="../media/image11.png"/><Relationship Id="rId19" Type="http://schemas.openxmlformats.org/officeDocument/2006/relationships/image" Target="../media/image28.png"/><Relationship Id="rId18" Type="http://schemas.openxmlformats.org/officeDocument/2006/relationships/image" Target="../media/image27.png"/><Relationship Id="rId17" Type="http://schemas.openxmlformats.org/officeDocument/2006/relationships/image" Target="../media/image26.png"/><Relationship Id="rId16" Type="http://schemas.openxmlformats.org/officeDocument/2006/relationships/image" Target="../media/image25.png"/><Relationship Id="rId15" Type="http://schemas.openxmlformats.org/officeDocument/2006/relationships/image" Target="../media/image24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jpeg"/><Relationship Id="rId10" Type="http://schemas.openxmlformats.org/officeDocument/2006/relationships/image" Target="../media/image19.GIF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灯片编号占位符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7D04BE5-2CB9-437E-B5BA-247C58EF36C4}" type="slidenum">
              <a:rPr lang="zh-CN" altLang="en-US" smtClean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9915"/>
            <a:ext cx="12192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r>
              <a:rPr lang="zh-CN" altLang="en-US" dirty="0" smtClean="0">
                <a:solidFill>
                  <a:srgbClr val="1F24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/>
              </a:rPr>
              <a:t>                                                               美</a:t>
            </a:r>
            <a:r>
              <a:rPr lang="zh-CN" altLang="en-US" dirty="0">
                <a:solidFill>
                  <a:srgbClr val="1F24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/>
              </a:rPr>
              <a:t>芯晟科技（北京）有限公司 </a:t>
            </a:r>
            <a:r>
              <a:rPr lang="en-US" altLang="zh-CN" sz="1200" dirty="0" smtClean="0">
                <a:solidFill>
                  <a:srgbClr val="1F24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/>
              </a:rPr>
              <a:t>2019</a:t>
            </a:r>
            <a:r>
              <a:rPr lang="zh-CN" altLang="en-US" sz="1200" dirty="0" smtClean="0">
                <a:solidFill>
                  <a:srgbClr val="1F24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/>
              </a:rPr>
              <a:t>年</a:t>
            </a:r>
            <a:r>
              <a:rPr lang="en-US" altLang="zh-CN" sz="1200" dirty="0" smtClean="0">
                <a:solidFill>
                  <a:srgbClr val="1F24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/>
              </a:rPr>
              <a:t>1</a:t>
            </a:r>
            <a:r>
              <a:rPr lang="zh-CN" altLang="en-US" sz="1200" dirty="0" smtClean="0">
                <a:solidFill>
                  <a:srgbClr val="1F243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/>
              </a:rPr>
              <a:t>月                                                              市场部    冷雄</a:t>
            </a:r>
            <a:endParaRPr lang="en-US" sz="1200" dirty="0">
              <a:solidFill>
                <a:srgbClr val="1F243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楷体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0" y="119397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1515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3200" dirty="0" smtClean="0">
                <a:solidFill>
                  <a:srgbClr val="1515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照明之美</a:t>
            </a:r>
            <a:r>
              <a:rPr lang="zh-CN" altLang="en-US" sz="3200" dirty="0">
                <a:solidFill>
                  <a:srgbClr val="1515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</a:t>
            </a:r>
            <a:r>
              <a:rPr lang="zh-CN" altLang="en-US" sz="3200" dirty="0" smtClean="0">
                <a:solidFill>
                  <a:srgbClr val="1515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晟系统解决方案</a:t>
            </a:r>
            <a:endParaRPr lang="zh-CN" altLang="en-US" sz="3200" dirty="0">
              <a:solidFill>
                <a:srgbClr val="1515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3437"/>
            <a:ext cx="12192000" cy="3090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55640" y="7557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3600" i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Reliable</a:t>
            </a:r>
            <a:r>
              <a:rPr lang="zh-CN" altLang="en-US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Green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Power</a:t>
            </a:r>
            <a:r>
              <a:rPr lang="zh-CN" altLang="en-US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Partner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FC66-764D-4897-8362-AA0BF5831119}" type="slidenum">
              <a:rPr lang="zh-CN" altLang="en-US" smtClean="0"/>
            </a:fld>
            <a:endParaRPr lang="en-US" altLang="zh-CN" dirty="0"/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551384" y="5877272"/>
            <a:ext cx="9649072" cy="0"/>
          </a:xfrm>
          <a:prstGeom prst="straightConnector1">
            <a:avLst/>
          </a:prstGeom>
          <a:noFill/>
          <a:ln w="76200" cap="flat" cmpd="sng" algn="ctr">
            <a:solidFill>
              <a:srgbClr val="315283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rgbClr val="315283"/>
            </a:outerShdw>
          </a:effectLst>
        </p:spPr>
      </p:cxnSp>
      <p:cxnSp>
        <p:nvCxnSpPr>
          <p:cNvPr id="8" name="直接箭头连接符 7"/>
          <p:cNvCxnSpPr/>
          <p:nvPr/>
        </p:nvCxnSpPr>
        <p:spPr bwMode="auto">
          <a:xfrm flipV="1">
            <a:off x="1067271" y="816916"/>
            <a:ext cx="10647" cy="5060356"/>
          </a:xfrm>
          <a:prstGeom prst="straightConnector1">
            <a:avLst/>
          </a:prstGeom>
          <a:noFill/>
          <a:ln w="76200" cap="flat" cmpd="sng" algn="ctr">
            <a:solidFill>
              <a:srgbClr val="315283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rgbClr val="315283"/>
            </a:outerShdw>
          </a:effectLst>
        </p:spPr>
      </p:cxnSp>
      <p:sp>
        <p:nvSpPr>
          <p:cNvPr id="10" name="文本框 9"/>
          <p:cNvSpPr txBox="1"/>
          <p:nvPr/>
        </p:nvSpPr>
        <p:spPr>
          <a:xfrm>
            <a:off x="170505" y="81691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52384" y="5991151"/>
            <a:ext cx="90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9731" y="5010424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6907" y="447539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8763" y="368889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6908" y="223606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07564" y="601059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5W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49194" y="6005457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12W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34624" y="6033864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18W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12972" y="5055507"/>
            <a:ext cx="4354797" cy="646331"/>
          </a:xfrm>
          <a:prstGeom prst="rect">
            <a:avLst/>
          </a:prstGeom>
          <a:noFill/>
          <a:ln w="50800" cmpd="sng">
            <a:solidFill>
              <a:srgbClr val="A6A6A6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MT7953</a:t>
            </a:r>
            <a:r>
              <a:rPr lang="zh-CN" altLang="en-US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MT7950</a:t>
            </a:r>
            <a:endParaRPr lang="en-US" altLang="zh-CN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dirty="0"/>
              <a:t>低</a:t>
            </a:r>
            <a:r>
              <a:rPr lang="en-US" altLang="zh-CN" dirty="0"/>
              <a:t>PF</a:t>
            </a:r>
            <a:r>
              <a:rPr lang="zh-CN" altLang="en-US" dirty="0"/>
              <a:t>、</a:t>
            </a:r>
            <a:r>
              <a:rPr lang="en-US" altLang="zh-CN" dirty="0"/>
              <a:t>DCM</a:t>
            </a:r>
            <a:r>
              <a:rPr lang="zh-CN" altLang="en-US" dirty="0"/>
              <a:t>、</a:t>
            </a:r>
            <a:r>
              <a:rPr lang="en-US" altLang="zh-CN" dirty="0"/>
              <a:t>PSR</a:t>
            </a:r>
            <a:r>
              <a:rPr lang="zh-CN" altLang="en-US" dirty="0"/>
              <a:t>三绕阻</a:t>
            </a:r>
            <a:r>
              <a:rPr lang="en-US" altLang="zh-CN" dirty="0"/>
              <a:t> LED</a:t>
            </a:r>
            <a:r>
              <a:rPr lang="zh-CN" altLang="en-US" dirty="0"/>
              <a:t>恒流方案</a:t>
            </a:r>
            <a:endParaRPr lang="en-US" altLang="zh-CN" dirty="0"/>
          </a:p>
          <a:p>
            <a:r>
              <a:rPr lang="en-US" altLang="zh-CN" dirty="0"/>
              <a:t>600V10R</a:t>
            </a:r>
            <a:r>
              <a:rPr lang="zh-CN" altLang="en-US" dirty="0"/>
              <a:t>、</a:t>
            </a:r>
            <a:r>
              <a:rPr lang="en-US" altLang="zh-CN" dirty="0"/>
              <a:t>600V4.5R</a:t>
            </a:r>
            <a:r>
              <a:rPr lang="zh-CN" altLang="en-US" dirty="0"/>
              <a:t>、外置</a:t>
            </a:r>
            <a:r>
              <a:rPr lang="en-US" altLang="zh-CN" dirty="0"/>
              <a:t>MOS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507564" y="4311151"/>
            <a:ext cx="7076669" cy="646331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MT7952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MT7955L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MT7955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MT7958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MT7950H</a:t>
            </a:r>
            <a:endParaRPr lang="en-US" altLang="zh-CN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dirty="0"/>
              <a:t>低</a:t>
            </a:r>
            <a:r>
              <a:rPr lang="en-US" altLang="zh-CN" dirty="0"/>
              <a:t>PF</a:t>
            </a:r>
            <a:r>
              <a:rPr lang="zh-CN" altLang="en-US" dirty="0"/>
              <a:t>、</a:t>
            </a:r>
            <a:r>
              <a:rPr lang="en-US" altLang="zh-CN" dirty="0"/>
              <a:t>DCM</a:t>
            </a:r>
            <a:r>
              <a:rPr lang="zh-CN" altLang="en-US" dirty="0"/>
              <a:t>、</a:t>
            </a:r>
            <a:r>
              <a:rPr lang="en-US" altLang="zh-CN" dirty="0"/>
              <a:t>PSR</a:t>
            </a:r>
            <a:r>
              <a:rPr lang="zh-CN" altLang="en-US" dirty="0"/>
              <a:t>三绕阻</a:t>
            </a:r>
            <a:r>
              <a:rPr lang="en-US" altLang="zh-CN" dirty="0"/>
              <a:t> LED</a:t>
            </a:r>
            <a:r>
              <a:rPr lang="zh-CN" altLang="en-US" dirty="0"/>
              <a:t>恒流方案</a:t>
            </a:r>
            <a:endParaRPr lang="en-US" altLang="zh-CN" dirty="0"/>
          </a:p>
          <a:p>
            <a:r>
              <a:rPr lang="en-US" altLang="zh-CN" dirty="0"/>
              <a:t>600V10R     </a:t>
            </a:r>
            <a:r>
              <a:rPr lang="zh-CN" altLang="en-US" dirty="0"/>
              <a:t>、</a:t>
            </a:r>
            <a:r>
              <a:rPr lang="en-US" altLang="zh-CN" dirty="0"/>
              <a:t>600V6R</a:t>
            </a:r>
            <a:r>
              <a:rPr lang="zh-CN" altLang="en-US" dirty="0"/>
              <a:t>、  </a:t>
            </a:r>
            <a:r>
              <a:rPr lang="en-US" altLang="zh-CN" dirty="0"/>
              <a:t>600V4.5R</a:t>
            </a:r>
            <a:r>
              <a:rPr lang="zh-CN" altLang="en-US" dirty="0"/>
              <a:t>、  </a:t>
            </a:r>
            <a:r>
              <a:rPr lang="en-US" altLang="zh-CN" dirty="0"/>
              <a:t>600V2R</a:t>
            </a:r>
            <a:r>
              <a:rPr lang="zh-CN" altLang="en-US" dirty="0"/>
              <a:t>、     外置</a:t>
            </a:r>
            <a:r>
              <a:rPr lang="en-US" altLang="zh-CN" dirty="0"/>
              <a:t>MOS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1498263" y="2203976"/>
            <a:ext cx="7085970" cy="461665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MT7970</a:t>
            </a:r>
            <a:endParaRPr lang="en-US" altLang="zh-CN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dirty="0"/>
              <a:t>低</a:t>
            </a:r>
            <a:r>
              <a:rPr lang="en-US" altLang="zh-CN" dirty="0"/>
              <a:t>PF</a:t>
            </a:r>
            <a:r>
              <a:rPr lang="zh-CN" altLang="en-US" dirty="0"/>
              <a:t>、</a:t>
            </a:r>
            <a:r>
              <a:rPr lang="en-US" altLang="zh-CN" dirty="0"/>
              <a:t>QR</a:t>
            </a:r>
            <a:r>
              <a:rPr lang="zh-CN" altLang="en-US" dirty="0"/>
              <a:t>、</a:t>
            </a:r>
            <a:r>
              <a:rPr lang="en-US" altLang="zh-CN" dirty="0"/>
              <a:t>CV</a:t>
            </a:r>
            <a:r>
              <a:rPr lang="zh-CN" altLang="en-US" dirty="0"/>
              <a:t>＆</a:t>
            </a:r>
            <a:r>
              <a:rPr lang="en-US" altLang="zh-CN" dirty="0"/>
              <a:t>CC PSR LED</a:t>
            </a:r>
            <a:r>
              <a:rPr lang="zh-CN" altLang="en-US" dirty="0"/>
              <a:t>控制器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4999887" y="598235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24W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497680" y="3569951"/>
            <a:ext cx="4370089" cy="646331"/>
          </a:xfrm>
          <a:prstGeom prst="rect">
            <a:avLst/>
          </a:prstGeom>
          <a:noFill/>
          <a:ln w="50800" cmpd="sng">
            <a:solidFill>
              <a:srgbClr val="A6A6A6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MT7965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 MT7967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MT7968L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MT7968</a:t>
            </a:r>
            <a:endParaRPr lang="en-US" altLang="zh-CN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dirty="0"/>
              <a:t>低</a:t>
            </a:r>
            <a:r>
              <a:rPr lang="en-US" altLang="zh-CN" dirty="0"/>
              <a:t>PF</a:t>
            </a:r>
            <a:r>
              <a:rPr lang="zh-CN" altLang="en-US" dirty="0"/>
              <a:t>、</a:t>
            </a:r>
            <a:r>
              <a:rPr lang="en-US" altLang="zh-CN" dirty="0"/>
              <a:t>DCM</a:t>
            </a:r>
            <a:r>
              <a:rPr lang="zh-CN" altLang="en-US" dirty="0"/>
              <a:t>、</a:t>
            </a:r>
            <a:r>
              <a:rPr lang="en-US" altLang="zh-CN" dirty="0"/>
              <a:t>PSR</a:t>
            </a:r>
            <a:r>
              <a:rPr lang="zh-CN" altLang="en-US" dirty="0"/>
              <a:t>、源极驱动双绕阻方案</a:t>
            </a:r>
            <a:endParaRPr lang="en-US" altLang="zh-CN" dirty="0"/>
          </a:p>
          <a:p>
            <a:r>
              <a:rPr lang="en-US" altLang="zh-CN" dirty="0"/>
              <a:t>650V13R</a:t>
            </a:r>
            <a:r>
              <a:rPr lang="zh-CN" altLang="en-US" dirty="0"/>
              <a:t>、</a:t>
            </a:r>
            <a:r>
              <a:rPr lang="en-US" altLang="zh-CN" dirty="0"/>
              <a:t>650V7R</a:t>
            </a:r>
            <a:r>
              <a:rPr lang="zh-CN" altLang="en-US" dirty="0"/>
              <a:t>、</a:t>
            </a:r>
            <a:r>
              <a:rPr lang="en-US" altLang="zh-CN" dirty="0"/>
              <a:t>600V7R</a:t>
            </a:r>
            <a:r>
              <a:rPr lang="zh-CN" altLang="en-US" dirty="0"/>
              <a:t>、</a:t>
            </a:r>
            <a:r>
              <a:rPr lang="en-US" altLang="zh-CN" dirty="0"/>
              <a:t>600V4R</a:t>
            </a:r>
            <a:r>
              <a:rPr lang="zh-CN" altLang="en-US" dirty="0"/>
              <a:t>、</a:t>
            </a:r>
            <a:r>
              <a:rPr lang="en-US" altLang="zh-CN" dirty="0"/>
              <a:t>600V1.5R</a:t>
            </a:r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234933" y="2897195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497680" y="1376343"/>
            <a:ext cx="4370089" cy="646331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MT7942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MT7943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MT7944D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MT7946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b="0" dirty="0"/>
              <a:t>低</a:t>
            </a:r>
            <a:r>
              <a:rPr lang="en-US" altLang="zh-CN" b="0" dirty="0"/>
              <a:t>PF</a:t>
            </a:r>
            <a:r>
              <a:rPr lang="zh-CN" altLang="en-US" b="0" dirty="0"/>
              <a:t>、</a:t>
            </a:r>
            <a:r>
              <a:rPr lang="en-US" altLang="zh-CN" b="0" dirty="0"/>
              <a:t>DCM</a:t>
            </a:r>
            <a:r>
              <a:rPr lang="zh-CN" altLang="en-US" b="0" dirty="0"/>
              <a:t>、</a:t>
            </a:r>
            <a:r>
              <a:rPr lang="en-US" altLang="zh-CN" b="0" dirty="0"/>
              <a:t>PSR</a:t>
            </a:r>
            <a:r>
              <a:rPr lang="zh-CN" altLang="en-US" b="0" dirty="0"/>
              <a:t>、栅极驱动双绕阻方案</a:t>
            </a:r>
            <a:endParaRPr lang="en-US" altLang="zh-CN" b="0" dirty="0"/>
          </a:p>
          <a:p>
            <a:r>
              <a:rPr lang="en-US" altLang="zh-CN" b="0" dirty="0"/>
              <a:t>650V11R</a:t>
            </a:r>
            <a:r>
              <a:rPr lang="zh-CN" altLang="en-US" b="0" dirty="0"/>
              <a:t>、   </a:t>
            </a:r>
            <a:r>
              <a:rPr lang="en-US" altLang="zh-CN" b="0" dirty="0"/>
              <a:t>650V8R</a:t>
            </a:r>
            <a:r>
              <a:rPr lang="zh-CN" altLang="en-US" b="0" dirty="0"/>
              <a:t>、     </a:t>
            </a:r>
            <a:r>
              <a:rPr lang="en-US" altLang="zh-CN" b="0" dirty="0"/>
              <a:t>600V4.2R</a:t>
            </a:r>
            <a:r>
              <a:rPr lang="zh-CN" altLang="en-US" b="0" dirty="0"/>
              <a:t>、   </a:t>
            </a:r>
            <a:r>
              <a:rPr lang="en-US" altLang="zh-CN" b="0" dirty="0"/>
              <a:t>600V2.1R</a:t>
            </a:r>
            <a:r>
              <a:rPr lang="zh-CN" altLang="en-US" b="0" dirty="0"/>
              <a:t>、</a:t>
            </a:r>
            <a:endParaRPr lang="zh-CN" altLang="en-US" b="0" dirty="0"/>
          </a:p>
        </p:txBody>
      </p:sp>
      <p:sp>
        <p:nvSpPr>
          <p:cNvPr id="39" name="文本框 38"/>
          <p:cNvSpPr txBox="1"/>
          <p:nvPr/>
        </p:nvSpPr>
        <p:spPr>
          <a:xfrm>
            <a:off x="267487" y="1530354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252898" y="598235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50W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087121" y="5982352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100W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512825" y="2783022"/>
            <a:ext cx="4354944" cy="646331"/>
          </a:xfrm>
          <a:prstGeom prst="rect">
            <a:avLst/>
          </a:prstGeom>
          <a:noFill/>
          <a:ln w="50800" cmpd="sng">
            <a:solidFill>
              <a:srgbClr val="A6A6A6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MT7965A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 MT7967A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MT7968AL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MT7968A</a:t>
            </a:r>
            <a:endParaRPr lang="en-US" altLang="zh-CN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dirty="0"/>
              <a:t>低</a:t>
            </a:r>
            <a:r>
              <a:rPr lang="en-US" altLang="zh-CN" dirty="0"/>
              <a:t>PF</a:t>
            </a:r>
            <a:r>
              <a:rPr lang="zh-CN" altLang="en-US" dirty="0"/>
              <a:t>、</a:t>
            </a:r>
            <a:r>
              <a:rPr lang="en-US" altLang="zh-CN" dirty="0"/>
              <a:t>DCM</a:t>
            </a:r>
            <a:r>
              <a:rPr lang="zh-CN" altLang="en-US" dirty="0"/>
              <a:t>、</a:t>
            </a:r>
            <a:r>
              <a:rPr lang="en-US" altLang="zh-CN" dirty="0"/>
              <a:t>PSR</a:t>
            </a:r>
            <a:r>
              <a:rPr lang="zh-CN" altLang="en-US" dirty="0"/>
              <a:t>、源极驱动双绕阻方案</a:t>
            </a:r>
            <a:r>
              <a:rPr lang="en-US" altLang="zh-CN" dirty="0"/>
              <a:t>—</a:t>
            </a:r>
            <a:r>
              <a:rPr lang="zh-CN" altLang="en-US" dirty="0"/>
              <a:t>防潮</a:t>
            </a:r>
            <a:r>
              <a:rPr lang="en-US" altLang="zh-CN" dirty="0"/>
              <a:t>OVP</a:t>
            </a:r>
            <a:r>
              <a:rPr lang="zh-CN" altLang="en-US" dirty="0"/>
              <a:t>更稳定</a:t>
            </a:r>
            <a:endParaRPr lang="en-US" altLang="zh-CN" dirty="0"/>
          </a:p>
          <a:p>
            <a:r>
              <a:rPr lang="en-US" altLang="zh-CN" dirty="0"/>
              <a:t>650V13R</a:t>
            </a:r>
            <a:r>
              <a:rPr lang="zh-CN" altLang="en-US" dirty="0"/>
              <a:t>、</a:t>
            </a:r>
            <a:r>
              <a:rPr lang="en-US" altLang="zh-CN" dirty="0"/>
              <a:t>650V7R</a:t>
            </a:r>
            <a:r>
              <a:rPr lang="zh-CN" altLang="en-US" dirty="0"/>
              <a:t>、</a:t>
            </a:r>
            <a:r>
              <a:rPr lang="en-US" altLang="zh-CN" dirty="0"/>
              <a:t>600V7R</a:t>
            </a:r>
            <a:r>
              <a:rPr lang="zh-CN" altLang="en-US" dirty="0"/>
              <a:t>、</a:t>
            </a:r>
            <a:r>
              <a:rPr lang="en-US" altLang="zh-CN" dirty="0"/>
              <a:t>600V4R</a:t>
            </a:r>
            <a:r>
              <a:rPr lang="zh-CN" altLang="en-US" dirty="0"/>
              <a:t>、</a:t>
            </a:r>
            <a:r>
              <a:rPr lang="en-US" altLang="zh-CN" dirty="0"/>
              <a:t>600V1.5R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57775" y="4287814"/>
            <a:ext cx="780668" cy="6953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580" y="3053418"/>
            <a:ext cx="741541" cy="7510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048" y="2178893"/>
            <a:ext cx="761946" cy="5175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039" y="1373242"/>
            <a:ext cx="903065" cy="665908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0368259" y="4674660"/>
            <a:ext cx="1658806" cy="276999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MP</a:t>
            </a:r>
            <a:endParaRPr lang="zh-CN" altLang="en-US" dirty="0">
              <a:ln>
                <a:solidFill>
                  <a:srgbClr val="315283"/>
                </a:solidFill>
              </a:ln>
              <a:solidFill>
                <a:srgbClr val="315283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368259" y="4175642"/>
            <a:ext cx="1658806" cy="276999"/>
          </a:xfrm>
          <a:prstGeom prst="rect">
            <a:avLst/>
          </a:prstGeom>
          <a:noFill/>
          <a:ln w="50800" cmpd="sng">
            <a:solidFill>
              <a:srgbClr val="2D5CE7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</a:rPr>
              <a:t>Development</a:t>
            </a:r>
            <a:endParaRPr lang="zh-CN" altLang="en-US" dirty="0">
              <a:ln>
                <a:solidFill>
                  <a:srgbClr val="2D5CE7"/>
                </a:solidFill>
              </a:ln>
              <a:solidFill>
                <a:srgbClr val="2D5CE7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373383" y="3702445"/>
            <a:ext cx="1658806" cy="276999"/>
          </a:xfrm>
          <a:prstGeom prst="rect">
            <a:avLst/>
          </a:prstGeom>
          <a:noFill/>
          <a:ln w="50800" cmpd="sng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1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368259" y="5169997"/>
            <a:ext cx="1644329" cy="276999"/>
          </a:xfrm>
          <a:prstGeom prst="rect">
            <a:avLst/>
          </a:prstGeom>
          <a:noFill/>
          <a:ln w="50800" cmpd="sng">
            <a:solidFill>
              <a:srgbClr val="A6A6A6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</a:rPr>
              <a:t>Not suggested</a:t>
            </a:r>
            <a:endParaRPr lang="zh-CN" altLang="en-US" dirty="0">
              <a:ln>
                <a:solidFill>
                  <a:srgbClr val="A6A6A6"/>
                </a:solidFill>
              </a:ln>
              <a:solidFill>
                <a:srgbClr val="A6A6A6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855640" y="7557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Road Map—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隔离 低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FC66-764D-4897-8362-AA0BF5831119}" type="slidenum">
              <a:rPr lang="zh-CN" altLang="en-US" smtClean="0"/>
            </a:fld>
            <a:endParaRPr lang="en-US" altLang="zh-CN" dirty="0"/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551384" y="5877272"/>
            <a:ext cx="9649072" cy="0"/>
          </a:xfrm>
          <a:prstGeom prst="straightConnector1">
            <a:avLst/>
          </a:prstGeom>
          <a:noFill/>
          <a:ln w="76200" cap="flat" cmpd="sng" algn="ctr">
            <a:solidFill>
              <a:srgbClr val="315283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rgbClr val="315283"/>
            </a:outerShdw>
          </a:effectLst>
        </p:spPr>
      </p:cxnSp>
      <p:cxnSp>
        <p:nvCxnSpPr>
          <p:cNvPr id="8" name="直接箭头连接符 7"/>
          <p:cNvCxnSpPr/>
          <p:nvPr/>
        </p:nvCxnSpPr>
        <p:spPr bwMode="auto">
          <a:xfrm flipV="1">
            <a:off x="1044000" y="764704"/>
            <a:ext cx="11440" cy="5112568"/>
          </a:xfrm>
          <a:prstGeom prst="straightConnector1">
            <a:avLst/>
          </a:prstGeom>
          <a:noFill/>
          <a:ln w="76200" cap="flat" cmpd="sng" algn="ctr">
            <a:solidFill>
              <a:srgbClr val="315283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rgbClr val="315283"/>
            </a:outerShdw>
          </a:effectLst>
        </p:spPr>
      </p:cxnSp>
      <p:sp>
        <p:nvSpPr>
          <p:cNvPr id="10" name="文本框 9"/>
          <p:cNvSpPr txBox="1"/>
          <p:nvPr/>
        </p:nvSpPr>
        <p:spPr>
          <a:xfrm>
            <a:off x="172113" y="76470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52384" y="5991151"/>
            <a:ext cx="90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2110" y="528443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1115" y="4635489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1323" y="4054123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6260" y="321207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85956" y="5971489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10W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23672" y="5979973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20W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27808" y="5979973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30W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9622" y="212572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04927" y="1143471"/>
            <a:ext cx="4206005" cy="430887"/>
          </a:xfrm>
          <a:prstGeom prst="rect">
            <a:avLst/>
          </a:prstGeom>
          <a:noFill/>
          <a:ln w="50800" cmpd="sng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MT883X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sz="1000" b="0" dirty="0"/>
              <a:t>低</a:t>
            </a:r>
            <a:r>
              <a:rPr lang="en-US" altLang="zh-CN" sz="1000" b="0" dirty="0"/>
              <a:t>PF</a:t>
            </a:r>
            <a:r>
              <a:rPr lang="zh-CN" altLang="en-US" sz="1000" b="0" dirty="0"/>
              <a:t>非隔离、</a:t>
            </a:r>
            <a:r>
              <a:rPr lang="zh-CN" altLang="en-US" sz="1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无</a:t>
            </a:r>
            <a:r>
              <a:rPr lang="en-US" altLang="zh-CN" sz="1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VCC</a:t>
            </a:r>
            <a:r>
              <a:rPr lang="zh-CN" altLang="en-US" sz="1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电容</a:t>
            </a:r>
            <a:r>
              <a:rPr lang="zh-CN" altLang="en-US" sz="1000" b="0" dirty="0"/>
              <a:t>、外围简单、</a:t>
            </a:r>
            <a:r>
              <a:rPr lang="en-US" altLang="zh-CN" sz="1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50-700mA</a:t>
            </a:r>
            <a:r>
              <a:rPr lang="zh-CN" altLang="en-US" sz="1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恒压恒流方案</a:t>
            </a:r>
            <a:endParaRPr lang="zh-CN" altLang="en-US" sz="1000" b="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98807" y="5284881"/>
            <a:ext cx="6947170" cy="461665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MT7860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b="0" dirty="0"/>
              <a:t>高</a:t>
            </a:r>
            <a:r>
              <a:rPr lang="en-US" altLang="zh-CN" b="0" dirty="0"/>
              <a:t>PF</a:t>
            </a:r>
            <a:r>
              <a:rPr lang="zh-CN" altLang="en-US" b="0" dirty="0"/>
              <a:t>非隔离、</a:t>
            </a:r>
            <a:r>
              <a:rPr lang="en-US" altLang="zh-CN" b="0" dirty="0"/>
              <a:t>QR</a:t>
            </a:r>
            <a:r>
              <a:rPr lang="zh-CN" altLang="en-US" b="0" dirty="0"/>
              <a:t>、“实地”架构</a:t>
            </a:r>
            <a:r>
              <a:rPr lang="en-US" altLang="zh-CN" b="0" dirty="0"/>
              <a:t>Buck</a:t>
            </a:r>
            <a:r>
              <a:rPr lang="zh-CN" altLang="en-US" b="0" dirty="0"/>
              <a:t>、专利的</a:t>
            </a:r>
            <a:r>
              <a:rPr lang="en-US" altLang="zh-CN" b="0" dirty="0"/>
              <a:t>PWM</a:t>
            </a:r>
            <a:r>
              <a:rPr lang="zh-CN" altLang="en-US" b="0" dirty="0"/>
              <a:t>及模似调光接口 </a:t>
            </a:r>
            <a:r>
              <a:rPr lang="en-US" altLang="zh-CN" b="0" dirty="0"/>
              <a:t>LED</a:t>
            </a:r>
            <a:r>
              <a:rPr lang="zh-CN" altLang="en-US" b="0" dirty="0"/>
              <a:t>恒流控制器</a:t>
            </a:r>
            <a:endParaRPr lang="zh-CN" altLang="en-US" b="0" dirty="0"/>
          </a:p>
        </p:txBody>
      </p:sp>
      <p:sp>
        <p:nvSpPr>
          <p:cNvPr id="24" name="文本框 23"/>
          <p:cNvSpPr txBox="1"/>
          <p:nvPr/>
        </p:nvSpPr>
        <p:spPr>
          <a:xfrm>
            <a:off x="1698807" y="2349892"/>
            <a:ext cx="3528392" cy="461665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MT7862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MT7864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MT7865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b="0" dirty="0"/>
              <a:t>高</a:t>
            </a:r>
            <a:r>
              <a:rPr lang="en-US" altLang="zh-CN" b="0" dirty="0"/>
              <a:t>PF</a:t>
            </a:r>
            <a:r>
              <a:rPr lang="zh-CN" altLang="en-US" b="0" dirty="0"/>
              <a:t>非隔离、</a:t>
            </a:r>
            <a:r>
              <a:rPr lang="en-US" altLang="zh-CN" b="0" dirty="0"/>
              <a:t>QR</a:t>
            </a:r>
            <a:r>
              <a:rPr lang="zh-CN" altLang="en-US" b="0" dirty="0"/>
              <a:t>、内置</a:t>
            </a:r>
            <a:r>
              <a:rPr lang="en-US" altLang="zh-CN" b="0" dirty="0"/>
              <a:t>MOS</a:t>
            </a:r>
            <a:endParaRPr lang="zh-CN" altLang="en-US" b="0" dirty="0"/>
          </a:p>
        </p:txBody>
      </p:sp>
      <p:sp>
        <p:nvSpPr>
          <p:cNvPr id="27" name="文本框 26"/>
          <p:cNvSpPr txBox="1"/>
          <p:nvPr/>
        </p:nvSpPr>
        <p:spPr>
          <a:xfrm>
            <a:off x="1704672" y="3980528"/>
            <a:ext cx="6944179" cy="461665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MT7980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b="0" dirty="0"/>
              <a:t>高</a:t>
            </a:r>
            <a:r>
              <a:rPr lang="en-US" altLang="zh-CN" b="0" dirty="0"/>
              <a:t>PF</a:t>
            </a:r>
            <a:r>
              <a:rPr lang="zh-CN" altLang="en-US" b="0" dirty="0"/>
              <a:t>隔离、</a:t>
            </a:r>
            <a:r>
              <a:rPr lang="en-US" altLang="zh-CN" b="0" dirty="0"/>
              <a:t>QR</a:t>
            </a:r>
            <a:r>
              <a:rPr lang="zh-CN" altLang="en-US" b="0" dirty="0"/>
              <a:t>、专利的</a:t>
            </a:r>
            <a:r>
              <a:rPr lang="en-US" altLang="zh-CN" b="0" dirty="0"/>
              <a:t>PWM</a:t>
            </a:r>
            <a:r>
              <a:rPr lang="zh-CN" altLang="en-US" b="0" dirty="0"/>
              <a:t>及模似调光接口 恒流控制器</a:t>
            </a:r>
            <a:endParaRPr lang="zh-CN" altLang="en-US" b="0" dirty="0"/>
          </a:p>
        </p:txBody>
      </p:sp>
      <p:sp>
        <p:nvSpPr>
          <p:cNvPr id="28" name="文本框 27"/>
          <p:cNvSpPr txBox="1"/>
          <p:nvPr/>
        </p:nvSpPr>
        <p:spPr>
          <a:xfrm>
            <a:off x="1698807" y="1721768"/>
            <a:ext cx="6955908" cy="461665"/>
          </a:xfrm>
          <a:prstGeom prst="rect">
            <a:avLst/>
          </a:prstGeom>
          <a:noFill/>
          <a:ln w="50800" cmpd="sng">
            <a:solidFill>
              <a:srgbClr val="2D5CE7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MT971X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系列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b="0" dirty="0"/>
              <a:t>低</a:t>
            </a:r>
            <a:r>
              <a:rPr lang="en-US" altLang="zh-CN" b="0" dirty="0"/>
              <a:t>PF</a:t>
            </a:r>
            <a:r>
              <a:rPr lang="zh-CN" altLang="en-US" b="0" dirty="0"/>
              <a:t>非隔离、无</a:t>
            </a:r>
            <a:r>
              <a:rPr lang="en-US" altLang="zh-CN" b="0" dirty="0"/>
              <a:t>VCC</a:t>
            </a:r>
            <a:r>
              <a:rPr lang="zh-CN" altLang="en-US" b="0" dirty="0" smtClean="0"/>
              <a:t>，</a:t>
            </a:r>
            <a:r>
              <a:rPr lang="zh-CN" altLang="en-US" b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全</a:t>
            </a:r>
            <a:r>
              <a:rPr lang="zh-CN" altLang="en-US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程模似调</a:t>
            </a:r>
            <a:r>
              <a:rPr lang="zh-CN" altLang="en-US" b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光且调光深度达</a:t>
            </a:r>
            <a:r>
              <a:rPr lang="en-US" altLang="zh-CN" b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1%</a:t>
            </a:r>
            <a:r>
              <a:rPr lang="zh-CN" altLang="en-US" b="0" dirty="0" smtClean="0"/>
              <a:t>的</a:t>
            </a:r>
            <a:r>
              <a:rPr lang="zh-CN" altLang="en-US" b="0" dirty="0"/>
              <a:t>调光方案</a:t>
            </a:r>
            <a:endParaRPr lang="zh-CN" altLang="en-US" b="0" dirty="0"/>
          </a:p>
        </p:txBody>
      </p:sp>
      <p:sp>
        <p:nvSpPr>
          <p:cNvPr id="63" name="文本框 62"/>
          <p:cNvSpPr txBox="1"/>
          <p:nvPr/>
        </p:nvSpPr>
        <p:spPr>
          <a:xfrm>
            <a:off x="6747085" y="6013451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0W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596210" y="5980813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100W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230610" y="4579498"/>
            <a:ext cx="1849462" cy="553998"/>
          </a:xfrm>
          <a:prstGeom prst="rect">
            <a:avLst/>
          </a:prstGeom>
          <a:noFill/>
          <a:ln w="50800" cmpd="sng">
            <a:solidFill>
              <a:srgbClr val="A6A6A6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000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MT8801</a:t>
            </a:r>
            <a:endParaRPr lang="en-US" altLang="zh-CN" sz="1000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sz="1000" b="0" dirty="0"/>
              <a:t>非隔离供电方案、固定输出</a:t>
            </a:r>
            <a:r>
              <a:rPr lang="en-US" altLang="zh-CN" sz="1000" b="0" dirty="0"/>
              <a:t>16V</a:t>
            </a:r>
            <a:r>
              <a:rPr lang="zh-CN" altLang="en-US" sz="1000" b="0" dirty="0"/>
              <a:t>、</a:t>
            </a:r>
            <a:r>
              <a:rPr lang="en-US" altLang="zh-CN" sz="1000" b="0" dirty="0" err="1"/>
              <a:t>Pstandby</a:t>
            </a:r>
            <a:r>
              <a:rPr lang="en-US" altLang="zh-CN" sz="1000" b="0" dirty="0"/>
              <a:t> ≤ 0.3W</a:t>
            </a:r>
            <a:endParaRPr lang="zh-CN" altLang="en-US" sz="1000" b="0" dirty="0"/>
          </a:p>
        </p:txBody>
      </p:sp>
      <p:sp>
        <p:nvSpPr>
          <p:cNvPr id="66" name="文本框 65"/>
          <p:cNvSpPr txBox="1"/>
          <p:nvPr/>
        </p:nvSpPr>
        <p:spPr>
          <a:xfrm>
            <a:off x="3199163" y="4643011"/>
            <a:ext cx="5073081" cy="461665"/>
          </a:xfrm>
          <a:prstGeom prst="rect">
            <a:avLst/>
          </a:prstGeom>
          <a:noFill/>
          <a:ln w="50800" cmpd="sng">
            <a:solidFill>
              <a:srgbClr val="A6A6A6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MT7815B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MT7816BS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MT7816BD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MT7817BD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b="0" dirty="0"/>
              <a:t>低</a:t>
            </a:r>
            <a:r>
              <a:rPr lang="en-US" altLang="zh-CN" b="0" dirty="0"/>
              <a:t>PF</a:t>
            </a:r>
            <a:r>
              <a:rPr lang="zh-CN" altLang="en-US" b="0" dirty="0"/>
              <a:t>非隔离、带</a:t>
            </a:r>
            <a:r>
              <a:rPr lang="en-US" altLang="zh-CN" b="0" dirty="0"/>
              <a:t>OVP</a:t>
            </a:r>
            <a:r>
              <a:rPr lang="zh-CN" altLang="en-US" b="0" dirty="0"/>
              <a:t>保护、兼容</a:t>
            </a:r>
            <a:r>
              <a:rPr lang="en-US" altLang="zh-CN" b="0" dirty="0"/>
              <a:t>PWM/</a:t>
            </a:r>
            <a:r>
              <a:rPr lang="zh-CN" altLang="en-US" b="0" dirty="0"/>
              <a:t>模似调光的调光方案</a:t>
            </a:r>
            <a:endParaRPr lang="zh-CN" altLang="en-US" b="0" dirty="0"/>
          </a:p>
        </p:txBody>
      </p:sp>
      <p:sp>
        <p:nvSpPr>
          <p:cNvPr id="67" name="文本框 66"/>
          <p:cNvSpPr txBox="1"/>
          <p:nvPr/>
        </p:nvSpPr>
        <p:spPr>
          <a:xfrm>
            <a:off x="2861686" y="3232313"/>
            <a:ext cx="5895729" cy="430887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MT7815C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MT7816CS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MT7816CD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MT7817CD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MT7818CS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MT7818CD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sz="1000" b="0" dirty="0"/>
              <a:t>低</a:t>
            </a:r>
            <a:r>
              <a:rPr lang="en-US" altLang="zh-CN" sz="1000" b="0" dirty="0"/>
              <a:t>PF</a:t>
            </a:r>
            <a:r>
              <a:rPr lang="zh-CN" altLang="en-US" sz="1000" b="0" dirty="0"/>
              <a:t>非隔离、全程调光带</a:t>
            </a:r>
            <a:r>
              <a:rPr lang="en-US" altLang="zh-CN" sz="1000" b="0" dirty="0"/>
              <a:t>OVP</a:t>
            </a:r>
            <a:r>
              <a:rPr lang="zh-CN" altLang="en-US" sz="1000" b="0" dirty="0"/>
              <a:t>保护、全程模似调光</a:t>
            </a:r>
            <a:r>
              <a:rPr lang="en-US" altLang="zh-CN" sz="1000" b="0" dirty="0"/>
              <a:t>—</a:t>
            </a:r>
            <a:r>
              <a:rPr lang="zh-CN" altLang="en-US" sz="1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真正全程调光无频闪无专利问题的调光方案</a:t>
            </a:r>
            <a:endParaRPr lang="zh-CN" altLang="en-US" sz="1000" b="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218935" y="2972952"/>
            <a:ext cx="1499844" cy="861774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000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MT8812</a:t>
            </a:r>
            <a:endParaRPr lang="en-US" altLang="zh-CN" sz="1000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sz="1000" b="0" dirty="0"/>
              <a:t>非隔离供电方案、默认输出</a:t>
            </a:r>
            <a:r>
              <a:rPr lang="en-US" altLang="zh-CN" sz="1000" b="0" dirty="0"/>
              <a:t>5V</a:t>
            </a:r>
            <a:r>
              <a:rPr lang="zh-CN" altLang="en-US" sz="1000" b="0" dirty="0"/>
              <a:t>、电流</a:t>
            </a:r>
            <a:r>
              <a:rPr lang="en-US" altLang="zh-CN" sz="1000" b="0" dirty="0"/>
              <a:t>&lt;200mA,Pstandby ≤ 0.05W</a:t>
            </a:r>
            <a:endParaRPr lang="zh-CN" altLang="en-US" sz="1000" b="0" dirty="0"/>
          </a:p>
        </p:txBody>
      </p:sp>
      <p:sp>
        <p:nvSpPr>
          <p:cNvPr id="69" name="文本框 68"/>
          <p:cNvSpPr txBox="1"/>
          <p:nvPr/>
        </p:nvSpPr>
        <p:spPr>
          <a:xfrm>
            <a:off x="208618" y="1190567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15" y="5249836"/>
            <a:ext cx="728686" cy="5352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399" y="4564960"/>
            <a:ext cx="671789" cy="562109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243" y="3899627"/>
            <a:ext cx="708918" cy="542566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756" y="3251644"/>
            <a:ext cx="485865" cy="446884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324" y="3249607"/>
            <a:ext cx="438708" cy="456025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920" y="2345037"/>
            <a:ext cx="678754" cy="551983"/>
          </a:xfrm>
          <a:prstGeom prst="rect">
            <a:avLst/>
          </a:prstGeom>
        </p:spPr>
      </p:pic>
      <p:sp>
        <p:nvSpPr>
          <p:cNvPr id="75" name="文本框 74"/>
          <p:cNvSpPr txBox="1"/>
          <p:nvPr/>
        </p:nvSpPr>
        <p:spPr>
          <a:xfrm>
            <a:off x="5757165" y="1141016"/>
            <a:ext cx="1581851" cy="430887"/>
          </a:xfrm>
          <a:prstGeom prst="rect">
            <a:avLst/>
          </a:prstGeom>
          <a:noFill/>
          <a:ln w="50800" cmpd="sng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MT7332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sz="1000" b="0" dirty="0"/>
              <a:t>切色温（</a:t>
            </a:r>
            <a:r>
              <a:rPr lang="en-US" altLang="zh-CN" sz="1000" b="0" dirty="0"/>
              <a:t>PWM</a:t>
            </a:r>
            <a:r>
              <a:rPr lang="zh-CN" altLang="en-US" sz="1000" b="0" dirty="0"/>
              <a:t>控制）</a:t>
            </a:r>
            <a:endParaRPr lang="zh-CN" altLang="en-US" sz="1000" b="0" dirty="0"/>
          </a:p>
        </p:txBody>
      </p:sp>
      <p:sp>
        <p:nvSpPr>
          <p:cNvPr id="40" name="文本框 39"/>
          <p:cNvSpPr txBox="1"/>
          <p:nvPr/>
        </p:nvSpPr>
        <p:spPr>
          <a:xfrm>
            <a:off x="10368259" y="4674660"/>
            <a:ext cx="1658806" cy="276999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MP</a:t>
            </a:r>
            <a:endParaRPr lang="zh-CN" altLang="en-US" dirty="0">
              <a:ln>
                <a:solidFill>
                  <a:srgbClr val="315283"/>
                </a:solidFill>
              </a:ln>
              <a:solidFill>
                <a:srgbClr val="315283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368259" y="4175642"/>
            <a:ext cx="1658806" cy="276999"/>
          </a:xfrm>
          <a:prstGeom prst="rect">
            <a:avLst/>
          </a:prstGeom>
          <a:noFill/>
          <a:ln w="50800" cmpd="sng">
            <a:solidFill>
              <a:srgbClr val="2D5CE7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</a:rPr>
              <a:t>Development</a:t>
            </a:r>
            <a:endParaRPr lang="zh-CN" altLang="en-US" dirty="0">
              <a:ln>
                <a:solidFill>
                  <a:srgbClr val="2D5CE7"/>
                </a:solidFill>
              </a:ln>
              <a:solidFill>
                <a:srgbClr val="2D5CE7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373383" y="3702445"/>
            <a:ext cx="1658806" cy="276999"/>
          </a:xfrm>
          <a:prstGeom prst="rect">
            <a:avLst/>
          </a:prstGeom>
          <a:noFill/>
          <a:ln w="50800" cmpd="sng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1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0368259" y="5169997"/>
            <a:ext cx="1644329" cy="276999"/>
          </a:xfrm>
          <a:prstGeom prst="rect">
            <a:avLst/>
          </a:prstGeom>
          <a:noFill/>
          <a:ln w="50800" cmpd="sng">
            <a:solidFill>
              <a:srgbClr val="A6A6A6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</a:rPr>
              <a:t>Not suggested</a:t>
            </a:r>
            <a:endParaRPr lang="zh-CN" altLang="en-US" dirty="0">
              <a:ln>
                <a:solidFill>
                  <a:srgbClr val="A6A6A6"/>
                </a:solidFill>
              </a:ln>
              <a:solidFill>
                <a:srgbClr val="A6A6A6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855640" y="7557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Road Map—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能照明解决方案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FC66-764D-4897-8362-AA0BF5831119}" type="slidenum">
              <a:rPr lang="zh-CN" altLang="en-US" smtClean="0"/>
            </a:fld>
            <a:endParaRPr lang="en-US" altLang="zh-CN" dirty="0"/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551384" y="5877272"/>
            <a:ext cx="9649072" cy="0"/>
          </a:xfrm>
          <a:prstGeom prst="straightConnector1">
            <a:avLst/>
          </a:prstGeom>
          <a:noFill/>
          <a:ln w="76200" cap="flat" cmpd="sng" algn="ctr">
            <a:solidFill>
              <a:srgbClr val="315283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rgbClr val="315283"/>
            </a:outerShdw>
          </a:effectLst>
        </p:spPr>
      </p:cxnSp>
      <p:cxnSp>
        <p:nvCxnSpPr>
          <p:cNvPr id="8" name="直接箭头连接符 7"/>
          <p:cNvCxnSpPr/>
          <p:nvPr/>
        </p:nvCxnSpPr>
        <p:spPr bwMode="auto">
          <a:xfrm flipV="1">
            <a:off x="1055440" y="816916"/>
            <a:ext cx="72008" cy="5060356"/>
          </a:xfrm>
          <a:prstGeom prst="straightConnector1">
            <a:avLst/>
          </a:prstGeom>
          <a:noFill/>
          <a:ln w="76200" cap="flat" cmpd="sng" algn="ctr">
            <a:solidFill>
              <a:srgbClr val="315283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rgbClr val="315283"/>
            </a:outerShdw>
          </a:effectLst>
        </p:spPr>
      </p:cxnSp>
      <p:sp>
        <p:nvSpPr>
          <p:cNvPr id="10" name="文本框 9"/>
          <p:cNvSpPr txBox="1"/>
          <p:nvPr/>
        </p:nvSpPr>
        <p:spPr>
          <a:xfrm>
            <a:off x="170505" y="81691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52384" y="599115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5563" y="521016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8554" y="3756283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81737" y="600484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1A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57427" y="602026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1.5A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835844" y="6002544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3A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35328" y="5279166"/>
            <a:ext cx="3766536" cy="461665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MT7201C/MT7201C+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en-US" altLang="zh-CN" b="0" dirty="0"/>
              <a:t>50V</a:t>
            </a:r>
            <a:r>
              <a:rPr lang="zh-CN" altLang="en-US" b="0" dirty="0"/>
              <a:t>耐压，支持模拟和</a:t>
            </a:r>
            <a:r>
              <a:rPr lang="en-US" altLang="zh-CN" b="0" dirty="0"/>
              <a:t>PWM</a:t>
            </a:r>
            <a:r>
              <a:rPr lang="zh-CN" altLang="en-US" b="0" dirty="0"/>
              <a:t>调光的降压恒流芯片</a:t>
            </a:r>
            <a:endParaRPr lang="zh-CN" altLang="en-US" b="0" dirty="0"/>
          </a:p>
        </p:txBody>
      </p:sp>
      <p:sp>
        <p:nvSpPr>
          <p:cNvPr id="22" name="文本框 21"/>
          <p:cNvSpPr txBox="1"/>
          <p:nvPr/>
        </p:nvSpPr>
        <p:spPr>
          <a:xfrm>
            <a:off x="1335328" y="4394137"/>
            <a:ext cx="2756961" cy="646331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MT7261/MT7282/MT7285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b="0" dirty="0"/>
              <a:t>支持</a:t>
            </a:r>
            <a:r>
              <a:rPr lang="en-US" altLang="zh-CN" b="0" dirty="0"/>
              <a:t>Buck/ Boost/ Buck-boost</a:t>
            </a:r>
            <a:r>
              <a:rPr lang="zh-CN" altLang="en-US" b="0" dirty="0"/>
              <a:t>及模似调光、</a:t>
            </a:r>
            <a:r>
              <a:rPr lang="en-US" altLang="zh-CN" b="0" dirty="0"/>
              <a:t>PWM</a:t>
            </a:r>
            <a:r>
              <a:rPr lang="zh-CN" altLang="en-US" b="0" dirty="0"/>
              <a:t>调光的</a:t>
            </a:r>
            <a:r>
              <a:rPr lang="en-US" altLang="zh-CN" b="0" dirty="0"/>
              <a:t>DC</a:t>
            </a:r>
            <a:r>
              <a:rPr lang="zh-CN" altLang="en-US" b="0" dirty="0"/>
              <a:t>恒流芯片</a:t>
            </a:r>
            <a:endParaRPr lang="zh-CN" altLang="en-US" b="0" dirty="0"/>
          </a:p>
        </p:txBody>
      </p:sp>
      <p:sp>
        <p:nvSpPr>
          <p:cNvPr id="27" name="文本框 26"/>
          <p:cNvSpPr txBox="1"/>
          <p:nvPr/>
        </p:nvSpPr>
        <p:spPr>
          <a:xfrm>
            <a:off x="1373683" y="2717246"/>
            <a:ext cx="2283848" cy="646331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MT7223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en-US" altLang="zh-CN" b="0" dirty="0"/>
              <a:t>90V </a:t>
            </a:r>
            <a:r>
              <a:rPr lang="zh-CN" altLang="en-US" b="0" dirty="0"/>
              <a:t>耐压 支持模似和</a:t>
            </a:r>
            <a:r>
              <a:rPr lang="en-US" altLang="zh-CN" b="0" dirty="0"/>
              <a:t>PWM</a:t>
            </a:r>
            <a:r>
              <a:rPr lang="zh-CN" altLang="en-US" b="0" dirty="0"/>
              <a:t>调光降压恒流芯片</a:t>
            </a:r>
            <a:endParaRPr lang="zh-CN" altLang="en-US" b="0" dirty="0"/>
          </a:p>
        </p:txBody>
      </p:sp>
      <p:sp>
        <p:nvSpPr>
          <p:cNvPr id="33" name="文本框 32"/>
          <p:cNvSpPr txBox="1"/>
          <p:nvPr/>
        </p:nvSpPr>
        <p:spPr>
          <a:xfrm>
            <a:off x="7486766" y="5998951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8A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373570" y="3560268"/>
            <a:ext cx="1964748" cy="646331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MT7004B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b="0" dirty="0"/>
              <a:t>支持高频率</a:t>
            </a:r>
            <a:r>
              <a:rPr lang="en-US" altLang="zh-CN" b="0" dirty="0"/>
              <a:t>PWM</a:t>
            </a:r>
            <a:r>
              <a:rPr lang="zh-CN" altLang="en-US" b="0" dirty="0"/>
              <a:t>调光、升压型</a:t>
            </a:r>
            <a:r>
              <a:rPr lang="en-US" altLang="zh-CN" b="0" dirty="0"/>
              <a:t>LED DC</a:t>
            </a:r>
            <a:r>
              <a:rPr lang="zh-CN" altLang="en-US" b="0" dirty="0"/>
              <a:t>恒流驱动芯片</a:t>
            </a:r>
            <a:endParaRPr lang="zh-CN" altLang="en-US" b="0" dirty="0"/>
          </a:p>
        </p:txBody>
      </p:sp>
      <p:sp>
        <p:nvSpPr>
          <p:cNvPr id="36" name="文本框 35"/>
          <p:cNvSpPr txBox="1"/>
          <p:nvPr/>
        </p:nvSpPr>
        <p:spPr>
          <a:xfrm>
            <a:off x="4177997" y="2803705"/>
            <a:ext cx="2276062" cy="461665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MT8823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en-US" altLang="zh-CN" b="0" dirty="0"/>
              <a:t>90V</a:t>
            </a:r>
            <a:r>
              <a:rPr lang="zh-CN" altLang="en-US" b="0" dirty="0"/>
              <a:t>耐压 降压型恒压恒流芯片</a:t>
            </a:r>
            <a:endParaRPr lang="zh-CN" altLang="en-US" b="0" dirty="0"/>
          </a:p>
        </p:txBody>
      </p:sp>
      <p:sp>
        <p:nvSpPr>
          <p:cNvPr id="39" name="文本框 38"/>
          <p:cNvSpPr txBox="1"/>
          <p:nvPr/>
        </p:nvSpPr>
        <p:spPr>
          <a:xfrm>
            <a:off x="284329" y="1627489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380517" y="2044261"/>
            <a:ext cx="3498714" cy="461665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MT7202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en-US" altLang="zh-CN" b="0" dirty="0"/>
              <a:t>50V</a:t>
            </a:r>
            <a:r>
              <a:rPr lang="zh-CN" altLang="en-US" b="0" dirty="0"/>
              <a:t>耐压，支持模拟和</a:t>
            </a:r>
            <a:r>
              <a:rPr lang="en-US" altLang="zh-CN" b="0" dirty="0"/>
              <a:t>PWM</a:t>
            </a:r>
            <a:r>
              <a:rPr lang="zh-CN" altLang="en-US" b="0" dirty="0"/>
              <a:t>调光的降压恒流芯片</a:t>
            </a:r>
            <a:endParaRPr lang="zh-CN" altLang="en-US" b="0" dirty="0"/>
          </a:p>
        </p:txBody>
      </p:sp>
      <p:sp>
        <p:nvSpPr>
          <p:cNvPr id="76" name="文本框 75"/>
          <p:cNvSpPr txBox="1"/>
          <p:nvPr/>
        </p:nvSpPr>
        <p:spPr>
          <a:xfrm>
            <a:off x="5091165" y="2040905"/>
            <a:ext cx="3498714" cy="461665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MT7200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b="0" dirty="0"/>
              <a:t>外置</a:t>
            </a:r>
            <a:r>
              <a:rPr lang="en-US" altLang="zh-CN" b="0" dirty="0"/>
              <a:t>MOS</a:t>
            </a:r>
            <a:r>
              <a:rPr lang="zh-CN" altLang="en-US" b="0" dirty="0"/>
              <a:t>，带模拟和</a:t>
            </a:r>
            <a:r>
              <a:rPr lang="en-US" altLang="zh-CN" b="0" dirty="0"/>
              <a:t>PWM</a:t>
            </a:r>
            <a:r>
              <a:rPr lang="zh-CN" altLang="en-US" b="0" dirty="0"/>
              <a:t>调光的降压恒流芯片</a:t>
            </a:r>
            <a:endParaRPr lang="zh-CN" altLang="en-US" b="0" dirty="0"/>
          </a:p>
        </p:txBody>
      </p:sp>
      <p:sp>
        <p:nvSpPr>
          <p:cNvPr id="77" name="文本框 76"/>
          <p:cNvSpPr txBox="1"/>
          <p:nvPr/>
        </p:nvSpPr>
        <p:spPr>
          <a:xfrm>
            <a:off x="1403337" y="1377159"/>
            <a:ext cx="2285464" cy="461665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MT7212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en-US" altLang="zh-CN" b="0" dirty="0"/>
              <a:t>80V</a:t>
            </a:r>
            <a:r>
              <a:rPr lang="zh-CN" altLang="en-US" b="0" dirty="0"/>
              <a:t>耐压降压恒流芯片</a:t>
            </a:r>
            <a:endParaRPr lang="zh-CN" altLang="en-US" b="0" dirty="0"/>
          </a:p>
        </p:txBody>
      </p:sp>
      <p:sp>
        <p:nvSpPr>
          <p:cNvPr id="78" name="文本框 77"/>
          <p:cNvSpPr txBox="1"/>
          <p:nvPr/>
        </p:nvSpPr>
        <p:spPr>
          <a:xfrm>
            <a:off x="4935032" y="1349575"/>
            <a:ext cx="3498714" cy="461665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MT7210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b="0" dirty="0"/>
              <a:t>外置</a:t>
            </a:r>
            <a:r>
              <a:rPr lang="en-US" altLang="zh-CN" b="0" dirty="0"/>
              <a:t>MOS</a:t>
            </a:r>
            <a:r>
              <a:rPr lang="zh-CN" altLang="en-US" b="0" dirty="0"/>
              <a:t> </a:t>
            </a:r>
            <a:r>
              <a:rPr lang="en-US" altLang="zh-CN" b="0" dirty="0"/>
              <a:t>400V</a:t>
            </a:r>
            <a:r>
              <a:rPr lang="zh-CN" altLang="en-US" b="0" dirty="0"/>
              <a:t>耐压降压恒流芯片</a:t>
            </a:r>
            <a:endParaRPr lang="zh-CN" altLang="en-US" b="0" dirty="0"/>
          </a:p>
        </p:txBody>
      </p:sp>
      <p:sp>
        <p:nvSpPr>
          <p:cNvPr id="29" name="文本框 28"/>
          <p:cNvSpPr txBox="1"/>
          <p:nvPr/>
        </p:nvSpPr>
        <p:spPr>
          <a:xfrm>
            <a:off x="10368259" y="4674660"/>
            <a:ext cx="1658806" cy="276999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MP</a:t>
            </a:r>
            <a:endParaRPr lang="zh-CN" altLang="en-US" dirty="0">
              <a:ln>
                <a:solidFill>
                  <a:srgbClr val="315283"/>
                </a:solidFill>
              </a:ln>
              <a:solidFill>
                <a:srgbClr val="315283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368259" y="4175642"/>
            <a:ext cx="1658806" cy="276999"/>
          </a:xfrm>
          <a:prstGeom prst="rect">
            <a:avLst/>
          </a:prstGeom>
          <a:noFill/>
          <a:ln w="50800" cmpd="sng">
            <a:solidFill>
              <a:srgbClr val="2D5CE7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</a:rPr>
              <a:t>Development</a:t>
            </a:r>
            <a:endParaRPr lang="zh-CN" altLang="en-US" dirty="0">
              <a:ln>
                <a:solidFill>
                  <a:srgbClr val="2D5CE7"/>
                </a:solidFill>
              </a:ln>
              <a:solidFill>
                <a:srgbClr val="2D5CE7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373383" y="3702445"/>
            <a:ext cx="1658806" cy="276999"/>
          </a:xfrm>
          <a:prstGeom prst="rect">
            <a:avLst/>
          </a:prstGeom>
          <a:noFill/>
          <a:ln w="50800" cmpd="sng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1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368259" y="5169997"/>
            <a:ext cx="1644329" cy="276999"/>
          </a:xfrm>
          <a:prstGeom prst="rect">
            <a:avLst/>
          </a:prstGeom>
          <a:noFill/>
          <a:ln w="50800" cmpd="sng">
            <a:solidFill>
              <a:srgbClr val="A6A6A6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</a:rPr>
              <a:t>Not suggested</a:t>
            </a:r>
            <a:endParaRPr lang="zh-CN" altLang="en-US" dirty="0">
              <a:ln>
                <a:solidFill>
                  <a:srgbClr val="A6A6A6"/>
                </a:solidFill>
              </a:ln>
              <a:solidFill>
                <a:srgbClr val="A6A6A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55640" y="7557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Road Map—DC-DC 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FC66-764D-4897-8362-AA0BF5831119}" type="slidenum">
              <a:rPr lang="zh-CN" altLang="en-US" smtClean="0"/>
            </a:fld>
            <a:endParaRPr lang="en-US" altLang="zh-CN" dirty="0"/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1568587" y="1628800"/>
            <a:ext cx="3312368" cy="0"/>
          </a:xfrm>
          <a:prstGeom prst="line">
            <a:avLst/>
          </a:prstGeom>
          <a:ln w="50800" cmpd="sng"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 flipH="1">
            <a:off x="4484492" y="932001"/>
            <a:ext cx="28971" cy="5167392"/>
          </a:xfrm>
          <a:prstGeom prst="line">
            <a:avLst/>
          </a:prstGeom>
          <a:noFill/>
          <a:ln w="317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9" name="文本框 8"/>
          <p:cNvSpPr txBox="1"/>
          <p:nvPr/>
        </p:nvSpPr>
        <p:spPr>
          <a:xfrm>
            <a:off x="1784611" y="93200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i="1" dirty="0" smtClean="0">
                <a:solidFill>
                  <a:srgbClr val="002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内容大纲</a:t>
            </a:r>
            <a:endParaRPr lang="zh-CN" altLang="en-US" sz="4000" i="1" dirty="0">
              <a:solidFill>
                <a:srgbClr val="002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15480" y="1628800"/>
            <a:ext cx="285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Table of contents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4326127" y="2916469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14" name="文本框 13"/>
          <p:cNvSpPr txBox="1"/>
          <p:nvPr/>
        </p:nvSpPr>
        <p:spPr>
          <a:xfrm>
            <a:off x="3839172" y="2296199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21106" y="2305708"/>
            <a:ext cx="3870963" cy="461665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</a:t>
            </a:r>
            <a:r>
              <a:rPr lang="zh-CN" altLang="en-US" sz="2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司简介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4326127" y="3933056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17" name="文本框 16"/>
          <p:cNvSpPr txBox="1"/>
          <p:nvPr/>
        </p:nvSpPr>
        <p:spPr>
          <a:xfrm>
            <a:off x="3855798" y="3257180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36939" y="3258999"/>
            <a:ext cx="3870963" cy="461665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产品线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Road Map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4326127" y="4919102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20" name="文本框 19"/>
          <p:cNvSpPr txBox="1"/>
          <p:nvPr/>
        </p:nvSpPr>
        <p:spPr>
          <a:xfrm>
            <a:off x="3787097" y="4164075"/>
            <a:ext cx="65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7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srgbClr val="0027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36939" y="4164075"/>
            <a:ext cx="3870963" cy="523220"/>
          </a:xfrm>
          <a:prstGeom prst="rect">
            <a:avLst/>
          </a:prstGeom>
          <a:solidFill>
            <a:srgbClr val="002784"/>
          </a:solidFill>
          <a:ln>
            <a:solidFill>
              <a:srgbClr val="315283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产品及解决方案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4287002" y="5877272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23" name="文本框 22"/>
          <p:cNvSpPr txBox="1"/>
          <p:nvPr/>
        </p:nvSpPr>
        <p:spPr>
          <a:xfrm>
            <a:off x="3840375" y="5204616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21105" y="5149935"/>
            <a:ext cx="3870963" cy="461665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能照明解决方案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55640" y="7557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3600" i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Reliable</a:t>
            </a:r>
            <a:r>
              <a:rPr lang="zh-CN" altLang="en-US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Green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Power</a:t>
            </a:r>
            <a:r>
              <a:rPr lang="zh-CN" altLang="en-US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Partner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608142" y="1112444"/>
            <a:ext cx="5380658" cy="5364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83524" y="4075560"/>
            <a:ext cx="6105194" cy="22124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19080" y="1311992"/>
            <a:ext cx="2952328" cy="1953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4590" y="1277125"/>
            <a:ext cx="2885066" cy="1953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MT785XB/BL</a:t>
            </a:r>
            <a:r>
              <a:rPr lang="zh-CN" altLang="zh-CN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</a:t>
            </a:r>
            <a:r>
              <a:rPr lang="zh-CN" altLang="zh-CN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zh-CN" altLang="en-US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非隔离，集</a:t>
            </a:r>
            <a:r>
              <a:rPr lang="zh-CN" altLang="en-US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成高压启动电流源供电，无启动电阻</a:t>
            </a:r>
            <a:r>
              <a:rPr lang="en-US" altLang="zh-CN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r>
              <a:rPr lang="en-US" altLang="zh-CN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</a:t>
            </a:r>
            <a:r>
              <a:rPr lang="zh-CN" altLang="en-US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电容、内置积分环路高</a:t>
            </a:r>
            <a:r>
              <a:rPr lang="en-US" altLang="zh-CN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  <a:r>
              <a:rPr lang="en-US" altLang="zh-CN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THD</a:t>
            </a:r>
            <a:r>
              <a:rPr lang="zh-CN" altLang="en-US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</a:t>
            </a:r>
            <a:r>
              <a:rPr lang="en-US" altLang="zh-CN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</a:t>
            </a:r>
            <a:r>
              <a:rPr lang="zh-CN" altLang="en-US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zh-CN" altLang="zh-CN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20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1055440" y="7837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56558" y="79279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产品优点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67389" y="731246"/>
            <a:ext cx="277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典型应用原理图及管脚图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85119" y="3573710"/>
            <a:ext cx="74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9" y="4334813"/>
            <a:ext cx="1255465" cy="16420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08" y="4455459"/>
            <a:ext cx="1350970" cy="1527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54" y="4449536"/>
            <a:ext cx="1420671" cy="1527341"/>
          </a:xfrm>
          <a:prstGeom prst="rect">
            <a:avLst/>
          </a:prstGeom>
          <a:noFill/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56" y="4499865"/>
            <a:ext cx="1502721" cy="1484784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0636" y="4097704"/>
            <a:ext cx="4893203" cy="20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直接箭头连接符 28"/>
          <p:cNvCxnSpPr/>
          <p:nvPr/>
        </p:nvCxnSpPr>
        <p:spPr bwMode="auto">
          <a:xfrm flipH="1" flipV="1">
            <a:off x="8328248" y="2708920"/>
            <a:ext cx="181891" cy="187220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6732449" y="1412274"/>
          <a:ext cx="5265738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78" name="" r:id="rId6" imgW="7411720" imgH="3281045" progId="Visio.Drawing.11">
                  <p:embed/>
                </p:oleObj>
              </mc:Choice>
              <mc:Fallback>
                <p:oleObj name="" r:id="rId6" imgW="7411720" imgH="3281045" progId="Visio.Drawing.11">
                  <p:embed/>
                  <p:pic>
                    <p:nvPicPr>
                      <p:cNvPr id="0" name="图片 2040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449" y="1412274"/>
                        <a:ext cx="5265738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405842" y="1326067"/>
            <a:ext cx="285356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1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无</a:t>
            </a:r>
            <a:r>
              <a:rPr lang="en-US" altLang="zh-CN" sz="11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COMP</a:t>
            </a:r>
            <a:r>
              <a:rPr lang="zh-CN" altLang="en-US" sz="11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电容</a:t>
            </a:r>
            <a:r>
              <a:rPr lang="zh-CN" altLang="en-US" sz="11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，彻底解决了潮湿、灌胶等影响输出电流的干扰，提高了系统的可靠性</a:t>
            </a:r>
            <a:endParaRPr lang="zh-CN" altLang="en-US" sz="11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1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</a:t>
            </a:r>
            <a:r>
              <a:rPr lang="zh-CN" altLang="en-US" sz="11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置了</a:t>
            </a:r>
            <a:r>
              <a:rPr lang="en-US" altLang="zh-CN" sz="11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THD</a:t>
            </a:r>
            <a:r>
              <a:rPr lang="zh-CN" altLang="en-US" sz="11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补偿</a:t>
            </a:r>
            <a:r>
              <a:rPr lang="zh-CN" altLang="en-US" sz="11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，无需要加外围</a:t>
            </a:r>
            <a:r>
              <a:rPr lang="en-US" altLang="zh-CN" sz="11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RC</a:t>
            </a:r>
            <a:r>
              <a:rPr lang="zh-CN" altLang="en-US" sz="11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进行补偿，支持</a:t>
            </a:r>
            <a:r>
              <a:rPr lang="en-US" altLang="zh-CN" sz="11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66V</a:t>
            </a:r>
            <a:r>
              <a:rPr lang="zh-CN" altLang="en-US" sz="11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输出电</a:t>
            </a:r>
            <a:r>
              <a:rPr lang="zh-CN" altLang="en-US" sz="11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压可</a:t>
            </a:r>
            <a:r>
              <a:rPr lang="zh-CN" altLang="en-US" sz="11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满足巴西分次谐波测试要求</a:t>
            </a:r>
            <a:endParaRPr lang="zh-CN" altLang="en-US" sz="11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1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主</a:t>
            </a:r>
            <a:r>
              <a:rPr lang="zh-CN" altLang="en-US" sz="11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功率</a:t>
            </a:r>
            <a:r>
              <a:rPr lang="zh-CN" altLang="en-US" sz="11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电感的感量对</a:t>
            </a:r>
            <a:r>
              <a:rPr lang="en-US" altLang="zh-CN" sz="11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THD</a:t>
            </a:r>
            <a:r>
              <a:rPr lang="zh-CN" altLang="en-US" sz="11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影响小</a:t>
            </a:r>
            <a:r>
              <a:rPr lang="zh-CN" altLang="en-US" sz="11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1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相比市场上相同的方案电感的成本可更低</a:t>
            </a:r>
            <a:endParaRPr lang="zh-CN" altLang="en-US" sz="11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altLang="zh-CN" sz="11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ADJ</a:t>
            </a:r>
            <a:r>
              <a:rPr lang="zh-CN" altLang="en-US" sz="11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脚灵活可选低压掉电流功能</a:t>
            </a:r>
            <a:r>
              <a:rPr lang="zh-CN" altLang="en-US" sz="11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（可设置哪个输入电压开始掉电流功能）</a:t>
            </a:r>
            <a:endParaRPr lang="zh-CN" altLang="en-US" sz="11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MT785XB/BL-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非隔离超低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THD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055440" y="881388"/>
          <a:ext cx="9958688" cy="5508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758"/>
                <a:gridCol w="1466806"/>
                <a:gridCol w="1526557"/>
                <a:gridCol w="1656184"/>
                <a:gridCol w="1796602"/>
                <a:gridCol w="1659781"/>
              </a:tblGrid>
              <a:tr h="451502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Part No.</a:t>
                      </a:r>
                      <a:endParaRPr lang="zh-CN" altLang="en-US" sz="1800" dirty="0"/>
                    </a:p>
                  </a:txBody>
                  <a:tcPr anchor="ctr">
                    <a:solidFill>
                      <a:srgbClr val="0027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Rdson</a:t>
                      </a:r>
                      <a:endParaRPr lang="zh-CN" altLang="en-US" sz="1800" dirty="0"/>
                    </a:p>
                  </a:txBody>
                  <a:tcPr anchor="ctr">
                    <a:solidFill>
                      <a:srgbClr val="0027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Vds</a:t>
                      </a:r>
                      <a:endParaRPr lang="zh-CN" altLang="en-US" sz="1800" dirty="0"/>
                    </a:p>
                  </a:txBody>
                  <a:tcPr anchor="ctr">
                    <a:solidFill>
                      <a:srgbClr val="0027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Max. Power</a:t>
                      </a:r>
                      <a:endParaRPr lang="zh-CN" altLang="en-US" sz="1800" dirty="0"/>
                    </a:p>
                  </a:txBody>
                  <a:tcPr anchor="ctr">
                    <a:solidFill>
                      <a:srgbClr val="002784"/>
                    </a:solidFill>
                  </a:tcPr>
                </a:tc>
                <a:tc hMerge="1">
                  <a:tcPr>
                    <a:solidFill>
                      <a:srgbClr val="31528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Package</a:t>
                      </a:r>
                      <a:endParaRPr lang="zh-CN" altLang="en-US" sz="1800" dirty="0"/>
                    </a:p>
                  </a:txBody>
                  <a:tcPr anchor="ctr">
                    <a:solidFill>
                      <a:srgbClr val="002784"/>
                    </a:solidFill>
                  </a:tcPr>
                </a:tc>
              </a:tr>
              <a:tr h="484602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176VAC~ 265VAC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85VAC~265VAC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2784"/>
                    </a:solidFill>
                  </a:tcPr>
                </a:tc>
                <a:tc vMerge="1">
                  <a:tcPr/>
                </a:tc>
              </a:tr>
              <a:tr h="2288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MT7852F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</a:t>
                      </a:r>
                      <a:r>
                        <a:rPr lang="el-GR" altLang="zh-CN" sz="1400" dirty="0" smtClean="0"/>
                        <a:t>Ω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650V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</a:tr>
              <a:tr h="2288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MT7852BF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</a:t>
                      </a:r>
                      <a:r>
                        <a:rPr lang="el-GR" altLang="zh-CN" sz="1400" dirty="0" smtClean="0"/>
                        <a:t>Ω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650V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</a:tr>
              <a:tr h="2288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MT7852B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</a:t>
                      </a:r>
                      <a:r>
                        <a:rPr lang="el-GR" altLang="zh-CN" sz="1400" dirty="0" smtClean="0"/>
                        <a:t>.5Ω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600V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</a:tr>
              <a:tr h="2288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MT7853BS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3.5</a:t>
                      </a:r>
                      <a:r>
                        <a:rPr lang="el-GR" altLang="zh-CN" sz="1400" dirty="0" smtClean="0"/>
                        <a:t>Ω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600V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</a:tr>
              <a:tr h="2288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MT7853BD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3.5</a:t>
                      </a:r>
                      <a:r>
                        <a:rPr lang="el-GR" altLang="zh-CN" sz="1400" dirty="0" smtClean="0"/>
                        <a:t>Ω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600V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</a:tr>
              <a:tr h="3482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MT7854BS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2.3</a:t>
                      </a:r>
                      <a:r>
                        <a:rPr lang="el-GR" altLang="zh-CN" sz="1400" dirty="0" smtClean="0"/>
                        <a:t>Ω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600V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MT7854BD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2.3</a:t>
                      </a:r>
                      <a:r>
                        <a:rPr lang="el-GR" altLang="zh-CN" sz="1400" dirty="0" smtClean="0"/>
                        <a:t>Ω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600V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MT7855BS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1.9</a:t>
                      </a:r>
                      <a:r>
                        <a:rPr lang="el-GR" altLang="zh-CN" sz="1400" dirty="0" smtClean="0"/>
                        <a:t>Ω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600V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MT7856BE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2.3</a:t>
                      </a:r>
                      <a:r>
                        <a:rPr lang="el-GR" altLang="zh-CN" sz="1400" dirty="0" smtClean="0"/>
                        <a:t>Ω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600V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</a:tr>
              <a:tr h="2544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MT7851BL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8.5</a:t>
                      </a:r>
                      <a:r>
                        <a:rPr lang="el-GR" altLang="zh-CN" sz="1400" dirty="0" smtClean="0"/>
                        <a:t>Ω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500V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</a:tr>
              <a:tr h="3097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MT7852BL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</a:t>
                      </a:r>
                      <a:r>
                        <a:rPr lang="el-GR" altLang="zh-CN" sz="1400" dirty="0" smtClean="0"/>
                        <a:t>Ω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500V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MT7853BL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</a:t>
                      </a:r>
                      <a:r>
                        <a:rPr lang="el-GR" altLang="zh-CN" sz="1400" dirty="0" smtClean="0"/>
                        <a:t>Ω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500V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MT7855BLS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</a:t>
                      </a:r>
                      <a:r>
                        <a:rPr lang="el-GR" altLang="zh-CN" sz="1400" dirty="0" smtClean="0"/>
                        <a:t>Ω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500V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CDD3FF"/>
                    </a:solidFill>
                  </a:tcPr>
                </a:tc>
              </a:tr>
              <a:tr h="45150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MT7855BLD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</a:t>
                      </a:r>
                      <a:r>
                        <a:rPr lang="el-GR" altLang="zh-CN" sz="1400" dirty="0" smtClean="0"/>
                        <a:t>Ω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500V</a:t>
                      </a:r>
                      <a:endParaRPr lang="zh-CN" altLang="en-US" sz="1400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24W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8EAFF"/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方案选型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8230498" y="4343884"/>
            <a:ext cx="3859733" cy="21415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24857" y="4330744"/>
            <a:ext cx="3925496" cy="21740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715636" y="1156905"/>
            <a:ext cx="4374594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409745" y="1568440"/>
            <a:ext cx="3240360" cy="17408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24857" y="1156905"/>
            <a:ext cx="4219357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1631504" y="73860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应用原理图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5450" y="1657831"/>
            <a:ext cx="3028950" cy="15621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711405" y="784771"/>
            <a:ext cx="290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满足巴西标准</a:t>
            </a:r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MT7855BL-18W</a:t>
            </a:r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日光灯方案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30441" y="743965"/>
            <a:ext cx="201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</a:t>
            </a:r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秀的</a:t>
            </a:r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THD</a:t>
            </a:r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47221" y="400382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传导测试图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583440" y="396521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辐射测试图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3789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8214" r="1720" b="4643"/>
          <a:stretch>
            <a:fillRect/>
          </a:stretch>
        </p:blipFill>
        <p:spPr bwMode="auto">
          <a:xfrm>
            <a:off x="263352" y="4451694"/>
            <a:ext cx="3645255" cy="194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91" name="图片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8333" r="1445" b="4710"/>
          <a:stretch>
            <a:fillRect/>
          </a:stretch>
        </p:blipFill>
        <p:spPr bwMode="auto">
          <a:xfrm>
            <a:off x="8413367" y="4425035"/>
            <a:ext cx="3456344" cy="19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311" y="1329694"/>
            <a:ext cx="4158489" cy="2486297"/>
          </a:xfrm>
          <a:prstGeom prst="rect">
            <a:avLst/>
          </a:prstGeom>
        </p:spPr>
      </p:pic>
      <p:sp>
        <p:nvSpPr>
          <p:cNvPr id="16" name="爆炸形 1 15"/>
          <p:cNvSpPr/>
          <p:nvPr/>
        </p:nvSpPr>
        <p:spPr>
          <a:xfrm>
            <a:off x="5015880" y="5041235"/>
            <a:ext cx="2192218" cy="1124069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1364047"/>
            <a:ext cx="3896899" cy="245701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331965" y="5443474"/>
            <a:ext cx="1506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节省</a:t>
            </a:r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个电容</a:t>
            </a:r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个电阻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14998" y="4224472"/>
            <a:ext cx="3824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BOM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r>
              <a:rPr lang="zh-CN" altLang="en-US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省去</a:t>
            </a:r>
            <a:r>
              <a:rPr lang="en-US" altLang="zh-CN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</a:t>
            </a:r>
            <a:r>
              <a:rPr lang="zh-CN" altLang="en-US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电容：</a:t>
            </a:r>
            <a:r>
              <a:rPr lang="en-US" altLang="zh-CN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2.2uF </a:t>
            </a:r>
            <a:r>
              <a:rPr lang="zh-CN" altLang="en-US" sz="140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</a:t>
            </a:r>
            <a:endParaRPr lang="en-US" altLang="zh-CN" sz="14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省去谐波补偿</a:t>
            </a:r>
            <a:r>
              <a:rPr lang="en-US" altLang="zh-CN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RC</a:t>
            </a:r>
            <a:r>
              <a:rPr lang="zh-CN" altLang="en-US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2.2uF</a:t>
            </a:r>
            <a:r>
              <a:rPr lang="zh-CN" altLang="en-US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电容、</a:t>
            </a:r>
            <a:r>
              <a:rPr lang="en-US" altLang="zh-CN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0805</a:t>
            </a:r>
            <a:r>
              <a:rPr lang="zh-CN" altLang="en-US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电阻</a:t>
            </a:r>
            <a:endParaRPr lang="zh-CN" altLang="en-US" sz="140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MT7855BL-18W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巴西日光灯解决方案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8230498" y="4343884"/>
            <a:ext cx="3859733" cy="21415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24857" y="4330744"/>
            <a:ext cx="3925496" cy="21740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715636" y="1156905"/>
            <a:ext cx="4374594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409745" y="1568440"/>
            <a:ext cx="3240360" cy="17408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24857" y="1156905"/>
            <a:ext cx="4219357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879" y="1343246"/>
            <a:ext cx="3888844" cy="22950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31504" y="73860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应用原理图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61916" y="800069"/>
            <a:ext cx="320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</a:t>
            </a:r>
            <a:r>
              <a:rPr lang="zh-CN" altLang="en-US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印度</a:t>
            </a:r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MT7852B-9W</a:t>
            </a:r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球泡灯方案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30441" y="743965"/>
            <a:ext cx="201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</a:t>
            </a:r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秀的</a:t>
            </a:r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THD</a:t>
            </a:r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05270" y="400382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线性调整率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708366" y="400882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</a:t>
            </a:r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率曲线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47154" y="4053844"/>
            <a:ext cx="3649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BOM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r>
              <a:rPr lang="zh-CN" altLang="en-US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省去</a:t>
            </a:r>
            <a:r>
              <a:rPr lang="en-US" altLang="zh-CN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</a:t>
            </a:r>
            <a:r>
              <a:rPr lang="zh-CN" altLang="en-US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电容：</a:t>
            </a:r>
            <a:r>
              <a:rPr lang="en-US" altLang="zh-CN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2.2uF </a:t>
            </a:r>
            <a:r>
              <a:rPr lang="zh-CN" altLang="en-US" sz="140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</a:t>
            </a:r>
            <a:endParaRPr lang="en-US" altLang="zh-CN" sz="14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省去谐波补偿</a:t>
            </a:r>
            <a:r>
              <a:rPr lang="en-US" altLang="zh-CN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RC</a:t>
            </a:r>
            <a:r>
              <a:rPr lang="zh-CN" altLang="en-US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2.2uF</a:t>
            </a:r>
            <a:r>
              <a:rPr lang="zh-CN" altLang="en-US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电容、</a:t>
            </a:r>
            <a:r>
              <a:rPr lang="en-US" altLang="zh-CN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0805</a:t>
            </a:r>
            <a:r>
              <a:rPr lang="zh-CN" altLang="en-US" sz="140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电阻</a:t>
            </a:r>
            <a:endParaRPr lang="zh-CN" altLang="en-US" sz="140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爆炸形 1 15"/>
          <p:cNvSpPr/>
          <p:nvPr/>
        </p:nvSpPr>
        <p:spPr>
          <a:xfrm>
            <a:off x="5015880" y="5041235"/>
            <a:ext cx="2192218" cy="1124069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31965" y="5443474"/>
            <a:ext cx="1506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节省</a:t>
            </a:r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个电容</a:t>
            </a:r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个电阻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36" y="1687212"/>
            <a:ext cx="2993924" cy="15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表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5" y="4451694"/>
            <a:ext cx="3643231" cy="194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007353" y="1271462"/>
          <a:ext cx="3782054" cy="260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30" name="工作表" r:id="rId4" imgW="1692275" imgH="1223010" progId="Excel.Sheet.12">
                  <p:embed/>
                </p:oleObj>
              </mc:Choice>
              <mc:Fallback>
                <p:oleObj name="工作表" r:id="rId4" imgW="1692275" imgH="1223010" progId="Excel.Sheet.12">
                  <p:embed/>
                  <p:pic>
                    <p:nvPicPr>
                      <p:cNvPr id="0" name="图片 20902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7353" y="1271462"/>
                        <a:ext cx="3782054" cy="2603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图表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299" y="4468195"/>
            <a:ext cx="3501349" cy="194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MT7852B-9W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印度球泡灯解决方案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608142" y="1112444"/>
            <a:ext cx="5380658" cy="5364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83524" y="4075560"/>
            <a:ext cx="6105194" cy="22124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19080" y="1311992"/>
            <a:ext cx="2952328" cy="1953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4590" y="1277125"/>
            <a:ext cx="2885066" cy="1953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MT784XY</a:t>
            </a:r>
            <a:r>
              <a:rPr lang="zh-CN" altLang="zh-CN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zh-CN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zh-CN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zh-CN" altLang="en-US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外围简单，单绕阻电感，同时集成高压电流源自供电，超快启动（</a:t>
            </a:r>
            <a:r>
              <a:rPr lang="en-US" altLang="zh-CN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&lt;300ms</a:t>
            </a:r>
            <a:r>
              <a:rPr lang="en-US" altLang="zh-CN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，的</a:t>
            </a:r>
            <a:r>
              <a:rPr lang="en-US" altLang="zh-CN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BUCK-BOOST</a:t>
            </a:r>
            <a:r>
              <a:rPr lang="zh-CN" altLang="en-US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决方案</a:t>
            </a:r>
            <a:endParaRPr lang="zh-CN" altLang="en-US" sz="120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1055440" y="7837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56558" y="79279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产品优点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77881" y="751157"/>
            <a:ext cx="324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典型应用原理图及产品选型表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85119" y="3573710"/>
            <a:ext cx="74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53627" y="1471830"/>
            <a:ext cx="2853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2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业界最低 </a:t>
            </a:r>
            <a:r>
              <a:rPr lang="en-US" altLang="zh-CN" sz="12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BOM </a:t>
            </a:r>
            <a:r>
              <a:rPr lang="zh-CN" altLang="en-US" sz="12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成本的 </a:t>
            </a:r>
            <a:r>
              <a:rPr lang="en-US" altLang="zh-CN" sz="12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buck-boost </a:t>
            </a:r>
            <a:r>
              <a:rPr lang="zh-CN" altLang="en-US" sz="12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方案</a:t>
            </a:r>
            <a:r>
              <a:rPr lang="zh-CN" altLang="en-US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（自供电，单绕阻电感）</a:t>
            </a:r>
            <a:endParaRPr lang="zh-CN" altLang="en-US" sz="12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全电压高功率因数</a:t>
            </a:r>
            <a:r>
              <a:rPr lang="en-US" altLang="zh-CN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PF&gt;0.95</a:t>
            </a:r>
            <a:r>
              <a:rPr lang="zh-CN" altLang="en-US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THD&lt;10</a:t>
            </a:r>
            <a:r>
              <a:rPr lang="en-US" altLang="zh-CN" sz="12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r>
              <a:rPr lang="zh-CN" altLang="en-US" sz="12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且奇次谐波满足</a:t>
            </a:r>
            <a:r>
              <a:rPr lang="en-US" altLang="zh-CN" sz="12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IEC61000-3-2</a:t>
            </a:r>
            <a:r>
              <a:rPr lang="zh-CN" altLang="en-US" sz="12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要求</a:t>
            </a:r>
            <a:endParaRPr lang="en-US" altLang="zh-CN" sz="1200" kern="0" dirty="0" smtClean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2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优</a:t>
            </a:r>
            <a:r>
              <a:rPr lang="zh-CN" altLang="en-US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异的线性调整度和负载调整度 </a:t>
            </a:r>
            <a:r>
              <a:rPr lang="en-US" altLang="zh-CN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(&lt;±2</a:t>
            </a:r>
            <a:r>
              <a:rPr lang="en-US" altLang="zh-CN" sz="12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%)</a:t>
            </a:r>
            <a:endParaRPr lang="en-US" altLang="zh-CN" sz="1200" kern="0" dirty="0" smtClean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内置保护功能：</a:t>
            </a:r>
            <a:r>
              <a:rPr lang="en-US" altLang="zh-CN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OVP</a:t>
            </a:r>
            <a:r>
              <a:rPr lang="zh-CN" altLang="en-US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OCP</a:t>
            </a:r>
            <a:r>
              <a:rPr lang="zh-CN" altLang="en-US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SCP</a:t>
            </a:r>
            <a:r>
              <a:rPr lang="zh-CN" altLang="en-US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OTP</a:t>
            </a:r>
            <a:endParaRPr lang="en-US" altLang="zh-CN" sz="12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7" y="4214087"/>
            <a:ext cx="2448272" cy="1935367"/>
          </a:xfrm>
          <a:prstGeom prst="rect">
            <a:avLst/>
          </a:prstGeom>
          <a:noFill/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123" y="1580160"/>
            <a:ext cx="4892502" cy="2414059"/>
          </a:xfrm>
          <a:prstGeom prst="rect">
            <a:avLst/>
          </a:prstGeom>
        </p:spPr>
      </p:pic>
      <p:pic>
        <p:nvPicPr>
          <p:cNvPr id="25" name="Picture 1" descr="13475323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16151" y="3669602"/>
            <a:ext cx="1935366" cy="30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箭头连接符 6"/>
          <p:cNvCxnSpPr/>
          <p:nvPr/>
        </p:nvCxnSpPr>
        <p:spPr bwMode="auto">
          <a:xfrm flipH="1">
            <a:off x="2244258" y="5301208"/>
            <a:ext cx="1954855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2"/>
            </a:outerShdw>
          </a:effectLst>
        </p:spPr>
      </p:cxnSp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6820123" y="4485939"/>
          <a:ext cx="4956696" cy="15313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4697"/>
                <a:gridCol w="885788"/>
                <a:gridCol w="1000215"/>
                <a:gridCol w="944647"/>
                <a:gridCol w="1111349"/>
              </a:tblGrid>
              <a:tr h="456727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型号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MT7840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MT7842Y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MT7845Y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MT7845YD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315283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MOS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外置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内置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2A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内置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2A </a:t>
                      </a:r>
                      <a:r>
                        <a:rPr lang="en-US" altLang="zh-CN" sz="1200" dirty="0" err="1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coolMOS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内置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4A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功率范围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60W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9W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18W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25W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43143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封装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SOP8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SOP7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SOP7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DIP7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MT784X-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非隔离超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Buck-Boost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MT771X-DOB 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球泡灯双晶解决方案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833820" y="1061242"/>
            <a:ext cx="5238844" cy="58869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402536" y="1099234"/>
            <a:ext cx="3189098" cy="27552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36643" y="1061241"/>
            <a:ext cx="3023707" cy="279324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MT771X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部集成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500V 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功率开关，采用专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利的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退磁检测技术和高压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JFET 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供电技术，无需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VCC</a:t>
            </a:r>
            <a:endParaRPr lang="en-US" altLang="zh-CN" sz="140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电容和启动电阻，</a:t>
            </a:r>
            <a:r>
              <a:rPr lang="en-US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BCM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工作模式的降压型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 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恒流驱动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芯片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11640622" y="7134440"/>
            <a:ext cx="515769" cy="419982"/>
          </a:xfrm>
        </p:spPr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29" name="文本框 28"/>
          <p:cNvSpPr txBox="1"/>
          <p:nvPr/>
        </p:nvSpPr>
        <p:spPr>
          <a:xfrm>
            <a:off x="1127448" y="70427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71701" y="73161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产品优点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042086" y="4037443"/>
            <a:ext cx="72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363039" y="1520330"/>
            <a:ext cx="32285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高压启动，省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VCC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，省启动电</a:t>
            </a: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阻，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告别</a:t>
            </a:r>
            <a:r>
              <a:rPr lang="en-US" altLang="zh-CN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MLCC</a:t>
            </a: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带来的烦恼</a:t>
            </a:r>
            <a:endParaRPr lang="en-US" altLang="zh-CN" sz="1400" kern="0" dirty="0" smtClean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支持高频</a:t>
            </a:r>
            <a:r>
              <a:rPr lang="en-US" altLang="zh-CN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350KHz</a:t>
            </a: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的应用，是</a:t>
            </a:r>
            <a:r>
              <a:rPr lang="en-US" altLang="zh-CN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DOB</a:t>
            </a: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一体化解决方案首选</a:t>
            </a:r>
            <a:endParaRPr lang="en-US" altLang="zh-CN" sz="1400" kern="0" dirty="0" smtClean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外置防潮</a:t>
            </a:r>
            <a:r>
              <a:rPr lang="en-US" altLang="zh-CN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OVP</a:t>
            </a: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，且</a:t>
            </a:r>
            <a:r>
              <a:rPr lang="en-US" altLang="zh-CN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OVP</a:t>
            </a: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引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脚</a:t>
            </a: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带使能功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能，适用于开</a:t>
            </a: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关切色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和感应灯应</a:t>
            </a: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用。</a:t>
            </a:r>
            <a:endParaRPr lang="zh-CN" altLang="en-US" sz="1400" kern="0" dirty="0" smtClean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</a:t>
            </a:r>
            <a:r>
              <a:rPr lang="en-US" altLang="zh-CN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SOP7</a:t>
            </a: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en-US" altLang="zh-CN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DIP7</a:t>
            </a: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en-US" altLang="zh-CN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ESOP8</a:t>
            </a: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三种封装供你选择</a:t>
            </a:r>
            <a:endParaRPr lang="zh-CN" altLang="en-US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02167" y="4499918"/>
            <a:ext cx="6600737" cy="25640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endParaRPr lang="zh-CN" altLang="en-US" sz="140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2402" y="1520330"/>
            <a:ext cx="4975754" cy="373814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16" y="5614290"/>
            <a:ext cx="1361492" cy="79648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443" y="5640497"/>
            <a:ext cx="1384886" cy="77027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1594" y="5576163"/>
            <a:ext cx="1590675" cy="85725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951" y="5123505"/>
            <a:ext cx="1444621" cy="144487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34" y="5258476"/>
            <a:ext cx="1137638" cy="117493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27" y="4943547"/>
            <a:ext cx="1255465" cy="164206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81" y="4975417"/>
            <a:ext cx="1136510" cy="1706886"/>
          </a:xfrm>
          <a:prstGeom prst="rect">
            <a:avLst/>
          </a:prstGeom>
          <a:noFill/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4036" y="4812341"/>
            <a:ext cx="1326764" cy="1950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FC66-764D-4897-8362-AA0BF5831119}" type="slidenum">
              <a:rPr lang="zh-CN" altLang="en-US" smtClean="0"/>
            </a:fld>
            <a:endParaRPr lang="en-US" altLang="zh-CN" dirty="0"/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1568587" y="1628800"/>
            <a:ext cx="3312368" cy="0"/>
          </a:xfrm>
          <a:prstGeom prst="line">
            <a:avLst/>
          </a:prstGeom>
          <a:ln w="50800" cmpd="sng"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 flipH="1">
            <a:off x="4484492" y="932001"/>
            <a:ext cx="28971" cy="5167392"/>
          </a:xfrm>
          <a:prstGeom prst="line">
            <a:avLst/>
          </a:prstGeom>
          <a:noFill/>
          <a:ln w="317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9" name="文本框 8"/>
          <p:cNvSpPr txBox="1"/>
          <p:nvPr/>
        </p:nvSpPr>
        <p:spPr>
          <a:xfrm>
            <a:off x="1784611" y="93200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i="1" dirty="0" smtClean="0">
                <a:solidFill>
                  <a:srgbClr val="002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内容大纲</a:t>
            </a:r>
            <a:endParaRPr lang="zh-CN" altLang="en-US" sz="4000" i="1" dirty="0">
              <a:solidFill>
                <a:srgbClr val="002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15480" y="1628800"/>
            <a:ext cx="285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Table of contents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4326127" y="2916469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14" name="文本框 13"/>
          <p:cNvSpPr txBox="1"/>
          <p:nvPr/>
        </p:nvSpPr>
        <p:spPr>
          <a:xfrm>
            <a:off x="3839172" y="2296199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21106" y="2305708"/>
            <a:ext cx="3870963" cy="461665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</a:t>
            </a:r>
            <a:r>
              <a:rPr lang="zh-CN" altLang="en-US" sz="2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司简介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4326127" y="3933056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17" name="文本框 16"/>
          <p:cNvSpPr txBox="1"/>
          <p:nvPr/>
        </p:nvSpPr>
        <p:spPr>
          <a:xfrm>
            <a:off x="3855798" y="3257180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36939" y="3258999"/>
            <a:ext cx="3870963" cy="461665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产品线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Road Map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4326127" y="4919102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20" name="文本框 19"/>
          <p:cNvSpPr txBox="1"/>
          <p:nvPr/>
        </p:nvSpPr>
        <p:spPr>
          <a:xfrm>
            <a:off x="3886909" y="4164075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36939" y="4164075"/>
            <a:ext cx="3870963" cy="461665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产品及解决方案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4287002" y="5877272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23" name="文本框 22"/>
          <p:cNvSpPr txBox="1"/>
          <p:nvPr/>
        </p:nvSpPr>
        <p:spPr>
          <a:xfrm>
            <a:off x="3840375" y="5204616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21105" y="5149935"/>
            <a:ext cx="3870963" cy="461665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能照明解决方案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55640" y="7557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3600" i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Reliable</a:t>
            </a:r>
            <a:r>
              <a:rPr lang="zh-CN" altLang="en-US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Green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Power</a:t>
            </a:r>
            <a:r>
              <a:rPr lang="zh-CN" altLang="en-US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Partner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608142" y="1112444"/>
            <a:ext cx="5248497" cy="51755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83524" y="4075560"/>
            <a:ext cx="6105194" cy="22124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19080" y="1311992"/>
            <a:ext cx="2952328" cy="1953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4590" y="1277125"/>
            <a:ext cx="2885066" cy="1953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MT772X</a:t>
            </a:r>
            <a:r>
              <a:rPr lang="zh-CN" altLang="zh-CN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是一款</a:t>
            </a:r>
            <a:r>
              <a:rPr lang="zh-CN" altLang="en-US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集成高压启动电流源供电，无</a:t>
            </a:r>
            <a:r>
              <a:rPr lang="en-US" altLang="zh-CN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VCC</a:t>
            </a:r>
            <a:r>
              <a:rPr lang="zh-CN" altLang="en-US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电容，无启动电</a:t>
            </a:r>
            <a:r>
              <a:rPr lang="zh-CN" altLang="en-US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阻同时集</a:t>
            </a:r>
            <a:r>
              <a:rPr lang="zh-CN" altLang="en-US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</a:t>
            </a:r>
            <a:r>
              <a:rPr lang="en-US" altLang="zh-CN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500V</a:t>
            </a:r>
            <a:r>
              <a:rPr lang="zh-CN" altLang="en-US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高压功率</a:t>
            </a:r>
            <a:r>
              <a:rPr lang="en-US" altLang="zh-CN" sz="12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MOS</a:t>
            </a:r>
            <a:r>
              <a:rPr lang="zh-CN" altLang="en-US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管低</a:t>
            </a:r>
            <a:r>
              <a:rPr lang="en-US" altLang="zh-CN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单晶非隔离方案</a:t>
            </a:r>
            <a:r>
              <a:rPr lang="zh-CN" altLang="zh-CN" sz="12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20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1055440" y="7837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56558" y="79279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产品优点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92993" y="743112"/>
            <a:ext cx="279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典型应用原理图及管脚图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85119" y="3573710"/>
            <a:ext cx="74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36390" y="1422566"/>
            <a:ext cx="2853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支持全电压输入</a:t>
            </a:r>
            <a:r>
              <a:rPr lang="en-US" altLang="zh-CN" sz="12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85Vac~265Vac</a:t>
            </a:r>
            <a:r>
              <a:rPr lang="zh-CN" altLang="en-US" sz="12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应用</a:t>
            </a:r>
            <a:endParaRPr lang="en-US" altLang="zh-CN" sz="12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2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最高工作频率支持</a:t>
            </a:r>
            <a:r>
              <a:rPr lang="en-US" altLang="zh-CN" sz="12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300KHZ</a:t>
            </a:r>
            <a:r>
              <a:rPr lang="zh-CN" altLang="en-US" sz="12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，是球泡灯</a:t>
            </a:r>
            <a:r>
              <a:rPr lang="en-US" altLang="zh-CN" sz="12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DOB</a:t>
            </a:r>
            <a:r>
              <a:rPr lang="zh-CN" altLang="en-US" sz="12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方案的核心</a:t>
            </a:r>
            <a:endParaRPr lang="zh-CN" altLang="en-US" sz="12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2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具有专利的线性补偿电路，可实现高精度</a:t>
            </a:r>
            <a:r>
              <a:rPr lang="en-US" altLang="zh-CN" sz="12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LED</a:t>
            </a:r>
            <a:r>
              <a:rPr lang="zh-CN" altLang="en-US" sz="12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恒流，可以做到</a:t>
            </a:r>
            <a:r>
              <a:rPr lang="en-US" altLang="zh-CN" sz="12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1%</a:t>
            </a:r>
            <a:r>
              <a:rPr lang="zh-CN" altLang="en-US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以下的精度</a:t>
            </a:r>
            <a:r>
              <a:rPr lang="zh-CN" altLang="en-US" sz="12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200" kern="0" dirty="0" smtClean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2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高</a:t>
            </a:r>
            <a:r>
              <a:rPr lang="zh-CN" altLang="en-US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精度过温自动调节功</a:t>
            </a:r>
            <a:r>
              <a:rPr lang="zh-CN" altLang="en-US" sz="12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能且内</a:t>
            </a:r>
            <a:r>
              <a:rPr lang="zh-CN" altLang="en-US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置保护功能：</a:t>
            </a:r>
            <a:r>
              <a:rPr lang="en-US" altLang="zh-CN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OCP</a:t>
            </a:r>
            <a:r>
              <a:rPr lang="zh-CN" altLang="en-US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2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SCP</a:t>
            </a:r>
            <a:endParaRPr lang="en-US" altLang="zh-CN" sz="12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zh-CN" altLang="en-US" sz="12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9" y="4334813"/>
            <a:ext cx="1255465" cy="164206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02" y="4436831"/>
            <a:ext cx="1420671" cy="1527341"/>
          </a:xfrm>
          <a:prstGeom prst="rect">
            <a:avLst/>
          </a:prstGeom>
          <a:noFill/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24" name="Object 12"/>
          <p:cNvGraphicFramePr>
            <a:graphicFrameLocks noChangeAspect="1"/>
          </p:cNvGraphicFramePr>
          <p:nvPr/>
        </p:nvGraphicFramePr>
        <p:xfrm>
          <a:off x="6706909" y="1172031"/>
          <a:ext cx="5364780" cy="3037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3" name="Visio" r:id="rId3" imgW="3072765" imgH="1978025" progId="Visio.Drawing.11">
                  <p:embed/>
                </p:oleObj>
              </mc:Choice>
              <mc:Fallback>
                <p:oleObj name="Visio" r:id="rId3" imgW="3072765" imgH="1978025" progId="Visio.Drawing.11">
                  <p:embed/>
                  <p:pic>
                    <p:nvPicPr>
                      <p:cNvPr id="0" name="图片 2119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909" y="1172031"/>
                        <a:ext cx="5364780" cy="30375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114" y="4334813"/>
            <a:ext cx="2111006" cy="15783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234" y="4423615"/>
            <a:ext cx="1844772" cy="14963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485" y="4303158"/>
            <a:ext cx="1795469" cy="1822167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MT772X-DOB 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球泡灯单晶解决方案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MT7626-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可控硅调光高效线性解决方案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752184" y="1064092"/>
            <a:ext cx="4320480" cy="58840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316827" y="1082084"/>
            <a:ext cx="3096064" cy="27552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36643" y="1061241"/>
            <a:ext cx="2996595" cy="275251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MT7626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是一款高效率支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后沿调光器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控硅调光的线性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恒流驱动芯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r>
              <a:rPr lang="en-US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内置效率提高电路，通过美芯晟科技专利的控制算法，实现了良好的可控硅调光器兼容性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，内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置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线电压补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偿电路，输出电流具有良好的线性调整率，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且具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有外部扩流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芯驱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动端口，可配置外部扩流芯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r>
              <a:rPr lang="en-US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MT7623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从而提高单颗芯片所支持的功率</a:t>
            </a:r>
            <a:endParaRPr lang="zh-CN" altLang="en-US" sz="140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11640622" y="7134440"/>
            <a:ext cx="515769" cy="419982"/>
          </a:xfrm>
        </p:spPr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28" name="文本框 27"/>
          <p:cNvSpPr txBox="1"/>
          <p:nvPr/>
        </p:nvSpPr>
        <p:spPr>
          <a:xfrm>
            <a:off x="1127448" y="70427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08232" y="7127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产品优点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654147" y="704273"/>
            <a:ext cx="72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405045" y="1223345"/>
            <a:ext cx="298461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内置</a:t>
            </a:r>
            <a:r>
              <a:rPr lang="en-US" altLang="zh-CN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Bleeder</a:t>
            </a: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电路，同时外围可对</a:t>
            </a:r>
            <a:r>
              <a:rPr lang="en-US" altLang="zh-CN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Bleeder</a:t>
            </a: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调节，具有非常优秀的调光器兼容性</a:t>
            </a:r>
            <a:r>
              <a:rPr lang="zh-CN" altLang="en-US" sz="14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（兼容性好）</a:t>
            </a:r>
            <a:endParaRPr lang="en-US" altLang="zh-CN" sz="14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</a:t>
            </a: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置效率提高电路，</a:t>
            </a:r>
            <a:r>
              <a:rPr lang="en-US" altLang="zh-CN" sz="14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ɳ&gt;84</a:t>
            </a:r>
            <a:r>
              <a:rPr lang="en-US" altLang="zh-CN" sz="1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内置线电压补偿电路，</a:t>
            </a:r>
            <a:r>
              <a:rPr lang="en-US" altLang="zh-CN" sz="14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±</a:t>
            </a:r>
            <a:r>
              <a:rPr lang="en-US" altLang="zh-CN" sz="1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5% </a:t>
            </a:r>
            <a:r>
              <a:rPr lang="zh-CN" altLang="en-US" sz="14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输出电流精度</a:t>
            </a: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400" kern="0" dirty="0" smtClean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</a:t>
            </a:r>
            <a:r>
              <a:rPr lang="zh-CN" altLang="en-US" sz="14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高压</a:t>
            </a:r>
            <a:r>
              <a:rPr lang="en-US" altLang="zh-CN" sz="14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AC220V</a:t>
            </a: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和</a:t>
            </a:r>
            <a:r>
              <a:rPr lang="zh-CN" altLang="en-US" sz="14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低压</a:t>
            </a:r>
            <a:r>
              <a:rPr lang="en-US" altLang="zh-CN" sz="14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AC120V</a:t>
            </a: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可控硅调光应用。</a:t>
            </a:r>
            <a:endParaRPr lang="en-US" altLang="zh-CN" sz="1400" kern="0" dirty="0" smtClean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具有外部扩流芯驱动端口，可配置外部扩流芯片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MT7623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，能实现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颗芯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片能支持到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18W</a:t>
            </a:r>
            <a:endParaRPr lang="zh-CN" altLang="en-US" sz="14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98" y="1763614"/>
            <a:ext cx="1316595" cy="156465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147" y="4863972"/>
            <a:ext cx="932358" cy="105407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65" y="4740414"/>
            <a:ext cx="1266660" cy="1369250"/>
          </a:xfrm>
          <a:prstGeom prst="rect">
            <a:avLst/>
          </a:prstGeom>
        </p:spPr>
      </p:pic>
      <p:sp useBgFill="1">
        <p:nvSpPr>
          <p:cNvPr id="35" name="椭圆 34"/>
          <p:cNvSpPr/>
          <p:nvPr/>
        </p:nvSpPr>
        <p:spPr>
          <a:xfrm>
            <a:off x="9086954" y="1619351"/>
            <a:ext cx="1782754" cy="5021038"/>
          </a:xfrm>
          <a:prstGeom prst="ellipse">
            <a:avLst/>
          </a:prstGeom>
          <a:ln w="25400" cmpd="sng">
            <a:solidFill>
              <a:srgbClr val="AAAA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039" y="1763614"/>
            <a:ext cx="1092466" cy="144016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6262" y="2397643"/>
            <a:ext cx="1224135" cy="170711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7914" y="4548799"/>
            <a:ext cx="1100833" cy="1152128"/>
          </a:xfrm>
          <a:prstGeom prst="rect">
            <a:avLst/>
          </a:prstGeom>
        </p:spPr>
      </p:pic>
      <p:graphicFrame>
        <p:nvGraphicFramePr>
          <p:cNvPr id="39" name="表格 38"/>
          <p:cNvGraphicFramePr>
            <a:graphicFrameLocks noGrp="1"/>
          </p:cNvGraphicFramePr>
          <p:nvPr/>
        </p:nvGraphicFramePr>
        <p:xfrm>
          <a:off x="58045" y="4265423"/>
          <a:ext cx="7369621" cy="2036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420"/>
                <a:gridCol w="1166127"/>
                <a:gridCol w="1670961"/>
                <a:gridCol w="720080"/>
                <a:gridCol w="936104"/>
                <a:gridCol w="936104"/>
                <a:gridCol w="740825"/>
              </a:tblGrid>
              <a:tr h="74469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型号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封装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功率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应用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无</a:t>
                      </a:r>
                      <a:r>
                        <a:rPr lang="en-US" altLang="zh-CN" dirty="0" smtClean="0"/>
                        <a:t>SCR</a:t>
                      </a:r>
                      <a:r>
                        <a:rPr lang="zh-CN" altLang="en-US" dirty="0" smtClean="0"/>
                        <a:t>效率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带</a:t>
                      </a:r>
                      <a:r>
                        <a:rPr lang="en-US" altLang="zh-CN" dirty="0" smtClean="0"/>
                        <a:t>SCR</a:t>
                      </a:r>
                      <a:r>
                        <a:rPr lang="zh-CN" altLang="en-US" dirty="0" smtClean="0"/>
                        <a:t>效率</a:t>
                      </a:r>
                      <a:endParaRPr lang="zh-CN" altLang="en-US" dirty="0" smtClean="0"/>
                    </a:p>
                  </a:txBody>
                  <a:tcPr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支持</a:t>
                      </a:r>
                      <a:r>
                        <a:rPr lang="en-US" altLang="zh-CN" dirty="0" smtClean="0"/>
                        <a:t>SCR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315283"/>
                    </a:solidFill>
                  </a:tcPr>
                </a:tc>
              </a:tr>
              <a:tr h="64602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MT7626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ESOP8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9W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光源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84%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81%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前切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后切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CDD3FF"/>
                    </a:solidFill>
                  </a:tcPr>
                </a:tc>
              </a:tr>
              <a:tr h="64602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MT7626+7623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ESOP8+SOT89-3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15W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光源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87%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84%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前切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后切</a:t>
                      </a:r>
                      <a:endParaRPr lang="zh-CN" altLang="en-US" dirty="0" smtClean="0"/>
                    </a:p>
                  </a:txBody>
                  <a:tcPr anchor="ctr">
                    <a:solidFill>
                      <a:srgbClr val="E8EA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608143" y="1112445"/>
            <a:ext cx="5032473" cy="27486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83524" y="4075560"/>
            <a:ext cx="11457092" cy="21626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19080" y="1311992"/>
            <a:ext cx="2952328" cy="1953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4590" y="1277125"/>
            <a:ext cx="2885066" cy="1953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MT7606</a:t>
            </a:r>
            <a:r>
              <a:rPr lang="zh-CN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是一款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外围简单，只需</a:t>
            </a:r>
            <a:r>
              <a:rPr lang="en-US" altLang="zh-CN" sz="1400" dirty="0" err="1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Rset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电阻来设置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流的单段线性解决方案</a:t>
            </a:r>
            <a:endParaRPr lang="zh-CN" altLang="en-US" sz="140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1055440" y="7837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56558" y="79279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产品优点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45053" y="731930"/>
            <a:ext cx="279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典型应用原理图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94825" y="3658012"/>
            <a:ext cx="74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36390" y="1545778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线性调整率好</a:t>
            </a:r>
            <a:endParaRPr lang="zh-CN" altLang="en-US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内置温度过温调节功能，实现恒功率</a:t>
            </a:r>
            <a:endParaRPr lang="zh-CN" altLang="en-US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无任何保护及吸收器件情况下可以轻松通过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500V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雷击浪涌。</a:t>
            </a:r>
            <a:endParaRPr lang="zh-CN" altLang="en-US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无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EMI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问题</a:t>
            </a:r>
            <a:endParaRPr lang="zh-CN" altLang="en-US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0" y="4125285"/>
            <a:ext cx="1615505" cy="2112973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60" y="4231732"/>
            <a:ext cx="2056179" cy="180022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2963" y="1333647"/>
            <a:ext cx="4721629" cy="22698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220" y="4507324"/>
            <a:ext cx="1870547" cy="14385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043" y="4229888"/>
            <a:ext cx="1795110" cy="18020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100166" y="3785410"/>
            <a:ext cx="1439899" cy="2848928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MT7606-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单段线性解决方案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608142" y="1112444"/>
            <a:ext cx="5380658" cy="5364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83524" y="4075560"/>
            <a:ext cx="6105194" cy="22124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19080" y="1311992"/>
            <a:ext cx="2952328" cy="1953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4589" y="1277125"/>
            <a:ext cx="2957075" cy="1953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MT7755</a:t>
            </a:r>
            <a:r>
              <a:rPr lang="zh-CN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内置高压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MOS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管，外围电路简单，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JFET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供电无需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VDD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电容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Boost/Buck-Boost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架构的可控硅调光方案</a:t>
            </a:r>
            <a:endParaRPr lang="zh-CN" altLang="en-US" sz="140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1055440" y="7837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56558" y="79279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产品优点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77881" y="751157"/>
            <a:ext cx="324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典型应用原理图及调光曲线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85119" y="3573710"/>
            <a:ext cx="74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01043" y="1403498"/>
            <a:ext cx="3063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外围无任何</a:t>
            </a:r>
            <a:r>
              <a:rPr lang="en-US" altLang="zh-CN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MLCC</a:t>
            </a: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en-US" altLang="zh-CN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BOM</a:t>
            </a: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成本极低</a:t>
            </a:r>
            <a:endParaRPr lang="zh-CN" altLang="en-US" sz="1200" kern="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优秀的</a:t>
            </a:r>
            <a:r>
              <a:rPr lang="en-US" altLang="zh-CN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THD</a:t>
            </a: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性能，轻松</a:t>
            </a:r>
            <a:r>
              <a:rPr lang="zh-CN" altLang="en-US" sz="1200" kern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达</a:t>
            </a:r>
            <a:r>
              <a:rPr lang="en-US" altLang="zh-CN" sz="1200" kern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THD&lt;15</a:t>
            </a:r>
            <a:r>
              <a:rPr lang="en-US" altLang="zh-CN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en-US" altLang="zh-CN" sz="1200" kern="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altLang="zh-CN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PF</a:t>
            </a: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值大于</a:t>
            </a:r>
            <a:r>
              <a:rPr lang="en-US" altLang="zh-CN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0.9</a:t>
            </a:r>
            <a:endParaRPr lang="en-US" altLang="zh-CN" sz="1200" kern="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</a:t>
            </a:r>
            <a:r>
              <a:rPr lang="en-US" altLang="zh-CN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AC120V</a:t>
            </a: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应用和</a:t>
            </a:r>
            <a:r>
              <a:rPr lang="en-US" altLang="zh-CN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AC230V</a:t>
            </a: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应用的可控硅调光</a:t>
            </a:r>
            <a:endParaRPr lang="zh-CN" altLang="en-US" sz="1200" kern="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</a:t>
            </a:r>
            <a:r>
              <a:rPr lang="en-US" altLang="zh-CN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Boost</a:t>
            </a: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和</a:t>
            </a:r>
            <a:r>
              <a:rPr lang="en-US" altLang="zh-CN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Buck-Boost</a:t>
            </a: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两种拓扑架构的应用。</a:t>
            </a:r>
            <a:endParaRPr lang="zh-CN" altLang="en-US" sz="1200" kern="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内置保护功能：</a:t>
            </a:r>
            <a:r>
              <a:rPr lang="en-US" altLang="zh-CN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OVP</a:t>
            </a: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OCP</a:t>
            </a: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OTP</a:t>
            </a: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UVLO</a:t>
            </a: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等</a:t>
            </a:r>
            <a:endParaRPr lang="zh-CN" altLang="en-US" sz="1200" kern="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" y="-993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6202" y="1520976"/>
            <a:ext cx="4824535" cy="23898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218" y="4087183"/>
            <a:ext cx="4315557" cy="21251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4" y="4285131"/>
            <a:ext cx="1730395" cy="188770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58" y="4276123"/>
            <a:ext cx="1277702" cy="184639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494" y="4311314"/>
            <a:ext cx="1676369" cy="1776013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MT7755-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THD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可控硅调光解决方案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674221" y="1582916"/>
            <a:ext cx="5248498" cy="44767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83524" y="4075560"/>
            <a:ext cx="6105194" cy="22124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19080" y="1311992"/>
            <a:ext cx="2952328" cy="1953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4589" y="1277125"/>
            <a:ext cx="2957075" cy="1953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MT7641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是一款抑制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电流纹波的控制芯器，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低通滤波器的功能，可消除低频纹波电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流实现消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频闪</a:t>
            </a:r>
            <a:endParaRPr lang="zh-CN" altLang="en-US" sz="140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1055440" y="7837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56558" y="79279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产品优点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77880" y="1060226"/>
            <a:ext cx="324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典型应用原理图及调光曲线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85119" y="3573710"/>
            <a:ext cx="74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01043" y="1488365"/>
            <a:ext cx="30631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自适应消除前端</a:t>
            </a:r>
            <a:r>
              <a:rPr lang="en-US" altLang="zh-CN" sz="14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100Hz/120Hz</a:t>
            </a:r>
            <a:r>
              <a:rPr lang="zh-CN" altLang="en-US" sz="14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纹波电流，纹波能轻松做到</a:t>
            </a:r>
            <a:r>
              <a:rPr lang="en-US" altLang="zh-CN" sz="14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10%</a:t>
            </a:r>
            <a:r>
              <a:rPr lang="zh-CN" altLang="en-US" sz="14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以下损耗</a:t>
            </a:r>
            <a:r>
              <a:rPr lang="en-US" altLang="zh-CN" sz="14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4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个点左</a:t>
            </a:r>
            <a:r>
              <a:rPr lang="zh-CN" altLang="en-US" sz="1400" kern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右</a:t>
            </a:r>
            <a:endParaRPr lang="en-US" altLang="zh-CN" sz="1400" kern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altLang="zh-CN" sz="14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3-Pin</a:t>
            </a:r>
            <a:r>
              <a:rPr lang="zh-CN" altLang="en-US" sz="14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封装，外围只有一个</a:t>
            </a:r>
            <a:r>
              <a:rPr lang="en-US" altLang="zh-CN" sz="14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1uF/16V</a:t>
            </a:r>
            <a:r>
              <a:rPr lang="zh-CN" altLang="en-US" sz="14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的贴片电容</a:t>
            </a:r>
            <a:endParaRPr lang="zh-CN" altLang="en-US" sz="1400" kern="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支持全程去纹波</a:t>
            </a:r>
            <a:endParaRPr lang="zh-CN" altLang="en-US" sz="1400" kern="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芯片内置</a:t>
            </a:r>
            <a:r>
              <a:rPr lang="en-US" altLang="zh-CN" sz="14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200V</a:t>
            </a:r>
            <a:r>
              <a:rPr lang="zh-CN" altLang="en-US" sz="14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耐压的</a:t>
            </a:r>
            <a:r>
              <a:rPr lang="en-US" altLang="zh-CN" sz="14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MOSFET</a:t>
            </a:r>
            <a:endParaRPr lang="en-US" altLang="zh-CN" sz="1400" kern="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" y="-993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26" name="Object 7"/>
          <p:cNvGraphicFramePr>
            <a:graphicFrameLocks noChangeAspect="1"/>
          </p:cNvGraphicFramePr>
          <p:nvPr/>
        </p:nvGraphicFramePr>
        <p:xfrm>
          <a:off x="7042901" y="2002802"/>
          <a:ext cx="4747730" cy="367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14" name="Visio" r:id="rId1" imgW="2792095" imgH="1857375" progId="Visio.Drawing.11">
                  <p:embed/>
                </p:oleObj>
              </mc:Choice>
              <mc:Fallback>
                <p:oleObj name="Visio" r:id="rId1" imgW="2792095" imgH="1857375" progId="Visio.Drawing.11">
                  <p:embed/>
                  <p:pic>
                    <p:nvPicPr>
                      <p:cNvPr id="0" name="图片 207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901" y="2002802"/>
                        <a:ext cx="4747730" cy="3672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37" y="4219211"/>
            <a:ext cx="2171481" cy="192512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911424" y="4725144"/>
            <a:ext cx="749971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705" y="4219211"/>
            <a:ext cx="2275872" cy="2006972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4801605" y="5531154"/>
            <a:ext cx="718331" cy="528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MT7641-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全程自适应去纹波解决方案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608142" y="1112444"/>
            <a:ext cx="5380658" cy="5364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83524" y="4075560"/>
            <a:ext cx="6105194" cy="22124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19080" y="1311992"/>
            <a:ext cx="2952328" cy="1953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4590" y="1277125"/>
            <a:ext cx="2885066" cy="1953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MT7932 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是一款集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成片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上功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率因数校正（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PFC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）功能，在断续导通模式下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，实现了高功率因数和低谐波失真（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THD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美芯晟科技特有的控制技术（已申请专利），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无需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光耦及副边感应器件就可以精确地调制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 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</a:t>
            </a:r>
            <a:endParaRPr lang="zh-CN" altLang="en-US" sz="140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1055440" y="7837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99113" y="7431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产品优点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77881" y="751157"/>
            <a:ext cx="324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典型应用原理图及产品选型表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85119" y="3573710"/>
            <a:ext cx="74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53627" y="1471830"/>
            <a:ext cx="2853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单级有源功率因数校正技术</a:t>
            </a:r>
            <a:endParaRPr lang="zh-CN" altLang="en-US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超高系统效率</a:t>
            </a:r>
            <a:endParaRPr lang="zh-CN" altLang="en-US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全电压高功率因数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&gt;0.92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 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THD&lt;8%</a:t>
            </a:r>
            <a:endParaRPr lang="en-US" altLang="zh-CN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优异的线电压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±1%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和负载调整率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±2%</a:t>
            </a:r>
            <a:endParaRPr lang="zh-CN" altLang="en-US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内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置保护功能：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OVP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OCP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SCP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OTP</a:t>
            </a:r>
            <a:endParaRPr lang="en-US" altLang="zh-CN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7941" y="1311992"/>
            <a:ext cx="4437051" cy="2981104"/>
          </a:xfrm>
          <a:prstGeom prst="rect">
            <a:avLst/>
          </a:prstGeom>
        </p:spPr>
      </p:pic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6802190" y="4466122"/>
          <a:ext cx="4968551" cy="14044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4122"/>
                <a:gridCol w="1410824"/>
                <a:gridCol w="1333209"/>
                <a:gridCol w="1120396"/>
              </a:tblGrid>
              <a:tr h="29988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Part#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Power</a:t>
                      </a:r>
                      <a:r>
                        <a:rPr lang="en-US" altLang="zh-CN" sz="1400" b="1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MOS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Max.</a:t>
                      </a:r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power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i="0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Package</a:t>
                      </a:r>
                      <a:endParaRPr lang="zh-CN" altLang="en-US" sz="1400" b="1" kern="120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315283"/>
                    </a:solidFill>
                  </a:tcPr>
                </a:tc>
              </a:tr>
              <a:tr h="246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MT7932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MOS external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100W</a:t>
                      </a:r>
                      <a:endParaRPr lang="zh-CN" altLang="zh-CN" sz="140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SOT23-6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5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MT79325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Internal 700V MOS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12W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DIP8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5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MT79328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Internal 700V MOS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20W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DIP8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85" y="4475977"/>
            <a:ext cx="1394713" cy="13813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092" y="4485766"/>
            <a:ext cx="1666535" cy="13651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488" y="4552774"/>
            <a:ext cx="1577382" cy="12579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294" y="4332986"/>
            <a:ext cx="809825" cy="167075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MT7932-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隔离低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THD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693537" y="1446174"/>
            <a:ext cx="5295263" cy="44047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83524" y="4075560"/>
            <a:ext cx="6105194" cy="22124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19080" y="1311992"/>
            <a:ext cx="2952328" cy="1953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4590" y="1277125"/>
            <a:ext cx="2885066" cy="1953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MT7990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一款基于隔离反激式恒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压恒流开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关电源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器，它内部集成了恒压控制模式和低压限流控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制电路。</a:t>
            </a:r>
            <a:endParaRPr lang="zh-CN" altLang="en-US" sz="140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1055440" y="7837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99113" y="7431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产品优点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25215" y="751804"/>
            <a:ext cx="194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典型应用原理图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85119" y="3573710"/>
            <a:ext cx="74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53627" y="1471830"/>
            <a:ext cx="28535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主动式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PFC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，全电压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PF&gt;0.9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，最高支持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80W 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应用</a:t>
            </a:r>
            <a:endParaRPr lang="zh-CN" altLang="en-US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持恒压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恒流  输出模式</a:t>
            </a:r>
            <a:endParaRPr lang="zh-CN" altLang="en-US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动根据负载轻重，进入不同工作模式</a:t>
            </a:r>
            <a:endParaRPr lang="zh-CN" altLang="en-US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altLang="zh-CN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THD 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低，精度高</a:t>
            </a:r>
            <a:endParaRPr lang="zh-CN" altLang="en-US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外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围简单</a:t>
            </a:r>
            <a:endParaRPr lang="zh-CN" altLang="en-US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2" name="Picture 1" descr="C:\Users\Administrator\AppData\Roaming\Tencent\Users\958662895\QQ\WinTemp\RichOle\BK)UX2L1@Z5U}]WMQA`QB{A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56772" y="2089111"/>
            <a:ext cx="4630180" cy="3131625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4354143"/>
            <a:ext cx="2165535" cy="1655257"/>
          </a:xfrm>
          <a:prstGeom prst="rect">
            <a:avLst/>
          </a:prstGeom>
        </p:spPr>
      </p:pic>
      <p:pic>
        <p:nvPicPr>
          <p:cNvPr id="24" name="Picture 2" descr="C:\Users\nicole\Desktop\QQ图片201703241527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735" y="4667279"/>
            <a:ext cx="3442842" cy="1028983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MT7990-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隔离恒压恒流解决方案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693537" y="1446174"/>
            <a:ext cx="5295263" cy="44047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83524" y="3794229"/>
            <a:ext cx="6087884" cy="24937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19080" y="1311992"/>
            <a:ext cx="2952328" cy="1953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4590" y="1277125"/>
            <a:ext cx="2885066" cy="1953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MT7980 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通过解码</a:t>
            </a:r>
            <a:r>
              <a:rPr lang="en-US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PWM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信号和模拟信号实现调节</a:t>
            </a:r>
            <a:r>
              <a:rPr lang="en-US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 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电流，从而实现智能调光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的高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功率因数隔离型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驱动芯片</a:t>
            </a:r>
            <a:endParaRPr lang="zh-CN" altLang="en-US" sz="140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1055440" y="7837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99113" y="7431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产品优点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25215" y="751804"/>
            <a:ext cx="194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典型应用原理图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51584" y="3424897"/>
            <a:ext cx="151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0-10V</a:t>
            </a:r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</a:t>
            </a:r>
            <a:r>
              <a:rPr lang="zh-CN" altLang="en-US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53627" y="1471830"/>
            <a:ext cx="28535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主动式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PFC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，全电压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PF&gt;0.9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，最高支持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80W 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应用</a:t>
            </a:r>
            <a:endParaRPr lang="zh-CN" altLang="en-US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无专利冲突</a:t>
            </a:r>
            <a:endParaRPr lang="en-US" altLang="zh-CN" sz="14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LED 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电流精度高 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(±3%) </a:t>
            </a:r>
            <a:endParaRPr lang="en-US" altLang="zh-CN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优异的线性调整度和负载调整度 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(±2%) </a:t>
            </a:r>
            <a:endParaRPr lang="en-US" altLang="zh-CN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低端调光一致性非常好</a:t>
            </a:r>
            <a:endParaRPr lang="en-US" altLang="zh-CN" sz="14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1069" y="4050501"/>
            <a:ext cx="3272643" cy="18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7809" y="4050501"/>
            <a:ext cx="2468323" cy="181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89" y="1790190"/>
            <a:ext cx="4896544" cy="372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MT7980-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隔离无极调光解决方案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608142" y="1112444"/>
            <a:ext cx="5380658" cy="5364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77815" y="3318978"/>
            <a:ext cx="6183531" cy="31114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19080" y="1311993"/>
            <a:ext cx="2595471" cy="1468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4590" y="1277125"/>
            <a:ext cx="2813058" cy="15038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MT786X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是一款高功率因数、</a:t>
            </a:r>
            <a:r>
              <a:rPr lang="en-US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架构、</a:t>
            </a:r>
            <a:r>
              <a:rPr lang="en-US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QRM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工作模式、通过解码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PWM 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信号实现调节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 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，从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而实现智能调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光的芯片</a:t>
            </a:r>
            <a:endParaRPr lang="zh-CN" altLang="en-US" sz="140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839416" y="7754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16375" y="79489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产品优点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77881" y="751157"/>
            <a:ext cx="324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典型应用原理图及产品选型表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39730" y="2869168"/>
            <a:ext cx="151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调光性能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0" y="71438"/>
            <a:ext cx="8904312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en-US"/>
            </a:defPPr>
            <a:lvl1pPr eaLnBrk="0" hangingPunct="0">
              <a:defRPr sz="260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defRPr>
            </a:lvl1pPr>
          </a:lstStyle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MT786X-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非隔离无极调光解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决方案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95071" y="1385798"/>
            <a:ext cx="25128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无专利冲突</a:t>
            </a:r>
            <a:endParaRPr lang="en-US" altLang="zh-CN" sz="14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altLang="zh-CN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LED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 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电流精度高 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(±3%) </a:t>
            </a:r>
            <a:endParaRPr lang="en-US" altLang="zh-CN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优</a:t>
            </a:r>
            <a:r>
              <a:rPr lang="zh-CN" altLang="en-US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异的线性调整度和负载调整度 </a:t>
            </a:r>
            <a:r>
              <a:rPr lang="en-US" altLang="zh-CN" sz="1400" kern="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(±2%) </a:t>
            </a:r>
            <a:endParaRPr lang="en-US" altLang="zh-CN" sz="1400" kern="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</a:t>
            </a:r>
            <a:r>
              <a:rPr lang="zh-CN" altLang="en-US" sz="1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压</a:t>
            </a:r>
            <a:r>
              <a:rPr lang="en-US" altLang="zh-CN" sz="1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220V </a:t>
            </a:r>
            <a:r>
              <a:rPr lang="zh-CN" altLang="en-US" sz="1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实现最低</a:t>
            </a:r>
            <a:r>
              <a:rPr lang="en-US" altLang="zh-CN" sz="1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1%</a:t>
            </a:r>
            <a:r>
              <a:rPr lang="zh-CN" altLang="en-US" sz="1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调光深度，全压</a:t>
            </a:r>
            <a:r>
              <a:rPr lang="en-US" altLang="zh-CN" sz="1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3%</a:t>
            </a:r>
            <a:endParaRPr lang="en-US" altLang="zh-CN" sz="14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6798937" y="4272936"/>
          <a:ext cx="4968551" cy="16482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4122"/>
                <a:gridCol w="1410824"/>
                <a:gridCol w="1333209"/>
                <a:gridCol w="1120396"/>
              </a:tblGrid>
              <a:tr h="3582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型号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描述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最大功率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1" i="0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封装</a:t>
                      </a:r>
                      <a:endParaRPr lang="zh-CN" altLang="en-US" sz="1400" b="1" kern="120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315283"/>
                    </a:solidFill>
                  </a:tcPr>
                </a:tc>
              </a:tr>
              <a:tr h="289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MT7860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外置</a:t>
                      </a: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MOS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31528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80W</a:t>
                      </a:r>
                      <a:endParaRPr lang="zh-CN" altLang="zh-CN" sz="1400" kern="1200" dirty="0" smtClean="0">
                        <a:solidFill>
                          <a:srgbClr val="31528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SOP8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89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MT7862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内置</a:t>
                      </a: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MOS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10W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SOP8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MT7864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内置</a:t>
                      </a: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MOS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18W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SOP8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0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MT7865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内置</a:t>
                      </a: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MOS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36W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DIP8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2" name="Picture 1" descr="C:\Users\nicole\AppData\Roaming\Tencent\Users\958662895\QQ\WinTemp\RichOle\5IA58`S3CT1V{)W24QRT2DY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77881" y="1267437"/>
            <a:ext cx="4417168" cy="2805653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3584071"/>
            <a:ext cx="2088232" cy="25812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334" y="3766199"/>
            <a:ext cx="1736368" cy="2309956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 bwMode="auto">
          <a:xfrm>
            <a:off x="551384" y="5097044"/>
            <a:ext cx="1008112" cy="936104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anose="05000000000000000000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下箭头 26"/>
          <p:cNvSpPr/>
          <p:nvPr/>
        </p:nvSpPr>
        <p:spPr bwMode="auto">
          <a:xfrm rot="16200000">
            <a:off x="1938905" y="5139434"/>
            <a:ext cx="288032" cy="902830"/>
          </a:xfrm>
          <a:prstGeom prst="downArrow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anose="05000000000000000000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28" name="Object 1"/>
          <p:cNvGraphicFramePr>
            <a:graphicFrameLocks noChangeAspect="1"/>
          </p:cNvGraphicFramePr>
          <p:nvPr/>
        </p:nvGraphicFramePr>
        <p:xfrm>
          <a:off x="4270702" y="3449984"/>
          <a:ext cx="2034484" cy="258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23" name="Visio" r:id="rId4" imgW="3213100" imgH="2019300" progId="Visio.Drawing.11">
                  <p:embed/>
                </p:oleObj>
              </mc:Choice>
              <mc:Fallback>
                <p:oleObj name="Visio" r:id="rId4" imgW="3213100" imgH="2019300" progId="Visio.Drawing.11">
                  <p:embed/>
                  <p:pic>
                    <p:nvPicPr>
                      <p:cNvPr id="0" name="图片 2080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702" y="3449984"/>
                        <a:ext cx="2034484" cy="25831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608142" y="1112444"/>
            <a:ext cx="5380658" cy="5364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77815" y="3614546"/>
            <a:ext cx="6162201" cy="28158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19080" y="1311993"/>
            <a:ext cx="2595471" cy="1468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4590" y="1277125"/>
            <a:ext cx="2813058" cy="15038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MT7816C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款低</a:t>
            </a:r>
            <a:r>
              <a:rPr lang="en-US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CRM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工作模式、降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型无频闪的无极调光芯片</a:t>
            </a:r>
            <a:endParaRPr lang="zh-CN" altLang="en-US" sz="140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839416" y="7754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16375" y="79489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产品优点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77881" y="751157"/>
            <a:ext cx="324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典型应用原理图及产品选型表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01874" y="3032871"/>
            <a:ext cx="151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频闪对比图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12111" y="1436245"/>
            <a:ext cx="25128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调光无</a:t>
            </a:r>
            <a:r>
              <a:rPr lang="zh-CN" altLang="en-US" sz="14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频闪      </a:t>
            </a:r>
            <a:endParaRPr lang="en-US" altLang="zh-CN" sz="14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无</a:t>
            </a:r>
            <a:r>
              <a:rPr lang="zh-CN" altLang="en-US" sz="1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需对电感浸漆，既可无噪</a:t>
            </a:r>
            <a:r>
              <a:rPr lang="zh-CN" altLang="en-US" sz="14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声</a:t>
            </a:r>
            <a:endParaRPr lang="en-US" altLang="zh-CN" sz="1400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调光全程带</a:t>
            </a:r>
            <a:r>
              <a:rPr lang="en-US" altLang="zh-CN" sz="1400" kern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OVP</a:t>
            </a:r>
            <a:r>
              <a:rPr lang="zh-CN" altLang="en-US" sz="1400" kern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保护</a:t>
            </a:r>
            <a:endParaRPr lang="en-US" altLang="zh-CN" sz="1400" kern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400" kern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调光深度可以做到</a:t>
            </a:r>
            <a:r>
              <a:rPr lang="en-US" altLang="zh-CN" sz="1400" kern="0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3%</a:t>
            </a:r>
            <a:endParaRPr lang="en-US" altLang="zh-CN" sz="1400" kern="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altLang="zh-CN" sz="14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6854240" y="3449984"/>
          <a:ext cx="4888459" cy="267397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69952"/>
                <a:gridCol w="720080"/>
                <a:gridCol w="693092"/>
                <a:gridCol w="1060966"/>
                <a:gridCol w="466677"/>
                <a:gridCol w="977692"/>
              </a:tblGrid>
              <a:tr h="7068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型号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描述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最大功率</a:t>
                      </a:r>
                      <a:endParaRPr kumimoji="0" lang="zh-CN" altLang="en-U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调光接口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开路限压可设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3152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封装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315283"/>
                    </a:solidFill>
                  </a:tcPr>
                </a:tc>
              </a:tr>
              <a:tr h="39343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MT7815C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外置</a:t>
                      </a:r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MOS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80W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PWM/Analog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SOP8/ESOP8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</a:tr>
              <a:tr h="590146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MT7816CS/D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内</a:t>
                      </a:r>
                      <a:r>
                        <a:rPr kumimoji="0" lang="zh-CN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置</a:t>
                      </a:r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MOS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24/36W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PWM/Analog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SOP8/DIP7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</a:tr>
              <a:tr h="39343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MT7817CD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内</a:t>
                      </a:r>
                      <a:r>
                        <a:rPr kumimoji="0" lang="zh-CN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置</a:t>
                      </a:r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MOS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50W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PWM/Analog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DIP7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</a:tr>
              <a:tr h="590146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MT7818S/CD</a:t>
                      </a:r>
                      <a:endParaRPr kumimoji="0" lang="zh-CN" altLang="en-US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内</a:t>
                      </a:r>
                      <a:r>
                        <a:rPr kumimoji="0" lang="zh-CN" alt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置</a:t>
                      </a:r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MOS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50/80W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PWM/Analog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Y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SOP7/DIP7</a:t>
                      </a:r>
                      <a:endParaRPr kumimoji="0" lang="en-US" altLang="zh-CN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27128" y="1257263"/>
            <a:ext cx="4392488" cy="219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13" descr="d0d359fe-7d54-4d74-ac5c-6c204322ee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48" y="3912747"/>
            <a:ext cx="2698921" cy="200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" descr="C:\Users\nicole\AppData\Roaming\Tencent\Users\958662895\QQ\WinTemp\RichOle\]WNZ`6XSS(~T_)3QPCXFB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4760" y="3933055"/>
            <a:ext cx="2695861" cy="2096781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MT7816C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非隔离无极调光解决方案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FC66-764D-4897-8362-AA0BF5831119}" type="slidenum">
              <a:rPr lang="zh-CN" altLang="en-US" smtClean="0"/>
            </a:fld>
            <a:endParaRPr lang="en-US" altLang="zh-CN" dirty="0"/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1568587" y="1628800"/>
            <a:ext cx="3312368" cy="0"/>
          </a:xfrm>
          <a:prstGeom prst="line">
            <a:avLst/>
          </a:prstGeom>
          <a:ln w="50800" cmpd="sng"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 flipH="1">
            <a:off x="4484492" y="932001"/>
            <a:ext cx="28971" cy="5167392"/>
          </a:xfrm>
          <a:prstGeom prst="line">
            <a:avLst/>
          </a:prstGeom>
          <a:noFill/>
          <a:ln w="317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9" name="文本框 8"/>
          <p:cNvSpPr txBox="1"/>
          <p:nvPr/>
        </p:nvSpPr>
        <p:spPr>
          <a:xfrm>
            <a:off x="1784611" y="93200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i="1" dirty="0" smtClean="0">
                <a:solidFill>
                  <a:srgbClr val="002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内容大纲</a:t>
            </a:r>
            <a:endParaRPr lang="zh-CN" altLang="en-US" sz="4000" i="1" dirty="0">
              <a:solidFill>
                <a:srgbClr val="002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15480" y="1628800"/>
            <a:ext cx="285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Table of contents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4326127" y="2916469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14" name="文本框 13"/>
          <p:cNvSpPr txBox="1"/>
          <p:nvPr/>
        </p:nvSpPr>
        <p:spPr>
          <a:xfrm>
            <a:off x="3719736" y="2296199"/>
            <a:ext cx="73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21106" y="2305708"/>
            <a:ext cx="3870963" cy="523220"/>
          </a:xfrm>
          <a:prstGeom prst="rect">
            <a:avLst/>
          </a:prstGeom>
          <a:solidFill>
            <a:srgbClr val="002784"/>
          </a:solidFill>
          <a:ln>
            <a:solidFill>
              <a:srgbClr val="315283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</a:t>
            </a:r>
            <a:r>
              <a:rPr lang="zh-CN" altLang="en-US" sz="28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司简介</a:t>
            </a:r>
            <a:endParaRPr lang="zh-CN" altLang="en-US" sz="2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4326127" y="3933056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17" name="文本框 16"/>
          <p:cNvSpPr txBox="1"/>
          <p:nvPr/>
        </p:nvSpPr>
        <p:spPr>
          <a:xfrm>
            <a:off x="3855798" y="3257180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36939" y="3258999"/>
            <a:ext cx="3870963" cy="461665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产品线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Road Map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4326127" y="4919102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20" name="文本框 19"/>
          <p:cNvSpPr txBox="1"/>
          <p:nvPr/>
        </p:nvSpPr>
        <p:spPr>
          <a:xfrm>
            <a:off x="3886909" y="4164075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36939" y="4164075"/>
            <a:ext cx="3870963" cy="461665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产品及解决方案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4287002" y="5877272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23" name="文本框 22"/>
          <p:cNvSpPr txBox="1"/>
          <p:nvPr/>
        </p:nvSpPr>
        <p:spPr>
          <a:xfrm>
            <a:off x="3840375" y="5204616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21105" y="5149935"/>
            <a:ext cx="3870963" cy="461665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能照明解决方案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55640" y="7557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3600" i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Reliable</a:t>
            </a:r>
            <a:r>
              <a:rPr lang="zh-CN" altLang="en-US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Green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Power</a:t>
            </a:r>
            <a:r>
              <a:rPr lang="zh-CN" altLang="en-US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Partner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608142" y="1112444"/>
            <a:ext cx="5380658" cy="5364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91344" y="3614546"/>
            <a:ext cx="6266600" cy="28158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19080" y="1311993"/>
            <a:ext cx="3138864" cy="1828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800" dirty="0" smtClean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91344" y="1277124"/>
            <a:ext cx="2804652" cy="18638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CN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MT73X2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一款后端控制，开关调色温的控制芯片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。可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以与隔离、非隔离等各类恒流</a:t>
            </a:r>
            <a:r>
              <a:rPr lang="en-US" altLang="zh-CN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驱动电源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配套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使用以实现开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</a:t>
            </a:r>
            <a:r>
              <a:rPr lang="zh-CN" altLang="en-US" sz="1400" dirty="0" smtClean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</a:t>
            </a:r>
            <a:r>
              <a:rPr lang="zh-CN" altLang="en-US" sz="1400" dirty="0">
                <a:solidFill>
                  <a:srgbClr val="314E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温功能</a:t>
            </a:r>
            <a:endParaRPr lang="zh-CN" altLang="en-US" sz="1400" dirty="0">
              <a:solidFill>
                <a:srgbClr val="314E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1055440" y="7659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86274" y="7659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产品优点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72264" y="751258"/>
            <a:ext cx="187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典型应用原理图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15291" y="3298787"/>
            <a:ext cx="68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19080" y="1414266"/>
            <a:ext cx="3138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2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支持可控硅调光开关切色温，实现可控硅调光调色应用</a:t>
            </a:r>
            <a:endParaRPr lang="zh-CN" altLang="en-US" sz="12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采用数字时钟时序，开关切换精准一致，不受干扰</a:t>
            </a:r>
            <a:endParaRPr lang="zh-CN" altLang="en-US" sz="1200" kern="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通过外围电阻，灵活设置混光比例</a:t>
            </a:r>
            <a:endParaRPr lang="zh-CN" altLang="en-US" sz="1200" kern="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对</a:t>
            </a:r>
            <a:r>
              <a:rPr lang="en-US" altLang="zh-CN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LED</a:t>
            </a: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灯串电压不敏感，精确设置色温，批量色温一致性非常好</a:t>
            </a:r>
            <a:endParaRPr lang="zh-CN" altLang="en-US" sz="1200" kern="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外围电路非常简单，兼容隔离、非隔离</a:t>
            </a:r>
            <a:r>
              <a:rPr lang="en-US" altLang="zh-CN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LED</a:t>
            </a:r>
            <a:r>
              <a:rPr lang="zh-CN" altLang="en-US" sz="1200" kern="0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驱动架构</a:t>
            </a:r>
            <a:endParaRPr lang="zh-CN" altLang="en-US" sz="1200" kern="0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9" name="Object 11"/>
          <p:cNvGraphicFramePr>
            <a:graphicFrameLocks noChangeAspect="1"/>
          </p:cNvGraphicFramePr>
          <p:nvPr/>
        </p:nvGraphicFramePr>
        <p:xfrm>
          <a:off x="7142984" y="1277124"/>
          <a:ext cx="4310974" cy="279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82" name="Visio" r:id="rId1" imgW="5689600" imgH="3924300" progId="Visio.Drawing.11">
                  <p:embed/>
                </p:oleObj>
              </mc:Choice>
              <mc:Fallback>
                <p:oleObj name="Visio" r:id="rId1" imgW="5689600" imgH="3924300" progId="Visio.Drawing.11">
                  <p:embed/>
                  <p:pic>
                    <p:nvPicPr>
                      <p:cNvPr id="0" name="图片 210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984" y="1277124"/>
                        <a:ext cx="4310974" cy="27999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7017495" y="3641291"/>
          <a:ext cx="4656249" cy="2235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83" name="Visio" r:id="rId3" imgW="6527800" imgH="3759200" progId="Visio.Drawing.11">
                  <p:embed/>
                </p:oleObj>
              </mc:Choice>
              <mc:Fallback>
                <p:oleObj name="Visio" r:id="rId3" imgW="6527800" imgH="3759200" progId="Visio.Drawing.11">
                  <p:embed/>
                  <p:pic>
                    <p:nvPicPr>
                      <p:cNvPr id="0" name="图片 210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7495" y="3641291"/>
                        <a:ext cx="4656249" cy="2235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7441798" y="5902076"/>
            <a:ext cx="42319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marL="342900" indent="-3429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通过外部光耦器件实现冷白</a:t>
            </a:r>
            <a:r>
              <a:rPr lang="en-GB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暖白</a:t>
            </a:r>
            <a:r>
              <a:rPr lang="en-GB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两路混色的电流比例为</a:t>
            </a:r>
            <a:r>
              <a:rPr lang="en-GB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1:1:X</a:t>
            </a:r>
            <a:endParaRPr lang="en-GB" altLang="en-US" sz="1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altLang="en-US" sz="1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通过外围电阻改变，通常为</a:t>
            </a:r>
            <a:r>
              <a:rPr lang="en-GB" altLang="en-US" sz="1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altLang="en-US" sz="1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1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60" y="3913781"/>
            <a:ext cx="2880320" cy="22111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276" y="3894496"/>
            <a:ext cx="2883586" cy="222005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MT73X2-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开关切色温解决方案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FC66-764D-4897-8362-AA0BF5831119}" type="slidenum">
              <a:rPr lang="zh-CN" altLang="en-US" smtClean="0"/>
            </a:fld>
            <a:endParaRPr lang="en-US" altLang="zh-CN" dirty="0"/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1568587" y="1628800"/>
            <a:ext cx="3312368" cy="0"/>
          </a:xfrm>
          <a:prstGeom prst="line">
            <a:avLst/>
          </a:prstGeom>
          <a:ln w="50800" cmpd="sng"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 flipH="1">
            <a:off x="4484492" y="932001"/>
            <a:ext cx="28971" cy="5167392"/>
          </a:xfrm>
          <a:prstGeom prst="line">
            <a:avLst/>
          </a:prstGeom>
          <a:noFill/>
          <a:ln w="317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9" name="文本框 8"/>
          <p:cNvSpPr txBox="1"/>
          <p:nvPr/>
        </p:nvSpPr>
        <p:spPr>
          <a:xfrm>
            <a:off x="1784611" y="93200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i="1" dirty="0" smtClean="0">
                <a:solidFill>
                  <a:srgbClr val="002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内容大纲</a:t>
            </a:r>
            <a:endParaRPr lang="zh-CN" altLang="en-US" sz="4000" i="1" dirty="0">
              <a:solidFill>
                <a:srgbClr val="002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15480" y="1628800"/>
            <a:ext cx="285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Table of contents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4326127" y="2916469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14" name="文本框 13"/>
          <p:cNvSpPr txBox="1"/>
          <p:nvPr/>
        </p:nvSpPr>
        <p:spPr>
          <a:xfrm>
            <a:off x="3839172" y="2296199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21106" y="2305708"/>
            <a:ext cx="3870963" cy="461665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</a:t>
            </a:r>
            <a:r>
              <a:rPr lang="zh-CN" altLang="en-US" sz="2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司简介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4326127" y="3933056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17" name="文本框 16"/>
          <p:cNvSpPr txBox="1"/>
          <p:nvPr/>
        </p:nvSpPr>
        <p:spPr>
          <a:xfrm>
            <a:off x="3855798" y="3257180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36939" y="3258999"/>
            <a:ext cx="3870963" cy="461665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产品线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Road Map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4326127" y="4919102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20" name="文本框 19"/>
          <p:cNvSpPr txBox="1"/>
          <p:nvPr/>
        </p:nvSpPr>
        <p:spPr>
          <a:xfrm>
            <a:off x="3886909" y="4164075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36939" y="4164075"/>
            <a:ext cx="3870963" cy="461665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产品及解决方案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4287002" y="5877272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23" name="文本框 22"/>
          <p:cNvSpPr txBox="1"/>
          <p:nvPr/>
        </p:nvSpPr>
        <p:spPr>
          <a:xfrm>
            <a:off x="3647728" y="5204616"/>
            <a:ext cx="80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7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i="1" dirty="0">
              <a:solidFill>
                <a:srgbClr val="0027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21105" y="5149935"/>
            <a:ext cx="3870963" cy="523220"/>
          </a:xfrm>
          <a:prstGeom prst="rect">
            <a:avLst/>
          </a:prstGeom>
          <a:solidFill>
            <a:srgbClr val="002784"/>
          </a:solidFill>
          <a:ln>
            <a:solidFill>
              <a:srgbClr val="315283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能照明解决方案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983432" y="1196752"/>
          <a:ext cx="9793088" cy="4621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60" name="Visio" r:id="rId1" imgW="3552190" imgH="1757045" progId="Visio.Drawing.11">
                  <p:embed/>
                </p:oleObj>
              </mc:Choice>
              <mc:Fallback>
                <p:oleObj name="Visio" r:id="rId1" imgW="3552190" imgH="1757045" progId="Visio.Drawing.11">
                  <p:embed/>
                  <p:pic>
                    <p:nvPicPr>
                      <p:cNvPr id="0" name="图片 21105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83432" y="1196752"/>
                        <a:ext cx="9793088" cy="4621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无频闪无极调光调色解决方案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9496" y="1052736"/>
            <a:ext cx="8754537" cy="489451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无频闪全功率无极调光调色解决方案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504" y="1016575"/>
            <a:ext cx="8856984" cy="495178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非隔离全功率调光调色解决方案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5832" y="1124744"/>
            <a:ext cx="9001744" cy="48245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隔离无极调光调色解决方案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 dirty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733800" y="762000"/>
            <a:ext cx="5029200" cy="1143000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3600" kern="0" dirty="0">
                <a:solidFill>
                  <a:srgbClr val="0E2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Thanks!</a:t>
            </a:r>
            <a:br>
              <a:rPr lang="en-US" altLang="zh-CN" sz="3600" kern="0" dirty="0">
                <a:solidFill>
                  <a:srgbClr val="0E2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en-US" altLang="zh-CN" sz="1800" kern="0" dirty="0">
              <a:solidFill>
                <a:srgbClr val="0E2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1752600" y="1905000"/>
            <a:ext cx="57912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CN" sz="1600" dirty="0">
                <a:solidFill>
                  <a:srgbClr val="0E2A7C"/>
                </a:solidFill>
                <a:latin typeface="+mj-lt"/>
                <a:ea typeface="宋体" panose="02010600030101010101" pitchFamily="2" charset="-122"/>
              </a:rPr>
              <a:t>Website:  </a:t>
            </a:r>
            <a:r>
              <a:rPr lang="en-US" altLang="zh-CN" sz="1600" u="sng" dirty="0">
                <a:solidFill>
                  <a:srgbClr val="002060"/>
                </a:solidFill>
                <a:latin typeface="+mj-lt"/>
                <a:ea typeface="宋体" panose="02010600030101010101" pitchFamily="2" charset="-122"/>
              </a:rPr>
              <a:t>www.maxictech.com</a:t>
            </a:r>
            <a:endParaRPr lang="en-US" altLang="zh-CN" sz="1600" u="sng" dirty="0">
              <a:solidFill>
                <a:srgbClr val="002060"/>
              </a:solidFill>
              <a:latin typeface="+mj-lt"/>
              <a:ea typeface="宋体" panose="02010600030101010101" pitchFamily="2" charset="-122"/>
            </a:endParaRPr>
          </a:p>
          <a:p>
            <a:pPr marL="1249680" indent="-80835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CN" sz="1600" dirty="0">
                <a:solidFill>
                  <a:srgbClr val="002060"/>
                </a:solidFill>
                <a:latin typeface="+mj-lt"/>
                <a:ea typeface="宋体" panose="02010600030101010101" pitchFamily="2" charset="-122"/>
              </a:rPr>
              <a:t>E-mail:  </a:t>
            </a:r>
            <a:r>
              <a:rPr lang="en-US" altLang="zh-CN" sz="1600" dirty="0">
                <a:solidFill>
                  <a:srgbClr val="002060"/>
                </a:solidFill>
                <a:latin typeface="+mj-lt"/>
                <a:ea typeface="宋体" panose="02010600030101010101" pitchFamily="2" charset="-122"/>
                <a:hlinkClick r:id="rId1"/>
              </a:rPr>
              <a:t>sales@maxictech.com</a:t>
            </a:r>
            <a:endParaRPr lang="zh-CN" altLang="en-US" sz="1600" dirty="0">
              <a:solidFill>
                <a:srgbClr val="002060"/>
              </a:solidFill>
              <a:latin typeface="+mj-lt"/>
              <a:ea typeface="宋体" panose="02010600030101010101" pitchFamily="2" charset="-122"/>
              <a:hlinkClick r:id="rId1"/>
            </a:endParaRPr>
          </a:p>
        </p:txBody>
      </p:sp>
      <p:grpSp>
        <p:nvGrpSpPr>
          <p:cNvPr id="11" name="组合 15"/>
          <p:cNvGrpSpPr/>
          <p:nvPr/>
        </p:nvGrpSpPr>
        <p:grpSpPr bwMode="auto">
          <a:xfrm>
            <a:off x="1752600" y="3389213"/>
            <a:ext cx="8763000" cy="2632075"/>
            <a:chOff x="304908" y="3200684"/>
            <a:chExt cx="8762897" cy="2631009"/>
          </a:xfrm>
        </p:grpSpPr>
        <p:grpSp>
          <p:nvGrpSpPr>
            <p:cNvPr id="12" name="组合 14"/>
            <p:cNvGrpSpPr/>
            <p:nvPr/>
          </p:nvGrpSpPr>
          <p:grpSpPr bwMode="auto">
            <a:xfrm>
              <a:off x="304908" y="4800643"/>
              <a:ext cx="8511377" cy="1031050"/>
              <a:chOff x="304908" y="4800643"/>
              <a:chExt cx="8511377" cy="1031050"/>
            </a:xfrm>
          </p:grpSpPr>
          <p:sp>
            <p:nvSpPr>
              <p:cNvPr id="16" name="TextBox 9"/>
              <p:cNvSpPr txBox="1">
                <a:spLocks noChangeArrowheads="1"/>
              </p:cNvSpPr>
              <p:nvPr/>
            </p:nvSpPr>
            <p:spPr bwMode="auto">
              <a:xfrm>
                <a:off x="4495805" y="4876832"/>
                <a:ext cx="4320480" cy="65864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450850" lvl="1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zh-CN" altLang="en-US" sz="14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厦门办公室</a:t>
                </a:r>
                <a:endParaRPr lang="en-US" altLang="zh-CN" sz="1400" b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zh-CN" altLang="en-US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福建省厦门市湖里区汇金湖里大厦办公楼</a:t>
                </a:r>
                <a:r>
                  <a:rPr lang="en-US" altLang="zh-CN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层</a:t>
                </a:r>
                <a:endParaRPr lang="en-US" altLang="zh-CN" sz="1100" b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en-US" altLang="zh-CN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Tel: 86-592-8263028</a:t>
                </a:r>
                <a:endParaRPr lang="en-US" altLang="zh-CN" sz="1100" b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TextBox 10"/>
              <p:cNvSpPr txBox="1">
                <a:spLocks noChangeArrowheads="1"/>
              </p:cNvSpPr>
              <p:nvPr/>
            </p:nvSpPr>
            <p:spPr bwMode="auto">
              <a:xfrm>
                <a:off x="304908" y="4800643"/>
                <a:ext cx="3657601" cy="10310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450850" lvl="1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zh-CN" altLang="en-US" sz="14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杭州办公室</a:t>
                </a:r>
                <a:endParaRPr lang="en-US" altLang="zh-CN" sz="1400" b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zh-CN" altLang="en-US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浙江省杭州市楚天路</a:t>
                </a:r>
                <a:r>
                  <a:rPr lang="en-US" altLang="en-US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266</a:t>
                </a:r>
                <a:r>
                  <a:rPr lang="zh-CN" altLang="en-US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</a:t>
                </a:r>
                <a:r>
                  <a:rPr lang="en-US" altLang="zh-CN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号楼</a:t>
                </a:r>
                <a:r>
                  <a:rPr lang="en-US" altLang="zh-CN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楼</a:t>
                </a:r>
                <a:endParaRPr lang="en-US" altLang="zh-CN" sz="1100" b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en-US" altLang="zh-CN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Tel:86-571-86698935</a:t>
                </a:r>
                <a:endParaRPr lang="zh-CN" altLang="en-US" sz="1100" b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endParaRPr lang="zh-CN" altLang="en-US" sz="1100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endParaRPr lang="en-US" altLang="zh-CN" sz="1100" b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3"/>
            <p:cNvGrpSpPr/>
            <p:nvPr/>
          </p:nvGrpSpPr>
          <p:grpSpPr bwMode="auto">
            <a:xfrm>
              <a:off x="4495805" y="3200684"/>
              <a:ext cx="4572000" cy="1682921"/>
              <a:chOff x="4495805" y="3200684"/>
              <a:chExt cx="4572000" cy="1682921"/>
            </a:xfrm>
          </p:grpSpPr>
          <p:sp>
            <p:nvSpPr>
              <p:cNvPr id="14" name="矩形 11"/>
              <p:cNvSpPr>
                <a:spLocks noChangeArrowheads="1"/>
              </p:cNvSpPr>
              <p:nvPr/>
            </p:nvSpPr>
            <p:spPr bwMode="auto">
              <a:xfrm>
                <a:off x="4495805" y="3200684"/>
                <a:ext cx="4572000" cy="658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450850" lvl="1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zh-CN" altLang="en-US" sz="14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深圳办公室</a:t>
                </a:r>
                <a:endParaRPr lang="en-US" altLang="zh-CN" sz="1400" b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zh-CN" altLang="en-US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广东省深圳市</a:t>
                </a:r>
                <a:r>
                  <a:rPr lang="zh-CN" altLang="zh-CN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龙</a:t>
                </a:r>
                <a:r>
                  <a:rPr lang="zh-CN" altLang="en-US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华新区</a:t>
                </a:r>
                <a:r>
                  <a:rPr lang="zh-CN" altLang="zh-CN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民治民康路</a:t>
                </a:r>
                <a:r>
                  <a:rPr lang="en-US" altLang="zh-CN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213</a:t>
                </a:r>
                <a:r>
                  <a:rPr lang="zh-CN" altLang="zh-CN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号蓝坤大厦</a:t>
                </a:r>
                <a:r>
                  <a:rPr lang="en-US" altLang="zh-CN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1123</a:t>
                </a:r>
                <a:r>
                  <a:rPr lang="zh-CN" altLang="en-US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室</a:t>
                </a:r>
                <a:endParaRPr lang="en-US" altLang="zh-CN" sz="1100" b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en-US" altLang="zh-CN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Tel: 86-755-83021778</a:t>
                </a:r>
                <a:endParaRPr lang="en-US" altLang="zh-CN" sz="1100" b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2"/>
              <p:cNvSpPr>
                <a:spLocks noChangeArrowheads="1"/>
              </p:cNvSpPr>
              <p:nvPr/>
            </p:nvSpPr>
            <p:spPr bwMode="auto">
              <a:xfrm>
                <a:off x="4495805" y="4038758"/>
                <a:ext cx="4572000" cy="84484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450850" lvl="1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zh-CN" altLang="en-US" sz="14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中山办公室</a:t>
                </a:r>
                <a:endParaRPr lang="en-US" altLang="zh-CN" sz="1400" b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zh-CN" altLang="en-US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广东中山市古镇六坊花园</a:t>
                </a:r>
                <a:r>
                  <a:rPr lang="en-US" altLang="en-US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B2</a:t>
                </a:r>
                <a:r>
                  <a:rPr lang="zh-CN" altLang="en-US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座</a:t>
                </a:r>
                <a:r>
                  <a:rPr lang="en-US" altLang="en-US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1001</a:t>
                </a:r>
                <a:r>
                  <a:rPr lang="zh-CN" altLang="en-US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室</a:t>
                </a:r>
                <a:endParaRPr lang="en-US" altLang="zh-CN" sz="1100" b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en-US" altLang="zh-CN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Tel:</a:t>
                </a:r>
                <a:r>
                  <a:rPr lang="zh-CN" altLang="en-US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100" b="0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86-760-88752711</a:t>
                </a:r>
                <a:endParaRPr lang="en-US" altLang="zh-CN" sz="1100" b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endParaRPr lang="en-US" altLang="zh-CN" sz="1100" b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536160" y="2092729"/>
            <a:ext cx="2438400" cy="7602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4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微信公众号：</a:t>
            </a:r>
            <a:endParaRPr lang="en-US" altLang="zh-CN" sz="14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4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美芯晟科技 </a:t>
            </a:r>
            <a:endParaRPr lang="en-US" altLang="zh-CN" sz="14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zh-CN" altLang="en-US" sz="14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1" descr="C:\Users\maxic\AppData\Roaming\Tencent\Users\793164048\QQ\WinTemp\RichOle\]N~1Y64(BI5IGH%[4W~J73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423" y="1823243"/>
            <a:ext cx="1072357" cy="10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905000" y="3389213"/>
            <a:ext cx="8439472" cy="2632075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marL="0" lvl="1" indent="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zh-CN" altLang="en-US" sz="14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北京办公室</a:t>
            </a:r>
            <a:endParaRPr lang="en-US" altLang="zh-CN" sz="14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3050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defRPr/>
            </a:pPr>
            <a:r>
              <a:rPr lang="zh-CN" altLang="en-US" sz="11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北京市海淀区学院路</a:t>
            </a:r>
            <a:r>
              <a:rPr lang="en-US" altLang="en-US" sz="11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1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号科大天工大厦</a:t>
            </a:r>
            <a:r>
              <a:rPr lang="en-US" altLang="en-US" sz="11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1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</a:t>
            </a:r>
            <a:r>
              <a:rPr lang="en-US" altLang="en-US" sz="11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10</a:t>
            </a:r>
            <a:r>
              <a:rPr lang="zh-CN" altLang="en-US" sz="11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endParaRPr lang="zh-CN" altLang="en-US" sz="11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CN" sz="11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Tel: 86-10-62662828</a:t>
            </a:r>
            <a:endParaRPr lang="en-US" altLang="zh-CN" sz="11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11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3050"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zh-CN" altLang="en-US" sz="14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苏州办公室</a:t>
            </a:r>
            <a:endParaRPr lang="en-US" altLang="zh-CN" sz="14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3050"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zh-CN" altLang="en-US" sz="11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江苏省苏州市苏州工业园区星湖街</a:t>
            </a:r>
            <a:r>
              <a:rPr lang="en-US" altLang="zh-CN" sz="11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328</a:t>
            </a:r>
            <a:r>
              <a:rPr lang="zh-CN" altLang="en-US" sz="11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en-US" altLang="zh-CN" sz="11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C-7</a:t>
            </a:r>
            <a:r>
              <a:rPr lang="zh-CN" altLang="en-US" sz="11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欧瑞大厦</a:t>
            </a:r>
            <a:r>
              <a:rPr lang="en-US" altLang="zh-CN" sz="11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410</a:t>
            </a:r>
            <a:r>
              <a:rPr lang="zh-CN" altLang="en-US" sz="11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室</a:t>
            </a:r>
            <a:endParaRPr lang="en-US" altLang="zh-CN" sz="11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3050"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CN" sz="11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Tel: 86-512-62958262</a:t>
            </a:r>
            <a:endParaRPr lang="en-US" altLang="zh-CN" sz="11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11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11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11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11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11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12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08397" y="30635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4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联系我们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8B504-D429-4E44-89C3-B530D31D238A}" type="slidenum">
              <a:rPr lang="zh-CN" altLang="en-US" smtClean="0"/>
            </a:fld>
            <a:endParaRPr lang="en-US" altLang="zh-CN" dirty="0"/>
          </a:p>
        </p:txBody>
      </p: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1703513" y="4269764"/>
            <a:ext cx="3983831" cy="978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zh-CN" b="0" dirty="0">
              <a:solidFill>
                <a:srgbClr val="0E2A7C"/>
              </a:solidFill>
              <a:latin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Blip>
                <a:blip r:embed="rId1"/>
              </a:buBlip>
            </a:pPr>
            <a:endParaRPr lang="en-US" altLang="zh-TW" b="0" dirty="0">
              <a:solidFill>
                <a:srgbClr val="0E2A7C"/>
              </a:solidFill>
              <a:latin typeface="宋体" panose="02010600030101010101" pitchFamily="2" charset="-122"/>
            </a:endParaRPr>
          </a:p>
          <a:p>
            <a:pPr marL="342900" indent="-342900">
              <a:buClr>
                <a:schemeClr val="accent2"/>
              </a:buClr>
              <a:buBlip>
                <a:blip r:embed="rId1"/>
              </a:buBlip>
            </a:pPr>
            <a:endParaRPr lang="en-US" altLang="zh-CN" dirty="0">
              <a:solidFill>
                <a:srgbClr val="0066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4656" y="595194"/>
            <a:ext cx="12097344" cy="24946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zh-CN" b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Blip>
                <a:blip r:embed="rId1"/>
              </a:buBlip>
            </a:pP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由多位经验丰富、美国硅谷归国的技术和管理专家创办</a:t>
            </a:r>
            <a:endParaRPr lang="en-US" altLang="zh-CN" sz="1600" b="0" dirty="0">
              <a:solidFill>
                <a:srgbClr val="314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Blip>
                <a:blip r:embed="rId1"/>
              </a:buBlip>
            </a:pP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专注于智能无线充电芯片设计和解决方案，以及</a:t>
            </a:r>
            <a:r>
              <a:rPr lang="en-US" altLang="zh-CN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驱动芯片，智能照明方案</a:t>
            </a:r>
            <a:r>
              <a:rPr lang="zh-CN" altLang="en-US" sz="1600" b="0" dirty="0" smtClean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的高</a:t>
            </a: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新技术企业</a:t>
            </a:r>
            <a:endParaRPr lang="en-US" altLang="zh-CN" sz="1600" b="0" dirty="0">
              <a:solidFill>
                <a:srgbClr val="314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chemeClr val="accent2"/>
              </a:buClr>
              <a:buBlip>
                <a:blip r:embed="rId1"/>
              </a:buBlip>
            </a:pP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引入国际著名，国内多家知名投资机构（包括国家集成电路大基金）一共</a:t>
            </a:r>
            <a:r>
              <a:rPr lang="en-US" altLang="zh-CN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</a:t>
            </a: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亿元投资</a:t>
            </a:r>
            <a:endParaRPr lang="en-US" altLang="zh-CN" sz="1600" b="0" dirty="0">
              <a:solidFill>
                <a:srgbClr val="314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Blip>
                <a:blip r:embed="rId1"/>
              </a:buBlip>
            </a:pP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致力于技术创新，</a:t>
            </a:r>
            <a:r>
              <a:rPr lang="en-US" altLang="zh-CN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60+</a:t>
            </a: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国内外专</a:t>
            </a:r>
            <a:r>
              <a:rPr lang="zh-CN" altLang="en-US" sz="1600" b="0" dirty="0" smtClean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利，同时是</a:t>
            </a:r>
            <a:r>
              <a:rPr lang="zh-CN" altLang="zh-CN" sz="1600" b="0" dirty="0" smtClean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zh-CN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级高功率因素算法和恒流算法首创者，</a:t>
            </a: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r>
              <a:rPr lang="zh-CN" altLang="zh-CN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简洁高功率因素</a:t>
            </a:r>
            <a:r>
              <a:rPr lang="en-US" altLang="zh-CN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zh-CN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驱动芯片设计里程</a:t>
            </a:r>
            <a:r>
              <a:rPr lang="zh-CN" altLang="zh-CN" sz="1600" b="0" dirty="0" smtClean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碑</a:t>
            </a:r>
            <a:endParaRPr lang="en-US" altLang="zh-CN" sz="1600" b="0" dirty="0" smtClean="0">
              <a:solidFill>
                <a:srgbClr val="314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Blip>
                <a:blip r:embed="rId1"/>
              </a:buBlip>
            </a:pPr>
            <a:r>
              <a:rPr lang="en-US" altLang="zh-CN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0" dirty="0" smtClean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600" b="0" dirty="0" smtClean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产品线已有</a:t>
            </a:r>
            <a:r>
              <a:rPr lang="en-US" altLang="zh-CN" sz="1600" b="0" dirty="0" smtClean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大系列、</a:t>
            </a:r>
            <a:r>
              <a:rPr lang="en-US" altLang="zh-CN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100+</a:t>
            </a:r>
            <a:r>
              <a:rPr lang="zh-CN" altLang="en-US" sz="1600" b="0" dirty="0">
                <a:solidFill>
                  <a:srgbClr val="314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款产品，涵盖室内、户外所有通用照明领域 </a:t>
            </a:r>
            <a:endParaRPr lang="en-US" altLang="zh-CN" sz="1600" b="0" dirty="0">
              <a:solidFill>
                <a:srgbClr val="314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zh-CN" b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"/>
              </a:buBlip>
            </a:pPr>
            <a:endParaRPr lang="en-US" altLang="zh-CN" b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None/>
            </a:pPr>
            <a:endParaRPr lang="en-US" altLang="zh-CN" b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zh-CN" b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zh-CN" b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"/>
              </a:buBlip>
            </a:pPr>
            <a:endParaRPr lang="en-US" altLang="zh-CN" b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zh-CN" b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3" descr="C:\Users\nicole\AppData\Roaming\Tencent\Users\958662895\QQ\WinTemp\RichOle\TL_]$Z~WQ0HB9129$4P0DX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9166" y="2636912"/>
            <a:ext cx="5181532" cy="3528392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/>
        </p:nvGrpSpPr>
        <p:grpSpPr>
          <a:xfrm>
            <a:off x="241447" y="2636912"/>
            <a:ext cx="6255373" cy="3528392"/>
            <a:chOff x="914402" y="1109698"/>
            <a:chExt cx="10616345" cy="5228349"/>
          </a:xfrm>
        </p:grpSpPr>
        <p:pic>
          <p:nvPicPr>
            <p:cNvPr id="11" name="世界地图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2" y="1109698"/>
              <a:ext cx="10616345" cy="5228349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  <a:effectLst/>
          </p:spPr>
        </p:pic>
        <p:sp>
          <p:nvSpPr>
            <p:cNvPr id="12" name="椭圆 3"/>
            <p:cNvSpPr/>
            <p:nvPr/>
          </p:nvSpPr>
          <p:spPr>
            <a:xfrm>
              <a:off x="9165707" y="2990551"/>
              <a:ext cx="188123" cy="284732"/>
            </a:xfrm>
            <a:custGeom>
              <a:avLst/>
              <a:gdLst/>
              <a:ahLst/>
              <a:cxnLst/>
              <a:rect l="l" t="t" r="r" b="b"/>
              <a:pathLst>
                <a:path w="333028" h="504056">
                  <a:moveTo>
                    <a:pt x="166514" y="83913"/>
                  </a:moveTo>
                  <a:cubicBezTo>
                    <a:pt x="121779" y="83913"/>
                    <a:pt x="85514" y="120178"/>
                    <a:pt x="85514" y="164913"/>
                  </a:cubicBezTo>
                  <a:cubicBezTo>
                    <a:pt x="85514" y="209648"/>
                    <a:pt x="121779" y="245913"/>
                    <a:pt x="166514" y="245913"/>
                  </a:cubicBezTo>
                  <a:cubicBezTo>
                    <a:pt x="211249" y="245913"/>
                    <a:pt x="247514" y="209648"/>
                    <a:pt x="247514" y="164913"/>
                  </a:cubicBezTo>
                  <a:cubicBezTo>
                    <a:pt x="247514" y="120178"/>
                    <a:pt x="211249" y="83913"/>
                    <a:pt x="166514" y="83913"/>
                  </a:cubicBezTo>
                  <a:close/>
                  <a:moveTo>
                    <a:pt x="166515" y="0"/>
                  </a:moveTo>
                  <a:cubicBezTo>
                    <a:pt x="258478" y="0"/>
                    <a:pt x="333028" y="69718"/>
                    <a:pt x="333028" y="155720"/>
                  </a:cubicBezTo>
                  <a:cubicBezTo>
                    <a:pt x="333028" y="241721"/>
                    <a:pt x="221768" y="433092"/>
                    <a:pt x="162844" y="504056"/>
                  </a:cubicBezTo>
                  <a:cubicBezTo>
                    <a:pt x="92908" y="428023"/>
                    <a:pt x="-610" y="239729"/>
                    <a:pt x="3" y="155720"/>
                  </a:cubicBezTo>
                  <a:cubicBezTo>
                    <a:pt x="614" y="71711"/>
                    <a:pt x="74553" y="0"/>
                    <a:pt x="16651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2497016" y="3253153"/>
              <a:ext cx="6770081" cy="105509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8141680" y="3253153"/>
              <a:ext cx="1134210" cy="668217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9258303" y="3253153"/>
              <a:ext cx="175845" cy="211015"/>
            </a:xfrm>
            <a:prstGeom prst="line">
              <a:avLst/>
            </a:prstGeom>
            <a:ln>
              <a:solidFill>
                <a:srgbClr val="AF935C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9249511" y="3297116"/>
              <a:ext cx="8792" cy="448408"/>
            </a:xfrm>
            <a:prstGeom prst="line">
              <a:avLst/>
            </a:prstGeom>
            <a:ln>
              <a:solidFill>
                <a:srgbClr val="AF935C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240719" y="3261947"/>
              <a:ext cx="105506" cy="483577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9258303" y="3253153"/>
              <a:ext cx="158263" cy="404445"/>
            </a:xfrm>
            <a:prstGeom prst="line">
              <a:avLst/>
            </a:prstGeom>
            <a:ln>
              <a:solidFill>
                <a:srgbClr val="AF935C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9261234" y="3256085"/>
              <a:ext cx="164122" cy="252046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8911692" y="2427741"/>
              <a:ext cx="1811442" cy="660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北京（</a:t>
              </a:r>
              <a:r>
                <a:rPr lang="en-US" altLang="zh-CN" sz="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HQ</a:t>
              </a:r>
              <a:r>
                <a:rPr lang="zh-CN" altLang="en-US" sz="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）</a:t>
              </a:r>
              <a:endParaRPr lang="en-US" altLang="zh-CN" sz="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116170" y="3764170"/>
              <a:ext cx="883309" cy="558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深圳</a:t>
              </a:r>
              <a:endParaRPr lang="en-US" altLang="zh-CN" sz="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9428416" y="3362922"/>
              <a:ext cx="789638" cy="440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7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杭州</a:t>
              </a:r>
              <a:endParaRPr lang="en-US" altLang="zh-CN" sz="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563159" y="3702620"/>
              <a:ext cx="789638" cy="558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厦门</a:t>
              </a:r>
              <a:endParaRPr lang="en-US" altLang="zh-CN" sz="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40675" y="3245425"/>
              <a:ext cx="1675898" cy="558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7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Silicon valley</a:t>
              </a:r>
              <a:endParaRPr lang="en-US" altLang="zh-CN" sz="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452823" y="4151030"/>
              <a:ext cx="1415232" cy="558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7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New Delhi</a:t>
              </a:r>
              <a:endParaRPr lang="en-US" altLang="zh-CN" sz="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951020" y="3961524"/>
              <a:ext cx="789638" cy="558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中山</a:t>
              </a:r>
              <a:endParaRPr lang="en-US" altLang="zh-CN" sz="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272293" y="3522173"/>
              <a:ext cx="789638" cy="558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苏州</a:t>
              </a:r>
              <a:endParaRPr lang="en-US" altLang="zh-CN" sz="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9744025" y="3486221"/>
              <a:ext cx="789638" cy="558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上海</a:t>
              </a:r>
              <a:endParaRPr lang="en-US" altLang="zh-CN" sz="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2855640" y="7557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FC66-764D-4897-8362-AA0BF5831119}" type="slidenum">
              <a:rPr lang="zh-CN" altLang="en-US" smtClean="0"/>
            </a:fld>
            <a:endParaRPr lang="en-US" altLang="zh-CN" dirty="0"/>
          </a:p>
        </p:txBody>
      </p:sp>
      <p:pic>
        <p:nvPicPr>
          <p:cNvPr id="4" name="Picture 5" descr="C:\Users\Jeff Cheng\Desktop\客户\生辉.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54787" y="2468315"/>
            <a:ext cx="27162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:\Users\Jeff Cheng\Desktop\客户\佛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97" y="5521422"/>
            <a:ext cx="17954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9006" y="1041892"/>
            <a:ext cx="1085850" cy="66981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0887" y="1164944"/>
            <a:ext cx="2169705" cy="63097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12" y="3295650"/>
            <a:ext cx="1781175" cy="2667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90" y="1274033"/>
            <a:ext cx="15849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40" y="2534238"/>
            <a:ext cx="1397222" cy="73435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90" y="1219802"/>
            <a:ext cx="1199569" cy="568097"/>
          </a:xfrm>
          <a:prstGeom prst="rect">
            <a:avLst/>
          </a:prstGeom>
        </p:spPr>
      </p:pic>
      <p:pic>
        <p:nvPicPr>
          <p:cNvPr id="13" name="Picture 2" descr="https://timgsa.baidu.com/timg?image&amp;quality=80&amp;size=b9999_10000&amp;sec=1502177249975&amp;di=374b325e235dd45f4d29e2c5f218eab3&amp;imgtype=0&amp;src=http%3A%2F%2Fwww.huxi.cc%2Fupload%2Fzxjc%2F2012-5-3%2F201253161322506491_950x1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7" y="4066392"/>
            <a:ext cx="2425280" cy="38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timgsa.baidu.com/timg?image&amp;quality=80&amp;size=b9999_10000&amp;sec=1502177459917&amp;di=f83b07a803ec3b2cb41d3d15080daf36&amp;imgtype=0&amp;src=http%3A%2F%2Fwww.365pr.net%2Fupload%2Fnews%2Fn20143890353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09" y="1163127"/>
            <a:ext cx="1606129" cy="64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56" y="2541902"/>
            <a:ext cx="1635601" cy="731493"/>
          </a:xfrm>
          <a:prstGeom prst="rect">
            <a:avLst/>
          </a:prstGeom>
        </p:spPr>
      </p:pic>
      <p:pic>
        <p:nvPicPr>
          <p:cNvPr id="16" name="Picture 19" descr="C:\Users\Jeff Cheng\Desktop\osram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429887"/>
            <a:ext cx="2158635" cy="105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28912" y="5414111"/>
            <a:ext cx="1905000" cy="6477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9722" y="3915383"/>
            <a:ext cx="2382471" cy="8096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98481" y="3901374"/>
            <a:ext cx="1476375" cy="723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41219" y="2487365"/>
            <a:ext cx="2695575" cy="6286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64744" y="5322973"/>
            <a:ext cx="2276475" cy="8826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05034" y="5429455"/>
            <a:ext cx="1752600" cy="6381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51687" y="5189441"/>
            <a:ext cx="1581150" cy="10477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70887" y="3848873"/>
            <a:ext cx="1800225" cy="6858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24045" y="1298745"/>
            <a:ext cx="1513438" cy="5463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18312" y="3963007"/>
            <a:ext cx="1552575" cy="7143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37790" y="3848203"/>
            <a:ext cx="1304925" cy="9144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8697" y="1336978"/>
            <a:ext cx="1416123" cy="469924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2855640" y="7557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LED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产品线主要部分客户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FC66-764D-4897-8362-AA0BF5831119}" type="slidenum">
              <a:rPr lang="zh-CN" altLang="en-US" smtClean="0"/>
            </a:fld>
            <a:endParaRPr lang="en-US" altLang="zh-CN" dirty="0"/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1568587" y="1628800"/>
            <a:ext cx="3312368" cy="0"/>
          </a:xfrm>
          <a:prstGeom prst="line">
            <a:avLst/>
          </a:prstGeom>
          <a:ln w="50800" cmpd="sng"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 flipH="1">
            <a:off x="4484492" y="932001"/>
            <a:ext cx="28971" cy="5167392"/>
          </a:xfrm>
          <a:prstGeom prst="line">
            <a:avLst/>
          </a:prstGeom>
          <a:noFill/>
          <a:ln w="317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9" name="文本框 8"/>
          <p:cNvSpPr txBox="1"/>
          <p:nvPr/>
        </p:nvSpPr>
        <p:spPr>
          <a:xfrm>
            <a:off x="1784611" y="93200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i="1" dirty="0" smtClean="0">
                <a:solidFill>
                  <a:srgbClr val="002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内容大纲</a:t>
            </a:r>
            <a:endParaRPr lang="zh-CN" altLang="en-US" sz="4000" i="1" dirty="0">
              <a:solidFill>
                <a:srgbClr val="002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15480" y="1628800"/>
            <a:ext cx="285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Table of contents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4326127" y="2916469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14" name="文本框 13"/>
          <p:cNvSpPr txBox="1"/>
          <p:nvPr/>
        </p:nvSpPr>
        <p:spPr>
          <a:xfrm>
            <a:off x="3839172" y="2296199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21106" y="2305708"/>
            <a:ext cx="3870963" cy="461665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</a:t>
            </a:r>
            <a:r>
              <a:rPr lang="zh-CN" altLang="en-US" sz="24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司简介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4326127" y="3933056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17" name="文本框 16"/>
          <p:cNvSpPr txBox="1"/>
          <p:nvPr/>
        </p:nvSpPr>
        <p:spPr>
          <a:xfrm>
            <a:off x="3699133" y="3258999"/>
            <a:ext cx="89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7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srgbClr val="0027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36939" y="3258999"/>
            <a:ext cx="3870963" cy="523220"/>
          </a:xfrm>
          <a:prstGeom prst="rect">
            <a:avLst/>
          </a:prstGeom>
          <a:solidFill>
            <a:srgbClr val="002784"/>
          </a:solidFill>
          <a:ln>
            <a:solidFill>
              <a:srgbClr val="31528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产品线 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Road Map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4326127" y="4919102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20" name="文本框 19"/>
          <p:cNvSpPr txBox="1"/>
          <p:nvPr/>
        </p:nvSpPr>
        <p:spPr>
          <a:xfrm>
            <a:off x="3886909" y="4164075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36939" y="4164075"/>
            <a:ext cx="3870963" cy="461665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产品及解决方案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4287002" y="5877272"/>
            <a:ext cx="394979" cy="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sp>
        <p:nvSpPr>
          <p:cNvPr id="23" name="文本框 22"/>
          <p:cNvSpPr txBox="1"/>
          <p:nvPr/>
        </p:nvSpPr>
        <p:spPr>
          <a:xfrm>
            <a:off x="3840375" y="5204616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i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21105" y="5149935"/>
            <a:ext cx="3870963" cy="461665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能照明解决方案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55640" y="7557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3600" i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Reliable</a:t>
            </a:r>
            <a:r>
              <a:rPr lang="zh-CN" altLang="en-US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rgbClr val="0AB6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Green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Power</a:t>
            </a:r>
            <a:r>
              <a:rPr lang="zh-CN" altLang="en-US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Partner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FC66-764D-4897-8362-AA0BF5831119}" type="slidenum">
              <a:rPr lang="zh-CN" altLang="en-US" smtClean="0"/>
            </a:fld>
            <a:endParaRPr lang="en-US" altLang="zh-CN" dirty="0"/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551384" y="5877272"/>
            <a:ext cx="9649072" cy="0"/>
          </a:xfrm>
          <a:prstGeom prst="straightConnector1">
            <a:avLst/>
          </a:prstGeom>
          <a:noFill/>
          <a:ln w="76200" cap="flat" cmpd="sng" algn="ctr">
            <a:solidFill>
              <a:srgbClr val="315283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rgbClr val="315283"/>
            </a:outerShdw>
          </a:effectLst>
        </p:spPr>
      </p:cxnSp>
      <p:cxnSp>
        <p:nvCxnSpPr>
          <p:cNvPr id="8" name="直接箭头连接符 7"/>
          <p:cNvCxnSpPr/>
          <p:nvPr/>
        </p:nvCxnSpPr>
        <p:spPr bwMode="auto">
          <a:xfrm flipV="1">
            <a:off x="1055440" y="764704"/>
            <a:ext cx="0" cy="5112568"/>
          </a:xfrm>
          <a:prstGeom prst="straightConnector1">
            <a:avLst/>
          </a:prstGeom>
          <a:noFill/>
          <a:ln w="76200" cap="flat" cmpd="sng" algn="ctr">
            <a:solidFill>
              <a:srgbClr val="315283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rgbClr val="315283"/>
            </a:outerShdw>
          </a:effectLst>
        </p:spPr>
      </p:cxnSp>
      <p:sp>
        <p:nvSpPr>
          <p:cNvPr id="10" name="文本框 9"/>
          <p:cNvSpPr txBox="1"/>
          <p:nvPr/>
        </p:nvSpPr>
        <p:spPr>
          <a:xfrm>
            <a:off x="172113" y="76470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52384" y="599115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2110" y="5065437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2110" y="425360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2110" y="348385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3751" y="277880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19536" y="597997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120mA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39003" y="5991151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240mA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32104" y="597997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500mA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2110" y="202860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87487" y="5013176"/>
            <a:ext cx="4206005" cy="584775"/>
          </a:xfrm>
          <a:prstGeom prst="rect">
            <a:avLst/>
          </a:prstGeom>
          <a:noFill/>
          <a:ln w="50800" cmpd="sng">
            <a:solidFill>
              <a:srgbClr val="A6A6A6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MT7801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MT7802</a:t>
            </a:r>
            <a:endParaRPr lang="en-US" altLang="zh-CN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dirty="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</a:rPr>
              <a:t>无</a:t>
            </a:r>
            <a:r>
              <a:rPr lang="en-US" altLang="zh-CN" dirty="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</a:rPr>
              <a:t>OVP</a:t>
            </a:r>
            <a:r>
              <a:rPr lang="zh-CN" altLang="en-US" dirty="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</a:rPr>
              <a:t>、单绕阻</a:t>
            </a:r>
            <a:r>
              <a:rPr lang="en-US" altLang="zh-CN" dirty="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</a:rPr>
              <a:t>Buck</a:t>
            </a:r>
            <a:r>
              <a:rPr lang="zh-CN" altLang="en-US" dirty="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</a:rPr>
              <a:t>方案</a:t>
            </a:r>
            <a:endParaRPr lang="zh-CN" altLang="en-US" dirty="0">
              <a:ln>
                <a:solidFill>
                  <a:srgbClr val="A6A6A6"/>
                </a:solidFill>
              </a:ln>
              <a:solidFill>
                <a:srgbClr val="A6A6A6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739" y="5015532"/>
            <a:ext cx="981075" cy="6463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569" y="4987123"/>
            <a:ext cx="857250" cy="64633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487488" y="4213260"/>
            <a:ext cx="7272808" cy="584775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MT7810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MT7811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MT7812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MT7813S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MT7813D</a:t>
            </a:r>
            <a:endParaRPr lang="en-US" altLang="zh-CN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带</a:t>
            </a:r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OVP</a:t>
            </a:r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检测保护、</a:t>
            </a:r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Buck</a:t>
            </a:r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方案</a:t>
            </a:r>
            <a:endParaRPr lang="zh-CN" altLang="en-US" dirty="0">
              <a:ln>
                <a:solidFill>
                  <a:srgbClr val="315283"/>
                </a:solidFill>
              </a:ln>
              <a:solidFill>
                <a:srgbClr val="315283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282" y="4143798"/>
            <a:ext cx="885825" cy="64633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7" y="3345352"/>
            <a:ext cx="761620" cy="64633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496711" y="2692775"/>
            <a:ext cx="3744416" cy="584775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MT7822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MT7823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MT7828</a:t>
            </a:r>
            <a:endParaRPr lang="en-US" altLang="zh-CN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单基导</a:t>
            </a:r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3-Pin</a:t>
            </a:r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的</a:t>
            </a:r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Buck</a:t>
            </a:r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方案</a:t>
            </a:r>
            <a:endParaRPr lang="zh-CN" altLang="en-US" dirty="0">
              <a:ln>
                <a:solidFill>
                  <a:srgbClr val="315283"/>
                </a:solidFill>
              </a:ln>
              <a:solidFill>
                <a:srgbClr val="315283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542" y="2760241"/>
            <a:ext cx="723900" cy="58349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5080" y="2760241"/>
            <a:ext cx="600075" cy="620494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487487" y="1914938"/>
            <a:ext cx="3744416" cy="584775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MT7724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MT7725</a:t>
            </a:r>
            <a:r>
              <a:rPr lang="zh-CN" altLang="en-US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MT7727</a:t>
            </a:r>
            <a:endParaRPr lang="en-US" altLang="zh-CN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无</a:t>
            </a:r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VCC</a:t>
            </a:r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单基导</a:t>
            </a:r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4-Pin</a:t>
            </a:r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的</a:t>
            </a:r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Buck</a:t>
            </a:r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方案</a:t>
            </a:r>
            <a:endParaRPr lang="zh-CN" altLang="en-US" dirty="0">
              <a:ln>
                <a:solidFill>
                  <a:srgbClr val="315283"/>
                </a:solidFill>
              </a:ln>
              <a:solidFill>
                <a:srgbClr val="315283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87488" y="1163422"/>
            <a:ext cx="6840760" cy="523220"/>
          </a:xfrm>
          <a:prstGeom prst="rect">
            <a:avLst/>
          </a:prstGeom>
          <a:noFill/>
          <a:ln w="50800" cmpd="sng">
            <a:solidFill>
              <a:srgbClr val="2D5CE7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MT771X</a:t>
            </a:r>
            <a:endParaRPr lang="en-US" altLang="zh-CN" sz="1600" b="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0" dirty="0" smtClean="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r>
              <a:rPr lang="en-US" altLang="zh-CN" sz="1200" b="0" dirty="0" smtClean="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VCC</a:t>
            </a:r>
            <a:r>
              <a:rPr lang="zh-CN" altLang="en-US" sz="1200" b="0" dirty="0" smtClean="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，支持</a:t>
            </a:r>
            <a:r>
              <a:rPr lang="en-US" altLang="zh-CN" sz="1200" b="0" dirty="0" smtClean="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200-300KHz</a:t>
            </a:r>
            <a:r>
              <a:rPr lang="zh-CN" altLang="en-US" sz="1200" b="0" dirty="0" smtClean="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的高频应用双基导</a:t>
            </a:r>
            <a:r>
              <a:rPr lang="en-US" altLang="zh-CN" sz="1200" b="0" dirty="0" smtClean="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Buck</a:t>
            </a:r>
            <a:r>
              <a:rPr lang="zh-CN" altLang="en-US" sz="1200" b="0" dirty="0" smtClean="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en-US" altLang="zh-CN" sz="1200" b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—DOB</a:t>
            </a:r>
            <a:r>
              <a:rPr lang="zh-CN" altLang="en-US" sz="1200" b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方案核心</a:t>
            </a:r>
            <a:endParaRPr lang="zh-CN" altLang="en-US" sz="1200" b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487487" y="3460001"/>
            <a:ext cx="6609975" cy="553998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MT7811B</a:t>
            </a:r>
            <a:r>
              <a:rPr lang="zh-CN" altLang="en-US" sz="14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sz="14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MT7812B</a:t>
            </a:r>
            <a:r>
              <a:rPr lang="zh-CN" altLang="en-US" sz="14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sz="14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MT7813BS</a:t>
            </a:r>
            <a:r>
              <a:rPr lang="zh-CN" altLang="en-US" sz="14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sz="14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MT7813BD</a:t>
            </a:r>
            <a:r>
              <a:rPr lang="zh-CN" altLang="en-US" sz="14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sz="14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MT7814BD</a:t>
            </a:r>
            <a:r>
              <a:rPr lang="zh-CN" altLang="en-US" sz="14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sz="140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MT7819BD</a:t>
            </a:r>
            <a:endParaRPr lang="en-US" altLang="zh-CN" sz="140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带防潮</a:t>
            </a:r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OVP</a:t>
            </a:r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检测保护、</a:t>
            </a:r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Buck</a:t>
            </a:r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方案</a:t>
            </a:r>
            <a:endParaRPr lang="zh-CN" altLang="en-US" dirty="0">
              <a:ln>
                <a:solidFill>
                  <a:srgbClr val="315283"/>
                </a:solidFill>
              </a:ln>
              <a:solidFill>
                <a:srgbClr val="315283"/>
              </a:solidFill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6933" y="3369223"/>
            <a:ext cx="669501" cy="666444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3780" y="1897680"/>
            <a:ext cx="780795" cy="58586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0368259" y="5169997"/>
            <a:ext cx="1644329" cy="276999"/>
          </a:xfrm>
          <a:prstGeom prst="rect">
            <a:avLst/>
          </a:prstGeom>
          <a:noFill/>
          <a:ln w="50800" cmpd="sng">
            <a:solidFill>
              <a:srgbClr val="A6A6A6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</a:rPr>
              <a:t>Not suggested</a:t>
            </a:r>
            <a:endParaRPr lang="zh-CN" altLang="en-US" dirty="0">
              <a:ln>
                <a:solidFill>
                  <a:srgbClr val="A6A6A6"/>
                </a:solidFill>
              </a:ln>
              <a:solidFill>
                <a:srgbClr val="A6A6A6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368259" y="4674660"/>
            <a:ext cx="1658806" cy="276999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MP</a:t>
            </a:r>
            <a:endParaRPr lang="zh-CN" altLang="en-US" dirty="0">
              <a:ln>
                <a:solidFill>
                  <a:srgbClr val="315283"/>
                </a:solidFill>
              </a:ln>
              <a:solidFill>
                <a:srgbClr val="315283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368259" y="4175642"/>
            <a:ext cx="1658806" cy="276999"/>
          </a:xfrm>
          <a:prstGeom prst="rect">
            <a:avLst/>
          </a:prstGeom>
          <a:noFill/>
          <a:ln w="50800" cmpd="sng">
            <a:solidFill>
              <a:srgbClr val="2D5CE7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</a:rPr>
              <a:t>Development</a:t>
            </a:r>
            <a:endParaRPr lang="zh-CN" altLang="en-US" dirty="0">
              <a:ln>
                <a:solidFill>
                  <a:srgbClr val="2D5CE7"/>
                </a:solidFill>
              </a:ln>
              <a:solidFill>
                <a:srgbClr val="2D5CE7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373383" y="3702445"/>
            <a:ext cx="1658806" cy="276999"/>
          </a:xfrm>
          <a:prstGeom prst="rect">
            <a:avLst/>
          </a:prstGeom>
          <a:noFill/>
          <a:ln w="50800" cmpd="sng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1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855640" y="7557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Road Map—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非隔离低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恒流方案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FC66-764D-4897-8362-AA0BF5831119}" type="slidenum">
              <a:rPr lang="zh-CN" altLang="en-US" smtClean="0"/>
            </a:fld>
            <a:endParaRPr lang="en-US" altLang="zh-CN" dirty="0"/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551384" y="5877272"/>
            <a:ext cx="9649072" cy="0"/>
          </a:xfrm>
          <a:prstGeom prst="straightConnector1">
            <a:avLst/>
          </a:prstGeom>
          <a:noFill/>
          <a:ln w="76200" cap="flat" cmpd="sng" algn="ctr">
            <a:solidFill>
              <a:srgbClr val="315283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rgbClr val="315283"/>
            </a:outerShdw>
          </a:effectLst>
        </p:spPr>
      </p:cxnSp>
      <p:cxnSp>
        <p:nvCxnSpPr>
          <p:cNvPr id="8" name="直接箭头连接符 7"/>
          <p:cNvCxnSpPr/>
          <p:nvPr/>
        </p:nvCxnSpPr>
        <p:spPr bwMode="auto">
          <a:xfrm flipV="1">
            <a:off x="1055440" y="816916"/>
            <a:ext cx="0" cy="5060356"/>
          </a:xfrm>
          <a:prstGeom prst="straightConnector1">
            <a:avLst/>
          </a:prstGeom>
          <a:noFill/>
          <a:ln w="76200" cap="flat" cmpd="sng" algn="ctr">
            <a:solidFill>
              <a:srgbClr val="315283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rgbClr val="315283"/>
            </a:outerShdw>
          </a:effectLst>
        </p:spPr>
      </p:cxnSp>
      <p:sp>
        <p:nvSpPr>
          <p:cNvPr id="10" name="文本框 9"/>
          <p:cNvSpPr txBox="1"/>
          <p:nvPr/>
        </p:nvSpPr>
        <p:spPr>
          <a:xfrm>
            <a:off x="170505" y="81691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52384" y="599115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3785" y="532714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3785" y="475621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3785" y="4240293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3785" y="3065644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47227" y="597997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150mA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78564" y="597997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300mA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14373" y="597192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500mA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3785" y="1888063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52235" y="5250103"/>
            <a:ext cx="6139910" cy="430887"/>
          </a:xfrm>
          <a:prstGeom prst="rect">
            <a:avLst/>
          </a:prstGeom>
          <a:noFill/>
          <a:ln w="50800" cmpd="sng">
            <a:solidFill>
              <a:srgbClr val="A6A6A6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MT7838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sz="1000" dirty="0"/>
              <a:t>非隔离、带快速启动、“实地”架构</a:t>
            </a:r>
            <a:r>
              <a:rPr lang="en-US" altLang="zh-CN" sz="1000" dirty="0"/>
              <a:t>Buck</a:t>
            </a:r>
            <a:r>
              <a:rPr lang="zh-CN" altLang="en-US" sz="1000" dirty="0"/>
              <a:t>方案</a:t>
            </a:r>
            <a:endParaRPr lang="zh-CN" altLang="en-US" sz="1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1237748" y="4685264"/>
            <a:ext cx="7004006" cy="430887"/>
          </a:xfrm>
          <a:prstGeom prst="rect">
            <a:avLst/>
          </a:prstGeom>
          <a:noFill/>
          <a:ln w="50800" cmpd="sng">
            <a:solidFill>
              <a:srgbClr val="A6A6A6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MT7830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MT7832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MT7833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MT7834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sz="1000" b="0" dirty="0"/>
              <a:t>非隔离、“浮地”架构、全周期检测控制，带中山抽头供电</a:t>
            </a:r>
            <a:r>
              <a:rPr lang="en-US" altLang="zh-CN" sz="1000" b="0" dirty="0"/>
              <a:t>Buck</a:t>
            </a:r>
            <a:r>
              <a:rPr lang="zh-CN" altLang="en-US" sz="1000" b="0" dirty="0"/>
              <a:t>方案</a:t>
            </a:r>
            <a:r>
              <a:rPr lang="en-US" altLang="zh-CN" sz="1000" b="0" dirty="0"/>
              <a:t>--</a:t>
            </a:r>
            <a:r>
              <a:rPr lang="zh-CN" altLang="en-US" sz="1000" b="0" dirty="0"/>
              <a:t>输入电压更宽、电流更精准</a:t>
            </a:r>
            <a:endParaRPr lang="zh-CN" altLang="en-US" sz="1000" b="0" dirty="0"/>
          </a:p>
        </p:txBody>
      </p:sp>
      <p:sp>
        <p:nvSpPr>
          <p:cNvPr id="27" name="文本框 26"/>
          <p:cNvSpPr txBox="1"/>
          <p:nvPr/>
        </p:nvSpPr>
        <p:spPr>
          <a:xfrm>
            <a:off x="1237749" y="3560619"/>
            <a:ext cx="3922147" cy="430887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MT7842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MT7844S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MT7844D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MT7845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sz="1000" b="0" dirty="0"/>
              <a:t>集成</a:t>
            </a:r>
            <a:r>
              <a:rPr lang="en-US" altLang="zh-CN" sz="1000" b="0" dirty="0"/>
              <a:t>JEFT</a:t>
            </a:r>
            <a:r>
              <a:rPr lang="zh-CN" altLang="en-US" sz="1000" b="0" dirty="0"/>
              <a:t>、集成</a:t>
            </a:r>
            <a:r>
              <a:rPr lang="en-US" altLang="zh-CN" sz="1000" b="0" dirty="0"/>
              <a:t>MOSFET</a:t>
            </a:r>
            <a:r>
              <a:rPr lang="zh-CN" altLang="en-US" sz="1000" b="0" dirty="0"/>
              <a:t>、</a:t>
            </a:r>
            <a:r>
              <a:rPr lang="en-US" altLang="zh-CN" sz="1000" b="0" dirty="0"/>
              <a:t>QR</a:t>
            </a:r>
            <a:r>
              <a:rPr lang="zh-CN" altLang="en-US" sz="1000" b="0" dirty="0"/>
              <a:t>模式 单绕阻</a:t>
            </a:r>
            <a:r>
              <a:rPr lang="en-US" altLang="zh-CN" sz="1000" b="0" dirty="0"/>
              <a:t>BUCK</a:t>
            </a:r>
            <a:r>
              <a:rPr lang="zh-CN" altLang="en-US" sz="1000" b="0" dirty="0"/>
              <a:t>方案</a:t>
            </a:r>
            <a:endParaRPr lang="zh-CN" altLang="en-US" sz="1000" b="0" dirty="0"/>
          </a:p>
        </p:txBody>
      </p:sp>
      <p:sp>
        <p:nvSpPr>
          <p:cNvPr id="28" name="文本框 27"/>
          <p:cNvSpPr txBox="1"/>
          <p:nvPr/>
        </p:nvSpPr>
        <p:spPr>
          <a:xfrm>
            <a:off x="1262309" y="1236138"/>
            <a:ext cx="6696744" cy="461665"/>
          </a:xfrm>
          <a:prstGeom prst="rect">
            <a:avLst/>
          </a:prstGeom>
          <a:noFill/>
          <a:ln w="50800" cmpd="sng">
            <a:solidFill>
              <a:srgbClr val="2D5CE7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MT951X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b="0" dirty="0"/>
              <a:t>无</a:t>
            </a:r>
            <a:r>
              <a:rPr lang="en-US" altLang="zh-CN" b="0" dirty="0"/>
              <a:t>VCC</a:t>
            </a:r>
            <a:r>
              <a:rPr lang="zh-CN" altLang="en-US" b="0" dirty="0"/>
              <a:t>电容，无</a:t>
            </a:r>
            <a:r>
              <a:rPr lang="en-US" altLang="zh-CN" b="0" dirty="0"/>
              <a:t>COMP</a:t>
            </a:r>
            <a:r>
              <a:rPr lang="zh-CN" altLang="en-US" b="0" dirty="0"/>
              <a:t>电容、低</a:t>
            </a:r>
            <a:r>
              <a:rPr lang="en-US" altLang="zh-CN" b="0" dirty="0"/>
              <a:t>THD</a:t>
            </a:r>
            <a:r>
              <a:rPr lang="zh-CN" altLang="en-US" b="0" dirty="0"/>
              <a:t>、</a:t>
            </a:r>
            <a:r>
              <a:rPr lang="en-US" altLang="zh-CN" b="0" dirty="0"/>
              <a:t>BUCK</a:t>
            </a:r>
            <a:r>
              <a:rPr lang="zh-CN" altLang="en-US" b="0" dirty="0"/>
              <a:t>方案</a:t>
            </a:r>
            <a:endParaRPr lang="zh-CN" altLang="en-US" b="0" dirty="0"/>
          </a:p>
        </p:txBody>
      </p:sp>
      <p:sp>
        <p:nvSpPr>
          <p:cNvPr id="33" name="文本框 32"/>
          <p:cNvSpPr txBox="1"/>
          <p:nvPr/>
        </p:nvSpPr>
        <p:spPr>
          <a:xfrm>
            <a:off x="6600056" y="5979973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35610" y="4132641"/>
            <a:ext cx="7004006" cy="430887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MT7830A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 MT7832A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MT7833A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MT7834A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sz="1000" b="0" dirty="0"/>
              <a:t>非隔离、“浮地”架构、全周期检测控制，单绕阻</a:t>
            </a:r>
            <a:r>
              <a:rPr lang="en-US" altLang="zh-CN" sz="1000" b="0" dirty="0"/>
              <a:t>Buck</a:t>
            </a:r>
            <a:r>
              <a:rPr lang="zh-CN" altLang="en-US" sz="1000" b="0" dirty="0"/>
              <a:t>方案</a:t>
            </a:r>
            <a:endParaRPr lang="zh-CN" altLang="en-US" sz="1000" b="0" dirty="0"/>
          </a:p>
        </p:txBody>
      </p:sp>
      <p:sp>
        <p:nvSpPr>
          <p:cNvPr id="35" name="文本框 34"/>
          <p:cNvSpPr txBox="1"/>
          <p:nvPr/>
        </p:nvSpPr>
        <p:spPr>
          <a:xfrm>
            <a:off x="172109" y="3663209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37749" y="3004089"/>
            <a:ext cx="3922147" cy="430887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MT7842F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MT7844SF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MT7845F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en-US" altLang="zh-CN" sz="1000" b="0" dirty="0"/>
              <a:t>MT784X</a:t>
            </a:r>
            <a:r>
              <a:rPr lang="zh-CN" altLang="en-US" sz="1000" b="0" dirty="0"/>
              <a:t>基础上内置低压掉电流功能、印度优选方案</a:t>
            </a:r>
            <a:endParaRPr lang="zh-CN" altLang="en-US" sz="1000" b="0" dirty="0"/>
          </a:p>
        </p:txBody>
      </p:sp>
      <p:sp>
        <p:nvSpPr>
          <p:cNvPr id="37" name="文本框 36"/>
          <p:cNvSpPr txBox="1"/>
          <p:nvPr/>
        </p:nvSpPr>
        <p:spPr>
          <a:xfrm>
            <a:off x="1237748" y="2444283"/>
            <a:ext cx="3922147" cy="430887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MT7842Y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MT7845Y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sz="1000" b="0" dirty="0"/>
              <a:t>集成</a:t>
            </a:r>
            <a:r>
              <a:rPr lang="en-US" altLang="zh-CN" sz="1000" b="0" dirty="0"/>
              <a:t>JEFT</a:t>
            </a:r>
            <a:r>
              <a:rPr lang="zh-CN" altLang="en-US" sz="1000" b="0" dirty="0"/>
              <a:t>、集成</a:t>
            </a:r>
            <a:r>
              <a:rPr lang="en-US" altLang="zh-CN" sz="1000" b="0" dirty="0"/>
              <a:t>MOS</a:t>
            </a:r>
            <a:r>
              <a:rPr lang="zh-CN" altLang="en-US" sz="1000" b="0" dirty="0"/>
              <a:t>、</a:t>
            </a:r>
            <a:r>
              <a:rPr lang="zh-CN" altLang="en-US" sz="1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低</a:t>
            </a:r>
            <a:r>
              <a:rPr lang="en-US" altLang="zh-CN" sz="1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THD</a:t>
            </a:r>
            <a:r>
              <a:rPr lang="zh-CN" altLang="en-US" sz="1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单绕阻</a:t>
            </a:r>
            <a:r>
              <a:rPr lang="en-US" altLang="zh-CN" sz="1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BUCK-BOOST</a:t>
            </a:r>
            <a:r>
              <a:rPr lang="zh-CN" altLang="en-US" sz="1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方案</a:t>
            </a:r>
            <a:endParaRPr lang="zh-CN" altLang="en-US" sz="1000" b="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971300" y="2895064"/>
            <a:ext cx="2032203" cy="430887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MT7840</a:t>
            </a:r>
            <a:endParaRPr lang="en-US" altLang="zh-CN" dirty="0"/>
          </a:p>
          <a:p>
            <a:r>
              <a:rPr lang="zh-CN" altLang="en-US" sz="1000" b="0" dirty="0"/>
              <a:t>集成</a:t>
            </a:r>
            <a:r>
              <a:rPr lang="en-US" altLang="zh-CN" sz="1000" b="0" dirty="0"/>
              <a:t>JEFT</a:t>
            </a:r>
            <a:r>
              <a:rPr lang="zh-CN" altLang="en-US" sz="1000" b="0" dirty="0"/>
              <a:t>、</a:t>
            </a:r>
            <a:r>
              <a:rPr lang="zh-CN" altLang="en-US" sz="1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大功率应用方</a:t>
            </a:r>
            <a:r>
              <a:rPr lang="zh-CN" altLang="en-US" sz="1000" b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案</a:t>
            </a:r>
            <a:endParaRPr lang="zh-CN" altLang="en-US" sz="1000" b="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9155" y="5265591"/>
            <a:ext cx="720080" cy="492443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86701" y="251551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255164" y="1823817"/>
            <a:ext cx="3922147" cy="430887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MT785XB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MT785XBL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sz="1000" b="0" dirty="0"/>
              <a:t>集成</a:t>
            </a:r>
            <a:r>
              <a:rPr lang="en-US" altLang="zh-CN" sz="1000" b="0" dirty="0"/>
              <a:t>JEFT</a:t>
            </a:r>
            <a:r>
              <a:rPr lang="zh-CN" altLang="en-US" sz="1000" b="0" dirty="0"/>
              <a:t>、集成</a:t>
            </a:r>
            <a:r>
              <a:rPr lang="en-US" altLang="zh-CN" sz="1000" b="0" dirty="0"/>
              <a:t>MOS</a:t>
            </a:r>
            <a:r>
              <a:rPr lang="zh-CN" altLang="en-US" sz="1000" b="0" dirty="0"/>
              <a:t>、</a:t>
            </a:r>
            <a:r>
              <a:rPr lang="zh-CN" altLang="en-US" sz="1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低</a:t>
            </a:r>
            <a:r>
              <a:rPr lang="en-US" altLang="zh-CN" sz="1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THD</a:t>
            </a:r>
            <a:r>
              <a:rPr lang="zh-CN" altLang="en-US" sz="1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无</a:t>
            </a:r>
            <a:r>
              <a:rPr lang="en-US" altLang="zh-CN" sz="1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COMP</a:t>
            </a:r>
            <a:r>
              <a:rPr lang="zh-CN" altLang="en-US" sz="1000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电容、印度巴西首选方案</a:t>
            </a:r>
            <a:endParaRPr lang="zh-CN" altLang="en-US" sz="1000" b="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389" y="4697012"/>
            <a:ext cx="809625" cy="48069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365" y="4106829"/>
            <a:ext cx="659672" cy="5155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070" y="3560618"/>
            <a:ext cx="679117" cy="47192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544" y="2905947"/>
            <a:ext cx="750472" cy="5013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9120" y="1846566"/>
            <a:ext cx="623252" cy="5079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5052" y="2452393"/>
            <a:ext cx="548616" cy="50292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5503" y="3049135"/>
            <a:ext cx="540868" cy="451864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10368259" y="4674660"/>
            <a:ext cx="1658806" cy="276999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MP</a:t>
            </a:r>
            <a:endParaRPr lang="zh-CN" altLang="en-US" dirty="0">
              <a:ln>
                <a:solidFill>
                  <a:srgbClr val="315283"/>
                </a:solidFill>
              </a:ln>
              <a:solidFill>
                <a:srgbClr val="315283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0368259" y="4175642"/>
            <a:ext cx="1658806" cy="276999"/>
          </a:xfrm>
          <a:prstGeom prst="rect">
            <a:avLst/>
          </a:prstGeom>
          <a:noFill/>
          <a:ln w="50800" cmpd="sng">
            <a:solidFill>
              <a:srgbClr val="2D5CE7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</a:rPr>
              <a:t>Development</a:t>
            </a:r>
            <a:endParaRPr lang="zh-CN" altLang="en-US" dirty="0">
              <a:ln>
                <a:solidFill>
                  <a:srgbClr val="2D5CE7"/>
                </a:solidFill>
              </a:ln>
              <a:solidFill>
                <a:srgbClr val="2D5CE7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373383" y="3702445"/>
            <a:ext cx="1658806" cy="276999"/>
          </a:xfrm>
          <a:prstGeom prst="rect">
            <a:avLst/>
          </a:prstGeom>
          <a:noFill/>
          <a:ln w="50800" cmpd="sng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1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368259" y="5169997"/>
            <a:ext cx="1644329" cy="276999"/>
          </a:xfrm>
          <a:prstGeom prst="rect">
            <a:avLst/>
          </a:prstGeom>
          <a:noFill/>
          <a:ln w="50800" cmpd="sng">
            <a:solidFill>
              <a:srgbClr val="A6A6A6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</a:rPr>
              <a:t>Not suggested</a:t>
            </a:r>
            <a:endParaRPr lang="zh-CN" altLang="en-US" dirty="0">
              <a:ln>
                <a:solidFill>
                  <a:srgbClr val="A6A6A6"/>
                </a:solidFill>
              </a:ln>
              <a:solidFill>
                <a:srgbClr val="A6A6A6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855640" y="7557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Road Map—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非隔离高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恒流方案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7FC66-764D-4897-8362-AA0BF5831119}" type="slidenum">
              <a:rPr lang="zh-CN" altLang="en-US" smtClean="0"/>
            </a:fld>
            <a:endParaRPr lang="en-US" altLang="zh-CN" dirty="0"/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551384" y="5877272"/>
            <a:ext cx="9649072" cy="0"/>
          </a:xfrm>
          <a:prstGeom prst="straightConnector1">
            <a:avLst/>
          </a:prstGeom>
          <a:noFill/>
          <a:ln w="76200" cap="flat" cmpd="sng" algn="ctr">
            <a:solidFill>
              <a:srgbClr val="315283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rgbClr val="315283"/>
            </a:outerShdw>
          </a:effectLst>
        </p:spPr>
      </p:cxnSp>
      <p:cxnSp>
        <p:nvCxnSpPr>
          <p:cNvPr id="8" name="直接箭头连接符 7"/>
          <p:cNvCxnSpPr/>
          <p:nvPr/>
        </p:nvCxnSpPr>
        <p:spPr bwMode="auto">
          <a:xfrm flipV="1">
            <a:off x="1055440" y="764704"/>
            <a:ext cx="0" cy="5112568"/>
          </a:xfrm>
          <a:prstGeom prst="straightConnector1">
            <a:avLst/>
          </a:prstGeom>
          <a:noFill/>
          <a:ln w="76200" cap="flat" cmpd="sng" algn="ctr">
            <a:solidFill>
              <a:srgbClr val="315283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rgbClr val="315283"/>
            </a:outerShdw>
          </a:effectLst>
        </p:spPr>
      </p:cxnSp>
      <p:sp>
        <p:nvSpPr>
          <p:cNvPr id="10" name="文本框 9"/>
          <p:cNvSpPr txBox="1"/>
          <p:nvPr/>
        </p:nvSpPr>
        <p:spPr>
          <a:xfrm>
            <a:off x="170505" y="81691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52384" y="5991151"/>
            <a:ext cx="90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5563" y="493324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3581" y="4370113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3881" y="3812184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5563" y="267173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11781" y="596654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5W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50075" y="5972227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12W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31036" y="5977933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18W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53719" y="5110458"/>
            <a:ext cx="6751268" cy="461665"/>
          </a:xfrm>
          <a:prstGeom prst="rect">
            <a:avLst/>
          </a:prstGeom>
          <a:noFill/>
          <a:ln w="50800" cmpd="sng">
            <a:solidFill>
              <a:srgbClr val="A6A6A6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MT7920</a:t>
            </a:r>
            <a:endParaRPr lang="en-US" altLang="zh-CN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dirty="0"/>
              <a:t>高</a:t>
            </a:r>
            <a:r>
              <a:rPr lang="en-US" altLang="zh-CN" dirty="0"/>
              <a:t>PF</a:t>
            </a:r>
            <a:r>
              <a:rPr lang="zh-CN" altLang="en-US" dirty="0"/>
              <a:t>、</a:t>
            </a:r>
            <a:r>
              <a:rPr lang="en-US" altLang="zh-CN" dirty="0"/>
              <a:t>DCM</a:t>
            </a:r>
            <a:r>
              <a:rPr lang="zh-CN" altLang="en-US" dirty="0"/>
              <a:t>、</a:t>
            </a:r>
            <a:r>
              <a:rPr lang="en-US" altLang="zh-CN" dirty="0"/>
              <a:t>PSR </a:t>
            </a:r>
            <a:r>
              <a:rPr lang="zh-CN" altLang="en-US" dirty="0"/>
              <a:t>专利</a:t>
            </a:r>
            <a:r>
              <a:rPr lang="en-US" altLang="zh-CN" dirty="0"/>
              <a:t>LED</a:t>
            </a:r>
            <a:r>
              <a:rPr lang="zh-CN" altLang="en-US" dirty="0"/>
              <a:t>恒流控制器</a:t>
            </a:r>
            <a:r>
              <a:rPr lang="en-US" altLang="zh-CN" dirty="0"/>
              <a:t>--</a:t>
            </a:r>
            <a:r>
              <a:rPr lang="zh-CN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业界首创单极高</a:t>
            </a:r>
            <a:r>
              <a:rPr lang="en-US" altLang="zh-CN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PF</a:t>
            </a:r>
            <a:r>
              <a:rPr lang="zh-CN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隔离恒流方案</a:t>
            </a:r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36675" y="4464350"/>
            <a:ext cx="6765755" cy="461665"/>
          </a:xfrm>
          <a:prstGeom prst="rect">
            <a:avLst/>
          </a:prstGeom>
          <a:noFill/>
          <a:ln w="50800" cmpd="sng">
            <a:solidFill>
              <a:srgbClr val="A6A6A6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MT7930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b="0" dirty="0"/>
              <a:t>高</a:t>
            </a:r>
            <a:r>
              <a:rPr lang="en-US" altLang="zh-CN" b="0" dirty="0"/>
              <a:t>PF</a:t>
            </a:r>
            <a:r>
              <a:rPr lang="zh-CN" altLang="en-US" b="0" dirty="0"/>
              <a:t>、</a:t>
            </a:r>
            <a:r>
              <a:rPr lang="en-US" altLang="zh-CN" b="0" dirty="0"/>
              <a:t>DCM</a:t>
            </a:r>
            <a:r>
              <a:rPr lang="zh-CN" altLang="en-US" b="0" dirty="0"/>
              <a:t>、</a:t>
            </a:r>
            <a:r>
              <a:rPr lang="en-US" altLang="zh-CN" b="0" dirty="0"/>
              <a:t>PSR LED</a:t>
            </a:r>
            <a:r>
              <a:rPr lang="zh-CN" altLang="en-US" b="0" dirty="0"/>
              <a:t>恒流控制器</a:t>
            </a:r>
            <a:r>
              <a:rPr lang="en-US" altLang="zh-CN" b="0" dirty="0"/>
              <a:t>--</a:t>
            </a:r>
            <a:r>
              <a:rPr lang="zh-CN" altLang="en-US" b="0" dirty="0"/>
              <a:t>输出电流精度</a:t>
            </a:r>
            <a:r>
              <a:rPr lang="en-US" altLang="zh-CN" b="0" dirty="0"/>
              <a:t>+-3%</a:t>
            </a:r>
            <a:endParaRPr lang="zh-CN" altLang="en-US" b="0" dirty="0"/>
          </a:p>
        </p:txBody>
      </p:sp>
      <p:sp>
        <p:nvSpPr>
          <p:cNvPr id="27" name="文本框 26"/>
          <p:cNvSpPr txBox="1"/>
          <p:nvPr/>
        </p:nvSpPr>
        <p:spPr>
          <a:xfrm>
            <a:off x="1527433" y="3229692"/>
            <a:ext cx="6198030" cy="461665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MT7990</a:t>
            </a:r>
            <a:endParaRPr lang="en-US" altLang="zh-CN" dirty="0"/>
          </a:p>
          <a:p>
            <a:r>
              <a:rPr lang="zh-CN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高</a:t>
            </a:r>
            <a:r>
              <a:rPr lang="en-US" altLang="zh-CN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PF</a:t>
            </a:r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、</a:t>
            </a:r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QR</a:t>
            </a:r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、</a:t>
            </a:r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PSR</a:t>
            </a:r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、业界成本最优</a:t>
            </a:r>
            <a:r>
              <a:rPr lang="zh-CN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恒压恒流方案</a:t>
            </a:r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42068" y="1943073"/>
            <a:ext cx="6696744" cy="461665"/>
          </a:xfrm>
          <a:prstGeom prst="rect">
            <a:avLst/>
          </a:prstGeom>
          <a:noFill/>
          <a:ln w="50800" cmpd="sng">
            <a:solidFill>
              <a:srgbClr val="2D5CE7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MT7939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b="0" dirty="0"/>
              <a:t>高</a:t>
            </a:r>
            <a:r>
              <a:rPr lang="en-US" altLang="zh-CN" b="0" dirty="0"/>
              <a:t>PF</a:t>
            </a:r>
            <a:r>
              <a:rPr lang="zh-CN" altLang="en-US" b="0" dirty="0"/>
              <a:t>、</a:t>
            </a:r>
            <a:r>
              <a:rPr lang="en-US" altLang="zh-CN" b="0" dirty="0"/>
              <a:t>RSR</a:t>
            </a:r>
            <a:r>
              <a:rPr lang="zh-CN" altLang="en-US" b="0" dirty="0"/>
              <a:t>、</a:t>
            </a:r>
            <a:r>
              <a:rPr lang="en-US" altLang="zh-CN" b="0" dirty="0"/>
              <a:t>QR</a:t>
            </a:r>
            <a:r>
              <a:rPr lang="zh-CN" altLang="en-US" b="0" dirty="0"/>
              <a:t>、</a:t>
            </a:r>
            <a:r>
              <a:rPr lang="zh-CN" altLang="en-US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无</a:t>
            </a:r>
            <a:r>
              <a:rPr lang="en-US" altLang="zh-CN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COMP</a:t>
            </a:r>
            <a:r>
              <a:rPr lang="zh-CN" altLang="en-US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电容、</a:t>
            </a:r>
            <a:r>
              <a:rPr lang="en-US" altLang="zh-CN" b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THD&lt;5%</a:t>
            </a:r>
            <a:r>
              <a:rPr lang="zh-CN" altLang="en-US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、输入欠压过压保护</a:t>
            </a:r>
            <a:r>
              <a:rPr lang="zh-CN" altLang="en-US" b="0" dirty="0"/>
              <a:t>高隔离恒流方案</a:t>
            </a:r>
            <a:endParaRPr lang="zh-CN" altLang="en-US" b="0" dirty="0"/>
          </a:p>
        </p:txBody>
      </p:sp>
      <p:sp>
        <p:nvSpPr>
          <p:cNvPr id="33" name="文本框 32"/>
          <p:cNvSpPr txBox="1"/>
          <p:nvPr/>
        </p:nvSpPr>
        <p:spPr>
          <a:xfrm>
            <a:off x="4120555" y="596654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24W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536675" y="3850110"/>
            <a:ext cx="6765755" cy="461665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MT79332</a:t>
            </a:r>
            <a:r>
              <a:rPr lang="zh-CN" altLang="en-US" dirty="0"/>
              <a:t>、</a:t>
            </a:r>
            <a:r>
              <a:rPr lang="en-US" altLang="zh-CN" dirty="0"/>
              <a:t> MT79335</a:t>
            </a:r>
            <a:r>
              <a:rPr lang="zh-CN" altLang="en-US" dirty="0"/>
              <a:t>、</a:t>
            </a:r>
            <a:r>
              <a:rPr lang="en-US" altLang="zh-CN" dirty="0"/>
              <a:t>MT79338</a:t>
            </a:r>
            <a:r>
              <a:rPr lang="zh-CN" altLang="en-US" dirty="0"/>
              <a:t>、</a:t>
            </a:r>
            <a:r>
              <a:rPr lang="en-US" altLang="zh-CN" dirty="0"/>
              <a:t>MT7933</a:t>
            </a:r>
            <a:r>
              <a:rPr lang="zh-CN" altLang="en-US" dirty="0"/>
              <a:t>、</a:t>
            </a:r>
            <a:r>
              <a:rPr lang="en-US" altLang="zh-CN" dirty="0"/>
              <a:t>MT7936</a:t>
            </a:r>
            <a:endParaRPr lang="en-US" altLang="zh-CN" dirty="0"/>
          </a:p>
          <a:p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高</a:t>
            </a:r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PF</a:t>
            </a:r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、</a:t>
            </a:r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QR</a:t>
            </a:r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、</a:t>
            </a:r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PSR</a:t>
            </a:r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、外围精简并增加了内置</a:t>
            </a:r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MOS</a:t>
            </a:r>
            <a:r>
              <a:rPr lang="zh-CN" altLang="en-US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系列</a:t>
            </a:r>
            <a:endParaRPr lang="zh-CN" altLang="en-US" dirty="0">
              <a:ln>
                <a:solidFill>
                  <a:srgbClr val="315283"/>
                </a:solidFill>
              </a:ln>
              <a:solidFill>
                <a:srgbClr val="315283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23887" y="3269303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536676" y="2586803"/>
            <a:ext cx="6765754" cy="461665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MT7932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MT79325</a:t>
            </a:r>
            <a:r>
              <a:rPr lang="zh-CN" altLang="en-US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、</a:t>
            </a:r>
            <a:r>
              <a:rPr lang="en-US" altLang="zh-CN" b="0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MT79328</a:t>
            </a:r>
            <a:endParaRPr lang="en-US" altLang="zh-CN" b="0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  <a:p>
            <a:r>
              <a:rPr lang="zh-CN" altLang="en-US" b="0" dirty="0"/>
              <a:t>高</a:t>
            </a:r>
            <a:r>
              <a:rPr lang="en-US" altLang="zh-CN" b="0" dirty="0"/>
              <a:t>PF</a:t>
            </a:r>
            <a:r>
              <a:rPr lang="zh-CN" altLang="en-US" b="0" dirty="0"/>
              <a:t>、</a:t>
            </a:r>
            <a:r>
              <a:rPr lang="en-US" altLang="zh-CN" b="0" dirty="0"/>
              <a:t>RSR</a:t>
            </a:r>
            <a:r>
              <a:rPr lang="zh-CN" altLang="en-US" b="0" dirty="0"/>
              <a:t>、</a:t>
            </a:r>
            <a:r>
              <a:rPr lang="en-US" altLang="zh-CN" b="0" dirty="0"/>
              <a:t>THD&lt;8%</a:t>
            </a:r>
            <a:r>
              <a:rPr lang="zh-CN" altLang="en-US" b="0" dirty="0"/>
              <a:t>、内置</a:t>
            </a:r>
            <a:r>
              <a:rPr lang="en-US" altLang="zh-CN" b="0" dirty="0"/>
              <a:t>700V MOS-</a:t>
            </a:r>
            <a:r>
              <a:rPr lang="en-US" altLang="zh-CN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-</a:t>
            </a:r>
            <a:r>
              <a:rPr lang="zh-CN" altLang="en-US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印度首选高</a:t>
            </a:r>
            <a:r>
              <a:rPr lang="en-US" altLang="zh-CN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PF</a:t>
            </a:r>
            <a:r>
              <a:rPr lang="zh-CN" altLang="en-US" b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隔离恒流方案</a:t>
            </a:r>
            <a:endParaRPr lang="zh-CN" altLang="en-US" b="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41126" y="202793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003035" y="598235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50W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528486" y="6010597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3152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100W</a:t>
            </a:r>
            <a:endParaRPr lang="zh-CN" altLang="en-US" dirty="0">
              <a:solidFill>
                <a:srgbClr val="3152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6148" y="4813159"/>
            <a:ext cx="664130" cy="5832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92" y="4266437"/>
            <a:ext cx="641451" cy="5467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350" y="3742941"/>
            <a:ext cx="768696" cy="48921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606" y="3196950"/>
            <a:ext cx="514803" cy="44541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531" y="2615024"/>
            <a:ext cx="794765" cy="48916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0368259" y="4674660"/>
            <a:ext cx="1658806" cy="276999"/>
          </a:xfrm>
          <a:prstGeom prst="rect">
            <a:avLst/>
          </a:prstGeom>
          <a:noFill/>
          <a:ln w="50800" cmpd="sng">
            <a:solidFill>
              <a:srgbClr val="315283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rgbClr val="315283"/>
                  </a:solidFill>
                </a:ln>
                <a:solidFill>
                  <a:srgbClr val="315283"/>
                </a:solidFill>
              </a:rPr>
              <a:t>MP</a:t>
            </a:r>
            <a:endParaRPr lang="zh-CN" altLang="en-US" dirty="0">
              <a:ln>
                <a:solidFill>
                  <a:srgbClr val="315283"/>
                </a:solidFill>
              </a:ln>
              <a:solidFill>
                <a:srgbClr val="315283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368259" y="4175642"/>
            <a:ext cx="1658806" cy="276999"/>
          </a:xfrm>
          <a:prstGeom prst="rect">
            <a:avLst/>
          </a:prstGeom>
          <a:noFill/>
          <a:ln w="50800" cmpd="sng">
            <a:solidFill>
              <a:srgbClr val="2D5CE7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</a:rPr>
              <a:t>Development</a:t>
            </a:r>
            <a:endParaRPr lang="zh-CN" altLang="en-US" dirty="0">
              <a:ln>
                <a:solidFill>
                  <a:srgbClr val="2D5CE7"/>
                </a:solidFill>
              </a:ln>
              <a:solidFill>
                <a:srgbClr val="2D5CE7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373383" y="3702445"/>
            <a:ext cx="1658806" cy="276999"/>
          </a:xfrm>
          <a:prstGeom prst="rect">
            <a:avLst/>
          </a:prstGeom>
          <a:noFill/>
          <a:ln w="50800" cmpd="sng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1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368259" y="5169997"/>
            <a:ext cx="1644329" cy="276999"/>
          </a:xfrm>
          <a:prstGeom prst="rect">
            <a:avLst/>
          </a:prstGeom>
          <a:noFill/>
          <a:ln w="50800" cmpd="sng">
            <a:solidFill>
              <a:srgbClr val="A6A6A6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ln>
                  <a:solidFill>
                    <a:srgbClr val="2D5CE7"/>
                  </a:solidFill>
                </a:ln>
                <a:solidFill>
                  <a:srgbClr val="2D5CE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>
                <a:ln>
                  <a:solidFill>
                    <a:srgbClr val="A6A6A6"/>
                  </a:solidFill>
                </a:ln>
                <a:solidFill>
                  <a:srgbClr val="A6A6A6"/>
                </a:solidFill>
              </a:rPr>
              <a:t>Not suggested</a:t>
            </a:r>
            <a:endParaRPr lang="zh-CN" altLang="en-US" dirty="0">
              <a:ln>
                <a:solidFill>
                  <a:srgbClr val="A6A6A6"/>
                </a:solidFill>
              </a:ln>
              <a:solidFill>
                <a:srgbClr val="A6A6A6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855640" y="7557"/>
            <a:ext cx="92170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Road Map—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隔离 高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wrap="none">
        <a:spAutoFit/>
      </a:bodyPr>
      <a:lstStyle>
        <a:defPPr>
          <a:buFont typeface="Arial" panose="020B0604020202020204" pitchFamily="34" charset="0"/>
          <a:buNone/>
          <a:defRPr sz="2800" dirty="0" smtClean="0">
            <a:solidFill>
              <a:srgbClr val="315283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2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793750" marR="0" indent="-2730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 typeface="Wingdings" panose="05000000000000000000" pitchFamily="2" charset="2"/>
          <a:buBlip>
            <a:blip xmlns:r="http://schemas.openxmlformats.org/officeDocument/2006/relationships" r:embed="rId1"/>
          </a:buBlip>
          <a:defRPr kumimoji="0" lang="en-US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8784</Words>
  <Application>WPS 演示</Application>
  <PresentationFormat>宽屏</PresentationFormat>
  <Paragraphs>1318</Paragraphs>
  <Slides>36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36</vt:i4>
      </vt:variant>
    </vt:vector>
  </HeadingPairs>
  <TitlesOfParts>
    <vt:vector size="55" baseType="lpstr">
      <vt:lpstr>Arial</vt:lpstr>
      <vt:lpstr>宋体</vt:lpstr>
      <vt:lpstr>Wingdings</vt:lpstr>
      <vt:lpstr>微软雅黑</vt:lpstr>
      <vt:lpstr>PMingLiU</vt:lpstr>
      <vt:lpstr>Times New Roman</vt:lpstr>
      <vt:lpstr>华文楷体</vt:lpstr>
      <vt:lpstr>Arial Unicode MS</vt:lpstr>
      <vt:lpstr>Symbol</vt:lpstr>
      <vt:lpstr>华文楷体</vt:lpstr>
      <vt:lpstr>Soaring</vt:lpstr>
      <vt:lpstr>Excel.Sheet.12</vt:lpstr>
      <vt:lpstr>Visio.Drawing.11</vt:lpstr>
      <vt:lpstr>Visio.Drawing.11</vt:lpstr>
      <vt:lpstr>Visio.Drawing.11</vt:lpstr>
      <vt:lpstr>Visio.Drawing.11</vt:lpstr>
      <vt:lpstr>Visio.Drawing.11</vt:lpstr>
      <vt:lpstr>Visio.Drawing.11</vt:lpstr>
      <vt:lpstr>Visio.Drawing.11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Maxic Technology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Presentation</dc:title>
  <dc:creator>Jeff Cheng</dc:creator>
  <cp:lastModifiedBy>麦同学</cp:lastModifiedBy>
  <cp:revision>4678</cp:revision>
  <dcterms:created xsi:type="dcterms:W3CDTF">2001-06-29T12:25:00Z</dcterms:created>
  <dcterms:modified xsi:type="dcterms:W3CDTF">2019-03-26T02:40:37Z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2052-10.1.0.7698</vt:lpwstr>
  </property>
</Properties>
</file>