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1179" r:id="rId4"/>
    <p:sldId id="391" r:id="rId5"/>
    <p:sldId id="1171" r:id="rId6"/>
    <p:sldId id="1169" r:id="rId7"/>
    <p:sldId id="1170" r:id="rId8"/>
    <p:sldId id="1178" r:id="rId9"/>
    <p:sldId id="1173" r:id="rId10"/>
    <p:sldId id="1172" r:id="rId11"/>
    <p:sldId id="1174" r:id="rId12"/>
    <p:sldId id="1176" r:id="rId13"/>
    <p:sldId id="325" r:id="rId14"/>
    <p:sldId id="326" r:id="rId15"/>
    <p:sldId id="1177" r:id="rId16"/>
    <p:sldId id="343" r:id="rId17"/>
    <p:sldId id="346" r:id="rId18"/>
    <p:sldId id="356" r:id="rId19"/>
    <p:sldId id="303" r:id="rId20"/>
    <p:sldId id="291" r:id="rId21"/>
    <p:sldId id="675" r:id="rId22"/>
    <p:sldId id="1180" r:id="rId23"/>
    <p:sldId id="1181" r:id="rId24"/>
    <p:sldId id="28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0127387@qq.com" initials="1" lastIdx="1" clrIdx="0"/>
  <p:cmAuthor id="2" name=" " initials="" lastIdx="1" clrIdx="1">
    <p:extLst>
      <p:ext uri="{19B8F6BF-5375-455C-9EA6-DF929625EA0E}">
        <p15:presenceInfo xmlns:p15="http://schemas.microsoft.com/office/powerpoint/2012/main" userId="b21cd619ea43c4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DC7FF"/>
    <a:srgbClr val="C6CDFE"/>
    <a:srgbClr val="A7C4FF"/>
    <a:srgbClr val="D9B5F9"/>
    <a:srgbClr val="640DB3"/>
    <a:srgbClr val="FF2F92"/>
    <a:srgbClr val="A149F1"/>
    <a:srgbClr val="F6F3F8"/>
    <a:srgbClr val="A10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0" autoAdjust="0"/>
    <p:restoredTop sz="99407" autoAdjust="0"/>
  </p:normalViewPr>
  <p:slideViewPr>
    <p:cSldViewPr>
      <p:cViewPr varScale="1">
        <p:scale>
          <a:sx n="67" d="100"/>
          <a:sy n="67" d="100"/>
        </p:scale>
        <p:origin x="520" y="56"/>
      </p:cViewPr>
      <p:guideLst>
        <p:guide orient="horz" pos="212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15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B33A7-DF98-4A5E-A37C-FF7A17E5E1FE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2582D-38F2-4246-81D9-9F1BB0C17E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2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6EFD969B-1D8A-49FB-AE96-BF2055D081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80F87532-5313-479C-8BCF-CDBA09272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A0DDAB13-DCFE-4078-A63E-9665D7B8A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47B70191-08F4-4273-A94B-3C3D29BE06E1}" type="slidenum">
              <a:rPr lang="zh-CN" altLang="en-US"/>
              <a:pPr>
                <a:buFontTx/>
                <a:buNone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>
            <a:extLst>
              <a:ext uri="{FF2B5EF4-FFF2-40B4-BE49-F238E27FC236}">
                <a16:creationId xmlns:a16="http://schemas.microsoft.com/office/drawing/2014/main" id="{A1F51839-B2B0-4F75-8448-8BBF880344F2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备注占位符 2">
            <a:extLst>
              <a:ext uri="{FF2B5EF4-FFF2-40B4-BE49-F238E27FC236}">
                <a16:creationId xmlns:a16="http://schemas.microsoft.com/office/drawing/2014/main" id="{9D84DD83-0A90-4409-A322-0399706380F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64" name="灯片编号占位符 3">
            <a:extLst>
              <a:ext uri="{FF2B5EF4-FFF2-40B4-BE49-F238E27FC236}">
                <a16:creationId xmlns:a16="http://schemas.microsoft.com/office/drawing/2014/main" id="{9987F2D4-4240-441B-A16C-BC507E8A6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8355D929-BD07-4535-A112-127AC3C0D82D}" type="slidenum">
              <a:rPr lang="zh-CN" altLang="en-US"/>
              <a:pPr>
                <a:buFontTx/>
                <a:buNone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D574C462-7865-4FC4-B5DB-31488D12B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FF8F68ED-3DDA-423F-B0D7-AF94B6BB2E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A3291BB2-FB17-4270-956C-791406B7A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474AEE6-2F46-4AE3-89D6-0C9762FF7DE9}" type="slidenum">
              <a:rPr lang="zh-CN" altLang="en-US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C4729590-4521-4EC5-9DF7-C6196C5D41CC}" type="slidenum">
              <a:rPr lang="zh-CN" altLang="en-US"/>
              <a:pPr>
                <a:buFontTx/>
                <a:buNone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6EFD969B-1D8A-49FB-AE96-BF2055D081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80F87532-5313-479C-8BCF-CDBA09272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A0DDAB13-DCFE-4078-A63E-9665D7B8A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47B70191-08F4-4273-A94B-3C3D29BE06E1}" type="slidenum">
              <a:rPr lang="zh-CN" altLang="en-US"/>
              <a:pPr>
                <a:buFontTx/>
                <a:buNone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013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6EFD969B-1D8A-49FB-AE96-BF2055D081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80F87532-5313-479C-8BCF-CDBA09272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A0DDAB13-DCFE-4078-A63E-9665D7B8A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47B70191-08F4-4273-A94B-3C3D29BE06E1}" type="slidenum">
              <a:rPr lang="zh-CN" altLang="en-US"/>
              <a:pPr>
                <a:buFontTx/>
                <a:buNone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9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6EFD969B-1D8A-49FB-AE96-BF2055D081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80F87532-5313-479C-8BCF-CDBA09272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A0DDAB13-DCFE-4078-A63E-9665D7B8A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47B70191-08F4-4273-A94B-3C3D29BE06E1}" type="slidenum">
              <a:rPr lang="zh-CN" altLang="en-US"/>
              <a:pPr>
                <a:buFontTx/>
                <a:buNone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85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6EFD969B-1D8A-49FB-AE96-BF2055D081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80F87532-5313-479C-8BCF-CDBA09272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A0DDAB13-DCFE-4078-A63E-9665D7B8A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47B70191-08F4-4273-A94B-3C3D29BE06E1}" type="slidenum">
              <a:rPr lang="zh-CN" altLang="en-US"/>
              <a:pPr>
                <a:buFontTx/>
                <a:buNone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93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6EFD969B-1D8A-49FB-AE96-BF2055D081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80F87532-5313-479C-8BCF-CDBA09272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A0DDAB13-DCFE-4078-A63E-9665D7B8A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47B70191-08F4-4273-A94B-3C3D29BE06E1}" type="slidenum">
              <a:rPr lang="zh-CN" altLang="en-US"/>
              <a:pPr>
                <a:buFontTx/>
                <a:buNone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167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6EFD969B-1D8A-49FB-AE96-BF2055D081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80F87532-5313-479C-8BCF-CDBA09272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A0DDAB13-DCFE-4078-A63E-9665D7B8A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47B70191-08F4-4273-A94B-3C3D29BE06E1}" type="slidenum">
              <a:rPr lang="zh-CN" altLang="en-US"/>
              <a:pPr>
                <a:buFontTx/>
                <a:buNone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067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6EFD969B-1D8A-49FB-AE96-BF2055D081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80F87532-5313-479C-8BCF-CDBA09272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A0DDAB13-DCFE-4078-A63E-9665D7B8A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47B70191-08F4-4273-A94B-3C3D29BE06E1}" type="slidenum">
              <a:rPr lang="zh-CN" altLang="en-US"/>
              <a:pPr>
                <a:buFontTx/>
                <a:buNone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65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E476FD47-4A23-4035-BA95-5C9B0351C652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C6D8BABB-5345-440A-AC8B-BA13872C39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AB0BF68B-FCD5-4FEC-A566-4952B3888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D19889DA-AC26-464A-90C6-F535FA4923D6}" type="slidenum">
              <a:rPr lang="zh-CN" altLang="en-US"/>
              <a:pPr>
                <a:buFontTx/>
                <a:buNone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36BA-3D2E-46C9-8241-B4058969185C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045-FB65-473C-9519-746744D5EE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36BA-3D2E-46C9-8241-B4058969185C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045-FB65-473C-9519-746744D5EE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36BA-3D2E-46C9-8241-B4058969185C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045-FB65-473C-9519-746744D5EE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36BA-3D2E-46C9-8241-B4058969185C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045-FB65-473C-9519-746744D5EE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36BA-3D2E-46C9-8241-B4058969185C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045-FB65-473C-9519-746744D5EE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36BA-3D2E-46C9-8241-B4058969185C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045-FB65-473C-9519-746744D5EE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36BA-3D2E-46C9-8241-B4058969185C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045-FB65-473C-9519-746744D5EE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36BA-3D2E-46C9-8241-B4058969185C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045-FB65-473C-9519-746744D5EE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36BA-3D2E-46C9-8241-B4058969185C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045-FB65-473C-9519-746744D5EE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36BA-3D2E-46C9-8241-B4058969185C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045-FB65-473C-9519-746744D5EE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36BA-3D2E-46C9-8241-B4058969185C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D045-FB65-473C-9519-746744D5EE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D36BA-3D2E-46C9-8241-B4058969185C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FD045-FB65-473C-9519-746744D5EE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emf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26" Type="http://schemas.openxmlformats.org/officeDocument/2006/relationships/image" Target="../media/image55.png"/><Relationship Id="rId3" Type="http://schemas.openxmlformats.org/officeDocument/2006/relationships/image" Target="../media/image3.png"/><Relationship Id="rId21" Type="http://schemas.openxmlformats.org/officeDocument/2006/relationships/image" Target="../media/image50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5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11" Type="http://schemas.openxmlformats.org/officeDocument/2006/relationships/image" Target="../media/image40.png"/><Relationship Id="rId24" Type="http://schemas.openxmlformats.org/officeDocument/2006/relationships/image" Target="../media/image53.jpeg"/><Relationship Id="rId5" Type="http://schemas.openxmlformats.org/officeDocument/2006/relationships/image" Target="../media/image34.png"/><Relationship Id="rId15" Type="http://schemas.openxmlformats.org/officeDocument/2006/relationships/image" Target="../media/image44.jpeg"/><Relationship Id="rId23" Type="http://schemas.openxmlformats.org/officeDocument/2006/relationships/image" Target="../media/image52.jpeg"/><Relationship Id="rId10" Type="http://schemas.openxmlformats.org/officeDocument/2006/relationships/image" Target="../media/image39.jpe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http://www.liquidmetal.com/images_2/con_technology_crystalline2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26655" y="1857364"/>
            <a:ext cx="58977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spc="50" dirty="0">
                <a:ln w="11430">
                  <a:solidFill>
                    <a:schemeClr val="bg1"/>
                  </a:solidFill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复合磁屏蔽材料及其应用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796726" y="2571744"/>
            <a:ext cx="10800000" cy="0"/>
          </a:xfrm>
          <a:prstGeom prst="line">
            <a:avLst/>
          </a:prstGeom>
          <a:ln w="25400">
            <a:solidFill>
              <a:srgbClr val="0070C0">
                <a:alpha val="8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96726" y="2643182"/>
            <a:ext cx="10800000" cy="0"/>
          </a:xfrm>
          <a:prstGeom prst="line">
            <a:avLst/>
          </a:prstGeom>
          <a:ln w="25400">
            <a:solidFill>
              <a:srgbClr val="0070C0">
                <a:alpha val="8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8" descr="商标没指定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70" y="99993"/>
            <a:ext cx="1596192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051971" y="3363967"/>
            <a:ext cx="364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佛山市中研非晶科技股份有限公司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186208" y="4145686"/>
            <a:ext cx="3502012" cy="158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25316" y="3802293"/>
            <a:ext cx="3500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China Amorphous Technology CO., LTD, Foshan</a:t>
            </a:r>
            <a:endParaRPr lang="zh-CN" altLang="en-US" sz="1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9DDA5F9-0805-4178-966D-FC3E30B97F80}"/>
              </a:ext>
            </a:extLst>
          </p:cNvPr>
          <p:cNvSpPr txBox="1"/>
          <p:nvPr/>
        </p:nvSpPr>
        <p:spPr>
          <a:xfrm>
            <a:off x="5069464" y="4357695"/>
            <a:ext cx="261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2019.6.28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5">
            <a:extLst>
              <a:ext uri="{FF2B5EF4-FFF2-40B4-BE49-F238E27FC236}">
                <a16:creationId xmlns:a16="http://schemas.microsoft.com/office/drawing/2014/main" id="{70AAAA60-EB73-4DA0-A650-4059D169212D}"/>
              </a:ext>
            </a:extLst>
          </p:cNvPr>
          <p:cNvGrpSpPr>
            <a:grpSpLocks/>
          </p:cNvGrpSpPr>
          <p:nvPr/>
        </p:nvGrpSpPr>
        <p:grpSpPr bwMode="auto">
          <a:xfrm rot="20706391">
            <a:off x="8697913" y="769938"/>
            <a:ext cx="1752600" cy="830262"/>
            <a:chOff x="1152" y="584"/>
            <a:chExt cx="3946" cy="1960"/>
          </a:xfrm>
        </p:grpSpPr>
        <p:sp>
          <p:nvSpPr>
            <p:cNvPr id="6181" name="Freeform 6">
              <a:extLst>
                <a:ext uri="{FF2B5EF4-FFF2-40B4-BE49-F238E27FC236}">
                  <a16:creationId xmlns:a16="http://schemas.microsoft.com/office/drawing/2014/main" id="{02536828-D74E-4C45-8C49-A0E6A586E40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" y="584"/>
              <a:ext cx="3920" cy="1720"/>
            </a:xfrm>
            <a:custGeom>
              <a:avLst/>
              <a:gdLst>
                <a:gd name="T0" fmla="*/ 0 w 3920"/>
                <a:gd name="T1" fmla="*/ 1500 h 1720"/>
                <a:gd name="T2" fmla="*/ 768 w 3920"/>
                <a:gd name="T3" fmla="*/ 424 h 1720"/>
                <a:gd name="T4" fmla="*/ 2208 w 3920"/>
                <a:gd name="T5" fmla="*/ 424 h 1720"/>
                <a:gd name="T6" fmla="*/ 3920 w 3920"/>
                <a:gd name="T7" fmla="*/ 828 h 1720"/>
                <a:gd name="T8" fmla="*/ 3216 w 3920"/>
                <a:gd name="T9" fmla="*/ 1720 h 1720"/>
                <a:gd name="T10" fmla="*/ 1524 w 3920"/>
                <a:gd name="T11" fmla="*/ 1600 h 1720"/>
                <a:gd name="T12" fmla="*/ 3232 w 3920"/>
                <a:gd name="T13" fmla="*/ 1628 h 1720"/>
                <a:gd name="T14" fmla="*/ 3748 w 3920"/>
                <a:gd name="T15" fmla="*/ 820 h 1720"/>
                <a:gd name="T16" fmla="*/ 2256 w 3920"/>
                <a:gd name="T17" fmla="*/ 472 h 1720"/>
                <a:gd name="T18" fmla="*/ 1468 w 3920"/>
                <a:gd name="T19" fmla="*/ 1524 h 1720"/>
                <a:gd name="T20" fmla="*/ 2160 w 3920"/>
                <a:gd name="T21" fmla="*/ 472 h 1720"/>
                <a:gd name="T22" fmla="*/ 812 w 3920"/>
                <a:gd name="T23" fmla="*/ 508 h 1720"/>
                <a:gd name="T24" fmla="*/ 96 w 3920"/>
                <a:gd name="T25" fmla="*/ 1432 h 1720"/>
                <a:gd name="T26" fmla="*/ 1488 w 3920"/>
                <a:gd name="T27" fmla="*/ 1576 h 1720"/>
                <a:gd name="T28" fmla="*/ 0 w 3920"/>
                <a:gd name="T29" fmla="*/ 1500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20"/>
                <a:gd name="T46" fmla="*/ 0 h 1720"/>
                <a:gd name="T47" fmla="*/ 3920 w 3920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Freeform 7">
              <a:extLst>
                <a:ext uri="{FF2B5EF4-FFF2-40B4-BE49-F238E27FC236}">
                  <a16:creationId xmlns:a16="http://schemas.microsoft.com/office/drawing/2014/main" id="{853085DC-7AFB-45F3-80BC-15E80E1F1F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0" y="1584"/>
              <a:ext cx="2218" cy="960"/>
            </a:xfrm>
            <a:custGeom>
              <a:avLst/>
              <a:gdLst>
                <a:gd name="T0" fmla="*/ 0 w 2218"/>
                <a:gd name="T1" fmla="*/ 672 h 960"/>
                <a:gd name="T2" fmla="*/ 1640 w 2218"/>
                <a:gd name="T3" fmla="*/ 960 h 960"/>
                <a:gd name="T4" fmla="*/ 2208 w 2218"/>
                <a:gd name="T5" fmla="*/ 0 h 960"/>
                <a:gd name="T6" fmla="*/ 1580 w 2218"/>
                <a:gd name="T7" fmla="*/ 888 h 960"/>
                <a:gd name="T8" fmla="*/ 0 w 2218"/>
                <a:gd name="T9" fmla="*/ 67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8"/>
                <a:gd name="T16" fmla="*/ 0 h 960"/>
                <a:gd name="T17" fmla="*/ 2218 w 221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8">
              <a:extLst>
                <a:ext uri="{FF2B5EF4-FFF2-40B4-BE49-F238E27FC236}">
                  <a16:creationId xmlns:a16="http://schemas.microsoft.com/office/drawing/2014/main" id="{D534EDF1-4B2D-456B-9609-5630798498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8" y="2032"/>
              <a:ext cx="1584" cy="392"/>
            </a:xfrm>
            <a:custGeom>
              <a:avLst/>
              <a:gdLst>
                <a:gd name="T0" fmla="*/ 0 w 1584"/>
                <a:gd name="T1" fmla="*/ 224 h 392"/>
                <a:gd name="T2" fmla="*/ 1152 w 1584"/>
                <a:gd name="T3" fmla="*/ 224 h 392"/>
                <a:gd name="T4" fmla="*/ 1584 w 1584"/>
                <a:gd name="T5" fmla="*/ 272 h 392"/>
                <a:gd name="T6" fmla="*/ 1144 w 1584"/>
                <a:gd name="T7" fmla="*/ 144 h 392"/>
                <a:gd name="T8" fmla="*/ 0 w 1584"/>
                <a:gd name="T9" fmla="*/ 224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92"/>
                <a:gd name="T17" fmla="*/ 1584 w 1584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Freeform 9">
              <a:extLst>
                <a:ext uri="{FF2B5EF4-FFF2-40B4-BE49-F238E27FC236}">
                  <a16:creationId xmlns:a16="http://schemas.microsoft.com/office/drawing/2014/main" id="{A24537F8-34C0-4272-ABDE-47247EBCD8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84" y="2032"/>
              <a:ext cx="1731" cy="344"/>
            </a:xfrm>
            <a:custGeom>
              <a:avLst/>
              <a:gdLst>
                <a:gd name="T0" fmla="*/ 0 w 1731"/>
                <a:gd name="T1" fmla="*/ 176 h 344"/>
                <a:gd name="T2" fmla="*/ 1604 w 1731"/>
                <a:gd name="T3" fmla="*/ 344 h 344"/>
                <a:gd name="T4" fmla="*/ 760 w 1731"/>
                <a:gd name="T5" fmla="*/ 72 h 344"/>
                <a:gd name="T6" fmla="*/ 0 w 1731"/>
                <a:gd name="T7" fmla="*/ 17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1"/>
                <a:gd name="T13" fmla="*/ 0 h 344"/>
                <a:gd name="T14" fmla="*/ 1731 w 1731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Freeform 10">
              <a:extLst>
                <a:ext uri="{FF2B5EF4-FFF2-40B4-BE49-F238E27FC236}">
                  <a16:creationId xmlns:a16="http://schemas.microsoft.com/office/drawing/2014/main" id="{000DA209-EC7A-49F7-A36F-471BD94F9DF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0" y="1680"/>
              <a:ext cx="504" cy="672"/>
            </a:xfrm>
            <a:custGeom>
              <a:avLst/>
              <a:gdLst>
                <a:gd name="T0" fmla="*/ 456 w 504"/>
                <a:gd name="T1" fmla="*/ 48 h 672"/>
                <a:gd name="T2" fmla="*/ 312 w 504"/>
                <a:gd name="T3" fmla="*/ 336 h 672"/>
                <a:gd name="T4" fmla="*/ 24 w 504"/>
                <a:gd name="T5" fmla="*/ 624 h 672"/>
                <a:gd name="T6" fmla="*/ 456 w 504"/>
                <a:gd name="T7" fmla="*/ 48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672"/>
                <a:gd name="T14" fmla="*/ 504 w 50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6" name="Freeform 11">
              <a:extLst>
                <a:ext uri="{FF2B5EF4-FFF2-40B4-BE49-F238E27FC236}">
                  <a16:creationId xmlns:a16="http://schemas.microsoft.com/office/drawing/2014/main" id="{D4A101F8-8852-401B-8766-B6AA863B9E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424" y="1428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Freeform 12">
              <a:extLst>
                <a:ext uri="{FF2B5EF4-FFF2-40B4-BE49-F238E27FC236}">
                  <a16:creationId xmlns:a16="http://schemas.microsoft.com/office/drawing/2014/main" id="{7BDB1A92-A445-425E-9CC7-08A9BC2B8176}"/>
                </a:ext>
              </a:extLst>
            </p:cNvPr>
            <p:cNvSpPr>
              <a:spLocks/>
            </p:cNvSpPr>
            <p:nvPr/>
          </p:nvSpPr>
          <p:spPr bwMode="gray">
            <a:xfrm rot="-136485">
              <a:off x="3524" y="1116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8" name="Freeform 13">
              <a:extLst>
                <a:ext uri="{FF2B5EF4-FFF2-40B4-BE49-F238E27FC236}">
                  <a16:creationId xmlns:a16="http://schemas.microsoft.com/office/drawing/2014/main" id="{D3F94BB4-D883-436C-8A66-4733F2C2099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0" y="1128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Freeform 14">
              <a:extLst>
                <a:ext uri="{FF2B5EF4-FFF2-40B4-BE49-F238E27FC236}">
                  <a16:creationId xmlns:a16="http://schemas.microsoft.com/office/drawing/2014/main" id="{014E4A6B-10C3-4131-AE25-A136B9C2EE65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4" y="1376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Freeform 15">
              <a:extLst>
                <a:ext uri="{FF2B5EF4-FFF2-40B4-BE49-F238E27FC236}">
                  <a16:creationId xmlns:a16="http://schemas.microsoft.com/office/drawing/2014/main" id="{434E1652-813F-4932-82D6-6557828BED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4" y="1676"/>
              <a:ext cx="1057" cy="155"/>
            </a:xfrm>
            <a:custGeom>
              <a:avLst/>
              <a:gdLst>
                <a:gd name="T0" fmla="*/ 0 w 1057"/>
                <a:gd name="T1" fmla="*/ 100 h 155"/>
                <a:gd name="T2" fmla="*/ 972 w 1057"/>
                <a:gd name="T3" fmla="*/ 140 h 155"/>
                <a:gd name="T4" fmla="*/ 506 w 1057"/>
                <a:gd name="T5" fmla="*/ 7 h 155"/>
                <a:gd name="T6" fmla="*/ 0 w 1057"/>
                <a:gd name="T7" fmla="*/ 10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7"/>
                <a:gd name="T13" fmla="*/ 0 h 155"/>
                <a:gd name="T14" fmla="*/ 1057 w 105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69" name="Rectangle 3">
            <a:extLst>
              <a:ext uri="{FF2B5EF4-FFF2-40B4-BE49-F238E27FC236}">
                <a16:creationId xmlns:a16="http://schemas.microsoft.com/office/drawing/2014/main" id="{2B79ED20-7FC5-48AF-94CA-16D57DCFD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96021" y="231819"/>
            <a:ext cx="15827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ea typeface="方正北魏楷书简体" pitchFamily="65" charset="-122"/>
              </a:rPr>
              <a:t>节能改变世界</a:t>
            </a:r>
            <a:r>
              <a:rPr lang="en-US" altLang="zh-CN" sz="1100" b="1" dirty="0"/>
              <a:t>Energy conservation changes the world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8F8C71-9A57-4F12-9C0E-8C719450FA13}"/>
              </a:ext>
            </a:extLst>
          </p:cNvPr>
          <p:cNvSpPr txBox="1"/>
          <p:nvPr/>
        </p:nvSpPr>
        <p:spPr>
          <a:xfrm>
            <a:off x="346851" y="1374275"/>
            <a:ext cx="11543398" cy="2255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电磁屏蔽材料的发展需求与趋势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宽频化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轻型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超薄化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多层化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复合型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Text Box 241">
            <a:extLst>
              <a:ext uri="{FF2B5EF4-FFF2-40B4-BE49-F238E27FC236}">
                <a16:creationId xmlns:a16="http://schemas.microsoft.com/office/drawing/2014/main" id="{0276C04E-4D06-4261-981E-FBF2B1638878}"/>
              </a:ext>
            </a:extLst>
          </p:cNvPr>
          <p:cNvSpPr txBox="1"/>
          <p:nvPr/>
        </p:nvSpPr>
        <p:spPr>
          <a:xfrm>
            <a:off x="323629" y="540645"/>
            <a:ext cx="5572164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u"/>
            </a:pPr>
            <a:r>
              <a:rPr lang="zh-CN" altLang="en-US" sz="26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复合磁屏蔽材料及应用介绍</a:t>
            </a:r>
          </a:p>
        </p:txBody>
      </p:sp>
    </p:spTree>
    <p:extLst>
      <p:ext uri="{BB962C8B-B14F-4D97-AF65-F5344CB8AC3E}">
        <p14:creationId xmlns:p14="http://schemas.microsoft.com/office/powerpoint/2010/main" val="2871594286"/>
      </p:ext>
    </p:extLst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5">
            <a:extLst>
              <a:ext uri="{FF2B5EF4-FFF2-40B4-BE49-F238E27FC236}">
                <a16:creationId xmlns:a16="http://schemas.microsoft.com/office/drawing/2014/main" id="{70AAAA60-EB73-4DA0-A650-4059D169212D}"/>
              </a:ext>
            </a:extLst>
          </p:cNvPr>
          <p:cNvGrpSpPr>
            <a:grpSpLocks/>
          </p:cNvGrpSpPr>
          <p:nvPr/>
        </p:nvGrpSpPr>
        <p:grpSpPr bwMode="auto">
          <a:xfrm rot="20706391">
            <a:off x="8697913" y="769938"/>
            <a:ext cx="1752600" cy="830262"/>
            <a:chOff x="1152" y="584"/>
            <a:chExt cx="3946" cy="1960"/>
          </a:xfrm>
        </p:grpSpPr>
        <p:sp>
          <p:nvSpPr>
            <p:cNvPr id="6181" name="Freeform 6">
              <a:extLst>
                <a:ext uri="{FF2B5EF4-FFF2-40B4-BE49-F238E27FC236}">
                  <a16:creationId xmlns:a16="http://schemas.microsoft.com/office/drawing/2014/main" id="{02536828-D74E-4C45-8C49-A0E6A586E40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" y="584"/>
              <a:ext cx="3920" cy="1720"/>
            </a:xfrm>
            <a:custGeom>
              <a:avLst/>
              <a:gdLst>
                <a:gd name="T0" fmla="*/ 0 w 3920"/>
                <a:gd name="T1" fmla="*/ 1500 h 1720"/>
                <a:gd name="T2" fmla="*/ 768 w 3920"/>
                <a:gd name="T3" fmla="*/ 424 h 1720"/>
                <a:gd name="T4" fmla="*/ 2208 w 3920"/>
                <a:gd name="T5" fmla="*/ 424 h 1720"/>
                <a:gd name="T6" fmla="*/ 3920 w 3920"/>
                <a:gd name="T7" fmla="*/ 828 h 1720"/>
                <a:gd name="T8" fmla="*/ 3216 w 3920"/>
                <a:gd name="T9" fmla="*/ 1720 h 1720"/>
                <a:gd name="T10" fmla="*/ 1524 w 3920"/>
                <a:gd name="T11" fmla="*/ 1600 h 1720"/>
                <a:gd name="T12" fmla="*/ 3232 w 3920"/>
                <a:gd name="T13" fmla="*/ 1628 h 1720"/>
                <a:gd name="T14" fmla="*/ 3748 w 3920"/>
                <a:gd name="T15" fmla="*/ 820 h 1720"/>
                <a:gd name="T16" fmla="*/ 2256 w 3920"/>
                <a:gd name="T17" fmla="*/ 472 h 1720"/>
                <a:gd name="T18" fmla="*/ 1468 w 3920"/>
                <a:gd name="T19" fmla="*/ 1524 h 1720"/>
                <a:gd name="T20" fmla="*/ 2160 w 3920"/>
                <a:gd name="T21" fmla="*/ 472 h 1720"/>
                <a:gd name="T22" fmla="*/ 812 w 3920"/>
                <a:gd name="T23" fmla="*/ 508 h 1720"/>
                <a:gd name="T24" fmla="*/ 96 w 3920"/>
                <a:gd name="T25" fmla="*/ 1432 h 1720"/>
                <a:gd name="T26" fmla="*/ 1488 w 3920"/>
                <a:gd name="T27" fmla="*/ 1576 h 1720"/>
                <a:gd name="T28" fmla="*/ 0 w 3920"/>
                <a:gd name="T29" fmla="*/ 1500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20"/>
                <a:gd name="T46" fmla="*/ 0 h 1720"/>
                <a:gd name="T47" fmla="*/ 3920 w 3920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Freeform 7">
              <a:extLst>
                <a:ext uri="{FF2B5EF4-FFF2-40B4-BE49-F238E27FC236}">
                  <a16:creationId xmlns:a16="http://schemas.microsoft.com/office/drawing/2014/main" id="{853085DC-7AFB-45F3-80BC-15E80E1F1F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0" y="1584"/>
              <a:ext cx="2218" cy="960"/>
            </a:xfrm>
            <a:custGeom>
              <a:avLst/>
              <a:gdLst>
                <a:gd name="T0" fmla="*/ 0 w 2218"/>
                <a:gd name="T1" fmla="*/ 672 h 960"/>
                <a:gd name="T2" fmla="*/ 1640 w 2218"/>
                <a:gd name="T3" fmla="*/ 960 h 960"/>
                <a:gd name="T4" fmla="*/ 2208 w 2218"/>
                <a:gd name="T5" fmla="*/ 0 h 960"/>
                <a:gd name="T6" fmla="*/ 1580 w 2218"/>
                <a:gd name="T7" fmla="*/ 888 h 960"/>
                <a:gd name="T8" fmla="*/ 0 w 2218"/>
                <a:gd name="T9" fmla="*/ 67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8"/>
                <a:gd name="T16" fmla="*/ 0 h 960"/>
                <a:gd name="T17" fmla="*/ 2218 w 221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8">
              <a:extLst>
                <a:ext uri="{FF2B5EF4-FFF2-40B4-BE49-F238E27FC236}">
                  <a16:creationId xmlns:a16="http://schemas.microsoft.com/office/drawing/2014/main" id="{D534EDF1-4B2D-456B-9609-5630798498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8" y="2032"/>
              <a:ext cx="1584" cy="392"/>
            </a:xfrm>
            <a:custGeom>
              <a:avLst/>
              <a:gdLst>
                <a:gd name="T0" fmla="*/ 0 w 1584"/>
                <a:gd name="T1" fmla="*/ 224 h 392"/>
                <a:gd name="T2" fmla="*/ 1152 w 1584"/>
                <a:gd name="T3" fmla="*/ 224 h 392"/>
                <a:gd name="T4" fmla="*/ 1584 w 1584"/>
                <a:gd name="T5" fmla="*/ 272 h 392"/>
                <a:gd name="T6" fmla="*/ 1144 w 1584"/>
                <a:gd name="T7" fmla="*/ 144 h 392"/>
                <a:gd name="T8" fmla="*/ 0 w 1584"/>
                <a:gd name="T9" fmla="*/ 224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92"/>
                <a:gd name="T17" fmla="*/ 1584 w 1584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Freeform 9">
              <a:extLst>
                <a:ext uri="{FF2B5EF4-FFF2-40B4-BE49-F238E27FC236}">
                  <a16:creationId xmlns:a16="http://schemas.microsoft.com/office/drawing/2014/main" id="{A24537F8-34C0-4272-ABDE-47247EBCD8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84" y="2032"/>
              <a:ext cx="1731" cy="344"/>
            </a:xfrm>
            <a:custGeom>
              <a:avLst/>
              <a:gdLst>
                <a:gd name="T0" fmla="*/ 0 w 1731"/>
                <a:gd name="T1" fmla="*/ 176 h 344"/>
                <a:gd name="T2" fmla="*/ 1604 w 1731"/>
                <a:gd name="T3" fmla="*/ 344 h 344"/>
                <a:gd name="T4" fmla="*/ 760 w 1731"/>
                <a:gd name="T5" fmla="*/ 72 h 344"/>
                <a:gd name="T6" fmla="*/ 0 w 1731"/>
                <a:gd name="T7" fmla="*/ 17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1"/>
                <a:gd name="T13" fmla="*/ 0 h 344"/>
                <a:gd name="T14" fmla="*/ 1731 w 1731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Freeform 10">
              <a:extLst>
                <a:ext uri="{FF2B5EF4-FFF2-40B4-BE49-F238E27FC236}">
                  <a16:creationId xmlns:a16="http://schemas.microsoft.com/office/drawing/2014/main" id="{000DA209-EC7A-49F7-A36F-471BD94F9DF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0" y="1680"/>
              <a:ext cx="504" cy="672"/>
            </a:xfrm>
            <a:custGeom>
              <a:avLst/>
              <a:gdLst>
                <a:gd name="T0" fmla="*/ 456 w 504"/>
                <a:gd name="T1" fmla="*/ 48 h 672"/>
                <a:gd name="T2" fmla="*/ 312 w 504"/>
                <a:gd name="T3" fmla="*/ 336 h 672"/>
                <a:gd name="T4" fmla="*/ 24 w 504"/>
                <a:gd name="T5" fmla="*/ 624 h 672"/>
                <a:gd name="T6" fmla="*/ 456 w 504"/>
                <a:gd name="T7" fmla="*/ 48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672"/>
                <a:gd name="T14" fmla="*/ 504 w 50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6" name="Freeform 11">
              <a:extLst>
                <a:ext uri="{FF2B5EF4-FFF2-40B4-BE49-F238E27FC236}">
                  <a16:creationId xmlns:a16="http://schemas.microsoft.com/office/drawing/2014/main" id="{D4A101F8-8852-401B-8766-B6AA863B9E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424" y="1428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Freeform 12">
              <a:extLst>
                <a:ext uri="{FF2B5EF4-FFF2-40B4-BE49-F238E27FC236}">
                  <a16:creationId xmlns:a16="http://schemas.microsoft.com/office/drawing/2014/main" id="{7BDB1A92-A445-425E-9CC7-08A9BC2B8176}"/>
                </a:ext>
              </a:extLst>
            </p:cNvPr>
            <p:cNvSpPr>
              <a:spLocks/>
            </p:cNvSpPr>
            <p:nvPr/>
          </p:nvSpPr>
          <p:spPr bwMode="gray">
            <a:xfrm rot="-136485">
              <a:off x="3524" y="1116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8" name="Freeform 13">
              <a:extLst>
                <a:ext uri="{FF2B5EF4-FFF2-40B4-BE49-F238E27FC236}">
                  <a16:creationId xmlns:a16="http://schemas.microsoft.com/office/drawing/2014/main" id="{D3F94BB4-D883-436C-8A66-4733F2C2099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0" y="1128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Freeform 14">
              <a:extLst>
                <a:ext uri="{FF2B5EF4-FFF2-40B4-BE49-F238E27FC236}">
                  <a16:creationId xmlns:a16="http://schemas.microsoft.com/office/drawing/2014/main" id="{014E4A6B-10C3-4131-AE25-A136B9C2EE65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4" y="1376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Freeform 15">
              <a:extLst>
                <a:ext uri="{FF2B5EF4-FFF2-40B4-BE49-F238E27FC236}">
                  <a16:creationId xmlns:a16="http://schemas.microsoft.com/office/drawing/2014/main" id="{434E1652-813F-4932-82D6-6557828BED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4" y="1676"/>
              <a:ext cx="1057" cy="155"/>
            </a:xfrm>
            <a:custGeom>
              <a:avLst/>
              <a:gdLst>
                <a:gd name="T0" fmla="*/ 0 w 1057"/>
                <a:gd name="T1" fmla="*/ 100 h 155"/>
                <a:gd name="T2" fmla="*/ 972 w 1057"/>
                <a:gd name="T3" fmla="*/ 140 h 155"/>
                <a:gd name="T4" fmla="*/ 506 w 1057"/>
                <a:gd name="T5" fmla="*/ 7 h 155"/>
                <a:gd name="T6" fmla="*/ 0 w 1057"/>
                <a:gd name="T7" fmla="*/ 10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7"/>
                <a:gd name="T13" fmla="*/ 0 h 155"/>
                <a:gd name="T14" fmla="*/ 1057 w 105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69" name="Rectangle 3">
            <a:extLst>
              <a:ext uri="{FF2B5EF4-FFF2-40B4-BE49-F238E27FC236}">
                <a16:creationId xmlns:a16="http://schemas.microsoft.com/office/drawing/2014/main" id="{2B79ED20-7FC5-48AF-94CA-16D57DCFD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96021" y="231819"/>
            <a:ext cx="15827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ea typeface="方正北魏楷书简体" pitchFamily="65" charset="-122"/>
              </a:rPr>
              <a:t>节能改变世界</a:t>
            </a:r>
            <a:r>
              <a:rPr lang="en-US" altLang="zh-CN" sz="1100" b="1" dirty="0"/>
              <a:t>Energy conservation changes the world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8F8C71-9A57-4F12-9C0E-8C719450FA13}"/>
              </a:ext>
            </a:extLst>
          </p:cNvPr>
          <p:cNvSpPr txBox="1"/>
          <p:nvPr/>
        </p:nvSpPr>
        <p:spPr>
          <a:xfrm>
            <a:off x="335360" y="1176176"/>
            <a:ext cx="1154339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复合磁屏蔽材料介绍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Text Box 241">
            <a:extLst>
              <a:ext uri="{FF2B5EF4-FFF2-40B4-BE49-F238E27FC236}">
                <a16:creationId xmlns:a16="http://schemas.microsoft.com/office/drawing/2014/main" id="{0276C04E-4D06-4261-981E-FBF2B1638878}"/>
              </a:ext>
            </a:extLst>
          </p:cNvPr>
          <p:cNvSpPr txBox="1"/>
          <p:nvPr/>
        </p:nvSpPr>
        <p:spPr>
          <a:xfrm>
            <a:off x="323629" y="540645"/>
            <a:ext cx="5572164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u"/>
            </a:pPr>
            <a:r>
              <a:rPr lang="zh-CN" altLang="en-US" sz="26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复合磁屏蔽材料及应用介绍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548835C-BE4E-443F-9612-AA2B9FF7DBBF}"/>
              </a:ext>
            </a:extLst>
          </p:cNvPr>
          <p:cNvGrpSpPr/>
          <p:nvPr/>
        </p:nvGrpSpPr>
        <p:grpSpPr>
          <a:xfrm>
            <a:off x="1024762" y="2780928"/>
            <a:ext cx="2808312" cy="1111458"/>
            <a:chOff x="911424" y="2394106"/>
            <a:chExt cx="2808312" cy="1111458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87CF29B-513C-4027-962C-6C015ADE8BEE}"/>
                </a:ext>
              </a:extLst>
            </p:cNvPr>
            <p:cNvSpPr/>
            <p:nvPr/>
          </p:nvSpPr>
          <p:spPr>
            <a:xfrm>
              <a:off x="913642" y="2394106"/>
              <a:ext cx="2160240" cy="17877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A7F7478-CBE2-4DCD-B87B-2E853A4DA9A6}"/>
                </a:ext>
              </a:extLst>
            </p:cNvPr>
            <p:cNvSpPr/>
            <p:nvPr/>
          </p:nvSpPr>
          <p:spPr>
            <a:xfrm>
              <a:off x="911424" y="2688066"/>
              <a:ext cx="2160240" cy="17877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01D1AFC-AC2E-45EC-92AF-0E71F550BDDF}"/>
                </a:ext>
              </a:extLst>
            </p:cNvPr>
            <p:cNvSpPr/>
            <p:nvPr/>
          </p:nvSpPr>
          <p:spPr>
            <a:xfrm>
              <a:off x="911424" y="2866839"/>
              <a:ext cx="2160240" cy="17877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3BFCAE2-19BA-471C-8D4C-CEF7338619E7}"/>
                </a:ext>
              </a:extLst>
            </p:cNvPr>
            <p:cNvSpPr/>
            <p:nvPr/>
          </p:nvSpPr>
          <p:spPr>
            <a:xfrm>
              <a:off x="911424" y="3045612"/>
              <a:ext cx="2160240" cy="11184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02D544D-8591-4A0F-9035-D69C8B215EA4}"/>
                </a:ext>
              </a:extLst>
            </p:cNvPr>
            <p:cNvSpPr/>
            <p:nvPr/>
          </p:nvSpPr>
          <p:spPr>
            <a:xfrm>
              <a:off x="911424" y="3148018"/>
              <a:ext cx="2160240" cy="1787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A74706D-926E-4A3A-9353-9EDCBDBD83CC}"/>
                </a:ext>
              </a:extLst>
            </p:cNvPr>
            <p:cNvSpPr/>
            <p:nvPr/>
          </p:nvSpPr>
          <p:spPr>
            <a:xfrm>
              <a:off x="911424" y="3326791"/>
              <a:ext cx="2160240" cy="17877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C9A221D-4A10-4466-B789-BC1D7DB5590C}"/>
                </a:ext>
              </a:extLst>
            </p:cNvPr>
            <p:cNvSpPr/>
            <p:nvPr/>
          </p:nvSpPr>
          <p:spPr>
            <a:xfrm>
              <a:off x="911424" y="2576224"/>
              <a:ext cx="2160240" cy="1787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52643978-24AD-426D-BE5A-F8F30E392A3C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H="1">
              <a:off x="3073882" y="2483492"/>
              <a:ext cx="64585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C645E15D-0432-4BD6-A682-6726FEA004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617" y="2636862"/>
              <a:ext cx="64585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DE014540-CE62-4374-8A44-E2DEE0F7B9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617" y="2832501"/>
              <a:ext cx="64585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F06CF6D7-B5CD-4DE4-AD3F-8BA30D5843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3882" y="2951506"/>
              <a:ext cx="64585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068B8FCA-66D2-4000-9739-C9E0E7270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0228" y="3139490"/>
              <a:ext cx="64585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960ADE93-4F40-4BF0-9F8A-716FF034B7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617" y="3286635"/>
              <a:ext cx="64585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84E0EF6B-C8CB-4FE4-88CE-EDBE2673A0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1664" y="3424910"/>
              <a:ext cx="64585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237EAEF3-EE61-47A2-8325-156E7A387BD5}"/>
              </a:ext>
            </a:extLst>
          </p:cNvPr>
          <p:cNvSpPr txBox="1"/>
          <p:nvPr/>
        </p:nvSpPr>
        <p:spPr>
          <a:xfrm>
            <a:off x="3819419" y="2683098"/>
            <a:ext cx="256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导电性良好的金属箔（铜、铝、镍）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D6F5F20-D0AA-4699-A1F4-F6CAC3BC176B}"/>
              </a:ext>
            </a:extLst>
          </p:cNvPr>
          <p:cNvSpPr txBox="1"/>
          <p:nvPr/>
        </p:nvSpPr>
        <p:spPr>
          <a:xfrm>
            <a:off x="3819419" y="3721748"/>
            <a:ext cx="256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导电性良好的金属箔（铜、铝、镍）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D1AADB9-E74C-4B2E-BE25-2EE27DA9FDDC}"/>
              </a:ext>
            </a:extLst>
          </p:cNvPr>
          <p:cNvSpPr txBox="1"/>
          <p:nvPr/>
        </p:nvSpPr>
        <p:spPr>
          <a:xfrm>
            <a:off x="3800982" y="2874727"/>
            <a:ext cx="256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PET</a:t>
            </a:r>
            <a:endParaRPr lang="zh-CN" altLang="en-US" sz="10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144EA0D3-ACE2-41B3-8127-4BF1FEDEB8DA}"/>
              </a:ext>
            </a:extLst>
          </p:cNvPr>
          <p:cNvSpPr txBox="1"/>
          <p:nvPr/>
        </p:nvSpPr>
        <p:spPr>
          <a:xfrm>
            <a:off x="3800982" y="3084761"/>
            <a:ext cx="256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粘合剂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C775E47-E7FF-42F2-B7F6-CD48CC5D582D}"/>
              </a:ext>
            </a:extLst>
          </p:cNvPr>
          <p:cNvSpPr txBox="1"/>
          <p:nvPr/>
        </p:nvSpPr>
        <p:spPr>
          <a:xfrm>
            <a:off x="3780327" y="3253748"/>
            <a:ext cx="2560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磁性材料（非晶</a:t>
            </a:r>
            <a:r>
              <a:rPr lang="en-US" altLang="zh-CN" sz="1200" dirty="0"/>
              <a:t>/</a:t>
            </a:r>
            <a:r>
              <a:rPr lang="zh-CN" altLang="en-US" sz="1200" dirty="0"/>
              <a:t>纳米晶）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A715312D-ADB1-4237-AE60-C9BEB266507C}"/>
              </a:ext>
            </a:extLst>
          </p:cNvPr>
          <p:cNvSpPr txBox="1"/>
          <p:nvPr/>
        </p:nvSpPr>
        <p:spPr>
          <a:xfrm>
            <a:off x="3796373" y="3406928"/>
            <a:ext cx="256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粘合剂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656F7579-7C24-49B9-B464-F42C65299E64}"/>
              </a:ext>
            </a:extLst>
          </p:cNvPr>
          <p:cNvSpPr txBox="1"/>
          <p:nvPr/>
        </p:nvSpPr>
        <p:spPr>
          <a:xfrm>
            <a:off x="3780326" y="3552743"/>
            <a:ext cx="256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PET</a:t>
            </a:r>
            <a:endParaRPr lang="zh-CN" altLang="en-US" sz="1000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25FE4220-1DFA-4747-9569-2152F06FF2C6}"/>
              </a:ext>
            </a:extLst>
          </p:cNvPr>
          <p:cNvSpPr/>
          <p:nvPr/>
        </p:nvSpPr>
        <p:spPr>
          <a:xfrm>
            <a:off x="871283" y="4296551"/>
            <a:ext cx="3358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复合屏蔽材料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断面结构示意图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E7876963-018F-4980-B76B-7309BE8D3EB0}"/>
              </a:ext>
            </a:extLst>
          </p:cNvPr>
          <p:cNvSpPr txBox="1"/>
          <p:nvPr/>
        </p:nvSpPr>
        <p:spPr>
          <a:xfrm>
            <a:off x="9298224" y="2749384"/>
            <a:ext cx="256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导电性良好的金属箔（铜、铝、镍）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B687170-5FC8-4491-B034-3ADAB65AE535}"/>
              </a:ext>
            </a:extLst>
          </p:cNvPr>
          <p:cNvGrpSpPr/>
          <p:nvPr/>
        </p:nvGrpSpPr>
        <p:grpSpPr>
          <a:xfrm>
            <a:off x="6416834" y="2793165"/>
            <a:ext cx="5490038" cy="1854177"/>
            <a:chOff x="6303496" y="2406343"/>
            <a:chExt cx="5490038" cy="1854177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7487CFB6-5043-4210-8F8E-EBFFB8577CD4}"/>
                </a:ext>
              </a:extLst>
            </p:cNvPr>
            <p:cNvGrpSpPr/>
            <p:nvPr/>
          </p:nvGrpSpPr>
          <p:grpSpPr>
            <a:xfrm>
              <a:off x="6456975" y="2406343"/>
              <a:ext cx="2808312" cy="651506"/>
              <a:chOff x="6456975" y="2406343"/>
              <a:chExt cx="2808312" cy="651506"/>
            </a:xfrm>
          </p:grpSpPr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A7058C9A-C47B-4480-8F0E-74400F31872B}"/>
                  </a:ext>
                </a:extLst>
              </p:cNvPr>
              <p:cNvSpPr/>
              <p:nvPr/>
            </p:nvSpPr>
            <p:spPr>
              <a:xfrm>
                <a:off x="6459193" y="2406343"/>
                <a:ext cx="2160240" cy="178773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091B7F39-2F25-48B1-923A-EDCBB45EBADE}"/>
                  </a:ext>
                </a:extLst>
              </p:cNvPr>
              <p:cNvSpPr/>
              <p:nvPr/>
            </p:nvSpPr>
            <p:spPr>
              <a:xfrm>
                <a:off x="6456975" y="2700303"/>
                <a:ext cx="2160240" cy="17877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E36E2739-E624-4C99-A12D-CFD6F355DDE5}"/>
                  </a:ext>
                </a:extLst>
              </p:cNvPr>
              <p:cNvSpPr/>
              <p:nvPr/>
            </p:nvSpPr>
            <p:spPr>
              <a:xfrm>
                <a:off x="6456975" y="2879076"/>
                <a:ext cx="2160240" cy="17877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1BBD4059-2D16-4643-ABD0-A6B67626CDCB}"/>
                  </a:ext>
                </a:extLst>
              </p:cNvPr>
              <p:cNvSpPr/>
              <p:nvPr/>
            </p:nvSpPr>
            <p:spPr>
              <a:xfrm>
                <a:off x="6456975" y="2588461"/>
                <a:ext cx="2160240" cy="1787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1" name="直接箭头连接符 70">
                <a:extLst>
                  <a:ext uri="{FF2B5EF4-FFF2-40B4-BE49-F238E27FC236}">
                    <a16:creationId xmlns:a16="http://schemas.microsoft.com/office/drawing/2014/main" id="{42FAA410-D114-438C-A140-6BFC05B128DA}"/>
                  </a:ext>
                </a:extLst>
              </p:cNvPr>
              <p:cNvCxnSpPr>
                <a:cxnSpLocks/>
                <a:endCxn id="64" idx="3"/>
              </p:cNvCxnSpPr>
              <p:nvPr/>
            </p:nvCxnSpPr>
            <p:spPr>
              <a:xfrm flipH="1">
                <a:off x="8619433" y="2495729"/>
                <a:ext cx="645854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>
                <a:extLst>
                  <a:ext uri="{FF2B5EF4-FFF2-40B4-BE49-F238E27FC236}">
                    <a16:creationId xmlns:a16="http://schemas.microsoft.com/office/drawing/2014/main" id="{ADFAE3EE-6E28-47A2-AB17-9833EA7F0D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94168" y="2649099"/>
                <a:ext cx="645854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箭头连接符 72">
                <a:extLst>
                  <a:ext uri="{FF2B5EF4-FFF2-40B4-BE49-F238E27FC236}">
                    <a16:creationId xmlns:a16="http://schemas.microsoft.com/office/drawing/2014/main" id="{230FBEB9-2DF0-49AD-AEEC-526740E589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94168" y="2844738"/>
                <a:ext cx="645854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箭头连接符 73">
                <a:extLst>
                  <a:ext uri="{FF2B5EF4-FFF2-40B4-BE49-F238E27FC236}">
                    <a16:creationId xmlns:a16="http://schemas.microsoft.com/office/drawing/2014/main" id="{8E10F4B7-AF90-4BE7-96AA-C09739AA8C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19433" y="2963743"/>
                <a:ext cx="645854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FE474375-E4E1-4D95-8ED2-509148D22099}"/>
                </a:ext>
              </a:extLst>
            </p:cNvPr>
            <p:cNvSpPr txBox="1"/>
            <p:nvPr/>
          </p:nvSpPr>
          <p:spPr>
            <a:xfrm>
              <a:off x="9233195" y="2500142"/>
              <a:ext cx="25603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PET</a:t>
              </a:r>
              <a:endParaRPr lang="zh-CN" altLang="en-US" sz="1000" dirty="0"/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4A055A9F-A911-4F39-ADF4-2C424515154B}"/>
                </a:ext>
              </a:extLst>
            </p:cNvPr>
            <p:cNvSpPr txBox="1"/>
            <p:nvPr/>
          </p:nvSpPr>
          <p:spPr>
            <a:xfrm>
              <a:off x="9233195" y="2710176"/>
              <a:ext cx="25603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磁性材料粉末涂层或填充料</a:t>
              </a: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6A525F69-90E1-4194-9D3F-D337509F9FA8}"/>
                </a:ext>
              </a:extLst>
            </p:cNvPr>
            <p:cNvSpPr txBox="1"/>
            <p:nvPr/>
          </p:nvSpPr>
          <p:spPr>
            <a:xfrm>
              <a:off x="9212540" y="2879163"/>
              <a:ext cx="2560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导电性良好的金属或硅胶片</a:t>
              </a: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09109658-A8CE-4FEE-A4F7-BAF468A10DF4}"/>
                </a:ext>
              </a:extLst>
            </p:cNvPr>
            <p:cNvSpPr/>
            <p:nvPr/>
          </p:nvSpPr>
          <p:spPr>
            <a:xfrm>
              <a:off x="6303496" y="3921966"/>
              <a:ext cx="33586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图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复合屏蔽材料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2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断面结构示意图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023103"/>
      </p:ext>
    </p:extLst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5">
            <a:extLst>
              <a:ext uri="{FF2B5EF4-FFF2-40B4-BE49-F238E27FC236}">
                <a16:creationId xmlns:a16="http://schemas.microsoft.com/office/drawing/2014/main" id="{70AAAA60-EB73-4DA0-A650-4059D169212D}"/>
              </a:ext>
            </a:extLst>
          </p:cNvPr>
          <p:cNvGrpSpPr>
            <a:grpSpLocks/>
          </p:cNvGrpSpPr>
          <p:nvPr/>
        </p:nvGrpSpPr>
        <p:grpSpPr bwMode="auto">
          <a:xfrm rot="20706391">
            <a:off x="8697913" y="769938"/>
            <a:ext cx="1752600" cy="830262"/>
            <a:chOff x="1152" y="584"/>
            <a:chExt cx="3946" cy="1960"/>
          </a:xfrm>
        </p:grpSpPr>
        <p:sp>
          <p:nvSpPr>
            <p:cNvPr id="6181" name="Freeform 6">
              <a:extLst>
                <a:ext uri="{FF2B5EF4-FFF2-40B4-BE49-F238E27FC236}">
                  <a16:creationId xmlns:a16="http://schemas.microsoft.com/office/drawing/2014/main" id="{02536828-D74E-4C45-8C49-A0E6A586E40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" y="584"/>
              <a:ext cx="3920" cy="1720"/>
            </a:xfrm>
            <a:custGeom>
              <a:avLst/>
              <a:gdLst>
                <a:gd name="T0" fmla="*/ 0 w 3920"/>
                <a:gd name="T1" fmla="*/ 1500 h 1720"/>
                <a:gd name="T2" fmla="*/ 768 w 3920"/>
                <a:gd name="T3" fmla="*/ 424 h 1720"/>
                <a:gd name="T4" fmla="*/ 2208 w 3920"/>
                <a:gd name="T5" fmla="*/ 424 h 1720"/>
                <a:gd name="T6" fmla="*/ 3920 w 3920"/>
                <a:gd name="T7" fmla="*/ 828 h 1720"/>
                <a:gd name="T8" fmla="*/ 3216 w 3920"/>
                <a:gd name="T9" fmla="*/ 1720 h 1720"/>
                <a:gd name="T10" fmla="*/ 1524 w 3920"/>
                <a:gd name="T11" fmla="*/ 1600 h 1720"/>
                <a:gd name="T12" fmla="*/ 3232 w 3920"/>
                <a:gd name="T13" fmla="*/ 1628 h 1720"/>
                <a:gd name="T14" fmla="*/ 3748 w 3920"/>
                <a:gd name="T15" fmla="*/ 820 h 1720"/>
                <a:gd name="T16" fmla="*/ 2256 w 3920"/>
                <a:gd name="T17" fmla="*/ 472 h 1720"/>
                <a:gd name="T18" fmla="*/ 1468 w 3920"/>
                <a:gd name="T19" fmla="*/ 1524 h 1720"/>
                <a:gd name="T20" fmla="*/ 2160 w 3920"/>
                <a:gd name="T21" fmla="*/ 472 h 1720"/>
                <a:gd name="T22" fmla="*/ 812 w 3920"/>
                <a:gd name="T23" fmla="*/ 508 h 1720"/>
                <a:gd name="T24" fmla="*/ 96 w 3920"/>
                <a:gd name="T25" fmla="*/ 1432 h 1720"/>
                <a:gd name="T26" fmla="*/ 1488 w 3920"/>
                <a:gd name="T27" fmla="*/ 1576 h 1720"/>
                <a:gd name="T28" fmla="*/ 0 w 3920"/>
                <a:gd name="T29" fmla="*/ 1500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20"/>
                <a:gd name="T46" fmla="*/ 0 h 1720"/>
                <a:gd name="T47" fmla="*/ 3920 w 3920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Freeform 7">
              <a:extLst>
                <a:ext uri="{FF2B5EF4-FFF2-40B4-BE49-F238E27FC236}">
                  <a16:creationId xmlns:a16="http://schemas.microsoft.com/office/drawing/2014/main" id="{853085DC-7AFB-45F3-80BC-15E80E1F1F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0" y="1584"/>
              <a:ext cx="2218" cy="960"/>
            </a:xfrm>
            <a:custGeom>
              <a:avLst/>
              <a:gdLst>
                <a:gd name="T0" fmla="*/ 0 w 2218"/>
                <a:gd name="T1" fmla="*/ 672 h 960"/>
                <a:gd name="T2" fmla="*/ 1640 w 2218"/>
                <a:gd name="T3" fmla="*/ 960 h 960"/>
                <a:gd name="T4" fmla="*/ 2208 w 2218"/>
                <a:gd name="T5" fmla="*/ 0 h 960"/>
                <a:gd name="T6" fmla="*/ 1580 w 2218"/>
                <a:gd name="T7" fmla="*/ 888 h 960"/>
                <a:gd name="T8" fmla="*/ 0 w 2218"/>
                <a:gd name="T9" fmla="*/ 67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8"/>
                <a:gd name="T16" fmla="*/ 0 h 960"/>
                <a:gd name="T17" fmla="*/ 2218 w 221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8">
              <a:extLst>
                <a:ext uri="{FF2B5EF4-FFF2-40B4-BE49-F238E27FC236}">
                  <a16:creationId xmlns:a16="http://schemas.microsoft.com/office/drawing/2014/main" id="{D534EDF1-4B2D-456B-9609-5630798498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8" y="2032"/>
              <a:ext cx="1584" cy="392"/>
            </a:xfrm>
            <a:custGeom>
              <a:avLst/>
              <a:gdLst>
                <a:gd name="T0" fmla="*/ 0 w 1584"/>
                <a:gd name="T1" fmla="*/ 224 h 392"/>
                <a:gd name="T2" fmla="*/ 1152 w 1584"/>
                <a:gd name="T3" fmla="*/ 224 h 392"/>
                <a:gd name="T4" fmla="*/ 1584 w 1584"/>
                <a:gd name="T5" fmla="*/ 272 h 392"/>
                <a:gd name="T6" fmla="*/ 1144 w 1584"/>
                <a:gd name="T7" fmla="*/ 144 h 392"/>
                <a:gd name="T8" fmla="*/ 0 w 1584"/>
                <a:gd name="T9" fmla="*/ 224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92"/>
                <a:gd name="T17" fmla="*/ 1584 w 1584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Freeform 9">
              <a:extLst>
                <a:ext uri="{FF2B5EF4-FFF2-40B4-BE49-F238E27FC236}">
                  <a16:creationId xmlns:a16="http://schemas.microsoft.com/office/drawing/2014/main" id="{A24537F8-34C0-4272-ABDE-47247EBCD8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84" y="2032"/>
              <a:ext cx="1731" cy="344"/>
            </a:xfrm>
            <a:custGeom>
              <a:avLst/>
              <a:gdLst>
                <a:gd name="T0" fmla="*/ 0 w 1731"/>
                <a:gd name="T1" fmla="*/ 176 h 344"/>
                <a:gd name="T2" fmla="*/ 1604 w 1731"/>
                <a:gd name="T3" fmla="*/ 344 h 344"/>
                <a:gd name="T4" fmla="*/ 760 w 1731"/>
                <a:gd name="T5" fmla="*/ 72 h 344"/>
                <a:gd name="T6" fmla="*/ 0 w 1731"/>
                <a:gd name="T7" fmla="*/ 17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1"/>
                <a:gd name="T13" fmla="*/ 0 h 344"/>
                <a:gd name="T14" fmla="*/ 1731 w 1731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Freeform 10">
              <a:extLst>
                <a:ext uri="{FF2B5EF4-FFF2-40B4-BE49-F238E27FC236}">
                  <a16:creationId xmlns:a16="http://schemas.microsoft.com/office/drawing/2014/main" id="{000DA209-EC7A-49F7-A36F-471BD94F9DF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0" y="1680"/>
              <a:ext cx="504" cy="672"/>
            </a:xfrm>
            <a:custGeom>
              <a:avLst/>
              <a:gdLst>
                <a:gd name="T0" fmla="*/ 456 w 504"/>
                <a:gd name="T1" fmla="*/ 48 h 672"/>
                <a:gd name="T2" fmla="*/ 312 w 504"/>
                <a:gd name="T3" fmla="*/ 336 h 672"/>
                <a:gd name="T4" fmla="*/ 24 w 504"/>
                <a:gd name="T5" fmla="*/ 624 h 672"/>
                <a:gd name="T6" fmla="*/ 456 w 504"/>
                <a:gd name="T7" fmla="*/ 48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672"/>
                <a:gd name="T14" fmla="*/ 504 w 50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6" name="Freeform 11">
              <a:extLst>
                <a:ext uri="{FF2B5EF4-FFF2-40B4-BE49-F238E27FC236}">
                  <a16:creationId xmlns:a16="http://schemas.microsoft.com/office/drawing/2014/main" id="{D4A101F8-8852-401B-8766-B6AA863B9E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424" y="1428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Freeform 12">
              <a:extLst>
                <a:ext uri="{FF2B5EF4-FFF2-40B4-BE49-F238E27FC236}">
                  <a16:creationId xmlns:a16="http://schemas.microsoft.com/office/drawing/2014/main" id="{7BDB1A92-A445-425E-9CC7-08A9BC2B8176}"/>
                </a:ext>
              </a:extLst>
            </p:cNvPr>
            <p:cNvSpPr>
              <a:spLocks/>
            </p:cNvSpPr>
            <p:nvPr/>
          </p:nvSpPr>
          <p:spPr bwMode="gray">
            <a:xfrm rot="-136485">
              <a:off x="3524" y="1116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8" name="Freeform 13">
              <a:extLst>
                <a:ext uri="{FF2B5EF4-FFF2-40B4-BE49-F238E27FC236}">
                  <a16:creationId xmlns:a16="http://schemas.microsoft.com/office/drawing/2014/main" id="{D3F94BB4-D883-436C-8A66-4733F2C2099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0" y="1128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Freeform 14">
              <a:extLst>
                <a:ext uri="{FF2B5EF4-FFF2-40B4-BE49-F238E27FC236}">
                  <a16:creationId xmlns:a16="http://schemas.microsoft.com/office/drawing/2014/main" id="{014E4A6B-10C3-4131-AE25-A136B9C2EE65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4" y="1376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Freeform 15">
              <a:extLst>
                <a:ext uri="{FF2B5EF4-FFF2-40B4-BE49-F238E27FC236}">
                  <a16:creationId xmlns:a16="http://schemas.microsoft.com/office/drawing/2014/main" id="{434E1652-813F-4932-82D6-6557828BED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4" y="1676"/>
              <a:ext cx="1057" cy="155"/>
            </a:xfrm>
            <a:custGeom>
              <a:avLst/>
              <a:gdLst>
                <a:gd name="T0" fmla="*/ 0 w 1057"/>
                <a:gd name="T1" fmla="*/ 100 h 155"/>
                <a:gd name="T2" fmla="*/ 972 w 1057"/>
                <a:gd name="T3" fmla="*/ 140 h 155"/>
                <a:gd name="T4" fmla="*/ 506 w 1057"/>
                <a:gd name="T5" fmla="*/ 7 h 155"/>
                <a:gd name="T6" fmla="*/ 0 w 1057"/>
                <a:gd name="T7" fmla="*/ 10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7"/>
                <a:gd name="T13" fmla="*/ 0 h 155"/>
                <a:gd name="T14" fmla="*/ 1057 w 105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69" name="Rectangle 3">
            <a:extLst>
              <a:ext uri="{FF2B5EF4-FFF2-40B4-BE49-F238E27FC236}">
                <a16:creationId xmlns:a16="http://schemas.microsoft.com/office/drawing/2014/main" id="{2B79ED20-7FC5-48AF-94CA-16D57DCFD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96021" y="231819"/>
            <a:ext cx="15827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ea typeface="方正北魏楷书简体" pitchFamily="65" charset="-122"/>
              </a:rPr>
              <a:t>节能改变世界</a:t>
            </a:r>
            <a:r>
              <a:rPr lang="en-US" altLang="zh-CN" sz="1100" b="1" dirty="0"/>
              <a:t>Energy conservation changes the world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8F8C71-9A57-4F12-9C0E-8C719450FA13}"/>
              </a:ext>
            </a:extLst>
          </p:cNvPr>
          <p:cNvSpPr txBox="1"/>
          <p:nvPr/>
        </p:nvSpPr>
        <p:spPr>
          <a:xfrm>
            <a:off x="335360" y="1176176"/>
            <a:ext cx="1154339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复合磁屏蔽材料介绍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Text Box 241">
            <a:extLst>
              <a:ext uri="{FF2B5EF4-FFF2-40B4-BE49-F238E27FC236}">
                <a16:creationId xmlns:a16="http://schemas.microsoft.com/office/drawing/2014/main" id="{0276C04E-4D06-4261-981E-FBF2B1638878}"/>
              </a:ext>
            </a:extLst>
          </p:cNvPr>
          <p:cNvSpPr txBox="1"/>
          <p:nvPr/>
        </p:nvSpPr>
        <p:spPr>
          <a:xfrm>
            <a:off x="323629" y="540645"/>
            <a:ext cx="5572164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u"/>
            </a:pPr>
            <a:r>
              <a:rPr lang="zh-CN" altLang="en-US" sz="26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复合磁屏蔽材料及应用介绍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4883DFB-FBA3-4EB8-B13F-03AB2D8B14CF}"/>
              </a:ext>
            </a:extLst>
          </p:cNvPr>
          <p:cNvSpPr txBox="1"/>
          <p:nvPr/>
        </p:nvSpPr>
        <p:spPr>
          <a:xfrm>
            <a:off x="711217" y="1877446"/>
            <a:ext cx="10369152" cy="96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低频：屏蔽效能 取决于材料导磁率</a:t>
            </a:r>
            <a:r>
              <a:rPr lang="en-US" altLang="zh-CN" sz="2000" dirty="0"/>
              <a:t>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高频：与材料导磁率</a:t>
            </a:r>
            <a:r>
              <a:rPr lang="en-US" altLang="zh-CN" sz="2000" dirty="0"/>
              <a:t>μ</a:t>
            </a:r>
            <a:r>
              <a:rPr lang="zh-CN" altLang="en-US" sz="2000" dirty="0"/>
              <a:t>有关，与材料的导电率</a:t>
            </a:r>
            <a:r>
              <a:rPr lang="en-US" altLang="zh-CN" sz="2000" dirty="0"/>
              <a:t>σ</a:t>
            </a:r>
            <a:r>
              <a:rPr lang="zh-CN" altLang="en-US" sz="2000" dirty="0"/>
              <a:t>也有关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4DDF69-03C8-4530-9939-46C66046E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28" t="39500" r="31065" b="18500"/>
          <a:stretch/>
        </p:blipFill>
        <p:spPr>
          <a:xfrm>
            <a:off x="839416" y="2982513"/>
            <a:ext cx="5056377" cy="284926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9D14DD-58D8-48F4-A757-243716311D00}"/>
              </a:ext>
            </a:extLst>
          </p:cNvPr>
          <p:cNvSpPr txBox="1"/>
          <p:nvPr/>
        </p:nvSpPr>
        <p:spPr>
          <a:xfrm>
            <a:off x="711217" y="5859045"/>
            <a:ext cx="50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5   </a:t>
            </a:r>
            <a:r>
              <a:rPr lang="zh-CN" altLang="en-US" sz="1400" dirty="0"/>
              <a:t>高导磁与高导电合金结合使用屏蔽效率与频率的关系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10C4D5D-4DFF-41C6-8E83-0D92BE5C7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177" y="2948111"/>
            <a:ext cx="5961992" cy="2883671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532A5FF8-FFA4-4102-A47B-C2CC55E47A52}"/>
              </a:ext>
            </a:extLst>
          </p:cNvPr>
          <p:cNvSpPr txBox="1"/>
          <p:nvPr/>
        </p:nvSpPr>
        <p:spPr>
          <a:xfrm>
            <a:off x="6458550" y="5886125"/>
            <a:ext cx="50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图</a:t>
            </a:r>
            <a:r>
              <a:rPr lang="en-US" altLang="zh-CN" sz="1400" dirty="0"/>
              <a:t>6  </a:t>
            </a:r>
            <a:r>
              <a:rPr lang="zh-CN" altLang="en-US" sz="1400" dirty="0"/>
              <a:t>复合屏蔽材料</a:t>
            </a:r>
            <a:r>
              <a:rPr lang="en-US" altLang="zh-CN" sz="1400" dirty="0"/>
              <a:t>1</a:t>
            </a:r>
            <a:r>
              <a:rPr lang="zh-CN" altLang="en-US" sz="1400" dirty="0"/>
              <a:t>模式下的屏蔽效能与频率的关系</a:t>
            </a:r>
          </a:p>
        </p:txBody>
      </p:sp>
    </p:spTree>
    <p:extLst>
      <p:ext uri="{BB962C8B-B14F-4D97-AF65-F5344CB8AC3E}">
        <p14:creationId xmlns:p14="http://schemas.microsoft.com/office/powerpoint/2010/main" val="955009961"/>
      </p:ext>
    </p:extLst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1">
            <a:extLst>
              <a:ext uri="{FF2B5EF4-FFF2-40B4-BE49-F238E27FC236}">
                <a16:creationId xmlns:a16="http://schemas.microsoft.com/office/drawing/2014/main" id="{7F016FDD-EC55-4FA1-8586-93BD86CC8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-36513"/>
            <a:ext cx="9144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>
            <a:extLst>
              <a:ext uri="{FF2B5EF4-FFF2-40B4-BE49-F238E27FC236}">
                <a16:creationId xmlns:a16="http://schemas.microsoft.com/office/drawing/2014/main" id="{F16AABB9-B3ED-4C43-9B3B-B040525B28C6}"/>
              </a:ext>
            </a:extLst>
          </p:cNvPr>
          <p:cNvGrpSpPr/>
          <p:nvPr/>
        </p:nvGrpSpPr>
        <p:grpSpPr bwMode="auto">
          <a:xfrm>
            <a:off x="5453057" y="2659166"/>
            <a:ext cx="969969" cy="2198594"/>
            <a:chOff x="2390" y="1358"/>
            <a:chExt cx="842" cy="848"/>
          </a:xfrm>
          <a:gradFill>
            <a:gsLst>
              <a:gs pos="0">
                <a:srgbClr val="3366CC"/>
              </a:gs>
              <a:gs pos="50000">
                <a:srgbClr val="0066CC"/>
              </a:gs>
              <a:gs pos="100000">
                <a:srgbClr val="0099FF"/>
              </a:gs>
            </a:gsLst>
            <a:lin ang="5400000" scaled="0"/>
          </a:gradFill>
        </p:grpSpPr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68155909-B4D7-4B52-B81C-9270A96240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90" y="1358"/>
              <a:ext cx="842" cy="848"/>
            </a:xfrm>
            <a:prstGeom prst="roundRect">
              <a:avLst>
                <a:gd name="adj" fmla="val 13537"/>
              </a:avLst>
            </a:prstGeom>
            <a:grpFill/>
            <a:ln w="38100">
              <a:solidFill>
                <a:srgbClr val="EAEAEA"/>
              </a:solidFill>
              <a:rou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>
                <a:cs typeface="Arial" panose="020B0604020202020204" pitchFamily="34" charset="0"/>
              </a:endParaRPr>
            </a:p>
          </p:txBody>
        </p:sp>
        <p:pic>
          <p:nvPicPr>
            <p:cNvPr id="24" name="Picture 26" descr="Picture3">
              <a:extLst>
                <a:ext uri="{FF2B5EF4-FFF2-40B4-BE49-F238E27FC236}">
                  <a16:creationId xmlns:a16="http://schemas.microsoft.com/office/drawing/2014/main" id="{0FF1A0CB-57B4-46F6-A221-094804F59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0" y="1927"/>
              <a:ext cx="309" cy="2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7" descr="Picture3">
              <a:extLst>
                <a:ext uri="{FF2B5EF4-FFF2-40B4-BE49-F238E27FC236}">
                  <a16:creationId xmlns:a16="http://schemas.microsoft.com/office/drawing/2014/main" id="{1D8FD529-2CC3-4ECB-918A-BE213C569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2881" y="1380"/>
              <a:ext cx="309" cy="2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tangle 8">
            <a:extLst>
              <a:ext uri="{FF2B5EF4-FFF2-40B4-BE49-F238E27FC236}">
                <a16:creationId xmlns:a16="http://schemas.microsoft.com/office/drawing/2014/main" id="{091D7C6C-78BC-4662-B1D6-3570C26F712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663248" y="2709863"/>
            <a:ext cx="492443" cy="200501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 vert="eaVert" anchor="ctr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Calibri" pitchFamily="34" charset="0"/>
                <a:sym typeface="+mn-ea"/>
              </a:rPr>
              <a:t>典型应用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sym typeface="+mn-ea"/>
            </a:endParaRPr>
          </a:p>
        </p:txBody>
      </p:sp>
      <p:pic>
        <p:nvPicPr>
          <p:cNvPr id="28" name="Picture 2" descr="C:\Users\Administrator\Desktop\图片\高铁2.jpg">
            <a:extLst>
              <a:ext uri="{FF2B5EF4-FFF2-40B4-BE49-F238E27FC236}">
                <a16:creationId xmlns:a16="http://schemas.microsoft.com/office/drawing/2014/main" id="{EDE48821-E76E-4189-AE5E-B5B8E81A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0800" y="5000625"/>
            <a:ext cx="233680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" descr="C:\Users\Administrator\Desktop\图片\图片1副本.jpg">
            <a:extLst>
              <a:ext uri="{FF2B5EF4-FFF2-40B4-BE49-F238E27FC236}">
                <a16:creationId xmlns:a16="http://schemas.microsoft.com/office/drawing/2014/main" id="{8FBDCDFD-9535-4F17-A1CD-9AEFDC22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6" y="1214439"/>
            <a:ext cx="2346325" cy="1222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" descr="C:\Users\Administrator\Desktop\图片\图片2副本.jpg">
            <a:extLst>
              <a:ext uri="{FF2B5EF4-FFF2-40B4-BE49-F238E27FC236}">
                <a16:creationId xmlns:a16="http://schemas.microsoft.com/office/drawing/2014/main" id="{BC49C7D7-B60F-433D-9506-3626C130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2859089"/>
            <a:ext cx="1555750" cy="747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" descr="C:\Users\Administrator\Desktop\图片\电动汽车1.jpg">
            <a:extLst>
              <a:ext uri="{FF2B5EF4-FFF2-40B4-BE49-F238E27FC236}">
                <a16:creationId xmlns:a16="http://schemas.microsoft.com/office/drawing/2014/main" id="{ABAEC80D-EFDB-4F22-BE97-305B61649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06495" y="3615532"/>
            <a:ext cx="1547812" cy="827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AF9BC86-56D5-431F-96E1-92C159922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095" y="2259259"/>
            <a:ext cx="30607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dirty="0">
                <a:latin typeface="Calibri" pitchFamily="34" charset="0"/>
                <a:ea typeface="黑体" panose="02010609060101010101" pitchFamily="49" charset="-122"/>
                <a:sym typeface="+mn-ea"/>
              </a:rPr>
              <a:t>通讯</a:t>
            </a:r>
            <a:endParaRPr lang="en-US" altLang="zh-CN" sz="1400" dirty="0">
              <a:latin typeface="Calibri" pitchFamily="34" charset="0"/>
              <a:ea typeface="黑体" panose="02010609060101010101" pitchFamily="49" charset="-122"/>
              <a:sym typeface="+mn-ea"/>
            </a:endParaRPr>
          </a:p>
          <a:p>
            <a:pPr algn="ctr">
              <a:defRPr/>
            </a:pPr>
            <a:r>
              <a:rPr lang="en-US" altLang="zh-CN" sz="1400" dirty="0">
                <a:latin typeface="Calibri" pitchFamily="34" charset="0"/>
                <a:ea typeface="黑体" panose="02010609060101010101" pitchFamily="49" charset="-122"/>
                <a:sym typeface="+mn-ea"/>
              </a:rPr>
              <a:t>Communication</a:t>
            </a:r>
            <a:endParaRPr lang="en-US" altLang="zh-CN" sz="1050" dirty="0">
              <a:latin typeface="Calibri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9C8BB888-5370-45EE-82F3-AEB952644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286250"/>
            <a:ext cx="27368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无线充电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>
              <a:defRPr/>
            </a:pPr>
            <a:r>
              <a:rPr lang="en-US" altLang="zh-CN" sz="1400" dirty="0"/>
              <a:t>wireless charging</a:t>
            </a:r>
            <a:endParaRPr lang="en-US" altLang="zh-CN" sz="1400" dirty="0">
              <a:latin typeface="Calibri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331A595B-DD81-4F79-B021-6058E74E0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6334125"/>
            <a:ext cx="2055813" cy="746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智能穿戴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>
              <a:defRPr/>
            </a:pPr>
            <a:r>
              <a:rPr lang="en-US" altLang="zh-CN" sz="1400" dirty="0"/>
              <a:t>Smart wear</a:t>
            </a:r>
          </a:p>
          <a:p>
            <a:pPr algn="ctr">
              <a:defRPr/>
            </a:pPr>
            <a:endParaRPr lang="en-US" altLang="zh-CN" sz="1400" dirty="0">
              <a:latin typeface="Calibri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1C9CD482-9D61-4500-BF35-5724BDB00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6" y="2349500"/>
            <a:ext cx="2316163" cy="5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油电混合动力汽车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>
              <a:defRPr/>
            </a:pPr>
            <a:r>
              <a:rPr lang="en-US" altLang="zh-CN" sz="1400" dirty="0">
                <a:latin typeface="Calibri" pitchFamily="34" charset="0"/>
              </a:rPr>
              <a:t>HEV</a:t>
            </a:r>
            <a:r>
              <a:rPr lang="en-US" altLang="zh-CN" sz="1050" dirty="0">
                <a:latin typeface="Calibri" pitchFamily="34" charset="0"/>
              </a:rPr>
              <a:t>(Hybrid Electric Vehicle)</a:t>
            </a:r>
            <a:endParaRPr lang="en-US" altLang="zh-CN" sz="1050" dirty="0">
              <a:latin typeface="Calibri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231AD289-ACD3-4B59-B6DB-5B9AFF3E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4429125"/>
            <a:ext cx="2387600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电动汽车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>
              <a:defRPr/>
            </a:pPr>
            <a:r>
              <a:rPr lang="en-US" altLang="zh-CN" sz="1050" dirty="0"/>
              <a:t>Electric cars</a:t>
            </a:r>
            <a:endParaRPr lang="en-US" altLang="zh-CN" sz="105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F4850F26-86A2-429F-BAAB-820CBC4EC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6448426"/>
            <a:ext cx="238760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轨道交通</a:t>
            </a:r>
            <a:r>
              <a:rPr lang="en-US" altLang="zh-CN" sz="1050" dirty="0">
                <a:solidFill>
                  <a:srgbClr val="000000"/>
                </a:solidFill>
                <a:latin typeface="Calibri" pitchFamily="34" charset="0"/>
                <a:ea typeface="黑体" panose="02010609060101010101" pitchFamily="49" charset="-122"/>
                <a:sym typeface="+mn-ea"/>
              </a:rPr>
              <a:t>Rail traffic</a:t>
            </a:r>
          </a:p>
        </p:txBody>
      </p:sp>
      <p:sp>
        <p:nvSpPr>
          <p:cNvPr id="14357" name="Freeform 5">
            <a:extLst>
              <a:ext uri="{FF2B5EF4-FFF2-40B4-BE49-F238E27FC236}">
                <a16:creationId xmlns:a16="http://schemas.microsoft.com/office/drawing/2014/main" id="{4E0EC09B-E839-4F48-B1D3-77F5ADFE8F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95809" y="3159958"/>
            <a:ext cx="107998" cy="936622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0">
            <a:gsLst>
              <a:gs pos="0">
                <a:srgbClr val="0099FF"/>
              </a:gs>
              <a:gs pos="50000">
                <a:srgbClr val="3399FF"/>
              </a:gs>
              <a:gs pos="100000">
                <a:srgbClr val="99CC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8" name="Freeform 5">
            <a:extLst>
              <a:ext uri="{FF2B5EF4-FFF2-40B4-BE49-F238E27FC236}">
                <a16:creationId xmlns:a16="http://schemas.microsoft.com/office/drawing/2014/main" id="{CC28DFCA-3235-4AA9-95BF-32D98C67E21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59025" y="1658594"/>
            <a:ext cx="107998" cy="648431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0">
            <a:gsLst>
              <a:gs pos="0">
                <a:srgbClr val="0099FF"/>
              </a:gs>
              <a:gs pos="50000">
                <a:srgbClr val="3399FF"/>
              </a:gs>
              <a:gs pos="100000">
                <a:srgbClr val="99CC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9" name="Freeform 5">
            <a:extLst>
              <a:ext uri="{FF2B5EF4-FFF2-40B4-BE49-F238E27FC236}">
                <a16:creationId xmlns:a16="http://schemas.microsoft.com/office/drawing/2014/main" id="{A7B5CEE6-7CF6-483A-9D4C-7AD2345576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59025" y="5158982"/>
            <a:ext cx="107998" cy="648431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0">
            <a:gsLst>
              <a:gs pos="0">
                <a:srgbClr val="0099FF"/>
              </a:gs>
              <a:gs pos="50000">
                <a:srgbClr val="3399FF"/>
              </a:gs>
              <a:gs pos="100000">
                <a:srgbClr val="99CC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0" name="流程图: 过程 71">
            <a:extLst>
              <a:ext uri="{FF2B5EF4-FFF2-40B4-BE49-F238E27FC236}">
                <a16:creationId xmlns:a16="http://schemas.microsoft.com/office/drawing/2014/main" id="{F8E2CC9B-8378-4D10-B21D-FDBCC8044B8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014767" y="1950871"/>
            <a:ext cx="54000" cy="3549768"/>
          </a:xfrm>
          <a:prstGeom prst="flowChartProcess">
            <a:avLst/>
          </a:prstGeom>
          <a:gradFill rotWithShape="0">
            <a:gsLst>
              <a:gs pos="0">
                <a:srgbClr val="0099FF"/>
              </a:gs>
              <a:gs pos="50000">
                <a:srgbClr val="3399FF"/>
              </a:gs>
              <a:gs pos="100000">
                <a:srgbClr val="99CC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14361" name="Freeform 5">
            <a:extLst>
              <a:ext uri="{FF2B5EF4-FFF2-40B4-BE49-F238E27FC236}">
                <a16:creationId xmlns:a16="http://schemas.microsoft.com/office/drawing/2014/main" id="{A5FD4BEF-3785-4861-907E-F865DB4F7F8D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002436" y="3159957"/>
            <a:ext cx="107998" cy="936622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0">
            <a:gsLst>
              <a:gs pos="0">
                <a:srgbClr val="0099FF"/>
              </a:gs>
              <a:gs pos="50000">
                <a:srgbClr val="3399FF"/>
              </a:gs>
              <a:gs pos="100000">
                <a:srgbClr val="99CC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2" name="Freeform 5">
            <a:extLst>
              <a:ext uri="{FF2B5EF4-FFF2-40B4-BE49-F238E27FC236}">
                <a16:creationId xmlns:a16="http://schemas.microsoft.com/office/drawing/2014/main" id="{F5545791-2B94-458D-A0F0-A339F5E79FF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139220" y="1658593"/>
            <a:ext cx="107998" cy="648431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0">
            <a:gsLst>
              <a:gs pos="0">
                <a:srgbClr val="0099FF"/>
              </a:gs>
              <a:gs pos="50000">
                <a:srgbClr val="3399FF"/>
              </a:gs>
              <a:gs pos="100000">
                <a:srgbClr val="99CC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3" name="Freeform 5">
            <a:extLst>
              <a:ext uri="{FF2B5EF4-FFF2-40B4-BE49-F238E27FC236}">
                <a16:creationId xmlns:a16="http://schemas.microsoft.com/office/drawing/2014/main" id="{1587F5CF-1FC1-4D58-A6A7-D39E1622B10F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139220" y="5158981"/>
            <a:ext cx="107998" cy="648431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0">
            <a:gsLst>
              <a:gs pos="0">
                <a:srgbClr val="0099FF"/>
              </a:gs>
              <a:gs pos="50000">
                <a:srgbClr val="3399FF"/>
              </a:gs>
              <a:gs pos="100000">
                <a:srgbClr val="99CC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4" name="流程图: 过程 71">
            <a:extLst>
              <a:ext uri="{FF2B5EF4-FFF2-40B4-BE49-F238E27FC236}">
                <a16:creationId xmlns:a16="http://schemas.microsoft.com/office/drawing/2014/main" id="{8FC2567D-4F4D-4B62-90AF-955E46A66CA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837484" y="1950870"/>
            <a:ext cx="54000" cy="3549768"/>
          </a:xfrm>
          <a:prstGeom prst="flowChartProcess">
            <a:avLst/>
          </a:prstGeom>
          <a:gradFill rotWithShape="0">
            <a:gsLst>
              <a:gs pos="0">
                <a:srgbClr val="0099FF"/>
              </a:gs>
              <a:gs pos="50000">
                <a:srgbClr val="3399FF"/>
              </a:gs>
              <a:gs pos="100000">
                <a:srgbClr val="99CC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14354" name="Rectangle 33">
            <a:extLst>
              <a:ext uri="{FF2B5EF4-FFF2-40B4-BE49-F238E27FC236}">
                <a16:creationId xmlns:a16="http://schemas.microsoft.com/office/drawing/2014/main" id="{7868B356-0FEA-44A0-B6BC-86D537D52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246438"/>
            <a:ext cx="13970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45F6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480" rIns="12696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/>
              <a:t> </a:t>
            </a:r>
          </a:p>
        </p:txBody>
      </p:sp>
      <p:sp>
        <p:nvSpPr>
          <p:cNvPr id="14355" name="Rectangle 35">
            <a:extLst>
              <a:ext uri="{FF2B5EF4-FFF2-40B4-BE49-F238E27FC236}">
                <a16:creationId xmlns:a16="http://schemas.microsoft.com/office/drawing/2014/main" id="{FE5BEF72-4199-4CA4-9C52-AACAF714F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1397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45F6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480" rIns="12696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/>
              <a:t> </a:t>
            </a:r>
          </a:p>
        </p:txBody>
      </p:sp>
      <p:sp>
        <p:nvSpPr>
          <p:cNvPr id="14356" name="Rectangle 3">
            <a:extLst>
              <a:ext uri="{FF2B5EF4-FFF2-40B4-BE49-F238E27FC236}">
                <a16:creationId xmlns:a16="http://schemas.microsoft.com/office/drawing/2014/main" id="{9652BE45-E17D-4CC3-9F32-425B55EB10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96314" y="214313"/>
            <a:ext cx="15827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ea typeface="方正北魏楷书简体" pitchFamily="65" charset="-122"/>
              </a:rPr>
              <a:t>节能改变世界</a:t>
            </a:r>
            <a:r>
              <a:rPr lang="en-US" altLang="zh-CN" sz="1100" b="1"/>
              <a:t>Energy conservation changes the world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6AF7EF-7956-438C-8640-70AC9246B8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14490" r="1962" b="15350"/>
          <a:stretch/>
        </p:blipFill>
        <p:spPr>
          <a:xfrm>
            <a:off x="2631593" y="1394705"/>
            <a:ext cx="1440284" cy="788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AD4AEFE9-D336-49EC-93FF-1339A5357AA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5" b="3003"/>
          <a:stretch/>
        </p:blipFill>
        <p:spPr>
          <a:xfrm>
            <a:off x="2713195" y="2794131"/>
            <a:ext cx="1321571" cy="1305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F38A4C8-2500-4841-9E8C-AC5DE7D0F4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00" y="4899025"/>
            <a:ext cx="1995488" cy="1185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1">
            <a:extLst>
              <a:ext uri="{FF2B5EF4-FFF2-40B4-BE49-F238E27FC236}">
                <a16:creationId xmlns:a16="http://schemas.microsoft.com/office/drawing/2014/main" id="{CADA55B2-453D-4383-AF1E-FF0E071A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-36513"/>
            <a:ext cx="9144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Administrator\Desktop\图片\平板电视机.jpg">
            <a:extLst>
              <a:ext uri="{FF2B5EF4-FFF2-40B4-BE49-F238E27FC236}">
                <a16:creationId xmlns:a16="http://schemas.microsoft.com/office/drawing/2014/main" id="{18D1B4B0-03AC-4BEA-94B5-A873D225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6" y="4821238"/>
            <a:ext cx="21494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Users\Administrator\Desktop\图片\空调2.jpg">
            <a:extLst>
              <a:ext uri="{FF2B5EF4-FFF2-40B4-BE49-F238E27FC236}">
                <a16:creationId xmlns:a16="http://schemas.microsoft.com/office/drawing/2014/main" id="{6344B832-9CD6-439B-A3BD-2AE4E998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4" y="1214438"/>
            <a:ext cx="25415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Administrator\Desktop\图片\surfac副本.jpg">
            <a:extLst>
              <a:ext uri="{FF2B5EF4-FFF2-40B4-BE49-F238E27FC236}">
                <a16:creationId xmlns:a16="http://schemas.microsoft.com/office/drawing/2014/main" id="{DBCC8B49-78B0-4B55-A548-71926E7B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686051"/>
            <a:ext cx="25273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Users\Administrator\Desktop\图片\汽车音响2副本.jpg">
            <a:extLst>
              <a:ext uri="{FF2B5EF4-FFF2-40B4-BE49-F238E27FC236}">
                <a16:creationId xmlns:a16="http://schemas.microsoft.com/office/drawing/2014/main" id="{8A31FDEF-514E-4E06-987D-3911D455A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1177925"/>
            <a:ext cx="15367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Administrator\Desktop\图片\核磁共振2.jpg">
            <a:extLst>
              <a:ext uri="{FF2B5EF4-FFF2-40B4-BE49-F238E27FC236}">
                <a16:creationId xmlns:a16="http://schemas.microsoft.com/office/drawing/2014/main" id="{AB7D058A-C9E7-405D-B7C8-D6B4211C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2768601"/>
            <a:ext cx="189865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5">
            <a:extLst>
              <a:ext uri="{FF2B5EF4-FFF2-40B4-BE49-F238E27FC236}">
                <a16:creationId xmlns:a16="http://schemas.microsoft.com/office/drawing/2014/main" id="{0E37C621-EECF-456E-A142-042E12BD5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1" y="6342064"/>
            <a:ext cx="2271713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平板电视机 </a:t>
            </a:r>
            <a:r>
              <a:rPr lang="en-US" altLang="zh-CN" sz="1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Panel TV</a:t>
            </a:r>
          </a:p>
        </p:txBody>
      </p:sp>
      <p:sp>
        <p:nvSpPr>
          <p:cNvPr id="27" name="Rectangle 35">
            <a:extLst>
              <a:ext uri="{FF2B5EF4-FFF2-40B4-BE49-F238E27FC236}">
                <a16:creationId xmlns:a16="http://schemas.microsoft.com/office/drawing/2014/main" id="{86AC8634-FC9D-4D32-9C19-8F8DDF63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2195514"/>
            <a:ext cx="2487612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Air Conditioner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9C46FDBC-D7BF-4551-9C99-869E2D095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688" y="2305051"/>
            <a:ext cx="1528762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汽车音响 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>
              <a:defRPr/>
            </a:pP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Car audio</a:t>
            </a: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2E24A5A5-3798-4C94-91BC-7941760CEE41}"/>
              </a:ext>
            </a:extLst>
          </p:cNvPr>
          <p:cNvGrpSpPr/>
          <p:nvPr/>
        </p:nvGrpSpPr>
        <p:grpSpPr bwMode="auto">
          <a:xfrm>
            <a:off x="5810249" y="2659166"/>
            <a:ext cx="969969" cy="2198594"/>
            <a:chOff x="2390" y="1358"/>
            <a:chExt cx="842" cy="848"/>
          </a:xfrm>
          <a:gradFill>
            <a:gsLst>
              <a:gs pos="0">
                <a:srgbClr val="3366CC"/>
              </a:gs>
              <a:gs pos="50000">
                <a:srgbClr val="0066CC"/>
              </a:gs>
              <a:gs pos="100000">
                <a:srgbClr val="0099FF"/>
              </a:gs>
            </a:gsLst>
            <a:lin ang="5400000" scaled="0"/>
          </a:gradFill>
        </p:grpSpPr>
        <p:sp>
          <p:nvSpPr>
            <p:cNvPr id="43" name="AutoShape 4">
              <a:extLst>
                <a:ext uri="{FF2B5EF4-FFF2-40B4-BE49-F238E27FC236}">
                  <a16:creationId xmlns:a16="http://schemas.microsoft.com/office/drawing/2014/main" id="{A16322E0-9B77-4187-BE0E-18E25213A7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90" y="1358"/>
              <a:ext cx="842" cy="848"/>
            </a:xfrm>
            <a:prstGeom prst="roundRect">
              <a:avLst>
                <a:gd name="adj" fmla="val 13537"/>
              </a:avLst>
            </a:prstGeom>
            <a:grpFill/>
            <a:ln w="38100">
              <a:solidFill>
                <a:srgbClr val="EAEAEA"/>
              </a:solidFill>
              <a:rou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CN" altLang="en-US">
                <a:cs typeface="Arial" panose="020B0604020202020204" pitchFamily="34" charset="0"/>
              </a:endParaRPr>
            </a:p>
          </p:txBody>
        </p:sp>
        <p:pic>
          <p:nvPicPr>
            <p:cNvPr id="44" name="Picture 26" descr="Picture3">
              <a:extLst>
                <a:ext uri="{FF2B5EF4-FFF2-40B4-BE49-F238E27FC236}">
                  <a16:creationId xmlns:a16="http://schemas.microsoft.com/office/drawing/2014/main" id="{49E3C78C-B584-41E6-8C8E-4DE37DB2E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30" y="1927"/>
              <a:ext cx="309" cy="2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7" descr="Picture3">
              <a:extLst>
                <a:ext uri="{FF2B5EF4-FFF2-40B4-BE49-F238E27FC236}">
                  <a16:creationId xmlns:a16="http://schemas.microsoft.com/office/drawing/2014/main" id="{EE7CBCD7-BCBB-436E-9782-35E9D7FE1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0800000">
              <a:off x="2881" y="1380"/>
              <a:ext cx="309" cy="2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46">
            <a:extLst>
              <a:ext uri="{FF2B5EF4-FFF2-40B4-BE49-F238E27FC236}">
                <a16:creationId xmlns:a16="http://schemas.microsoft.com/office/drawing/2014/main" id="{B5D03A02-C863-4CC7-B52F-BE92F8944570}"/>
              </a:ext>
            </a:extLst>
          </p:cNvPr>
          <p:cNvGrpSpPr>
            <a:grpSpLocks/>
          </p:cNvGrpSpPr>
          <p:nvPr/>
        </p:nvGrpSpPr>
        <p:grpSpPr bwMode="auto">
          <a:xfrm>
            <a:off x="4738688" y="1928814"/>
            <a:ext cx="3143250" cy="3608387"/>
            <a:chOff x="2857500" y="1928802"/>
            <a:chExt cx="3143259" cy="3608463"/>
          </a:xfrm>
        </p:grpSpPr>
        <p:sp>
          <p:nvSpPr>
            <p:cNvPr id="15378" name="Freeform 5">
              <a:extLst>
                <a:ext uri="{FF2B5EF4-FFF2-40B4-BE49-F238E27FC236}">
                  <a16:creationId xmlns:a16="http://schemas.microsoft.com/office/drawing/2014/main" id="{984AD648-58B8-4CB1-9F78-D868666DD7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71809" y="3159980"/>
              <a:ext cx="108000" cy="936625"/>
            </a:xfrm>
            <a:custGeom>
              <a:avLst/>
              <a:gdLst>
                <a:gd name="T0" fmla="*/ 2147483647 w 142"/>
                <a:gd name="T1" fmla="*/ 2147483647 h 604"/>
                <a:gd name="T2" fmla="*/ 2147483647 w 142"/>
                <a:gd name="T3" fmla="*/ 2147483647 h 604"/>
                <a:gd name="T4" fmla="*/ 0 w 142"/>
                <a:gd name="T5" fmla="*/ 2147483647 h 604"/>
                <a:gd name="T6" fmla="*/ 2147483647 w 142"/>
                <a:gd name="T7" fmla="*/ 2147483647 h 604"/>
                <a:gd name="T8" fmla="*/ 2147483647 w 142"/>
                <a:gd name="T9" fmla="*/ 2147483647 h 604"/>
                <a:gd name="T10" fmla="*/ 2147483647 w 142"/>
                <a:gd name="T11" fmla="*/ 2147483647 h 604"/>
                <a:gd name="T12" fmla="*/ 2147483647 w 142"/>
                <a:gd name="T13" fmla="*/ 0 h 604"/>
                <a:gd name="T14" fmla="*/ 2147483647 w 142"/>
                <a:gd name="T15" fmla="*/ 2147483647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04"/>
                <a:gd name="T26" fmla="*/ 142 w 14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50000">
                  <a:srgbClr val="3399FF"/>
                </a:gs>
                <a:gs pos="100000">
                  <a:srgbClr val="99CC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9" name="Freeform 5">
              <a:extLst>
                <a:ext uri="{FF2B5EF4-FFF2-40B4-BE49-F238E27FC236}">
                  <a16:creationId xmlns:a16="http://schemas.microsoft.com/office/drawing/2014/main" id="{BE559166-625A-4AB5-90D7-44340957A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35025" y="1658582"/>
              <a:ext cx="108000" cy="648433"/>
            </a:xfrm>
            <a:custGeom>
              <a:avLst/>
              <a:gdLst>
                <a:gd name="T0" fmla="*/ 2147483647 w 142"/>
                <a:gd name="T1" fmla="*/ 2147483647 h 604"/>
                <a:gd name="T2" fmla="*/ 2147483647 w 142"/>
                <a:gd name="T3" fmla="*/ 2147483647 h 604"/>
                <a:gd name="T4" fmla="*/ 0 w 142"/>
                <a:gd name="T5" fmla="*/ 2147483647 h 604"/>
                <a:gd name="T6" fmla="*/ 2147483647 w 142"/>
                <a:gd name="T7" fmla="*/ 2147483647 h 604"/>
                <a:gd name="T8" fmla="*/ 2147483647 w 142"/>
                <a:gd name="T9" fmla="*/ 2147483647 h 604"/>
                <a:gd name="T10" fmla="*/ 2147483647 w 142"/>
                <a:gd name="T11" fmla="*/ 2147483647 h 604"/>
                <a:gd name="T12" fmla="*/ 2147483647 w 142"/>
                <a:gd name="T13" fmla="*/ 0 h 604"/>
                <a:gd name="T14" fmla="*/ 2147483647 w 142"/>
                <a:gd name="T15" fmla="*/ 2147483647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04"/>
                <a:gd name="T26" fmla="*/ 142 w 14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50000">
                  <a:srgbClr val="3399FF"/>
                </a:gs>
                <a:gs pos="100000">
                  <a:srgbClr val="99CC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Freeform 5">
              <a:extLst>
                <a:ext uri="{FF2B5EF4-FFF2-40B4-BE49-F238E27FC236}">
                  <a16:creationId xmlns:a16="http://schemas.microsoft.com/office/drawing/2014/main" id="{C701F968-2647-4D05-8B2C-8B57F614CB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35025" y="5159044"/>
              <a:ext cx="108000" cy="648433"/>
            </a:xfrm>
            <a:custGeom>
              <a:avLst/>
              <a:gdLst>
                <a:gd name="T0" fmla="*/ 2147483647 w 142"/>
                <a:gd name="T1" fmla="*/ 2147483647 h 604"/>
                <a:gd name="T2" fmla="*/ 2147483647 w 142"/>
                <a:gd name="T3" fmla="*/ 2147483647 h 604"/>
                <a:gd name="T4" fmla="*/ 0 w 142"/>
                <a:gd name="T5" fmla="*/ 2147483647 h 604"/>
                <a:gd name="T6" fmla="*/ 2147483647 w 142"/>
                <a:gd name="T7" fmla="*/ 2147483647 h 604"/>
                <a:gd name="T8" fmla="*/ 2147483647 w 142"/>
                <a:gd name="T9" fmla="*/ 2147483647 h 604"/>
                <a:gd name="T10" fmla="*/ 2147483647 w 142"/>
                <a:gd name="T11" fmla="*/ 2147483647 h 604"/>
                <a:gd name="T12" fmla="*/ 2147483647 w 142"/>
                <a:gd name="T13" fmla="*/ 0 h 604"/>
                <a:gd name="T14" fmla="*/ 2147483647 w 142"/>
                <a:gd name="T15" fmla="*/ 2147483647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04"/>
                <a:gd name="T26" fmla="*/ 142 w 14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50000">
                  <a:srgbClr val="3399FF"/>
                </a:gs>
                <a:gs pos="100000">
                  <a:srgbClr val="99CC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1" name="流程图: 过程 71">
              <a:extLst>
                <a:ext uri="{FF2B5EF4-FFF2-40B4-BE49-F238E27FC236}">
                  <a16:creationId xmlns:a16="http://schemas.microsoft.com/office/drawing/2014/main" id="{C1736D74-0E06-46EB-9EC5-B25F6AF0D9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490769" y="1950859"/>
              <a:ext cx="54000" cy="3549843"/>
            </a:xfrm>
            <a:prstGeom prst="flowChartProcess">
              <a:avLst/>
            </a:prstGeom>
            <a:gradFill rotWithShape="0">
              <a:gsLst>
                <a:gs pos="0">
                  <a:srgbClr val="0099FF"/>
                </a:gs>
                <a:gs pos="50000">
                  <a:srgbClr val="3399FF"/>
                </a:gs>
                <a:gs pos="100000">
                  <a:srgbClr val="99CC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sp>
          <p:nvSpPr>
            <p:cNvPr id="15382" name="Freeform 5">
              <a:extLst>
                <a:ext uri="{FF2B5EF4-FFF2-40B4-BE49-F238E27FC236}">
                  <a16:creationId xmlns:a16="http://schemas.microsoft.com/office/drawing/2014/main" id="{C2D70B87-B204-42AF-8625-2021B1DBB8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5478443" y="3159979"/>
              <a:ext cx="108000" cy="936625"/>
            </a:xfrm>
            <a:custGeom>
              <a:avLst/>
              <a:gdLst>
                <a:gd name="T0" fmla="*/ 2147483647 w 142"/>
                <a:gd name="T1" fmla="*/ 2147483647 h 604"/>
                <a:gd name="T2" fmla="*/ 2147483647 w 142"/>
                <a:gd name="T3" fmla="*/ 2147483647 h 604"/>
                <a:gd name="T4" fmla="*/ 0 w 142"/>
                <a:gd name="T5" fmla="*/ 2147483647 h 604"/>
                <a:gd name="T6" fmla="*/ 2147483647 w 142"/>
                <a:gd name="T7" fmla="*/ 2147483647 h 604"/>
                <a:gd name="T8" fmla="*/ 2147483647 w 142"/>
                <a:gd name="T9" fmla="*/ 2147483647 h 604"/>
                <a:gd name="T10" fmla="*/ 2147483647 w 142"/>
                <a:gd name="T11" fmla="*/ 2147483647 h 604"/>
                <a:gd name="T12" fmla="*/ 2147483647 w 142"/>
                <a:gd name="T13" fmla="*/ 0 h 604"/>
                <a:gd name="T14" fmla="*/ 2147483647 w 142"/>
                <a:gd name="T15" fmla="*/ 2147483647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04"/>
                <a:gd name="T26" fmla="*/ 142 w 14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50000">
                  <a:srgbClr val="3399FF"/>
                </a:gs>
                <a:gs pos="100000">
                  <a:srgbClr val="99CC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3" name="Freeform 5">
              <a:extLst>
                <a:ext uri="{FF2B5EF4-FFF2-40B4-BE49-F238E27FC236}">
                  <a16:creationId xmlns:a16="http://schemas.microsoft.com/office/drawing/2014/main" id="{9F9D7F63-FE7B-4A76-A5F6-68C0F065A7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5615227" y="1658581"/>
              <a:ext cx="108000" cy="648433"/>
            </a:xfrm>
            <a:custGeom>
              <a:avLst/>
              <a:gdLst>
                <a:gd name="T0" fmla="*/ 2147483647 w 142"/>
                <a:gd name="T1" fmla="*/ 2147483647 h 604"/>
                <a:gd name="T2" fmla="*/ 2147483647 w 142"/>
                <a:gd name="T3" fmla="*/ 2147483647 h 604"/>
                <a:gd name="T4" fmla="*/ 0 w 142"/>
                <a:gd name="T5" fmla="*/ 2147483647 h 604"/>
                <a:gd name="T6" fmla="*/ 2147483647 w 142"/>
                <a:gd name="T7" fmla="*/ 2147483647 h 604"/>
                <a:gd name="T8" fmla="*/ 2147483647 w 142"/>
                <a:gd name="T9" fmla="*/ 2147483647 h 604"/>
                <a:gd name="T10" fmla="*/ 2147483647 w 142"/>
                <a:gd name="T11" fmla="*/ 2147483647 h 604"/>
                <a:gd name="T12" fmla="*/ 2147483647 w 142"/>
                <a:gd name="T13" fmla="*/ 0 h 604"/>
                <a:gd name="T14" fmla="*/ 2147483647 w 142"/>
                <a:gd name="T15" fmla="*/ 2147483647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04"/>
                <a:gd name="T26" fmla="*/ 142 w 14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50000">
                  <a:srgbClr val="3399FF"/>
                </a:gs>
                <a:gs pos="100000">
                  <a:srgbClr val="99CC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4" name="Freeform 5">
              <a:extLst>
                <a:ext uri="{FF2B5EF4-FFF2-40B4-BE49-F238E27FC236}">
                  <a16:creationId xmlns:a16="http://schemas.microsoft.com/office/drawing/2014/main" id="{3025EBC2-3733-4FDA-B7E0-FE7458AE6B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5615227" y="5159043"/>
              <a:ext cx="108000" cy="648433"/>
            </a:xfrm>
            <a:custGeom>
              <a:avLst/>
              <a:gdLst>
                <a:gd name="T0" fmla="*/ 2147483647 w 142"/>
                <a:gd name="T1" fmla="*/ 2147483647 h 604"/>
                <a:gd name="T2" fmla="*/ 2147483647 w 142"/>
                <a:gd name="T3" fmla="*/ 2147483647 h 604"/>
                <a:gd name="T4" fmla="*/ 0 w 142"/>
                <a:gd name="T5" fmla="*/ 2147483647 h 604"/>
                <a:gd name="T6" fmla="*/ 2147483647 w 142"/>
                <a:gd name="T7" fmla="*/ 2147483647 h 604"/>
                <a:gd name="T8" fmla="*/ 2147483647 w 142"/>
                <a:gd name="T9" fmla="*/ 2147483647 h 604"/>
                <a:gd name="T10" fmla="*/ 2147483647 w 142"/>
                <a:gd name="T11" fmla="*/ 2147483647 h 604"/>
                <a:gd name="T12" fmla="*/ 2147483647 w 142"/>
                <a:gd name="T13" fmla="*/ 0 h 604"/>
                <a:gd name="T14" fmla="*/ 2147483647 w 142"/>
                <a:gd name="T15" fmla="*/ 2147483647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04"/>
                <a:gd name="T26" fmla="*/ 142 w 14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50000">
                  <a:srgbClr val="3399FF"/>
                </a:gs>
                <a:gs pos="100000">
                  <a:srgbClr val="99CC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5" name="流程图: 过程 71">
              <a:extLst>
                <a:ext uri="{FF2B5EF4-FFF2-40B4-BE49-F238E27FC236}">
                  <a16:creationId xmlns:a16="http://schemas.microsoft.com/office/drawing/2014/main" id="{70BDC154-B515-42D4-83AB-B031D3D418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5313491" y="1950858"/>
              <a:ext cx="54000" cy="3549843"/>
            </a:xfrm>
            <a:prstGeom prst="flowChartProcess">
              <a:avLst/>
            </a:prstGeom>
            <a:gradFill rotWithShape="0">
              <a:gsLst>
                <a:gs pos="0">
                  <a:srgbClr val="0099FF"/>
                </a:gs>
                <a:gs pos="50000">
                  <a:srgbClr val="3399FF"/>
                </a:gs>
                <a:gs pos="100000">
                  <a:srgbClr val="99CC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</p:grpSp>
      <p:sp>
        <p:nvSpPr>
          <p:cNvPr id="15375" name="Rectangle 3">
            <a:extLst>
              <a:ext uri="{FF2B5EF4-FFF2-40B4-BE49-F238E27FC236}">
                <a16:creationId xmlns:a16="http://schemas.microsoft.com/office/drawing/2014/main" id="{2B1613D6-ADFC-4BA2-A5FA-22091E7453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96314" y="214313"/>
            <a:ext cx="15827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ea typeface="方正北魏楷书简体" pitchFamily="65" charset="-122"/>
              </a:rPr>
              <a:t>节能改变世界</a:t>
            </a:r>
            <a:r>
              <a:rPr lang="en-US" altLang="zh-CN" sz="1100" b="1"/>
              <a:t>Energy conservation changes the world </a:t>
            </a:r>
          </a:p>
        </p:txBody>
      </p:sp>
      <p:sp>
        <p:nvSpPr>
          <p:cNvPr id="36881" name="矩形 35">
            <a:extLst>
              <a:ext uri="{FF2B5EF4-FFF2-40B4-BE49-F238E27FC236}">
                <a16:creationId xmlns:a16="http://schemas.microsoft.com/office/drawing/2014/main" id="{77B4146D-FA24-4703-883F-07C770766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928" y="4437063"/>
            <a:ext cx="1376659" cy="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医疗</a:t>
            </a:r>
            <a:endParaRPr lang="en-US" altLang="zh-CN" sz="14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r>
              <a:rPr lang="en-US" altLang="zh-CN" sz="1200" dirty="0"/>
              <a:t>Medical treatment</a:t>
            </a:r>
          </a:p>
          <a:p>
            <a:pPr algn="ctr">
              <a:defRPr/>
            </a:pPr>
            <a:endParaRPr lang="en-US" altLang="zh-CN" sz="1050" dirty="0">
              <a:solidFill>
                <a:srgbClr val="000000"/>
              </a:solidFill>
              <a:latin typeface="Calibri" pitchFamily="34" charset="0"/>
              <a:ea typeface="黑体" pitchFamily="2" charset="-122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F980CA64-BE80-4AA5-A62F-0EF6370835A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988685" y="2693195"/>
            <a:ext cx="492443" cy="20050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 vert="eaVert" anchor="ctr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latin typeface="Calibri" pitchFamily="34" charset="0"/>
              </a:rPr>
              <a:t>典型应用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sym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CDE9A9-BC37-4A35-B901-79C6B673FAA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3009" r="8302" b="4851"/>
          <a:stretch/>
        </p:blipFill>
        <p:spPr>
          <a:xfrm>
            <a:off x="8046650" y="4952301"/>
            <a:ext cx="1433726" cy="1384692"/>
          </a:xfrm>
          <a:prstGeom prst="rect">
            <a:avLst/>
          </a:prstGeom>
        </p:spPr>
      </p:pic>
      <p:sp>
        <p:nvSpPr>
          <p:cNvPr id="33" name="矩形 35">
            <a:extLst>
              <a:ext uri="{FF2B5EF4-FFF2-40B4-BE49-F238E27FC236}">
                <a16:creationId xmlns:a16="http://schemas.microsoft.com/office/drawing/2014/main" id="{CA3273AA-EE6C-4F68-B2EE-915D3E5A6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730" y="6286500"/>
            <a:ext cx="19965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航天航空</a:t>
            </a:r>
            <a:endParaRPr lang="en-US" altLang="zh-CN" sz="14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r>
              <a:rPr lang="en-US" altLang="zh-CN" sz="1400" dirty="0"/>
              <a:t>space flight and aviation</a:t>
            </a:r>
          </a:p>
          <a:p>
            <a:pPr algn="ctr">
              <a:defRPr/>
            </a:pPr>
            <a:endParaRPr lang="en-US" altLang="zh-CN" sz="1400" dirty="0">
              <a:solidFill>
                <a:srgbClr val="000000"/>
              </a:solidFill>
              <a:latin typeface="Calibri" pitchFamily="34" charset="0"/>
              <a:ea typeface="黑体" pitchFamily="2" charset="-12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490616718&amp;di=015c222cdfb2c5186481d128ac5b15b5&amp;imgtype=jpg&amp;er=1&amp;src=http%3A%2F%2Fpic15.nipic.com%2F20110621%2F7552329_093534204906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0" b="7790"/>
          <a:stretch/>
        </p:blipFill>
        <p:spPr bwMode="auto">
          <a:xfrm>
            <a:off x="-148584" y="-88490"/>
            <a:ext cx="12340583" cy="694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任意多边形 1"/>
          <p:cNvSpPr/>
          <p:nvPr/>
        </p:nvSpPr>
        <p:spPr>
          <a:xfrm>
            <a:off x="2477730" y="2503539"/>
            <a:ext cx="1850922" cy="1850922"/>
          </a:xfrm>
          <a:custGeom>
            <a:avLst/>
            <a:gdLst>
              <a:gd name="connsiteX0" fmla="*/ 1224116 w 2448232"/>
              <a:gd name="connsiteY0" fmla="*/ 0 h 2448232"/>
              <a:gd name="connsiteX1" fmla="*/ 2448232 w 2448232"/>
              <a:gd name="connsiteY1" fmla="*/ 1224116 h 2448232"/>
              <a:gd name="connsiteX2" fmla="*/ 1224116 w 2448232"/>
              <a:gd name="connsiteY2" fmla="*/ 2448232 h 2448232"/>
              <a:gd name="connsiteX3" fmla="*/ 0 w 2448232"/>
              <a:gd name="connsiteY3" fmla="*/ 1224116 h 2448232"/>
              <a:gd name="connsiteX4" fmla="*/ 1224116 w 2448232"/>
              <a:gd name="connsiteY4" fmla="*/ 0 h 244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232" h="2448232">
                <a:moveTo>
                  <a:pt x="1224116" y="0"/>
                </a:moveTo>
                <a:cubicBezTo>
                  <a:pt x="1900177" y="0"/>
                  <a:pt x="2448232" y="548055"/>
                  <a:pt x="2448232" y="1224116"/>
                </a:cubicBezTo>
                <a:cubicBezTo>
                  <a:pt x="2448232" y="1900177"/>
                  <a:pt x="1900177" y="2448232"/>
                  <a:pt x="1224116" y="2448232"/>
                </a:cubicBezTo>
                <a:cubicBezTo>
                  <a:pt x="548055" y="2448232"/>
                  <a:pt x="0" y="1900177"/>
                  <a:pt x="0" y="1224116"/>
                </a:cubicBezTo>
                <a:cubicBezTo>
                  <a:pt x="0" y="548055"/>
                  <a:pt x="548055" y="0"/>
                  <a:pt x="1224116" y="0"/>
                </a:cubicBezTo>
                <a:close/>
              </a:path>
            </a:pathLst>
          </a:custGeom>
          <a:solidFill>
            <a:srgbClr val="02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7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449028" y="1053346"/>
            <a:ext cx="9293943" cy="4751308"/>
          </a:xfrm>
          <a:custGeom>
            <a:avLst/>
            <a:gdLst>
              <a:gd name="connsiteX0" fmla="*/ 0 w 9293943"/>
              <a:gd name="connsiteY0" fmla="*/ 0 h 4751308"/>
              <a:gd name="connsiteX1" fmla="*/ 9293943 w 9293943"/>
              <a:gd name="connsiteY1" fmla="*/ 0 h 4751308"/>
              <a:gd name="connsiteX2" fmla="*/ 9293943 w 9293943"/>
              <a:gd name="connsiteY2" fmla="*/ 4751308 h 4751308"/>
              <a:gd name="connsiteX3" fmla="*/ 0 w 9293943"/>
              <a:gd name="connsiteY3" fmla="*/ 4751308 h 4751308"/>
              <a:gd name="connsiteX4" fmla="*/ 0 w 9293943"/>
              <a:gd name="connsiteY4" fmla="*/ 0 h 4751308"/>
              <a:gd name="connsiteX5" fmla="*/ 1943101 w 9293943"/>
              <a:gd name="connsiteY5" fmla="*/ 1151538 h 4751308"/>
              <a:gd name="connsiteX6" fmla="*/ 718985 w 9293943"/>
              <a:gd name="connsiteY6" fmla="*/ 2375654 h 4751308"/>
              <a:gd name="connsiteX7" fmla="*/ 1943101 w 9293943"/>
              <a:gd name="connsiteY7" fmla="*/ 3599770 h 4751308"/>
              <a:gd name="connsiteX8" fmla="*/ 3167217 w 9293943"/>
              <a:gd name="connsiteY8" fmla="*/ 2375654 h 4751308"/>
              <a:gd name="connsiteX9" fmla="*/ 1943101 w 9293943"/>
              <a:gd name="connsiteY9" fmla="*/ 1151538 h 475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3943" h="4751308">
                <a:moveTo>
                  <a:pt x="0" y="0"/>
                </a:moveTo>
                <a:lnTo>
                  <a:pt x="9293943" y="0"/>
                </a:lnTo>
                <a:lnTo>
                  <a:pt x="9293943" y="4751308"/>
                </a:lnTo>
                <a:lnTo>
                  <a:pt x="0" y="4751308"/>
                </a:lnTo>
                <a:lnTo>
                  <a:pt x="0" y="0"/>
                </a:lnTo>
                <a:close/>
                <a:moveTo>
                  <a:pt x="1943101" y="1151538"/>
                </a:moveTo>
                <a:cubicBezTo>
                  <a:pt x="1267040" y="1151538"/>
                  <a:pt x="718985" y="1699593"/>
                  <a:pt x="718985" y="2375654"/>
                </a:cubicBezTo>
                <a:cubicBezTo>
                  <a:pt x="718985" y="3051715"/>
                  <a:pt x="1267040" y="3599770"/>
                  <a:pt x="1943101" y="3599770"/>
                </a:cubicBezTo>
                <a:cubicBezTo>
                  <a:pt x="2619162" y="3599770"/>
                  <a:pt x="3167217" y="3051715"/>
                  <a:pt x="3167217" y="2375654"/>
                </a:cubicBezTo>
                <a:cubicBezTo>
                  <a:pt x="3167217" y="1699593"/>
                  <a:pt x="2619162" y="1151538"/>
                  <a:pt x="1943101" y="11515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108B90-D7A3-4491-AD77-306E21046162}"/>
              </a:ext>
            </a:extLst>
          </p:cNvPr>
          <p:cNvSpPr/>
          <p:nvPr/>
        </p:nvSpPr>
        <p:spPr>
          <a:xfrm>
            <a:off x="4667544" y="3429000"/>
            <a:ext cx="5098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800" dirty="0">
                <a:solidFill>
                  <a:srgbClr val="0274A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Profile and Products</a:t>
            </a:r>
            <a:endParaRPr lang="en-US" altLang="zh-CN" sz="2800" dirty="0">
              <a:solidFill>
                <a:srgbClr val="0274A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6">
            <a:extLst>
              <a:ext uri="{FF2B5EF4-FFF2-40B4-BE49-F238E27FC236}">
                <a16:creationId xmlns:a16="http://schemas.microsoft.com/office/drawing/2014/main" id="{4436DE04-1CE7-443B-8053-089504566A3B}"/>
              </a:ext>
            </a:extLst>
          </p:cNvPr>
          <p:cNvSpPr txBox="1"/>
          <p:nvPr/>
        </p:nvSpPr>
        <p:spPr>
          <a:xfrm>
            <a:off x="4575322" y="2708920"/>
            <a:ext cx="616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佛山中研非晶公司及产品介绍</a:t>
            </a:r>
            <a:endParaRPr lang="zh-CN" altLang="en-US" sz="3200" b="1" dirty="0">
              <a:solidFill>
                <a:srgbClr val="0274A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3561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1">
            <a:extLst>
              <a:ext uri="{FF2B5EF4-FFF2-40B4-BE49-F238E27FC236}">
                <a16:creationId xmlns:a16="http://schemas.microsoft.com/office/drawing/2014/main" id="{F2B9BCC6-63F0-4049-AF9D-9F8ED6D27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3813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标题 4">
            <a:extLst>
              <a:ext uri="{FF2B5EF4-FFF2-40B4-BE49-F238E27FC236}">
                <a16:creationId xmlns:a16="http://schemas.microsoft.com/office/drawing/2014/main" id="{C8B149F4-6677-41C9-BEE7-CEDB4A5AB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05752"/>
            <a:ext cx="3382962" cy="579438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rgbClr val="3366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发展里程碑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59087D3-275C-464C-BDA1-97F7BA47403F}"/>
              </a:ext>
            </a:extLst>
          </p:cNvPr>
          <p:cNvSpPr/>
          <p:nvPr/>
        </p:nvSpPr>
        <p:spPr>
          <a:xfrm>
            <a:off x="1789114" y="6103939"/>
            <a:ext cx="599598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2008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年  公司成立，注册资金</a:t>
            </a: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1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亿元</a:t>
            </a: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，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占地面积</a:t>
            </a: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4.5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万平方米</a:t>
            </a: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，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员工</a:t>
            </a: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600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余人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19B98B-31A1-448B-B3CC-D09AD6FEB008}"/>
              </a:ext>
            </a:extLst>
          </p:cNvPr>
          <p:cNvSpPr/>
          <p:nvPr/>
        </p:nvSpPr>
        <p:spPr>
          <a:xfrm>
            <a:off x="2690434" y="5118375"/>
            <a:ext cx="5984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2009--2010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  </a:t>
            </a: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ISO9001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认证，配电非晶铁芯、</a:t>
            </a: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C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型非晶磁芯投产并投入市场</a:t>
            </a:r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C331C7E-73B3-4F81-9E03-AD32A3DA0504}"/>
              </a:ext>
            </a:extLst>
          </p:cNvPr>
          <p:cNvSpPr/>
          <p:nvPr/>
        </p:nvSpPr>
        <p:spPr>
          <a:xfrm>
            <a:off x="4110149" y="4191098"/>
            <a:ext cx="3952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2011--2012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  </a:t>
            </a: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18</a:t>
            </a:r>
            <a:r>
              <a:rPr lang="el-GR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华文中宋" pitchFamily="2" charset="-122"/>
                <a:cs typeface="Times New Roman"/>
              </a:rPr>
              <a:t>μ</a:t>
            </a: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华文中宋" pitchFamily="2" charset="-122"/>
                <a:cs typeface="Times New Roman"/>
              </a:rPr>
              <a:t>m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华文中宋" pitchFamily="2" charset="-122"/>
                <a:cs typeface="Times New Roman"/>
              </a:rPr>
              <a:t>纳米晶超薄带开发成功并量产</a:t>
            </a:r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6A86899-7119-4B25-B078-5D8AE5771CDD}"/>
              </a:ext>
            </a:extLst>
          </p:cNvPr>
          <p:cNvSpPr/>
          <p:nvPr/>
        </p:nvSpPr>
        <p:spPr>
          <a:xfrm>
            <a:off x="5297747" y="3179959"/>
            <a:ext cx="6091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2015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年  </a:t>
            </a: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IATF16949 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华文中宋" pitchFamily="2" charset="-122"/>
                <a:cs typeface="SIL-Song-Reg-Jian"/>
              </a:rPr>
              <a:t>认证通过，车载类元件构建，广东省工程技术研究中心</a:t>
            </a:r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085" name="Picture 6">
            <a:extLst>
              <a:ext uri="{FF2B5EF4-FFF2-40B4-BE49-F238E27FC236}">
                <a16:creationId xmlns:a16="http://schemas.microsoft.com/office/drawing/2014/main" id="{BAE6D015-69C2-407F-BA4D-69C81785B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515" y="-5440"/>
            <a:ext cx="1194344" cy="93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86" name="直接连接符 38">
            <a:extLst>
              <a:ext uri="{FF2B5EF4-FFF2-40B4-BE49-F238E27FC236}">
                <a16:creationId xmlns:a16="http://schemas.microsoft.com/office/drawing/2014/main" id="{7D11C695-2271-4903-B74D-B3A7285C46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76426" y="6103938"/>
            <a:ext cx="500063" cy="0"/>
          </a:xfrm>
          <a:prstGeom prst="line">
            <a:avLst/>
          </a:prstGeom>
          <a:noFill/>
          <a:ln w="25400" cap="rnd" algn="ctr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7" name="直接连接符 42">
            <a:extLst>
              <a:ext uri="{FF2B5EF4-FFF2-40B4-BE49-F238E27FC236}">
                <a16:creationId xmlns:a16="http://schemas.microsoft.com/office/drawing/2014/main" id="{2B087B3C-65DD-4294-AD9A-B8C3B9FD4A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0844" y="5053755"/>
            <a:ext cx="942950" cy="7939"/>
          </a:xfrm>
          <a:prstGeom prst="line">
            <a:avLst/>
          </a:prstGeom>
          <a:noFill/>
          <a:ln w="25400" cap="rnd" algn="ctr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0" name="直接连接符 45">
            <a:extLst>
              <a:ext uri="{FF2B5EF4-FFF2-40B4-BE49-F238E27FC236}">
                <a16:creationId xmlns:a16="http://schemas.microsoft.com/office/drawing/2014/main" id="{7C241D16-C480-4BD8-9B08-E2BEAA34B0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75126" y="4149725"/>
            <a:ext cx="912762" cy="0"/>
          </a:xfrm>
          <a:prstGeom prst="line">
            <a:avLst/>
          </a:prstGeom>
          <a:noFill/>
          <a:ln w="25400" cap="rnd" algn="ctr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3" name="直接连接符 48">
            <a:extLst>
              <a:ext uri="{FF2B5EF4-FFF2-40B4-BE49-F238E27FC236}">
                <a16:creationId xmlns:a16="http://schemas.microsoft.com/office/drawing/2014/main" id="{9D411C69-B8EF-4B47-B2A5-A20350AF72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54794" y="3125462"/>
            <a:ext cx="455613" cy="7937"/>
          </a:xfrm>
          <a:prstGeom prst="line">
            <a:avLst/>
          </a:prstGeom>
          <a:noFill/>
          <a:ln w="25400" cap="rnd" algn="ctr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97" name="Picture 5">
            <a:extLst>
              <a:ext uri="{FF2B5EF4-FFF2-40B4-BE49-F238E27FC236}">
                <a16:creationId xmlns:a16="http://schemas.microsoft.com/office/drawing/2014/main" id="{364C9B51-919D-4AEA-9D44-4A90E663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65900"/>
            <a:ext cx="9144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Documents and Settings\销售\桌面\王建明20120706\产品图片\001.jpg">
            <a:extLst>
              <a:ext uri="{FF2B5EF4-FFF2-40B4-BE49-F238E27FC236}">
                <a16:creationId xmlns:a16="http://schemas.microsoft.com/office/drawing/2014/main" id="{EDB01728-14DE-4D1F-B0CF-C5A4B710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" y="748831"/>
            <a:ext cx="3580717" cy="18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8F52AD4-91B4-4FA4-91CF-6BD0C00BB72D}"/>
              </a:ext>
            </a:extLst>
          </p:cNvPr>
          <p:cNvGrpSpPr/>
          <p:nvPr/>
        </p:nvGrpSpPr>
        <p:grpSpPr>
          <a:xfrm>
            <a:off x="6109858" y="1927910"/>
            <a:ext cx="3350485" cy="371550"/>
            <a:chOff x="5910407" y="1916832"/>
            <a:chExt cx="3350485" cy="37155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BC3E3CF-96F8-440B-ACE7-F2D66E137BB4}"/>
                </a:ext>
              </a:extLst>
            </p:cNvPr>
            <p:cNvSpPr/>
            <p:nvPr/>
          </p:nvSpPr>
          <p:spPr>
            <a:xfrm>
              <a:off x="6096243" y="1938991"/>
              <a:ext cx="3164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华文中宋" pitchFamily="2" charset="-122"/>
                  <a:cs typeface="SIL-Song-Reg-Jian"/>
                </a:rPr>
                <a:t>             钴基超薄纳米晶带材开发成功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3094" name="直接连接符 49">
              <a:extLst>
                <a:ext uri="{FF2B5EF4-FFF2-40B4-BE49-F238E27FC236}">
                  <a16:creationId xmlns:a16="http://schemas.microsoft.com/office/drawing/2014/main" id="{4B133C3E-2B7D-49E9-ABB7-DA48491438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94786" y="1916832"/>
              <a:ext cx="500063" cy="0"/>
            </a:xfrm>
            <a:prstGeom prst="line">
              <a:avLst/>
            </a:prstGeom>
            <a:noFill/>
            <a:ln w="25400" cap="rnd" algn="ctr">
              <a:solidFill>
                <a:srgbClr val="FF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9D533E4A-EC7E-4306-9E1C-53C47C1A09E3}"/>
                </a:ext>
              </a:extLst>
            </p:cNvPr>
            <p:cNvSpPr/>
            <p:nvPr/>
          </p:nvSpPr>
          <p:spPr>
            <a:xfrm>
              <a:off x="5910407" y="1980605"/>
              <a:ext cx="7617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华文中宋" pitchFamily="2" charset="-122"/>
                  <a:cs typeface="SIL-Song-Reg-Jian"/>
                </a:rPr>
                <a:t>2016</a:t>
              </a: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华文中宋" pitchFamily="2" charset="-122"/>
                  <a:cs typeface="SIL-Song-Reg-Jian"/>
                </a:rPr>
                <a:t>年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EB2EAE8-2F2A-45C3-9577-B947E2CA0F7F}"/>
              </a:ext>
            </a:extLst>
          </p:cNvPr>
          <p:cNvGrpSpPr/>
          <p:nvPr/>
        </p:nvGrpSpPr>
        <p:grpSpPr>
          <a:xfrm>
            <a:off x="6675572" y="967537"/>
            <a:ext cx="5400599" cy="341388"/>
            <a:chOff x="6547267" y="935855"/>
            <a:chExt cx="5400599" cy="341388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DCAE869-4798-4CB1-BE32-7C90DA4E1A22}"/>
                </a:ext>
              </a:extLst>
            </p:cNvPr>
            <p:cNvSpPr/>
            <p:nvPr/>
          </p:nvSpPr>
          <p:spPr>
            <a:xfrm>
              <a:off x="6547267" y="969466"/>
              <a:ext cx="54005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华文中宋" pitchFamily="2" charset="-122"/>
                  <a:cs typeface="SIL-Song-Reg-Jian"/>
                </a:rPr>
                <a:t>2018</a:t>
              </a: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华文中宋" pitchFamily="2" charset="-122"/>
                  <a:cs typeface="SIL-Song-Reg-Jian"/>
                </a:rPr>
                <a:t>年  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华文中宋" pitchFamily="2" charset="-122"/>
                  <a:cs typeface="SIL-Song-Reg-Jian"/>
                </a:rPr>
                <a:t>16μm</a:t>
              </a: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华文中宋" pitchFamily="2" charset="-122"/>
                  <a:cs typeface="SIL-Song-Reg-Jian"/>
                </a:rPr>
                <a:t>纳米晶超薄带批量生产，非晶、纳米晶粉芯开发功</a:t>
              </a: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3103" name="直接连接符 49">
              <a:extLst>
                <a:ext uri="{FF2B5EF4-FFF2-40B4-BE49-F238E27FC236}">
                  <a16:creationId xmlns:a16="http://schemas.microsoft.com/office/drawing/2014/main" id="{ACCA36C2-9AEC-4E24-BCE0-670CB8A070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57741" y="935855"/>
              <a:ext cx="501650" cy="0"/>
            </a:xfrm>
            <a:prstGeom prst="line">
              <a:avLst/>
            </a:prstGeom>
            <a:noFill/>
            <a:ln w="25400" cap="rnd" algn="ctr">
              <a:solidFill>
                <a:srgbClr val="FF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1">
            <a:extLst>
              <a:ext uri="{FF2B5EF4-FFF2-40B4-BE49-F238E27FC236}">
                <a16:creationId xmlns:a16="http://schemas.microsoft.com/office/drawing/2014/main" id="{FE5D80B0-DC2C-42D0-BFD6-4B8338195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3813"/>
            <a:ext cx="9144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自选图形 4">
            <a:extLst>
              <a:ext uri="{FF2B5EF4-FFF2-40B4-BE49-F238E27FC236}">
                <a16:creationId xmlns:a16="http://schemas.microsoft.com/office/drawing/2014/main" id="{90FA06B2-7F56-4B23-9370-F608C2C34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8051" y="2292351"/>
            <a:ext cx="1789113" cy="2727325"/>
          </a:xfrm>
          <a:prstGeom prst="roundRect">
            <a:avLst>
              <a:gd name="adj" fmla="val 17509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9220" name="Group 34">
            <a:extLst>
              <a:ext uri="{FF2B5EF4-FFF2-40B4-BE49-F238E27FC236}">
                <a16:creationId xmlns:a16="http://schemas.microsoft.com/office/drawing/2014/main" id="{113FE032-CDE1-457B-ABAA-42BBBE893EDE}"/>
              </a:ext>
            </a:extLst>
          </p:cNvPr>
          <p:cNvGrpSpPr>
            <a:grpSpLocks/>
          </p:cNvGrpSpPr>
          <p:nvPr/>
        </p:nvGrpSpPr>
        <p:grpSpPr bwMode="auto">
          <a:xfrm>
            <a:off x="9134475" y="1804099"/>
            <a:ext cx="641350" cy="620832"/>
            <a:chOff x="0" y="0"/>
            <a:chExt cx="666" cy="647"/>
          </a:xfrm>
        </p:grpSpPr>
        <p:sp>
          <p:nvSpPr>
            <p:cNvPr id="9263" name="椭圆 11">
              <a:extLst>
                <a:ext uri="{FF2B5EF4-FFF2-40B4-BE49-F238E27FC236}">
                  <a16:creationId xmlns:a16="http://schemas.microsoft.com/office/drawing/2014/main" id="{04E79B49-92E4-4F9B-8125-313389BF6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6"/>
              <a:ext cx="666" cy="40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4" name="椭圆 12">
              <a:extLst>
                <a:ext uri="{FF2B5EF4-FFF2-40B4-BE49-F238E27FC236}">
                  <a16:creationId xmlns:a16="http://schemas.microsoft.com/office/drawing/2014/main" id="{ABD607F3-895E-49C0-BB2F-3D6DD3AF5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5" name="椭圆 13">
              <a:extLst>
                <a:ext uri="{FF2B5EF4-FFF2-40B4-BE49-F238E27FC236}">
                  <a16:creationId xmlns:a16="http://schemas.microsoft.com/office/drawing/2014/main" id="{5E453874-C232-4F11-9193-0033B75CF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" y="4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6" name="椭圆 14">
              <a:extLst>
                <a:ext uri="{FF2B5EF4-FFF2-40B4-BE49-F238E27FC236}">
                  <a16:creationId xmlns:a16="http://schemas.microsoft.com/office/drawing/2014/main" id="{00CDCAF8-05D0-4282-A63D-02735E8BE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" y="10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7" name="椭圆 15">
              <a:extLst>
                <a:ext uri="{FF2B5EF4-FFF2-40B4-BE49-F238E27FC236}">
                  <a16:creationId xmlns:a16="http://schemas.microsoft.com/office/drawing/2014/main" id="{C6F4975F-08E4-4A77-A07A-9DEE1A513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" y="26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9221" name="Text Box 6">
            <a:extLst>
              <a:ext uri="{FF2B5EF4-FFF2-40B4-BE49-F238E27FC236}">
                <a16:creationId xmlns:a16="http://schemas.microsoft.com/office/drawing/2014/main" id="{51A81DF5-1356-4088-AA2C-28631933599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768851" y="1069975"/>
            <a:ext cx="2652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>
                <a:solidFill>
                  <a:srgbClr val="CC0000"/>
                </a:solidFill>
                <a:latin typeface="Arial Narrow" panose="020B0606020202030204" pitchFamily="34" charset="0"/>
              </a:rPr>
              <a:t>Certification</a:t>
            </a:r>
            <a:endParaRPr lang="zh-CN" altLang="en-US" sz="3200" b="1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222" name="自选图形 19">
            <a:extLst>
              <a:ext uri="{FF2B5EF4-FFF2-40B4-BE49-F238E27FC236}">
                <a16:creationId xmlns:a16="http://schemas.microsoft.com/office/drawing/2014/main" id="{5F201496-BF34-4C1A-B7A2-8F7491F19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1" y="2238375"/>
            <a:ext cx="200501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3" name="自选图形 20">
            <a:extLst>
              <a:ext uri="{FF2B5EF4-FFF2-40B4-BE49-F238E27FC236}">
                <a16:creationId xmlns:a16="http://schemas.microsoft.com/office/drawing/2014/main" id="{0D73ABFB-BAD7-400B-A0D3-00C0EBEC6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9" y="2314576"/>
            <a:ext cx="1887537" cy="2803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3E77E"/>
              </a:gs>
              <a:gs pos="100000">
                <a:srgbClr val="356B3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4" name="文本框 29">
            <a:extLst>
              <a:ext uri="{FF2B5EF4-FFF2-40B4-BE49-F238E27FC236}">
                <a16:creationId xmlns:a16="http://schemas.microsoft.com/office/drawing/2014/main" id="{75E39E86-E35A-4F57-8C83-B56452EA2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728914"/>
            <a:ext cx="205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cs typeface="Arial" panose="020B0604020202020204" pitchFamily="34" charset="0"/>
            </a:endParaRPr>
          </a:p>
        </p:txBody>
      </p:sp>
      <p:sp>
        <p:nvSpPr>
          <p:cNvPr id="9225" name="自选图形 30">
            <a:extLst>
              <a:ext uri="{FF2B5EF4-FFF2-40B4-BE49-F238E27FC236}">
                <a16:creationId xmlns:a16="http://schemas.microsoft.com/office/drawing/2014/main" id="{A5124839-7899-4C05-AAC7-1D129C3A9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1" y="5153025"/>
            <a:ext cx="2163763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58A4AE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6" name="自选图形 31">
            <a:extLst>
              <a:ext uri="{FF2B5EF4-FFF2-40B4-BE49-F238E27FC236}">
                <a16:creationId xmlns:a16="http://schemas.microsoft.com/office/drawing/2014/main" id="{8A3DE74B-74C4-431E-ACD2-809B88D84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5118101"/>
            <a:ext cx="2070100" cy="771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5E00"/>
              </a:gs>
              <a:gs pos="50000">
                <a:srgbClr val="00CC00"/>
              </a:gs>
              <a:gs pos="100000">
                <a:srgbClr val="00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 b="1"/>
              <a:t>ISO14001:2015</a:t>
            </a:r>
          </a:p>
        </p:txBody>
      </p:sp>
      <p:sp>
        <p:nvSpPr>
          <p:cNvPr id="9227" name="自选图形 4">
            <a:extLst>
              <a:ext uri="{FF2B5EF4-FFF2-40B4-BE49-F238E27FC236}">
                <a16:creationId xmlns:a16="http://schemas.microsoft.com/office/drawing/2014/main" id="{B9C87287-594F-4D5D-9BFD-5C26F3578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5" y="2281238"/>
            <a:ext cx="1993900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8" name="自选图形 5">
            <a:extLst>
              <a:ext uri="{FF2B5EF4-FFF2-40B4-BE49-F238E27FC236}">
                <a16:creationId xmlns:a16="http://schemas.microsoft.com/office/drawing/2014/main" id="{629D662E-0DC2-4C2A-B422-A42F3EAE4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6" y="2278064"/>
            <a:ext cx="1870075" cy="2801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CA1E6"/>
              </a:gs>
              <a:gs pos="100000">
                <a:srgbClr val="1C4B6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9" name="自选图形 8">
            <a:extLst>
              <a:ext uri="{FF2B5EF4-FFF2-40B4-BE49-F238E27FC236}">
                <a16:creationId xmlns:a16="http://schemas.microsoft.com/office/drawing/2014/main" id="{3705B893-2CFD-41E4-AC2C-CC0D7522A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1" y="5097463"/>
            <a:ext cx="1870075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30" name="自选图形 9">
            <a:extLst>
              <a:ext uri="{FF2B5EF4-FFF2-40B4-BE49-F238E27FC236}">
                <a16:creationId xmlns:a16="http://schemas.microsoft.com/office/drawing/2014/main" id="{D7D20418-BCFC-4DF7-84F1-CA38FAC4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5035551"/>
            <a:ext cx="1738312" cy="773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 b="1"/>
              <a:t>ISO9001:2015</a:t>
            </a:r>
          </a:p>
        </p:txBody>
      </p:sp>
      <p:grpSp>
        <p:nvGrpSpPr>
          <p:cNvPr id="9231" name="Group 16">
            <a:extLst>
              <a:ext uri="{FF2B5EF4-FFF2-40B4-BE49-F238E27FC236}">
                <a16:creationId xmlns:a16="http://schemas.microsoft.com/office/drawing/2014/main" id="{475A22F8-ACAB-428F-BFAE-B8A7C39F0772}"/>
              </a:ext>
            </a:extLst>
          </p:cNvPr>
          <p:cNvGrpSpPr>
            <a:grpSpLocks/>
          </p:cNvGrpSpPr>
          <p:nvPr/>
        </p:nvGrpSpPr>
        <p:grpSpPr bwMode="auto">
          <a:xfrm>
            <a:off x="4889500" y="1902545"/>
            <a:ext cx="641350" cy="622354"/>
            <a:chOff x="0" y="0"/>
            <a:chExt cx="666" cy="647"/>
          </a:xfrm>
        </p:grpSpPr>
        <p:sp>
          <p:nvSpPr>
            <p:cNvPr id="9258" name="椭圆 11">
              <a:extLst>
                <a:ext uri="{FF2B5EF4-FFF2-40B4-BE49-F238E27FC236}">
                  <a16:creationId xmlns:a16="http://schemas.microsoft.com/office/drawing/2014/main" id="{3A673819-34D4-4DDB-B1CF-870B78981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6"/>
              <a:ext cx="666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9" name="椭圆 12">
              <a:extLst>
                <a:ext uri="{FF2B5EF4-FFF2-40B4-BE49-F238E27FC236}">
                  <a16:creationId xmlns:a16="http://schemas.microsoft.com/office/drawing/2014/main" id="{70246443-4DCA-45D3-AE37-564004A4D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0" name="椭圆 13">
              <a:extLst>
                <a:ext uri="{FF2B5EF4-FFF2-40B4-BE49-F238E27FC236}">
                  <a16:creationId xmlns:a16="http://schemas.microsoft.com/office/drawing/2014/main" id="{857E4F1D-4C2A-4BDC-B686-61B2BB5C9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" y="4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1" name="椭圆 14">
              <a:extLst>
                <a:ext uri="{FF2B5EF4-FFF2-40B4-BE49-F238E27FC236}">
                  <a16:creationId xmlns:a16="http://schemas.microsoft.com/office/drawing/2014/main" id="{074EC46A-F266-48CC-AD90-CFACCECB5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" y="10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2" name="椭圆 15">
              <a:extLst>
                <a:ext uri="{FF2B5EF4-FFF2-40B4-BE49-F238E27FC236}">
                  <a16:creationId xmlns:a16="http://schemas.microsoft.com/office/drawing/2014/main" id="{74C5DEA9-64A2-4C8A-B3C6-8CC81A138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" y="26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9232" name="文本框 16">
            <a:extLst>
              <a:ext uri="{FF2B5EF4-FFF2-40B4-BE49-F238E27FC236}">
                <a16:creationId xmlns:a16="http://schemas.microsoft.com/office/drawing/2014/main" id="{62A6AC60-3A9B-4054-8881-C90778F6C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3" y="20320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</a:rPr>
              <a:t>2</a:t>
            </a:r>
            <a:endParaRPr lang="en-US" altLang="zh-CN" sz="2400">
              <a:cs typeface="Arial" panose="020B0604020202020204" pitchFamily="34" charset="0"/>
            </a:endParaRPr>
          </a:p>
        </p:txBody>
      </p:sp>
      <p:grpSp>
        <p:nvGrpSpPr>
          <p:cNvPr id="9233" name="Group 23">
            <a:extLst>
              <a:ext uri="{FF2B5EF4-FFF2-40B4-BE49-F238E27FC236}">
                <a16:creationId xmlns:a16="http://schemas.microsoft.com/office/drawing/2014/main" id="{F62410C0-DC92-4FD4-98F1-A4DE54B0BD66}"/>
              </a:ext>
            </a:extLst>
          </p:cNvPr>
          <p:cNvGrpSpPr>
            <a:grpSpLocks/>
          </p:cNvGrpSpPr>
          <p:nvPr/>
        </p:nvGrpSpPr>
        <p:grpSpPr bwMode="auto">
          <a:xfrm>
            <a:off x="2527300" y="1970808"/>
            <a:ext cx="641350" cy="622355"/>
            <a:chOff x="0" y="0"/>
            <a:chExt cx="666" cy="647"/>
          </a:xfrm>
        </p:grpSpPr>
        <p:sp>
          <p:nvSpPr>
            <p:cNvPr id="9253" name="椭圆 11">
              <a:extLst>
                <a:ext uri="{FF2B5EF4-FFF2-40B4-BE49-F238E27FC236}">
                  <a16:creationId xmlns:a16="http://schemas.microsoft.com/office/drawing/2014/main" id="{B06DCA1C-23B7-44B4-8965-BE7C60FBF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6"/>
              <a:ext cx="666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4" name="椭圆 12">
              <a:extLst>
                <a:ext uri="{FF2B5EF4-FFF2-40B4-BE49-F238E27FC236}">
                  <a16:creationId xmlns:a16="http://schemas.microsoft.com/office/drawing/2014/main" id="{4FC3B2FF-52B3-4BB2-99A9-6C74248A4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5" name="椭圆 13">
              <a:extLst>
                <a:ext uri="{FF2B5EF4-FFF2-40B4-BE49-F238E27FC236}">
                  <a16:creationId xmlns:a16="http://schemas.microsoft.com/office/drawing/2014/main" id="{441417F4-242E-4E87-8DE6-20E474EB6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" y="4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6" name="椭圆 14">
              <a:extLst>
                <a:ext uri="{FF2B5EF4-FFF2-40B4-BE49-F238E27FC236}">
                  <a16:creationId xmlns:a16="http://schemas.microsoft.com/office/drawing/2014/main" id="{F3A92791-3281-452B-9713-D23EBB57D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" y="10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7" name="椭圆 15">
              <a:extLst>
                <a:ext uri="{FF2B5EF4-FFF2-40B4-BE49-F238E27FC236}">
                  <a16:creationId xmlns:a16="http://schemas.microsoft.com/office/drawing/2014/main" id="{30C612F6-511C-42E0-93A2-D1D3870DF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" y="26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9234" name="文本框 16">
            <a:extLst>
              <a:ext uri="{FF2B5EF4-FFF2-40B4-BE49-F238E27FC236}">
                <a16:creationId xmlns:a16="http://schemas.microsoft.com/office/drawing/2014/main" id="{A3F4C5FB-1EF6-4963-83FE-D11C5EFC9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20780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</a:rPr>
              <a:t>1</a:t>
            </a:r>
            <a:endParaRPr lang="en-US" altLang="zh-CN" sz="2400">
              <a:cs typeface="Arial" panose="020B0604020202020204" pitchFamily="34" charset="0"/>
            </a:endParaRPr>
          </a:p>
        </p:txBody>
      </p:sp>
      <p:sp>
        <p:nvSpPr>
          <p:cNvPr id="9235" name="自选图形 5">
            <a:extLst>
              <a:ext uri="{FF2B5EF4-FFF2-40B4-BE49-F238E27FC236}">
                <a16:creationId xmlns:a16="http://schemas.microsoft.com/office/drawing/2014/main" id="{0F2CBE58-5B25-4AA3-9EDA-F139EC09C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4" y="2295526"/>
            <a:ext cx="1882775" cy="2803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99FF"/>
              </a:gs>
              <a:gs pos="100000">
                <a:srgbClr val="47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36" name="自选图形 8">
            <a:extLst>
              <a:ext uri="{FF2B5EF4-FFF2-40B4-BE49-F238E27FC236}">
                <a16:creationId xmlns:a16="http://schemas.microsoft.com/office/drawing/2014/main" id="{532AE208-05A0-47EA-8864-1B1C2FCF1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6" y="5040313"/>
            <a:ext cx="1985963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37" name="自选图形 9">
            <a:extLst>
              <a:ext uri="{FF2B5EF4-FFF2-40B4-BE49-F238E27FC236}">
                <a16:creationId xmlns:a16="http://schemas.microsoft.com/office/drawing/2014/main" id="{868ED87C-EB10-44EC-A63A-4071441DC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5029201"/>
            <a:ext cx="1949450" cy="773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74776"/>
              </a:gs>
              <a:gs pos="50000">
                <a:srgbClr val="9999FF"/>
              </a:gs>
              <a:gs pos="100000">
                <a:srgbClr val="47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/>
              <a:t> </a:t>
            </a:r>
            <a:r>
              <a:rPr lang="en-US" altLang="zh-CN" sz="1800" b="1"/>
              <a:t>OHSAS18001:2007</a:t>
            </a:r>
            <a:endParaRPr lang="zh-CN" altLang="en-US" sz="1800" b="1"/>
          </a:p>
        </p:txBody>
      </p:sp>
      <p:grpSp>
        <p:nvGrpSpPr>
          <p:cNvPr id="9238" name="Group 34">
            <a:extLst>
              <a:ext uri="{FF2B5EF4-FFF2-40B4-BE49-F238E27FC236}">
                <a16:creationId xmlns:a16="http://schemas.microsoft.com/office/drawing/2014/main" id="{BFC2A17A-AE1B-4C3B-98BC-998C76885A44}"/>
              </a:ext>
            </a:extLst>
          </p:cNvPr>
          <p:cNvGrpSpPr>
            <a:grpSpLocks/>
          </p:cNvGrpSpPr>
          <p:nvPr/>
        </p:nvGrpSpPr>
        <p:grpSpPr bwMode="auto">
          <a:xfrm>
            <a:off x="7032625" y="1853333"/>
            <a:ext cx="641350" cy="622355"/>
            <a:chOff x="0" y="0"/>
            <a:chExt cx="666" cy="647"/>
          </a:xfrm>
        </p:grpSpPr>
        <p:sp>
          <p:nvSpPr>
            <p:cNvPr id="9248" name="椭圆 11">
              <a:extLst>
                <a:ext uri="{FF2B5EF4-FFF2-40B4-BE49-F238E27FC236}">
                  <a16:creationId xmlns:a16="http://schemas.microsoft.com/office/drawing/2014/main" id="{5C077FF4-5B83-46E3-A218-1F4C0F98A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6"/>
              <a:ext cx="666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49" name="椭圆 12">
              <a:extLst>
                <a:ext uri="{FF2B5EF4-FFF2-40B4-BE49-F238E27FC236}">
                  <a16:creationId xmlns:a16="http://schemas.microsoft.com/office/drawing/2014/main" id="{695C7B6C-3469-47AD-ACC8-211BDFA83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0" name="椭圆 13">
              <a:extLst>
                <a:ext uri="{FF2B5EF4-FFF2-40B4-BE49-F238E27FC236}">
                  <a16:creationId xmlns:a16="http://schemas.microsoft.com/office/drawing/2014/main" id="{F100C78F-9E0E-4252-B726-5928B2C88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" y="4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1" name="椭圆 14">
              <a:extLst>
                <a:ext uri="{FF2B5EF4-FFF2-40B4-BE49-F238E27FC236}">
                  <a16:creationId xmlns:a16="http://schemas.microsoft.com/office/drawing/2014/main" id="{C412DB9E-2C4C-4B0C-8CAE-AC9C01CC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" y="10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2" name="椭圆 15">
              <a:extLst>
                <a:ext uri="{FF2B5EF4-FFF2-40B4-BE49-F238E27FC236}">
                  <a16:creationId xmlns:a16="http://schemas.microsoft.com/office/drawing/2014/main" id="{86A083A4-2797-48B9-A0A4-2C96F8A85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" y="26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9239" name="文本框 16">
            <a:extLst>
              <a:ext uri="{FF2B5EF4-FFF2-40B4-BE49-F238E27FC236}">
                <a16:creationId xmlns:a16="http://schemas.microsoft.com/office/drawing/2014/main" id="{8DC97420-2242-4B19-907B-E175FFAB3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19891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</a:rPr>
              <a:t>3</a:t>
            </a:r>
            <a:endParaRPr lang="en-US" altLang="zh-CN" sz="2400">
              <a:cs typeface="Arial" panose="020B0604020202020204" pitchFamily="34" charset="0"/>
            </a:endParaRPr>
          </a:p>
        </p:txBody>
      </p:sp>
      <p:pic>
        <p:nvPicPr>
          <p:cNvPr id="9240" name="Picture 145" descr="ISO9001">
            <a:extLst>
              <a:ext uri="{FF2B5EF4-FFF2-40B4-BE49-F238E27FC236}">
                <a16:creationId xmlns:a16="http://schemas.microsoft.com/office/drawing/2014/main" id="{50684259-0DA6-4273-B734-3DC643BE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471738"/>
            <a:ext cx="16764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146" descr="ISO14001">
            <a:extLst>
              <a:ext uri="{FF2B5EF4-FFF2-40B4-BE49-F238E27FC236}">
                <a16:creationId xmlns:a16="http://schemas.microsoft.com/office/drawing/2014/main" id="{D9A6CA0C-CDB5-4058-8DB2-11AF95BB5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2528888"/>
            <a:ext cx="16779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147" descr="职业健康安全管理体系证书">
            <a:extLst>
              <a:ext uri="{FF2B5EF4-FFF2-40B4-BE49-F238E27FC236}">
                <a16:creationId xmlns:a16="http://schemas.microsoft.com/office/drawing/2014/main" id="{68B98256-90FA-4B0D-A73B-AC0FEE7AB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492376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3" name="自选图形 9">
            <a:extLst>
              <a:ext uri="{FF2B5EF4-FFF2-40B4-BE49-F238E27FC236}">
                <a16:creationId xmlns:a16="http://schemas.microsoft.com/office/drawing/2014/main" id="{5D1DBCB5-FE7D-4AF2-81E1-D5DB02AA3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1" y="5013326"/>
            <a:ext cx="1738313" cy="77311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/>
              <a:t>IATF16949:2016</a:t>
            </a:r>
            <a:endParaRPr lang="zh-CN" altLang="en-US" sz="1800" b="1"/>
          </a:p>
        </p:txBody>
      </p:sp>
      <p:sp>
        <p:nvSpPr>
          <p:cNvPr id="9244" name="文本框 16">
            <a:extLst>
              <a:ext uri="{FF2B5EF4-FFF2-40B4-BE49-F238E27FC236}">
                <a16:creationId xmlns:a16="http://schemas.microsoft.com/office/drawing/2014/main" id="{0742821F-84E1-49E2-A4A9-98AB4C4D2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4013" y="18621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</a:rPr>
              <a:t>4</a:t>
            </a:r>
            <a:endParaRPr lang="en-US" altLang="zh-CN" sz="2400">
              <a:cs typeface="Arial" panose="020B0604020202020204" pitchFamily="34" charset="0"/>
            </a:endParaRPr>
          </a:p>
        </p:txBody>
      </p:sp>
      <p:pic>
        <p:nvPicPr>
          <p:cNvPr id="9245" name="图片 2">
            <a:extLst>
              <a:ext uri="{FF2B5EF4-FFF2-40B4-BE49-F238E27FC236}">
                <a16:creationId xmlns:a16="http://schemas.microsoft.com/office/drawing/2014/main" id="{150CE8BB-2180-47B3-BBBF-356B2DE5C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1" y="2459038"/>
            <a:ext cx="15843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5">
            <a:extLst>
              <a:ext uri="{FF2B5EF4-FFF2-40B4-BE49-F238E27FC236}">
                <a16:creationId xmlns:a16="http://schemas.microsoft.com/office/drawing/2014/main" id="{2BC57B70-17ED-4831-8CF5-B99245D2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65900"/>
            <a:ext cx="9144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7" name="Rectangle 3">
            <a:extLst>
              <a:ext uri="{FF2B5EF4-FFF2-40B4-BE49-F238E27FC236}">
                <a16:creationId xmlns:a16="http://schemas.microsoft.com/office/drawing/2014/main" id="{3A72EFCE-A1A9-4C0B-B803-4D811D3BD8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96314" y="214313"/>
            <a:ext cx="15827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ea typeface="方正北魏楷书简体" pitchFamily="65" charset="-122"/>
              </a:rPr>
              <a:t>节能改变世界</a:t>
            </a:r>
            <a:r>
              <a:rPr lang="en-US" altLang="zh-CN" sz="1100" b="1"/>
              <a:t>Energy conservation changes the world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1">
            <a:extLst>
              <a:ext uri="{FF2B5EF4-FFF2-40B4-BE49-F238E27FC236}">
                <a16:creationId xmlns:a16="http://schemas.microsoft.com/office/drawing/2014/main" id="{5B0D928D-CF96-41E1-8B37-78EAD77A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5">
            <a:extLst>
              <a:ext uri="{FF2B5EF4-FFF2-40B4-BE49-F238E27FC236}">
                <a16:creationId xmlns:a16="http://schemas.microsoft.com/office/drawing/2014/main" id="{0A03275F-93FA-4F4B-8E20-BC531FFF1D0E}"/>
              </a:ext>
            </a:extLst>
          </p:cNvPr>
          <p:cNvGrpSpPr>
            <a:grpSpLocks/>
          </p:cNvGrpSpPr>
          <p:nvPr/>
        </p:nvGrpSpPr>
        <p:grpSpPr bwMode="auto">
          <a:xfrm rot="20706391">
            <a:off x="8697913" y="769938"/>
            <a:ext cx="1752600" cy="830262"/>
            <a:chOff x="1152" y="584"/>
            <a:chExt cx="3946" cy="1960"/>
          </a:xfrm>
        </p:grpSpPr>
        <p:sp>
          <p:nvSpPr>
            <p:cNvPr id="5176" name="Freeform 6">
              <a:extLst>
                <a:ext uri="{FF2B5EF4-FFF2-40B4-BE49-F238E27FC236}">
                  <a16:creationId xmlns:a16="http://schemas.microsoft.com/office/drawing/2014/main" id="{D87DA236-F60E-45F8-9218-4C44A401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" y="584"/>
              <a:ext cx="3920" cy="1720"/>
            </a:xfrm>
            <a:custGeom>
              <a:avLst/>
              <a:gdLst>
                <a:gd name="T0" fmla="*/ 0 w 3920"/>
                <a:gd name="T1" fmla="*/ 1500 h 1720"/>
                <a:gd name="T2" fmla="*/ 768 w 3920"/>
                <a:gd name="T3" fmla="*/ 424 h 1720"/>
                <a:gd name="T4" fmla="*/ 2208 w 3920"/>
                <a:gd name="T5" fmla="*/ 424 h 1720"/>
                <a:gd name="T6" fmla="*/ 3920 w 3920"/>
                <a:gd name="T7" fmla="*/ 828 h 1720"/>
                <a:gd name="T8" fmla="*/ 3216 w 3920"/>
                <a:gd name="T9" fmla="*/ 1720 h 1720"/>
                <a:gd name="T10" fmla="*/ 1524 w 3920"/>
                <a:gd name="T11" fmla="*/ 1600 h 1720"/>
                <a:gd name="T12" fmla="*/ 3232 w 3920"/>
                <a:gd name="T13" fmla="*/ 1628 h 1720"/>
                <a:gd name="T14" fmla="*/ 3748 w 3920"/>
                <a:gd name="T15" fmla="*/ 820 h 1720"/>
                <a:gd name="T16" fmla="*/ 2256 w 3920"/>
                <a:gd name="T17" fmla="*/ 472 h 1720"/>
                <a:gd name="T18" fmla="*/ 1468 w 3920"/>
                <a:gd name="T19" fmla="*/ 1524 h 1720"/>
                <a:gd name="T20" fmla="*/ 2160 w 3920"/>
                <a:gd name="T21" fmla="*/ 472 h 1720"/>
                <a:gd name="T22" fmla="*/ 812 w 3920"/>
                <a:gd name="T23" fmla="*/ 508 h 1720"/>
                <a:gd name="T24" fmla="*/ 96 w 3920"/>
                <a:gd name="T25" fmla="*/ 1432 h 1720"/>
                <a:gd name="T26" fmla="*/ 1488 w 3920"/>
                <a:gd name="T27" fmla="*/ 1576 h 1720"/>
                <a:gd name="T28" fmla="*/ 0 w 3920"/>
                <a:gd name="T29" fmla="*/ 1500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20"/>
                <a:gd name="T46" fmla="*/ 0 h 1720"/>
                <a:gd name="T47" fmla="*/ 3920 w 3920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7" name="Freeform 7">
              <a:extLst>
                <a:ext uri="{FF2B5EF4-FFF2-40B4-BE49-F238E27FC236}">
                  <a16:creationId xmlns:a16="http://schemas.microsoft.com/office/drawing/2014/main" id="{924BBA92-0A9D-4D26-AAD5-7F1AFE41E6CA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0" y="1584"/>
              <a:ext cx="2218" cy="960"/>
            </a:xfrm>
            <a:custGeom>
              <a:avLst/>
              <a:gdLst>
                <a:gd name="T0" fmla="*/ 0 w 2218"/>
                <a:gd name="T1" fmla="*/ 672 h 960"/>
                <a:gd name="T2" fmla="*/ 1640 w 2218"/>
                <a:gd name="T3" fmla="*/ 960 h 960"/>
                <a:gd name="T4" fmla="*/ 2208 w 2218"/>
                <a:gd name="T5" fmla="*/ 0 h 960"/>
                <a:gd name="T6" fmla="*/ 1580 w 2218"/>
                <a:gd name="T7" fmla="*/ 888 h 960"/>
                <a:gd name="T8" fmla="*/ 0 w 2218"/>
                <a:gd name="T9" fmla="*/ 67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8"/>
                <a:gd name="T16" fmla="*/ 0 h 960"/>
                <a:gd name="T17" fmla="*/ 2218 w 221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8" name="Freeform 8">
              <a:extLst>
                <a:ext uri="{FF2B5EF4-FFF2-40B4-BE49-F238E27FC236}">
                  <a16:creationId xmlns:a16="http://schemas.microsoft.com/office/drawing/2014/main" id="{7C88AF7F-D0D5-493A-9FCE-D0598BF92EB4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8" y="2032"/>
              <a:ext cx="1584" cy="392"/>
            </a:xfrm>
            <a:custGeom>
              <a:avLst/>
              <a:gdLst>
                <a:gd name="T0" fmla="*/ 0 w 1584"/>
                <a:gd name="T1" fmla="*/ 224 h 392"/>
                <a:gd name="T2" fmla="*/ 1152 w 1584"/>
                <a:gd name="T3" fmla="*/ 224 h 392"/>
                <a:gd name="T4" fmla="*/ 1584 w 1584"/>
                <a:gd name="T5" fmla="*/ 272 h 392"/>
                <a:gd name="T6" fmla="*/ 1144 w 1584"/>
                <a:gd name="T7" fmla="*/ 144 h 392"/>
                <a:gd name="T8" fmla="*/ 0 w 1584"/>
                <a:gd name="T9" fmla="*/ 224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92"/>
                <a:gd name="T17" fmla="*/ 1584 w 1584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9" name="Freeform 9">
              <a:extLst>
                <a:ext uri="{FF2B5EF4-FFF2-40B4-BE49-F238E27FC236}">
                  <a16:creationId xmlns:a16="http://schemas.microsoft.com/office/drawing/2014/main" id="{DAA74E88-D4BE-4F10-AEE9-2F567CC2FC3C}"/>
                </a:ext>
              </a:extLst>
            </p:cNvPr>
            <p:cNvSpPr>
              <a:spLocks/>
            </p:cNvSpPr>
            <p:nvPr/>
          </p:nvSpPr>
          <p:spPr bwMode="gray">
            <a:xfrm>
              <a:off x="2784" y="2032"/>
              <a:ext cx="1731" cy="344"/>
            </a:xfrm>
            <a:custGeom>
              <a:avLst/>
              <a:gdLst>
                <a:gd name="T0" fmla="*/ 0 w 1731"/>
                <a:gd name="T1" fmla="*/ 176 h 344"/>
                <a:gd name="T2" fmla="*/ 1604 w 1731"/>
                <a:gd name="T3" fmla="*/ 344 h 344"/>
                <a:gd name="T4" fmla="*/ 760 w 1731"/>
                <a:gd name="T5" fmla="*/ 72 h 344"/>
                <a:gd name="T6" fmla="*/ 0 w 1731"/>
                <a:gd name="T7" fmla="*/ 17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1"/>
                <a:gd name="T13" fmla="*/ 0 h 344"/>
                <a:gd name="T14" fmla="*/ 1731 w 1731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0" name="Freeform 10">
              <a:extLst>
                <a:ext uri="{FF2B5EF4-FFF2-40B4-BE49-F238E27FC236}">
                  <a16:creationId xmlns:a16="http://schemas.microsoft.com/office/drawing/2014/main" id="{463FED4F-82C6-473A-950C-85B8E55B4179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0" y="1680"/>
              <a:ext cx="504" cy="672"/>
            </a:xfrm>
            <a:custGeom>
              <a:avLst/>
              <a:gdLst>
                <a:gd name="T0" fmla="*/ 456 w 504"/>
                <a:gd name="T1" fmla="*/ 48 h 672"/>
                <a:gd name="T2" fmla="*/ 312 w 504"/>
                <a:gd name="T3" fmla="*/ 336 h 672"/>
                <a:gd name="T4" fmla="*/ 24 w 504"/>
                <a:gd name="T5" fmla="*/ 624 h 672"/>
                <a:gd name="T6" fmla="*/ 456 w 504"/>
                <a:gd name="T7" fmla="*/ 48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672"/>
                <a:gd name="T14" fmla="*/ 504 w 50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1" name="Freeform 11">
              <a:extLst>
                <a:ext uri="{FF2B5EF4-FFF2-40B4-BE49-F238E27FC236}">
                  <a16:creationId xmlns:a16="http://schemas.microsoft.com/office/drawing/2014/main" id="{2F8080B7-E2F7-4BF2-9480-531802B62E8C}"/>
                </a:ext>
              </a:extLst>
            </p:cNvPr>
            <p:cNvSpPr>
              <a:spLocks/>
            </p:cNvSpPr>
            <p:nvPr/>
          </p:nvSpPr>
          <p:spPr bwMode="gray">
            <a:xfrm>
              <a:off x="3424" y="1428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2" name="Freeform 12">
              <a:extLst>
                <a:ext uri="{FF2B5EF4-FFF2-40B4-BE49-F238E27FC236}">
                  <a16:creationId xmlns:a16="http://schemas.microsoft.com/office/drawing/2014/main" id="{A36AA4A9-E997-4064-8755-62096C9A280E}"/>
                </a:ext>
              </a:extLst>
            </p:cNvPr>
            <p:cNvSpPr>
              <a:spLocks/>
            </p:cNvSpPr>
            <p:nvPr/>
          </p:nvSpPr>
          <p:spPr bwMode="gray">
            <a:xfrm rot="-136485">
              <a:off x="3524" y="1116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3" name="Freeform 13">
              <a:extLst>
                <a:ext uri="{FF2B5EF4-FFF2-40B4-BE49-F238E27FC236}">
                  <a16:creationId xmlns:a16="http://schemas.microsoft.com/office/drawing/2014/main" id="{7F9082CB-EDC8-4BE9-A353-71B3A8C1C742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0" y="1128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4" name="Freeform 14">
              <a:extLst>
                <a:ext uri="{FF2B5EF4-FFF2-40B4-BE49-F238E27FC236}">
                  <a16:creationId xmlns:a16="http://schemas.microsoft.com/office/drawing/2014/main" id="{F7EDF6D0-8DBB-4A4D-BA97-E72D21E13874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4" y="1376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5" name="Freeform 15">
              <a:extLst>
                <a:ext uri="{FF2B5EF4-FFF2-40B4-BE49-F238E27FC236}">
                  <a16:creationId xmlns:a16="http://schemas.microsoft.com/office/drawing/2014/main" id="{55A16E69-2707-41E2-8785-5B99178D9634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4" y="1676"/>
              <a:ext cx="1057" cy="155"/>
            </a:xfrm>
            <a:custGeom>
              <a:avLst/>
              <a:gdLst>
                <a:gd name="T0" fmla="*/ 0 w 1057"/>
                <a:gd name="T1" fmla="*/ 100 h 155"/>
                <a:gd name="T2" fmla="*/ 972 w 1057"/>
                <a:gd name="T3" fmla="*/ 140 h 155"/>
                <a:gd name="T4" fmla="*/ 506 w 1057"/>
                <a:gd name="T5" fmla="*/ 7 h 155"/>
                <a:gd name="T6" fmla="*/ 0 w 1057"/>
                <a:gd name="T7" fmla="*/ 10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7"/>
                <a:gd name="T13" fmla="*/ 0 h 155"/>
                <a:gd name="T14" fmla="*/ 1057 w 105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" name="标题 4">
            <a:extLst>
              <a:ext uri="{FF2B5EF4-FFF2-40B4-BE49-F238E27FC236}">
                <a16:creationId xmlns:a16="http://schemas.microsoft.com/office/drawing/2014/main" id="{582389BF-C7F8-4B4F-91A1-3DEE50E71EB9}"/>
              </a:ext>
            </a:extLst>
          </p:cNvPr>
          <p:cNvSpPr txBox="1">
            <a:spLocks/>
          </p:cNvSpPr>
          <p:nvPr/>
        </p:nvSpPr>
        <p:spPr bwMode="auto">
          <a:xfrm>
            <a:off x="1770063" y="417513"/>
            <a:ext cx="60007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2400" b="1" kern="0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研发团队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98A1FF82-0A0D-47AE-B2AB-768E95D10C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96314" y="214313"/>
            <a:ext cx="15827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ea typeface="方正北魏楷书简体" pitchFamily="65" charset="-122"/>
              </a:rPr>
              <a:t>节能改变世界</a:t>
            </a:r>
            <a:r>
              <a:rPr lang="en-US" altLang="zh-CN" sz="1100" b="1"/>
              <a:t>Energy conservation changes the world </a:t>
            </a:r>
          </a:p>
        </p:txBody>
      </p:sp>
      <p:sp>
        <p:nvSpPr>
          <p:cNvPr id="66" name="Line 5">
            <a:extLst>
              <a:ext uri="{FF2B5EF4-FFF2-40B4-BE49-F238E27FC236}">
                <a16:creationId xmlns:a16="http://schemas.microsoft.com/office/drawing/2014/main" id="{23F7F579-DDB8-45F4-875F-50793EA30161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3740151" y="5172075"/>
            <a:ext cx="874713" cy="712788"/>
          </a:xfrm>
          <a:prstGeom prst="line">
            <a:avLst/>
          </a:prstGeom>
          <a:noFill/>
          <a:ln w="9525">
            <a:solidFill>
              <a:srgbClr val="F8F8F8">
                <a:alpha val="10196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67" name="Line 6">
            <a:extLst>
              <a:ext uri="{FF2B5EF4-FFF2-40B4-BE49-F238E27FC236}">
                <a16:creationId xmlns:a16="http://schemas.microsoft.com/office/drawing/2014/main" id="{9AB04B41-B18D-4338-BCBE-0CE38977F630}"/>
              </a:ext>
            </a:extLst>
          </p:cNvPr>
          <p:cNvSpPr>
            <a:spLocks noChangeShapeType="1"/>
          </p:cNvSpPr>
          <p:nvPr/>
        </p:nvSpPr>
        <p:spPr bwMode="gray">
          <a:xfrm>
            <a:off x="7494588" y="5187950"/>
            <a:ext cx="874712" cy="712788"/>
          </a:xfrm>
          <a:prstGeom prst="line">
            <a:avLst/>
          </a:prstGeom>
          <a:noFill/>
          <a:ln w="9525">
            <a:solidFill>
              <a:srgbClr val="F8F8F8">
                <a:alpha val="10196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328D5F0-071D-438B-AEDF-6204346C0572}"/>
              </a:ext>
            </a:extLst>
          </p:cNvPr>
          <p:cNvGrpSpPr/>
          <p:nvPr/>
        </p:nvGrpSpPr>
        <p:grpSpPr>
          <a:xfrm>
            <a:off x="1415480" y="1744395"/>
            <a:ext cx="10376276" cy="4695525"/>
            <a:chOff x="2190750" y="1931989"/>
            <a:chExt cx="8477250" cy="3968748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CD0B0223-C191-4D36-982F-53A098EE6D6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2190750" y="4827589"/>
              <a:ext cx="1143000" cy="331787"/>
            </a:xfrm>
            <a:prstGeom prst="line">
              <a:avLst/>
            </a:prstGeom>
            <a:noFill/>
            <a:ln w="9525">
              <a:solidFill>
                <a:srgbClr val="F8F8F8">
                  <a:alpha val="1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Line 8">
              <a:extLst>
                <a:ext uri="{FF2B5EF4-FFF2-40B4-BE49-F238E27FC236}">
                  <a16:creationId xmlns:a16="http://schemas.microsoft.com/office/drawing/2014/main" id="{B324D70E-491A-4AF3-9A74-27B99CB2563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8886826" y="4822824"/>
              <a:ext cx="1781174" cy="1077913"/>
            </a:xfrm>
            <a:prstGeom prst="line">
              <a:avLst/>
            </a:prstGeom>
            <a:noFill/>
            <a:ln w="9525">
              <a:solidFill>
                <a:srgbClr val="F8F8F8">
                  <a:alpha val="1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Text Box 9">
              <a:extLst>
                <a:ext uri="{FF2B5EF4-FFF2-40B4-BE49-F238E27FC236}">
                  <a16:creationId xmlns:a16="http://schemas.microsoft.com/office/drawing/2014/main" id="{2EC01601-9EC0-4990-BCAA-680AD1418787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4209363" y="5277447"/>
              <a:ext cx="3668712" cy="312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kern="0" dirty="0">
                  <a:solidFill>
                    <a:srgbClr val="0000FF"/>
                  </a:solidFill>
                </a:rPr>
                <a:t>研发</a:t>
              </a:r>
              <a:r>
                <a:rPr lang="en-US" altLang="zh-CN" kern="0" dirty="0">
                  <a:solidFill>
                    <a:srgbClr val="0000FF"/>
                  </a:solidFill>
                </a:rPr>
                <a:t>&amp;</a:t>
              </a:r>
              <a:r>
                <a:rPr lang="zh-CN" altLang="en-US" kern="0" dirty="0">
                  <a:solidFill>
                    <a:srgbClr val="0000FF"/>
                  </a:solidFill>
                </a:rPr>
                <a:t>技术团队</a:t>
              </a:r>
              <a:endParaRPr lang="en-US" altLang="zh-CN" kern="0" dirty="0">
                <a:solidFill>
                  <a:srgbClr val="0000FF"/>
                </a:solidFill>
              </a:endParaRPr>
            </a:p>
          </p:txBody>
        </p:sp>
        <p:sp>
          <p:nvSpPr>
            <p:cNvPr id="71" name="Line 10">
              <a:extLst>
                <a:ext uri="{FF2B5EF4-FFF2-40B4-BE49-F238E27FC236}">
                  <a16:creationId xmlns:a16="http://schemas.microsoft.com/office/drawing/2014/main" id="{10E88F5C-D2C3-40FB-8ECA-640F632A2E5F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751263" y="3182939"/>
              <a:ext cx="874712" cy="712787"/>
            </a:xfrm>
            <a:prstGeom prst="line">
              <a:avLst/>
            </a:prstGeom>
            <a:noFill/>
            <a:ln w="9525">
              <a:solidFill>
                <a:srgbClr val="F8F8F8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Line 11">
              <a:extLst>
                <a:ext uri="{FF2B5EF4-FFF2-40B4-BE49-F238E27FC236}">
                  <a16:creationId xmlns:a16="http://schemas.microsoft.com/office/drawing/2014/main" id="{F83763D9-DA9C-4848-B00C-9E733B708F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505701" y="3198814"/>
              <a:ext cx="874713" cy="712787"/>
            </a:xfrm>
            <a:prstGeom prst="line">
              <a:avLst/>
            </a:prstGeom>
            <a:noFill/>
            <a:ln w="9525">
              <a:solidFill>
                <a:srgbClr val="F8F8F8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Line 12">
              <a:extLst>
                <a:ext uri="{FF2B5EF4-FFF2-40B4-BE49-F238E27FC236}">
                  <a16:creationId xmlns:a16="http://schemas.microsoft.com/office/drawing/2014/main" id="{92170F6D-6CD0-4095-A2E0-1E154F30B85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6099175" y="3381375"/>
              <a:ext cx="0" cy="825500"/>
            </a:xfrm>
            <a:prstGeom prst="line">
              <a:avLst/>
            </a:prstGeom>
            <a:noFill/>
            <a:ln w="9525">
              <a:solidFill>
                <a:srgbClr val="F8F8F8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5448317D-BB82-481F-B0C0-2760852792BB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9801" y="3187700"/>
              <a:ext cx="7743825" cy="1036638"/>
            </a:xfrm>
            <a:custGeom>
              <a:avLst/>
              <a:gdLst>
                <a:gd name="T0" fmla="*/ 0 w 4878"/>
                <a:gd name="T1" fmla="*/ 0 h 653"/>
                <a:gd name="T2" fmla="*/ 3878262 w 4878"/>
                <a:gd name="T3" fmla="*/ 1030288 h 653"/>
                <a:gd name="T4" fmla="*/ 7743825 w 4878"/>
                <a:gd name="T5" fmla="*/ 26988 h 653"/>
                <a:gd name="T6" fmla="*/ 0 60000 65536"/>
                <a:gd name="T7" fmla="*/ 0 60000 65536"/>
                <a:gd name="T8" fmla="*/ 0 60000 65536"/>
                <a:gd name="T9" fmla="*/ 0 w 4878"/>
                <a:gd name="T10" fmla="*/ 0 h 653"/>
                <a:gd name="T11" fmla="*/ 4878 w 4878"/>
                <a:gd name="T12" fmla="*/ 653 h 6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78" h="653">
                  <a:moveTo>
                    <a:pt x="0" y="0"/>
                  </a:moveTo>
                  <a:cubicBezTo>
                    <a:pt x="522" y="422"/>
                    <a:pt x="1577" y="653"/>
                    <a:pt x="2443" y="649"/>
                  </a:cubicBezTo>
                  <a:cubicBezTo>
                    <a:pt x="3387" y="645"/>
                    <a:pt x="4229" y="447"/>
                    <a:pt x="4878" y="17"/>
                  </a:cubicBezTo>
                </a:path>
              </a:pathLst>
            </a:custGeom>
            <a:noFill/>
            <a:ln w="28575">
              <a:solidFill>
                <a:srgbClr val="FFFFFF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136" name="Group 14">
              <a:extLst>
                <a:ext uri="{FF2B5EF4-FFF2-40B4-BE49-F238E27FC236}">
                  <a16:creationId xmlns:a16="http://schemas.microsoft.com/office/drawing/2014/main" id="{53F257CB-4B26-43C4-B93E-BAAFEE0FF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664" y="1931989"/>
              <a:ext cx="1425575" cy="1508125"/>
              <a:chOff x="699" y="1238"/>
              <a:chExt cx="898" cy="950"/>
            </a:xfrm>
          </p:grpSpPr>
          <p:grpSp>
            <p:nvGrpSpPr>
              <p:cNvPr id="5169" name="Group 15">
                <a:extLst>
                  <a:ext uri="{FF2B5EF4-FFF2-40B4-BE49-F238E27FC236}">
                    <a16:creationId xmlns:a16="http://schemas.microsoft.com/office/drawing/2014/main" id="{72441068-D76F-4C00-9341-08B0DC2612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9" y="1238"/>
                <a:ext cx="898" cy="950"/>
                <a:chOff x="192" y="1917"/>
                <a:chExt cx="1042" cy="1102"/>
              </a:xfrm>
            </p:grpSpPr>
            <p:pic>
              <p:nvPicPr>
                <p:cNvPr id="5171" name="Picture 16" descr="light_shadow">
                  <a:extLst>
                    <a:ext uri="{FF2B5EF4-FFF2-40B4-BE49-F238E27FC236}">
                      <a16:creationId xmlns:a16="http://schemas.microsoft.com/office/drawing/2014/main" id="{11AD229A-1AA4-42CE-95AD-87532CB656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-78000" contrast="-7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72" name="Picture 17" descr="circuler_1">
                  <a:extLst>
                    <a:ext uri="{FF2B5EF4-FFF2-40B4-BE49-F238E27FC236}">
                      <a16:creationId xmlns:a16="http://schemas.microsoft.com/office/drawing/2014/main" id="{3BE891CE-D232-40EF-9D0F-58C87E3E50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0" name="Oval 18">
                  <a:extLst>
                    <a:ext uri="{FF2B5EF4-FFF2-40B4-BE49-F238E27FC236}">
                      <a16:creationId xmlns:a16="http://schemas.microsoft.com/office/drawing/2014/main" id="{BC242603-3A80-4216-BB5C-9380DA182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>
                        <a:gamma/>
                        <a:shade val="63529"/>
                        <a:invGamma/>
                        <a:alpha val="89999"/>
                      </a:srgbClr>
                    </a:gs>
                    <a:gs pos="50000">
                      <a:srgbClr val="FF9900">
                        <a:alpha val="55000"/>
                      </a:srgbClr>
                    </a:gs>
                    <a:gs pos="100000">
                      <a:srgbClr val="FF9900">
                        <a:gamma/>
                        <a:shade val="63529"/>
                        <a:invGamma/>
                        <a:alpha val="89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pic>
            <p:nvPicPr>
              <p:cNvPr id="5170" name="Picture 19" descr="Picture2">
                <a:extLst>
                  <a:ext uri="{FF2B5EF4-FFF2-40B4-BE49-F238E27FC236}">
                    <a16:creationId xmlns:a16="http://schemas.microsoft.com/office/drawing/2014/main" id="{3696207B-3D49-47B2-8E29-A3872BB4DD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89" y="1247"/>
                <a:ext cx="70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7" name="Group 20">
              <a:extLst>
                <a:ext uri="{FF2B5EF4-FFF2-40B4-BE49-F238E27FC236}">
                  <a16:creationId xmlns:a16="http://schemas.microsoft.com/office/drawing/2014/main" id="{C7C090AC-2F62-4931-9CB0-15C6C361D1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1" y="1931989"/>
              <a:ext cx="1425575" cy="1508125"/>
              <a:chOff x="192" y="1917"/>
              <a:chExt cx="1042" cy="1102"/>
            </a:xfrm>
          </p:grpSpPr>
          <p:grpSp>
            <p:nvGrpSpPr>
              <p:cNvPr id="5162" name="Group 21">
                <a:extLst>
                  <a:ext uri="{FF2B5EF4-FFF2-40B4-BE49-F238E27FC236}">
                    <a16:creationId xmlns:a16="http://schemas.microsoft.com/office/drawing/2014/main" id="{27078B94-1DF6-4AA5-82B7-53E483BC14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1917"/>
                <a:ext cx="1042" cy="1102"/>
                <a:chOff x="192" y="1917"/>
                <a:chExt cx="1042" cy="1102"/>
              </a:xfrm>
            </p:grpSpPr>
            <p:pic>
              <p:nvPicPr>
                <p:cNvPr id="5164" name="Picture 22" descr="light_shadow">
                  <a:extLst>
                    <a:ext uri="{FF2B5EF4-FFF2-40B4-BE49-F238E27FC236}">
                      <a16:creationId xmlns:a16="http://schemas.microsoft.com/office/drawing/2014/main" id="{282255DF-F350-49CC-9DC5-5527958F33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-78000" contrast="-7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65" name="Picture 23" descr="circuler_1">
                  <a:extLst>
                    <a:ext uri="{FF2B5EF4-FFF2-40B4-BE49-F238E27FC236}">
                      <a16:creationId xmlns:a16="http://schemas.microsoft.com/office/drawing/2014/main" id="{16ED4E5A-A783-4474-95F4-6A7A4B0F3E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6" name="Oval 24">
                  <a:extLst>
                    <a:ext uri="{FF2B5EF4-FFF2-40B4-BE49-F238E27FC236}">
                      <a16:creationId xmlns:a16="http://schemas.microsoft.com/office/drawing/2014/main" id="{88EAAC56-E5C0-4DC4-980E-352AEB918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CB1FE">
                        <a:gamma/>
                        <a:shade val="46275"/>
                        <a:invGamma/>
                        <a:alpha val="89999"/>
                      </a:srgbClr>
                    </a:gs>
                    <a:gs pos="50000">
                      <a:srgbClr val="5CB1FE">
                        <a:alpha val="55000"/>
                      </a:srgbClr>
                    </a:gs>
                    <a:gs pos="100000">
                      <a:srgbClr val="5CB1FE">
                        <a:gamma/>
                        <a:shade val="46275"/>
                        <a:invGamma/>
                        <a:alpha val="89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pic>
            <p:nvPicPr>
              <p:cNvPr id="5163" name="Picture 25" descr="Picture2">
                <a:extLst>
                  <a:ext uri="{FF2B5EF4-FFF2-40B4-BE49-F238E27FC236}">
                    <a16:creationId xmlns:a16="http://schemas.microsoft.com/office/drawing/2014/main" id="{AA41EA4B-A17A-48BF-ABA1-FD4822A2FC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6" y="1927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7" name="Rectangle 26">
              <a:extLst>
                <a:ext uri="{FF2B5EF4-FFF2-40B4-BE49-F238E27FC236}">
                  <a16:creationId xmlns:a16="http://schemas.microsoft.com/office/drawing/2014/main" id="{E90A99A1-9B52-46EE-B55A-2A12D299AB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98776" y="2553780"/>
              <a:ext cx="1108075" cy="31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FF0066"/>
                </a:buClr>
                <a:buSzPct val="75000"/>
                <a:defRPr/>
              </a:pPr>
              <a:r>
                <a:rPr lang="zh-CN" altLang="en-US" b="1" kern="0" dirty="0">
                  <a:solidFill>
                    <a:srgbClr val="3366FF"/>
                  </a:solidFill>
                  <a:latin typeface="华文楷体" pitchFamily="2" charset="-122"/>
                  <a:ea typeface="华文楷体" pitchFamily="2" charset="-122"/>
                </a:rPr>
                <a:t>研发中心</a:t>
              </a:r>
              <a:endParaRPr lang="en-US" altLang="zh-CN" b="1" kern="0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grpSp>
          <p:nvGrpSpPr>
            <p:cNvPr id="5140" name="Group 28">
              <a:extLst>
                <a:ext uri="{FF2B5EF4-FFF2-40B4-BE49-F238E27FC236}">
                  <a16:creationId xmlns:a16="http://schemas.microsoft.com/office/drawing/2014/main" id="{25342F96-9CA5-47D4-8201-2FE1956AE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7201" y="2195514"/>
              <a:ext cx="1654175" cy="1749425"/>
              <a:chOff x="192" y="1917"/>
              <a:chExt cx="1042" cy="1102"/>
            </a:xfrm>
          </p:grpSpPr>
          <p:grpSp>
            <p:nvGrpSpPr>
              <p:cNvPr id="5155" name="Group 29">
                <a:extLst>
                  <a:ext uri="{FF2B5EF4-FFF2-40B4-BE49-F238E27FC236}">
                    <a16:creationId xmlns:a16="http://schemas.microsoft.com/office/drawing/2014/main" id="{7CBB7F47-0745-40EC-B1A6-1B059856E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1917"/>
                <a:ext cx="1042" cy="1102"/>
                <a:chOff x="192" y="1917"/>
                <a:chExt cx="1042" cy="1102"/>
              </a:xfrm>
            </p:grpSpPr>
            <p:pic>
              <p:nvPicPr>
                <p:cNvPr id="5157" name="Picture 30" descr="light_shadow">
                  <a:extLst>
                    <a:ext uri="{FF2B5EF4-FFF2-40B4-BE49-F238E27FC236}">
                      <a16:creationId xmlns:a16="http://schemas.microsoft.com/office/drawing/2014/main" id="{A3BB2B6B-458A-419A-B457-C8845E87AE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lum bright="-78000" contrast="-7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8" name="Picture 31" descr="circuler_1">
                  <a:extLst>
                    <a:ext uri="{FF2B5EF4-FFF2-40B4-BE49-F238E27FC236}">
                      <a16:creationId xmlns:a16="http://schemas.microsoft.com/office/drawing/2014/main" id="{BBBDDF53-CBFE-42BD-AA11-3A8D42062E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" name="Oval 32">
                  <a:extLst>
                    <a:ext uri="{FF2B5EF4-FFF2-40B4-BE49-F238E27FC236}">
                      <a16:creationId xmlns:a16="http://schemas.microsoft.com/office/drawing/2014/main" id="{D7A8F6B8-DBAE-4440-BEF2-87399B5DCE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319">
                        <a:gamma/>
                        <a:shade val="36078"/>
                        <a:invGamma/>
                        <a:alpha val="89999"/>
                      </a:srgbClr>
                    </a:gs>
                    <a:gs pos="50000">
                      <a:srgbClr val="FFC319">
                        <a:alpha val="55000"/>
                      </a:srgbClr>
                    </a:gs>
                    <a:gs pos="100000">
                      <a:srgbClr val="FFC319">
                        <a:gamma/>
                        <a:shade val="36078"/>
                        <a:invGamma/>
                        <a:alpha val="89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pic>
            <p:nvPicPr>
              <p:cNvPr id="5156" name="Picture 33" descr="Picture2">
                <a:extLst>
                  <a:ext uri="{FF2B5EF4-FFF2-40B4-BE49-F238E27FC236}">
                    <a16:creationId xmlns:a16="http://schemas.microsoft.com/office/drawing/2014/main" id="{C34DDA7A-CAD5-4BAA-8F51-91BF34046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6" y="1927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41" name="Group 34">
              <a:extLst>
                <a:ext uri="{FF2B5EF4-FFF2-40B4-BE49-F238E27FC236}">
                  <a16:creationId xmlns:a16="http://schemas.microsoft.com/office/drawing/2014/main" id="{116F6002-251C-4A5C-9E66-4F54DD0A23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2676" y="2122489"/>
              <a:ext cx="1654175" cy="1749425"/>
              <a:chOff x="192" y="1917"/>
              <a:chExt cx="1042" cy="1102"/>
            </a:xfrm>
          </p:grpSpPr>
          <p:grpSp>
            <p:nvGrpSpPr>
              <p:cNvPr id="5148" name="Group 35">
                <a:extLst>
                  <a:ext uri="{FF2B5EF4-FFF2-40B4-BE49-F238E27FC236}">
                    <a16:creationId xmlns:a16="http://schemas.microsoft.com/office/drawing/2014/main" id="{B0A68B86-6A0A-4549-8147-F7D6567C9F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1917"/>
                <a:ext cx="1042" cy="1102"/>
                <a:chOff x="192" y="1917"/>
                <a:chExt cx="1042" cy="1102"/>
              </a:xfrm>
            </p:grpSpPr>
            <p:pic>
              <p:nvPicPr>
                <p:cNvPr id="5150" name="Picture 36" descr="light_shadow">
                  <a:extLst>
                    <a:ext uri="{FF2B5EF4-FFF2-40B4-BE49-F238E27FC236}">
                      <a16:creationId xmlns:a16="http://schemas.microsoft.com/office/drawing/2014/main" id="{002D8197-8923-4BB7-86C6-3849F3BF56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lum bright="-78000" contrast="-7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1" name="Picture 37" descr="circuler_1">
                  <a:extLst>
                    <a:ext uri="{FF2B5EF4-FFF2-40B4-BE49-F238E27FC236}">
                      <a16:creationId xmlns:a16="http://schemas.microsoft.com/office/drawing/2014/main" id="{5CD7D0FD-7E65-4BE3-8B2C-C0F0A9072F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0" name="Oval 38">
                  <a:extLst>
                    <a:ext uri="{FF2B5EF4-FFF2-40B4-BE49-F238E27FC236}">
                      <a16:creationId xmlns:a16="http://schemas.microsoft.com/office/drawing/2014/main" id="{FA268982-E8FF-40CE-9D5D-BB07F63F6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8D02A">
                        <a:gamma/>
                        <a:shade val="26275"/>
                        <a:invGamma/>
                        <a:alpha val="89999"/>
                      </a:srgbClr>
                    </a:gs>
                    <a:gs pos="50000">
                      <a:srgbClr val="A8D02A">
                        <a:alpha val="55000"/>
                      </a:srgbClr>
                    </a:gs>
                    <a:gs pos="100000">
                      <a:srgbClr val="A8D02A">
                        <a:gamma/>
                        <a:shade val="26275"/>
                        <a:invGamma/>
                        <a:alpha val="89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pic>
            <p:nvPicPr>
              <p:cNvPr id="5149" name="Picture 39" descr="Picture2">
                <a:extLst>
                  <a:ext uri="{FF2B5EF4-FFF2-40B4-BE49-F238E27FC236}">
                    <a16:creationId xmlns:a16="http://schemas.microsoft.com/office/drawing/2014/main" id="{F021D89E-5DA6-4142-9FD0-A58109955F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6" y="1927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1" name="Rectangle 40">
              <a:extLst>
                <a:ext uri="{FF2B5EF4-FFF2-40B4-BE49-F238E27FC236}">
                  <a16:creationId xmlns:a16="http://schemas.microsoft.com/office/drawing/2014/main" id="{A98425D2-5C9A-4B2F-B20A-10619255DF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63685" y="2896458"/>
              <a:ext cx="1223963" cy="31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FF0066"/>
                </a:buClr>
                <a:buSzPct val="75000"/>
                <a:defRPr/>
              </a:pPr>
              <a:r>
                <a:rPr lang="en-US" altLang="zh-CN" b="1" kern="0" dirty="0">
                  <a:solidFill>
                    <a:srgbClr val="3366FF"/>
                  </a:solidFill>
                  <a:latin typeface="华文楷体" pitchFamily="2" charset="-122"/>
                  <a:ea typeface="华文楷体" pitchFamily="2" charset="-122"/>
                </a:rPr>
                <a:t>EMI</a:t>
              </a:r>
              <a:r>
                <a:rPr lang="zh-CN" altLang="en-US" b="1" kern="0" dirty="0">
                  <a:solidFill>
                    <a:srgbClr val="3366FF"/>
                  </a:solidFill>
                  <a:latin typeface="华文楷体" pitchFamily="2" charset="-122"/>
                  <a:ea typeface="华文楷体" pitchFamily="2" charset="-122"/>
                </a:rPr>
                <a:t>团队</a:t>
              </a:r>
              <a:endParaRPr lang="en-US" altLang="zh-CN" b="1" kern="0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02" name="Rectangle 41">
              <a:extLst>
                <a:ext uri="{FF2B5EF4-FFF2-40B4-BE49-F238E27FC236}">
                  <a16:creationId xmlns:a16="http://schemas.microsoft.com/office/drawing/2014/main" id="{63FE2758-B59D-49E4-A67B-5F51F12A4C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78801" y="2539211"/>
              <a:ext cx="1416050" cy="31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Clr>
                  <a:srgbClr val="FF0066"/>
                </a:buClr>
                <a:buSzPct val="75000"/>
                <a:defRPr/>
              </a:pPr>
              <a:r>
                <a:rPr lang="zh-CN" altLang="en-US" b="1" kern="0" dirty="0">
                  <a:solidFill>
                    <a:srgbClr val="3366FF"/>
                  </a:solidFill>
                  <a:latin typeface="华文楷体" pitchFamily="2" charset="-122"/>
                  <a:ea typeface="华文楷体" pitchFamily="2" charset="-122"/>
                </a:rPr>
                <a:t>器件技术</a:t>
              </a:r>
              <a:endParaRPr lang="en-US" altLang="zh-CN" b="1" kern="0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144" name="圆角矩形 102">
              <a:extLst>
                <a:ext uri="{FF2B5EF4-FFF2-40B4-BE49-F238E27FC236}">
                  <a16:creationId xmlns:a16="http://schemas.microsoft.com/office/drawing/2014/main" id="{BBE70BC9-CFE4-42A2-8B25-21DC01670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913" y="3716339"/>
              <a:ext cx="1079500" cy="10810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>
                  <a:latin typeface="华文楷体" panose="02010600040101010101" pitchFamily="2" charset="-122"/>
                  <a:ea typeface="华文楷体" panose="02010600040101010101" pitchFamily="2" charset="-122"/>
                </a:rPr>
                <a:t>负责新材料、</a:t>
              </a:r>
              <a:endParaRPr lang="en-US" altLang="zh-CN" sz="18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eaLnBrk="1" hangingPunct="1"/>
              <a:r>
                <a:rPr lang="zh-CN" altLang="en-US" sz="1800">
                  <a:latin typeface="华文楷体" panose="02010600040101010101" pitchFamily="2" charset="-122"/>
                  <a:ea typeface="华文楷体" panose="02010600040101010101" pitchFamily="2" charset="-122"/>
                </a:rPr>
                <a:t>新产品开发</a:t>
              </a:r>
              <a:endParaRPr lang="en-US" altLang="zh-CN" sz="18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eaLnBrk="1" hangingPunct="1"/>
              <a:r>
                <a:rPr lang="zh-CN" altLang="en-US" sz="1800">
                  <a:latin typeface="华文楷体" panose="02010600040101010101" pitchFamily="2" charset="-122"/>
                  <a:ea typeface="华文楷体" panose="02010600040101010101" pitchFamily="2" charset="-122"/>
                </a:rPr>
                <a:t>、新项目调</a:t>
              </a:r>
              <a:endParaRPr lang="en-US" altLang="zh-CN" sz="18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eaLnBrk="1" hangingPunct="1"/>
              <a:r>
                <a:rPr lang="zh-CN" altLang="en-US" sz="1800">
                  <a:latin typeface="华文楷体" panose="02010600040101010101" pitchFamily="2" charset="-122"/>
                  <a:ea typeface="华文楷体" panose="02010600040101010101" pitchFamily="2" charset="-122"/>
                </a:rPr>
                <a:t>研及开发</a:t>
              </a:r>
            </a:p>
          </p:txBody>
        </p:sp>
        <p:sp>
          <p:nvSpPr>
            <p:cNvPr id="5145" name="圆角矩形 103">
              <a:extLst>
                <a:ext uri="{FF2B5EF4-FFF2-40B4-BE49-F238E27FC236}">
                  <a16:creationId xmlns:a16="http://schemas.microsoft.com/office/drawing/2014/main" id="{F2A2316D-977E-4479-99C4-008DF9B98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4" y="3933826"/>
              <a:ext cx="1081087" cy="10080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>
                  <a:latin typeface="华文楷体" panose="02010600040101010101" pitchFamily="2" charset="-122"/>
                  <a:ea typeface="华文楷体" panose="02010600040101010101" pitchFamily="2" charset="-122"/>
                </a:rPr>
                <a:t>EMI</a:t>
              </a:r>
              <a:r>
                <a:rPr lang="zh-CN" altLang="en-US" sz="1800">
                  <a:latin typeface="华文楷体" panose="02010600040101010101" pitchFamily="2" charset="-122"/>
                  <a:ea typeface="华文楷体" panose="02010600040101010101" pitchFamily="2" charset="-122"/>
                </a:rPr>
                <a:t>检测及</a:t>
              </a:r>
              <a:endParaRPr lang="en-US" altLang="zh-CN" sz="18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eaLnBrk="1" hangingPunct="1"/>
              <a:r>
                <a:rPr lang="zh-CN" altLang="en-US" sz="1800">
                  <a:latin typeface="华文楷体" panose="02010600040101010101" pitchFamily="2" charset="-122"/>
                  <a:ea typeface="华文楷体" panose="02010600040101010101" pitchFamily="2" charset="-122"/>
                </a:rPr>
                <a:t>解决方案制</a:t>
              </a:r>
              <a:endParaRPr lang="en-US" altLang="zh-CN" sz="18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eaLnBrk="1" hangingPunct="1"/>
              <a:r>
                <a:rPr lang="zh-CN" altLang="en-US" sz="1800">
                  <a:latin typeface="华文楷体" panose="02010600040101010101" pitchFamily="2" charset="-122"/>
                  <a:ea typeface="华文楷体" panose="02010600040101010101" pitchFamily="2" charset="-122"/>
                </a:rPr>
                <a:t>定</a:t>
              </a:r>
            </a:p>
          </p:txBody>
        </p:sp>
        <p:sp>
          <p:nvSpPr>
            <p:cNvPr id="5146" name="圆角矩形 104">
              <a:extLst>
                <a:ext uri="{FF2B5EF4-FFF2-40B4-BE49-F238E27FC236}">
                  <a16:creationId xmlns:a16="http://schemas.microsoft.com/office/drawing/2014/main" id="{C0E74BC3-AB4C-4C95-8B58-6D676A66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363" y="3860801"/>
              <a:ext cx="1079500" cy="11525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器件的设计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eaLnBrk="1" hangingPunct="1"/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和开发、器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eaLnBrk="1" hangingPunct="1"/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件的工艺制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eaLnBrk="1" hangingPunct="1"/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定</a:t>
              </a:r>
            </a:p>
          </p:txBody>
        </p:sp>
        <p:sp>
          <p:nvSpPr>
            <p:cNvPr id="5147" name="圆角矩形 105">
              <a:extLst>
                <a:ext uri="{FF2B5EF4-FFF2-40B4-BE49-F238E27FC236}">
                  <a16:creationId xmlns:a16="http://schemas.microsoft.com/office/drawing/2014/main" id="{ED070665-5557-45AC-81AF-E7D0E2C75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6588" y="3500438"/>
              <a:ext cx="1079500" cy="10080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磁芯的设计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eaLnBrk="1" hangingPunct="1"/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和开发以及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eaLnBrk="1" hangingPunct="1"/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工艺制定</a:t>
              </a:r>
            </a:p>
          </p:txBody>
        </p:sp>
        <p:sp>
          <p:nvSpPr>
            <p:cNvPr id="88" name="Rectangle 27">
              <a:extLst>
                <a:ext uri="{FF2B5EF4-FFF2-40B4-BE49-F238E27FC236}">
                  <a16:creationId xmlns:a16="http://schemas.microsoft.com/office/drawing/2014/main" id="{7D2AFD19-A127-47F7-A246-3852E7141E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81739" y="2851378"/>
              <a:ext cx="1416050" cy="31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Clr>
                  <a:srgbClr val="FF0066"/>
                </a:buClr>
                <a:buSzPct val="75000"/>
                <a:defRPr/>
              </a:pPr>
              <a:r>
                <a:rPr lang="zh-CN" altLang="en-US" b="1" kern="0" dirty="0">
                  <a:solidFill>
                    <a:srgbClr val="3366FF"/>
                  </a:solidFill>
                  <a:latin typeface="华文楷体" pitchFamily="2" charset="-122"/>
                  <a:ea typeface="华文楷体" pitchFamily="2" charset="-122"/>
                </a:rPr>
                <a:t>磁芯技术</a:t>
              </a:r>
              <a:endParaRPr lang="en-US" altLang="zh-CN" b="1" kern="0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</p:grpSp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41850"/>
            <a:ext cx="12192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直线 68"/>
          <p:cNvSpPr>
            <a:spLocks noChangeShapeType="1"/>
          </p:cNvSpPr>
          <p:nvPr/>
        </p:nvSpPr>
        <p:spPr bwMode="auto">
          <a:xfrm>
            <a:off x="4726517" y="3422661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1413934" y="3779849"/>
            <a:ext cx="1388533" cy="1052513"/>
            <a:chOff x="691" y="2077"/>
            <a:chExt cx="656" cy="663"/>
          </a:xfrm>
        </p:grpSpPr>
        <p:pic>
          <p:nvPicPr>
            <p:cNvPr id="11352" name="图片 3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1" y="2077"/>
              <a:ext cx="656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53" name="椭圆 4"/>
            <p:cNvSpPr>
              <a:spLocks noChangeArrowheads="1"/>
            </p:cNvSpPr>
            <p:nvPr/>
          </p:nvSpPr>
          <p:spPr bwMode="auto">
            <a:xfrm>
              <a:off x="691" y="2077"/>
              <a:ext cx="652" cy="663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sz="1800"/>
            </a:p>
          </p:txBody>
        </p:sp>
        <p:grpSp>
          <p:nvGrpSpPr>
            <p:cNvPr id="3" name="组合 5"/>
            <p:cNvGrpSpPr>
              <a:grpSpLocks/>
            </p:cNvGrpSpPr>
            <p:nvPr/>
          </p:nvGrpSpPr>
          <p:grpSpPr bwMode="auto">
            <a:xfrm>
              <a:off x="737" y="2609"/>
              <a:ext cx="575" cy="110"/>
              <a:chOff x="3704" y="1872"/>
              <a:chExt cx="827" cy="156"/>
            </a:xfrm>
          </p:grpSpPr>
          <p:grpSp>
            <p:nvGrpSpPr>
              <p:cNvPr id="4" name="组合 6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11361" name="自选图形 7"/>
                <p:cNvSpPr>
                  <a:spLocks noChangeArrowheads="1"/>
                </p:cNvSpPr>
                <p:nvPr/>
              </p:nvSpPr>
              <p:spPr bwMode="auto">
                <a:xfrm rot="5263130">
                  <a:off x="1855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62" name="自选图形 8"/>
                <p:cNvSpPr>
                  <a:spLocks noChangeArrowheads="1"/>
                </p:cNvSpPr>
                <p:nvPr/>
              </p:nvSpPr>
              <p:spPr bwMode="auto">
                <a:xfrm rot="6078281">
                  <a:off x="1991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63" name="自选图形 9"/>
                <p:cNvSpPr>
                  <a:spLocks noChangeArrowheads="1"/>
                </p:cNvSpPr>
                <p:nvPr/>
              </p:nvSpPr>
              <p:spPr bwMode="auto">
                <a:xfrm rot="6373927">
                  <a:off x="2067" y="229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64" name="自选图形 10"/>
                <p:cNvSpPr>
                  <a:spLocks noChangeArrowheads="1"/>
                </p:cNvSpPr>
                <p:nvPr/>
              </p:nvSpPr>
              <p:spPr bwMode="auto">
                <a:xfrm rot="6906312">
                  <a:off x="2157" y="232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</p:grpSp>
          <p:grpSp>
            <p:nvGrpSpPr>
              <p:cNvPr id="5" name="组合 11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11357" name="自选图形 12"/>
                <p:cNvSpPr>
                  <a:spLocks noChangeArrowheads="1"/>
                </p:cNvSpPr>
                <p:nvPr/>
              </p:nvSpPr>
              <p:spPr bwMode="auto">
                <a:xfrm rot="5263130">
                  <a:off x="1855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58" name="自选图形 13"/>
                <p:cNvSpPr>
                  <a:spLocks noChangeArrowheads="1"/>
                </p:cNvSpPr>
                <p:nvPr/>
              </p:nvSpPr>
              <p:spPr bwMode="auto">
                <a:xfrm rot="6078281">
                  <a:off x="1991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59" name="自选图形 14"/>
                <p:cNvSpPr>
                  <a:spLocks noChangeArrowheads="1"/>
                </p:cNvSpPr>
                <p:nvPr/>
              </p:nvSpPr>
              <p:spPr bwMode="auto">
                <a:xfrm rot="6373927">
                  <a:off x="2067" y="229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60" name="自选图形 15"/>
                <p:cNvSpPr>
                  <a:spLocks noChangeArrowheads="1"/>
                </p:cNvSpPr>
                <p:nvPr/>
              </p:nvSpPr>
              <p:spPr bwMode="auto">
                <a:xfrm rot="6906312">
                  <a:off x="2157" y="232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</p:grpSp>
        </p:grpSp>
      </p:grpSp>
      <p:grpSp>
        <p:nvGrpSpPr>
          <p:cNvPr id="6" name="组合 16"/>
          <p:cNvGrpSpPr>
            <a:grpSpLocks/>
          </p:cNvGrpSpPr>
          <p:nvPr/>
        </p:nvGrpSpPr>
        <p:grpSpPr bwMode="auto">
          <a:xfrm>
            <a:off x="4032251" y="3771911"/>
            <a:ext cx="1388533" cy="1052512"/>
            <a:chOff x="1928" y="2072"/>
            <a:chExt cx="656" cy="663"/>
          </a:xfrm>
        </p:grpSpPr>
        <p:pic>
          <p:nvPicPr>
            <p:cNvPr id="11339" name="图片 17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8" y="2072"/>
              <a:ext cx="656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40" name="椭圆 18"/>
            <p:cNvSpPr>
              <a:spLocks noChangeArrowheads="1"/>
            </p:cNvSpPr>
            <p:nvPr/>
          </p:nvSpPr>
          <p:spPr bwMode="auto">
            <a:xfrm>
              <a:off x="1928" y="2072"/>
              <a:ext cx="652" cy="663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sz="1800"/>
            </a:p>
          </p:txBody>
        </p:sp>
        <p:grpSp>
          <p:nvGrpSpPr>
            <p:cNvPr id="7" name="组合 19"/>
            <p:cNvGrpSpPr>
              <a:grpSpLocks/>
            </p:cNvGrpSpPr>
            <p:nvPr/>
          </p:nvGrpSpPr>
          <p:grpSpPr bwMode="auto">
            <a:xfrm>
              <a:off x="1974" y="2604"/>
              <a:ext cx="575" cy="110"/>
              <a:chOff x="3704" y="1872"/>
              <a:chExt cx="827" cy="156"/>
            </a:xfrm>
          </p:grpSpPr>
          <p:grpSp>
            <p:nvGrpSpPr>
              <p:cNvPr id="8" name="组合 20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11348" name="自选图形 21"/>
                <p:cNvSpPr>
                  <a:spLocks noChangeArrowheads="1"/>
                </p:cNvSpPr>
                <p:nvPr/>
              </p:nvSpPr>
              <p:spPr bwMode="auto">
                <a:xfrm rot="5263130">
                  <a:off x="1855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49" name="自选图形 22"/>
                <p:cNvSpPr>
                  <a:spLocks noChangeArrowheads="1"/>
                </p:cNvSpPr>
                <p:nvPr/>
              </p:nvSpPr>
              <p:spPr bwMode="auto">
                <a:xfrm rot="6078281">
                  <a:off x="1991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50" name="自选图形 23"/>
                <p:cNvSpPr>
                  <a:spLocks noChangeArrowheads="1"/>
                </p:cNvSpPr>
                <p:nvPr/>
              </p:nvSpPr>
              <p:spPr bwMode="auto">
                <a:xfrm rot="6373927">
                  <a:off x="2067" y="229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51" name="自选图形 24"/>
                <p:cNvSpPr>
                  <a:spLocks noChangeArrowheads="1"/>
                </p:cNvSpPr>
                <p:nvPr/>
              </p:nvSpPr>
              <p:spPr bwMode="auto">
                <a:xfrm rot="6906312">
                  <a:off x="2157" y="232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</p:grpSp>
          <p:grpSp>
            <p:nvGrpSpPr>
              <p:cNvPr id="9" name="组合 25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11344" name="自选图形 26"/>
                <p:cNvSpPr>
                  <a:spLocks noChangeArrowheads="1"/>
                </p:cNvSpPr>
                <p:nvPr/>
              </p:nvSpPr>
              <p:spPr bwMode="auto">
                <a:xfrm rot="5263130">
                  <a:off x="1855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45" name="自选图形 27"/>
                <p:cNvSpPr>
                  <a:spLocks noChangeArrowheads="1"/>
                </p:cNvSpPr>
                <p:nvPr/>
              </p:nvSpPr>
              <p:spPr bwMode="auto">
                <a:xfrm rot="6078281">
                  <a:off x="1991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46" name="自选图形 28"/>
                <p:cNvSpPr>
                  <a:spLocks noChangeArrowheads="1"/>
                </p:cNvSpPr>
                <p:nvPr/>
              </p:nvSpPr>
              <p:spPr bwMode="auto">
                <a:xfrm rot="6373927">
                  <a:off x="2067" y="229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47" name="自选图形 29"/>
                <p:cNvSpPr>
                  <a:spLocks noChangeArrowheads="1"/>
                </p:cNvSpPr>
                <p:nvPr/>
              </p:nvSpPr>
              <p:spPr bwMode="auto">
                <a:xfrm rot="6906312">
                  <a:off x="2157" y="232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</p:grpSp>
        </p:grpSp>
      </p:grpSp>
      <p:grpSp>
        <p:nvGrpSpPr>
          <p:cNvPr id="10" name="组合 30"/>
          <p:cNvGrpSpPr>
            <a:grpSpLocks/>
          </p:cNvGrpSpPr>
          <p:nvPr/>
        </p:nvGrpSpPr>
        <p:grpSpPr bwMode="auto">
          <a:xfrm>
            <a:off x="6616700" y="3783024"/>
            <a:ext cx="1388533" cy="1050925"/>
            <a:chOff x="3149" y="2079"/>
            <a:chExt cx="656" cy="662"/>
          </a:xfrm>
        </p:grpSpPr>
        <p:pic>
          <p:nvPicPr>
            <p:cNvPr id="11326" name="图片 31" descr="circuler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9" y="2079"/>
              <a:ext cx="656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27" name="椭圆 32"/>
            <p:cNvSpPr>
              <a:spLocks noChangeArrowheads="1"/>
            </p:cNvSpPr>
            <p:nvPr/>
          </p:nvSpPr>
          <p:spPr bwMode="auto">
            <a:xfrm>
              <a:off x="3149" y="2079"/>
              <a:ext cx="652" cy="662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sz="1800"/>
            </a:p>
          </p:txBody>
        </p:sp>
        <p:grpSp>
          <p:nvGrpSpPr>
            <p:cNvPr id="11" name="组合 33"/>
            <p:cNvGrpSpPr>
              <a:grpSpLocks/>
            </p:cNvGrpSpPr>
            <p:nvPr/>
          </p:nvGrpSpPr>
          <p:grpSpPr bwMode="auto">
            <a:xfrm>
              <a:off x="3195" y="2610"/>
              <a:ext cx="575" cy="111"/>
              <a:chOff x="3704" y="1872"/>
              <a:chExt cx="827" cy="156"/>
            </a:xfrm>
          </p:grpSpPr>
          <p:grpSp>
            <p:nvGrpSpPr>
              <p:cNvPr id="12" name="组合 34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11335" name="自选图形 35"/>
                <p:cNvSpPr>
                  <a:spLocks noChangeArrowheads="1"/>
                </p:cNvSpPr>
                <p:nvPr/>
              </p:nvSpPr>
              <p:spPr bwMode="auto">
                <a:xfrm rot="5263130">
                  <a:off x="1855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36" name="自选图形 36"/>
                <p:cNvSpPr>
                  <a:spLocks noChangeArrowheads="1"/>
                </p:cNvSpPr>
                <p:nvPr/>
              </p:nvSpPr>
              <p:spPr bwMode="auto">
                <a:xfrm rot="6078281">
                  <a:off x="1991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37" name="自选图形 37"/>
                <p:cNvSpPr>
                  <a:spLocks noChangeArrowheads="1"/>
                </p:cNvSpPr>
                <p:nvPr/>
              </p:nvSpPr>
              <p:spPr bwMode="auto">
                <a:xfrm rot="6373927">
                  <a:off x="2067" y="229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38" name="自选图形 38"/>
                <p:cNvSpPr>
                  <a:spLocks noChangeArrowheads="1"/>
                </p:cNvSpPr>
                <p:nvPr/>
              </p:nvSpPr>
              <p:spPr bwMode="auto">
                <a:xfrm rot="6906312">
                  <a:off x="2157" y="232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</p:grpSp>
          <p:grpSp>
            <p:nvGrpSpPr>
              <p:cNvPr id="13" name="组合 39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11331" name="自选图形 40"/>
                <p:cNvSpPr>
                  <a:spLocks noChangeArrowheads="1"/>
                </p:cNvSpPr>
                <p:nvPr/>
              </p:nvSpPr>
              <p:spPr bwMode="auto">
                <a:xfrm rot="5263130">
                  <a:off x="1855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32" name="自选图形 41"/>
                <p:cNvSpPr>
                  <a:spLocks noChangeArrowheads="1"/>
                </p:cNvSpPr>
                <p:nvPr/>
              </p:nvSpPr>
              <p:spPr bwMode="auto">
                <a:xfrm rot="6078281">
                  <a:off x="1991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33" name="自选图形 42"/>
                <p:cNvSpPr>
                  <a:spLocks noChangeArrowheads="1"/>
                </p:cNvSpPr>
                <p:nvPr/>
              </p:nvSpPr>
              <p:spPr bwMode="auto">
                <a:xfrm rot="6373927">
                  <a:off x="2067" y="229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34" name="自选图形 43"/>
                <p:cNvSpPr>
                  <a:spLocks noChangeArrowheads="1"/>
                </p:cNvSpPr>
                <p:nvPr/>
              </p:nvSpPr>
              <p:spPr bwMode="auto">
                <a:xfrm rot="6906312">
                  <a:off x="2157" y="232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9900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</p:grpSp>
        </p:grpSp>
      </p:grpSp>
      <p:grpSp>
        <p:nvGrpSpPr>
          <p:cNvPr id="14" name="组合 44"/>
          <p:cNvGrpSpPr>
            <a:grpSpLocks/>
          </p:cNvGrpSpPr>
          <p:nvPr/>
        </p:nvGrpSpPr>
        <p:grpSpPr bwMode="auto">
          <a:xfrm>
            <a:off x="9232900" y="3775087"/>
            <a:ext cx="1388533" cy="1050925"/>
            <a:chOff x="4385" y="2074"/>
            <a:chExt cx="656" cy="662"/>
          </a:xfrm>
        </p:grpSpPr>
        <p:pic>
          <p:nvPicPr>
            <p:cNvPr id="11313" name="图片 45" descr="circuler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85" y="2074"/>
              <a:ext cx="656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4" name="椭圆 46"/>
            <p:cNvSpPr>
              <a:spLocks noChangeArrowheads="1"/>
            </p:cNvSpPr>
            <p:nvPr/>
          </p:nvSpPr>
          <p:spPr bwMode="auto">
            <a:xfrm>
              <a:off x="4385" y="2074"/>
              <a:ext cx="652" cy="662"/>
            </a:xfrm>
            <a:prstGeom prst="ellipse">
              <a:avLst/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sz="1800"/>
            </a:p>
          </p:txBody>
        </p:sp>
        <p:grpSp>
          <p:nvGrpSpPr>
            <p:cNvPr id="15" name="组合 47"/>
            <p:cNvGrpSpPr>
              <a:grpSpLocks/>
            </p:cNvGrpSpPr>
            <p:nvPr/>
          </p:nvGrpSpPr>
          <p:grpSpPr bwMode="auto">
            <a:xfrm>
              <a:off x="4431" y="2605"/>
              <a:ext cx="575" cy="111"/>
              <a:chOff x="3704" y="1872"/>
              <a:chExt cx="827" cy="156"/>
            </a:xfrm>
          </p:grpSpPr>
          <p:grpSp>
            <p:nvGrpSpPr>
              <p:cNvPr id="16" name="组合 48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11322" name="自选图形 49"/>
                <p:cNvSpPr>
                  <a:spLocks noChangeArrowheads="1"/>
                </p:cNvSpPr>
                <p:nvPr/>
              </p:nvSpPr>
              <p:spPr bwMode="auto">
                <a:xfrm rot="5263130">
                  <a:off x="1855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23" name="自选图形 50"/>
                <p:cNvSpPr>
                  <a:spLocks noChangeArrowheads="1"/>
                </p:cNvSpPr>
                <p:nvPr/>
              </p:nvSpPr>
              <p:spPr bwMode="auto">
                <a:xfrm rot="6078281">
                  <a:off x="1991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24" name="自选图形 51"/>
                <p:cNvSpPr>
                  <a:spLocks noChangeArrowheads="1"/>
                </p:cNvSpPr>
                <p:nvPr/>
              </p:nvSpPr>
              <p:spPr bwMode="auto">
                <a:xfrm rot="6373927">
                  <a:off x="2067" y="229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25" name="自选图形 52"/>
                <p:cNvSpPr>
                  <a:spLocks noChangeArrowheads="1"/>
                </p:cNvSpPr>
                <p:nvPr/>
              </p:nvSpPr>
              <p:spPr bwMode="auto">
                <a:xfrm rot="6906312">
                  <a:off x="2157" y="232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</p:grpSp>
          <p:grpSp>
            <p:nvGrpSpPr>
              <p:cNvPr id="17" name="组合 53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11318" name="自选图形 54"/>
                <p:cNvSpPr>
                  <a:spLocks noChangeArrowheads="1"/>
                </p:cNvSpPr>
                <p:nvPr/>
              </p:nvSpPr>
              <p:spPr bwMode="auto">
                <a:xfrm rot="5263130">
                  <a:off x="1855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19" name="自选图形 55"/>
                <p:cNvSpPr>
                  <a:spLocks noChangeArrowheads="1"/>
                </p:cNvSpPr>
                <p:nvPr/>
              </p:nvSpPr>
              <p:spPr bwMode="auto">
                <a:xfrm rot="6078281">
                  <a:off x="1991" y="2270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20" name="自选图形 56"/>
                <p:cNvSpPr>
                  <a:spLocks noChangeArrowheads="1"/>
                </p:cNvSpPr>
                <p:nvPr/>
              </p:nvSpPr>
              <p:spPr bwMode="auto">
                <a:xfrm rot="6373927">
                  <a:off x="2067" y="229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  <p:sp>
              <p:nvSpPr>
                <p:cNvPr id="11321" name="自选图形 57"/>
                <p:cNvSpPr>
                  <a:spLocks noChangeArrowheads="1"/>
                </p:cNvSpPr>
                <p:nvPr/>
              </p:nvSpPr>
              <p:spPr bwMode="auto">
                <a:xfrm rot="6906312">
                  <a:off x="2157" y="232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eaLnBrk="1" hangingPunct="1"/>
                  <a:endParaRPr lang="zh-CN" altLang="zh-CN" sz="1800"/>
                </a:p>
              </p:txBody>
            </p:sp>
          </p:grpSp>
        </p:grpSp>
      </p:grpSp>
      <p:sp>
        <p:nvSpPr>
          <p:cNvPr id="11272" name="直线 58"/>
          <p:cNvSpPr>
            <a:spLocks noChangeShapeType="1"/>
          </p:cNvSpPr>
          <p:nvPr/>
        </p:nvSpPr>
        <p:spPr bwMode="auto">
          <a:xfrm>
            <a:off x="2101851" y="4927611"/>
            <a:ext cx="0" cy="334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3" name="直线 59"/>
          <p:cNvSpPr>
            <a:spLocks noChangeShapeType="1"/>
          </p:cNvSpPr>
          <p:nvPr/>
        </p:nvSpPr>
        <p:spPr bwMode="auto">
          <a:xfrm flipH="1">
            <a:off x="1094318" y="5272098"/>
            <a:ext cx="19939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4" name="文本框 61"/>
          <p:cNvSpPr txBox="1">
            <a:spLocks noChangeArrowheads="1"/>
          </p:cNvSpPr>
          <p:nvPr/>
        </p:nvSpPr>
        <p:spPr bwMode="auto">
          <a:xfrm>
            <a:off x="1291167" y="4219587"/>
            <a:ext cx="160655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>
                <a:ea typeface="方正大标宋简体" pitchFamily="65" charset="-122"/>
              </a:rPr>
              <a:t>材料</a:t>
            </a:r>
          </a:p>
        </p:txBody>
      </p:sp>
      <p:sp>
        <p:nvSpPr>
          <p:cNvPr id="11275" name="文本框 62"/>
          <p:cNvSpPr txBox="1">
            <a:spLocks noChangeArrowheads="1"/>
          </p:cNvSpPr>
          <p:nvPr/>
        </p:nvSpPr>
        <p:spPr bwMode="auto">
          <a:xfrm>
            <a:off x="4030134" y="4195774"/>
            <a:ext cx="139276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b="1">
                <a:ea typeface="方正大标宋简体" pitchFamily="65" charset="-122"/>
              </a:rPr>
              <a:t>磁芯</a:t>
            </a:r>
            <a:r>
              <a:rPr lang="en-US" altLang="zh-CN" sz="2000" b="1" dirty="0">
                <a:ea typeface="方正大标宋简体" pitchFamily="65" charset="-122"/>
              </a:rPr>
              <a:t> </a:t>
            </a:r>
            <a:endParaRPr lang="zh-CN" altLang="en-US" sz="2000" b="1">
              <a:ea typeface="方正大标宋简体" pitchFamily="65" charset="-122"/>
            </a:endParaRPr>
          </a:p>
        </p:txBody>
      </p:sp>
      <p:sp>
        <p:nvSpPr>
          <p:cNvPr id="11276" name="文本框 63"/>
          <p:cNvSpPr txBox="1">
            <a:spLocks noChangeArrowheads="1"/>
          </p:cNvSpPr>
          <p:nvPr/>
        </p:nvSpPr>
        <p:spPr bwMode="auto">
          <a:xfrm>
            <a:off x="6383867" y="4076711"/>
            <a:ext cx="1917700" cy="22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 eaLnBrk="1" hangingPunct="1">
              <a:lnSpc>
                <a:spcPts val="1000"/>
              </a:lnSpc>
              <a:spcBef>
                <a:spcPct val="50000"/>
              </a:spcBef>
            </a:pPr>
            <a:r>
              <a:rPr lang="zh-CN" altLang="en-US" sz="1600" b="1">
                <a:ea typeface="方正大标宋简体" pitchFamily="65" charset="-122"/>
              </a:rPr>
              <a:t>器件</a:t>
            </a:r>
          </a:p>
        </p:txBody>
      </p:sp>
      <p:sp>
        <p:nvSpPr>
          <p:cNvPr id="11277" name="直线 65"/>
          <p:cNvSpPr>
            <a:spLocks noChangeShapeType="1"/>
          </p:cNvSpPr>
          <p:nvPr/>
        </p:nvSpPr>
        <p:spPr bwMode="auto">
          <a:xfrm>
            <a:off x="9925051" y="3352811"/>
            <a:ext cx="0" cy="334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8" name="直线 66"/>
          <p:cNvSpPr>
            <a:spLocks noChangeShapeType="1"/>
          </p:cNvSpPr>
          <p:nvPr/>
        </p:nvSpPr>
        <p:spPr bwMode="auto">
          <a:xfrm flipH="1" flipV="1">
            <a:off x="7975601" y="3333762"/>
            <a:ext cx="2984500" cy="158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9" name="直线 69"/>
          <p:cNvSpPr>
            <a:spLocks noChangeShapeType="1"/>
          </p:cNvSpPr>
          <p:nvPr/>
        </p:nvSpPr>
        <p:spPr bwMode="auto">
          <a:xfrm flipH="1">
            <a:off x="527051" y="3422661"/>
            <a:ext cx="69215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0" name="直线 71"/>
          <p:cNvSpPr>
            <a:spLocks noChangeShapeType="1"/>
          </p:cNvSpPr>
          <p:nvPr/>
        </p:nvSpPr>
        <p:spPr bwMode="auto">
          <a:xfrm>
            <a:off x="7279217" y="4927611"/>
            <a:ext cx="0" cy="334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1" name="直线 72"/>
          <p:cNvSpPr>
            <a:spLocks noChangeShapeType="1"/>
          </p:cNvSpPr>
          <p:nvPr/>
        </p:nvSpPr>
        <p:spPr bwMode="auto">
          <a:xfrm flipH="1" flipV="1">
            <a:off x="3915833" y="5262574"/>
            <a:ext cx="7173384" cy="95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" name="组合 74"/>
          <p:cNvGrpSpPr>
            <a:grpSpLocks/>
          </p:cNvGrpSpPr>
          <p:nvPr/>
        </p:nvGrpSpPr>
        <p:grpSpPr bwMode="auto">
          <a:xfrm>
            <a:off x="-48683" y="3667137"/>
            <a:ext cx="12192001" cy="1254125"/>
            <a:chOff x="0" y="2006"/>
            <a:chExt cx="5760" cy="790"/>
          </a:xfrm>
        </p:grpSpPr>
        <p:sp>
          <p:nvSpPr>
            <p:cNvPr id="273483" name="直线 75"/>
            <p:cNvSpPr>
              <a:spLocks noChangeShapeType="1"/>
            </p:cNvSpPr>
            <p:nvPr/>
          </p:nvSpPr>
          <p:spPr bwMode="gray">
            <a:xfrm flipH="1">
              <a:off x="0" y="2405"/>
              <a:ext cx="652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zh-CN" altLang="en-US" sz="1800">
                <a:ea typeface="+mn-ea"/>
              </a:endParaRPr>
            </a:p>
          </p:txBody>
        </p:sp>
        <p:sp>
          <p:nvSpPr>
            <p:cNvPr id="273484" name="直线 76"/>
            <p:cNvSpPr>
              <a:spLocks noChangeShapeType="1"/>
            </p:cNvSpPr>
            <p:nvPr/>
          </p:nvSpPr>
          <p:spPr bwMode="gray">
            <a:xfrm flipH="1">
              <a:off x="3839" y="2405"/>
              <a:ext cx="510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zh-CN" altLang="en-US" sz="1800">
                <a:ea typeface="+mn-ea"/>
              </a:endParaRPr>
            </a:p>
          </p:txBody>
        </p:sp>
        <p:sp>
          <p:nvSpPr>
            <p:cNvPr id="18474" name="弧线 77"/>
            <p:cNvSpPr>
              <a:spLocks noChangeArrowheads="1"/>
            </p:cNvSpPr>
            <p:nvPr/>
          </p:nvSpPr>
          <p:spPr bwMode="auto">
            <a:xfrm rot="16200000" flipV="1">
              <a:off x="2048" y="1829"/>
              <a:ext cx="412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0 h 43200"/>
                <a:gd name="T4" fmla="*/ 0 w 22794"/>
                <a:gd name="T5" fmla="*/ 0 h 43200"/>
                <a:gd name="T6" fmla="*/ 0 w 22794"/>
                <a:gd name="T7" fmla="*/ 0 h 43200"/>
                <a:gd name="T8" fmla="*/ 0 w 22794"/>
                <a:gd name="T9" fmla="*/ 0 h 43200"/>
                <a:gd name="T10" fmla="*/ 0 w 22794"/>
                <a:gd name="T11" fmla="*/ 0 h 43200"/>
                <a:gd name="T12" fmla="*/ 0 w 22794"/>
                <a:gd name="T13" fmla="*/ 0 h 43200"/>
                <a:gd name="T14" fmla="*/ 0 w 22794"/>
                <a:gd name="T15" fmla="*/ 0 h 43200"/>
                <a:gd name="T16" fmla="*/ 0 w 22794"/>
                <a:gd name="T17" fmla="*/ 0 h 43200"/>
                <a:gd name="T18" fmla="*/ 0 w 22794"/>
                <a:gd name="T19" fmla="*/ 0 h 43200"/>
                <a:gd name="T20" fmla="*/ 0 w 22794"/>
                <a:gd name="T21" fmla="*/ 0 h 43200"/>
                <a:gd name="T22" fmla="*/ 0 w 22794"/>
                <a:gd name="T23" fmla="*/ 0 h 432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794" h="43200" fill="none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75" name="弧线 78"/>
            <p:cNvSpPr>
              <a:spLocks noChangeArrowheads="1"/>
            </p:cNvSpPr>
            <p:nvPr/>
          </p:nvSpPr>
          <p:spPr bwMode="auto">
            <a:xfrm rot="16200000" flipV="1">
              <a:off x="4472" y="1829"/>
              <a:ext cx="418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0 h 43200"/>
                <a:gd name="T4" fmla="*/ 0 w 22794"/>
                <a:gd name="T5" fmla="*/ 0 h 43200"/>
                <a:gd name="T6" fmla="*/ 0 w 22794"/>
                <a:gd name="T7" fmla="*/ 0 h 43200"/>
                <a:gd name="T8" fmla="*/ 0 w 22794"/>
                <a:gd name="T9" fmla="*/ 0 h 43200"/>
                <a:gd name="T10" fmla="*/ 0 w 22794"/>
                <a:gd name="T11" fmla="*/ 0 h 43200"/>
                <a:gd name="T12" fmla="*/ 0 w 22794"/>
                <a:gd name="T13" fmla="*/ 0 h 43200"/>
                <a:gd name="T14" fmla="*/ 0 w 22794"/>
                <a:gd name="T15" fmla="*/ 0 h 43200"/>
                <a:gd name="T16" fmla="*/ 0 w 22794"/>
                <a:gd name="T17" fmla="*/ 0 h 43200"/>
                <a:gd name="T18" fmla="*/ 0 w 22794"/>
                <a:gd name="T19" fmla="*/ 0 h 43200"/>
                <a:gd name="T20" fmla="*/ 0 w 22794"/>
                <a:gd name="T21" fmla="*/ 0 h 43200"/>
                <a:gd name="T22" fmla="*/ 0 w 22794"/>
                <a:gd name="T23" fmla="*/ 0 h 432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794" h="43200" fill="none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3487" name="直线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zh-CN" altLang="en-US" sz="1800">
                <a:ea typeface="+mn-ea"/>
              </a:endParaRPr>
            </a:p>
          </p:txBody>
        </p:sp>
        <p:sp>
          <p:nvSpPr>
            <p:cNvPr id="18477" name="弧线 80"/>
            <p:cNvSpPr>
              <a:spLocks noChangeArrowheads="1"/>
            </p:cNvSpPr>
            <p:nvPr/>
          </p:nvSpPr>
          <p:spPr bwMode="auto">
            <a:xfrm rot="5400000">
              <a:off x="3274" y="2207"/>
              <a:ext cx="400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0 h 43200"/>
                <a:gd name="T4" fmla="*/ 0 w 22794"/>
                <a:gd name="T5" fmla="*/ 0 h 43200"/>
                <a:gd name="T6" fmla="*/ 0 w 22794"/>
                <a:gd name="T7" fmla="*/ 0 h 43200"/>
                <a:gd name="T8" fmla="*/ 0 w 22794"/>
                <a:gd name="T9" fmla="*/ 0 h 43200"/>
                <a:gd name="T10" fmla="*/ 0 w 22794"/>
                <a:gd name="T11" fmla="*/ 0 h 43200"/>
                <a:gd name="T12" fmla="*/ 0 w 22794"/>
                <a:gd name="T13" fmla="*/ 0 h 43200"/>
                <a:gd name="T14" fmla="*/ 0 w 22794"/>
                <a:gd name="T15" fmla="*/ 0 h 43200"/>
                <a:gd name="T16" fmla="*/ 0 w 22794"/>
                <a:gd name="T17" fmla="*/ 0 h 43200"/>
                <a:gd name="T18" fmla="*/ 0 w 22794"/>
                <a:gd name="T19" fmla="*/ 0 h 43200"/>
                <a:gd name="T20" fmla="*/ 0 w 22794"/>
                <a:gd name="T21" fmla="*/ 0 h 43200"/>
                <a:gd name="T22" fmla="*/ 0 w 22794"/>
                <a:gd name="T23" fmla="*/ 0 h 432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794" h="43200" fill="none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3489" name="直线 81"/>
            <p:cNvSpPr>
              <a:spLocks noChangeShapeType="1"/>
            </p:cNvSpPr>
            <p:nvPr/>
          </p:nvSpPr>
          <p:spPr bwMode="gray">
            <a:xfrm flipH="1">
              <a:off x="5071" y="2405"/>
              <a:ext cx="689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zh-CN" altLang="en-US" sz="1800">
                <a:ea typeface="+mn-ea"/>
              </a:endParaRPr>
            </a:p>
          </p:txBody>
        </p:sp>
        <p:sp>
          <p:nvSpPr>
            <p:cNvPr id="273490" name="直线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rgbClr val="656591"/>
              </a:solidFill>
              <a:rou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zh-CN" altLang="en-US" sz="1800">
                <a:ea typeface="+mn-ea"/>
              </a:endParaRPr>
            </a:p>
          </p:txBody>
        </p:sp>
        <p:sp>
          <p:nvSpPr>
            <p:cNvPr id="18480" name="弧线 83"/>
            <p:cNvSpPr>
              <a:spLocks noChangeArrowheads="1"/>
            </p:cNvSpPr>
            <p:nvPr/>
          </p:nvSpPr>
          <p:spPr bwMode="auto">
            <a:xfrm rot="5400000">
              <a:off x="811" y="2207"/>
              <a:ext cx="400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0 h 43200"/>
                <a:gd name="T4" fmla="*/ 0 w 22794"/>
                <a:gd name="T5" fmla="*/ 0 h 43200"/>
                <a:gd name="T6" fmla="*/ 0 w 22794"/>
                <a:gd name="T7" fmla="*/ 0 h 43200"/>
                <a:gd name="T8" fmla="*/ 0 w 22794"/>
                <a:gd name="T9" fmla="*/ 0 h 43200"/>
                <a:gd name="T10" fmla="*/ 0 w 22794"/>
                <a:gd name="T11" fmla="*/ 0 h 43200"/>
                <a:gd name="T12" fmla="*/ 0 w 22794"/>
                <a:gd name="T13" fmla="*/ 0 h 43200"/>
                <a:gd name="T14" fmla="*/ 0 w 22794"/>
                <a:gd name="T15" fmla="*/ 0 h 43200"/>
                <a:gd name="T16" fmla="*/ 0 w 22794"/>
                <a:gd name="T17" fmla="*/ 0 h 43200"/>
                <a:gd name="T18" fmla="*/ 0 w 22794"/>
                <a:gd name="T19" fmla="*/ 0 h 43200"/>
                <a:gd name="T20" fmla="*/ 0 w 22794"/>
                <a:gd name="T21" fmla="*/ 0 h 43200"/>
                <a:gd name="T22" fmla="*/ 0 w 22794"/>
                <a:gd name="T23" fmla="*/ 0 h 432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794" h="43200" fill="none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rgbClr val="65659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pic>
        <p:nvPicPr>
          <p:cNvPr id="11283" name="图片 84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7867" y="3706824"/>
            <a:ext cx="110066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98" descr="铁基非晶C型磁芯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800" y="2198700"/>
            <a:ext cx="1842267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5" name="Picture 10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31280" y="5454672"/>
            <a:ext cx="1845093" cy="1117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86" name="Picture 111" descr="cp3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33267" y="2114559"/>
            <a:ext cx="1365251" cy="113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112" descr="油浸式变压器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700288" y="1078488"/>
            <a:ext cx="1763579" cy="8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113" descr="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99918" y="1022028"/>
            <a:ext cx="15367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116" descr="13"/>
          <p:cNvPicPr>
            <a:picLocks noChangeAspect="1" noChangeArrowheads="1"/>
          </p:cNvPicPr>
          <p:nvPr/>
        </p:nvPicPr>
        <p:blipFill>
          <a:blip r:embed="rId12">
            <a:lum bright="10000"/>
          </a:blip>
          <a:srcRect/>
          <a:stretch>
            <a:fillRect/>
          </a:stretch>
        </p:blipFill>
        <p:spPr bwMode="auto">
          <a:xfrm>
            <a:off x="431800" y="1078488"/>
            <a:ext cx="1870441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37" name="Picture 117"/>
          <p:cNvPicPr>
            <a:picLocks noChangeAspect="1" noChangeArrowheads="1"/>
          </p:cNvPicPr>
          <p:nvPr/>
        </p:nvPicPr>
        <p:blipFill>
          <a:blip r:embed="rId13" cstate="screen">
            <a:lum bright="10000"/>
          </a:blip>
          <a:srcRect/>
          <a:stretch>
            <a:fillRect/>
          </a:stretch>
        </p:blipFill>
        <p:spPr bwMode="auto">
          <a:xfrm>
            <a:off x="5544607" y="5448321"/>
            <a:ext cx="1905960" cy="11239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438" name="Picture 118"/>
          <p:cNvPicPr>
            <a:picLocks noChangeAspect="1" noChangeArrowheads="1"/>
          </p:cNvPicPr>
          <p:nvPr/>
        </p:nvPicPr>
        <p:blipFill>
          <a:blip r:embed="rId14" cstate="screen">
            <a:lum bright="10000"/>
          </a:blip>
          <a:srcRect/>
          <a:stretch>
            <a:fillRect/>
          </a:stretch>
        </p:blipFill>
        <p:spPr bwMode="auto">
          <a:xfrm>
            <a:off x="347617" y="5357286"/>
            <a:ext cx="1218776" cy="60854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92" name="Picture 119" descr="13"/>
          <p:cNvPicPr>
            <a:picLocks noChangeAspect="1" noChangeArrowheads="1"/>
          </p:cNvPicPr>
          <p:nvPr/>
        </p:nvPicPr>
        <p:blipFill>
          <a:blip r:embed="rId15">
            <a:lum bright="20000"/>
          </a:blip>
          <a:srcRect/>
          <a:stretch>
            <a:fillRect/>
          </a:stretch>
        </p:blipFill>
        <p:spPr bwMode="auto">
          <a:xfrm>
            <a:off x="2429482" y="2224496"/>
            <a:ext cx="1839074" cy="9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120" descr="13"/>
          <p:cNvPicPr>
            <a:picLocks noChangeAspect="1" noChangeArrowheads="1"/>
          </p:cNvPicPr>
          <p:nvPr/>
        </p:nvPicPr>
        <p:blipFill>
          <a:blip r:embed="rId16">
            <a:lum bright="10000"/>
          </a:blip>
          <a:srcRect/>
          <a:stretch>
            <a:fillRect/>
          </a:stretch>
        </p:blipFill>
        <p:spPr bwMode="auto">
          <a:xfrm>
            <a:off x="2401512" y="1096041"/>
            <a:ext cx="1844436" cy="95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126" descr="12-非晶合金干式变压器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700288" y="2114560"/>
            <a:ext cx="1769574" cy="11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6" name="文本框 62"/>
          <p:cNvSpPr txBox="1">
            <a:spLocks noChangeArrowheads="1"/>
          </p:cNvSpPr>
          <p:nvPr/>
        </p:nvSpPr>
        <p:spPr bwMode="auto">
          <a:xfrm>
            <a:off x="6582834" y="4332299"/>
            <a:ext cx="1392767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1600" b="1">
                <a:ea typeface="方正大标宋简体" pitchFamily="65" charset="-122"/>
              </a:rPr>
              <a:t>电流传感器</a:t>
            </a:r>
          </a:p>
        </p:txBody>
      </p:sp>
      <p:pic>
        <p:nvPicPr>
          <p:cNvPr id="11297" name="Picture 4" descr="isdn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970475" y="1085045"/>
            <a:ext cx="1633933" cy="95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108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626352" y="5421324"/>
            <a:ext cx="173143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45F6C"/>
            </a:prstShdw>
          </a:effectLst>
        </p:spPr>
      </p:pic>
      <p:pic>
        <p:nvPicPr>
          <p:cNvPr id="11300" name="图片 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599084" y="5410212"/>
            <a:ext cx="2012949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图片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83545" y="6098660"/>
            <a:ext cx="132503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3" name="文本框 64"/>
          <p:cNvSpPr txBox="1">
            <a:spLocks noChangeArrowheads="1"/>
          </p:cNvSpPr>
          <p:nvPr/>
        </p:nvSpPr>
        <p:spPr bwMode="auto">
          <a:xfrm>
            <a:off x="8784167" y="4256098"/>
            <a:ext cx="2305051" cy="22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 eaLnBrk="1" hangingPunct="1">
              <a:lnSpc>
                <a:spcPts val="1000"/>
              </a:lnSpc>
              <a:spcBef>
                <a:spcPct val="50000"/>
              </a:spcBef>
            </a:pPr>
            <a:r>
              <a:rPr lang="zh-CN" altLang="en-US" sz="2000" b="1">
                <a:ea typeface="方正大标宋简体" pitchFamily="65" charset="-122"/>
              </a:rPr>
              <a:t>变压器</a:t>
            </a:r>
          </a:p>
        </p:txBody>
      </p:sp>
      <p:sp>
        <p:nvSpPr>
          <p:cNvPr id="102" name="标题 4"/>
          <p:cNvSpPr txBox="1">
            <a:spLocks noChangeArrowheads="1"/>
          </p:cNvSpPr>
          <p:nvPr/>
        </p:nvSpPr>
        <p:spPr bwMode="auto">
          <a:xfrm>
            <a:off x="335118" y="389513"/>
            <a:ext cx="54250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2000" b="1" kern="0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 </a:t>
            </a:r>
            <a:r>
              <a:rPr lang="zh-CN" altLang="en-US" sz="28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产品结构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27" y="1060515"/>
            <a:ext cx="1530695" cy="97943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20" y="5342699"/>
            <a:ext cx="1032498" cy="670774"/>
          </a:xfrm>
          <a:prstGeom prst="rect">
            <a:avLst/>
          </a:prstGeom>
        </p:spPr>
      </p:pic>
      <p:pic>
        <p:nvPicPr>
          <p:cNvPr id="101" name="Picture 2" descr="C:\Users\Lenovo\Desktop\微信图片_20190610142113.jpg">
            <a:extLst>
              <a:ext uri="{FF2B5EF4-FFF2-40B4-BE49-F238E27FC236}">
                <a16:creationId xmlns:a16="http://schemas.microsoft.com/office/drawing/2014/main" id="{CBD1CD30-B4C5-404A-8175-846E3F25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364042" y="2276384"/>
            <a:ext cx="1040960" cy="9161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Picture 4" descr="C:\Users\Lenovo\Desktop\微信图片_20190610142006.jpg">
            <a:extLst>
              <a:ext uri="{FF2B5EF4-FFF2-40B4-BE49-F238E27FC236}">
                <a16:creationId xmlns:a16="http://schemas.microsoft.com/office/drawing/2014/main" id="{319083D5-6AA5-4036-A590-00843708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344435" y="2256935"/>
            <a:ext cx="999338" cy="9444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" name="图片 103">
            <a:extLst>
              <a:ext uri="{FF2B5EF4-FFF2-40B4-BE49-F238E27FC236}">
                <a16:creationId xmlns:a16="http://schemas.microsoft.com/office/drawing/2014/main" id="{C0AC8678-50C5-47D8-BD65-84CDAFAEA57C}"/>
              </a:ext>
            </a:extLst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 rot="16200000">
            <a:off x="6675789" y="2052091"/>
            <a:ext cx="938369" cy="136020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83358" y="3333569"/>
            <a:ext cx="861774" cy="22597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dirty="0">
                <a:solidFill>
                  <a:schemeClr val="tx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400" dirty="0">
              <a:solidFill>
                <a:schemeClr val="tx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1232" y="1652514"/>
            <a:ext cx="800219" cy="27597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内容提要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261451" y="1196752"/>
            <a:ext cx="0" cy="5323936"/>
          </a:xfrm>
          <a:prstGeom prst="line">
            <a:avLst/>
          </a:prstGeom>
          <a:ln w="63500">
            <a:solidFill>
              <a:srgbClr val="0070C0">
                <a:alpha val="8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/>
          <p:cNvSpPr/>
          <p:nvPr/>
        </p:nvSpPr>
        <p:spPr>
          <a:xfrm>
            <a:off x="3167041" y="32146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黑体" panose="02010609060101010101" pitchFamily="49" charset="-122"/>
            </a:endParaRPr>
          </a:p>
        </p:txBody>
      </p:sp>
      <p:grpSp>
        <p:nvGrpSpPr>
          <p:cNvPr id="34" name="Group 233"/>
          <p:cNvGrpSpPr/>
          <p:nvPr/>
        </p:nvGrpSpPr>
        <p:grpSpPr>
          <a:xfrm>
            <a:off x="4151784" y="2204864"/>
            <a:ext cx="6408737" cy="519113"/>
            <a:chOff x="1246" y="2039"/>
            <a:chExt cx="4056" cy="327"/>
          </a:xfrm>
        </p:grpSpPr>
        <p:sp>
          <p:nvSpPr>
            <p:cNvPr id="36" name="Line 234"/>
            <p:cNvSpPr/>
            <p:nvPr/>
          </p:nvSpPr>
          <p:spPr>
            <a:xfrm>
              <a:off x="1440" y="2357"/>
              <a:ext cx="3862" cy="9"/>
            </a:xfrm>
            <a:prstGeom prst="line">
              <a:avLst/>
            </a:prstGeom>
            <a:ln w="25400" cap="flat" cmpd="sng">
              <a:solidFill>
                <a:srgbClr val="969696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37" name="Rectangle 235"/>
            <p:cNvSpPr/>
            <p:nvPr/>
          </p:nvSpPr>
          <p:spPr>
            <a:xfrm rot="3419336">
              <a:off x="1251" y="2034"/>
              <a:ext cx="285" cy="296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>
                <a:spcBef>
                  <a:spcPct val="5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endParaRPr lang="zh-CN" altLang="zh-CN" dirty="0">
                <a:latin typeface="黑体" panose="02010609060101010101" pitchFamily="49" charset="-122"/>
              </a:endParaRPr>
            </a:p>
          </p:txBody>
        </p:sp>
        <p:sp>
          <p:nvSpPr>
            <p:cNvPr id="39" name="Text Box 237"/>
            <p:cNvSpPr txBox="1"/>
            <p:nvPr/>
          </p:nvSpPr>
          <p:spPr>
            <a:xfrm>
              <a:off x="1296" y="2044"/>
              <a:ext cx="209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en-US" altLang="zh-CN" sz="2200" dirty="0">
                  <a:solidFill>
                    <a:srgbClr val="FFFFFF"/>
                  </a:solidFill>
                  <a:latin typeface="黑体" panose="02010609060101010101" pitchFamily="49" charset="-122"/>
                </a:rPr>
                <a:t>1</a:t>
              </a:r>
            </a:p>
          </p:txBody>
        </p:sp>
      </p:grpSp>
      <p:grpSp>
        <p:nvGrpSpPr>
          <p:cNvPr id="40" name="Group 243"/>
          <p:cNvGrpSpPr/>
          <p:nvPr/>
        </p:nvGrpSpPr>
        <p:grpSpPr>
          <a:xfrm>
            <a:off x="4044103" y="4407005"/>
            <a:ext cx="6483352" cy="612776"/>
            <a:chOff x="1259" y="3244"/>
            <a:chExt cx="4084" cy="386"/>
          </a:xfrm>
        </p:grpSpPr>
        <p:sp>
          <p:nvSpPr>
            <p:cNvPr id="41" name="Rectangle 245"/>
            <p:cNvSpPr/>
            <p:nvPr/>
          </p:nvSpPr>
          <p:spPr>
            <a:xfrm rot="3419336">
              <a:off x="1267" y="3258"/>
              <a:ext cx="274" cy="290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>
                <a:spcBef>
                  <a:spcPct val="5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endParaRPr lang="zh-CN" altLang="zh-CN" dirty="0">
                <a:latin typeface="黑体" panose="02010609060101010101" pitchFamily="49" charset="-122"/>
              </a:endParaRPr>
            </a:p>
          </p:txBody>
        </p:sp>
        <p:sp>
          <p:nvSpPr>
            <p:cNvPr id="42" name="Text Box 246"/>
            <p:cNvSpPr txBox="1"/>
            <p:nvPr/>
          </p:nvSpPr>
          <p:spPr>
            <a:xfrm>
              <a:off x="1766" y="3320"/>
              <a:ext cx="3577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hlink"/>
                </a:buClr>
              </a:pPr>
              <a:r>
                <a:rPr lang="en-US" altLang="zh-CN" sz="2600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zh-CN" altLang="en-US" sz="2600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佛山中研非晶公司及产品介绍</a:t>
              </a:r>
              <a:endPara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43" name="Text Box 247"/>
            <p:cNvSpPr txBox="1"/>
            <p:nvPr/>
          </p:nvSpPr>
          <p:spPr>
            <a:xfrm>
              <a:off x="1296" y="3244"/>
              <a:ext cx="20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en-US" altLang="zh-CN" sz="2200" dirty="0">
                  <a:solidFill>
                    <a:srgbClr val="FFFFFF"/>
                  </a:solidFill>
                  <a:latin typeface="黑体" panose="02010609060101010101" pitchFamily="49" charset="-122"/>
                </a:rPr>
                <a:t>3</a:t>
              </a:r>
            </a:p>
          </p:txBody>
        </p:sp>
      </p:grpSp>
      <p:grpSp>
        <p:nvGrpSpPr>
          <p:cNvPr id="44" name="Group 228"/>
          <p:cNvGrpSpPr/>
          <p:nvPr/>
        </p:nvGrpSpPr>
        <p:grpSpPr>
          <a:xfrm>
            <a:off x="4156821" y="3281681"/>
            <a:ext cx="430213" cy="546100"/>
            <a:chOff x="1248" y="1440"/>
            <a:chExt cx="328" cy="338"/>
          </a:xfrm>
        </p:grpSpPr>
        <p:sp>
          <p:nvSpPr>
            <p:cNvPr id="45" name="Rectangle 230"/>
            <p:cNvSpPr/>
            <p:nvPr/>
          </p:nvSpPr>
          <p:spPr>
            <a:xfrm rot="3419336">
              <a:off x="1261" y="1427"/>
              <a:ext cx="302" cy="328"/>
            </a:xfrm>
            <a:prstGeom prst="rect">
              <a:avLst/>
            </a:prstGeom>
            <a:solidFill>
              <a:srgbClr val="00B0F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>
                <a:spcBef>
                  <a:spcPct val="5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endParaRPr lang="zh-CN" altLang="zh-CN" dirty="0">
                <a:latin typeface="黑体" panose="02010609060101010101" pitchFamily="49" charset="-122"/>
              </a:endParaRPr>
            </a:p>
          </p:txBody>
        </p:sp>
        <p:sp>
          <p:nvSpPr>
            <p:cNvPr id="46" name="Text Box 232"/>
            <p:cNvSpPr txBox="1"/>
            <p:nvPr/>
          </p:nvSpPr>
          <p:spPr>
            <a:xfrm>
              <a:off x="1296" y="1454"/>
              <a:ext cx="279" cy="3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en-US" altLang="zh-CN" dirty="0">
                  <a:solidFill>
                    <a:srgbClr val="FFFFFF"/>
                  </a:solidFill>
                  <a:latin typeface="黑体" panose="02010609060101010101" pitchFamily="49" charset="-122"/>
                </a:rPr>
                <a:t>2</a:t>
              </a:r>
            </a:p>
          </p:txBody>
        </p:sp>
      </p:grpSp>
      <p:sp>
        <p:nvSpPr>
          <p:cNvPr id="47" name="Text Box 241"/>
          <p:cNvSpPr txBox="1"/>
          <p:nvPr/>
        </p:nvSpPr>
        <p:spPr>
          <a:xfrm>
            <a:off x="4955291" y="3332407"/>
            <a:ext cx="5572164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复合磁屏蔽材料及应用介绍</a:t>
            </a:r>
          </a:p>
        </p:txBody>
      </p:sp>
      <p:sp>
        <p:nvSpPr>
          <p:cNvPr id="48" name="Line 229"/>
          <p:cNvSpPr/>
          <p:nvPr/>
        </p:nvSpPr>
        <p:spPr>
          <a:xfrm>
            <a:off x="4443126" y="5019391"/>
            <a:ext cx="6196013" cy="0"/>
          </a:xfrm>
          <a:prstGeom prst="line">
            <a:avLst/>
          </a:prstGeom>
          <a:ln w="25400" cap="flat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Line 229"/>
          <p:cNvSpPr/>
          <p:nvPr/>
        </p:nvSpPr>
        <p:spPr>
          <a:xfrm>
            <a:off x="4499928" y="3886291"/>
            <a:ext cx="6196013" cy="0"/>
          </a:xfrm>
          <a:prstGeom prst="line">
            <a:avLst/>
          </a:prstGeom>
          <a:ln w="25400" cap="flat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50" name="Rectangle 2"/>
          <p:cNvSpPr/>
          <p:nvPr/>
        </p:nvSpPr>
        <p:spPr>
          <a:xfrm>
            <a:off x="3095604" y="53578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4DCA18-D65C-48EF-951A-12AF5AC5BC7B}"/>
              </a:ext>
            </a:extLst>
          </p:cNvPr>
          <p:cNvSpPr txBox="1"/>
          <p:nvPr/>
        </p:nvSpPr>
        <p:spPr>
          <a:xfrm>
            <a:off x="4955291" y="2161249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Calibri" panose="020F0502020204030204" pitchFamily="34" charset="0"/>
              </a:rPr>
              <a:t>磁屏蔽材料的作用和类型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00371" y="505407"/>
            <a:ext cx="3877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 b="1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非晶纳米晶软磁材料</a:t>
            </a:r>
          </a:p>
        </p:txBody>
      </p:sp>
      <p:pic>
        <p:nvPicPr>
          <p:cNvPr id="29" name="Picture 4" descr="crystall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6304" y="4429132"/>
            <a:ext cx="30300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8" descr="http://www.liquidmetal.com/images_2/con_technology_crystalline2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952728" y="3643314"/>
            <a:ext cx="262927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0" descr="Sodium Chloride"/>
          <p:cNvPicPr>
            <a:picLocks noChangeAspect="1" noChangeArrowheads="1"/>
          </p:cNvPicPr>
          <p:nvPr/>
        </p:nvPicPr>
        <p:blipFill>
          <a:blip r:embed="rId5"/>
          <a:srcRect l="6631" t="2278" r="6570" b="9875"/>
          <a:stretch>
            <a:fillRect/>
          </a:stretch>
        </p:blipFill>
        <p:spPr bwMode="auto">
          <a:xfrm>
            <a:off x="452398" y="2357430"/>
            <a:ext cx="1928826" cy="194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5881686" y="1160490"/>
            <a:ext cx="2133918" cy="5539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b="1" noProof="1">
                <a:ln w="22225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非晶合金</a:t>
            </a:r>
            <a:r>
              <a:rPr lang="zh-CN" altLang="en-US" b="1" noProof="1">
                <a:ln w="22225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原子结构</a:t>
            </a: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380960" y="1643050"/>
            <a:ext cx="5214974" cy="5539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b="1" noProof="1">
                <a:ln w="22225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晶态金属</a:t>
            </a:r>
            <a:r>
              <a:rPr lang="zh-CN" altLang="en-US" b="1" noProof="1">
                <a:ln w="22225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：固体中的原子按周期排列有序结构</a:t>
            </a:r>
          </a:p>
        </p:txBody>
      </p:sp>
      <p:pic>
        <p:nvPicPr>
          <p:cNvPr id="48" name="Picture 4" descr="http://hendrix2.uoregon.edu/~imamura/102/images/crystalline.to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084" y="4357694"/>
            <a:ext cx="22504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7" descr="http://hendrix2.uoregon.edu/~imamura/102/images/amorphous%20solid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20" y="1852618"/>
            <a:ext cx="2786062" cy="2290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51" name="直接连接符 50"/>
          <p:cNvCxnSpPr/>
          <p:nvPr/>
        </p:nvCxnSpPr>
        <p:spPr>
          <a:xfrm rot="5400000">
            <a:off x="2917815" y="4106879"/>
            <a:ext cx="550070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3"/>
          <p:cNvSpPr txBox="1"/>
          <p:nvPr/>
        </p:nvSpPr>
        <p:spPr>
          <a:xfrm>
            <a:off x="309522" y="642939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3D</a:t>
            </a:r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结构示意图</a:t>
            </a:r>
          </a:p>
        </p:txBody>
      </p:sp>
      <p:sp>
        <p:nvSpPr>
          <p:cNvPr id="54" name="文本框 3"/>
          <p:cNvSpPr txBox="1"/>
          <p:nvPr/>
        </p:nvSpPr>
        <p:spPr>
          <a:xfrm>
            <a:off x="3309918" y="5429264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2D</a:t>
            </a:r>
            <a:r>
              <a:rPr lang="zh-CN" altLang="en-US" sz="1600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平面结构示意图</a:t>
            </a:r>
          </a:p>
        </p:txBody>
      </p:sp>
      <p:sp>
        <p:nvSpPr>
          <p:cNvPr id="56" name="矩形 55"/>
          <p:cNvSpPr/>
          <p:nvPr/>
        </p:nvSpPr>
        <p:spPr>
          <a:xfrm>
            <a:off x="5667372" y="255960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3D</a:t>
            </a:r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5667372" y="492919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2D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9001188" y="1627519"/>
            <a:ext cx="3095604" cy="1015663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noProof="1">
                <a:ln w="22225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非晶合金原子结构特征：</a:t>
            </a:r>
            <a:r>
              <a:rPr lang="zh-CN" altLang="en-US" sz="2000" b="1" noProof="1">
                <a:ln w="22225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短程有序、长程无序、组织内无晶粒、晶界存在</a:t>
            </a:r>
            <a:endParaRPr lang="zh-CN" altLang="en-US" b="1" noProof="1">
              <a:ln w="22225">
                <a:noFill/>
                <a:prstDash val="solid"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下箭头 20"/>
          <p:cNvSpPr/>
          <p:nvPr/>
        </p:nvSpPr>
        <p:spPr>
          <a:xfrm>
            <a:off x="10167966" y="2928934"/>
            <a:ext cx="857256" cy="10001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310710" y="4286256"/>
            <a:ext cx="5000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noProof="1">
                <a:ln w="22225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优异的</a:t>
            </a:r>
            <a:r>
              <a:rPr lang="zh-CN" altLang="en-US" sz="2400" b="1" noProof="1">
                <a:ln w="22225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磁学性能</a:t>
            </a:r>
            <a:endParaRPr lang="zh-CN" altLang="en-US" sz="2000" b="1" noProof="1">
              <a:ln w="22225">
                <a:noFill/>
                <a:prstDash val="solid"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382280" y="4286256"/>
            <a:ext cx="5000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noProof="1">
                <a:ln w="22225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极佳的</a:t>
            </a:r>
            <a:r>
              <a:rPr lang="zh-CN" altLang="en-US" sz="2400" b="1" noProof="1">
                <a:ln w="22225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机械性能</a:t>
            </a:r>
          </a:p>
        </p:txBody>
      </p:sp>
      <p:sp>
        <p:nvSpPr>
          <p:cNvPr id="24" name="矩形 23"/>
          <p:cNvSpPr/>
          <p:nvPr/>
        </p:nvSpPr>
        <p:spPr>
          <a:xfrm>
            <a:off x="11525288" y="4325503"/>
            <a:ext cx="5715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noProof="1">
                <a:ln w="22225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超强的</a:t>
            </a:r>
            <a:r>
              <a:rPr lang="zh-CN" altLang="en-US" sz="2400" b="1" noProof="1">
                <a:ln w="22225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耐蚀性能</a:t>
            </a:r>
          </a:p>
        </p:txBody>
      </p:sp>
      <p:sp>
        <p:nvSpPr>
          <p:cNvPr id="25" name="左大括号 24"/>
          <p:cNvSpPr/>
          <p:nvPr/>
        </p:nvSpPr>
        <p:spPr>
          <a:xfrm rot="5400000">
            <a:off x="10453718" y="2857496"/>
            <a:ext cx="357190" cy="2357454"/>
          </a:xfrm>
          <a:prstGeom prst="leftBrac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DECC0C5-0C64-4227-A8A9-DAF867120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90988"/>
              </p:ext>
            </p:extLst>
          </p:nvPr>
        </p:nvGraphicFramePr>
        <p:xfrm>
          <a:off x="839417" y="892175"/>
          <a:ext cx="10657184" cy="56083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4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5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7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6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0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u="none" strike="noStrike" dirty="0"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参数</a:t>
                      </a:r>
                      <a:endParaRPr lang="zh-CN" altLang="en-US" sz="2000" b="1" i="0" u="none" strike="noStrike" dirty="0"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2000" b="1" u="none" strike="noStrike" kern="1200" dirty="0">
                          <a:solidFill>
                            <a:schemeClr val="lt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铁基非晶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2000" b="1" u="none" strike="noStrike" kern="1200" dirty="0">
                          <a:solidFill>
                            <a:schemeClr val="lt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铁基纳米晶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387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磁</a:t>
                      </a:r>
                      <a:b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</a:br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性</a:t>
                      </a:r>
                      <a:b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</a:br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能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500" u="none" strike="noStrike" dirty="0">
                          <a:latin typeface="黑体" pitchFamily="49" charset="-122"/>
                          <a:ea typeface="黑体" pitchFamily="49" charset="-122"/>
                        </a:rPr>
                        <a:t>饱和磁感应强度</a:t>
                      </a:r>
                      <a:endParaRPr lang="zh-CN" altLang="en-US" sz="1500" b="0" i="0" u="none" strike="noStrike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1.56T</a:t>
                      </a:r>
                      <a:endParaRPr lang="en-US" sz="1500" b="0" i="0" u="none" strike="noStrike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1.20T</a:t>
                      </a:r>
                      <a:endParaRPr lang="en-US" sz="1500" b="0" i="0" u="none" strike="noStrike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1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500" u="none" strike="noStrike" dirty="0">
                          <a:latin typeface="黑体" pitchFamily="49" charset="-122"/>
                          <a:ea typeface="黑体" pitchFamily="49" charset="-122"/>
                        </a:rPr>
                        <a:t>带材厚度</a:t>
                      </a:r>
                      <a:endParaRPr lang="zh-CN" altLang="en-US" sz="1500" b="0" i="0" u="none" strike="noStrike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27μ</a:t>
                      </a:r>
                      <a:r>
                        <a:rPr lang="en-US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m</a:t>
                      </a:r>
                      <a:endParaRPr lang="en-US" sz="1500" b="0" i="0" u="none" strike="noStrike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20μ</a:t>
                      </a:r>
                      <a:r>
                        <a:rPr lang="en-US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m</a:t>
                      </a:r>
                      <a:endParaRPr lang="en-US" sz="1500" b="0" i="0" u="none" strike="noStrike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1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初始磁导率</a:t>
                      </a:r>
                      <a:endParaRPr lang="zh-CN" altLang="en-US" sz="1500" b="0" i="0" u="none" strike="noStrike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5000</a:t>
                      </a:r>
                      <a:endParaRPr lang="en-US" altLang="zh-CN" sz="1500" b="0" i="0" u="none" strike="noStrike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100000</a:t>
                      </a:r>
                      <a:endParaRPr lang="en-US" altLang="zh-CN" sz="1500" b="0" i="0" u="none" strike="noStrike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1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磁导率（</a:t>
                      </a:r>
                      <a:r>
                        <a:rPr lang="en-US" altLang="zh-CN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KHz）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-</a:t>
                      </a:r>
                      <a:endParaRPr lang="en-US" altLang="zh-CN" sz="1500" b="0" i="0" u="none" strike="noStrike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100000</a:t>
                      </a:r>
                      <a:endParaRPr lang="en-US" altLang="zh-CN" sz="1500" b="0" i="0" u="none" strike="noStrike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1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磁导率（</a:t>
                      </a:r>
                      <a:r>
                        <a:rPr lang="en-US" altLang="zh-CN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10</a:t>
                      </a: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KHz）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-</a:t>
                      </a:r>
                      <a:endParaRPr lang="en-US" altLang="zh-CN" sz="1500" b="0" i="0" u="none" strike="noStrike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80000</a:t>
                      </a:r>
                      <a:endParaRPr lang="en-US" altLang="zh-CN" sz="1500" b="0" i="0" u="none" strike="noStrike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1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磁导率（</a:t>
                      </a:r>
                      <a:r>
                        <a:rPr lang="en-US" altLang="zh-CN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100</a:t>
                      </a: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KHz）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-</a:t>
                      </a:r>
                      <a:endParaRPr lang="en-US" altLang="zh-CN" sz="1500" b="0" i="0" u="none" strike="noStrike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20000</a:t>
                      </a:r>
                      <a:endParaRPr lang="en-US" altLang="zh-CN" sz="1500" b="0" i="0" u="none" strike="noStrike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1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矫顽力</a:t>
                      </a:r>
                      <a:endParaRPr lang="zh-CN" altLang="en-US" sz="1500" b="0" i="0" u="none" strike="noStrike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≤4A/m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u="none" strike="noStrike" kern="120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≤2A/m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1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使用温度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-40</a:t>
                      </a:r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℃</a:t>
                      </a: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～</a:t>
                      </a:r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130</a:t>
                      </a:r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℃</a:t>
                      </a:r>
                      <a:endParaRPr lang="en-US" altLang="zh-CN" sz="1500" u="none" strike="noStrike" kern="1200" dirty="0">
                        <a:solidFill>
                          <a:schemeClr val="dk1"/>
                        </a:solidFill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-40</a:t>
                      </a:r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℃</a:t>
                      </a: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～</a:t>
                      </a:r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130</a:t>
                      </a:r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℃</a:t>
                      </a:r>
                      <a:endParaRPr lang="en-US" altLang="zh-CN" sz="1500" u="none" strike="noStrike" kern="1200" dirty="0">
                        <a:solidFill>
                          <a:schemeClr val="dk1"/>
                        </a:solidFill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1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居里温度</a:t>
                      </a:r>
                      <a:endParaRPr lang="zh-CN" altLang="en-US" sz="1500" b="0" i="0" u="none" strike="noStrike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400℃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570℃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126"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物</a:t>
                      </a:r>
                      <a:b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</a:br>
                      <a: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理</a:t>
                      </a:r>
                      <a:b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</a:br>
                      <a: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特</a:t>
                      </a:r>
                      <a:b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</a:br>
                      <a: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性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密度</a:t>
                      </a:r>
                      <a:endParaRPr lang="zh-CN" altLang="en-US" sz="1500" b="0" i="0" u="none" strike="noStrike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7.18g/</a:t>
                      </a:r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cm</a:t>
                      </a:r>
                      <a:r>
                        <a:rPr lang="en-US" altLang="zh-CN" sz="1500" u="none" strike="noStrike" kern="1200" baseline="300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7.20g/</a:t>
                      </a:r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cm</a:t>
                      </a:r>
                      <a:r>
                        <a:rPr lang="en-US" altLang="zh-CN" sz="1500" u="none" strike="noStrike" kern="1200" baseline="300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1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叠片系数</a:t>
                      </a:r>
                      <a:endParaRPr lang="zh-CN" altLang="en-US" sz="1500" b="0" i="0" u="none" strike="noStrike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≥</a:t>
                      </a:r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0.85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≥</a:t>
                      </a:r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1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电阻率</a:t>
                      </a:r>
                      <a:endParaRPr lang="zh-CN" altLang="en-US" sz="1500" b="0" i="0" u="none" strike="noStrike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130μΩ/</a:t>
                      </a:r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80</a:t>
                      </a:r>
                      <a:r>
                        <a:rPr lang="el-GR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μΩ/</a:t>
                      </a:r>
                      <a:r>
                        <a:rPr 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1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50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磁滞伸缩系数</a:t>
                      </a:r>
                      <a:endParaRPr lang="zh-CN" altLang="en-US" sz="1500" b="0" i="0" u="none" strike="noStrike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27×10</a:t>
                      </a:r>
                      <a:r>
                        <a:rPr lang="en-US" altLang="zh-CN" sz="1500" u="none" strike="noStrike" kern="1200" baseline="300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≤</a:t>
                      </a:r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2×10</a:t>
                      </a:r>
                      <a:r>
                        <a:rPr lang="en-US" altLang="zh-CN" sz="1500" u="none" strike="noStrike" kern="1200" baseline="300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126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latin typeface="宋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500" b="0" i="0" u="none" strike="noStrike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硬度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960kg/mm</a:t>
                      </a:r>
                      <a:r>
                        <a:rPr lang="en-US" altLang="zh-CN" sz="1500" u="none" strike="noStrike" kern="1200" baseline="300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880Kg/mm</a:t>
                      </a:r>
                      <a:r>
                        <a:rPr lang="en-US" altLang="zh-CN" sz="1500" u="none" strike="noStrike" kern="1200" baseline="300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048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适用频率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≤20KHz</a:t>
                      </a:r>
                      <a:endParaRPr lang="en-US" sz="1500" b="0" i="0" u="none" strike="noStrike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≤1</a:t>
                      </a:r>
                      <a:r>
                        <a:rPr lang="en-US" altLang="zh-CN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M</a:t>
                      </a:r>
                      <a:r>
                        <a:rPr lang="en-US" sz="1500" u="none" strike="noStrike" dirty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Hz</a:t>
                      </a:r>
                      <a:endParaRPr lang="en-US" sz="1500" b="0" i="0" u="none" strike="noStrike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6126">
                <a:tc rowSpan="8"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应</a:t>
                      </a:r>
                      <a:b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</a:br>
                      <a: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用</a:t>
                      </a:r>
                      <a:b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</a:br>
                      <a: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领</a:t>
                      </a:r>
                      <a:b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</a:br>
                      <a:r>
                        <a:rPr lang="zh-CN" altLang="en-US" sz="1800" b="1" u="none" strike="noStrike" kern="12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电抗器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EMC</a:t>
                      </a:r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共模滤波电感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6126">
                <a:tc gridSpan="2" vMerge="1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latin typeface="宋体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PFC</a:t>
                      </a:r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电感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功率变压器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6126">
                <a:tc gridSpan="2" vMerge="1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latin typeface="宋体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差模滤波电感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精密电流互感器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6126">
                <a:tc gridSpan="2" vMerge="1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latin typeface="宋体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平滑滤波、储能电感</a:t>
                      </a:r>
                      <a:endParaRPr lang="en-US" altLang="zh-CN" sz="1500" u="none" strike="noStrike" kern="1200" dirty="0">
                        <a:solidFill>
                          <a:schemeClr val="dk1"/>
                        </a:solidFill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零序电流互感器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6126">
                <a:tc gridSpan="2" vMerge="1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latin typeface="宋体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扼流圈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饱和电感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6126">
                <a:tc gridSpan="2" vMerge="1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latin typeface="宋体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核磁共振屏蔽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尖峰抑制器</a:t>
                      </a:r>
                      <a:endParaRPr lang="en-US" altLang="zh-CN" sz="1500" u="none" strike="noStrike" kern="1200" dirty="0">
                        <a:solidFill>
                          <a:schemeClr val="dk1"/>
                        </a:solidFill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6126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非晶电机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防盗磁条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6126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配电变压器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500" u="none" strike="noStrike" kern="120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电磁屏蔽片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矩形 3">
            <a:extLst>
              <a:ext uri="{FF2B5EF4-FFF2-40B4-BE49-F238E27FC236}">
                <a16:creationId xmlns:a16="http://schemas.microsoft.com/office/drawing/2014/main" id="{CCB79BE5-9276-47C5-B30A-FDE420F89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357505"/>
            <a:ext cx="5072062" cy="45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08000" indent="-508000">
              <a:lnSpc>
                <a:spcPct val="80000"/>
              </a:lnSpc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非晶、纳米晶材料特性及应用</a:t>
            </a:r>
          </a:p>
        </p:txBody>
      </p:sp>
    </p:spTree>
    <p:extLst>
      <p:ext uri="{BB962C8B-B14F-4D97-AF65-F5344CB8AC3E}">
        <p14:creationId xmlns:p14="http://schemas.microsoft.com/office/powerpoint/2010/main" val="21919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">
            <a:extLst>
              <a:ext uri="{FF2B5EF4-FFF2-40B4-BE49-F238E27FC236}">
                <a16:creationId xmlns:a16="http://schemas.microsoft.com/office/drawing/2014/main" id="{CCB79BE5-9276-47C5-B30A-FDE420F89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357505"/>
            <a:ext cx="576064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08000" indent="-508000">
              <a:lnSpc>
                <a:spcPct val="80000"/>
              </a:lnSpc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中研非晶、纳米晶材料特性及选择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080309-3860-4651-8315-E58D1972E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03" t="32274" r="29826" b="44627"/>
          <a:stretch/>
        </p:blipFill>
        <p:spPr>
          <a:xfrm>
            <a:off x="723604" y="1052736"/>
            <a:ext cx="10845004" cy="356104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E6D7DA1-CFF3-4D89-AFE9-8057CF965B87}"/>
              </a:ext>
            </a:extLst>
          </p:cNvPr>
          <p:cNvSpPr txBox="1"/>
          <p:nvPr/>
        </p:nvSpPr>
        <p:spPr>
          <a:xfrm>
            <a:off x="1559496" y="47251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不同导磁率纳米晶合金的磁滞回线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F3FDA3-CFAD-40D6-ABD8-736963E22887}"/>
              </a:ext>
            </a:extLst>
          </p:cNvPr>
          <p:cNvSpPr txBox="1"/>
          <p:nvPr/>
        </p:nvSpPr>
        <p:spPr>
          <a:xfrm>
            <a:off x="7536160" y="47251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不同导磁率纳米晶合金的</a:t>
            </a:r>
            <a:r>
              <a:rPr lang="en-US" altLang="zh-CN" dirty="0"/>
              <a:t>DC</a:t>
            </a:r>
            <a:r>
              <a:rPr lang="zh-CN" altLang="en-US" dirty="0"/>
              <a:t>偏流特性</a:t>
            </a:r>
          </a:p>
        </p:txBody>
      </p:sp>
    </p:spTree>
    <p:extLst>
      <p:ext uri="{BB962C8B-B14F-4D97-AF65-F5344CB8AC3E}">
        <p14:creationId xmlns:p14="http://schemas.microsoft.com/office/powerpoint/2010/main" val="30561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">
            <a:extLst>
              <a:ext uri="{FF2B5EF4-FFF2-40B4-BE49-F238E27FC236}">
                <a16:creationId xmlns:a16="http://schemas.microsoft.com/office/drawing/2014/main" id="{CCB79BE5-9276-47C5-B30A-FDE420F89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357505"/>
            <a:ext cx="576064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08000" indent="-508000">
              <a:lnSpc>
                <a:spcPct val="80000"/>
              </a:lnSpc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中研非晶、纳米晶材料特性及选择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4C97832-2CA7-4AE5-8378-0CA92E7FD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10" t="68899" r="29919" b="6951"/>
          <a:stretch/>
        </p:blipFill>
        <p:spPr>
          <a:xfrm>
            <a:off x="839416" y="1268759"/>
            <a:ext cx="10585176" cy="363371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0FCE748-F8CE-43A3-984E-C0CCA98D2138}"/>
              </a:ext>
            </a:extLst>
          </p:cNvPr>
          <p:cNvSpPr txBox="1"/>
          <p:nvPr/>
        </p:nvSpPr>
        <p:spPr>
          <a:xfrm>
            <a:off x="1631504" y="503549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不同导磁率纳米晶合金的频率特性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B9DFD8-9AE2-45D7-BA6E-C06532CC6F56}"/>
              </a:ext>
            </a:extLst>
          </p:cNvPr>
          <p:cNvSpPr txBox="1"/>
          <p:nvPr/>
        </p:nvSpPr>
        <p:spPr>
          <a:xfrm>
            <a:off x="7320136" y="500735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纳米晶合金的温度特性</a:t>
            </a:r>
          </a:p>
        </p:txBody>
      </p:sp>
    </p:spTree>
    <p:extLst>
      <p:ext uri="{BB962C8B-B14F-4D97-AF65-F5344CB8AC3E}">
        <p14:creationId xmlns:p14="http://schemas.microsoft.com/office/powerpoint/2010/main" val="3233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66207" y="2924944"/>
            <a:ext cx="64620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敬请各位专家批评指正！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3360" y="4254348"/>
            <a:ext cx="364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佛山市中研非晶科技股份有限公司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233248" y="4609950"/>
            <a:ext cx="3502012" cy="158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38612" y="4611539"/>
            <a:ext cx="3500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China Amorphous Technology CO., LTD, </a:t>
            </a:r>
            <a:r>
              <a:rPr lang="en-US" altLang="zh-CN" sz="10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Foshan</a:t>
            </a:r>
            <a:endParaRPr lang="zh-CN" altLang="en-US" sz="1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490616718&amp;di=015c222cdfb2c5186481d128ac5b15b5&amp;imgtype=jpg&amp;er=1&amp;src=http%3A%2F%2Fpic15.nipic.com%2F20110621%2F7552329_093534204906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0" b="7790"/>
          <a:stretch/>
        </p:blipFill>
        <p:spPr bwMode="auto">
          <a:xfrm>
            <a:off x="-148584" y="-88490"/>
            <a:ext cx="12340583" cy="694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任意多边形 1"/>
          <p:cNvSpPr/>
          <p:nvPr/>
        </p:nvSpPr>
        <p:spPr>
          <a:xfrm>
            <a:off x="2477730" y="2503539"/>
            <a:ext cx="1850922" cy="1850922"/>
          </a:xfrm>
          <a:custGeom>
            <a:avLst/>
            <a:gdLst>
              <a:gd name="connsiteX0" fmla="*/ 1224116 w 2448232"/>
              <a:gd name="connsiteY0" fmla="*/ 0 h 2448232"/>
              <a:gd name="connsiteX1" fmla="*/ 2448232 w 2448232"/>
              <a:gd name="connsiteY1" fmla="*/ 1224116 h 2448232"/>
              <a:gd name="connsiteX2" fmla="*/ 1224116 w 2448232"/>
              <a:gd name="connsiteY2" fmla="*/ 2448232 h 2448232"/>
              <a:gd name="connsiteX3" fmla="*/ 0 w 2448232"/>
              <a:gd name="connsiteY3" fmla="*/ 1224116 h 2448232"/>
              <a:gd name="connsiteX4" fmla="*/ 1224116 w 2448232"/>
              <a:gd name="connsiteY4" fmla="*/ 0 h 244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232" h="2448232">
                <a:moveTo>
                  <a:pt x="1224116" y="0"/>
                </a:moveTo>
                <a:cubicBezTo>
                  <a:pt x="1900177" y="0"/>
                  <a:pt x="2448232" y="548055"/>
                  <a:pt x="2448232" y="1224116"/>
                </a:cubicBezTo>
                <a:cubicBezTo>
                  <a:pt x="2448232" y="1900177"/>
                  <a:pt x="1900177" y="2448232"/>
                  <a:pt x="1224116" y="2448232"/>
                </a:cubicBezTo>
                <a:cubicBezTo>
                  <a:pt x="548055" y="2448232"/>
                  <a:pt x="0" y="1900177"/>
                  <a:pt x="0" y="1224116"/>
                </a:cubicBezTo>
                <a:cubicBezTo>
                  <a:pt x="0" y="548055"/>
                  <a:pt x="548055" y="0"/>
                  <a:pt x="1224116" y="0"/>
                </a:cubicBezTo>
                <a:close/>
              </a:path>
            </a:pathLst>
          </a:custGeom>
          <a:solidFill>
            <a:srgbClr val="02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7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449028" y="1053346"/>
            <a:ext cx="9293943" cy="4751308"/>
          </a:xfrm>
          <a:custGeom>
            <a:avLst/>
            <a:gdLst>
              <a:gd name="connsiteX0" fmla="*/ 0 w 9293943"/>
              <a:gd name="connsiteY0" fmla="*/ 0 h 4751308"/>
              <a:gd name="connsiteX1" fmla="*/ 9293943 w 9293943"/>
              <a:gd name="connsiteY1" fmla="*/ 0 h 4751308"/>
              <a:gd name="connsiteX2" fmla="*/ 9293943 w 9293943"/>
              <a:gd name="connsiteY2" fmla="*/ 4751308 h 4751308"/>
              <a:gd name="connsiteX3" fmla="*/ 0 w 9293943"/>
              <a:gd name="connsiteY3" fmla="*/ 4751308 h 4751308"/>
              <a:gd name="connsiteX4" fmla="*/ 0 w 9293943"/>
              <a:gd name="connsiteY4" fmla="*/ 0 h 4751308"/>
              <a:gd name="connsiteX5" fmla="*/ 1943101 w 9293943"/>
              <a:gd name="connsiteY5" fmla="*/ 1151538 h 4751308"/>
              <a:gd name="connsiteX6" fmla="*/ 718985 w 9293943"/>
              <a:gd name="connsiteY6" fmla="*/ 2375654 h 4751308"/>
              <a:gd name="connsiteX7" fmla="*/ 1943101 w 9293943"/>
              <a:gd name="connsiteY7" fmla="*/ 3599770 h 4751308"/>
              <a:gd name="connsiteX8" fmla="*/ 3167217 w 9293943"/>
              <a:gd name="connsiteY8" fmla="*/ 2375654 h 4751308"/>
              <a:gd name="connsiteX9" fmla="*/ 1943101 w 9293943"/>
              <a:gd name="connsiteY9" fmla="*/ 1151538 h 475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3943" h="4751308">
                <a:moveTo>
                  <a:pt x="0" y="0"/>
                </a:moveTo>
                <a:lnTo>
                  <a:pt x="9293943" y="0"/>
                </a:lnTo>
                <a:lnTo>
                  <a:pt x="9293943" y="4751308"/>
                </a:lnTo>
                <a:lnTo>
                  <a:pt x="0" y="4751308"/>
                </a:lnTo>
                <a:lnTo>
                  <a:pt x="0" y="0"/>
                </a:lnTo>
                <a:close/>
                <a:moveTo>
                  <a:pt x="1943101" y="1151538"/>
                </a:moveTo>
                <a:cubicBezTo>
                  <a:pt x="1267040" y="1151538"/>
                  <a:pt x="718985" y="1699593"/>
                  <a:pt x="718985" y="2375654"/>
                </a:cubicBezTo>
                <a:cubicBezTo>
                  <a:pt x="718985" y="3051715"/>
                  <a:pt x="1267040" y="3599770"/>
                  <a:pt x="1943101" y="3599770"/>
                </a:cubicBezTo>
                <a:cubicBezTo>
                  <a:pt x="2619162" y="3599770"/>
                  <a:pt x="3167217" y="3051715"/>
                  <a:pt x="3167217" y="2375654"/>
                </a:cubicBezTo>
                <a:cubicBezTo>
                  <a:pt x="3167217" y="1699593"/>
                  <a:pt x="2619162" y="1151538"/>
                  <a:pt x="1943101" y="11515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108B90-D7A3-4491-AD77-306E21046162}"/>
              </a:ext>
            </a:extLst>
          </p:cNvPr>
          <p:cNvSpPr/>
          <p:nvPr/>
        </p:nvSpPr>
        <p:spPr>
          <a:xfrm>
            <a:off x="4399788" y="3429000"/>
            <a:ext cx="6160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Function and Type </a:t>
            </a:r>
          </a:p>
          <a:p>
            <a:pPr algn="ctr"/>
            <a:r>
              <a:rPr lang="en-US" altLang="zh-CN" sz="2800" dirty="0"/>
              <a:t>of Magnetic shielding materials</a:t>
            </a:r>
          </a:p>
        </p:txBody>
      </p:sp>
      <p:sp>
        <p:nvSpPr>
          <p:cNvPr id="8" name="TextBox 76">
            <a:extLst>
              <a:ext uri="{FF2B5EF4-FFF2-40B4-BE49-F238E27FC236}">
                <a16:creationId xmlns:a16="http://schemas.microsoft.com/office/drawing/2014/main" id="{4436DE04-1CE7-443B-8053-089504566A3B}"/>
              </a:ext>
            </a:extLst>
          </p:cNvPr>
          <p:cNvSpPr txBox="1"/>
          <p:nvPr/>
        </p:nvSpPr>
        <p:spPr>
          <a:xfrm>
            <a:off x="4377203" y="2774205"/>
            <a:ext cx="616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</a:pPr>
            <a:r>
              <a:rPr lang="zh-CN" altLang="en-US" sz="32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alibri" panose="020F0502020204030204" pitchFamily="34" charset="0"/>
              </a:rPr>
              <a:t>磁屏蔽材料的作用和类型</a:t>
            </a:r>
          </a:p>
        </p:txBody>
      </p:sp>
    </p:spTree>
    <p:extLst>
      <p:ext uri="{BB962C8B-B14F-4D97-AF65-F5344CB8AC3E}">
        <p14:creationId xmlns:p14="http://schemas.microsoft.com/office/powerpoint/2010/main" val="9807858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1">
            <a:extLst>
              <a:ext uri="{FF2B5EF4-FFF2-40B4-BE49-F238E27FC236}">
                <a16:creationId xmlns:a16="http://schemas.microsoft.com/office/drawing/2014/main" id="{81D4A8AF-1C10-4DD0-96FD-7D17D2487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5">
            <a:extLst>
              <a:ext uri="{FF2B5EF4-FFF2-40B4-BE49-F238E27FC236}">
                <a16:creationId xmlns:a16="http://schemas.microsoft.com/office/drawing/2014/main" id="{70AAAA60-EB73-4DA0-A650-4059D169212D}"/>
              </a:ext>
            </a:extLst>
          </p:cNvPr>
          <p:cNvGrpSpPr>
            <a:grpSpLocks/>
          </p:cNvGrpSpPr>
          <p:nvPr/>
        </p:nvGrpSpPr>
        <p:grpSpPr bwMode="auto">
          <a:xfrm rot="20706391">
            <a:off x="8697913" y="769938"/>
            <a:ext cx="1752600" cy="830262"/>
            <a:chOff x="1152" y="584"/>
            <a:chExt cx="3946" cy="1960"/>
          </a:xfrm>
        </p:grpSpPr>
        <p:sp>
          <p:nvSpPr>
            <p:cNvPr id="6181" name="Freeform 6">
              <a:extLst>
                <a:ext uri="{FF2B5EF4-FFF2-40B4-BE49-F238E27FC236}">
                  <a16:creationId xmlns:a16="http://schemas.microsoft.com/office/drawing/2014/main" id="{02536828-D74E-4C45-8C49-A0E6A586E40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" y="584"/>
              <a:ext cx="3920" cy="1720"/>
            </a:xfrm>
            <a:custGeom>
              <a:avLst/>
              <a:gdLst>
                <a:gd name="T0" fmla="*/ 0 w 3920"/>
                <a:gd name="T1" fmla="*/ 1500 h 1720"/>
                <a:gd name="T2" fmla="*/ 768 w 3920"/>
                <a:gd name="T3" fmla="*/ 424 h 1720"/>
                <a:gd name="T4" fmla="*/ 2208 w 3920"/>
                <a:gd name="T5" fmla="*/ 424 h 1720"/>
                <a:gd name="T6" fmla="*/ 3920 w 3920"/>
                <a:gd name="T7" fmla="*/ 828 h 1720"/>
                <a:gd name="T8" fmla="*/ 3216 w 3920"/>
                <a:gd name="T9" fmla="*/ 1720 h 1720"/>
                <a:gd name="T10" fmla="*/ 1524 w 3920"/>
                <a:gd name="T11" fmla="*/ 1600 h 1720"/>
                <a:gd name="T12" fmla="*/ 3232 w 3920"/>
                <a:gd name="T13" fmla="*/ 1628 h 1720"/>
                <a:gd name="T14" fmla="*/ 3748 w 3920"/>
                <a:gd name="T15" fmla="*/ 820 h 1720"/>
                <a:gd name="T16" fmla="*/ 2256 w 3920"/>
                <a:gd name="T17" fmla="*/ 472 h 1720"/>
                <a:gd name="T18" fmla="*/ 1468 w 3920"/>
                <a:gd name="T19" fmla="*/ 1524 h 1720"/>
                <a:gd name="T20" fmla="*/ 2160 w 3920"/>
                <a:gd name="T21" fmla="*/ 472 h 1720"/>
                <a:gd name="T22" fmla="*/ 812 w 3920"/>
                <a:gd name="T23" fmla="*/ 508 h 1720"/>
                <a:gd name="T24" fmla="*/ 96 w 3920"/>
                <a:gd name="T25" fmla="*/ 1432 h 1720"/>
                <a:gd name="T26" fmla="*/ 1488 w 3920"/>
                <a:gd name="T27" fmla="*/ 1576 h 1720"/>
                <a:gd name="T28" fmla="*/ 0 w 3920"/>
                <a:gd name="T29" fmla="*/ 1500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20"/>
                <a:gd name="T46" fmla="*/ 0 h 1720"/>
                <a:gd name="T47" fmla="*/ 3920 w 3920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Freeform 7">
              <a:extLst>
                <a:ext uri="{FF2B5EF4-FFF2-40B4-BE49-F238E27FC236}">
                  <a16:creationId xmlns:a16="http://schemas.microsoft.com/office/drawing/2014/main" id="{853085DC-7AFB-45F3-80BC-15E80E1F1F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0" y="1584"/>
              <a:ext cx="2218" cy="960"/>
            </a:xfrm>
            <a:custGeom>
              <a:avLst/>
              <a:gdLst>
                <a:gd name="T0" fmla="*/ 0 w 2218"/>
                <a:gd name="T1" fmla="*/ 672 h 960"/>
                <a:gd name="T2" fmla="*/ 1640 w 2218"/>
                <a:gd name="T3" fmla="*/ 960 h 960"/>
                <a:gd name="T4" fmla="*/ 2208 w 2218"/>
                <a:gd name="T5" fmla="*/ 0 h 960"/>
                <a:gd name="T6" fmla="*/ 1580 w 2218"/>
                <a:gd name="T7" fmla="*/ 888 h 960"/>
                <a:gd name="T8" fmla="*/ 0 w 2218"/>
                <a:gd name="T9" fmla="*/ 67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8"/>
                <a:gd name="T16" fmla="*/ 0 h 960"/>
                <a:gd name="T17" fmla="*/ 2218 w 221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8">
              <a:extLst>
                <a:ext uri="{FF2B5EF4-FFF2-40B4-BE49-F238E27FC236}">
                  <a16:creationId xmlns:a16="http://schemas.microsoft.com/office/drawing/2014/main" id="{D534EDF1-4B2D-456B-9609-5630798498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8" y="2032"/>
              <a:ext cx="1584" cy="392"/>
            </a:xfrm>
            <a:custGeom>
              <a:avLst/>
              <a:gdLst>
                <a:gd name="T0" fmla="*/ 0 w 1584"/>
                <a:gd name="T1" fmla="*/ 224 h 392"/>
                <a:gd name="T2" fmla="*/ 1152 w 1584"/>
                <a:gd name="T3" fmla="*/ 224 h 392"/>
                <a:gd name="T4" fmla="*/ 1584 w 1584"/>
                <a:gd name="T5" fmla="*/ 272 h 392"/>
                <a:gd name="T6" fmla="*/ 1144 w 1584"/>
                <a:gd name="T7" fmla="*/ 144 h 392"/>
                <a:gd name="T8" fmla="*/ 0 w 1584"/>
                <a:gd name="T9" fmla="*/ 224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92"/>
                <a:gd name="T17" fmla="*/ 1584 w 1584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Freeform 9">
              <a:extLst>
                <a:ext uri="{FF2B5EF4-FFF2-40B4-BE49-F238E27FC236}">
                  <a16:creationId xmlns:a16="http://schemas.microsoft.com/office/drawing/2014/main" id="{A24537F8-34C0-4272-ABDE-47247EBCD8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84" y="2032"/>
              <a:ext cx="1731" cy="344"/>
            </a:xfrm>
            <a:custGeom>
              <a:avLst/>
              <a:gdLst>
                <a:gd name="T0" fmla="*/ 0 w 1731"/>
                <a:gd name="T1" fmla="*/ 176 h 344"/>
                <a:gd name="T2" fmla="*/ 1604 w 1731"/>
                <a:gd name="T3" fmla="*/ 344 h 344"/>
                <a:gd name="T4" fmla="*/ 760 w 1731"/>
                <a:gd name="T5" fmla="*/ 72 h 344"/>
                <a:gd name="T6" fmla="*/ 0 w 1731"/>
                <a:gd name="T7" fmla="*/ 17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1"/>
                <a:gd name="T13" fmla="*/ 0 h 344"/>
                <a:gd name="T14" fmla="*/ 1731 w 1731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Freeform 10">
              <a:extLst>
                <a:ext uri="{FF2B5EF4-FFF2-40B4-BE49-F238E27FC236}">
                  <a16:creationId xmlns:a16="http://schemas.microsoft.com/office/drawing/2014/main" id="{000DA209-EC7A-49F7-A36F-471BD94F9DF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0" y="1680"/>
              <a:ext cx="504" cy="672"/>
            </a:xfrm>
            <a:custGeom>
              <a:avLst/>
              <a:gdLst>
                <a:gd name="T0" fmla="*/ 456 w 504"/>
                <a:gd name="T1" fmla="*/ 48 h 672"/>
                <a:gd name="T2" fmla="*/ 312 w 504"/>
                <a:gd name="T3" fmla="*/ 336 h 672"/>
                <a:gd name="T4" fmla="*/ 24 w 504"/>
                <a:gd name="T5" fmla="*/ 624 h 672"/>
                <a:gd name="T6" fmla="*/ 456 w 504"/>
                <a:gd name="T7" fmla="*/ 48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672"/>
                <a:gd name="T14" fmla="*/ 504 w 50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6" name="Freeform 11">
              <a:extLst>
                <a:ext uri="{FF2B5EF4-FFF2-40B4-BE49-F238E27FC236}">
                  <a16:creationId xmlns:a16="http://schemas.microsoft.com/office/drawing/2014/main" id="{D4A101F8-8852-401B-8766-B6AA863B9E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424" y="1428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Freeform 12">
              <a:extLst>
                <a:ext uri="{FF2B5EF4-FFF2-40B4-BE49-F238E27FC236}">
                  <a16:creationId xmlns:a16="http://schemas.microsoft.com/office/drawing/2014/main" id="{7BDB1A92-A445-425E-9CC7-08A9BC2B8176}"/>
                </a:ext>
              </a:extLst>
            </p:cNvPr>
            <p:cNvSpPr>
              <a:spLocks/>
            </p:cNvSpPr>
            <p:nvPr/>
          </p:nvSpPr>
          <p:spPr bwMode="gray">
            <a:xfrm rot="-136485">
              <a:off x="3524" y="1116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8" name="Freeform 13">
              <a:extLst>
                <a:ext uri="{FF2B5EF4-FFF2-40B4-BE49-F238E27FC236}">
                  <a16:creationId xmlns:a16="http://schemas.microsoft.com/office/drawing/2014/main" id="{D3F94BB4-D883-436C-8A66-4733F2C2099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0" y="1128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Freeform 14">
              <a:extLst>
                <a:ext uri="{FF2B5EF4-FFF2-40B4-BE49-F238E27FC236}">
                  <a16:creationId xmlns:a16="http://schemas.microsoft.com/office/drawing/2014/main" id="{014E4A6B-10C3-4131-AE25-A136B9C2EE65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4" y="1376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Freeform 15">
              <a:extLst>
                <a:ext uri="{FF2B5EF4-FFF2-40B4-BE49-F238E27FC236}">
                  <a16:creationId xmlns:a16="http://schemas.microsoft.com/office/drawing/2014/main" id="{434E1652-813F-4932-82D6-6557828BED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4" y="1676"/>
              <a:ext cx="1057" cy="155"/>
            </a:xfrm>
            <a:custGeom>
              <a:avLst/>
              <a:gdLst>
                <a:gd name="T0" fmla="*/ 0 w 1057"/>
                <a:gd name="T1" fmla="*/ 100 h 155"/>
                <a:gd name="T2" fmla="*/ 972 w 1057"/>
                <a:gd name="T3" fmla="*/ 140 h 155"/>
                <a:gd name="T4" fmla="*/ 506 w 1057"/>
                <a:gd name="T5" fmla="*/ 7 h 155"/>
                <a:gd name="T6" fmla="*/ 0 w 1057"/>
                <a:gd name="T7" fmla="*/ 10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7"/>
                <a:gd name="T13" fmla="*/ 0 h 155"/>
                <a:gd name="T14" fmla="*/ 1057 w 105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69" name="Rectangle 3">
            <a:extLst>
              <a:ext uri="{FF2B5EF4-FFF2-40B4-BE49-F238E27FC236}">
                <a16:creationId xmlns:a16="http://schemas.microsoft.com/office/drawing/2014/main" id="{2B79ED20-7FC5-48AF-94CA-16D57DCFD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96021" y="231819"/>
            <a:ext cx="15827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ea typeface="方正北魏楷书简体" pitchFamily="65" charset="-122"/>
              </a:rPr>
              <a:t>节能改变世界</a:t>
            </a:r>
            <a:r>
              <a:rPr lang="en-US" altLang="zh-CN" sz="1100" b="1" dirty="0"/>
              <a:t>Energy conservation changes the world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982B4F9-3644-403B-B9DB-3898354DED75}"/>
              </a:ext>
            </a:extLst>
          </p:cNvPr>
          <p:cNvSpPr txBox="1"/>
          <p:nvPr/>
        </p:nvSpPr>
        <p:spPr>
          <a:xfrm>
            <a:off x="266396" y="489605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屏蔽材料的作用及类型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8F8C71-9A57-4F12-9C0E-8C719450FA13}"/>
              </a:ext>
            </a:extLst>
          </p:cNvPr>
          <p:cNvSpPr txBox="1"/>
          <p:nvPr/>
        </p:nvSpPr>
        <p:spPr>
          <a:xfrm>
            <a:off x="375814" y="1012109"/>
            <a:ext cx="11543398" cy="391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屏蔽材料的作用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2400" u="sng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阻隔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或</a:t>
            </a:r>
            <a:r>
              <a:rPr lang="zh-CN" altLang="en-US" sz="2400" u="sng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衰减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被屏蔽区域与外界的电磁能量</a:t>
            </a:r>
            <a:r>
              <a:rPr lang="zh-CN" altLang="en-US" sz="2400" u="sng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传播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。屏蔽材料通常采用对电磁能流的</a:t>
            </a: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反射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吸收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引导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等特性，起到屏蔽的作用。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D8D5F6-A968-461F-852A-04AF6DD150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16" t="34251" r="48248" b="41600"/>
          <a:stretch/>
        </p:blipFill>
        <p:spPr>
          <a:xfrm>
            <a:off x="4223792" y="3099723"/>
            <a:ext cx="2574591" cy="22804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EEE1C50-4F46-4E7B-AD24-4DCDCA46CF1B}"/>
              </a:ext>
            </a:extLst>
          </p:cNvPr>
          <p:cNvSpPr txBox="1"/>
          <p:nvPr/>
        </p:nvSpPr>
        <p:spPr>
          <a:xfrm>
            <a:off x="1559497" y="5447898"/>
            <a:ext cx="7982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图</a:t>
            </a:r>
            <a:r>
              <a:rPr lang="en-US" altLang="zh-CN" sz="1600" dirty="0"/>
              <a:t>1  </a:t>
            </a:r>
            <a:r>
              <a:rPr lang="zh-CN" altLang="en-US" sz="1600" dirty="0"/>
              <a:t>电磁波入射示意图**</a:t>
            </a:r>
            <a:endParaRPr lang="en-US" altLang="zh-CN" sz="1600" dirty="0"/>
          </a:p>
          <a:p>
            <a:r>
              <a:rPr lang="zh-CN" altLang="en-US" sz="1600" dirty="0"/>
              <a:t>注：</a:t>
            </a:r>
            <a:r>
              <a:rPr lang="en-US" altLang="zh-CN" sz="1600" dirty="0"/>
              <a:t>1– </a:t>
            </a:r>
            <a:r>
              <a:rPr lang="zh-CN" altLang="en-US" sz="1600" dirty="0"/>
              <a:t>屏蔽材料；</a:t>
            </a:r>
            <a:r>
              <a:rPr lang="en-US" altLang="zh-CN" sz="1600" dirty="0"/>
              <a:t>2—</a:t>
            </a:r>
            <a:r>
              <a:rPr lang="zh-CN" altLang="en-US" sz="1600" dirty="0"/>
              <a:t>塑料；</a:t>
            </a:r>
            <a:r>
              <a:rPr lang="en-US" altLang="zh-CN" sz="1600" dirty="0"/>
              <a:t>3– </a:t>
            </a:r>
            <a:r>
              <a:rPr lang="zh-CN" altLang="en-US" sz="1600" dirty="0"/>
              <a:t>透射波；</a:t>
            </a:r>
            <a:r>
              <a:rPr lang="en-US" altLang="zh-CN" sz="1600" dirty="0"/>
              <a:t>4—</a:t>
            </a:r>
            <a:r>
              <a:rPr lang="zh-CN" altLang="en-US" sz="1600" dirty="0"/>
              <a:t>吸收；</a:t>
            </a:r>
            <a:r>
              <a:rPr lang="en-US" altLang="zh-CN" sz="1600" dirty="0"/>
              <a:t>5– </a:t>
            </a:r>
            <a:r>
              <a:rPr lang="zh-CN" altLang="en-US" sz="1600" dirty="0"/>
              <a:t>入射波；</a:t>
            </a:r>
            <a:r>
              <a:rPr lang="en-US" altLang="zh-CN" sz="1600" dirty="0"/>
              <a:t>6—</a:t>
            </a:r>
            <a:r>
              <a:rPr lang="zh-CN" altLang="en-US" sz="1600" dirty="0"/>
              <a:t>外反射；</a:t>
            </a:r>
            <a:r>
              <a:rPr lang="en-US" altLang="zh-CN" sz="1600" dirty="0"/>
              <a:t>7—</a:t>
            </a:r>
            <a:r>
              <a:rPr lang="zh-CN" altLang="en-US" sz="1600" dirty="0"/>
              <a:t>内反射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2E097AD-2ED9-480C-BB7E-F8B406B0BD6B}"/>
              </a:ext>
            </a:extLst>
          </p:cNvPr>
          <p:cNvSpPr txBox="1"/>
          <p:nvPr/>
        </p:nvSpPr>
        <p:spPr>
          <a:xfrm>
            <a:off x="6240016" y="630932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/>
              <a:t>** </a:t>
            </a:r>
            <a:r>
              <a:rPr lang="en-US" altLang="zh-CN" sz="1400" dirty="0"/>
              <a:t>--- </a:t>
            </a:r>
            <a:r>
              <a:rPr lang="zh-CN" altLang="en-US" sz="1400" dirty="0"/>
              <a:t>引自</a:t>
            </a:r>
            <a:r>
              <a:rPr lang="en-US" altLang="zh-CN" sz="1400" dirty="0"/>
              <a:t>《</a:t>
            </a:r>
            <a:r>
              <a:rPr lang="zh-CN" altLang="en-US" sz="1400" dirty="0"/>
              <a:t>电磁波屏蔽原理和屏蔽材料</a:t>
            </a:r>
            <a:r>
              <a:rPr lang="en-US" altLang="zh-CN" sz="1400" dirty="0"/>
              <a:t>》</a:t>
            </a:r>
            <a:r>
              <a:rPr lang="zh-CN" altLang="en-US" sz="1400" dirty="0"/>
              <a:t>陈亚庆</a:t>
            </a:r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1">
            <a:extLst>
              <a:ext uri="{FF2B5EF4-FFF2-40B4-BE49-F238E27FC236}">
                <a16:creationId xmlns:a16="http://schemas.microsoft.com/office/drawing/2014/main" id="{81D4A8AF-1C10-4DD0-96FD-7D17D2487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5">
            <a:extLst>
              <a:ext uri="{FF2B5EF4-FFF2-40B4-BE49-F238E27FC236}">
                <a16:creationId xmlns:a16="http://schemas.microsoft.com/office/drawing/2014/main" id="{70AAAA60-EB73-4DA0-A650-4059D169212D}"/>
              </a:ext>
            </a:extLst>
          </p:cNvPr>
          <p:cNvGrpSpPr>
            <a:grpSpLocks/>
          </p:cNvGrpSpPr>
          <p:nvPr/>
        </p:nvGrpSpPr>
        <p:grpSpPr bwMode="auto">
          <a:xfrm rot="20706391">
            <a:off x="8697913" y="769938"/>
            <a:ext cx="1752600" cy="830262"/>
            <a:chOff x="1152" y="584"/>
            <a:chExt cx="3946" cy="1960"/>
          </a:xfrm>
        </p:grpSpPr>
        <p:sp>
          <p:nvSpPr>
            <p:cNvPr id="6181" name="Freeform 6">
              <a:extLst>
                <a:ext uri="{FF2B5EF4-FFF2-40B4-BE49-F238E27FC236}">
                  <a16:creationId xmlns:a16="http://schemas.microsoft.com/office/drawing/2014/main" id="{02536828-D74E-4C45-8C49-A0E6A586E40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" y="584"/>
              <a:ext cx="3920" cy="1720"/>
            </a:xfrm>
            <a:custGeom>
              <a:avLst/>
              <a:gdLst>
                <a:gd name="T0" fmla="*/ 0 w 3920"/>
                <a:gd name="T1" fmla="*/ 1500 h 1720"/>
                <a:gd name="T2" fmla="*/ 768 w 3920"/>
                <a:gd name="T3" fmla="*/ 424 h 1720"/>
                <a:gd name="T4" fmla="*/ 2208 w 3920"/>
                <a:gd name="T5" fmla="*/ 424 h 1720"/>
                <a:gd name="T6" fmla="*/ 3920 w 3920"/>
                <a:gd name="T7" fmla="*/ 828 h 1720"/>
                <a:gd name="T8" fmla="*/ 3216 w 3920"/>
                <a:gd name="T9" fmla="*/ 1720 h 1720"/>
                <a:gd name="T10" fmla="*/ 1524 w 3920"/>
                <a:gd name="T11" fmla="*/ 1600 h 1720"/>
                <a:gd name="T12" fmla="*/ 3232 w 3920"/>
                <a:gd name="T13" fmla="*/ 1628 h 1720"/>
                <a:gd name="T14" fmla="*/ 3748 w 3920"/>
                <a:gd name="T15" fmla="*/ 820 h 1720"/>
                <a:gd name="T16" fmla="*/ 2256 w 3920"/>
                <a:gd name="T17" fmla="*/ 472 h 1720"/>
                <a:gd name="T18" fmla="*/ 1468 w 3920"/>
                <a:gd name="T19" fmla="*/ 1524 h 1720"/>
                <a:gd name="T20" fmla="*/ 2160 w 3920"/>
                <a:gd name="T21" fmla="*/ 472 h 1720"/>
                <a:gd name="T22" fmla="*/ 812 w 3920"/>
                <a:gd name="T23" fmla="*/ 508 h 1720"/>
                <a:gd name="T24" fmla="*/ 96 w 3920"/>
                <a:gd name="T25" fmla="*/ 1432 h 1720"/>
                <a:gd name="T26" fmla="*/ 1488 w 3920"/>
                <a:gd name="T27" fmla="*/ 1576 h 1720"/>
                <a:gd name="T28" fmla="*/ 0 w 3920"/>
                <a:gd name="T29" fmla="*/ 1500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20"/>
                <a:gd name="T46" fmla="*/ 0 h 1720"/>
                <a:gd name="T47" fmla="*/ 3920 w 3920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Freeform 7">
              <a:extLst>
                <a:ext uri="{FF2B5EF4-FFF2-40B4-BE49-F238E27FC236}">
                  <a16:creationId xmlns:a16="http://schemas.microsoft.com/office/drawing/2014/main" id="{853085DC-7AFB-45F3-80BC-15E80E1F1F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0" y="1584"/>
              <a:ext cx="2218" cy="960"/>
            </a:xfrm>
            <a:custGeom>
              <a:avLst/>
              <a:gdLst>
                <a:gd name="T0" fmla="*/ 0 w 2218"/>
                <a:gd name="T1" fmla="*/ 672 h 960"/>
                <a:gd name="T2" fmla="*/ 1640 w 2218"/>
                <a:gd name="T3" fmla="*/ 960 h 960"/>
                <a:gd name="T4" fmla="*/ 2208 w 2218"/>
                <a:gd name="T5" fmla="*/ 0 h 960"/>
                <a:gd name="T6" fmla="*/ 1580 w 2218"/>
                <a:gd name="T7" fmla="*/ 888 h 960"/>
                <a:gd name="T8" fmla="*/ 0 w 2218"/>
                <a:gd name="T9" fmla="*/ 67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8"/>
                <a:gd name="T16" fmla="*/ 0 h 960"/>
                <a:gd name="T17" fmla="*/ 2218 w 221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8">
              <a:extLst>
                <a:ext uri="{FF2B5EF4-FFF2-40B4-BE49-F238E27FC236}">
                  <a16:creationId xmlns:a16="http://schemas.microsoft.com/office/drawing/2014/main" id="{D534EDF1-4B2D-456B-9609-5630798498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8" y="2032"/>
              <a:ext cx="1584" cy="392"/>
            </a:xfrm>
            <a:custGeom>
              <a:avLst/>
              <a:gdLst>
                <a:gd name="T0" fmla="*/ 0 w 1584"/>
                <a:gd name="T1" fmla="*/ 224 h 392"/>
                <a:gd name="T2" fmla="*/ 1152 w 1584"/>
                <a:gd name="T3" fmla="*/ 224 h 392"/>
                <a:gd name="T4" fmla="*/ 1584 w 1584"/>
                <a:gd name="T5" fmla="*/ 272 h 392"/>
                <a:gd name="T6" fmla="*/ 1144 w 1584"/>
                <a:gd name="T7" fmla="*/ 144 h 392"/>
                <a:gd name="T8" fmla="*/ 0 w 1584"/>
                <a:gd name="T9" fmla="*/ 224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92"/>
                <a:gd name="T17" fmla="*/ 1584 w 1584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Freeform 9">
              <a:extLst>
                <a:ext uri="{FF2B5EF4-FFF2-40B4-BE49-F238E27FC236}">
                  <a16:creationId xmlns:a16="http://schemas.microsoft.com/office/drawing/2014/main" id="{A24537F8-34C0-4272-ABDE-47247EBCD8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84" y="2032"/>
              <a:ext cx="1731" cy="344"/>
            </a:xfrm>
            <a:custGeom>
              <a:avLst/>
              <a:gdLst>
                <a:gd name="T0" fmla="*/ 0 w 1731"/>
                <a:gd name="T1" fmla="*/ 176 h 344"/>
                <a:gd name="T2" fmla="*/ 1604 w 1731"/>
                <a:gd name="T3" fmla="*/ 344 h 344"/>
                <a:gd name="T4" fmla="*/ 760 w 1731"/>
                <a:gd name="T5" fmla="*/ 72 h 344"/>
                <a:gd name="T6" fmla="*/ 0 w 1731"/>
                <a:gd name="T7" fmla="*/ 17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1"/>
                <a:gd name="T13" fmla="*/ 0 h 344"/>
                <a:gd name="T14" fmla="*/ 1731 w 1731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Freeform 10">
              <a:extLst>
                <a:ext uri="{FF2B5EF4-FFF2-40B4-BE49-F238E27FC236}">
                  <a16:creationId xmlns:a16="http://schemas.microsoft.com/office/drawing/2014/main" id="{000DA209-EC7A-49F7-A36F-471BD94F9DF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0" y="1680"/>
              <a:ext cx="504" cy="672"/>
            </a:xfrm>
            <a:custGeom>
              <a:avLst/>
              <a:gdLst>
                <a:gd name="T0" fmla="*/ 456 w 504"/>
                <a:gd name="T1" fmla="*/ 48 h 672"/>
                <a:gd name="T2" fmla="*/ 312 w 504"/>
                <a:gd name="T3" fmla="*/ 336 h 672"/>
                <a:gd name="T4" fmla="*/ 24 w 504"/>
                <a:gd name="T5" fmla="*/ 624 h 672"/>
                <a:gd name="T6" fmla="*/ 456 w 504"/>
                <a:gd name="T7" fmla="*/ 48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672"/>
                <a:gd name="T14" fmla="*/ 504 w 50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6" name="Freeform 11">
              <a:extLst>
                <a:ext uri="{FF2B5EF4-FFF2-40B4-BE49-F238E27FC236}">
                  <a16:creationId xmlns:a16="http://schemas.microsoft.com/office/drawing/2014/main" id="{D4A101F8-8852-401B-8766-B6AA863B9E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424" y="1428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Freeform 12">
              <a:extLst>
                <a:ext uri="{FF2B5EF4-FFF2-40B4-BE49-F238E27FC236}">
                  <a16:creationId xmlns:a16="http://schemas.microsoft.com/office/drawing/2014/main" id="{7BDB1A92-A445-425E-9CC7-08A9BC2B8176}"/>
                </a:ext>
              </a:extLst>
            </p:cNvPr>
            <p:cNvSpPr>
              <a:spLocks/>
            </p:cNvSpPr>
            <p:nvPr/>
          </p:nvSpPr>
          <p:spPr bwMode="gray">
            <a:xfrm rot="-136485">
              <a:off x="3524" y="1116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8" name="Freeform 13">
              <a:extLst>
                <a:ext uri="{FF2B5EF4-FFF2-40B4-BE49-F238E27FC236}">
                  <a16:creationId xmlns:a16="http://schemas.microsoft.com/office/drawing/2014/main" id="{D3F94BB4-D883-436C-8A66-4733F2C2099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0" y="1128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Freeform 14">
              <a:extLst>
                <a:ext uri="{FF2B5EF4-FFF2-40B4-BE49-F238E27FC236}">
                  <a16:creationId xmlns:a16="http://schemas.microsoft.com/office/drawing/2014/main" id="{014E4A6B-10C3-4131-AE25-A136B9C2EE65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4" y="1376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Freeform 15">
              <a:extLst>
                <a:ext uri="{FF2B5EF4-FFF2-40B4-BE49-F238E27FC236}">
                  <a16:creationId xmlns:a16="http://schemas.microsoft.com/office/drawing/2014/main" id="{434E1652-813F-4932-82D6-6557828BED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4" y="1676"/>
              <a:ext cx="1057" cy="155"/>
            </a:xfrm>
            <a:custGeom>
              <a:avLst/>
              <a:gdLst>
                <a:gd name="T0" fmla="*/ 0 w 1057"/>
                <a:gd name="T1" fmla="*/ 100 h 155"/>
                <a:gd name="T2" fmla="*/ 972 w 1057"/>
                <a:gd name="T3" fmla="*/ 140 h 155"/>
                <a:gd name="T4" fmla="*/ 506 w 1057"/>
                <a:gd name="T5" fmla="*/ 7 h 155"/>
                <a:gd name="T6" fmla="*/ 0 w 1057"/>
                <a:gd name="T7" fmla="*/ 10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7"/>
                <a:gd name="T13" fmla="*/ 0 h 155"/>
                <a:gd name="T14" fmla="*/ 1057 w 105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69" name="Rectangle 3">
            <a:extLst>
              <a:ext uri="{FF2B5EF4-FFF2-40B4-BE49-F238E27FC236}">
                <a16:creationId xmlns:a16="http://schemas.microsoft.com/office/drawing/2014/main" id="{2B79ED20-7FC5-48AF-94CA-16D57DCFD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96021" y="231819"/>
            <a:ext cx="15827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ea typeface="方正北魏楷书简体" pitchFamily="65" charset="-122"/>
              </a:rPr>
              <a:t>节能改变世界</a:t>
            </a:r>
            <a:r>
              <a:rPr lang="en-US" altLang="zh-CN" sz="1100" b="1" dirty="0"/>
              <a:t>Energy conservation changes the world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982B4F9-3644-403B-B9DB-3898354DED75}"/>
              </a:ext>
            </a:extLst>
          </p:cNvPr>
          <p:cNvSpPr txBox="1"/>
          <p:nvPr/>
        </p:nvSpPr>
        <p:spPr>
          <a:xfrm>
            <a:off x="266396" y="489605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屏蔽材料的作用及类型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8F8C71-9A57-4F12-9C0E-8C719450FA13}"/>
              </a:ext>
            </a:extLst>
          </p:cNvPr>
          <p:cNvSpPr txBox="1"/>
          <p:nvPr/>
        </p:nvSpPr>
        <p:spPr>
          <a:xfrm>
            <a:off x="301432" y="1137428"/>
            <a:ext cx="11543398" cy="2809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屏蔽材料的作用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81CD283-DE2A-4BB5-851B-B34947B2B1BE}"/>
              </a:ext>
            </a:extLst>
          </p:cNvPr>
          <p:cNvGrpSpPr/>
          <p:nvPr/>
        </p:nvGrpSpPr>
        <p:grpSpPr>
          <a:xfrm>
            <a:off x="767408" y="2416886"/>
            <a:ext cx="4608511" cy="2468985"/>
            <a:chOff x="623393" y="1917246"/>
            <a:chExt cx="4608511" cy="246898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61D65-25CC-4A78-A284-436262E23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0" t="14758" r="13617" b="47442"/>
            <a:stretch/>
          </p:blipFill>
          <p:spPr>
            <a:xfrm rot="16200000">
              <a:off x="473666" y="2066974"/>
              <a:ext cx="2099653" cy="180019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FF4CE57-989B-4763-9AB9-827896CE3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0" t="52417" r="13617" b="13250"/>
            <a:stretch/>
          </p:blipFill>
          <p:spPr>
            <a:xfrm rot="16200000">
              <a:off x="3199425" y="2149525"/>
              <a:ext cx="2099652" cy="1635094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0546360-FCEC-4893-A464-F7A98EB02CAA}"/>
                </a:ext>
              </a:extLst>
            </p:cNvPr>
            <p:cNvSpPr txBox="1"/>
            <p:nvPr/>
          </p:nvSpPr>
          <p:spPr>
            <a:xfrm>
              <a:off x="623393" y="4016899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（</a:t>
              </a:r>
              <a:r>
                <a:rPr lang="en-US" altLang="zh-CN" dirty="0"/>
                <a:t>a</a:t>
              </a:r>
              <a:r>
                <a:rPr lang="zh-CN" altLang="en-US" dirty="0"/>
                <a:t>）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9F67831-4F75-4EA9-AB17-BB3E9F447CDB}"/>
                </a:ext>
              </a:extLst>
            </p:cNvPr>
            <p:cNvSpPr txBox="1"/>
            <p:nvPr/>
          </p:nvSpPr>
          <p:spPr>
            <a:xfrm>
              <a:off x="3431704" y="4016899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（</a:t>
              </a:r>
              <a:r>
                <a:rPr lang="en-US" altLang="zh-CN" dirty="0"/>
                <a:t>b</a:t>
              </a:r>
              <a:r>
                <a:rPr lang="zh-CN" altLang="en-US" dirty="0"/>
                <a:t>）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24018AD8-5375-4849-B550-F38143C8B0F5}"/>
              </a:ext>
            </a:extLst>
          </p:cNvPr>
          <p:cNvSpPr/>
          <p:nvPr/>
        </p:nvSpPr>
        <p:spPr>
          <a:xfrm>
            <a:off x="2391965" y="4885871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图</a:t>
            </a:r>
            <a:r>
              <a:rPr lang="en-US" altLang="zh-CN" dirty="0"/>
              <a:t>2  </a:t>
            </a:r>
            <a:r>
              <a:rPr lang="zh-CN" altLang="en-US" dirty="0"/>
              <a:t>磁屏蔽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1B9A1A-B2BB-457D-982A-2D93D0571167}"/>
              </a:ext>
            </a:extLst>
          </p:cNvPr>
          <p:cNvSpPr txBox="1"/>
          <p:nvPr/>
        </p:nvSpPr>
        <p:spPr>
          <a:xfrm>
            <a:off x="6118870" y="1966944"/>
            <a:ext cx="4752527" cy="336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图</a:t>
            </a:r>
            <a:r>
              <a:rPr lang="en-US" altLang="zh-CN" dirty="0"/>
              <a:t>2-</a:t>
            </a:r>
            <a:r>
              <a:rPr lang="zh-CN" altLang="en-US" dirty="0"/>
              <a:t>（</a:t>
            </a:r>
            <a:r>
              <a:rPr lang="en-US" altLang="zh-CN" dirty="0"/>
              <a:t>a</a:t>
            </a:r>
            <a:r>
              <a:rPr lang="zh-CN" altLang="en-US" dirty="0"/>
              <a:t>）采用磁性材料作为屏蔽，线圈产生的磁场全部通过屏蔽罩，而未穿出；外界磁场也同样全部通过屏蔽罩，未穿入。避免内外磁场相互影响。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图</a:t>
            </a:r>
            <a:r>
              <a:rPr lang="en-US" altLang="zh-CN" dirty="0"/>
              <a:t>2-</a:t>
            </a:r>
            <a:r>
              <a:rPr lang="zh-CN" altLang="en-US" dirty="0"/>
              <a:t>（</a:t>
            </a:r>
            <a:r>
              <a:rPr lang="en-US" altLang="zh-CN" dirty="0"/>
              <a:t>b</a:t>
            </a:r>
            <a:r>
              <a:rPr lang="zh-CN" altLang="en-US" dirty="0"/>
              <a:t>）采用导电良好的金属材料作为屏蔽，线圈产品的高频交变磁场在屏蔽罩上引起较大涡流，涡流具有去磁作用，使得磁场减弱，从而达到屏蔽目的。</a:t>
            </a:r>
          </a:p>
        </p:txBody>
      </p:sp>
    </p:spTree>
    <p:extLst>
      <p:ext uri="{BB962C8B-B14F-4D97-AF65-F5344CB8AC3E}">
        <p14:creationId xmlns:p14="http://schemas.microsoft.com/office/powerpoint/2010/main" val="3948149368"/>
      </p:ext>
    </p:extLst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1">
            <a:extLst>
              <a:ext uri="{FF2B5EF4-FFF2-40B4-BE49-F238E27FC236}">
                <a16:creationId xmlns:a16="http://schemas.microsoft.com/office/drawing/2014/main" id="{81D4A8AF-1C10-4DD0-96FD-7D17D2487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5">
            <a:extLst>
              <a:ext uri="{FF2B5EF4-FFF2-40B4-BE49-F238E27FC236}">
                <a16:creationId xmlns:a16="http://schemas.microsoft.com/office/drawing/2014/main" id="{70AAAA60-EB73-4DA0-A650-4059D169212D}"/>
              </a:ext>
            </a:extLst>
          </p:cNvPr>
          <p:cNvGrpSpPr>
            <a:grpSpLocks/>
          </p:cNvGrpSpPr>
          <p:nvPr/>
        </p:nvGrpSpPr>
        <p:grpSpPr bwMode="auto">
          <a:xfrm rot="20706391">
            <a:off x="8697913" y="769938"/>
            <a:ext cx="1752600" cy="830262"/>
            <a:chOff x="1152" y="584"/>
            <a:chExt cx="3946" cy="1960"/>
          </a:xfrm>
        </p:grpSpPr>
        <p:sp>
          <p:nvSpPr>
            <p:cNvPr id="6181" name="Freeform 6">
              <a:extLst>
                <a:ext uri="{FF2B5EF4-FFF2-40B4-BE49-F238E27FC236}">
                  <a16:creationId xmlns:a16="http://schemas.microsoft.com/office/drawing/2014/main" id="{02536828-D74E-4C45-8C49-A0E6A586E40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" y="584"/>
              <a:ext cx="3920" cy="1720"/>
            </a:xfrm>
            <a:custGeom>
              <a:avLst/>
              <a:gdLst>
                <a:gd name="T0" fmla="*/ 0 w 3920"/>
                <a:gd name="T1" fmla="*/ 1500 h 1720"/>
                <a:gd name="T2" fmla="*/ 768 w 3920"/>
                <a:gd name="T3" fmla="*/ 424 h 1720"/>
                <a:gd name="T4" fmla="*/ 2208 w 3920"/>
                <a:gd name="T5" fmla="*/ 424 h 1720"/>
                <a:gd name="T6" fmla="*/ 3920 w 3920"/>
                <a:gd name="T7" fmla="*/ 828 h 1720"/>
                <a:gd name="T8" fmla="*/ 3216 w 3920"/>
                <a:gd name="T9" fmla="*/ 1720 h 1720"/>
                <a:gd name="T10" fmla="*/ 1524 w 3920"/>
                <a:gd name="T11" fmla="*/ 1600 h 1720"/>
                <a:gd name="T12" fmla="*/ 3232 w 3920"/>
                <a:gd name="T13" fmla="*/ 1628 h 1720"/>
                <a:gd name="T14" fmla="*/ 3748 w 3920"/>
                <a:gd name="T15" fmla="*/ 820 h 1720"/>
                <a:gd name="T16" fmla="*/ 2256 w 3920"/>
                <a:gd name="T17" fmla="*/ 472 h 1720"/>
                <a:gd name="T18" fmla="*/ 1468 w 3920"/>
                <a:gd name="T19" fmla="*/ 1524 h 1720"/>
                <a:gd name="T20" fmla="*/ 2160 w 3920"/>
                <a:gd name="T21" fmla="*/ 472 h 1720"/>
                <a:gd name="T22" fmla="*/ 812 w 3920"/>
                <a:gd name="T23" fmla="*/ 508 h 1720"/>
                <a:gd name="T24" fmla="*/ 96 w 3920"/>
                <a:gd name="T25" fmla="*/ 1432 h 1720"/>
                <a:gd name="T26" fmla="*/ 1488 w 3920"/>
                <a:gd name="T27" fmla="*/ 1576 h 1720"/>
                <a:gd name="T28" fmla="*/ 0 w 3920"/>
                <a:gd name="T29" fmla="*/ 1500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20"/>
                <a:gd name="T46" fmla="*/ 0 h 1720"/>
                <a:gd name="T47" fmla="*/ 3920 w 3920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Freeform 7">
              <a:extLst>
                <a:ext uri="{FF2B5EF4-FFF2-40B4-BE49-F238E27FC236}">
                  <a16:creationId xmlns:a16="http://schemas.microsoft.com/office/drawing/2014/main" id="{853085DC-7AFB-45F3-80BC-15E80E1F1F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0" y="1584"/>
              <a:ext cx="2218" cy="960"/>
            </a:xfrm>
            <a:custGeom>
              <a:avLst/>
              <a:gdLst>
                <a:gd name="T0" fmla="*/ 0 w 2218"/>
                <a:gd name="T1" fmla="*/ 672 h 960"/>
                <a:gd name="T2" fmla="*/ 1640 w 2218"/>
                <a:gd name="T3" fmla="*/ 960 h 960"/>
                <a:gd name="T4" fmla="*/ 2208 w 2218"/>
                <a:gd name="T5" fmla="*/ 0 h 960"/>
                <a:gd name="T6" fmla="*/ 1580 w 2218"/>
                <a:gd name="T7" fmla="*/ 888 h 960"/>
                <a:gd name="T8" fmla="*/ 0 w 2218"/>
                <a:gd name="T9" fmla="*/ 67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8"/>
                <a:gd name="T16" fmla="*/ 0 h 960"/>
                <a:gd name="T17" fmla="*/ 2218 w 221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8">
              <a:extLst>
                <a:ext uri="{FF2B5EF4-FFF2-40B4-BE49-F238E27FC236}">
                  <a16:creationId xmlns:a16="http://schemas.microsoft.com/office/drawing/2014/main" id="{D534EDF1-4B2D-456B-9609-5630798498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8" y="2032"/>
              <a:ext cx="1584" cy="392"/>
            </a:xfrm>
            <a:custGeom>
              <a:avLst/>
              <a:gdLst>
                <a:gd name="T0" fmla="*/ 0 w 1584"/>
                <a:gd name="T1" fmla="*/ 224 h 392"/>
                <a:gd name="T2" fmla="*/ 1152 w 1584"/>
                <a:gd name="T3" fmla="*/ 224 h 392"/>
                <a:gd name="T4" fmla="*/ 1584 w 1584"/>
                <a:gd name="T5" fmla="*/ 272 h 392"/>
                <a:gd name="T6" fmla="*/ 1144 w 1584"/>
                <a:gd name="T7" fmla="*/ 144 h 392"/>
                <a:gd name="T8" fmla="*/ 0 w 1584"/>
                <a:gd name="T9" fmla="*/ 224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92"/>
                <a:gd name="T17" fmla="*/ 1584 w 1584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Freeform 9">
              <a:extLst>
                <a:ext uri="{FF2B5EF4-FFF2-40B4-BE49-F238E27FC236}">
                  <a16:creationId xmlns:a16="http://schemas.microsoft.com/office/drawing/2014/main" id="{A24537F8-34C0-4272-ABDE-47247EBCD8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84" y="2032"/>
              <a:ext cx="1731" cy="344"/>
            </a:xfrm>
            <a:custGeom>
              <a:avLst/>
              <a:gdLst>
                <a:gd name="T0" fmla="*/ 0 w 1731"/>
                <a:gd name="T1" fmla="*/ 176 h 344"/>
                <a:gd name="T2" fmla="*/ 1604 w 1731"/>
                <a:gd name="T3" fmla="*/ 344 h 344"/>
                <a:gd name="T4" fmla="*/ 760 w 1731"/>
                <a:gd name="T5" fmla="*/ 72 h 344"/>
                <a:gd name="T6" fmla="*/ 0 w 1731"/>
                <a:gd name="T7" fmla="*/ 17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1"/>
                <a:gd name="T13" fmla="*/ 0 h 344"/>
                <a:gd name="T14" fmla="*/ 1731 w 1731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Freeform 10">
              <a:extLst>
                <a:ext uri="{FF2B5EF4-FFF2-40B4-BE49-F238E27FC236}">
                  <a16:creationId xmlns:a16="http://schemas.microsoft.com/office/drawing/2014/main" id="{000DA209-EC7A-49F7-A36F-471BD94F9DF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0" y="1680"/>
              <a:ext cx="504" cy="672"/>
            </a:xfrm>
            <a:custGeom>
              <a:avLst/>
              <a:gdLst>
                <a:gd name="T0" fmla="*/ 456 w 504"/>
                <a:gd name="T1" fmla="*/ 48 h 672"/>
                <a:gd name="T2" fmla="*/ 312 w 504"/>
                <a:gd name="T3" fmla="*/ 336 h 672"/>
                <a:gd name="T4" fmla="*/ 24 w 504"/>
                <a:gd name="T5" fmla="*/ 624 h 672"/>
                <a:gd name="T6" fmla="*/ 456 w 504"/>
                <a:gd name="T7" fmla="*/ 48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672"/>
                <a:gd name="T14" fmla="*/ 504 w 50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6" name="Freeform 11">
              <a:extLst>
                <a:ext uri="{FF2B5EF4-FFF2-40B4-BE49-F238E27FC236}">
                  <a16:creationId xmlns:a16="http://schemas.microsoft.com/office/drawing/2014/main" id="{D4A101F8-8852-401B-8766-B6AA863B9E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424" y="1428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Freeform 12">
              <a:extLst>
                <a:ext uri="{FF2B5EF4-FFF2-40B4-BE49-F238E27FC236}">
                  <a16:creationId xmlns:a16="http://schemas.microsoft.com/office/drawing/2014/main" id="{7BDB1A92-A445-425E-9CC7-08A9BC2B8176}"/>
                </a:ext>
              </a:extLst>
            </p:cNvPr>
            <p:cNvSpPr>
              <a:spLocks/>
            </p:cNvSpPr>
            <p:nvPr/>
          </p:nvSpPr>
          <p:spPr bwMode="gray">
            <a:xfrm rot="-136485">
              <a:off x="3524" y="1116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8" name="Freeform 13">
              <a:extLst>
                <a:ext uri="{FF2B5EF4-FFF2-40B4-BE49-F238E27FC236}">
                  <a16:creationId xmlns:a16="http://schemas.microsoft.com/office/drawing/2014/main" id="{D3F94BB4-D883-436C-8A66-4733F2C2099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0" y="1128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Freeform 14">
              <a:extLst>
                <a:ext uri="{FF2B5EF4-FFF2-40B4-BE49-F238E27FC236}">
                  <a16:creationId xmlns:a16="http://schemas.microsoft.com/office/drawing/2014/main" id="{014E4A6B-10C3-4131-AE25-A136B9C2EE65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4" y="1376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Freeform 15">
              <a:extLst>
                <a:ext uri="{FF2B5EF4-FFF2-40B4-BE49-F238E27FC236}">
                  <a16:creationId xmlns:a16="http://schemas.microsoft.com/office/drawing/2014/main" id="{434E1652-813F-4932-82D6-6557828BED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4" y="1676"/>
              <a:ext cx="1057" cy="155"/>
            </a:xfrm>
            <a:custGeom>
              <a:avLst/>
              <a:gdLst>
                <a:gd name="T0" fmla="*/ 0 w 1057"/>
                <a:gd name="T1" fmla="*/ 100 h 155"/>
                <a:gd name="T2" fmla="*/ 972 w 1057"/>
                <a:gd name="T3" fmla="*/ 140 h 155"/>
                <a:gd name="T4" fmla="*/ 506 w 1057"/>
                <a:gd name="T5" fmla="*/ 7 h 155"/>
                <a:gd name="T6" fmla="*/ 0 w 1057"/>
                <a:gd name="T7" fmla="*/ 10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7"/>
                <a:gd name="T13" fmla="*/ 0 h 155"/>
                <a:gd name="T14" fmla="*/ 1057 w 105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69" name="Rectangle 3">
            <a:extLst>
              <a:ext uri="{FF2B5EF4-FFF2-40B4-BE49-F238E27FC236}">
                <a16:creationId xmlns:a16="http://schemas.microsoft.com/office/drawing/2014/main" id="{2B79ED20-7FC5-48AF-94CA-16D57DCFD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96021" y="231819"/>
            <a:ext cx="15827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ea typeface="方正北魏楷书简体" pitchFamily="65" charset="-122"/>
              </a:rPr>
              <a:t>节能改变世界</a:t>
            </a:r>
            <a:r>
              <a:rPr lang="en-US" altLang="zh-CN" sz="1100" b="1" dirty="0"/>
              <a:t>Energy conservation changes the world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982B4F9-3644-403B-B9DB-3898354DED75}"/>
              </a:ext>
            </a:extLst>
          </p:cNvPr>
          <p:cNvSpPr txBox="1"/>
          <p:nvPr/>
        </p:nvSpPr>
        <p:spPr>
          <a:xfrm>
            <a:off x="266396" y="489605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屏蔽材料的作用及类型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8F8C71-9A57-4F12-9C0E-8C719450FA13}"/>
              </a:ext>
            </a:extLst>
          </p:cNvPr>
          <p:cNvSpPr txBox="1"/>
          <p:nvPr/>
        </p:nvSpPr>
        <p:spPr>
          <a:xfrm>
            <a:off x="375814" y="1012109"/>
            <a:ext cx="11543398" cy="2809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屏蔽类型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572FC99-350A-4A60-873C-048B18461697}"/>
              </a:ext>
            </a:extLst>
          </p:cNvPr>
          <p:cNvGrpSpPr/>
          <p:nvPr/>
        </p:nvGrpSpPr>
        <p:grpSpPr>
          <a:xfrm>
            <a:off x="1989840" y="1225253"/>
            <a:ext cx="7583536" cy="3024335"/>
            <a:chOff x="2168482" y="3247881"/>
            <a:chExt cx="7583536" cy="302433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955FD52-E5F4-4210-83BE-E6DCB049B364}"/>
                </a:ext>
              </a:extLst>
            </p:cNvPr>
            <p:cNvSpPr/>
            <p:nvPr/>
          </p:nvSpPr>
          <p:spPr>
            <a:xfrm>
              <a:off x="4859106" y="3247881"/>
              <a:ext cx="2182196" cy="668886"/>
            </a:xfrm>
            <a:prstGeom prst="roundRect">
              <a:avLst/>
            </a:prstGeom>
            <a:solidFill>
              <a:srgbClr val="C6CD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屏蔽</a:t>
              </a:r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552DCCD3-F354-4F83-B1EA-69976EF90509}"/>
                </a:ext>
              </a:extLst>
            </p:cNvPr>
            <p:cNvSpPr/>
            <p:nvPr/>
          </p:nvSpPr>
          <p:spPr>
            <a:xfrm>
              <a:off x="2168482" y="4168563"/>
              <a:ext cx="2294580" cy="66888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电场屏蔽</a:t>
              </a:r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568EBA71-B867-4AB9-AA51-8B8365CAD1E5}"/>
                </a:ext>
              </a:extLst>
            </p:cNvPr>
            <p:cNvSpPr/>
            <p:nvPr/>
          </p:nvSpPr>
          <p:spPr>
            <a:xfrm>
              <a:off x="4859105" y="4168563"/>
              <a:ext cx="2182197" cy="66888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磁场屏蔽</a:t>
              </a:r>
            </a:p>
          </p:txBody>
        </p:sp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706B8D20-0EB4-44A5-A518-A445D0D3B044}"/>
                </a:ext>
              </a:extLst>
            </p:cNvPr>
            <p:cNvSpPr/>
            <p:nvPr/>
          </p:nvSpPr>
          <p:spPr>
            <a:xfrm>
              <a:off x="7453852" y="4168563"/>
              <a:ext cx="2298166" cy="66888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电磁场屏蔽</a:t>
              </a:r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1955FD52-E5F4-4210-83BE-E6DCB049B364}"/>
                </a:ext>
              </a:extLst>
            </p:cNvPr>
            <p:cNvSpPr/>
            <p:nvPr/>
          </p:nvSpPr>
          <p:spPr>
            <a:xfrm>
              <a:off x="2169846" y="5187227"/>
              <a:ext cx="2293216" cy="108498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静电屏蔽</a:t>
              </a:r>
              <a:endParaRPr lang="en-US" altLang="zh-CN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交变电场屏蔽</a:t>
              </a: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4C93435B-B3E7-498C-B7F2-42F448C4C23B}"/>
                </a:ext>
              </a:extLst>
            </p:cNvPr>
            <p:cNvSpPr/>
            <p:nvPr/>
          </p:nvSpPr>
          <p:spPr>
            <a:xfrm>
              <a:off x="4859105" y="5187227"/>
              <a:ext cx="2203655" cy="108498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低频磁场屏蔽</a:t>
              </a:r>
              <a:endParaRPr lang="en-US" altLang="zh-CN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（≤</a:t>
              </a:r>
              <a:r>
                <a:rPr lang="en-US" altLang="zh-CN" sz="16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100KHz</a:t>
              </a:r>
              <a:r>
                <a:rPr lang="zh-CN" altLang="en-US" sz="16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）</a:t>
              </a:r>
              <a:endParaRPr lang="en-US" altLang="zh-CN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高频磁场屏蔽</a:t>
              </a:r>
            </a:p>
          </p:txBody>
        </p:sp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24DE10F6-A87B-4F41-8331-6CB4CB6CDBE7}"/>
                </a:ext>
              </a:extLst>
            </p:cNvPr>
            <p:cNvSpPr/>
            <p:nvPr/>
          </p:nvSpPr>
          <p:spPr>
            <a:xfrm>
              <a:off x="7458803" y="5180205"/>
              <a:ext cx="2293215" cy="108498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强磁场</a:t>
              </a:r>
              <a:r>
                <a:rPr lang="en-US" altLang="zh-CN" sz="20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/</a:t>
              </a:r>
              <a:r>
                <a:rPr lang="zh-CN" altLang="en-US" sz="20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电磁波屏蔽（</a:t>
              </a:r>
              <a:r>
                <a:rPr lang="en-US" altLang="zh-CN" sz="20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500MHz-40GHz</a:t>
              </a:r>
              <a:r>
                <a:rPr lang="zh-CN" altLang="en-US" sz="20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）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886CFFA4-4823-412A-8139-F0668A8F54BE}"/>
                </a:ext>
              </a:extLst>
            </p:cNvPr>
            <p:cNvCxnSpPr>
              <a:cxnSpLocks/>
              <a:stCxn id="50" idx="0"/>
              <a:endCxn id="4" idx="2"/>
            </p:cNvCxnSpPr>
            <p:nvPr/>
          </p:nvCxnSpPr>
          <p:spPr>
            <a:xfrm flipV="1">
              <a:off x="5950204" y="3916767"/>
              <a:ext cx="0" cy="251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059AF20-C5C7-40F5-A8EB-6A1DFA70C526}"/>
                </a:ext>
              </a:extLst>
            </p:cNvPr>
            <p:cNvCxnSpPr/>
            <p:nvPr/>
          </p:nvCxnSpPr>
          <p:spPr>
            <a:xfrm>
              <a:off x="3315772" y="4042665"/>
              <a:ext cx="52871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E826F275-21D7-49A1-9FC9-694894CD5C00}"/>
                </a:ext>
              </a:extLst>
            </p:cNvPr>
            <p:cNvCxnSpPr>
              <a:endCxn id="48" idx="0"/>
            </p:cNvCxnSpPr>
            <p:nvPr/>
          </p:nvCxnSpPr>
          <p:spPr>
            <a:xfrm>
              <a:off x="3315772" y="4042665"/>
              <a:ext cx="0" cy="1258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9F1AA56-1912-4ED5-B697-AD611D104A71}"/>
                </a:ext>
              </a:extLst>
            </p:cNvPr>
            <p:cNvCxnSpPr>
              <a:endCxn id="51" idx="0"/>
            </p:cNvCxnSpPr>
            <p:nvPr/>
          </p:nvCxnSpPr>
          <p:spPr>
            <a:xfrm>
              <a:off x="8602935" y="4042665"/>
              <a:ext cx="0" cy="1258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466A234-D4E4-4891-803F-BB69C8E93083}"/>
                </a:ext>
              </a:extLst>
            </p:cNvPr>
            <p:cNvCxnSpPr>
              <a:stCxn id="48" idx="2"/>
            </p:cNvCxnSpPr>
            <p:nvPr/>
          </p:nvCxnSpPr>
          <p:spPr>
            <a:xfrm>
              <a:off x="3315772" y="4837449"/>
              <a:ext cx="0" cy="342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338651AE-4C66-486B-8C29-3649832A4B58}"/>
                </a:ext>
              </a:extLst>
            </p:cNvPr>
            <p:cNvCxnSpPr/>
            <p:nvPr/>
          </p:nvCxnSpPr>
          <p:spPr>
            <a:xfrm>
              <a:off x="5950203" y="4864701"/>
              <a:ext cx="0" cy="342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9E4DCD33-8F53-4259-AE54-EFE2A1BA97A8}"/>
                </a:ext>
              </a:extLst>
            </p:cNvPr>
            <p:cNvCxnSpPr/>
            <p:nvPr/>
          </p:nvCxnSpPr>
          <p:spPr>
            <a:xfrm>
              <a:off x="8620653" y="4864701"/>
              <a:ext cx="0" cy="3427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3A85206-07EB-40E0-8459-62AA65670646}"/>
              </a:ext>
            </a:extLst>
          </p:cNvPr>
          <p:cNvSpPr/>
          <p:nvPr/>
        </p:nvSpPr>
        <p:spPr>
          <a:xfrm>
            <a:off x="1989840" y="4599366"/>
            <a:ext cx="2293216" cy="19168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</a:t>
            </a: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主要为反射</a:t>
            </a:r>
            <a:endParaRPr lang="en-US" altLang="zh-CN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屏蔽材料为良导体</a:t>
            </a:r>
            <a:endParaRPr lang="en-US" altLang="zh-CN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全封闭，接地良好</a:t>
            </a: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FE5C991E-6BC3-4B2E-B0DF-8518544DEEFE}"/>
              </a:ext>
            </a:extLst>
          </p:cNvPr>
          <p:cNvSpPr/>
          <p:nvPr/>
        </p:nvSpPr>
        <p:spPr>
          <a:xfrm>
            <a:off x="4624953" y="4572114"/>
            <a:ext cx="2293216" cy="19168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</a:t>
            </a: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主要为吸收</a:t>
            </a:r>
            <a:endParaRPr lang="en-US" altLang="zh-CN" sz="1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屏蔽材料为高导磁，低磁阻</a:t>
            </a:r>
            <a:endParaRPr lang="en-US" altLang="zh-CN" sz="1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根据磁场大小不同，对饱和磁感应强度有不同要求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CD32449A-3257-4E73-8721-08C6E938C1DC}"/>
              </a:ext>
            </a:extLst>
          </p:cNvPr>
          <p:cNvSpPr/>
          <p:nvPr/>
        </p:nvSpPr>
        <p:spPr>
          <a:xfrm>
            <a:off x="7280160" y="4631711"/>
            <a:ext cx="2293216" cy="19168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</a:t>
            </a:r>
            <a:r>
              <a: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sz="1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电场和磁场同时存在</a:t>
            </a:r>
            <a:endParaRPr lang="en-US" altLang="zh-CN" sz="1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6E21C39-BC04-4866-B23A-5FC4A25BAC47}"/>
              </a:ext>
            </a:extLst>
          </p:cNvPr>
          <p:cNvCxnSpPr>
            <a:stCxn id="55" idx="2"/>
            <a:endCxn id="5" idx="0"/>
          </p:cNvCxnSpPr>
          <p:nvPr/>
        </p:nvCxnSpPr>
        <p:spPr>
          <a:xfrm flipH="1">
            <a:off x="3136448" y="4249588"/>
            <a:ext cx="1364" cy="349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2508EDD-1804-4508-BF62-5F351AEB4712}"/>
              </a:ext>
            </a:extLst>
          </p:cNvPr>
          <p:cNvCxnSpPr/>
          <p:nvPr/>
        </p:nvCxnSpPr>
        <p:spPr>
          <a:xfrm flipH="1">
            <a:off x="5782274" y="4224897"/>
            <a:ext cx="1364" cy="349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6D9C28A-28EC-4659-9A93-F1786A4C72B6}"/>
              </a:ext>
            </a:extLst>
          </p:cNvPr>
          <p:cNvCxnSpPr/>
          <p:nvPr/>
        </p:nvCxnSpPr>
        <p:spPr>
          <a:xfrm flipH="1">
            <a:off x="8450255" y="4275932"/>
            <a:ext cx="1364" cy="349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771174"/>
      </p:ext>
    </p:extLst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1">
            <a:extLst>
              <a:ext uri="{FF2B5EF4-FFF2-40B4-BE49-F238E27FC236}">
                <a16:creationId xmlns:a16="http://schemas.microsoft.com/office/drawing/2014/main" id="{81D4A8AF-1C10-4DD0-96FD-7D17D2487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5">
            <a:extLst>
              <a:ext uri="{FF2B5EF4-FFF2-40B4-BE49-F238E27FC236}">
                <a16:creationId xmlns:a16="http://schemas.microsoft.com/office/drawing/2014/main" id="{70AAAA60-EB73-4DA0-A650-4059D169212D}"/>
              </a:ext>
            </a:extLst>
          </p:cNvPr>
          <p:cNvGrpSpPr>
            <a:grpSpLocks/>
          </p:cNvGrpSpPr>
          <p:nvPr/>
        </p:nvGrpSpPr>
        <p:grpSpPr bwMode="auto">
          <a:xfrm rot="20706391">
            <a:off x="8697913" y="769938"/>
            <a:ext cx="1752600" cy="830262"/>
            <a:chOff x="1152" y="584"/>
            <a:chExt cx="3946" cy="1960"/>
          </a:xfrm>
        </p:grpSpPr>
        <p:sp>
          <p:nvSpPr>
            <p:cNvPr id="6181" name="Freeform 6">
              <a:extLst>
                <a:ext uri="{FF2B5EF4-FFF2-40B4-BE49-F238E27FC236}">
                  <a16:creationId xmlns:a16="http://schemas.microsoft.com/office/drawing/2014/main" id="{02536828-D74E-4C45-8C49-A0E6A586E40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" y="584"/>
              <a:ext cx="3920" cy="1720"/>
            </a:xfrm>
            <a:custGeom>
              <a:avLst/>
              <a:gdLst>
                <a:gd name="T0" fmla="*/ 0 w 3920"/>
                <a:gd name="T1" fmla="*/ 1500 h 1720"/>
                <a:gd name="T2" fmla="*/ 768 w 3920"/>
                <a:gd name="T3" fmla="*/ 424 h 1720"/>
                <a:gd name="T4" fmla="*/ 2208 w 3920"/>
                <a:gd name="T5" fmla="*/ 424 h 1720"/>
                <a:gd name="T6" fmla="*/ 3920 w 3920"/>
                <a:gd name="T7" fmla="*/ 828 h 1720"/>
                <a:gd name="T8" fmla="*/ 3216 w 3920"/>
                <a:gd name="T9" fmla="*/ 1720 h 1720"/>
                <a:gd name="T10" fmla="*/ 1524 w 3920"/>
                <a:gd name="T11" fmla="*/ 1600 h 1720"/>
                <a:gd name="T12" fmla="*/ 3232 w 3920"/>
                <a:gd name="T13" fmla="*/ 1628 h 1720"/>
                <a:gd name="T14" fmla="*/ 3748 w 3920"/>
                <a:gd name="T15" fmla="*/ 820 h 1720"/>
                <a:gd name="T16" fmla="*/ 2256 w 3920"/>
                <a:gd name="T17" fmla="*/ 472 h 1720"/>
                <a:gd name="T18" fmla="*/ 1468 w 3920"/>
                <a:gd name="T19" fmla="*/ 1524 h 1720"/>
                <a:gd name="T20" fmla="*/ 2160 w 3920"/>
                <a:gd name="T21" fmla="*/ 472 h 1720"/>
                <a:gd name="T22" fmla="*/ 812 w 3920"/>
                <a:gd name="T23" fmla="*/ 508 h 1720"/>
                <a:gd name="T24" fmla="*/ 96 w 3920"/>
                <a:gd name="T25" fmla="*/ 1432 h 1720"/>
                <a:gd name="T26" fmla="*/ 1488 w 3920"/>
                <a:gd name="T27" fmla="*/ 1576 h 1720"/>
                <a:gd name="T28" fmla="*/ 0 w 3920"/>
                <a:gd name="T29" fmla="*/ 1500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20"/>
                <a:gd name="T46" fmla="*/ 0 h 1720"/>
                <a:gd name="T47" fmla="*/ 3920 w 3920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Freeform 7">
              <a:extLst>
                <a:ext uri="{FF2B5EF4-FFF2-40B4-BE49-F238E27FC236}">
                  <a16:creationId xmlns:a16="http://schemas.microsoft.com/office/drawing/2014/main" id="{853085DC-7AFB-45F3-80BC-15E80E1F1F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0" y="1584"/>
              <a:ext cx="2218" cy="960"/>
            </a:xfrm>
            <a:custGeom>
              <a:avLst/>
              <a:gdLst>
                <a:gd name="T0" fmla="*/ 0 w 2218"/>
                <a:gd name="T1" fmla="*/ 672 h 960"/>
                <a:gd name="T2" fmla="*/ 1640 w 2218"/>
                <a:gd name="T3" fmla="*/ 960 h 960"/>
                <a:gd name="T4" fmla="*/ 2208 w 2218"/>
                <a:gd name="T5" fmla="*/ 0 h 960"/>
                <a:gd name="T6" fmla="*/ 1580 w 2218"/>
                <a:gd name="T7" fmla="*/ 888 h 960"/>
                <a:gd name="T8" fmla="*/ 0 w 2218"/>
                <a:gd name="T9" fmla="*/ 67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8"/>
                <a:gd name="T16" fmla="*/ 0 h 960"/>
                <a:gd name="T17" fmla="*/ 2218 w 221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8">
              <a:extLst>
                <a:ext uri="{FF2B5EF4-FFF2-40B4-BE49-F238E27FC236}">
                  <a16:creationId xmlns:a16="http://schemas.microsoft.com/office/drawing/2014/main" id="{D534EDF1-4B2D-456B-9609-5630798498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8" y="2032"/>
              <a:ext cx="1584" cy="392"/>
            </a:xfrm>
            <a:custGeom>
              <a:avLst/>
              <a:gdLst>
                <a:gd name="T0" fmla="*/ 0 w 1584"/>
                <a:gd name="T1" fmla="*/ 224 h 392"/>
                <a:gd name="T2" fmla="*/ 1152 w 1584"/>
                <a:gd name="T3" fmla="*/ 224 h 392"/>
                <a:gd name="T4" fmla="*/ 1584 w 1584"/>
                <a:gd name="T5" fmla="*/ 272 h 392"/>
                <a:gd name="T6" fmla="*/ 1144 w 1584"/>
                <a:gd name="T7" fmla="*/ 144 h 392"/>
                <a:gd name="T8" fmla="*/ 0 w 1584"/>
                <a:gd name="T9" fmla="*/ 224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92"/>
                <a:gd name="T17" fmla="*/ 1584 w 1584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Freeform 9">
              <a:extLst>
                <a:ext uri="{FF2B5EF4-FFF2-40B4-BE49-F238E27FC236}">
                  <a16:creationId xmlns:a16="http://schemas.microsoft.com/office/drawing/2014/main" id="{A24537F8-34C0-4272-ABDE-47247EBCD8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84" y="2032"/>
              <a:ext cx="1731" cy="344"/>
            </a:xfrm>
            <a:custGeom>
              <a:avLst/>
              <a:gdLst>
                <a:gd name="T0" fmla="*/ 0 w 1731"/>
                <a:gd name="T1" fmla="*/ 176 h 344"/>
                <a:gd name="T2" fmla="*/ 1604 w 1731"/>
                <a:gd name="T3" fmla="*/ 344 h 344"/>
                <a:gd name="T4" fmla="*/ 760 w 1731"/>
                <a:gd name="T5" fmla="*/ 72 h 344"/>
                <a:gd name="T6" fmla="*/ 0 w 1731"/>
                <a:gd name="T7" fmla="*/ 17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1"/>
                <a:gd name="T13" fmla="*/ 0 h 344"/>
                <a:gd name="T14" fmla="*/ 1731 w 1731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Freeform 10">
              <a:extLst>
                <a:ext uri="{FF2B5EF4-FFF2-40B4-BE49-F238E27FC236}">
                  <a16:creationId xmlns:a16="http://schemas.microsoft.com/office/drawing/2014/main" id="{000DA209-EC7A-49F7-A36F-471BD94F9DF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0" y="1680"/>
              <a:ext cx="504" cy="672"/>
            </a:xfrm>
            <a:custGeom>
              <a:avLst/>
              <a:gdLst>
                <a:gd name="T0" fmla="*/ 456 w 504"/>
                <a:gd name="T1" fmla="*/ 48 h 672"/>
                <a:gd name="T2" fmla="*/ 312 w 504"/>
                <a:gd name="T3" fmla="*/ 336 h 672"/>
                <a:gd name="T4" fmla="*/ 24 w 504"/>
                <a:gd name="T5" fmla="*/ 624 h 672"/>
                <a:gd name="T6" fmla="*/ 456 w 504"/>
                <a:gd name="T7" fmla="*/ 48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672"/>
                <a:gd name="T14" fmla="*/ 504 w 50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6" name="Freeform 11">
              <a:extLst>
                <a:ext uri="{FF2B5EF4-FFF2-40B4-BE49-F238E27FC236}">
                  <a16:creationId xmlns:a16="http://schemas.microsoft.com/office/drawing/2014/main" id="{D4A101F8-8852-401B-8766-B6AA863B9E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424" y="1428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Freeform 12">
              <a:extLst>
                <a:ext uri="{FF2B5EF4-FFF2-40B4-BE49-F238E27FC236}">
                  <a16:creationId xmlns:a16="http://schemas.microsoft.com/office/drawing/2014/main" id="{7BDB1A92-A445-425E-9CC7-08A9BC2B8176}"/>
                </a:ext>
              </a:extLst>
            </p:cNvPr>
            <p:cNvSpPr>
              <a:spLocks/>
            </p:cNvSpPr>
            <p:nvPr/>
          </p:nvSpPr>
          <p:spPr bwMode="gray">
            <a:xfrm rot="-136485">
              <a:off x="3524" y="1116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8" name="Freeform 13">
              <a:extLst>
                <a:ext uri="{FF2B5EF4-FFF2-40B4-BE49-F238E27FC236}">
                  <a16:creationId xmlns:a16="http://schemas.microsoft.com/office/drawing/2014/main" id="{D3F94BB4-D883-436C-8A66-4733F2C2099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0" y="1128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Freeform 14">
              <a:extLst>
                <a:ext uri="{FF2B5EF4-FFF2-40B4-BE49-F238E27FC236}">
                  <a16:creationId xmlns:a16="http://schemas.microsoft.com/office/drawing/2014/main" id="{014E4A6B-10C3-4131-AE25-A136B9C2EE65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4" y="1376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Freeform 15">
              <a:extLst>
                <a:ext uri="{FF2B5EF4-FFF2-40B4-BE49-F238E27FC236}">
                  <a16:creationId xmlns:a16="http://schemas.microsoft.com/office/drawing/2014/main" id="{434E1652-813F-4932-82D6-6557828BED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4" y="1676"/>
              <a:ext cx="1057" cy="155"/>
            </a:xfrm>
            <a:custGeom>
              <a:avLst/>
              <a:gdLst>
                <a:gd name="T0" fmla="*/ 0 w 1057"/>
                <a:gd name="T1" fmla="*/ 100 h 155"/>
                <a:gd name="T2" fmla="*/ 972 w 1057"/>
                <a:gd name="T3" fmla="*/ 140 h 155"/>
                <a:gd name="T4" fmla="*/ 506 w 1057"/>
                <a:gd name="T5" fmla="*/ 7 h 155"/>
                <a:gd name="T6" fmla="*/ 0 w 1057"/>
                <a:gd name="T7" fmla="*/ 10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7"/>
                <a:gd name="T13" fmla="*/ 0 h 155"/>
                <a:gd name="T14" fmla="*/ 1057 w 105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69" name="Rectangle 3">
            <a:extLst>
              <a:ext uri="{FF2B5EF4-FFF2-40B4-BE49-F238E27FC236}">
                <a16:creationId xmlns:a16="http://schemas.microsoft.com/office/drawing/2014/main" id="{2B79ED20-7FC5-48AF-94CA-16D57DCFD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96021" y="231819"/>
            <a:ext cx="15827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ea typeface="方正北魏楷书简体" pitchFamily="65" charset="-122"/>
              </a:rPr>
              <a:t>节能改变世界</a:t>
            </a:r>
            <a:r>
              <a:rPr lang="en-US" altLang="zh-CN" sz="1100" b="1" dirty="0"/>
              <a:t>Energy conservation changes the world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982B4F9-3644-403B-B9DB-3898354DED75}"/>
              </a:ext>
            </a:extLst>
          </p:cNvPr>
          <p:cNvSpPr txBox="1"/>
          <p:nvPr/>
        </p:nvSpPr>
        <p:spPr>
          <a:xfrm>
            <a:off x="266396" y="489605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屏蔽材料的作用及类型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8F8C71-9A57-4F12-9C0E-8C719450FA13}"/>
              </a:ext>
            </a:extLst>
          </p:cNvPr>
          <p:cNvSpPr txBox="1"/>
          <p:nvPr/>
        </p:nvSpPr>
        <p:spPr>
          <a:xfrm>
            <a:off x="375814" y="1012109"/>
            <a:ext cx="11543398" cy="5025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常见的屏蔽材料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导电橡胶类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导电化合物，如导电硅橡胶，屏蔽胶带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吸波材料，如胶板类，涂料类，泡棉类，涂层类等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丝网编制类，如全金属丝网条（用于电缆屏蔽）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导电布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棉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金属簧片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磁性材料，如纯铁，硅钢，坡莫合金，铁铝合金，非晶纳米晶合金等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金属材料，如铜及铜合金，铝及铝合金等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227317"/>
      </p:ext>
    </p:extLst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490616718&amp;di=015c222cdfb2c5186481d128ac5b15b5&amp;imgtype=jpg&amp;er=1&amp;src=http%3A%2F%2Fpic15.nipic.com%2F20110621%2F7552329_093534204906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0" b="7790"/>
          <a:stretch/>
        </p:blipFill>
        <p:spPr bwMode="auto">
          <a:xfrm>
            <a:off x="-148584" y="-88490"/>
            <a:ext cx="12340583" cy="694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任意多边形 1"/>
          <p:cNvSpPr/>
          <p:nvPr/>
        </p:nvSpPr>
        <p:spPr>
          <a:xfrm>
            <a:off x="2477730" y="2503539"/>
            <a:ext cx="1850922" cy="1850922"/>
          </a:xfrm>
          <a:custGeom>
            <a:avLst/>
            <a:gdLst>
              <a:gd name="connsiteX0" fmla="*/ 1224116 w 2448232"/>
              <a:gd name="connsiteY0" fmla="*/ 0 h 2448232"/>
              <a:gd name="connsiteX1" fmla="*/ 2448232 w 2448232"/>
              <a:gd name="connsiteY1" fmla="*/ 1224116 h 2448232"/>
              <a:gd name="connsiteX2" fmla="*/ 1224116 w 2448232"/>
              <a:gd name="connsiteY2" fmla="*/ 2448232 h 2448232"/>
              <a:gd name="connsiteX3" fmla="*/ 0 w 2448232"/>
              <a:gd name="connsiteY3" fmla="*/ 1224116 h 2448232"/>
              <a:gd name="connsiteX4" fmla="*/ 1224116 w 2448232"/>
              <a:gd name="connsiteY4" fmla="*/ 0 h 244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232" h="2448232">
                <a:moveTo>
                  <a:pt x="1224116" y="0"/>
                </a:moveTo>
                <a:cubicBezTo>
                  <a:pt x="1900177" y="0"/>
                  <a:pt x="2448232" y="548055"/>
                  <a:pt x="2448232" y="1224116"/>
                </a:cubicBezTo>
                <a:cubicBezTo>
                  <a:pt x="2448232" y="1900177"/>
                  <a:pt x="1900177" y="2448232"/>
                  <a:pt x="1224116" y="2448232"/>
                </a:cubicBezTo>
                <a:cubicBezTo>
                  <a:pt x="548055" y="2448232"/>
                  <a:pt x="0" y="1900177"/>
                  <a:pt x="0" y="1224116"/>
                </a:cubicBezTo>
                <a:cubicBezTo>
                  <a:pt x="0" y="548055"/>
                  <a:pt x="548055" y="0"/>
                  <a:pt x="1224116" y="0"/>
                </a:cubicBezTo>
                <a:close/>
              </a:path>
            </a:pathLst>
          </a:custGeom>
          <a:solidFill>
            <a:srgbClr val="02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7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449028" y="1053346"/>
            <a:ext cx="9293943" cy="4751308"/>
          </a:xfrm>
          <a:custGeom>
            <a:avLst/>
            <a:gdLst>
              <a:gd name="connsiteX0" fmla="*/ 0 w 9293943"/>
              <a:gd name="connsiteY0" fmla="*/ 0 h 4751308"/>
              <a:gd name="connsiteX1" fmla="*/ 9293943 w 9293943"/>
              <a:gd name="connsiteY1" fmla="*/ 0 h 4751308"/>
              <a:gd name="connsiteX2" fmla="*/ 9293943 w 9293943"/>
              <a:gd name="connsiteY2" fmla="*/ 4751308 h 4751308"/>
              <a:gd name="connsiteX3" fmla="*/ 0 w 9293943"/>
              <a:gd name="connsiteY3" fmla="*/ 4751308 h 4751308"/>
              <a:gd name="connsiteX4" fmla="*/ 0 w 9293943"/>
              <a:gd name="connsiteY4" fmla="*/ 0 h 4751308"/>
              <a:gd name="connsiteX5" fmla="*/ 1943101 w 9293943"/>
              <a:gd name="connsiteY5" fmla="*/ 1151538 h 4751308"/>
              <a:gd name="connsiteX6" fmla="*/ 718985 w 9293943"/>
              <a:gd name="connsiteY6" fmla="*/ 2375654 h 4751308"/>
              <a:gd name="connsiteX7" fmla="*/ 1943101 w 9293943"/>
              <a:gd name="connsiteY7" fmla="*/ 3599770 h 4751308"/>
              <a:gd name="connsiteX8" fmla="*/ 3167217 w 9293943"/>
              <a:gd name="connsiteY8" fmla="*/ 2375654 h 4751308"/>
              <a:gd name="connsiteX9" fmla="*/ 1943101 w 9293943"/>
              <a:gd name="connsiteY9" fmla="*/ 1151538 h 475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3943" h="4751308">
                <a:moveTo>
                  <a:pt x="0" y="0"/>
                </a:moveTo>
                <a:lnTo>
                  <a:pt x="9293943" y="0"/>
                </a:lnTo>
                <a:lnTo>
                  <a:pt x="9293943" y="4751308"/>
                </a:lnTo>
                <a:lnTo>
                  <a:pt x="0" y="4751308"/>
                </a:lnTo>
                <a:lnTo>
                  <a:pt x="0" y="0"/>
                </a:lnTo>
                <a:close/>
                <a:moveTo>
                  <a:pt x="1943101" y="1151538"/>
                </a:moveTo>
                <a:cubicBezTo>
                  <a:pt x="1267040" y="1151538"/>
                  <a:pt x="718985" y="1699593"/>
                  <a:pt x="718985" y="2375654"/>
                </a:cubicBezTo>
                <a:cubicBezTo>
                  <a:pt x="718985" y="3051715"/>
                  <a:pt x="1267040" y="3599770"/>
                  <a:pt x="1943101" y="3599770"/>
                </a:cubicBezTo>
                <a:cubicBezTo>
                  <a:pt x="2619162" y="3599770"/>
                  <a:pt x="3167217" y="3051715"/>
                  <a:pt x="3167217" y="2375654"/>
                </a:cubicBezTo>
                <a:cubicBezTo>
                  <a:pt x="3167217" y="1699593"/>
                  <a:pt x="2619162" y="1151538"/>
                  <a:pt x="1943101" y="11515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108B90-D7A3-4491-AD77-306E21046162}"/>
              </a:ext>
            </a:extLst>
          </p:cNvPr>
          <p:cNvSpPr/>
          <p:nvPr/>
        </p:nvSpPr>
        <p:spPr>
          <a:xfrm>
            <a:off x="4399788" y="3429000"/>
            <a:ext cx="6160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Composite magnetic shielding materials and applications</a:t>
            </a:r>
          </a:p>
        </p:txBody>
      </p:sp>
      <p:sp>
        <p:nvSpPr>
          <p:cNvPr id="8" name="TextBox 76">
            <a:extLst>
              <a:ext uri="{FF2B5EF4-FFF2-40B4-BE49-F238E27FC236}">
                <a16:creationId xmlns:a16="http://schemas.microsoft.com/office/drawing/2014/main" id="{4436DE04-1CE7-443B-8053-089504566A3B}"/>
              </a:ext>
            </a:extLst>
          </p:cNvPr>
          <p:cNvSpPr txBox="1"/>
          <p:nvPr/>
        </p:nvSpPr>
        <p:spPr>
          <a:xfrm>
            <a:off x="4575322" y="2708920"/>
            <a:ext cx="616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</a:pPr>
            <a:r>
              <a:rPr lang="zh-CN" altLang="en-US" sz="32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复合磁屏蔽材料及应用介绍</a:t>
            </a:r>
          </a:p>
        </p:txBody>
      </p:sp>
    </p:spTree>
    <p:extLst>
      <p:ext uri="{BB962C8B-B14F-4D97-AF65-F5344CB8AC3E}">
        <p14:creationId xmlns:p14="http://schemas.microsoft.com/office/powerpoint/2010/main" val="24680005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1">
            <a:extLst>
              <a:ext uri="{FF2B5EF4-FFF2-40B4-BE49-F238E27FC236}">
                <a16:creationId xmlns:a16="http://schemas.microsoft.com/office/drawing/2014/main" id="{81D4A8AF-1C10-4DD0-96FD-7D17D2487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5">
            <a:extLst>
              <a:ext uri="{FF2B5EF4-FFF2-40B4-BE49-F238E27FC236}">
                <a16:creationId xmlns:a16="http://schemas.microsoft.com/office/drawing/2014/main" id="{70AAAA60-EB73-4DA0-A650-4059D169212D}"/>
              </a:ext>
            </a:extLst>
          </p:cNvPr>
          <p:cNvGrpSpPr>
            <a:grpSpLocks/>
          </p:cNvGrpSpPr>
          <p:nvPr/>
        </p:nvGrpSpPr>
        <p:grpSpPr bwMode="auto">
          <a:xfrm rot="20706391">
            <a:off x="8697913" y="769938"/>
            <a:ext cx="1752600" cy="830262"/>
            <a:chOff x="1152" y="584"/>
            <a:chExt cx="3946" cy="1960"/>
          </a:xfrm>
        </p:grpSpPr>
        <p:sp>
          <p:nvSpPr>
            <p:cNvPr id="6181" name="Freeform 6">
              <a:extLst>
                <a:ext uri="{FF2B5EF4-FFF2-40B4-BE49-F238E27FC236}">
                  <a16:creationId xmlns:a16="http://schemas.microsoft.com/office/drawing/2014/main" id="{02536828-D74E-4C45-8C49-A0E6A586E40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" y="584"/>
              <a:ext cx="3920" cy="1720"/>
            </a:xfrm>
            <a:custGeom>
              <a:avLst/>
              <a:gdLst>
                <a:gd name="T0" fmla="*/ 0 w 3920"/>
                <a:gd name="T1" fmla="*/ 1500 h 1720"/>
                <a:gd name="T2" fmla="*/ 768 w 3920"/>
                <a:gd name="T3" fmla="*/ 424 h 1720"/>
                <a:gd name="T4" fmla="*/ 2208 w 3920"/>
                <a:gd name="T5" fmla="*/ 424 h 1720"/>
                <a:gd name="T6" fmla="*/ 3920 w 3920"/>
                <a:gd name="T7" fmla="*/ 828 h 1720"/>
                <a:gd name="T8" fmla="*/ 3216 w 3920"/>
                <a:gd name="T9" fmla="*/ 1720 h 1720"/>
                <a:gd name="T10" fmla="*/ 1524 w 3920"/>
                <a:gd name="T11" fmla="*/ 1600 h 1720"/>
                <a:gd name="T12" fmla="*/ 3232 w 3920"/>
                <a:gd name="T13" fmla="*/ 1628 h 1720"/>
                <a:gd name="T14" fmla="*/ 3748 w 3920"/>
                <a:gd name="T15" fmla="*/ 820 h 1720"/>
                <a:gd name="T16" fmla="*/ 2256 w 3920"/>
                <a:gd name="T17" fmla="*/ 472 h 1720"/>
                <a:gd name="T18" fmla="*/ 1468 w 3920"/>
                <a:gd name="T19" fmla="*/ 1524 h 1720"/>
                <a:gd name="T20" fmla="*/ 2160 w 3920"/>
                <a:gd name="T21" fmla="*/ 472 h 1720"/>
                <a:gd name="T22" fmla="*/ 812 w 3920"/>
                <a:gd name="T23" fmla="*/ 508 h 1720"/>
                <a:gd name="T24" fmla="*/ 96 w 3920"/>
                <a:gd name="T25" fmla="*/ 1432 h 1720"/>
                <a:gd name="T26" fmla="*/ 1488 w 3920"/>
                <a:gd name="T27" fmla="*/ 1576 h 1720"/>
                <a:gd name="T28" fmla="*/ 0 w 3920"/>
                <a:gd name="T29" fmla="*/ 1500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20"/>
                <a:gd name="T46" fmla="*/ 0 h 1720"/>
                <a:gd name="T47" fmla="*/ 3920 w 3920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Freeform 7">
              <a:extLst>
                <a:ext uri="{FF2B5EF4-FFF2-40B4-BE49-F238E27FC236}">
                  <a16:creationId xmlns:a16="http://schemas.microsoft.com/office/drawing/2014/main" id="{853085DC-7AFB-45F3-80BC-15E80E1F1F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0" y="1584"/>
              <a:ext cx="2218" cy="960"/>
            </a:xfrm>
            <a:custGeom>
              <a:avLst/>
              <a:gdLst>
                <a:gd name="T0" fmla="*/ 0 w 2218"/>
                <a:gd name="T1" fmla="*/ 672 h 960"/>
                <a:gd name="T2" fmla="*/ 1640 w 2218"/>
                <a:gd name="T3" fmla="*/ 960 h 960"/>
                <a:gd name="T4" fmla="*/ 2208 w 2218"/>
                <a:gd name="T5" fmla="*/ 0 h 960"/>
                <a:gd name="T6" fmla="*/ 1580 w 2218"/>
                <a:gd name="T7" fmla="*/ 888 h 960"/>
                <a:gd name="T8" fmla="*/ 0 w 2218"/>
                <a:gd name="T9" fmla="*/ 67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8"/>
                <a:gd name="T16" fmla="*/ 0 h 960"/>
                <a:gd name="T17" fmla="*/ 2218 w 221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8">
              <a:extLst>
                <a:ext uri="{FF2B5EF4-FFF2-40B4-BE49-F238E27FC236}">
                  <a16:creationId xmlns:a16="http://schemas.microsoft.com/office/drawing/2014/main" id="{D534EDF1-4B2D-456B-9609-5630798498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8" y="2032"/>
              <a:ext cx="1584" cy="392"/>
            </a:xfrm>
            <a:custGeom>
              <a:avLst/>
              <a:gdLst>
                <a:gd name="T0" fmla="*/ 0 w 1584"/>
                <a:gd name="T1" fmla="*/ 224 h 392"/>
                <a:gd name="T2" fmla="*/ 1152 w 1584"/>
                <a:gd name="T3" fmla="*/ 224 h 392"/>
                <a:gd name="T4" fmla="*/ 1584 w 1584"/>
                <a:gd name="T5" fmla="*/ 272 h 392"/>
                <a:gd name="T6" fmla="*/ 1144 w 1584"/>
                <a:gd name="T7" fmla="*/ 144 h 392"/>
                <a:gd name="T8" fmla="*/ 0 w 1584"/>
                <a:gd name="T9" fmla="*/ 224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92"/>
                <a:gd name="T17" fmla="*/ 1584 w 1584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Freeform 9">
              <a:extLst>
                <a:ext uri="{FF2B5EF4-FFF2-40B4-BE49-F238E27FC236}">
                  <a16:creationId xmlns:a16="http://schemas.microsoft.com/office/drawing/2014/main" id="{A24537F8-34C0-4272-ABDE-47247EBCD8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84" y="2032"/>
              <a:ext cx="1731" cy="344"/>
            </a:xfrm>
            <a:custGeom>
              <a:avLst/>
              <a:gdLst>
                <a:gd name="T0" fmla="*/ 0 w 1731"/>
                <a:gd name="T1" fmla="*/ 176 h 344"/>
                <a:gd name="T2" fmla="*/ 1604 w 1731"/>
                <a:gd name="T3" fmla="*/ 344 h 344"/>
                <a:gd name="T4" fmla="*/ 760 w 1731"/>
                <a:gd name="T5" fmla="*/ 72 h 344"/>
                <a:gd name="T6" fmla="*/ 0 w 1731"/>
                <a:gd name="T7" fmla="*/ 17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1"/>
                <a:gd name="T13" fmla="*/ 0 h 344"/>
                <a:gd name="T14" fmla="*/ 1731 w 1731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Freeform 10">
              <a:extLst>
                <a:ext uri="{FF2B5EF4-FFF2-40B4-BE49-F238E27FC236}">
                  <a16:creationId xmlns:a16="http://schemas.microsoft.com/office/drawing/2014/main" id="{000DA209-EC7A-49F7-A36F-471BD94F9DF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0" y="1680"/>
              <a:ext cx="504" cy="672"/>
            </a:xfrm>
            <a:custGeom>
              <a:avLst/>
              <a:gdLst>
                <a:gd name="T0" fmla="*/ 456 w 504"/>
                <a:gd name="T1" fmla="*/ 48 h 672"/>
                <a:gd name="T2" fmla="*/ 312 w 504"/>
                <a:gd name="T3" fmla="*/ 336 h 672"/>
                <a:gd name="T4" fmla="*/ 24 w 504"/>
                <a:gd name="T5" fmla="*/ 624 h 672"/>
                <a:gd name="T6" fmla="*/ 456 w 504"/>
                <a:gd name="T7" fmla="*/ 48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672"/>
                <a:gd name="T14" fmla="*/ 504 w 50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6" name="Freeform 11">
              <a:extLst>
                <a:ext uri="{FF2B5EF4-FFF2-40B4-BE49-F238E27FC236}">
                  <a16:creationId xmlns:a16="http://schemas.microsoft.com/office/drawing/2014/main" id="{D4A101F8-8852-401B-8766-B6AA863B9E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424" y="1428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Freeform 12">
              <a:extLst>
                <a:ext uri="{FF2B5EF4-FFF2-40B4-BE49-F238E27FC236}">
                  <a16:creationId xmlns:a16="http://schemas.microsoft.com/office/drawing/2014/main" id="{7BDB1A92-A445-425E-9CC7-08A9BC2B8176}"/>
                </a:ext>
              </a:extLst>
            </p:cNvPr>
            <p:cNvSpPr>
              <a:spLocks/>
            </p:cNvSpPr>
            <p:nvPr/>
          </p:nvSpPr>
          <p:spPr bwMode="gray">
            <a:xfrm rot="-136485">
              <a:off x="3524" y="1116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8" name="Freeform 13">
              <a:extLst>
                <a:ext uri="{FF2B5EF4-FFF2-40B4-BE49-F238E27FC236}">
                  <a16:creationId xmlns:a16="http://schemas.microsoft.com/office/drawing/2014/main" id="{D3F94BB4-D883-436C-8A66-4733F2C2099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0" y="1128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Freeform 14">
              <a:extLst>
                <a:ext uri="{FF2B5EF4-FFF2-40B4-BE49-F238E27FC236}">
                  <a16:creationId xmlns:a16="http://schemas.microsoft.com/office/drawing/2014/main" id="{014E4A6B-10C3-4131-AE25-A136B9C2EE65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4" y="1376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Freeform 15">
              <a:extLst>
                <a:ext uri="{FF2B5EF4-FFF2-40B4-BE49-F238E27FC236}">
                  <a16:creationId xmlns:a16="http://schemas.microsoft.com/office/drawing/2014/main" id="{434E1652-813F-4932-82D6-6557828BED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4" y="1676"/>
              <a:ext cx="1057" cy="155"/>
            </a:xfrm>
            <a:custGeom>
              <a:avLst/>
              <a:gdLst>
                <a:gd name="T0" fmla="*/ 0 w 1057"/>
                <a:gd name="T1" fmla="*/ 100 h 155"/>
                <a:gd name="T2" fmla="*/ 972 w 1057"/>
                <a:gd name="T3" fmla="*/ 140 h 155"/>
                <a:gd name="T4" fmla="*/ 506 w 1057"/>
                <a:gd name="T5" fmla="*/ 7 h 155"/>
                <a:gd name="T6" fmla="*/ 0 w 1057"/>
                <a:gd name="T7" fmla="*/ 10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7"/>
                <a:gd name="T13" fmla="*/ 0 h 155"/>
                <a:gd name="T14" fmla="*/ 1057 w 105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69" name="Rectangle 3">
            <a:extLst>
              <a:ext uri="{FF2B5EF4-FFF2-40B4-BE49-F238E27FC236}">
                <a16:creationId xmlns:a16="http://schemas.microsoft.com/office/drawing/2014/main" id="{2B79ED20-7FC5-48AF-94CA-16D57DCFD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96021" y="231819"/>
            <a:ext cx="15827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ea typeface="方正北魏楷书简体" pitchFamily="65" charset="-122"/>
              </a:rPr>
              <a:t>节能改变世界</a:t>
            </a:r>
            <a:r>
              <a:rPr lang="en-US" altLang="zh-CN" sz="1100" b="1" dirty="0"/>
              <a:t>Energy conservation changes the world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8F8C71-9A57-4F12-9C0E-8C719450FA13}"/>
              </a:ext>
            </a:extLst>
          </p:cNvPr>
          <p:cNvSpPr txBox="1"/>
          <p:nvPr/>
        </p:nvSpPr>
        <p:spPr>
          <a:xfrm>
            <a:off x="375814" y="1012109"/>
            <a:ext cx="11543398" cy="5025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电磁辐射的危害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电磁环境污染，对人体健康存在威胁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电磁干扰，造成电子设备、仪器仪表不能正常工作或信号受到干扰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Text Box 241">
            <a:extLst>
              <a:ext uri="{FF2B5EF4-FFF2-40B4-BE49-F238E27FC236}">
                <a16:creationId xmlns:a16="http://schemas.microsoft.com/office/drawing/2014/main" id="{FA37882E-1066-4AE7-A275-90FD45603C63}"/>
              </a:ext>
            </a:extLst>
          </p:cNvPr>
          <p:cNvSpPr txBox="1"/>
          <p:nvPr/>
        </p:nvSpPr>
        <p:spPr>
          <a:xfrm>
            <a:off x="323629" y="540645"/>
            <a:ext cx="5572164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u"/>
            </a:pPr>
            <a:r>
              <a:rPr lang="zh-CN" altLang="en-US" sz="26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复合磁屏蔽材料及应用介绍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446B0D6-2AD7-4F5E-A29F-D386E7BEAA6B}"/>
              </a:ext>
            </a:extLst>
          </p:cNvPr>
          <p:cNvSpPr txBox="1"/>
          <p:nvPr/>
        </p:nvSpPr>
        <p:spPr>
          <a:xfrm>
            <a:off x="338524" y="2563809"/>
            <a:ext cx="10151959" cy="2255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屏蔽材料的现状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E7B4100-DF08-4406-B95D-BC98A705D354}"/>
              </a:ext>
            </a:extLst>
          </p:cNvPr>
          <p:cNvSpPr txBox="1"/>
          <p:nvPr/>
        </p:nvSpPr>
        <p:spPr>
          <a:xfrm>
            <a:off x="423185" y="3112912"/>
            <a:ext cx="10945216" cy="32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表面导电膜屏蔽材料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根据表面镀金属材料的不同，厚度不同，屏蔽效果不同。目前效果较好的是表面喷镀金属锌和双面化学镀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Cu/Ni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膜，屏蔽值可达到</a:t>
            </a:r>
            <a:r>
              <a:rPr lang="en-US" altLang="zh-CN" sz="2000" u="sng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max.120</a:t>
            </a:r>
            <a:r>
              <a:rPr lang="zh-CN" altLang="en-US" sz="2000" u="sng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000" u="sng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dB.</a:t>
            </a:r>
            <a:endParaRPr lang="en-US" altLang="zh-CN" sz="2000" u="sng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导电塑料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ABS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塑料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镀镍石墨纤维在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1000MHz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下的屏蔽效能为</a:t>
            </a:r>
            <a:r>
              <a:rPr lang="en-US" altLang="zh-CN" sz="2000" u="sng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80dB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非晶合金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10KHz~30MHz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范围内有良好屏蔽效果，屏蔽效能≥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90dB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（磁场分量）。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1173101"/>
      </p:ext>
    </p:extLst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3719</TotalTime>
  <Words>1397</Words>
  <Application>Microsoft Office PowerPoint</Application>
  <PresentationFormat>宽屏</PresentationFormat>
  <Paragraphs>298</Paragraphs>
  <Slides>24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黑体</vt:lpstr>
      <vt:lpstr>华文楷体</vt:lpstr>
      <vt:lpstr>微软雅黑</vt:lpstr>
      <vt:lpstr>Arial</vt:lpstr>
      <vt:lpstr>Arial Narrow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发展里程碑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china</dc:creator>
  <cp:lastModifiedBy>zhang Jenny</cp:lastModifiedBy>
  <cp:revision>597</cp:revision>
  <dcterms:created xsi:type="dcterms:W3CDTF">2016-11-12T03:36:00Z</dcterms:created>
  <dcterms:modified xsi:type="dcterms:W3CDTF">2019-06-25T05:55:47Z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8</vt:lpwstr>
  </property>
  <property fmtid="{D5CDD505-2E9C-101B-9397-08002B2CF9AE}" pid="3" name="KSOProductBuildVer">
    <vt:lpwstr>2052-11.1.0.8306</vt:lpwstr>
  </property>
</Properties>
</file>