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av" ContentType="audio/x-wav"/>
  <Default Extension="png" ContentType="image/pn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8" r:id="rId3"/>
    <p:sldId id="257" r:id="rId5"/>
    <p:sldId id="258" r:id="rId6"/>
    <p:sldId id="403" r:id="rId7"/>
    <p:sldId id="296" r:id="rId8"/>
    <p:sldId id="264" r:id="rId9"/>
    <p:sldId id="406" r:id="rId10"/>
    <p:sldId id="405" r:id="rId11"/>
    <p:sldId id="369" r:id="rId12"/>
    <p:sldId id="407" r:id="rId13"/>
    <p:sldId id="408" r:id="rId14"/>
    <p:sldId id="409" r:id="rId15"/>
    <p:sldId id="365" r:id="rId16"/>
    <p:sldId id="366" r:id="rId17"/>
    <p:sldId id="410" r:id="rId18"/>
    <p:sldId id="411" r:id="rId19"/>
    <p:sldId id="422" r:id="rId20"/>
    <p:sldId id="442" r:id="rId21"/>
    <p:sldId id="423" r:id="rId22"/>
    <p:sldId id="413" r:id="rId23"/>
    <p:sldId id="412" r:id="rId24"/>
    <p:sldId id="418" r:id="rId25"/>
    <p:sldId id="415" r:id="rId26"/>
    <p:sldId id="416" r:id="rId27"/>
    <p:sldId id="417" r:id="rId28"/>
    <p:sldId id="424" r:id="rId29"/>
    <p:sldId id="419" r:id="rId30"/>
    <p:sldId id="420" r:id="rId31"/>
    <p:sldId id="421" r:id="rId32"/>
    <p:sldId id="426" r:id="rId33"/>
    <p:sldId id="428" r:id="rId34"/>
    <p:sldId id="404" r:id="rId35"/>
    <p:sldId id="291" r:id="rId36"/>
  </p:sldIdLst>
  <p:sldSz cx="9144000" cy="5143500" type="screen16x9"/>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242F"/>
    <a:srgbClr val="EAEAEA"/>
    <a:srgbClr val="D3D3D3"/>
    <a:srgbClr val="E6E5E1"/>
    <a:srgbClr val="7E2926"/>
    <a:srgbClr val="960001"/>
    <a:srgbClr val="C00000"/>
    <a:srgbClr val="E0A352"/>
    <a:srgbClr val="284360"/>
    <a:srgbClr val="8FAF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148" d="100"/>
          <a:sy n="148" d="100"/>
        </p:scale>
        <p:origin x="126" y="180"/>
      </p:cViewPr>
      <p:guideLst>
        <p:guide orient="horz" pos="1696"/>
        <p:guide pos="2766"/>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 d="1"/>
          <a:sy n="1" d="1"/>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gs" Target="tags/tag1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24037;&#20316;&#31807;1"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F:\&#24320;&#21457;&#39033;&#30446;&#31649;&#29702;\&#39640;&#30005;&#38459;&#29575;&#38081;&#22522;&#32435;&#31859;&#26230;&#24102;&#26448;\&#21021;&#22987;&#25968;&#2545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altLang="en-US" b="1">
                <a:latin typeface="+mn-ea"/>
                <a:cs typeface="+mn-ea"/>
              </a:rPr>
              <a:t>未碎磁测试数据（</a:t>
            </a:r>
            <a:r>
              <a:rPr lang="en-US" altLang="zh-CN" b="1">
                <a:latin typeface="+mn-ea"/>
                <a:cs typeface="+mn-ea"/>
              </a:rPr>
              <a:t>128K</a:t>
            </a:r>
            <a:r>
              <a:rPr altLang="en-US" b="1">
                <a:latin typeface="+mn-ea"/>
                <a:cs typeface="+mn-ea"/>
              </a:rPr>
              <a:t>）</a:t>
            </a:r>
            <a:endParaRPr lang="en-US" altLang="zh-CN" b="1">
              <a:latin typeface="+mn-ea"/>
              <a:cs typeface="+mn-ea"/>
            </a:endParaRPr>
          </a:p>
        </c:rich>
      </c:tx>
      <c:layout>
        <c:manualLayout>
          <c:xMode val="edge"/>
          <c:yMode val="edge"/>
          <c:x val="0.192022263450835"/>
          <c:y val="0.00869565217391304"/>
        </c:manualLayout>
      </c:layout>
      <c:overlay val="0"/>
      <c:spPr>
        <a:noFill/>
        <a:ln>
          <a:noFill/>
        </a:ln>
        <a:effectLst/>
      </c:spPr>
    </c:title>
    <c:autoTitleDeleted val="0"/>
    <c:plotArea>
      <c:layout>
        <c:manualLayout>
          <c:layoutTarget val="inner"/>
          <c:xMode val="edge"/>
          <c:yMode val="edge"/>
          <c:x val="0.109379509379509"/>
          <c:y val="0.14463768115942"/>
          <c:w val="0.806101834673263"/>
          <c:h val="0.507652173913044"/>
        </c:manualLayout>
      </c:layout>
      <c:lineChart>
        <c:grouping val="standard"/>
        <c:varyColors val="0"/>
        <c:ser>
          <c:idx val="0"/>
          <c:order val="0"/>
          <c:tx>
            <c:strRef>
              <c:f>[工作簿1]Sheet1!$B$2</c:f>
              <c:strCache>
                <c:ptCount val="1"/>
                <c:pt idx="0">
                  <c:v>μ' </c:v>
                </c:pt>
              </c:strCache>
            </c:strRef>
          </c:tx>
          <c:spPr>
            <a:ln w="28575" cap="rnd">
              <a:solidFill>
                <a:srgbClr val="00B050"/>
              </a:solidFill>
              <a:round/>
            </a:ln>
            <a:effectLst/>
          </c:spPr>
          <c:marker>
            <c:symbol val="none"/>
          </c:marker>
          <c:dLbls>
            <c:delete val="1"/>
          </c:dLbls>
          <c:cat>
            <c:strRef>
              <c:f>[工作簿1]Sheet1!$A$3:$A$9</c:f>
              <c:strCache>
                <c:ptCount val="7"/>
                <c:pt idx="0">
                  <c:v>1</c:v>
                </c:pt>
                <c:pt idx="1">
                  <c:v>2</c:v>
                </c:pt>
                <c:pt idx="2">
                  <c:v>3</c:v>
                </c:pt>
                <c:pt idx="3">
                  <c:v>4</c:v>
                </c:pt>
                <c:pt idx="4">
                  <c:v>5</c:v>
                </c:pt>
                <c:pt idx="5">
                  <c:v>6</c:v>
                </c:pt>
                <c:pt idx="6">
                  <c:v>平均值</c:v>
                </c:pt>
              </c:strCache>
            </c:strRef>
          </c:cat>
          <c:val>
            <c:numRef>
              <c:f>[工作簿1]Sheet1!$B$3:$B$9</c:f>
              <c:numCache>
                <c:formatCode>General</c:formatCode>
                <c:ptCount val="7"/>
                <c:pt idx="0">
                  <c:v>9231</c:v>
                </c:pt>
                <c:pt idx="1">
                  <c:v>9314</c:v>
                </c:pt>
                <c:pt idx="2">
                  <c:v>9766</c:v>
                </c:pt>
                <c:pt idx="3">
                  <c:v>9694</c:v>
                </c:pt>
                <c:pt idx="4">
                  <c:v>9827</c:v>
                </c:pt>
                <c:pt idx="5">
                  <c:v>10096</c:v>
                </c:pt>
                <c:pt idx="6" c:formatCode="0.00_ ">
                  <c:v>9654.66666666667</c:v>
                </c:pt>
              </c:numCache>
            </c:numRef>
          </c:val>
          <c:smooth val="0"/>
        </c:ser>
        <c:ser>
          <c:idx val="1"/>
          <c:order val="1"/>
          <c:tx>
            <c:strRef>
              <c:f>[工作簿1]Sheet1!$C$2</c:f>
              <c:strCache>
                <c:ptCount val="1"/>
                <c:pt idx="0">
                  <c:v>μ" </c:v>
                </c:pt>
              </c:strCache>
            </c:strRef>
          </c:tx>
          <c:spPr>
            <a:ln w="28575" cap="rnd">
              <a:solidFill>
                <a:srgbClr val="FF0000"/>
              </a:solidFill>
              <a:round/>
            </a:ln>
            <a:effectLst/>
          </c:spPr>
          <c:marker>
            <c:symbol val="none"/>
          </c:marker>
          <c:dLbls>
            <c:delete val="1"/>
          </c:dLbls>
          <c:cat>
            <c:strRef>
              <c:f>[工作簿1]Sheet1!$A$3:$A$9</c:f>
              <c:strCache>
                <c:ptCount val="7"/>
                <c:pt idx="0">
                  <c:v>1</c:v>
                </c:pt>
                <c:pt idx="1">
                  <c:v>2</c:v>
                </c:pt>
                <c:pt idx="2">
                  <c:v>3</c:v>
                </c:pt>
                <c:pt idx="3">
                  <c:v>4</c:v>
                </c:pt>
                <c:pt idx="4">
                  <c:v>5</c:v>
                </c:pt>
                <c:pt idx="5">
                  <c:v>6</c:v>
                </c:pt>
                <c:pt idx="6">
                  <c:v>平均值</c:v>
                </c:pt>
              </c:strCache>
            </c:strRef>
          </c:cat>
          <c:val>
            <c:numRef>
              <c:f>[工作簿1]Sheet1!$C$3:$C$9</c:f>
              <c:numCache>
                <c:formatCode>General</c:formatCode>
                <c:ptCount val="7"/>
                <c:pt idx="0">
                  <c:v>5578</c:v>
                </c:pt>
                <c:pt idx="1">
                  <c:v>5613</c:v>
                </c:pt>
                <c:pt idx="2">
                  <c:v>6164</c:v>
                </c:pt>
                <c:pt idx="3">
                  <c:v>6333</c:v>
                </c:pt>
                <c:pt idx="4">
                  <c:v>6382</c:v>
                </c:pt>
                <c:pt idx="5">
                  <c:v>6533</c:v>
                </c:pt>
                <c:pt idx="6">
                  <c:v>6100.5</c:v>
                </c:pt>
              </c:numCache>
            </c:numRef>
          </c:val>
          <c:smooth val="0"/>
        </c:ser>
        <c:dLbls>
          <c:showLegendKey val="0"/>
          <c:showVal val="0"/>
          <c:showCatName val="0"/>
          <c:showSerName val="0"/>
          <c:showPercent val="0"/>
          <c:showBubbleSize val="0"/>
        </c:dLbls>
        <c:marker val="0"/>
        <c:smooth val="0"/>
        <c:axId val="763119168"/>
        <c:axId val="406993879"/>
      </c:lineChart>
      <c:catAx>
        <c:axId val="76311916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06993879"/>
        <c:crosses val="autoZero"/>
        <c:auto val="1"/>
        <c:lblAlgn val="ctr"/>
        <c:lblOffset val="100"/>
        <c:noMultiLvlLbl val="0"/>
      </c:catAx>
      <c:valAx>
        <c:axId val="4069938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63119168"/>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rgbClr val="C00000"/>
      </a:solidFill>
      <a:round/>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altLang="en-US" sz="1800" b="1">
                <a:latin typeface="华文宋体" charset="-122"/>
                <a:ea typeface="华文宋体" charset="-122"/>
                <a:cs typeface="华文宋体" charset="-122"/>
              </a:rPr>
              <a:t>碎磁后测试数据（</a:t>
            </a:r>
            <a:r>
              <a:rPr lang="en-US" altLang="zh-CN" sz="1800" b="1">
                <a:latin typeface="华文宋体" charset="-122"/>
                <a:ea typeface="华文宋体" charset="-122"/>
                <a:cs typeface="华文宋体" charset="-122"/>
              </a:rPr>
              <a:t>128K</a:t>
            </a:r>
            <a:r>
              <a:rPr altLang="en-US" sz="1800" b="1">
                <a:latin typeface="华文宋体" charset="-122"/>
                <a:ea typeface="华文宋体" charset="-122"/>
                <a:cs typeface="华文宋体" charset="-122"/>
              </a:rPr>
              <a:t>）</a:t>
            </a:r>
            <a:endParaRPr lang="en-US" altLang="zh-CN" sz="1800" b="1">
              <a:latin typeface="华文宋体" charset="-122"/>
              <a:ea typeface="华文宋体" charset="-122"/>
              <a:cs typeface="华文宋体" charset="-122"/>
            </a:endParaRPr>
          </a:p>
        </c:rich>
      </c:tx>
      <c:layout>
        <c:manualLayout>
          <c:xMode val="edge"/>
          <c:yMode val="edge"/>
          <c:x val="0.273819444444444"/>
          <c:y val="0.0240740740740741"/>
        </c:manualLayout>
      </c:layout>
      <c:overlay val="0"/>
      <c:spPr>
        <a:noFill/>
        <a:ln>
          <a:noFill/>
        </a:ln>
        <a:effectLst/>
      </c:spPr>
    </c:title>
    <c:autoTitleDeleted val="0"/>
    <c:plotArea>
      <c:layout/>
      <c:lineChart>
        <c:grouping val="standard"/>
        <c:varyColors val="0"/>
        <c:ser>
          <c:idx val="0"/>
          <c:order val="0"/>
          <c:tx>
            <c:strRef>
              <c:f>[初始数据.xlsx]Sheet1!$B$2</c:f>
              <c:strCache>
                <c:ptCount val="1"/>
                <c:pt idx="0">
                  <c:v>μ' </c:v>
                </c:pt>
              </c:strCache>
            </c:strRef>
          </c:tx>
          <c:spPr>
            <a:ln w="28575" cap="rnd">
              <a:solidFill>
                <a:srgbClr val="00B050"/>
              </a:solidFill>
              <a:round/>
            </a:ln>
            <a:effectLst/>
          </c:spPr>
          <c:marker>
            <c:symbol val="none"/>
          </c:marker>
          <c:dLbls>
            <c:delete val="1"/>
          </c:dLbls>
          <c:val>
            <c:numRef>
              <c:f>[初始数据.xlsx]Sheet1!$B$3:$B$34</c:f>
              <c:numCache>
                <c:formatCode>General</c:formatCode>
                <c:ptCount val="32"/>
                <c:pt idx="0">
                  <c:v>1461</c:v>
                </c:pt>
                <c:pt idx="1">
                  <c:v>1466</c:v>
                </c:pt>
                <c:pt idx="2">
                  <c:v>1473</c:v>
                </c:pt>
                <c:pt idx="3">
                  <c:v>1460</c:v>
                </c:pt>
                <c:pt idx="4">
                  <c:v>1463</c:v>
                </c:pt>
                <c:pt idx="5">
                  <c:v>1432</c:v>
                </c:pt>
                <c:pt idx="6">
                  <c:v>1415</c:v>
                </c:pt>
                <c:pt idx="7">
                  <c:v>1445</c:v>
                </c:pt>
                <c:pt idx="8">
                  <c:v>1378</c:v>
                </c:pt>
                <c:pt idx="9">
                  <c:v>1455</c:v>
                </c:pt>
                <c:pt idx="10">
                  <c:v>1427</c:v>
                </c:pt>
                <c:pt idx="11">
                  <c:v>1434</c:v>
                </c:pt>
                <c:pt idx="12">
                  <c:v>1412</c:v>
                </c:pt>
                <c:pt idx="13">
                  <c:v>1434</c:v>
                </c:pt>
                <c:pt idx="14">
                  <c:v>1424</c:v>
                </c:pt>
                <c:pt idx="15">
                  <c:v>1366</c:v>
                </c:pt>
                <c:pt idx="16">
                  <c:v>1407</c:v>
                </c:pt>
                <c:pt idx="17">
                  <c:v>1435</c:v>
                </c:pt>
                <c:pt idx="18">
                  <c:v>1402</c:v>
                </c:pt>
                <c:pt idx="19">
                  <c:v>1369</c:v>
                </c:pt>
                <c:pt idx="20">
                  <c:v>1378</c:v>
                </c:pt>
                <c:pt idx="21">
                  <c:v>1362</c:v>
                </c:pt>
                <c:pt idx="22">
                  <c:v>1450</c:v>
                </c:pt>
                <c:pt idx="23">
                  <c:v>1449</c:v>
                </c:pt>
                <c:pt idx="24">
                  <c:v>1413</c:v>
                </c:pt>
                <c:pt idx="25">
                  <c:v>1409</c:v>
                </c:pt>
                <c:pt idx="26">
                  <c:v>1377</c:v>
                </c:pt>
                <c:pt idx="27">
                  <c:v>1415</c:v>
                </c:pt>
                <c:pt idx="28">
                  <c:v>1445</c:v>
                </c:pt>
                <c:pt idx="29">
                  <c:v>1442</c:v>
                </c:pt>
                <c:pt idx="30">
                  <c:v>1452</c:v>
                </c:pt>
                <c:pt idx="31">
                  <c:v>1384</c:v>
                </c:pt>
              </c:numCache>
            </c:numRef>
          </c:val>
          <c:smooth val="0"/>
        </c:ser>
        <c:ser>
          <c:idx val="1"/>
          <c:order val="1"/>
          <c:tx>
            <c:strRef>
              <c:f>[初始数据.xlsx]Sheet1!$C$2</c:f>
              <c:strCache>
                <c:ptCount val="1"/>
                <c:pt idx="0">
                  <c:v>μ" </c:v>
                </c:pt>
              </c:strCache>
            </c:strRef>
          </c:tx>
          <c:spPr>
            <a:ln w="28575" cap="rnd">
              <a:solidFill>
                <a:srgbClr val="FF0000"/>
              </a:solidFill>
              <a:round/>
            </a:ln>
            <a:effectLst/>
          </c:spPr>
          <c:marker>
            <c:symbol val="none"/>
          </c:marker>
          <c:dLbls>
            <c:delete val="1"/>
          </c:dLbls>
          <c:val>
            <c:numRef>
              <c:f>[初始数据.xlsx]Sheet1!$C$3:$C$34</c:f>
              <c:numCache>
                <c:formatCode>General</c:formatCode>
                <c:ptCount val="32"/>
                <c:pt idx="0">
                  <c:v>121</c:v>
                </c:pt>
                <c:pt idx="1">
                  <c:v>120</c:v>
                </c:pt>
                <c:pt idx="2">
                  <c:v>122</c:v>
                </c:pt>
                <c:pt idx="3">
                  <c:v>119</c:v>
                </c:pt>
                <c:pt idx="4">
                  <c:v>118</c:v>
                </c:pt>
                <c:pt idx="5">
                  <c:v>117</c:v>
                </c:pt>
                <c:pt idx="6">
                  <c:v>115</c:v>
                </c:pt>
                <c:pt idx="7">
                  <c:v>119</c:v>
                </c:pt>
                <c:pt idx="8">
                  <c:v>110</c:v>
                </c:pt>
                <c:pt idx="9">
                  <c:v>117</c:v>
                </c:pt>
                <c:pt idx="10">
                  <c:v>117</c:v>
                </c:pt>
                <c:pt idx="11">
                  <c:v>118</c:v>
                </c:pt>
                <c:pt idx="12">
                  <c:v>116</c:v>
                </c:pt>
                <c:pt idx="13">
                  <c:v>118</c:v>
                </c:pt>
                <c:pt idx="14">
                  <c:v>117</c:v>
                </c:pt>
                <c:pt idx="15">
                  <c:v>108</c:v>
                </c:pt>
                <c:pt idx="16">
                  <c:v>116</c:v>
                </c:pt>
                <c:pt idx="17">
                  <c:v>118</c:v>
                </c:pt>
                <c:pt idx="18">
                  <c:v>112</c:v>
                </c:pt>
                <c:pt idx="19">
                  <c:v>111</c:v>
                </c:pt>
                <c:pt idx="20">
                  <c:v>113</c:v>
                </c:pt>
                <c:pt idx="21">
                  <c:v>108</c:v>
                </c:pt>
                <c:pt idx="22">
                  <c:v>120</c:v>
                </c:pt>
                <c:pt idx="23">
                  <c:v>121</c:v>
                </c:pt>
                <c:pt idx="24">
                  <c:v>119</c:v>
                </c:pt>
                <c:pt idx="25">
                  <c:v>112</c:v>
                </c:pt>
                <c:pt idx="26">
                  <c:v>110</c:v>
                </c:pt>
                <c:pt idx="27">
                  <c:v>113</c:v>
                </c:pt>
                <c:pt idx="28">
                  <c:v>120</c:v>
                </c:pt>
                <c:pt idx="29">
                  <c:v>116</c:v>
                </c:pt>
                <c:pt idx="30">
                  <c:v>113</c:v>
                </c:pt>
                <c:pt idx="31">
                  <c:v>109</c:v>
                </c:pt>
              </c:numCache>
            </c:numRef>
          </c:val>
          <c:smooth val="0"/>
        </c:ser>
        <c:dLbls>
          <c:showLegendKey val="0"/>
          <c:showVal val="0"/>
          <c:showCatName val="0"/>
          <c:showSerName val="0"/>
          <c:showPercent val="0"/>
          <c:showBubbleSize val="0"/>
        </c:dLbls>
        <c:marker val="0"/>
        <c:smooth val="0"/>
        <c:axId val="799238257"/>
        <c:axId val="476426703"/>
      </c:lineChart>
      <c:catAx>
        <c:axId val="799238257"/>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76426703"/>
        <c:crosses val="autoZero"/>
        <c:auto val="1"/>
        <c:lblAlgn val="ctr"/>
        <c:lblOffset val="100"/>
        <c:noMultiLvlLbl val="0"/>
      </c:catAx>
      <c:valAx>
        <c:axId val="476426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99238257"/>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rgbClr val="C00000"/>
      </a:solid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0960A4-252B-4328-9E2C-03445CC1FF7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286D78-31DF-493B-968A-39C1B250695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97D1FDA-8AD7-41A1-A0AC-B73BFC6DE26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327145-FF81-4AC9-98EB-2A48FA1E94C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97D1FDA-8AD7-41A1-A0AC-B73BFC6DE26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327145-FF81-4AC9-98EB-2A48FA1E94C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71450"/>
            <a:ext cx="2057400" cy="36576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71450"/>
            <a:ext cx="6019800" cy="36576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97D1FDA-8AD7-41A1-A0AC-B73BFC6DE26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327145-FF81-4AC9-98EB-2A48FA1E94C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97D1FDA-8AD7-41A1-A0AC-B73BFC6DE26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327145-FF81-4AC9-98EB-2A48FA1E94C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7"/>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97D1FDA-8AD7-41A1-A0AC-B73BFC6DE26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327145-FF81-4AC9-98EB-2A48FA1E94C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000125"/>
            <a:ext cx="4038600" cy="282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000125"/>
            <a:ext cx="4038600" cy="282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97D1FDA-8AD7-41A1-A0AC-B73BFC6DE26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327145-FF81-4AC9-98EB-2A48FA1E94C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97D1FDA-8AD7-41A1-A0AC-B73BFC6DE26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D327145-FF81-4AC9-98EB-2A48FA1E94C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97D1FDA-8AD7-41A1-A0AC-B73BFC6DE26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D327145-FF81-4AC9-98EB-2A48FA1E94C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7D1FDA-8AD7-41A1-A0AC-B73BFC6DE26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D327145-FF81-4AC9-98EB-2A48FA1E94C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8"/>
            <a:ext cx="3008313" cy="871538"/>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97D1FDA-8AD7-41A1-A0AC-B73BFC6DE26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327145-FF81-4AC9-98EB-2A48FA1E94C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97D1FDA-8AD7-41A1-A0AC-B73BFC6DE26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327145-FF81-4AC9-98EB-2A48FA1E94C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97D1FDA-8AD7-41A1-A0AC-B73BFC6DE265}" type="datetimeFigureOut">
              <a:rPr lang="zh-CN" altLang="en-US" smtClean="0"/>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D327145-FF81-4AC9-98EB-2A48FA1E94C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2.png"/><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media/image1.png"/><Relationship Id="rId3" Type="http://schemas.openxmlformats.org/officeDocument/2006/relationships/tags" Target="../tags/tag1.xml"/><Relationship Id="rId2" Type="http://schemas.microsoft.com/office/2007/relationships/media" Target="../media/audio1.wav"/><Relationship Id="rId19" Type="http://schemas.openxmlformats.org/officeDocument/2006/relationships/notesSlide" Target="../notesSlides/notesSlide1.xml"/><Relationship Id="rId18" Type="http://schemas.openxmlformats.org/officeDocument/2006/relationships/slideLayout" Target="../slideLayouts/slideLayout1.xml"/><Relationship Id="rId17" Type="http://schemas.openxmlformats.org/officeDocument/2006/relationships/tags" Target="../tags/tag11.xml"/><Relationship Id="rId16" Type="http://schemas.openxmlformats.org/officeDocument/2006/relationships/image" Target="../media/image4.jpeg"/><Relationship Id="rId15" Type="http://schemas.openxmlformats.org/officeDocument/2006/relationships/tags" Target="../tags/tag10.xml"/><Relationship Id="rId14" Type="http://schemas.openxmlformats.org/officeDocument/2006/relationships/image" Target="../media/image3.png"/><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6" Type="http://schemas.openxmlformats.org/officeDocument/2006/relationships/notesSlide" Target="../notesSlides/notesSlide10.xml"/><Relationship Id="rId15" Type="http://schemas.openxmlformats.org/officeDocument/2006/relationships/slideLayout" Target="../slideLayouts/slideLayout2.xml"/><Relationship Id="rId14" Type="http://schemas.openxmlformats.org/officeDocument/2006/relationships/image" Target="../media/image20.png"/><Relationship Id="rId13" Type="http://schemas.openxmlformats.org/officeDocument/2006/relationships/image" Target="../media/image33.png"/><Relationship Id="rId12" Type="http://schemas.openxmlformats.org/officeDocument/2006/relationships/image" Target="../media/image32.png"/><Relationship Id="rId11" Type="http://schemas.openxmlformats.org/officeDocument/2006/relationships/image" Target="../media/image31.png"/><Relationship Id="rId10" Type="http://schemas.openxmlformats.org/officeDocument/2006/relationships/image" Target="../media/image30.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37.wmf"/><Relationship Id="rId1"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38.wmf"/><Relationship Id="rId1"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jpe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2.xml"/><Relationship Id="rId7" Type="http://schemas.openxmlformats.org/officeDocument/2006/relationships/image" Target="../media/image63.jpeg"/><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image" Target="../media/image57.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image" Target="../media/image78.jpe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chart" Target="../charts/char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80.png"/><Relationship Id="rId1" Type="http://schemas.openxmlformats.org/officeDocument/2006/relationships/image" Target="../media/image7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xml"/><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_两首“成功”.wav">
            <a:hlinkClick r:id="" action="ppaction://media"/>
          </p:cNvPr>
          <p:cNvPicPr>
            <a:picLocks noChangeAspect="1"/>
          </p:cNvPicPr>
          <p:nvPr>
            <a:audi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1484768" y="695570"/>
            <a:ext cx="609600" cy="548640"/>
          </a:xfrm>
          <a:prstGeom prst="rect">
            <a:avLst/>
          </a:prstGeom>
        </p:spPr>
      </p:pic>
      <p:sp>
        <p:nvSpPr>
          <p:cNvPr id="10" name="PA_文本框 9"/>
          <p:cNvSpPr txBox="1"/>
          <p:nvPr>
            <p:custDataLst>
              <p:tags r:id="rId5"/>
            </p:custDataLst>
          </p:nvPr>
        </p:nvSpPr>
        <p:spPr>
          <a:xfrm>
            <a:off x="7909296" y="337220"/>
            <a:ext cx="309880" cy="645160"/>
          </a:xfrm>
          <a:prstGeom prst="rect">
            <a:avLst/>
          </a:prstGeom>
          <a:noFill/>
        </p:spPr>
        <p:txBody>
          <a:bodyPr wrap="none" rtlCol="0">
            <a:spAutoFit/>
          </a:bodyPr>
          <a:lstStyle/>
          <a:p>
            <a:pPr algn="ctr"/>
            <a:r>
              <a:rPr lang="en-US" sz="3600" b="1">
                <a:solidFill>
                  <a:schemeClr val="tx1">
                    <a:lumMod val="85000"/>
                    <a:lumOff val="15000"/>
                  </a:schemeClr>
                </a:solidFill>
                <a:latin typeface="微软雅黑" panose="020B0503020204020204" pitchFamily="34" charset="-122"/>
                <a:ea typeface="微软雅黑" panose="020B0503020204020204" pitchFamily="34" charset="-122"/>
              </a:rPr>
              <a:t> </a:t>
            </a:r>
            <a:endParaRPr lang="en-US" sz="1400" b="1">
              <a:solidFill>
                <a:schemeClr val="tx1">
                  <a:lumMod val="85000"/>
                  <a:lumOff val="15000"/>
                </a:schemeClr>
              </a:solidFill>
            </a:endParaRPr>
          </a:p>
        </p:txBody>
      </p:sp>
      <p:pic>
        <p:nvPicPr>
          <p:cNvPr id="11" name="PA_图片 10"/>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24811" y="2787775"/>
            <a:ext cx="2554133" cy="1728192"/>
          </a:xfrm>
          <a:prstGeom prst="rect">
            <a:avLst/>
          </a:prstGeom>
        </p:spPr>
      </p:pic>
      <p:sp>
        <p:nvSpPr>
          <p:cNvPr id="12" name="PA_文本框 11"/>
          <p:cNvSpPr txBox="1"/>
          <p:nvPr>
            <p:custDataLst>
              <p:tags r:id="rId8"/>
            </p:custDataLst>
          </p:nvPr>
        </p:nvSpPr>
        <p:spPr>
          <a:xfrm>
            <a:off x="1600200" y="1685925"/>
            <a:ext cx="7594600" cy="1076325"/>
          </a:xfrm>
          <a:prstGeom prst="rect">
            <a:avLst/>
          </a:prstGeom>
          <a:noFill/>
        </p:spPr>
        <p:txBody>
          <a:bodyPr wrap="square" rtlCol="0">
            <a:spAutoFit/>
          </a:bodyPr>
          <a:lstStyle/>
          <a:p>
            <a:pPr algn="ctr"/>
            <a:r>
              <a:rPr lang="zh-CN" sz="3200" b="1">
                <a:solidFill>
                  <a:schemeClr val="tx1">
                    <a:lumMod val="85000"/>
                    <a:lumOff val="15000"/>
                  </a:schemeClr>
                </a:solidFill>
                <a:latin typeface="微软雅黑" panose="020B0503020204020204" pitchFamily="34" charset="-122"/>
                <a:ea typeface="微软雅黑" panose="020B0503020204020204" pitchFamily="34" charset="-122"/>
                <a:cs typeface="经典特宋简" panose="02010609010101010101" pitchFamily="49" charset="-122"/>
              </a:rPr>
              <a:t>铁基纳米晶磁材在无线充电</a:t>
            </a:r>
            <a:endParaRPr lang="zh-CN" sz="3200" b="1">
              <a:solidFill>
                <a:schemeClr val="tx1">
                  <a:lumMod val="85000"/>
                  <a:lumOff val="15000"/>
                </a:schemeClr>
              </a:solidFill>
              <a:latin typeface="微软雅黑" panose="020B0503020204020204" pitchFamily="34" charset="-122"/>
              <a:ea typeface="微软雅黑" panose="020B0503020204020204" pitchFamily="34" charset="-122"/>
              <a:cs typeface="经典特宋简" panose="02010609010101010101" pitchFamily="49" charset="-122"/>
            </a:endParaRPr>
          </a:p>
          <a:p>
            <a:pPr algn="ctr"/>
            <a:r>
              <a:rPr lang="zh-CN" sz="3200" b="1">
                <a:solidFill>
                  <a:schemeClr val="tx1">
                    <a:lumMod val="85000"/>
                    <a:lumOff val="15000"/>
                  </a:schemeClr>
                </a:solidFill>
                <a:latin typeface="微软雅黑" panose="020B0503020204020204" pitchFamily="34" charset="-122"/>
                <a:ea typeface="微软雅黑" panose="020B0503020204020204" pitchFamily="34" charset="-122"/>
                <a:cs typeface="经典特宋简" panose="02010609010101010101" pitchFamily="49" charset="-122"/>
              </a:rPr>
              <a:t>中的应用</a:t>
            </a:r>
            <a:r>
              <a:rPr lang="en-US" altLang="zh-CN" sz="2400" dirty="0" smtClean="0">
                <a:latin typeface="微软雅黑" panose="020B0503020204020204" pitchFamily="34" charset="-122"/>
                <a:ea typeface="微软雅黑" panose="020B0503020204020204" pitchFamily="34" charset="-122"/>
                <a:cs typeface="黑体" panose="02010609060101010101" charset="-122"/>
                <a:sym typeface="+mn-ea"/>
              </a:rPr>
              <a:t> </a:t>
            </a:r>
            <a:endParaRPr lang="en-US" altLang="zh-CN" sz="2400" b="1" dirty="0" smtClean="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p:txBody>
      </p:sp>
      <p:sp>
        <p:nvSpPr>
          <p:cNvPr id="18" name="PA_六边形 17"/>
          <p:cNvSpPr/>
          <p:nvPr>
            <p:custDataLst>
              <p:tags r:id="rId9"/>
            </p:custDataLst>
          </p:nvPr>
        </p:nvSpPr>
        <p:spPr>
          <a:xfrm rot="16200000">
            <a:off x="1259123" y="275263"/>
            <a:ext cx="1453660" cy="1368150"/>
          </a:xfrm>
          <a:prstGeom prst="hexagon">
            <a:avLst/>
          </a:prstGeom>
          <a:noFill/>
          <a:ln w="15875" cap="rnd">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PA_六边形 18"/>
          <p:cNvSpPr/>
          <p:nvPr>
            <p:custDataLst>
              <p:tags r:id="rId10"/>
            </p:custDataLst>
          </p:nvPr>
        </p:nvSpPr>
        <p:spPr>
          <a:xfrm rot="16200000">
            <a:off x="-171527" y="-893634"/>
            <a:ext cx="2142239" cy="2016224"/>
          </a:xfrm>
          <a:prstGeom prst="hexagon">
            <a:avLst/>
          </a:prstGeom>
          <a:noFill/>
          <a:ln w="15875" cap="rnd">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PA_六边形 19"/>
          <p:cNvSpPr/>
          <p:nvPr>
            <p:custDataLst>
              <p:tags r:id="rId11"/>
            </p:custDataLst>
          </p:nvPr>
        </p:nvSpPr>
        <p:spPr>
          <a:xfrm rot="16200000">
            <a:off x="389121" y="795138"/>
            <a:ext cx="1174012" cy="1104952"/>
          </a:xfrm>
          <a:prstGeom prst="hexagon">
            <a:avLst/>
          </a:prstGeom>
          <a:noFill/>
          <a:ln w="15875" cap="rnd">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1" name="PA_六边形 20"/>
          <p:cNvSpPr/>
          <p:nvPr>
            <p:custDataLst>
              <p:tags r:id="rId12"/>
            </p:custDataLst>
          </p:nvPr>
        </p:nvSpPr>
        <p:spPr>
          <a:xfrm rot="16200000">
            <a:off x="941597" y="1220128"/>
            <a:ext cx="1174012" cy="1104952"/>
          </a:xfrm>
          <a:prstGeom prst="hexagon">
            <a:avLst/>
          </a:prstGeom>
          <a:noFill/>
          <a:ln w="15875" cap="rnd">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22" name="PA_图片 21"/>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r="19516"/>
          <a:stretch>
            <a:fillRect/>
          </a:stretch>
        </p:blipFill>
        <p:spPr>
          <a:xfrm>
            <a:off x="2627785" y="2787774"/>
            <a:ext cx="3092531" cy="1728191"/>
          </a:xfrm>
          <a:prstGeom prst="rect">
            <a:avLst/>
          </a:prstGeom>
        </p:spPr>
      </p:pic>
      <p:sp>
        <p:nvSpPr>
          <p:cNvPr id="23" name="PA_矩形 22"/>
          <p:cNvSpPr/>
          <p:nvPr>
            <p:custDataLst>
              <p:tags r:id="rId15"/>
            </p:custDataLst>
          </p:nvPr>
        </p:nvSpPr>
        <p:spPr>
          <a:xfrm>
            <a:off x="5796136" y="2787774"/>
            <a:ext cx="3347864" cy="17281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nvPicPr>
        <p:blipFill>
          <a:blip r:embed="rId16"/>
          <a:stretch>
            <a:fillRect/>
          </a:stretch>
        </p:blipFill>
        <p:spPr>
          <a:xfrm>
            <a:off x="7563485" y="459740"/>
            <a:ext cx="1371600" cy="400050"/>
          </a:xfrm>
          <a:prstGeom prst="rect">
            <a:avLst/>
          </a:prstGeom>
        </p:spPr>
      </p:pic>
    </p:spTree>
    <p:custDataLst>
      <p:tags r:id="rId17"/>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audio>
              <p:cMediaNode vol="80000">
                <p:cTn id="2" repeatCount="indefinite" fill="hold" display="0">
                  <p:stCondLst>
                    <p:cond delay="indefinite"/>
                  </p:stCondLst>
                  <p:endCondLst>
                    <p:cond evt="onPrev" delay="0">
                      <p:tgtEl>
                        <p:sldTgt/>
                      </p:tgtEl>
                    </p:cond>
                    <p:cond evt="onStopAudio">
                      <p:tgtEl>
                        <p:sldTgt/>
                      </p:tgtEl>
                    </p:cond>
                  </p:endCondLst>
                </p:cTn>
                <p:tgtEl>
                  <p:spTgt spid="45"/>
                </p:tgtEl>
              </p:cMediaNode>
            </p:audio>
          </p:childTnLst>
        </p:cTn>
      </p:par>
    </p:tnLst>
    <p:bldLst>
      <p:bldP spid="10" grpId="0"/>
      <p:bldP spid="12" grpId="1"/>
      <p:bldP spid="18" grpId="4"/>
      <p:bldP spid="19" grpId="5"/>
      <p:bldP spid="20" grpId="6"/>
      <p:bldP spid="21" grpId="7"/>
      <p:bldP spid="23" grpId="8"/>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1</a:t>
            </a:r>
            <a:endParaRPr lang="zh-CN" altLang="en-US"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1783080"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隔磁片工作原理</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4338" name="图片 74"/>
          <p:cNvPicPr>
            <a:picLocks noChangeAspect="1"/>
          </p:cNvPicPr>
          <p:nvPr/>
        </p:nvPicPr>
        <p:blipFill>
          <a:blip r:embed="rId1"/>
          <a:stretch>
            <a:fillRect/>
          </a:stretch>
        </p:blipFill>
        <p:spPr>
          <a:xfrm>
            <a:off x="500380" y="2007870"/>
            <a:ext cx="3503930" cy="1465580"/>
          </a:xfrm>
          <a:prstGeom prst="rect">
            <a:avLst/>
          </a:prstGeom>
          <a:noFill/>
          <a:ln w="9525">
            <a:solidFill>
              <a:srgbClr val="C00000"/>
            </a:solidFill>
          </a:ln>
        </p:spPr>
      </p:pic>
      <p:pic>
        <p:nvPicPr>
          <p:cNvPr id="14339" name="图片 77"/>
          <p:cNvPicPr>
            <a:picLocks noChangeAspect="1"/>
          </p:cNvPicPr>
          <p:nvPr/>
        </p:nvPicPr>
        <p:blipFill>
          <a:blip r:embed="rId2"/>
          <a:stretch>
            <a:fillRect/>
          </a:stretch>
        </p:blipFill>
        <p:spPr>
          <a:xfrm>
            <a:off x="500380" y="3596640"/>
            <a:ext cx="3504565" cy="1314450"/>
          </a:xfrm>
          <a:prstGeom prst="rect">
            <a:avLst/>
          </a:prstGeom>
          <a:noFill/>
          <a:ln w="9525">
            <a:solidFill>
              <a:srgbClr val="C00000"/>
            </a:solidFill>
          </a:ln>
        </p:spPr>
      </p:pic>
      <p:grpSp>
        <p:nvGrpSpPr>
          <p:cNvPr id="15362" name="组合 83"/>
          <p:cNvGrpSpPr/>
          <p:nvPr/>
        </p:nvGrpSpPr>
        <p:grpSpPr>
          <a:xfrm>
            <a:off x="5327650" y="1376045"/>
            <a:ext cx="3347720" cy="631825"/>
            <a:chOff x="621" y="1636"/>
            <a:chExt cx="7646" cy="3672"/>
          </a:xfrm>
        </p:grpSpPr>
        <p:pic>
          <p:nvPicPr>
            <p:cNvPr id="15363" name="图片 84"/>
            <p:cNvPicPr>
              <a:picLocks noChangeAspect="1"/>
            </p:cNvPicPr>
            <p:nvPr/>
          </p:nvPicPr>
          <p:blipFill>
            <a:blip r:embed="rId3"/>
            <a:stretch>
              <a:fillRect/>
            </a:stretch>
          </p:blipFill>
          <p:spPr>
            <a:xfrm>
              <a:off x="4715" y="1636"/>
              <a:ext cx="3552" cy="3673"/>
            </a:xfrm>
            <a:prstGeom prst="rect">
              <a:avLst/>
            </a:prstGeom>
            <a:noFill/>
            <a:ln w="9525" cap="flat" cmpd="sng">
              <a:solidFill>
                <a:schemeClr val="tx1"/>
              </a:solidFill>
              <a:prstDash val="solid"/>
              <a:round/>
              <a:headEnd type="none" w="med" len="med"/>
              <a:tailEnd type="none" w="med" len="med"/>
            </a:ln>
          </p:spPr>
        </p:pic>
        <p:pic>
          <p:nvPicPr>
            <p:cNvPr id="15364" name="图片 85"/>
            <p:cNvPicPr>
              <a:picLocks noChangeAspect="1"/>
            </p:cNvPicPr>
            <p:nvPr/>
          </p:nvPicPr>
          <p:blipFill>
            <a:blip r:embed="rId4"/>
            <a:stretch>
              <a:fillRect/>
            </a:stretch>
          </p:blipFill>
          <p:spPr>
            <a:xfrm>
              <a:off x="621" y="1636"/>
              <a:ext cx="4094" cy="2667"/>
            </a:xfrm>
            <a:prstGeom prst="rect">
              <a:avLst/>
            </a:prstGeom>
            <a:noFill/>
            <a:ln w="9525" cap="flat" cmpd="sng">
              <a:solidFill>
                <a:schemeClr val="tx1"/>
              </a:solidFill>
              <a:prstDash val="solid"/>
              <a:round/>
              <a:headEnd type="none" w="med" len="med"/>
              <a:tailEnd type="none" w="med" len="med"/>
            </a:ln>
          </p:spPr>
        </p:pic>
        <p:pic>
          <p:nvPicPr>
            <p:cNvPr id="15365" name="图片 86"/>
            <p:cNvPicPr>
              <a:picLocks noChangeAspect="1"/>
            </p:cNvPicPr>
            <p:nvPr/>
          </p:nvPicPr>
          <p:blipFill>
            <a:blip r:embed="rId5"/>
            <a:stretch>
              <a:fillRect/>
            </a:stretch>
          </p:blipFill>
          <p:spPr>
            <a:xfrm>
              <a:off x="621" y="4304"/>
              <a:ext cx="4094" cy="1004"/>
            </a:xfrm>
            <a:prstGeom prst="rect">
              <a:avLst/>
            </a:prstGeom>
            <a:noFill/>
            <a:ln w="9525" cap="flat" cmpd="sng">
              <a:solidFill>
                <a:schemeClr val="tx1"/>
              </a:solidFill>
              <a:prstDash val="solid"/>
              <a:round/>
              <a:headEnd type="none" w="med" len="med"/>
              <a:tailEnd type="none" w="med" len="med"/>
            </a:ln>
          </p:spPr>
        </p:pic>
      </p:grpSp>
      <p:grpSp>
        <p:nvGrpSpPr>
          <p:cNvPr id="15366" name="组合 89"/>
          <p:cNvGrpSpPr/>
          <p:nvPr/>
        </p:nvGrpSpPr>
        <p:grpSpPr>
          <a:xfrm>
            <a:off x="5304790" y="2459355"/>
            <a:ext cx="3402330" cy="694055"/>
            <a:chOff x="10500" y="1675"/>
            <a:chExt cx="7648" cy="3675"/>
          </a:xfrm>
        </p:grpSpPr>
        <p:pic>
          <p:nvPicPr>
            <p:cNvPr id="15367" name="图片 90"/>
            <p:cNvPicPr>
              <a:picLocks noChangeAspect="1"/>
            </p:cNvPicPr>
            <p:nvPr/>
          </p:nvPicPr>
          <p:blipFill>
            <a:blip r:embed="rId6"/>
            <a:stretch>
              <a:fillRect/>
            </a:stretch>
          </p:blipFill>
          <p:spPr>
            <a:xfrm>
              <a:off x="14595" y="1676"/>
              <a:ext cx="3553" cy="3673"/>
            </a:xfrm>
            <a:prstGeom prst="rect">
              <a:avLst/>
            </a:prstGeom>
            <a:noFill/>
            <a:ln w="9525" cap="flat" cmpd="sng">
              <a:solidFill>
                <a:schemeClr val="tx1"/>
              </a:solidFill>
              <a:prstDash val="solid"/>
              <a:round/>
              <a:headEnd type="none" w="med" len="med"/>
              <a:tailEnd type="none" w="med" len="med"/>
            </a:ln>
          </p:spPr>
        </p:pic>
        <p:pic>
          <p:nvPicPr>
            <p:cNvPr id="15368" name="图片 91"/>
            <p:cNvPicPr>
              <a:picLocks noChangeAspect="1"/>
            </p:cNvPicPr>
            <p:nvPr/>
          </p:nvPicPr>
          <p:blipFill>
            <a:blip r:embed="rId7"/>
            <a:stretch>
              <a:fillRect/>
            </a:stretch>
          </p:blipFill>
          <p:spPr>
            <a:xfrm>
              <a:off x="10500" y="1675"/>
              <a:ext cx="4095" cy="2668"/>
            </a:xfrm>
            <a:prstGeom prst="rect">
              <a:avLst/>
            </a:prstGeom>
            <a:noFill/>
            <a:ln w="9525" cap="flat" cmpd="sng">
              <a:solidFill>
                <a:schemeClr val="tx1"/>
              </a:solidFill>
              <a:prstDash val="solid"/>
              <a:round/>
              <a:headEnd type="none" w="med" len="med"/>
              <a:tailEnd type="none" w="med" len="med"/>
            </a:ln>
          </p:spPr>
        </p:pic>
        <p:pic>
          <p:nvPicPr>
            <p:cNvPr id="15369" name="图片 92"/>
            <p:cNvPicPr>
              <a:picLocks noChangeAspect="1"/>
            </p:cNvPicPr>
            <p:nvPr/>
          </p:nvPicPr>
          <p:blipFill>
            <a:blip r:embed="rId8"/>
            <a:stretch>
              <a:fillRect/>
            </a:stretch>
          </p:blipFill>
          <p:spPr>
            <a:xfrm>
              <a:off x="10500" y="4344"/>
              <a:ext cx="4095" cy="1006"/>
            </a:xfrm>
            <a:prstGeom prst="rect">
              <a:avLst/>
            </a:prstGeom>
            <a:noFill/>
            <a:ln w="9525" cap="flat" cmpd="sng">
              <a:solidFill>
                <a:schemeClr val="tx1"/>
              </a:solidFill>
              <a:prstDash val="solid"/>
              <a:round/>
              <a:headEnd type="none" w="med" len="med"/>
              <a:tailEnd type="none" w="med" len="med"/>
            </a:ln>
          </p:spPr>
        </p:pic>
      </p:grpSp>
      <p:sp>
        <p:nvSpPr>
          <p:cNvPr id="94" name="文本框 93"/>
          <p:cNvSpPr txBox="1"/>
          <p:nvPr/>
        </p:nvSpPr>
        <p:spPr>
          <a:xfrm>
            <a:off x="5680075" y="843915"/>
            <a:ext cx="2398395" cy="337185"/>
          </a:xfrm>
          <a:prstGeom prst="rect">
            <a:avLst/>
          </a:prstGeom>
          <a:noFill/>
        </p:spPr>
        <p:txBody>
          <a:bodyPr wrap="square" rtlCol="0">
            <a:spAutoFit/>
          </a:bodyPr>
          <a:p>
            <a:pPr algn="ctr"/>
            <a:r>
              <a:rPr lang="zh-CN" altLang="en-US" sz="1600"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磁场仿真图</a:t>
            </a:r>
            <a:endParaRPr lang="zh-CN" altLang="en-US" sz="1600"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6" name="文本框 95"/>
          <p:cNvSpPr txBox="1"/>
          <p:nvPr/>
        </p:nvSpPr>
        <p:spPr>
          <a:xfrm>
            <a:off x="5305425" y="2007870"/>
            <a:ext cx="2514600" cy="297180"/>
          </a:xfrm>
          <a:prstGeom prst="rect">
            <a:avLst/>
          </a:prstGeom>
          <a:noFill/>
        </p:spPr>
        <p:txBody>
          <a:bodyPr wrap="square" rtlCol="0">
            <a:spAutoFit/>
          </a:bodyPr>
          <a:p>
            <a:r>
              <a:rPr lang="zh-CN" altLang="en-US" sz="1335" u="sng"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一般情况</a:t>
            </a:r>
            <a:endParaRPr lang="zh-CN" altLang="en-US" sz="1335" u="sng"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8" name="文本框 97"/>
          <p:cNvSpPr txBox="1"/>
          <p:nvPr/>
        </p:nvSpPr>
        <p:spPr>
          <a:xfrm>
            <a:off x="5304790" y="3153410"/>
            <a:ext cx="2773680" cy="297180"/>
          </a:xfrm>
          <a:prstGeom prst="rect">
            <a:avLst/>
          </a:prstGeom>
          <a:noFill/>
        </p:spPr>
        <p:txBody>
          <a:bodyPr wrap="square" rtlCol="0">
            <a:spAutoFit/>
          </a:bodyPr>
          <a:p>
            <a:r>
              <a:rPr lang="zh-CN" altLang="en-US" sz="1335" u="sng"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有金属层情况（如手机电池）</a:t>
            </a:r>
            <a:endParaRPr lang="zh-CN" altLang="en-US" sz="1335" u="sng"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5373" name="组合 99"/>
          <p:cNvGrpSpPr/>
          <p:nvPr/>
        </p:nvGrpSpPr>
        <p:grpSpPr>
          <a:xfrm>
            <a:off x="5306695" y="3832860"/>
            <a:ext cx="3400425" cy="797524"/>
            <a:chOff x="740" y="6280"/>
            <a:chExt cx="7647" cy="4406"/>
          </a:xfrm>
        </p:grpSpPr>
        <p:pic>
          <p:nvPicPr>
            <p:cNvPr id="15374" name="图片 100"/>
            <p:cNvPicPr>
              <a:picLocks noChangeAspect="1"/>
            </p:cNvPicPr>
            <p:nvPr/>
          </p:nvPicPr>
          <p:blipFill>
            <a:blip r:embed="rId9"/>
            <a:stretch>
              <a:fillRect/>
            </a:stretch>
          </p:blipFill>
          <p:spPr>
            <a:xfrm>
              <a:off x="4835" y="6280"/>
              <a:ext cx="3552" cy="3673"/>
            </a:xfrm>
            <a:prstGeom prst="rect">
              <a:avLst/>
            </a:prstGeom>
            <a:noFill/>
            <a:ln w="9525" cap="flat" cmpd="sng">
              <a:solidFill>
                <a:schemeClr val="tx1"/>
              </a:solidFill>
              <a:prstDash val="solid"/>
              <a:round/>
              <a:headEnd type="none" w="med" len="med"/>
              <a:tailEnd type="none" w="med" len="med"/>
            </a:ln>
          </p:spPr>
        </p:pic>
        <p:pic>
          <p:nvPicPr>
            <p:cNvPr id="15375" name="图片 101"/>
            <p:cNvPicPr>
              <a:picLocks noChangeAspect="1"/>
            </p:cNvPicPr>
            <p:nvPr/>
          </p:nvPicPr>
          <p:blipFill>
            <a:blip r:embed="rId10"/>
            <a:stretch>
              <a:fillRect/>
            </a:stretch>
          </p:blipFill>
          <p:spPr>
            <a:xfrm>
              <a:off x="740" y="6280"/>
              <a:ext cx="4095" cy="2667"/>
            </a:xfrm>
            <a:prstGeom prst="rect">
              <a:avLst/>
            </a:prstGeom>
            <a:noFill/>
            <a:ln w="9525" cap="flat" cmpd="sng">
              <a:solidFill>
                <a:schemeClr val="tx1"/>
              </a:solidFill>
              <a:prstDash val="solid"/>
              <a:round/>
              <a:headEnd type="none" w="med" len="med"/>
              <a:tailEnd type="none" w="med" len="med"/>
            </a:ln>
          </p:spPr>
        </p:pic>
        <p:pic>
          <p:nvPicPr>
            <p:cNvPr id="15376" name="图片 102"/>
            <p:cNvPicPr>
              <a:picLocks noChangeAspect="1"/>
            </p:cNvPicPr>
            <p:nvPr/>
          </p:nvPicPr>
          <p:blipFill>
            <a:blip r:embed="rId11"/>
            <a:stretch>
              <a:fillRect/>
            </a:stretch>
          </p:blipFill>
          <p:spPr>
            <a:xfrm>
              <a:off x="740" y="8947"/>
              <a:ext cx="4095" cy="1005"/>
            </a:xfrm>
            <a:prstGeom prst="rect">
              <a:avLst/>
            </a:prstGeom>
            <a:noFill/>
            <a:ln w="9525" cap="flat" cmpd="sng">
              <a:solidFill>
                <a:schemeClr val="tx1"/>
              </a:solidFill>
              <a:prstDash val="solid"/>
              <a:round/>
              <a:headEnd type="none" w="med" len="med"/>
              <a:tailEnd type="none" w="med" len="med"/>
            </a:ln>
          </p:spPr>
        </p:pic>
        <p:pic>
          <p:nvPicPr>
            <p:cNvPr id="15377" name="图片 103"/>
            <p:cNvPicPr>
              <a:picLocks noChangeAspect="1"/>
            </p:cNvPicPr>
            <p:nvPr/>
          </p:nvPicPr>
          <p:blipFill>
            <a:blip r:embed="rId12"/>
            <a:stretch>
              <a:fillRect/>
            </a:stretch>
          </p:blipFill>
          <p:spPr>
            <a:xfrm>
              <a:off x="1771" y="7179"/>
              <a:ext cx="1269" cy="330"/>
            </a:xfrm>
            <a:prstGeom prst="rect">
              <a:avLst/>
            </a:prstGeom>
            <a:noFill/>
            <a:ln w="9525">
              <a:noFill/>
            </a:ln>
          </p:spPr>
        </p:pic>
        <p:pic>
          <p:nvPicPr>
            <p:cNvPr id="15378" name="图片 104"/>
            <p:cNvPicPr>
              <a:picLocks noChangeAspect="1"/>
            </p:cNvPicPr>
            <p:nvPr/>
          </p:nvPicPr>
          <p:blipFill>
            <a:blip r:embed="rId13"/>
            <a:stretch>
              <a:fillRect/>
            </a:stretch>
          </p:blipFill>
          <p:spPr>
            <a:xfrm>
              <a:off x="2210" y="8947"/>
              <a:ext cx="1155" cy="295"/>
            </a:xfrm>
            <a:prstGeom prst="rect">
              <a:avLst/>
            </a:prstGeom>
            <a:noFill/>
            <a:ln w="9525">
              <a:noFill/>
            </a:ln>
          </p:spPr>
        </p:pic>
        <p:sp>
          <p:nvSpPr>
            <p:cNvPr id="15379" name="文本框 105"/>
            <p:cNvSpPr txBox="1"/>
            <p:nvPr/>
          </p:nvSpPr>
          <p:spPr>
            <a:xfrm>
              <a:off x="1510" y="6611"/>
              <a:ext cx="1961" cy="2266"/>
            </a:xfrm>
            <a:prstGeom prst="rect">
              <a:avLst/>
            </a:prstGeom>
            <a:noFill/>
            <a:ln w="9525">
              <a:noFill/>
            </a:ln>
          </p:spPr>
          <p:txBody>
            <a:bodyPr wrap="square" anchor="t">
              <a:spAutoFit/>
            </a:bodyPr>
            <a:p>
              <a:pPr>
                <a:lnSpc>
                  <a:spcPct val="130000"/>
                </a:lnSpc>
              </a:pPr>
              <a:r>
                <a:rPr lang="en-US" altLang="zh-CN" sz="800" b="1" dirty="0">
                  <a:solidFill>
                    <a:srgbClr val="F32AF3"/>
                  </a:solidFill>
                  <a:latin typeface="Century" charset="0"/>
                  <a:ea typeface="等线 Light" charset="-122"/>
                </a:rPr>
                <a:t>Shielding Materials</a:t>
              </a:r>
              <a:endParaRPr lang="en-US" altLang="zh-CN" sz="800" b="1" dirty="0">
                <a:solidFill>
                  <a:srgbClr val="F32AF3"/>
                </a:solidFill>
                <a:latin typeface="Century" charset="0"/>
                <a:ea typeface="等线 Light" charset="-122"/>
              </a:endParaRPr>
            </a:p>
          </p:txBody>
        </p:sp>
        <p:sp>
          <p:nvSpPr>
            <p:cNvPr id="15380" name="文本框 106"/>
            <p:cNvSpPr txBox="1"/>
            <p:nvPr/>
          </p:nvSpPr>
          <p:spPr>
            <a:xfrm>
              <a:off x="2684" y="8420"/>
              <a:ext cx="1958" cy="2266"/>
            </a:xfrm>
            <a:prstGeom prst="rect">
              <a:avLst/>
            </a:prstGeom>
            <a:noFill/>
            <a:ln w="9525">
              <a:noFill/>
            </a:ln>
          </p:spPr>
          <p:txBody>
            <a:bodyPr wrap="square" anchor="t">
              <a:spAutoFit/>
            </a:bodyPr>
            <a:p>
              <a:pPr>
                <a:lnSpc>
                  <a:spcPct val="130000"/>
                </a:lnSpc>
              </a:pPr>
              <a:r>
                <a:rPr lang="en-US" altLang="zh-CN" sz="800" b="1" dirty="0">
                  <a:solidFill>
                    <a:srgbClr val="F32AF3"/>
                  </a:solidFill>
                  <a:latin typeface="Century" charset="0"/>
                  <a:ea typeface="等线 Light" charset="-122"/>
                </a:rPr>
                <a:t>Shielding Materials</a:t>
              </a:r>
              <a:endParaRPr lang="en-US" altLang="zh-CN" sz="800" b="1" dirty="0">
                <a:solidFill>
                  <a:srgbClr val="F32AF3"/>
                </a:solidFill>
                <a:latin typeface="Century" charset="0"/>
                <a:ea typeface="等线 Light" charset="-122"/>
              </a:endParaRPr>
            </a:p>
          </p:txBody>
        </p:sp>
      </p:grpSp>
      <p:sp>
        <p:nvSpPr>
          <p:cNvPr id="108" name="文本框 107"/>
          <p:cNvSpPr txBox="1"/>
          <p:nvPr/>
        </p:nvSpPr>
        <p:spPr>
          <a:xfrm>
            <a:off x="5304790" y="4509770"/>
            <a:ext cx="2399665" cy="297180"/>
          </a:xfrm>
          <a:prstGeom prst="rect">
            <a:avLst/>
          </a:prstGeom>
          <a:noFill/>
        </p:spPr>
        <p:txBody>
          <a:bodyPr wrap="square" rtlCol="0">
            <a:spAutoFit/>
          </a:bodyPr>
          <a:p>
            <a:r>
              <a:rPr lang="zh-CN" altLang="en-US" sz="1335" u="sng"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金属层</a:t>
            </a:r>
            <a:r>
              <a:rPr lang="en-US" altLang="zh-CN" sz="1335" u="sng"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a:t>
            </a:r>
            <a:r>
              <a:rPr lang="zh-CN" altLang="en-US" sz="1335" u="sng"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隔磁材料情况</a:t>
            </a:r>
            <a:endParaRPr lang="zh-CN" altLang="en-US" sz="1335" u="sng" noProof="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5147945" y="843280"/>
            <a:ext cx="3744595" cy="4032885"/>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14"/>
          <a:srcRect l="1128" t="4211"/>
          <a:stretch>
            <a:fillRect/>
          </a:stretch>
        </p:blipFill>
        <p:spPr>
          <a:xfrm>
            <a:off x="500380" y="791845"/>
            <a:ext cx="3503295" cy="1114425"/>
          </a:xfrm>
          <a:prstGeom prst="rect">
            <a:avLst/>
          </a:prstGeom>
          <a:ln>
            <a:solidFill>
              <a:srgbClr val="C00000"/>
            </a:solid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2</a:t>
            </a:r>
            <a:endParaRPr lang="zh-CN" altLang="en-US"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2011680"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隔磁片的关键参数</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382" name="文本框 109"/>
          <p:cNvSpPr txBox="1"/>
          <p:nvPr/>
        </p:nvSpPr>
        <p:spPr>
          <a:xfrm>
            <a:off x="1270635" y="3321050"/>
            <a:ext cx="6602095" cy="1168400"/>
          </a:xfrm>
          <a:prstGeom prst="rect">
            <a:avLst/>
          </a:prstGeom>
          <a:noFill/>
          <a:ln w="9525">
            <a:noFill/>
          </a:ln>
        </p:spPr>
        <p:txBody>
          <a:bodyPr wrap="square" anchor="t">
            <a:spAutoFit/>
          </a:bodyPr>
          <a:p>
            <a:r>
              <a:rPr lang="zh-CN" altLang="en-US"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磁导率（</a:t>
            </a:r>
            <a:r>
              <a:rPr lang="en-US" altLang="zh-CN"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μ'</a:t>
            </a:r>
            <a:r>
              <a:rPr lang="zh-CN" altLang="en-US"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：表示材料吸引磁力线的能力，</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μ' </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越大，吸引力越强；</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磁损（</a:t>
            </a:r>
            <a:r>
              <a:rPr lang="en-US" altLang="zh-CN"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μ”)</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：表示材料引起磁场变化所需要的能量（一般作为热量散发）；</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磁饱和强度（</a:t>
            </a:r>
            <a:r>
              <a:rPr lang="en-US" altLang="zh-CN" sz="1400" b="1" dirty="0" err="1">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Bs</a:t>
            </a:r>
            <a:r>
              <a:rPr lang="zh-CN" altLang="en-US"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：表示材料聚集磁力线的最大容量。</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04495" y="843280"/>
            <a:ext cx="2867025" cy="2096135"/>
          </a:xfrm>
          <a:prstGeom prst="rect">
            <a:avLst/>
          </a:prstGeom>
          <a:ln>
            <a:solidFill>
              <a:srgbClr val="C00000"/>
            </a:solidFill>
          </a:ln>
        </p:spPr>
      </p:pic>
      <p:pic>
        <p:nvPicPr>
          <p:cNvPr id="3" name="图片 2"/>
          <p:cNvPicPr>
            <a:picLocks noChangeAspect="1"/>
          </p:cNvPicPr>
          <p:nvPr/>
        </p:nvPicPr>
        <p:blipFill>
          <a:blip r:embed="rId2"/>
          <a:stretch>
            <a:fillRect/>
          </a:stretch>
        </p:blipFill>
        <p:spPr>
          <a:xfrm>
            <a:off x="3378200" y="843280"/>
            <a:ext cx="2388235" cy="2095500"/>
          </a:xfrm>
          <a:prstGeom prst="rect">
            <a:avLst/>
          </a:prstGeom>
          <a:ln>
            <a:solidFill>
              <a:srgbClr val="C00000"/>
            </a:solidFill>
          </a:ln>
        </p:spPr>
      </p:pic>
      <p:pic>
        <p:nvPicPr>
          <p:cNvPr id="5" name="图片 4"/>
          <p:cNvPicPr>
            <a:picLocks noChangeAspect="1"/>
          </p:cNvPicPr>
          <p:nvPr/>
        </p:nvPicPr>
        <p:blipFill>
          <a:blip r:embed="rId3"/>
          <a:stretch>
            <a:fillRect/>
          </a:stretch>
        </p:blipFill>
        <p:spPr>
          <a:xfrm>
            <a:off x="5955665" y="842645"/>
            <a:ext cx="2388235" cy="2096135"/>
          </a:xfrm>
          <a:prstGeom prst="rect">
            <a:avLst/>
          </a:prstGeom>
          <a:ln>
            <a:solidFill>
              <a:srgbClr val="C00000"/>
            </a:solid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3</a:t>
            </a:r>
            <a:endParaRPr lang="zh-CN" altLang="en-US"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3154680"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常用于隔磁片的软磁材料对比</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graphicFrame>
        <p:nvGraphicFramePr>
          <p:cNvPr id="13" name="表格 12"/>
          <p:cNvGraphicFramePr>
            <a:graphicFrameLocks noGrp="1"/>
          </p:cNvGraphicFramePr>
          <p:nvPr/>
        </p:nvGraphicFramePr>
        <p:xfrm>
          <a:off x="258763" y="1060450"/>
          <a:ext cx="8627110" cy="3759200"/>
        </p:xfrm>
        <a:graphic>
          <a:graphicData uri="http://schemas.openxmlformats.org/drawingml/2006/table">
            <a:tbl>
              <a:tblPr firstRow="1" bandRow="1">
                <a:tableStyleId>{5C22544A-7EE6-4342-B048-85BDC9FD1C3A}</a:tableStyleId>
              </a:tblPr>
              <a:tblGrid>
                <a:gridCol w="636270"/>
                <a:gridCol w="1938655"/>
                <a:gridCol w="841375"/>
                <a:gridCol w="1250950"/>
                <a:gridCol w="810895"/>
                <a:gridCol w="1375410"/>
                <a:gridCol w="1773555"/>
              </a:tblGrid>
              <a:tr h="513080">
                <a:tc>
                  <a:txBody>
                    <a:bodyPr/>
                    <a:p>
                      <a:pPr algn="ctr"/>
                      <a:r>
                        <a:rPr lang="en-US" altLang="zh-CN" sz="1500" dirty="0">
                          <a:latin typeface="+mn-lt"/>
                        </a:rPr>
                        <a:t>No.</a:t>
                      </a:r>
                      <a:endParaRPr lang="zh-CN" altLang="en-US" sz="1500" dirty="0">
                        <a:latin typeface="+mn-lt"/>
                      </a:endParaRPr>
                    </a:p>
                  </a:txBody>
                  <a:tcPr marL="121920" marR="121920" marT="60960" marB="60960" anchor="ctr">
                    <a:solidFill>
                      <a:srgbClr val="0068B7"/>
                    </a:solidFill>
                  </a:tcPr>
                </a:tc>
                <a:tc>
                  <a:txBody>
                    <a:bodyPr/>
                    <a:p>
                      <a:pPr algn="ctr"/>
                      <a:r>
                        <a:rPr lang="zh-CN" altLang="en-US" sz="1500" dirty="0">
                          <a:latin typeface="+mn-lt"/>
                        </a:rPr>
                        <a:t>参数</a:t>
                      </a:r>
                      <a:endParaRPr lang="zh-CN" altLang="en-US" sz="1500" dirty="0">
                        <a:latin typeface="+mn-lt"/>
                      </a:endParaRPr>
                    </a:p>
                  </a:txBody>
                  <a:tcPr marL="121920" marR="121920" marT="60960" marB="60960" anchor="ctr">
                    <a:solidFill>
                      <a:srgbClr val="0068B7"/>
                    </a:solidFill>
                  </a:tcPr>
                </a:tc>
                <a:tc>
                  <a:txBody>
                    <a:bodyPr/>
                    <a:p>
                      <a:pPr algn="ctr"/>
                      <a:r>
                        <a:rPr lang="zh-CN" altLang="en-US" sz="1500" dirty="0">
                          <a:latin typeface="+mn-lt"/>
                        </a:rPr>
                        <a:t>单位</a:t>
                      </a:r>
                      <a:endParaRPr lang="zh-CN" altLang="en-US" sz="1500" dirty="0">
                        <a:latin typeface="+mn-lt"/>
                      </a:endParaRPr>
                    </a:p>
                  </a:txBody>
                  <a:tcPr marL="121920" marR="121920" marT="60960" marB="60960" anchor="ctr">
                    <a:solidFill>
                      <a:srgbClr val="0068B7"/>
                    </a:solidFill>
                  </a:tcPr>
                </a:tc>
                <a:tc gridSpan="2">
                  <a:txBody>
                    <a:bodyPr/>
                    <a:p>
                      <a:pPr algn="ctr"/>
                      <a:r>
                        <a:rPr lang="zh-CN" altLang="en-US" sz="1500" dirty="0">
                          <a:latin typeface="+mn-lt"/>
                        </a:rPr>
                        <a:t>测试条件</a:t>
                      </a:r>
                      <a:endParaRPr lang="zh-CN" altLang="en-US" sz="1500" dirty="0">
                        <a:latin typeface="+mn-lt"/>
                      </a:endParaRPr>
                    </a:p>
                  </a:txBody>
                  <a:tcPr marL="121920" marR="121920" marT="60960" marB="60960" anchor="ctr">
                    <a:solidFill>
                      <a:srgbClr val="0068B7"/>
                    </a:solidFill>
                  </a:tcPr>
                </a:tc>
                <a:tc hMerge="1">
                  <a:tcPr/>
                </a:tc>
                <a:tc>
                  <a:txBody>
                    <a:bodyPr/>
                    <a:p>
                      <a:pPr algn="ctr"/>
                      <a:r>
                        <a:rPr lang="zh-CN" altLang="en-US" sz="1500" dirty="0">
                          <a:latin typeface="+mn-lt"/>
                        </a:rPr>
                        <a:t>锰锌铁氧体</a:t>
                      </a:r>
                      <a:endParaRPr lang="zh-CN" altLang="en-US" sz="1500" dirty="0">
                        <a:latin typeface="+mn-lt"/>
                      </a:endParaRPr>
                    </a:p>
                  </a:txBody>
                  <a:tcPr marL="121920" marR="121920" marT="60960" marB="60960" anchor="ctr">
                    <a:solidFill>
                      <a:srgbClr val="0068B7"/>
                    </a:solidFill>
                  </a:tcPr>
                </a:tc>
                <a:tc>
                  <a:txBody>
                    <a:bodyPr/>
                    <a:p>
                      <a:pPr algn="ctr"/>
                      <a:r>
                        <a:rPr lang="zh-CN" altLang="en-US" sz="1500" dirty="0">
                          <a:latin typeface="+mn-lt"/>
                        </a:rPr>
                        <a:t>纳米晶</a:t>
                      </a:r>
                      <a:endParaRPr lang="zh-CN" altLang="en-US" sz="1500" dirty="0">
                        <a:latin typeface="+mn-lt"/>
                      </a:endParaRPr>
                    </a:p>
                  </a:txBody>
                  <a:tcPr marL="121920" marR="121920" marT="60960" marB="60960" anchor="ctr">
                    <a:solidFill>
                      <a:srgbClr val="0068B7"/>
                    </a:solidFill>
                  </a:tcPr>
                </a:tc>
              </a:tr>
              <a:tr h="514985">
                <a:tc>
                  <a:txBody>
                    <a:bodyPr/>
                    <a:p>
                      <a:pPr algn="ctr"/>
                      <a:r>
                        <a:rPr lang="en-US" altLang="zh-CN" sz="1500" dirty="0">
                          <a:latin typeface="+mn-lt"/>
                        </a:rPr>
                        <a:t>1</a:t>
                      </a:r>
                      <a:endParaRPr lang="zh-CN" altLang="en-US" sz="1500" dirty="0">
                        <a:latin typeface="+mn-lt"/>
                      </a:endParaRPr>
                    </a:p>
                  </a:txBody>
                  <a:tcPr marL="121920" marR="121920" marT="60960" marB="60960" anchor="ctr"/>
                </a:tc>
                <a:tc>
                  <a:txBody>
                    <a:bodyPr/>
                    <a:p>
                      <a:pPr algn="ctr"/>
                      <a:r>
                        <a:rPr lang="zh-CN" altLang="en-US" sz="1500" b="0" dirty="0"/>
                        <a:t>磁导率</a:t>
                      </a:r>
                      <a:endParaRPr lang="en-US" altLang="zh-CN" sz="1500" b="0" dirty="0"/>
                    </a:p>
                    <a:p>
                      <a:pPr algn="ctr"/>
                      <a:r>
                        <a:rPr lang="en-US" altLang="zh-CN" sz="1500" b="0" dirty="0"/>
                        <a:t>Permeability</a:t>
                      </a:r>
                      <a:endParaRPr lang="zh-CN" altLang="en-US" sz="1500" b="0" dirty="0">
                        <a:solidFill>
                          <a:sysClr val="windowText" lastClr="000000"/>
                        </a:solidFill>
                      </a:endParaRPr>
                    </a:p>
                  </a:txBody>
                  <a:tcPr marL="121920" marR="121920" marT="60960" marB="60960" anchor="ctr"/>
                </a:tc>
                <a:tc>
                  <a:txBody>
                    <a:bodyPr/>
                    <a:p>
                      <a:pPr algn="ctr"/>
                      <a:endParaRPr lang="zh-CN" altLang="en-US" sz="1500" dirty="0">
                        <a:latin typeface="+mn-lt"/>
                      </a:endParaRPr>
                    </a:p>
                  </a:txBody>
                  <a:tcPr marL="121920" marR="121920" marT="60960" marB="60960" anchor="ctr"/>
                </a:tc>
                <a:tc gridSpan="2">
                  <a:txBody>
                    <a:bodyPr/>
                    <a:p>
                      <a:pPr marL="0" marR="0" indent="0" algn="ctr" defTabSz="913130" rtl="0" eaLnBrk="1" fontAlgn="auto" latinLnBrk="0" hangingPunct="1">
                        <a:lnSpc>
                          <a:spcPct val="100000"/>
                        </a:lnSpc>
                        <a:spcBef>
                          <a:spcPts val="0"/>
                        </a:spcBef>
                        <a:spcAft>
                          <a:spcPts val="0"/>
                        </a:spcAft>
                        <a:buClrTx/>
                        <a:buSzTx/>
                        <a:buFontTx/>
                        <a:buNone/>
                        <a:defRPr/>
                      </a:pPr>
                      <a:r>
                        <a:rPr lang="en-US" altLang="zh-CN" sz="1500" b="0" dirty="0"/>
                        <a:t>25</a:t>
                      </a:r>
                      <a:r>
                        <a:rPr lang="zh-CN" altLang="en-US" sz="1500" b="0" dirty="0"/>
                        <a:t>℃</a:t>
                      </a:r>
                      <a:endParaRPr lang="en-US" altLang="zh-CN" sz="1500" b="0" dirty="0"/>
                    </a:p>
                  </a:txBody>
                  <a:tcPr marL="121920" marR="121920" marT="60960" marB="60960" anchor="ctr"/>
                </a:tc>
                <a:tc hMerge="1">
                  <a:tcPr/>
                </a:tc>
                <a:tc>
                  <a:txBody>
                    <a:bodyPr/>
                    <a:p>
                      <a:pPr marL="0" marR="0" indent="0" algn="ctr" defTabSz="913130" rtl="0" eaLnBrk="1" fontAlgn="auto" latinLnBrk="0" hangingPunct="1">
                        <a:lnSpc>
                          <a:spcPct val="100000"/>
                        </a:lnSpc>
                        <a:spcBef>
                          <a:spcPts val="0"/>
                        </a:spcBef>
                        <a:spcAft>
                          <a:spcPts val="0"/>
                        </a:spcAft>
                        <a:buClrTx/>
                        <a:buSzTx/>
                        <a:buFontTx/>
                        <a:buNone/>
                        <a:defRPr/>
                      </a:pPr>
                      <a:r>
                        <a:rPr lang="en-US" altLang="zh-CN" sz="1500" b="0" dirty="0"/>
                        <a:t>400~600</a:t>
                      </a:r>
                      <a:endParaRPr lang="zh-CN" altLang="en-US" sz="1500" b="0" dirty="0">
                        <a:solidFill>
                          <a:sysClr val="windowText" lastClr="000000"/>
                        </a:solidFill>
                      </a:endParaRPr>
                    </a:p>
                  </a:txBody>
                  <a:tcPr marL="121920" marR="121920" marT="60960" marB="60960" anchor="ctr"/>
                </a:tc>
                <a:tc>
                  <a:txBody>
                    <a:bodyPr/>
                    <a:p>
                      <a:pPr marL="0" marR="0" indent="0" algn="ctr" defTabSz="913130" rtl="0" eaLnBrk="1" fontAlgn="auto" latinLnBrk="0" hangingPunct="1">
                        <a:lnSpc>
                          <a:spcPct val="100000"/>
                        </a:lnSpc>
                        <a:spcBef>
                          <a:spcPts val="0"/>
                        </a:spcBef>
                        <a:spcAft>
                          <a:spcPts val="0"/>
                        </a:spcAft>
                        <a:buClrTx/>
                        <a:buSzTx/>
                        <a:buFontTx/>
                        <a:buNone/>
                        <a:defRPr/>
                      </a:pPr>
                      <a:r>
                        <a:rPr lang="en-US" altLang="zh-CN" sz="1500" b="0" dirty="0"/>
                        <a:t>600-1500</a:t>
                      </a:r>
                      <a:endParaRPr lang="zh-CN" altLang="en-US" sz="1500" b="0" dirty="0">
                        <a:solidFill>
                          <a:sysClr val="windowText" lastClr="000000"/>
                        </a:solidFill>
                      </a:endParaRPr>
                    </a:p>
                  </a:txBody>
                  <a:tcPr marL="121920" marR="121920" marT="60960" marB="60960" anchor="ctr"/>
                </a:tc>
              </a:tr>
              <a:tr h="350520">
                <a:tc rowSpan="2">
                  <a:txBody>
                    <a:bodyPr/>
                    <a:p>
                      <a:pPr algn="ctr"/>
                      <a:r>
                        <a:rPr lang="en-US" altLang="zh-CN" sz="1500" dirty="0">
                          <a:latin typeface="+mn-lt"/>
                        </a:rPr>
                        <a:t>2</a:t>
                      </a:r>
                      <a:endParaRPr lang="zh-CN" altLang="en-US" sz="1500" dirty="0">
                        <a:latin typeface="+mn-lt"/>
                      </a:endParaRPr>
                    </a:p>
                  </a:txBody>
                  <a:tcPr marL="121920" marR="121920" marT="60960" marB="60960" anchor="ctr"/>
                </a:tc>
                <a:tc rowSpan="2">
                  <a:txBody>
                    <a:bodyPr/>
                    <a:p>
                      <a:pPr algn="ctr"/>
                      <a:r>
                        <a:rPr lang="zh-CN" altLang="en-US" sz="1500" b="0" dirty="0"/>
                        <a:t>饱和磁通密度</a:t>
                      </a:r>
                      <a:endParaRPr lang="en-US" altLang="zh-CN" sz="1500" b="0" dirty="0"/>
                    </a:p>
                    <a:p>
                      <a:pPr algn="ctr"/>
                      <a:r>
                        <a:rPr lang="en-US" altLang="zh-CN" sz="1500" b="0" dirty="0"/>
                        <a:t>Saturation flux density</a:t>
                      </a:r>
                      <a:endParaRPr lang="zh-CN" altLang="en-US" sz="1500" b="0" dirty="0">
                        <a:solidFill>
                          <a:sysClr val="windowText" lastClr="000000"/>
                        </a:solidFill>
                      </a:endParaRPr>
                    </a:p>
                  </a:txBody>
                  <a:tcPr marL="121920" marR="121920" marT="60960" marB="60960" anchor="ctr"/>
                </a:tc>
                <a:tc rowSpan="2">
                  <a:txBody>
                    <a:bodyPr/>
                    <a:p>
                      <a:pPr algn="ctr"/>
                      <a:r>
                        <a:rPr lang="en-US" altLang="zh-CN" sz="1500" b="0" dirty="0" err="1"/>
                        <a:t>mT</a:t>
                      </a:r>
                      <a:endParaRPr lang="zh-CN" altLang="en-US" sz="1500" b="0" dirty="0">
                        <a:solidFill>
                          <a:sysClr val="windowText" lastClr="000000"/>
                        </a:solidFill>
                      </a:endParaRPr>
                    </a:p>
                  </a:txBody>
                  <a:tcPr marL="121920" marR="121920" marT="60960" marB="60960" anchor="ctr"/>
                </a:tc>
                <a:tc rowSpan="2">
                  <a:txBody>
                    <a:bodyPr/>
                    <a:p>
                      <a:pPr marL="0" marR="0" indent="0" algn="ctr" defTabSz="913130" rtl="0" eaLnBrk="1" fontAlgn="auto" latinLnBrk="0" hangingPunct="1">
                        <a:lnSpc>
                          <a:spcPct val="100000"/>
                        </a:lnSpc>
                        <a:spcBef>
                          <a:spcPts val="0"/>
                        </a:spcBef>
                        <a:spcAft>
                          <a:spcPts val="0"/>
                        </a:spcAft>
                        <a:buClrTx/>
                        <a:buSzTx/>
                        <a:buFontTx/>
                        <a:buNone/>
                        <a:defRPr/>
                      </a:pPr>
                      <a:r>
                        <a:rPr lang="en-US" altLang="zh-CN" sz="1500" b="0" dirty="0"/>
                        <a:t>H=1194A/m</a:t>
                      </a:r>
                      <a:endParaRPr lang="zh-CN" altLang="en-US" sz="1500" b="0" dirty="0">
                        <a:solidFill>
                          <a:sysClr val="windowText" lastClr="000000"/>
                        </a:solidFill>
                      </a:endParaRPr>
                    </a:p>
                  </a:txBody>
                  <a:tcPr marL="121920" marR="121920" marT="60960" marB="60960" anchor="ct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altLang="zh-CN" sz="1500" b="0" dirty="0"/>
                        <a:t>25</a:t>
                      </a:r>
                      <a:r>
                        <a:rPr lang="zh-CN" altLang="en-US" sz="1500" b="0" dirty="0"/>
                        <a:t>℃</a:t>
                      </a:r>
                      <a:endParaRPr lang="zh-CN" altLang="en-US" sz="1500" b="0" dirty="0">
                        <a:solidFill>
                          <a:sysClr val="windowText" lastClr="000000"/>
                        </a:solidFill>
                      </a:endParaRPr>
                    </a:p>
                  </a:txBody>
                  <a:tcPr marL="121920" marR="121920" marT="60960" marB="60960" anchor="ctr"/>
                </a:tc>
                <a:tc>
                  <a:txBody>
                    <a:bodyPr/>
                    <a:p>
                      <a:pPr algn="ctr"/>
                      <a:r>
                        <a:rPr lang="en-US" altLang="zh-CN" sz="1500" b="0" dirty="0"/>
                        <a:t>510</a:t>
                      </a:r>
                      <a:endParaRPr lang="zh-CN" altLang="en-US" sz="1500" b="0" dirty="0">
                        <a:solidFill>
                          <a:sysClr val="windowText" lastClr="000000"/>
                        </a:solidFill>
                      </a:endParaRPr>
                    </a:p>
                  </a:txBody>
                  <a:tcPr marL="121920" marR="121920" marT="60960" marB="60960" anchor="ctr"/>
                </a:tc>
                <a:tc>
                  <a:txBody>
                    <a:bodyPr/>
                    <a:p>
                      <a:pPr algn="ctr"/>
                      <a:r>
                        <a:rPr lang="en-US" altLang="zh-CN" sz="1500" b="0" dirty="0"/>
                        <a:t>1200</a:t>
                      </a:r>
                      <a:endParaRPr lang="zh-CN" altLang="en-US" sz="1500" b="0" dirty="0">
                        <a:solidFill>
                          <a:sysClr val="windowText" lastClr="000000"/>
                        </a:solidFill>
                      </a:endParaRPr>
                    </a:p>
                  </a:txBody>
                  <a:tcPr marL="121920" marR="121920" marT="60960" marB="60960" anchor="ctr"/>
                </a:tc>
              </a:tr>
              <a:tr h="350467">
                <a:tc vMerge="1">
                  <a:tcPr/>
                </a:tc>
                <a:tc vMerge="1">
                  <a:tcPr/>
                </a:tc>
                <a:tc vMerge="1">
                  <a:tcPr/>
                </a:tc>
                <a:tc vMerge="1">
                  <a:tcPr/>
                </a:tc>
                <a:tc>
                  <a:txBody>
                    <a:bodyPr/>
                    <a:p>
                      <a:pPr marL="0" marR="0" indent="0" algn="ctr" defTabSz="913130" rtl="0" eaLnBrk="1" fontAlgn="auto" latinLnBrk="0" hangingPunct="1">
                        <a:lnSpc>
                          <a:spcPct val="100000"/>
                        </a:lnSpc>
                        <a:spcBef>
                          <a:spcPts val="0"/>
                        </a:spcBef>
                        <a:spcAft>
                          <a:spcPts val="0"/>
                        </a:spcAft>
                        <a:buClrTx/>
                        <a:buSzTx/>
                        <a:buFontTx/>
                        <a:buNone/>
                        <a:defRPr/>
                      </a:pPr>
                      <a:r>
                        <a:rPr lang="en-US" altLang="zh-CN" sz="1500" b="0" kern="1200" dirty="0">
                          <a:solidFill>
                            <a:schemeClr val="dk1"/>
                          </a:solidFill>
                          <a:latin typeface="+mn-lt"/>
                          <a:ea typeface="+mn-ea"/>
                          <a:cs typeface="+mn-cs"/>
                        </a:rPr>
                        <a:t>100</a:t>
                      </a:r>
                      <a:r>
                        <a:rPr lang="zh-CN" altLang="en-US" sz="1500" b="0" kern="1200" dirty="0">
                          <a:solidFill>
                            <a:schemeClr val="dk1"/>
                          </a:solidFill>
                          <a:latin typeface="+mn-lt"/>
                          <a:ea typeface="+mn-ea"/>
                          <a:cs typeface="+mn-cs"/>
                        </a:rPr>
                        <a:t>℃</a:t>
                      </a:r>
                      <a:endParaRPr lang="zh-CN" altLang="en-US" sz="1500" b="0" kern="1200" dirty="0">
                        <a:solidFill>
                          <a:schemeClr val="dk1"/>
                        </a:solidFill>
                        <a:latin typeface="+mn-lt"/>
                        <a:ea typeface="+mn-ea"/>
                        <a:cs typeface="+mn-cs"/>
                      </a:endParaRPr>
                    </a:p>
                  </a:txBody>
                  <a:tcPr marL="121920" marR="121920" marT="60960" marB="60960" anchor="ctr"/>
                </a:tc>
                <a:tc>
                  <a:txBody>
                    <a:bodyPr/>
                    <a:p>
                      <a:pPr marL="0" algn="ctr" defTabSz="913130" rtl="0" eaLnBrk="1" latinLnBrk="0" hangingPunct="1"/>
                      <a:r>
                        <a:rPr lang="en-US" altLang="zh-CN" sz="1500" b="0" kern="1200" dirty="0">
                          <a:solidFill>
                            <a:schemeClr val="dk1"/>
                          </a:solidFill>
                          <a:latin typeface="+mn-lt"/>
                          <a:ea typeface="+mn-ea"/>
                          <a:cs typeface="+mn-cs"/>
                        </a:rPr>
                        <a:t>390</a:t>
                      </a:r>
                      <a:endParaRPr lang="zh-CN" altLang="en-US" sz="1500" b="0" kern="1200" dirty="0">
                        <a:solidFill>
                          <a:schemeClr val="dk1"/>
                        </a:solidFill>
                        <a:latin typeface="+mn-lt"/>
                        <a:ea typeface="+mn-ea"/>
                        <a:cs typeface="+mn-cs"/>
                      </a:endParaRPr>
                    </a:p>
                  </a:txBody>
                  <a:tcPr marL="121920" marR="121920" marT="60960" marB="60960" anchor="ctr"/>
                </a:tc>
                <a:tc>
                  <a:txBody>
                    <a:bodyPr/>
                    <a:p>
                      <a:pPr marL="0" algn="ctr" defTabSz="913130" rtl="0" eaLnBrk="1" latinLnBrk="0" hangingPunct="1"/>
                      <a:r>
                        <a:rPr lang="en-US" altLang="zh-CN" sz="1500" b="0" kern="1200" dirty="0">
                          <a:solidFill>
                            <a:schemeClr val="dk1"/>
                          </a:solidFill>
                          <a:latin typeface="+mn-lt"/>
                          <a:ea typeface="+mn-ea"/>
                          <a:cs typeface="+mn-cs"/>
                        </a:rPr>
                        <a:t>1000</a:t>
                      </a:r>
                      <a:endParaRPr lang="zh-CN" altLang="en-US" sz="1500" b="0" kern="1200" dirty="0">
                        <a:solidFill>
                          <a:schemeClr val="dk1"/>
                        </a:solidFill>
                        <a:latin typeface="+mn-lt"/>
                        <a:ea typeface="+mn-ea"/>
                        <a:cs typeface="+mn-cs"/>
                      </a:endParaRPr>
                    </a:p>
                  </a:txBody>
                  <a:tcPr marL="121920" marR="121920" marT="60960" marB="60960" anchor="ctr"/>
                </a:tc>
              </a:tr>
              <a:tr h="700934">
                <a:tc>
                  <a:txBody>
                    <a:bodyPr/>
                    <a:p>
                      <a:pPr algn="ctr"/>
                      <a:r>
                        <a:rPr lang="en-US" altLang="zh-CN" sz="1500" b="0" dirty="0"/>
                        <a:t>3</a:t>
                      </a:r>
                      <a:endParaRPr lang="zh-CN" altLang="en-US" sz="1500" b="0" dirty="0">
                        <a:solidFill>
                          <a:sysClr val="windowText" lastClr="000000"/>
                        </a:solidFill>
                      </a:endParaRPr>
                    </a:p>
                  </a:txBody>
                  <a:tcPr marL="121920" marR="121920" marT="60960" marB="60960" anchor="ctr"/>
                </a:tc>
                <a:tc>
                  <a:txBody>
                    <a:bodyPr/>
                    <a:p>
                      <a:pPr algn="ctr"/>
                      <a:r>
                        <a:rPr lang="zh-CN" altLang="en-US" sz="1500" b="0" dirty="0"/>
                        <a:t>磁功率损耗</a:t>
                      </a:r>
                      <a:endParaRPr lang="en-US" altLang="zh-CN" sz="1500" b="0" dirty="0"/>
                    </a:p>
                    <a:p>
                      <a:pPr algn="ctr"/>
                      <a:r>
                        <a:rPr lang="en-US" altLang="zh-CN" sz="1500" b="0" dirty="0" err="1"/>
                        <a:t>Pcv</a:t>
                      </a:r>
                      <a:r>
                        <a:rPr lang="en-US" altLang="zh-CN" sz="1500" b="0" dirty="0"/>
                        <a:t> Power Loss</a:t>
                      </a:r>
                      <a:endParaRPr lang="zh-CN" altLang="en-US" sz="1500" b="0" dirty="0">
                        <a:solidFill>
                          <a:sysClr val="windowText" lastClr="000000"/>
                        </a:solidFill>
                      </a:endParaRPr>
                    </a:p>
                  </a:txBody>
                  <a:tcPr marL="121920" marR="121920" marT="60960" marB="60960" anchor="ctr"/>
                </a:tc>
                <a:tc>
                  <a:txBody>
                    <a:bodyPr/>
                    <a:p>
                      <a:pPr algn="ctr"/>
                      <a:r>
                        <a:rPr lang="en-US" altLang="zh-CN" sz="1500" b="0" dirty="0"/>
                        <a:t>Kw/m³</a:t>
                      </a:r>
                      <a:endParaRPr lang="zh-CN" altLang="en-US" sz="1500" b="0" dirty="0">
                        <a:solidFill>
                          <a:sysClr val="windowText" lastClr="000000"/>
                        </a:solidFill>
                      </a:endParaRPr>
                    </a:p>
                  </a:txBody>
                  <a:tcPr marL="121920" marR="121920" marT="60960" marB="60960" anchor="ctr"/>
                </a:tc>
                <a:tc gridSpan="2">
                  <a:txBody>
                    <a:bodyPr/>
                    <a:p>
                      <a:pPr marL="0" marR="0" indent="0" algn="ctr" defTabSz="913130" rtl="0" eaLnBrk="1" fontAlgn="auto" latinLnBrk="0" hangingPunct="1">
                        <a:lnSpc>
                          <a:spcPct val="100000"/>
                        </a:lnSpc>
                        <a:spcBef>
                          <a:spcPts val="0"/>
                        </a:spcBef>
                        <a:spcAft>
                          <a:spcPts val="0"/>
                        </a:spcAft>
                        <a:buClrTx/>
                        <a:buSzTx/>
                        <a:buFontTx/>
                        <a:buNone/>
                        <a:defRPr/>
                      </a:pPr>
                      <a:r>
                        <a:rPr lang="en-US" altLang="zh-CN" sz="1500" b="0" kern="1200" dirty="0">
                          <a:solidFill>
                            <a:schemeClr val="dk1"/>
                          </a:solidFill>
                          <a:latin typeface="+mn-lt"/>
                          <a:ea typeface="+mn-ea"/>
                          <a:cs typeface="+mn-cs"/>
                        </a:rPr>
                        <a:t>25</a:t>
                      </a:r>
                      <a:r>
                        <a:rPr lang="zh-CN" altLang="en-US" sz="1500" b="0" kern="1200" dirty="0">
                          <a:solidFill>
                            <a:schemeClr val="dk1"/>
                          </a:solidFill>
                          <a:latin typeface="+mn-lt"/>
                          <a:ea typeface="+mn-ea"/>
                          <a:cs typeface="+mn-cs"/>
                        </a:rPr>
                        <a:t>℃ </a:t>
                      </a:r>
                      <a:r>
                        <a:rPr lang="en-US" altLang="zh-CN" sz="1500" b="0" kern="1200" dirty="0">
                          <a:solidFill>
                            <a:schemeClr val="dk1"/>
                          </a:solidFill>
                          <a:latin typeface="+mn-lt"/>
                          <a:ea typeface="+mn-ea"/>
                          <a:cs typeface="+mn-cs"/>
                        </a:rPr>
                        <a:t>200mT</a:t>
                      </a:r>
                      <a:endParaRPr lang="zh-CN" altLang="en-US" sz="1500" b="0" kern="1200" dirty="0">
                        <a:solidFill>
                          <a:schemeClr val="dk1"/>
                        </a:solidFill>
                        <a:latin typeface="+mn-lt"/>
                        <a:ea typeface="+mn-ea"/>
                        <a:cs typeface="+mn-cs"/>
                      </a:endParaRPr>
                    </a:p>
                  </a:txBody>
                  <a:tcPr marL="121920" marR="121920" marT="60960" marB="60960" anchor="ctr"/>
                </a:tc>
                <a:tc hMerge="1">
                  <a:tcPr/>
                </a:tc>
                <a:tc>
                  <a:txBody>
                    <a:bodyPr/>
                    <a:p>
                      <a:pPr marL="0" algn="ctr" defTabSz="913130" rtl="0" eaLnBrk="1" latinLnBrk="0" hangingPunct="1"/>
                      <a:r>
                        <a:rPr lang="en-US" altLang="zh-CN" sz="1500" b="0" kern="1200" dirty="0">
                          <a:solidFill>
                            <a:schemeClr val="tx1"/>
                          </a:solidFill>
                          <a:latin typeface="+mn-lt"/>
                          <a:ea typeface="+mn-ea"/>
                          <a:cs typeface="+mn-cs"/>
                        </a:rPr>
                        <a:t>650</a:t>
                      </a:r>
                      <a:endParaRPr lang="en-US" altLang="zh-CN" sz="1500" b="0" kern="1200" dirty="0">
                        <a:solidFill>
                          <a:schemeClr val="tx1"/>
                        </a:solidFill>
                        <a:latin typeface="+mn-lt"/>
                        <a:ea typeface="+mn-ea"/>
                        <a:cs typeface="+mn-cs"/>
                      </a:endParaRPr>
                    </a:p>
                  </a:txBody>
                  <a:tcPr marL="121920" marR="121920" marT="60960" marB="60960" anchor="ctr"/>
                </a:tc>
                <a:tc>
                  <a:txBody>
                    <a:bodyPr/>
                    <a:p>
                      <a:pPr marL="0" algn="ctr" defTabSz="913130" rtl="0" eaLnBrk="1" latinLnBrk="0" hangingPunct="1"/>
                      <a:r>
                        <a:rPr lang="en-US" altLang="zh-CN" sz="1500" b="0" kern="1200" dirty="0">
                          <a:solidFill>
                            <a:schemeClr val="tx1"/>
                          </a:solidFill>
                          <a:latin typeface="+mn-lt"/>
                          <a:ea typeface="+mn-ea"/>
                          <a:cs typeface="+mn-cs"/>
                        </a:rPr>
                        <a:t>250</a:t>
                      </a:r>
                      <a:endParaRPr lang="en-US" altLang="zh-CN" sz="1500" b="0" kern="1200" dirty="0">
                        <a:solidFill>
                          <a:schemeClr val="tx1"/>
                        </a:solidFill>
                        <a:latin typeface="+mn-lt"/>
                        <a:ea typeface="+mn-ea"/>
                        <a:cs typeface="+mn-cs"/>
                      </a:endParaRPr>
                    </a:p>
                  </a:txBody>
                  <a:tcPr marL="121920" marR="121920" marT="60960" marB="60960" anchor="ctr"/>
                </a:tc>
              </a:tr>
              <a:tr h="540385">
                <a:tc>
                  <a:txBody>
                    <a:bodyPr/>
                    <a:p>
                      <a:pPr algn="ctr"/>
                      <a:r>
                        <a:rPr lang="en-US" altLang="zh-CN" sz="1500" b="0" dirty="0"/>
                        <a:t>4</a:t>
                      </a:r>
                      <a:endParaRPr lang="zh-CN" altLang="en-US" sz="1500" b="0" dirty="0">
                        <a:solidFill>
                          <a:sysClr val="windowText" lastClr="000000"/>
                        </a:solidFill>
                      </a:endParaRPr>
                    </a:p>
                  </a:txBody>
                  <a:tcPr marL="121920" marR="121920" marT="60960" marB="60960" anchor="ctr"/>
                </a:tc>
                <a:tc>
                  <a:txBody>
                    <a:bodyPr/>
                    <a:p>
                      <a:pPr algn="ctr"/>
                      <a:r>
                        <a:rPr lang="zh-CN" altLang="en-US" sz="1500" b="0" dirty="0"/>
                        <a:t>居里温度</a:t>
                      </a:r>
                      <a:endParaRPr lang="en-US" altLang="zh-CN" sz="1500" b="0" dirty="0"/>
                    </a:p>
                    <a:p>
                      <a:pPr algn="ctr"/>
                      <a:r>
                        <a:rPr lang="en-US" altLang="zh-CN" sz="1500" b="0" dirty="0"/>
                        <a:t>Curie temperature</a:t>
                      </a:r>
                      <a:endParaRPr lang="zh-CN" altLang="en-US" sz="1500" b="0" dirty="0">
                        <a:solidFill>
                          <a:sysClr val="windowText" lastClr="000000"/>
                        </a:solidFill>
                      </a:endParaRPr>
                    </a:p>
                  </a:txBody>
                  <a:tcPr marL="121920" marR="121920" marT="60960" marB="60960" anchor="ctr"/>
                </a:tc>
                <a:tc>
                  <a:txBody>
                    <a:bodyPr/>
                    <a:p>
                      <a:pPr algn="ctr"/>
                      <a:r>
                        <a:rPr lang="zh-CN" altLang="en-US" sz="1500" b="0" dirty="0"/>
                        <a:t>℃</a:t>
                      </a:r>
                      <a:endParaRPr lang="zh-CN" altLang="en-US" sz="1500" b="0" dirty="0">
                        <a:solidFill>
                          <a:sysClr val="windowText" lastClr="000000"/>
                        </a:solidFill>
                      </a:endParaRPr>
                    </a:p>
                  </a:txBody>
                  <a:tcPr marL="121920" marR="121920" marT="60960" marB="60960" anchor="ctr"/>
                </a:tc>
                <a:tc gridSpan="2">
                  <a:txBody>
                    <a:bodyPr/>
                    <a:p>
                      <a:pPr algn="ctr"/>
                      <a:endParaRPr lang="zh-CN" altLang="en-US" sz="1500" b="0" dirty="0">
                        <a:solidFill>
                          <a:sysClr val="windowText" lastClr="000000"/>
                        </a:solidFill>
                      </a:endParaRPr>
                    </a:p>
                  </a:txBody>
                  <a:tcPr marL="121920" marR="121920" marT="60960" marB="60960" anchor="ctr"/>
                </a:tc>
                <a:tc hMerge="1">
                  <a:tcPr anchor="ctr"/>
                </a:tc>
                <a:tc>
                  <a:txBody>
                    <a:bodyPr/>
                    <a:p>
                      <a:pPr algn="ctr"/>
                      <a:r>
                        <a:rPr lang="zh-CN" altLang="en-US" sz="1500" b="0" dirty="0"/>
                        <a:t>≥</a:t>
                      </a:r>
                      <a:r>
                        <a:rPr lang="en-US" altLang="zh-CN" sz="1500" b="0" dirty="0"/>
                        <a:t>215</a:t>
                      </a:r>
                      <a:endParaRPr lang="zh-CN" altLang="en-US" sz="1500" b="0" dirty="0">
                        <a:solidFill>
                          <a:sysClr val="windowText" lastClr="000000"/>
                        </a:solidFill>
                      </a:endParaRPr>
                    </a:p>
                  </a:txBody>
                  <a:tcPr marL="121920" marR="121920" marT="60960" marB="60960" anchor="ct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en-US" sz="1500" b="0" dirty="0"/>
                        <a:t>≥</a:t>
                      </a:r>
                      <a:r>
                        <a:rPr lang="en-US" altLang="zh-CN" sz="1500" b="0" dirty="0"/>
                        <a:t>560</a:t>
                      </a:r>
                      <a:endParaRPr lang="zh-CN" altLang="en-US" sz="1500" b="0" dirty="0">
                        <a:solidFill>
                          <a:sysClr val="windowText" lastClr="000000"/>
                        </a:solidFill>
                      </a:endParaRPr>
                    </a:p>
                  </a:txBody>
                  <a:tcPr marL="121920" marR="121920" marT="60960" marB="60960" anchor="ctr"/>
                </a:tc>
              </a:tr>
              <a:tr h="530225">
                <a:tc>
                  <a:txBody>
                    <a:bodyPr/>
                    <a:p>
                      <a:pPr algn="ctr"/>
                      <a:r>
                        <a:rPr lang="en-US" altLang="zh-CN" sz="1500" b="0" dirty="0"/>
                        <a:t>5</a:t>
                      </a:r>
                      <a:endParaRPr lang="zh-CN" altLang="en-US" sz="1500" b="0" dirty="0">
                        <a:solidFill>
                          <a:sysClr val="windowText" lastClr="000000"/>
                        </a:solidFill>
                      </a:endParaRPr>
                    </a:p>
                  </a:txBody>
                  <a:tcPr marL="121920" marR="121920" marT="60960" marB="60960" anchor="ctr"/>
                </a:tc>
                <a:tc>
                  <a:txBody>
                    <a:bodyPr/>
                    <a:p>
                      <a:pPr algn="ctr"/>
                      <a:r>
                        <a:rPr lang="zh-CN" altLang="en-US" sz="1500" b="0" dirty="0"/>
                        <a:t>密度</a:t>
                      </a:r>
                      <a:endParaRPr lang="en-US" altLang="zh-CN" sz="1500" b="0" dirty="0"/>
                    </a:p>
                    <a:p>
                      <a:pPr algn="ctr"/>
                      <a:r>
                        <a:rPr lang="en-US" altLang="zh-CN" sz="1500" b="0" dirty="0"/>
                        <a:t>Density</a:t>
                      </a:r>
                      <a:endParaRPr lang="zh-CN" altLang="en-US" sz="1500" b="0" dirty="0">
                        <a:solidFill>
                          <a:sysClr val="windowText" lastClr="000000"/>
                        </a:solidFill>
                      </a:endParaRPr>
                    </a:p>
                  </a:txBody>
                  <a:tcPr marL="121920" marR="121920" marT="60960" marB="60960" anchor="ctr"/>
                </a:tc>
                <a:tc>
                  <a:txBody>
                    <a:bodyPr/>
                    <a:p>
                      <a:pPr algn="ctr"/>
                      <a:r>
                        <a:rPr lang="en-US" altLang="zh-CN" sz="1500" b="0" dirty="0"/>
                        <a:t>Kg/m³</a:t>
                      </a:r>
                      <a:endParaRPr lang="zh-CN" altLang="en-US" sz="1500" b="0" dirty="0">
                        <a:solidFill>
                          <a:sysClr val="windowText" lastClr="000000"/>
                        </a:solidFill>
                      </a:endParaRPr>
                    </a:p>
                  </a:txBody>
                  <a:tcPr marL="121920" marR="121920" marT="60960" marB="60960" anchor="ctr"/>
                </a:tc>
                <a:tc gridSpan="2">
                  <a:txBody>
                    <a:bodyPr/>
                    <a:p>
                      <a:pPr algn="ctr"/>
                      <a:endParaRPr lang="zh-CN" altLang="en-US" sz="1500" b="0" dirty="0">
                        <a:solidFill>
                          <a:sysClr val="windowText" lastClr="000000"/>
                        </a:solidFill>
                      </a:endParaRPr>
                    </a:p>
                  </a:txBody>
                  <a:tcPr marL="121920" marR="121920" marT="60960" marB="60960" anchor="ctr"/>
                </a:tc>
                <a:tc hMerge="1">
                  <a:tcPr anchor="ctr"/>
                </a:tc>
                <a:tc>
                  <a:txBody>
                    <a:bodyPr/>
                    <a:p>
                      <a:pPr algn="ctr"/>
                      <a:r>
                        <a:rPr lang="en-US" altLang="zh-CN" sz="1500" b="0" dirty="0"/>
                        <a:t>4.8</a:t>
                      </a:r>
                      <a:r>
                        <a:rPr lang="zh-CN" altLang="en-US" sz="1500" b="0" dirty="0"/>
                        <a:t>*</a:t>
                      </a:r>
                      <a:r>
                        <a:rPr lang="en-US" altLang="zh-CN" sz="1500" b="0" dirty="0"/>
                        <a:t>10³</a:t>
                      </a:r>
                      <a:endParaRPr lang="zh-CN" altLang="en-US" sz="1500" b="0" dirty="0">
                        <a:solidFill>
                          <a:sysClr val="windowText" lastClr="000000"/>
                        </a:solidFill>
                      </a:endParaRPr>
                    </a:p>
                  </a:txBody>
                  <a:tcPr marL="121920" marR="121920" marT="60960" marB="60960" anchor="ct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altLang="zh-CN" sz="1500" b="0" dirty="0"/>
                        <a:t>7.20</a:t>
                      </a:r>
                      <a:r>
                        <a:rPr lang="zh-CN" altLang="en-US" sz="1500" b="0" dirty="0"/>
                        <a:t>*</a:t>
                      </a:r>
                      <a:r>
                        <a:rPr lang="en-US" altLang="zh-CN" sz="1500" b="0" dirty="0"/>
                        <a:t>10³</a:t>
                      </a:r>
                      <a:endParaRPr lang="zh-CN" altLang="en-US" sz="1500" b="0" dirty="0">
                        <a:solidFill>
                          <a:sysClr val="windowText" lastClr="000000"/>
                        </a:solidFill>
                      </a:endParaRPr>
                    </a:p>
                  </a:txBody>
                  <a:tcPr marL="121920" marR="121920" marT="60960" marB="60960"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4</a:t>
            </a:r>
            <a:endParaRPr lang="zh-CN" altLang="en-US"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3751580" cy="368300"/>
          </a:xfrm>
          <a:prstGeom prst="rect">
            <a:avLst/>
          </a:prstGeom>
          <a:noFill/>
        </p:spPr>
        <p:txBody>
          <a:bodyPr wrap="none" rtlCol="0">
            <a:spAutoFit/>
          </a:bodyPr>
          <a:lstStyle/>
          <a:p>
            <a:pPr algn="l"/>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纳米晶</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VS</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铁氧体</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抗饱和能力对比</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2" name="对象 2"/>
          <p:cNvGraphicFramePr>
            <a:graphicFrameLocks noChangeAspect="1"/>
          </p:cNvGraphicFramePr>
          <p:nvPr/>
        </p:nvGraphicFramePr>
        <p:xfrm>
          <a:off x="467360" y="1042035"/>
          <a:ext cx="3919855" cy="3162300"/>
        </p:xfrm>
        <a:graphic>
          <a:graphicData uri="http://schemas.openxmlformats.org/presentationml/2006/ole">
            <mc:AlternateContent xmlns:mc="http://schemas.openxmlformats.org/markup-compatibility/2006">
              <mc:Choice xmlns:v="urn:schemas-microsoft-com:vml" Requires="v">
                <p:oleObj spid="_x0000_s3" name="" r:id="rId1" imgW="10782300" imgH="7353300" progId="">
                  <p:embed/>
                </p:oleObj>
              </mc:Choice>
              <mc:Fallback>
                <p:oleObj name="" r:id="rId1" imgW="10782300" imgH="7353300" progId="">
                  <p:embed/>
                  <p:pic>
                    <p:nvPicPr>
                      <p:cNvPr id="0" name="图片 3075"/>
                      <p:cNvPicPr/>
                      <p:nvPr/>
                    </p:nvPicPr>
                    <p:blipFill>
                      <a:blip r:embed="rId2"/>
                      <a:stretch>
                        <a:fillRect/>
                      </a:stretch>
                    </p:blipFill>
                    <p:spPr>
                      <a:xfrm>
                        <a:off x="467360" y="1042035"/>
                        <a:ext cx="3919855" cy="3162300"/>
                      </a:xfrm>
                      <a:prstGeom prst="rect">
                        <a:avLst/>
                      </a:prstGeom>
                      <a:noFill/>
                      <a:ln w="9525">
                        <a:solidFill>
                          <a:srgbClr val="C00000"/>
                        </a:solidFill>
                        <a:miter/>
                      </a:ln>
                    </p:spPr>
                  </p:pic>
                </p:oleObj>
              </mc:Fallback>
            </mc:AlternateContent>
          </a:graphicData>
        </a:graphic>
      </p:graphicFrame>
      <p:sp>
        <p:nvSpPr>
          <p:cNvPr id="6" name="文本框 4"/>
          <p:cNvSpPr txBox="1"/>
          <p:nvPr/>
        </p:nvSpPr>
        <p:spPr>
          <a:xfrm>
            <a:off x="4589145" y="1204595"/>
            <a:ext cx="3957955" cy="2999740"/>
          </a:xfrm>
          <a:prstGeom prst="rect">
            <a:avLst/>
          </a:prstGeom>
          <a:noFill/>
          <a:ln w="9525">
            <a:noFill/>
          </a:ln>
        </p:spPr>
        <p:txBody>
          <a:bodyPr wrap="square" anchor="t">
            <a:spAutoFit/>
          </a:bodyPr>
          <a:p>
            <a:pPr>
              <a:lnSpc>
                <a:spcPct val="150000"/>
              </a:lnSpc>
            </a:pPr>
            <a:r>
              <a:rPr lang="zh-CN" altLang="en-US"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如图所示：</a:t>
            </a:r>
            <a:endParaRPr lang="zh-CN" altLang="en-US"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铁氧体材料在磁场为</a:t>
            </a:r>
            <a:r>
              <a:rPr lang="en-US" altLang="zh-CN"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200A/m</a:t>
            </a:r>
            <a:r>
              <a:rPr lang="zh-CN" altLang="zh-CN"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下，直流偏置电感值下降为初始值的</a:t>
            </a:r>
            <a:r>
              <a:rPr lang="en-US" altLang="zh-CN"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50%</a:t>
            </a:r>
            <a:r>
              <a:rPr lang="zh-CN" altLang="en-US"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zh-CN"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相对于铁氧体材料，纳米晶的下降速率缓慢。</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因此纳米晶的的饱和磁感远高于铁氧体。</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即其</a:t>
            </a:r>
            <a:r>
              <a:rPr lang="zh-CN" altLang="en-US"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抗饱和能力</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远高于铁氧体。</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5</a:t>
            </a:r>
            <a:endParaRPr lang="zh-CN" altLang="en-US"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3522980" cy="368300"/>
          </a:xfrm>
          <a:prstGeom prst="rect">
            <a:avLst/>
          </a:prstGeom>
          <a:noFill/>
        </p:spPr>
        <p:txBody>
          <a:bodyPr wrap="none" rtlCol="0">
            <a:spAutoFit/>
          </a:bodyPr>
          <a:lstStyle/>
          <a:p>
            <a:pPr algn="l"/>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纳米晶</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VS</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铁氧体</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充电</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效率对比</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18433" name="对象 1"/>
          <p:cNvGraphicFramePr>
            <a:graphicFrameLocks noChangeAspect="1"/>
          </p:cNvGraphicFramePr>
          <p:nvPr/>
        </p:nvGraphicFramePr>
        <p:xfrm>
          <a:off x="280035" y="1635760"/>
          <a:ext cx="4107815" cy="2703830"/>
        </p:xfrm>
        <a:graphic>
          <a:graphicData uri="http://schemas.openxmlformats.org/presentationml/2006/ole">
            <mc:AlternateContent xmlns:mc="http://schemas.openxmlformats.org/markup-compatibility/2006">
              <mc:Choice xmlns:v="urn:schemas-microsoft-com:vml" Requires="v">
                <p:oleObj spid="_x0000_s3077" name="" r:id="rId1" imgW="10848975" imgH="7153275" progId="">
                  <p:embed/>
                </p:oleObj>
              </mc:Choice>
              <mc:Fallback>
                <p:oleObj name="" r:id="rId1" imgW="10848975" imgH="7153275" progId="">
                  <p:embed/>
                  <p:pic>
                    <p:nvPicPr>
                      <p:cNvPr id="0" name="图片 3076"/>
                      <p:cNvPicPr/>
                      <p:nvPr/>
                    </p:nvPicPr>
                    <p:blipFill>
                      <a:blip r:embed="rId2"/>
                      <a:stretch>
                        <a:fillRect/>
                      </a:stretch>
                    </p:blipFill>
                    <p:spPr>
                      <a:xfrm>
                        <a:off x="280035" y="1635760"/>
                        <a:ext cx="4107815" cy="2703830"/>
                      </a:xfrm>
                      <a:prstGeom prst="rect">
                        <a:avLst/>
                      </a:prstGeom>
                      <a:noFill/>
                      <a:ln w="38100">
                        <a:noFill/>
                        <a:miter/>
                      </a:ln>
                    </p:spPr>
                  </p:pic>
                </p:oleObj>
              </mc:Fallback>
            </mc:AlternateContent>
          </a:graphicData>
        </a:graphic>
      </p:graphicFrame>
      <p:sp>
        <p:nvSpPr>
          <p:cNvPr id="18434" name="TextBox 1"/>
          <p:cNvSpPr txBox="1"/>
          <p:nvPr/>
        </p:nvSpPr>
        <p:spPr>
          <a:xfrm>
            <a:off x="184785" y="1003935"/>
            <a:ext cx="4298950" cy="520700"/>
          </a:xfrm>
          <a:prstGeom prst="rect">
            <a:avLst/>
          </a:prstGeom>
          <a:noFill/>
          <a:ln w="9525">
            <a:noFill/>
          </a:ln>
        </p:spPr>
        <p:txBody>
          <a:bodyPr wrap="square" lIns="91404" tIns="45695" rIns="91404" bIns="45695" anchor="t">
            <a:spAutoFit/>
          </a:bodyPr>
          <a:p>
            <a:pPr algn="ctr">
              <a:buFont typeface="Wingdings" panose="05000000000000000000" pitchFamily="2" charset="2"/>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相同测试条件下比较不同隔磁材料之充电效率</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gn="ctr">
              <a:buFont typeface="Wingdings" panose="05000000000000000000" pitchFamily="2" charset="2"/>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T-Efficiency</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extBox 4"/>
          <p:cNvSpPr txBox="1"/>
          <p:nvPr/>
        </p:nvSpPr>
        <p:spPr>
          <a:xfrm>
            <a:off x="4596130" y="1230630"/>
            <a:ext cx="4273550" cy="2705735"/>
          </a:xfrm>
          <a:prstGeom prst="rect">
            <a:avLst/>
          </a:prstGeom>
          <a:noFill/>
        </p:spPr>
        <p:txBody>
          <a:bodyPr wrap="square" lIns="121840" tIns="60928" rIns="121840" bIns="60928" rtlCol="0">
            <a:spAutoFit/>
          </a:bodyPr>
          <a:p>
            <a:pPr>
              <a:lnSpc>
                <a:spcPct val="150000"/>
              </a:lnSpc>
            </a:pPr>
            <a:r>
              <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rPr>
              <a:t>铁氧体与纳米晶材料的充电效率对比如左图所示：</a:t>
            </a:r>
            <a:endPar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None/>
            </a:pPr>
            <a:r>
              <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rPr>
              <a:t>当铁氧体和纳米晶材料的磁导率都为</a:t>
            </a:r>
            <a:r>
              <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rPr>
              <a:t>600</a:t>
            </a:r>
            <a:r>
              <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rPr>
              <a:t>，厚度都为</a:t>
            </a:r>
            <a:r>
              <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rPr>
              <a:t>0.11mm</a:t>
            </a:r>
            <a:r>
              <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rPr>
              <a:t>时，纳米晶材料的效率比铁氧体高出</a:t>
            </a:r>
            <a:r>
              <a:rPr lang="en-US" altLang="zh-CN" sz="1400" b="1" noProof="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rPr>
              <a:t>@5W</a:t>
            </a:r>
            <a:r>
              <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None/>
            </a:pPr>
            <a:endPar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None/>
            </a:pPr>
            <a:r>
              <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rPr>
              <a:t>当铁氧体和</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纳米晶</a:t>
            </a:r>
            <a:r>
              <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rPr>
              <a:t>材料的效率相同时，</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纳米晶</a:t>
            </a:r>
            <a:r>
              <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rPr>
              <a:t>材料的厚度为</a:t>
            </a:r>
            <a:r>
              <a:rPr lang="en-US" altLang="zh-CN" sz="1400" b="1" noProof="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0.11m</a:t>
            </a:r>
            <a:r>
              <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rPr>
              <a:t>，铁氧体的厚度为</a:t>
            </a:r>
            <a:r>
              <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rPr>
              <a:t>0</a:t>
            </a:r>
            <a:r>
              <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rPr>
              <a:t>.27mm</a:t>
            </a:r>
            <a:r>
              <a:rPr lang="zh-CN" altLang="en-US" sz="1400" b="1" noProof="1"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b="1" noProof="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6</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3065780" cy="368300"/>
          </a:xfrm>
          <a:prstGeom prst="rect">
            <a:avLst/>
          </a:prstGeom>
          <a:noFill/>
        </p:spPr>
        <p:txBody>
          <a:bodyPr wrap="none" rtlCol="0">
            <a:spAutoFit/>
          </a:bodyPr>
          <a:lstStyle/>
          <a:p>
            <a:pPr algn="l"/>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纳米晶</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VS</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铁氧体</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温升对比</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26" name="表格 -1"/>
          <p:cNvGraphicFramePr/>
          <p:nvPr/>
        </p:nvGraphicFramePr>
        <p:xfrm>
          <a:off x="131128" y="843915"/>
          <a:ext cx="8882063" cy="3027873"/>
        </p:xfrm>
        <a:graphic>
          <a:graphicData uri="http://schemas.openxmlformats.org/drawingml/2006/table">
            <a:tbl>
              <a:tblPr firstRow="1" bandRow="1">
                <a:tableStyleId>{5940675A-B579-460E-94D1-54222C63F5DA}</a:tableStyleId>
              </a:tblPr>
              <a:tblGrid>
                <a:gridCol w="1255395"/>
                <a:gridCol w="782955"/>
                <a:gridCol w="742950"/>
                <a:gridCol w="762000"/>
                <a:gridCol w="753110"/>
                <a:gridCol w="772795"/>
                <a:gridCol w="766445"/>
                <a:gridCol w="803275"/>
                <a:gridCol w="720090"/>
                <a:gridCol w="812800"/>
                <a:gridCol w="709930"/>
              </a:tblGrid>
              <a:tr h="547370">
                <a:tc>
                  <a:txBody>
                    <a:bodyPr/>
                    <a:p>
                      <a:pPr marL="0" indent="0" algn="ctr">
                        <a:buNone/>
                      </a:pPr>
                      <a:r>
                        <a:rPr lang="zh-CN" altLang="en-US" sz="12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时间（分钟）</a:t>
                      </a:r>
                      <a:endParaRPr lang="zh-CN" altLang="en-US" sz="12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marL="0" indent="0" algn="ctr">
                        <a:buNone/>
                      </a:pPr>
                      <a:r>
                        <a:rPr lang="en-US" altLang="zh-CN" sz="1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0</a:t>
                      </a:r>
                      <a:endParaRPr lang="en-US" altLang="zh-CN" sz="1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marL="0" indent="0" algn="ctr">
                        <a:buNone/>
                      </a:pPr>
                      <a:r>
                        <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marL="0" indent="0" algn="ctr">
                        <a:buNone/>
                      </a:pPr>
                      <a:r>
                        <a:rPr lang="en-US" altLang="zh-CN" sz="1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5</a:t>
                      </a:r>
                      <a:endParaRPr lang="en-US" altLang="zh-CN" sz="1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marL="0" indent="0" algn="ctr">
                        <a:buNone/>
                      </a:pPr>
                      <a:r>
                        <a:rPr lang="en-US" altLang="zh-CN" sz="1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10</a:t>
                      </a:r>
                      <a:endParaRPr lang="en-US" altLang="zh-CN" sz="1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marL="0" indent="0" algn="ctr">
                        <a:buNone/>
                      </a:pPr>
                      <a:r>
                        <a:rPr lang="en-US" altLang="zh-CN" sz="1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15</a:t>
                      </a:r>
                      <a:endParaRPr lang="en-US" altLang="zh-CN" sz="1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48005">
                <a:tc>
                  <a:txBody>
                    <a:bodyPr/>
                    <a:p>
                      <a:pPr marL="0" indent="0" algn="ctr">
                        <a:buNone/>
                      </a:pPr>
                      <a:r>
                        <a:rPr lang="zh-CN" altLang="en-US" sz="12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隔磁材料</a:t>
                      </a:r>
                      <a:endParaRPr lang="zh-CN" altLang="en-US" sz="12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Nano-M</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Ferrite</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Nano-M</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Ferrite</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Nano-M</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Ferrite</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Nano-M</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Ferrite</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Nano-M</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Ferrite</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7563">
                <a:tc>
                  <a:txBody>
                    <a:bodyPr/>
                    <a:p>
                      <a:pPr marL="0" indent="0" algn="ctr">
                        <a:buNone/>
                      </a:pPr>
                      <a:r>
                        <a:rPr lang="zh-CN" altLang="en-US" sz="1200" b="1" u="none"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实测温度（</a:t>
                      </a:r>
                      <a:r>
                        <a:rPr lang="en-US" altLang="zh-CN" sz="1200" b="1" u="none"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u="none"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1" u="none"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30</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30</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31</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37</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39</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46</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42</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50</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45</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53</a:t>
                      </a:r>
                      <a:endParaRPr lang="en-US" altLang="zh-CN" sz="1400" b="1"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84935">
                <a:tc>
                  <a:txBody>
                    <a:bodyPr/>
                    <a:p>
                      <a:pPr marL="0" indent="0" algn="ctr">
                        <a:buNone/>
                      </a:pPr>
                      <a:r>
                        <a:rPr lang="zh-CN" altLang="en-US" sz="1400" b="0"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测试图片</a:t>
                      </a:r>
                      <a:endParaRPr lang="zh-CN" altLang="en-US" sz="1400" b="0"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marL="0" indent="0" algn="ctr">
                        <a:buNone/>
                      </a:pPr>
                      <a:r>
                        <a:rPr lang="en-US" altLang="zh-CN" sz="14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 </a:t>
                      </a:r>
                      <a:endParaRPr lang="en-US" altLang="zh-CN" sz="14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marL="0" indent="0" algn="ctr">
                        <a:buNone/>
                      </a:pPr>
                      <a:r>
                        <a:rPr lang="en-US" altLang="zh-CN" sz="1400" b="0"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 </a:t>
                      </a:r>
                      <a:endParaRPr lang="en-US" altLang="zh-CN" sz="1400" b="0"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marL="0" indent="0" algn="ctr">
                        <a:buNone/>
                      </a:pPr>
                      <a:r>
                        <a:rPr lang="en-US" altLang="zh-CN" sz="14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 </a:t>
                      </a:r>
                      <a:endParaRPr lang="en-US" altLang="zh-CN" sz="14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marL="0" indent="0" algn="ctr">
                        <a:buNone/>
                      </a:pPr>
                      <a:r>
                        <a:rPr lang="en-US" altLang="zh-CN" sz="14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 </a:t>
                      </a:r>
                      <a:endParaRPr lang="en-US" altLang="zh-CN" sz="14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marL="0" indent="0" algn="ctr">
                        <a:buNone/>
                      </a:pPr>
                      <a:endParaRPr lang="zh-CN" altLang="en-US" sz="1400" b="0" u="none"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pic>
        <p:nvPicPr>
          <p:cNvPr id="19509" name="图片 26" descr="0 Min"/>
          <p:cNvPicPr>
            <a:picLocks noChangeAspect="1"/>
          </p:cNvPicPr>
          <p:nvPr/>
        </p:nvPicPr>
        <p:blipFill>
          <a:blip r:embed="rId1"/>
          <a:stretch>
            <a:fillRect/>
          </a:stretch>
        </p:blipFill>
        <p:spPr>
          <a:xfrm>
            <a:off x="1413828" y="2640965"/>
            <a:ext cx="1485900" cy="1116013"/>
          </a:xfrm>
          <a:prstGeom prst="rect">
            <a:avLst/>
          </a:prstGeom>
          <a:noFill/>
          <a:ln w="9525">
            <a:noFill/>
          </a:ln>
        </p:spPr>
      </p:pic>
      <p:pic>
        <p:nvPicPr>
          <p:cNvPr id="19510" name="图片 27" descr="5 Min"/>
          <p:cNvPicPr>
            <a:picLocks noChangeAspect="1"/>
          </p:cNvPicPr>
          <p:nvPr/>
        </p:nvPicPr>
        <p:blipFill>
          <a:blip r:embed="rId2"/>
          <a:stretch>
            <a:fillRect/>
          </a:stretch>
        </p:blipFill>
        <p:spPr>
          <a:xfrm>
            <a:off x="4457065" y="2640965"/>
            <a:ext cx="1489075" cy="1117600"/>
          </a:xfrm>
          <a:prstGeom prst="rect">
            <a:avLst/>
          </a:prstGeom>
          <a:noFill/>
          <a:ln w="9525">
            <a:noFill/>
          </a:ln>
        </p:spPr>
      </p:pic>
      <p:pic>
        <p:nvPicPr>
          <p:cNvPr id="19511" name="图片 28" descr="10 Min"/>
          <p:cNvPicPr>
            <a:picLocks noChangeAspect="1"/>
          </p:cNvPicPr>
          <p:nvPr/>
        </p:nvPicPr>
        <p:blipFill>
          <a:blip r:embed="rId3"/>
          <a:stretch>
            <a:fillRect/>
          </a:stretch>
        </p:blipFill>
        <p:spPr>
          <a:xfrm>
            <a:off x="5989003" y="2640965"/>
            <a:ext cx="1473200" cy="1104900"/>
          </a:xfrm>
          <a:prstGeom prst="rect">
            <a:avLst/>
          </a:prstGeom>
          <a:noFill/>
          <a:ln w="9525">
            <a:noFill/>
          </a:ln>
        </p:spPr>
      </p:pic>
      <p:pic>
        <p:nvPicPr>
          <p:cNvPr id="19512" name="图片 29" descr="15Min"/>
          <p:cNvPicPr>
            <a:picLocks noChangeAspect="1"/>
          </p:cNvPicPr>
          <p:nvPr/>
        </p:nvPicPr>
        <p:blipFill>
          <a:blip r:embed="rId4"/>
          <a:stretch>
            <a:fillRect/>
          </a:stretch>
        </p:blipFill>
        <p:spPr>
          <a:xfrm>
            <a:off x="7492365" y="2640965"/>
            <a:ext cx="1444625" cy="1085850"/>
          </a:xfrm>
          <a:prstGeom prst="rect">
            <a:avLst/>
          </a:prstGeom>
          <a:noFill/>
          <a:ln w="9525">
            <a:noFill/>
          </a:ln>
        </p:spPr>
      </p:pic>
      <p:pic>
        <p:nvPicPr>
          <p:cNvPr id="19513" name="图片 30" descr="1Min"/>
          <p:cNvPicPr>
            <a:picLocks noChangeAspect="1"/>
          </p:cNvPicPr>
          <p:nvPr/>
        </p:nvPicPr>
        <p:blipFill>
          <a:blip r:embed="rId5"/>
          <a:stretch>
            <a:fillRect/>
          </a:stretch>
        </p:blipFill>
        <p:spPr>
          <a:xfrm>
            <a:off x="2929890" y="2640965"/>
            <a:ext cx="1487488" cy="1117600"/>
          </a:xfrm>
          <a:prstGeom prst="rect">
            <a:avLst/>
          </a:prstGeom>
          <a:noFill/>
          <a:ln w="9525">
            <a:noFill/>
          </a:ln>
        </p:spPr>
      </p:pic>
      <p:sp>
        <p:nvSpPr>
          <p:cNvPr id="33" name="矩形 32"/>
          <p:cNvSpPr/>
          <p:nvPr/>
        </p:nvSpPr>
        <p:spPr>
          <a:xfrm>
            <a:off x="402590" y="3998278"/>
            <a:ext cx="4434840" cy="275590"/>
          </a:xfrm>
          <a:prstGeom prst="rect">
            <a:avLst/>
          </a:prstGeom>
        </p:spPr>
        <p:txBody>
          <a:bodyPr wrap="none">
            <a:spAutoFit/>
          </a:bodyPr>
          <a:p>
            <a:pPr fontAlgn="base"/>
            <a:r>
              <a:rPr lang="zh-CN" altLang="en-US" sz="1200" b="1"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注</a:t>
            </a:r>
            <a:r>
              <a:rPr lang="en-US" altLang="zh-CN" sz="1200" b="1"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b="1"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本测试结果基于</a:t>
            </a:r>
            <a:r>
              <a:rPr lang="en-US" altLang="zh-CN" sz="1200" b="1"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IDT 15W</a:t>
            </a:r>
            <a:r>
              <a:rPr lang="zh-CN" altLang="en-US" sz="1200" b="1"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的测试平台下开放式的温升测试；</a:t>
            </a:r>
            <a:endParaRPr lang="zh-CN" altLang="en-US" sz="1200" b="1"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515" name="TextBox 31"/>
          <p:cNvSpPr txBox="1"/>
          <p:nvPr/>
        </p:nvSpPr>
        <p:spPr>
          <a:xfrm>
            <a:off x="325120" y="4175125"/>
            <a:ext cx="8818563" cy="766445"/>
          </a:xfrm>
          <a:prstGeom prst="rect">
            <a:avLst/>
          </a:prstGeom>
          <a:noFill/>
          <a:ln w="9525">
            <a:noFill/>
          </a:ln>
        </p:spPr>
        <p:txBody>
          <a:bodyPr wrap="square" lIns="121840" tIns="60928" rIns="121840" bIns="60928" anchor="t">
            <a:spAutoFit/>
          </a:bodyPr>
          <a:p>
            <a:pPr>
              <a:lnSpc>
                <a:spcPct val="150000"/>
              </a:lnSpc>
              <a:buFont typeface="Wingdings" panose="05000000000000000000" pitchFamily="2" charset="2"/>
              <a:buChar char="u"/>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纳米晶</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材料具有高饱和磁通量和低损耗特性以及优良的热传导性；</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Font typeface="Wingdings" panose="05000000000000000000" pitchFamily="2" charset="2"/>
              <a:buChar char="u"/>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在相同的无线充电工作条件下，</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纳米晶</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材料的温升要比铁氧体低</a:t>
            </a:r>
            <a:r>
              <a:rPr lang="zh-CN"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7~8</a:t>
            </a:r>
            <a:r>
              <a:rPr lang="zh-CN"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7</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3751580" cy="368300"/>
          </a:xfrm>
          <a:prstGeom prst="rect">
            <a:avLst/>
          </a:prstGeom>
          <a:noFill/>
        </p:spPr>
        <p:txBody>
          <a:bodyPr wrap="none" rtlCol="0">
            <a:spAutoFit/>
          </a:bodyPr>
          <a:lstStyle/>
          <a:p>
            <a:pPr algn="l"/>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纳米晶</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VS</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铁氧体</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温度稳定性对比</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20481" name="Picture 3"/>
          <p:cNvPicPr>
            <a:picLocks noChangeAspect="1"/>
          </p:cNvPicPr>
          <p:nvPr/>
        </p:nvPicPr>
        <p:blipFill>
          <a:blip r:embed="rId1">
            <a:clrChange>
              <a:clrFrom>
                <a:srgbClr val="FFFFFF"/>
              </a:clrFrom>
              <a:clrTo>
                <a:srgbClr val="FFFFFF">
                  <a:alpha val="0"/>
                </a:srgbClr>
              </a:clrTo>
            </a:clrChange>
          </a:blip>
          <a:stretch>
            <a:fillRect/>
          </a:stretch>
        </p:blipFill>
        <p:spPr>
          <a:xfrm>
            <a:off x="467360" y="1264285"/>
            <a:ext cx="4607560" cy="3080385"/>
          </a:xfrm>
          <a:prstGeom prst="rect">
            <a:avLst/>
          </a:prstGeom>
          <a:noFill/>
          <a:ln w="9525">
            <a:solidFill>
              <a:srgbClr val="C00000"/>
            </a:solidFill>
          </a:ln>
        </p:spPr>
      </p:pic>
      <p:sp>
        <p:nvSpPr>
          <p:cNvPr id="20482" name="TextBox 4"/>
          <p:cNvSpPr txBox="1"/>
          <p:nvPr/>
        </p:nvSpPr>
        <p:spPr>
          <a:xfrm>
            <a:off x="5298440" y="1468120"/>
            <a:ext cx="3346450" cy="2382520"/>
          </a:xfrm>
          <a:prstGeom prst="rect">
            <a:avLst/>
          </a:prstGeom>
          <a:noFill/>
          <a:ln w="9525">
            <a:noFill/>
          </a:ln>
        </p:spPr>
        <p:txBody>
          <a:bodyPr wrap="square" lIns="121840" tIns="60928" rIns="121840" bIns="60928" anchor="t">
            <a:spAutoFit/>
          </a:bodyPr>
          <a:p>
            <a:pPr>
              <a:lnSpc>
                <a:spcPct val="150000"/>
              </a:lnSpc>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铁氧体磁感随着温度的升高，磁感迅速降低，屏蔽性能下降，涡流增强，发热更严重，形成恶性循环。</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纳米晶</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材料的温度稳定性方面的表现则优秀得</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多，变化幅度极小，从20</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℃-80℃变化率仅仅不到</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3%</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83" name="矩形 10"/>
          <p:cNvSpPr/>
          <p:nvPr/>
        </p:nvSpPr>
        <p:spPr>
          <a:xfrm>
            <a:off x="1112520" y="4344670"/>
            <a:ext cx="7355205" cy="443230"/>
          </a:xfrm>
          <a:prstGeom prst="rect">
            <a:avLst/>
          </a:prstGeom>
          <a:noFill/>
          <a:ln w="9525">
            <a:noFill/>
          </a:ln>
        </p:spPr>
        <p:txBody>
          <a:bodyPr wrap="square" lIns="121840" tIns="60928" rIns="121840" bIns="60928" anchor="t">
            <a:spAutoFit/>
          </a:bodyPr>
          <a:p>
            <a:pPr>
              <a:lnSpc>
                <a:spcPct val="150000"/>
              </a:lnSpc>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纳米晶</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材料磁感应强度随温度变化不大，不易磁饱和，温度</a:t>
            </a:r>
            <a:r>
              <a:rPr lang="zh-CN" altLang="en-US"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稳定</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性优于铁氧体</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84" name="文本框 1"/>
          <p:cNvSpPr txBox="1"/>
          <p:nvPr/>
        </p:nvSpPr>
        <p:spPr>
          <a:xfrm>
            <a:off x="666750" y="910590"/>
            <a:ext cx="3541395" cy="306705"/>
          </a:xfrm>
          <a:prstGeom prst="rect">
            <a:avLst/>
          </a:prstGeom>
          <a:noFill/>
          <a:ln w="9525">
            <a:noFill/>
          </a:ln>
        </p:spPr>
        <p:txBody>
          <a:bodyPr wrap="square" anchor="t">
            <a:spAutoFit/>
          </a:bodyPr>
          <a:p>
            <a:r>
              <a:rPr lang="zh-CN" altLang="en-US" sz="1400" b="1" dirty="0">
                <a:latin typeface="微软雅黑" panose="020B0503020204020204" pitchFamily="34" charset="-122"/>
                <a:ea typeface="微软雅黑" panose="020B0503020204020204" pitchFamily="34" charset="-122"/>
              </a:rPr>
              <a:t>恒定磁场下磁感应强度的温度稳定性测试</a:t>
            </a:r>
            <a:endParaRPr lang="zh-CN" altLang="en-US" sz="1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8</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2102485" cy="368300"/>
          </a:xfrm>
          <a:prstGeom prst="rect">
            <a:avLst/>
          </a:prstGeom>
          <a:noFill/>
        </p:spPr>
        <p:txBody>
          <a:bodyPr wrap="none" rtlCol="0">
            <a:spAutoFit/>
          </a:bodyPr>
          <a:lstStyle/>
          <a:p>
            <a:pPr algn="l"/>
            <a:r>
              <a:rPr lang="zh-CN" altLang="en-US" b="1">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RX接收端设计趋势</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242" name="Picture 4"/>
          <p:cNvPicPr>
            <a:picLocks noChangeAspect="1"/>
          </p:cNvPicPr>
          <p:nvPr/>
        </p:nvPicPr>
        <p:blipFill>
          <a:blip r:embed="rId1"/>
          <a:stretch>
            <a:fillRect/>
          </a:stretch>
        </p:blipFill>
        <p:spPr>
          <a:xfrm>
            <a:off x="1140778" y="1442720"/>
            <a:ext cx="3522662" cy="2816225"/>
          </a:xfrm>
          <a:prstGeom prst="rect">
            <a:avLst/>
          </a:prstGeom>
          <a:noFill/>
          <a:ln w="3175">
            <a:solidFill>
              <a:srgbClr val="C00000"/>
            </a:solidFill>
          </a:ln>
        </p:spPr>
      </p:pic>
      <p:sp>
        <p:nvSpPr>
          <p:cNvPr id="10243" name="Straight Connector 13"/>
          <p:cNvSpPr/>
          <p:nvPr/>
        </p:nvSpPr>
        <p:spPr>
          <a:xfrm flipV="1">
            <a:off x="4245928" y="1303020"/>
            <a:ext cx="722312" cy="887413"/>
          </a:xfrm>
          <a:prstGeom prst="line">
            <a:avLst/>
          </a:prstGeom>
          <a:ln w="9525" cap="flat" cmpd="sng">
            <a:solidFill>
              <a:schemeClr val="accent2"/>
            </a:solidFill>
            <a:prstDash val="solid"/>
            <a:bevel/>
            <a:headEnd type="oval" w="med" len="med"/>
            <a:tailEnd type="none" w="med" len="med"/>
          </a:ln>
        </p:spPr>
        <p:txBody>
          <a:bodyPr lIns="121824" tIns="60920" rIns="121824" bIns="60920" anchor="t"/>
          <a:p>
            <a:endParaRPr lang="zh-CN" altLang="en-US">
              <a:latin typeface="微软雅黑" panose="020B0503020204020204" pitchFamily="34" charset="-122"/>
              <a:ea typeface="微软雅黑" panose="020B0503020204020204" pitchFamily="34" charset="-122"/>
            </a:endParaRPr>
          </a:p>
        </p:txBody>
      </p:sp>
      <p:sp>
        <p:nvSpPr>
          <p:cNvPr id="10244" name="Straight Connector 13"/>
          <p:cNvSpPr/>
          <p:nvPr/>
        </p:nvSpPr>
        <p:spPr>
          <a:xfrm>
            <a:off x="4104640" y="3047683"/>
            <a:ext cx="863600" cy="53975"/>
          </a:xfrm>
          <a:prstGeom prst="line">
            <a:avLst/>
          </a:prstGeom>
          <a:ln w="9525" cap="flat" cmpd="sng">
            <a:solidFill>
              <a:schemeClr val="accent2"/>
            </a:solidFill>
            <a:prstDash val="solid"/>
            <a:bevel/>
            <a:headEnd type="oval" w="med" len="med"/>
            <a:tailEnd type="none" w="med" len="med"/>
          </a:ln>
        </p:spPr>
        <p:txBody>
          <a:bodyPr lIns="121824" tIns="60920" rIns="121824" bIns="60920" anchor="t"/>
          <a:p>
            <a:endParaRPr lang="zh-CN" altLang="en-US">
              <a:latin typeface="微软雅黑" panose="020B0503020204020204" pitchFamily="34" charset="-122"/>
              <a:ea typeface="微软雅黑" panose="020B0503020204020204" pitchFamily="34" charset="-122"/>
            </a:endParaRPr>
          </a:p>
        </p:txBody>
      </p:sp>
      <p:sp>
        <p:nvSpPr>
          <p:cNvPr id="10245" name="Straight Connector 13"/>
          <p:cNvSpPr/>
          <p:nvPr/>
        </p:nvSpPr>
        <p:spPr>
          <a:xfrm>
            <a:off x="4106228" y="3360420"/>
            <a:ext cx="862012" cy="600075"/>
          </a:xfrm>
          <a:prstGeom prst="line">
            <a:avLst/>
          </a:prstGeom>
          <a:ln w="9525" cap="flat" cmpd="sng">
            <a:solidFill>
              <a:schemeClr val="accent2"/>
            </a:solidFill>
            <a:prstDash val="solid"/>
            <a:bevel/>
            <a:headEnd type="oval" w="med" len="med"/>
            <a:tailEnd type="none" w="med" len="med"/>
          </a:ln>
        </p:spPr>
        <p:txBody>
          <a:bodyPr lIns="121824" tIns="60920" rIns="121824" bIns="60920" anchor="t"/>
          <a:p>
            <a:endParaRPr lang="zh-CN" altLang="en-US">
              <a:latin typeface="微软雅黑" panose="020B0503020204020204" pitchFamily="34" charset="-122"/>
              <a:ea typeface="微软雅黑" panose="020B0503020204020204" pitchFamily="34" charset="-122"/>
            </a:endParaRPr>
          </a:p>
        </p:txBody>
      </p:sp>
      <p:sp>
        <p:nvSpPr>
          <p:cNvPr id="10246" name="TextBox 16"/>
          <p:cNvSpPr/>
          <p:nvPr/>
        </p:nvSpPr>
        <p:spPr>
          <a:xfrm>
            <a:off x="4987290" y="963295"/>
            <a:ext cx="2892425" cy="612775"/>
          </a:xfrm>
          <a:prstGeom prst="rect">
            <a:avLst/>
          </a:prstGeom>
          <a:solidFill>
            <a:srgbClr val="D6EBFF"/>
          </a:solidFill>
          <a:ln w="9525">
            <a:noFill/>
          </a:ln>
        </p:spPr>
        <p:txBody>
          <a:bodyPr wrap="square" lIns="121824" tIns="60920" rIns="121824" bIns="60920" anchor="t">
            <a:spAutoFit/>
          </a:bodyPr>
          <a:p>
            <a:r>
              <a:rPr lang="en-US" altLang="zh-CN" sz="1600" dirty="0">
                <a:latin typeface="微软雅黑" panose="020B0503020204020204" pitchFamily="34" charset="-122"/>
                <a:ea typeface="微软雅黑" panose="020B0503020204020204" pitchFamily="34" charset="-122"/>
                <a:sym typeface="Arial Unicode MS" pitchFamily="34" charset="-122"/>
              </a:rPr>
              <a:t>Receiving </a:t>
            </a:r>
            <a:endParaRPr lang="en-US" altLang="zh-CN" sz="1600" dirty="0">
              <a:latin typeface="微软雅黑" panose="020B0503020204020204" pitchFamily="34" charset="-122"/>
              <a:ea typeface="微软雅黑" panose="020B0503020204020204" pitchFamily="34" charset="-122"/>
              <a:sym typeface="Arial Unicode MS" pitchFamily="34" charset="-122"/>
            </a:endParaRPr>
          </a:p>
          <a:p>
            <a:r>
              <a:rPr lang="en-US" altLang="zh-CN" sz="1600" dirty="0">
                <a:latin typeface="微软雅黑" panose="020B0503020204020204" pitchFamily="34" charset="-122"/>
                <a:ea typeface="微软雅黑" panose="020B0503020204020204" pitchFamily="34" charset="-122"/>
                <a:sym typeface="Arial Unicode MS" pitchFamily="34" charset="-122"/>
              </a:rPr>
              <a:t>Antenna/Coil (FPC)</a:t>
            </a:r>
            <a:endParaRPr lang="en-US" altLang="zh-CN" sz="1600" dirty="0">
              <a:latin typeface="微软雅黑" panose="020B0503020204020204" pitchFamily="34" charset="-122"/>
              <a:ea typeface="微软雅黑" panose="020B0503020204020204" pitchFamily="34" charset="-122"/>
              <a:sym typeface="Arial Unicode MS" pitchFamily="34" charset="-122"/>
            </a:endParaRPr>
          </a:p>
        </p:txBody>
      </p:sp>
      <p:sp>
        <p:nvSpPr>
          <p:cNvPr id="10247" name="TextBox 26"/>
          <p:cNvSpPr/>
          <p:nvPr/>
        </p:nvSpPr>
        <p:spPr>
          <a:xfrm>
            <a:off x="4996815" y="2788920"/>
            <a:ext cx="2882900" cy="612775"/>
          </a:xfrm>
          <a:prstGeom prst="rect">
            <a:avLst/>
          </a:prstGeom>
          <a:gradFill rotWithShape="1">
            <a:gsLst>
              <a:gs pos="0">
                <a:srgbClr val="9EE256"/>
              </a:gs>
              <a:gs pos="100000">
                <a:srgbClr val="52762D"/>
              </a:gs>
            </a:gsLst>
            <a:lin ang="5400000"/>
            <a:tileRect/>
          </a:gradFill>
          <a:ln w="9525">
            <a:noFill/>
          </a:ln>
        </p:spPr>
        <p:txBody>
          <a:bodyPr wrap="square" lIns="121824" tIns="60920" rIns="121824" bIns="60920" anchor="t">
            <a:spAutoFit/>
          </a:bodyPr>
          <a:p>
            <a:r>
              <a:rPr lang="en-US" altLang="zh-CN" sz="1600" dirty="0">
                <a:solidFill>
                  <a:srgbClr val="FF0000"/>
                </a:solidFill>
                <a:latin typeface="微软雅黑" panose="020B0503020204020204" pitchFamily="34" charset="-122"/>
                <a:ea typeface="微软雅黑" panose="020B0503020204020204" pitchFamily="34" charset="-122"/>
                <a:sym typeface="Arial Unicode MS" pitchFamily="34" charset="-122"/>
              </a:rPr>
              <a:t>Magnetic shielding sheet</a:t>
            </a:r>
            <a:endParaRPr lang="en-US" altLang="zh-CN" sz="1600" dirty="0">
              <a:solidFill>
                <a:srgbClr val="FF0000"/>
              </a:solidFill>
              <a:latin typeface="微软雅黑" panose="020B0503020204020204" pitchFamily="34" charset="-122"/>
              <a:ea typeface="微软雅黑" panose="020B0503020204020204" pitchFamily="34" charset="-122"/>
              <a:sym typeface="Arial Unicode MS" pitchFamily="34" charset="-122"/>
            </a:endParaRPr>
          </a:p>
          <a:p>
            <a:r>
              <a:rPr lang="en-US" altLang="zh-CN" sz="1600" dirty="0">
                <a:latin typeface="微软雅黑" panose="020B0503020204020204" pitchFamily="34" charset="-122"/>
                <a:ea typeface="微软雅黑" panose="020B0503020204020204" pitchFamily="34" charset="-122"/>
              </a:rPr>
              <a:t>Ferrite            </a:t>
            </a:r>
            <a:r>
              <a:rPr lang="en-US" altLang="zh-CN" sz="1600" dirty="0">
                <a:solidFill>
                  <a:srgbClr val="FF0000"/>
                </a:solidFill>
                <a:latin typeface="微软雅黑" panose="020B0503020204020204" pitchFamily="34" charset="-122"/>
                <a:ea typeface="微软雅黑" panose="020B0503020204020204" pitchFamily="34" charset="-122"/>
              </a:rPr>
              <a:t>Nano</a:t>
            </a:r>
            <a:r>
              <a:rPr lang="en-US" altLang="zh-CN" sz="1600" dirty="0">
                <a:latin typeface="微软雅黑" panose="020B0503020204020204" pitchFamily="34" charset="-122"/>
                <a:ea typeface="微软雅黑" panose="020B0503020204020204" pitchFamily="34" charset="-122"/>
              </a:rPr>
              <a:t> </a:t>
            </a:r>
            <a:endParaRPr lang="en-US" altLang="zh-CN" sz="1600" dirty="0">
              <a:solidFill>
                <a:srgbClr val="FF0000"/>
              </a:solidFill>
              <a:latin typeface="微软雅黑" panose="020B0503020204020204" pitchFamily="34" charset="-122"/>
              <a:ea typeface="微软雅黑" panose="020B0503020204020204" pitchFamily="34" charset="-122"/>
              <a:sym typeface="Arial Unicode MS" pitchFamily="34" charset="-122"/>
            </a:endParaRPr>
          </a:p>
        </p:txBody>
      </p:sp>
      <p:sp>
        <p:nvSpPr>
          <p:cNvPr id="10248" name="TextBox 26"/>
          <p:cNvSpPr/>
          <p:nvPr/>
        </p:nvSpPr>
        <p:spPr>
          <a:xfrm>
            <a:off x="4999990" y="3684270"/>
            <a:ext cx="2879725" cy="612775"/>
          </a:xfrm>
          <a:prstGeom prst="rect">
            <a:avLst/>
          </a:prstGeom>
          <a:solidFill>
            <a:srgbClr val="D6EBFF"/>
          </a:solidFill>
          <a:ln w="9525">
            <a:noFill/>
          </a:ln>
        </p:spPr>
        <p:txBody>
          <a:bodyPr wrap="square" lIns="121824" tIns="60920" rIns="121824" bIns="60920" anchor="t">
            <a:spAutoFit/>
          </a:bodyPr>
          <a:p>
            <a:r>
              <a:rPr lang="en-US" altLang="zh-CN" sz="1600" dirty="0">
                <a:latin typeface="微软雅黑" panose="020B0503020204020204" pitchFamily="34" charset="-122"/>
                <a:ea typeface="微软雅黑" panose="020B0503020204020204" pitchFamily="34" charset="-122"/>
                <a:sym typeface="Arial Unicode MS" pitchFamily="34" charset="-122"/>
              </a:rPr>
              <a:t>Thermal management materials</a:t>
            </a:r>
            <a:endParaRPr lang="en-US" altLang="zh-CN" sz="1600" dirty="0">
              <a:latin typeface="微软雅黑" panose="020B0503020204020204" pitchFamily="34" charset="-122"/>
              <a:ea typeface="微软雅黑" panose="020B0503020204020204" pitchFamily="34" charset="-122"/>
              <a:sym typeface="Arial Unicode MS" pitchFamily="34" charset="-122"/>
            </a:endParaRPr>
          </a:p>
        </p:txBody>
      </p:sp>
      <p:sp>
        <p:nvSpPr>
          <p:cNvPr id="10249" name="Straight Connector 13"/>
          <p:cNvSpPr/>
          <p:nvPr/>
        </p:nvSpPr>
        <p:spPr>
          <a:xfrm flipV="1">
            <a:off x="4225290" y="2266633"/>
            <a:ext cx="742950" cy="368300"/>
          </a:xfrm>
          <a:prstGeom prst="line">
            <a:avLst/>
          </a:prstGeom>
          <a:ln w="9525" cap="flat" cmpd="sng">
            <a:solidFill>
              <a:schemeClr val="accent2"/>
            </a:solidFill>
            <a:prstDash val="solid"/>
            <a:bevel/>
            <a:headEnd type="oval" w="med" len="med"/>
            <a:tailEnd type="none" w="med" len="med"/>
          </a:ln>
        </p:spPr>
        <p:txBody>
          <a:bodyPr lIns="121824" tIns="60920" rIns="121824" bIns="60920" anchor="t"/>
          <a:p>
            <a:endParaRPr lang="zh-CN" altLang="en-US">
              <a:latin typeface="微软雅黑" panose="020B0503020204020204" pitchFamily="34" charset="-122"/>
              <a:ea typeface="微软雅黑" panose="020B0503020204020204" pitchFamily="34" charset="-122"/>
            </a:endParaRPr>
          </a:p>
        </p:txBody>
      </p:sp>
      <p:sp>
        <p:nvSpPr>
          <p:cNvPr id="10250" name="TextBox 16"/>
          <p:cNvSpPr/>
          <p:nvPr/>
        </p:nvSpPr>
        <p:spPr>
          <a:xfrm>
            <a:off x="4987290" y="1976120"/>
            <a:ext cx="2892425" cy="366395"/>
          </a:xfrm>
          <a:prstGeom prst="rect">
            <a:avLst/>
          </a:prstGeom>
          <a:solidFill>
            <a:srgbClr val="D6EBFF"/>
          </a:solidFill>
          <a:ln w="9525">
            <a:noFill/>
          </a:ln>
        </p:spPr>
        <p:txBody>
          <a:bodyPr wrap="square" lIns="121824" tIns="60920" rIns="121824" bIns="60920" anchor="t">
            <a:spAutoFit/>
          </a:bodyPr>
          <a:p>
            <a:r>
              <a:rPr lang="en-US" altLang="zh-CN" sz="1600" dirty="0">
                <a:latin typeface="微软雅黑" panose="020B0503020204020204" pitchFamily="34" charset="-122"/>
                <a:ea typeface="微软雅黑" panose="020B0503020204020204" pitchFamily="34" charset="-122"/>
                <a:sym typeface="Arial Unicode MS" pitchFamily="34" charset="-122"/>
              </a:rPr>
              <a:t>Adhesive( DCT PET Tape)</a:t>
            </a:r>
            <a:endParaRPr lang="en-US" altLang="zh-CN" sz="1600" dirty="0">
              <a:latin typeface="微软雅黑" panose="020B0503020204020204" pitchFamily="34" charset="-122"/>
              <a:ea typeface="微软雅黑" panose="020B0503020204020204" pitchFamily="34" charset="-122"/>
              <a:sym typeface="Arial Unicode MS" pitchFamily="34" charset="-122"/>
            </a:endParaRPr>
          </a:p>
        </p:txBody>
      </p:sp>
      <p:cxnSp>
        <p:nvCxnSpPr>
          <p:cNvPr id="7" name="直接箭头连接符 6"/>
          <p:cNvCxnSpPr/>
          <p:nvPr/>
        </p:nvCxnSpPr>
        <p:spPr>
          <a:xfrm>
            <a:off x="5822633" y="3218180"/>
            <a:ext cx="596900" cy="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stretch>
            <a:fillRect/>
          </a:stretch>
        </p:blipFill>
        <p:spPr>
          <a:xfrm>
            <a:off x="1181100" y="1042670"/>
            <a:ext cx="6781800" cy="3057525"/>
          </a:xfrm>
          <a:prstGeom prst="rect">
            <a:avLst/>
          </a:prstGeom>
        </p:spPr>
      </p:pic>
      <p:sp>
        <p:nvSpPr>
          <p:cNvPr id="30" name="TextBox 39"/>
          <p:cNvSpPr txBox="1"/>
          <p:nvPr/>
        </p:nvSpPr>
        <p:spPr>
          <a:xfrm>
            <a:off x="455211" y="74117"/>
            <a:ext cx="872490"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10</a:t>
            </a:r>
            <a:endParaRPr lang="en-US" altLang="zh-CN" sz="4400">
              <a:solidFill>
                <a:srgbClr val="0070C0"/>
              </a:solidFill>
            </a:endParaRPr>
          </a:p>
        </p:txBody>
      </p:sp>
      <p:cxnSp>
        <p:nvCxnSpPr>
          <p:cNvPr id="31" name="直接连接符 3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42"/>
          <p:cNvSpPr txBox="1"/>
          <p:nvPr/>
        </p:nvSpPr>
        <p:spPr>
          <a:xfrm>
            <a:off x="1259632" y="186194"/>
            <a:ext cx="2468880"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纳米晶隔磁片生产流程</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9</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1097280" cy="368300"/>
          </a:xfrm>
          <a:prstGeom prst="rect">
            <a:avLst/>
          </a:prstGeom>
          <a:noFill/>
        </p:spPr>
        <p:txBody>
          <a:bodyPr wrap="none" rtlCol="0">
            <a:spAutoFit/>
          </a:bodyPr>
          <a:lstStyle/>
          <a:p>
            <a:pPr algn="l"/>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发展趋势</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266" name="矩形: 圆角 11"/>
          <p:cNvSpPr/>
          <p:nvPr/>
        </p:nvSpPr>
        <p:spPr>
          <a:xfrm>
            <a:off x="418465" y="3135630"/>
            <a:ext cx="8591550" cy="591185"/>
          </a:xfrm>
          <a:prstGeom prst="roundRect">
            <a:avLst>
              <a:gd name="adj" fmla="val 16667"/>
            </a:avLst>
          </a:prstGeom>
          <a:solidFill>
            <a:schemeClr val="accent2"/>
          </a:solidFill>
          <a:ln w="12700">
            <a:noFill/>
          </a:ln>
        </p:spPr>
        <p:txBody>
          <a:bodyPr vert="eaVert" wrap="none" lIns="91368" tIns="45690" rIns="91368" bIns="45690" anchor="ctr"/>
          <a:p>
            <a:pPr algn="ctr"/>
            <a:endParaRPr lang="zh-CN" altLang="en-US" sz="1000" b="1" dirty="0">
              <a:solidFill>
                <a:schemeClr val="tx1"/>
              </a:solidFill>
              <a:latin typeface="微软雅黑" panose="020B0503020204020204" pitchFamily="34" charset="-122"/>
              <a:ea typeface="微软雅黑" panose="020B0503020204020204" pitchFamily="34" charset="-122"/>
            </a:endParaRPr>
          </a:p>
        </p:txBody>
      </p:sp>
      <p:sp>
        <p:nvSpPr>
          <p:cNvPr id="2" name="TextBox 21"/>
          <p:cNvSpPr txBox="1"/>
          <p:nvPr/>
        </p:nvSpPr>
        <p:spPr>
          <a:xfrm>
            <a:off x="1709420" y="633730"/>
            <a:ext cx="1826895" cy="344170"/>
          </a:xfrm>
          <a:prstGeom prst="rect">
            <a:avLst/>
          </a:prstGeom>
          <a:noFill/>
          <a:ln w="9525">
            <a:noFill/>
          </a:ln>
        </p:spPr>
        <p:txBody>
          <a:bodyPr wrap="square" lIns="68544" tIns="34267" rIns="68544" bIns="34267" anchor="t">
            <a:spAutoFit/>
          </a:bodyPr>
          <a:p>
            <a:pPr algn="ctr">
              <a:lnSpc>
                <a:spcPct val="150000"/>
              </a:lnSpc>
            </a:pPr>
            <a:r>
              <a:rPr lang="en-US" altLang="zh-CN"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快速充电</a:t>
            </a:r>
            <a:endPar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TextBox 22"/>
          <p:cNvSpPr txBox="1"/>
          <p:nvPr/>
        </p:nvSpPr>
        <p:spPr>
          <a:xfrm>
            <a:off x="3505835" y="635635"/>
            <a:ext cx="1840230" cy="344170"/>
          </a:xfrm>
          <a:prstGeom prst="rect">
            <a:avLst/>
          </a:prstGeom>
          <a:noFill/>
          <a:ln w="9525">
            <a:noFill/>
          </a:ln>
        </p:spPr>
        <p:txBody>
          <a:bodyPr wrap="square" lIns="68544" tIns="34267" rIns="68544" bIns="34267" anchor="t">
            <a:spAutoFit/>
          </a:bodyPr>
          <a:p>
            <a:pPr algn="ctr">
              <a:lnSpc>
                <a:spcPct val="150000"/>
              </a:lnSpc>
            </a:pPr>
            <a:r>
              <a:rPr lang="en-US" altLang="zh-CN"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温升控制</a:t>
            </a:r>
            <a:endPar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TextBox 23"/>
          <p:cNvSpPr txBox="1"/>
          <p:nvPr/>
        </p:nvSpPr>
        <p:spPr>
          <a:xfrm>
            <a:off x="194310" y="633730"/>
            <a:ext cx="1519555" cy="344170"/>
          </a:xfrm>
          <a:prstGeom prst="rect">
            <a:avLst/>
          </a:prstGeom>
          <a:noFill/>
          <a:ln w="9525">
            <a:noFill/>
          </a:ln>
        </p:spPr>
        <p:txBody>
          <a:bodyPr wrap="square" lIns="68544" tIns="34267" rIns="68544" bIns="34267" anchor="t">
            <a:spAutoFit/>
          </a:bodyPr>
          <a:p>
            <a:pPr algn="ctr">
              <a:lnSpc>
                <a:spcPct val="150000"/>
              </a:lnSpc>
            </a:pPr>
            <a:r>
              <a:rPr lang="en-US" altLang="zh-CN"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简约设计</a:t>
            </a:r>
            <a:endPar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8"/>
          <p:cNvPicPr>
            <a:picLocks noChangeAspect="1"/>
          </p:cNvPicPr>
          <p:nvPr/>
        </p:nvPicPr>
        <p:blipFill>
          <a:blip r:embed="rId1"/>
          <a:srcRect r="49506" b="3003"/>
          <a:stretch>
            <a:fillRect/>
          </a:stretch>
        </p:blipFill>
        <p:spPr>
          <a:xfrm>
            <a:off x="1979295" y="1285875"/>
            <a:ext cx="1260475" cy="1247140"/>
          </a:xfrm>
          <a:prstGeom prst="rect">
            <a:avLst/>
          </a:prstGeom>
          <a:noFill/>
          <a:ln w="9525">
            <a:noFill/>
          </a:ln>
        </p:spPr>
      </p:pic>
      <p:pic>
        <p:nvPicPr>
          <p:cNvPr id="7" name="图片 9"/>
          <p:cNvPicPr>
            <a:picLocks noChangeAspect="1"/>
          </p:cNvPicPr>
          <p:nvPr/>
        </p:nvPicPr>
        <p:blipFill>
          <a:blip r:embed="rId2"/>
          <a:srcRect l="30988"/>
          <a:stretch>
            <a:fillRect/>
          </a:stretch>
        </p:blipFill>
        <p:spPr>
          <a:xfrm>
            <a:off x="3853180" y="1247140"/>
            <a:ext cx="1374140" cy="1235075"/>
          </a:xfrm>
          <a:prstGeom prst="rect">
            <a:avLst/>
          </a:prstGeom>
          <a:noFill/>
          <a:ln w="9525">
            <a:noFill/>
          </a:ln>
        </p:spPr>
      </p:pic>
      <p:pic>
        <p:nvPicPr>
          <p:cNvPr id="8" name="图片 10"/>
          <p:cNvPicPr>
            <a:picLocks noChangeAspect="1"/>
          </p:cNvPicPr>
          <p:nvPr/>
        </p:nvPicPr>
        <p:blipFill>
          <a:blip r:embed="rId3">
            <a:clrChange>
              <a:clrFrom>
                <a:srgbClr val="FFFFFF"/>
              </a:clrFrom>
              <a:clrTo>
                <a:srgbClr val="FFFFFF">
                  <a:alpha val="0"/>
                </a:srgbClr>
              </a:clrTo>
            </a:clrChange>
          </a:blip>
          <a:stretch>
            <a:fillRect/>
          </a:stretch>
        </p:blipFill>
        <p:spPr>
          <a:xfrm>
            <a:off x="243205" y="1195070"/>
            <a:ext cx="1536065" cy="1536065"/>
          </a:xfrm>
          <a:prstGeom prst="rect">
            <a:avLst/>
          </a:prstGeom>
          <a:noFill/>
          <a:ln w="9525">
            <a:noFill/>
          </a:ln>
        </p:spPr>
      </p:pic>
      <p:sp>
        <p:nvSpPr>
          <p:cNvPr id="9" name="TextBox 27"/>
          <p:cNvSpPr txBox="1"/>
          <p:nvPr/>
        </p:nvSpPr>
        <p:spPr>
          <a:xfrm>
            <a:off x="7207885" y="635635"/>
            <a:ext cx="1705610" cy="344170"/>
          </a:xfrm>
          <a:prstGeom prst="rect">
            <a:avLst/>
          </a:prstGeom>
          <a:noFill/>
          <a:ln w="9525">
            <a:noFill/>
          </a:ln>
        </p:spPr>
        <p:txBody>
          <a:bodyPr wrap="square" lIns="68544" tIns="34267" rIns="68544" bIns="34267" anchor="t">
            <a:spAutoFit/>
          </a:bodyPr>
          <a:p>
            <a:pPr algn="ctr">
              <a:lnSpc>
                <a:spcPct val="150000"/>
              </a:lnSpc>
            </a:pPr>
            <a:r>
              <a:rPr lang="en-US" altLang="zh-CN"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自由度    </a:t>
            </a:r>
            <a:endPar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18"/>
          <p:cNvSpPr/>
          <p:nvPr/>
        </p:nvSpPr>
        <p:spPr>
          <a:xfrm>
            <a:off x="236855" y="3142615"/>
            <a:ext cx="1542415" cy="551815"/>
          </a:xfrm>
          <a:prstGeom prst="rect">
            <a:avLst/>
          </a:prstGeom>
          <a:noFill/>
          <a:ln w="9525">
            <a:noFill/>
          </a:ln>
        </p:spPr>
        <p:txBody>
          <a:bodyPr wrap="square" lIns="91368" tIns="45690" rIns="91368" bIns="45690" anchor="t">
            <a:spAutoFit/>
          </a:bodyPr>
          <a:p>
            <a:pPr marL="228600" indent="-228600" algn="ctr">
              <a:lnSpc>
                <a:spcPct val="150000"/>
              </a:lnSpc>
              <a:buAutoNum type="alphaLcPeriod"/>
            </a:pP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更轻更薄</a:t>
            </a:r>
            <a:endPar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gn="ctr">
              <a:lnSpc>
                <a:spcPct val="150000"/>
              </a:lnSpc>
              <a:buAutoNum type="alphaLcPeriod"/>
            </a:pP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时尚简约</a:t>
            </a: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9"/>
          <p:cNvSpPr/>
          <p:nvPr/>
        </p:nvSpPr>
        <p:spPr>
          <a:xfrm>
            <a:off x="2218690" y="3142615"/>
            <a:ext cx="1021080" cy="551815"/>
          </a:xfrm>
          <a:prstGeom prst="rect">
            <a:avLst/>
          </a:prstGeom>
          <a:noFill/>
          <a:ln w="9525">
            <a:noFill/>
          </a:ln>
        </p:spPr>
        <p:txBody>
          <a:bodyPr wrap="square" lIns="91368" tIns="45690" rIns="91368" bIns="45690" anchor="t">
            <a:spAutoFit/>
          </a:bodyPr>
          <a:p>
            <a:pPr>
              <a:lnSpc>
                <a:spcPct val="150000"/>
              </a:lnSpc>
            </a:pP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 </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提升效率</a:t>
            </a:r>
            <a:endPar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b. </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增大功率</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20"/>
          <p:cNvSpPr/>
          <p:nvPr/>
        </p:nvSpPr>
        <p:spPr>
          <a:xfrm>
            <a:off x="3887470" y="3123565"/>
            <a:ext cx="1363345" cy="551815"/>
          </a:xfrm>
          <a:prstGeom prst="rect">
            <a:avLst/>
          </a:prstGeom>
          <a:noFill/>
          <a:ln w="9525">
            <a:noFill/>
          </a:ln>
        </p:spPr>
        <p:txBody>
          <a:bodyPr wrap="square" lIns="91368" tIns="45690" rIns="91368" bIns="45690" anchor="t">
            <a:spAutoFit/>
          </a:bodyPr>
          <a:p>
            <a:pPr>
              <a:lnSpc>
                <a:spcPct val="150000"/>
              </a:lnSpc>
            </a:pP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 </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减少热的损耗</a:t>
            </a:r>
            <a:endPar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b. </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改进散热方案</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277" name="矩形 21"/>
          <p:cNvSpPr/>
          <p:nvPr/>
        </p:nvSpPr>
        <p:spPr>
          <a:xfrm>
            <a:off x="7543800" y="3123565"/>
            <a:ext cx="1609090" cy="551815"/>
          </a:xfrm>
          <a:prstGeom prst="rect">
            <a:avLst/>
          </a:prstGeom>
          <a:noFill/>
          <a:ln w="9525">
            <a:noFill/>
          </a:ln>
        </p:spPr>
        <p:txBody>
          <a:bodyPr wrap="square" lIns="91368" tIns="45690" rIns="91368" bIns="45690" anchor="t">
            <a:spAutoFit/>
          </a:bodyPr>
          <a:p>
            <a:pPr>
              <a:lnSpc>
                <a:spcPct val="150000"/>
              </a:lnSpc>
            </a:pP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 </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多线圈设计</a:t>
            </a:r>
            <a:endPar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b. </a:t>
            </a:r>
            <a:r>
              <a:rPr lang="en-US" altLang="zh-CN" sz="1000" b="1"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Airfuel</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方案</a:t>
            </a: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箭头: 下 7"/>
          <p:cNvSpPr/>
          <p:nvPr/>
        </p:nvSpPr>
        <p:spPr>
          <a:xfrm>
            <a:off x="912495" y="2703195"/>
            <a:ext cx="244475" cy="237490"/>
          </a:xfrm>
          <a:prstGeom prst="downArrow">
            <a:avLst>
              <a:gd name="adj1" fmla="val 50000"/>
              <a:gd name="adj2" fmla="val 49954"/>
            </a:avLst>
          </a:prstGeom>
          <a:solidFill>
            <a:srgbClr val="BFBFBF"/>
          </a:solidFill>
          <a:ln w="12700" cap="flat" cmpd="sng">
            <a:solidFill>
              <a:schemeClr val="bg2"/>
            </a:solidFill>
            <a:prstDash val="solid"/>
            <a:miter/>
            <a:headEnd type="none" w="med" len="med"/>
            <a:tailEnd type="none" w="med" len="med"/>
          </a:ln>
        </p:spPr>
        <p:txBody>
          <a:bodyPr vert="eaVert" wrap="none" lIns="91368" tIns="45690" rIns="91368" bIns="45690" anchor="ctr"/>
          <a:p>
            <a:pPr algn="ct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4" name="箭头: 下 15"/>
          <p:cNvSpPr/>
          <p:nvPr/>
        </p:nvSpPr>
        <p:spPr>
          <a:xfrm>
            <a:off x="2461895" y="2703195"/>
            <a:ext cx="244475" cy="237490"/>
          </a:xfrm>
          <a:prstGeom prst="downArrow">
            <a:avLst>
              <a:gd name="adj1" fmla="val 50000"/>
              <a:gd name="adj2" fmla="val 49954"/>
            </a:avLst>
          </a:prstGeom>
          <a:solidFill>
            <a:srgbClr val="BFBFBF"/>
          </a:solidFill>
          <a:ln w="12700" cap="flat" cmpd="sng">
            <a:solidFill>
              <a:schemeClr val="bg2"/>
            </a:solidFill>
            <a:prstDash val="solid"/>
            <a:miter/>
            <a:headEnd type="none" w="med" len="med"/>
            <a:tailEnd type="none" w="med" len="med"/>
          </a:ln>
        </p:spPr>
        <p:txBody>
          <a:bodyPr vert="eaVert" wrap="none" lIns="91368" tIns="45690" rIns="91368" bIns="45690" anchor="ctr"/>
          <a:p>
            <a:pPr algn="ct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5" name="箭头: 下 16"/>
          <p:cNvSpPr/>
          <p:nvPr/>
        </p:nvSpPr>
        <p:spPr>
          <a:xfrm>
            <a:off x="4391025" y="2694305"/>
            <a:ext cx="243840" cy="238760"/>
          </a:xfrm>
          <a:prstGeom prst="downArrow">
            <a:avLst>
              <a:gd name="adj1" fmla="val 50000"/>
              <a:gd name="adj2" fmla="val 50241"/>
            </a:avLst>
          </a:prstGeom>
          <a:solidFill>
            <a:srgbClr val="BFBFBF"/>
          </a:solidFill>
          <a:ln w="12700" cap="flat" cmpd="sng">
            <a:solidFill>
              <a:schemeClr val="bg2"/>
            </a:solidFill>
            <a:prstDash val="solid"/>
            <a:miter/>
            <a:headEnd type="none" w="med" len="med"/>
            <a:tailEnd type="none" w="med" len="med"/>
          </a:ln>
        </p:spPr>
        <p:txBody>
          <a:bodyPr vert="eaVert" wrap="none" lIns="91368" tIns="45690" rIns="91368" bIns="45690" anchor="ctr"/>
          <a:p>
            <a:pPr algn="ctr"/>
            <a:endParaRPr lang="zh-CN" altLang="en-US" sz="1200" b="1" dirty="0">
              <a:solidFill>
                <a:schemeClr val="tx1"/>
              </a:solidFill>
              <a:latin typeface="微软雅黑" panose="020B0503020204020204" pitchFamily="34" charset="-122"/>
              <a:ea typeface="微软雅黑" panose="020B0503020204020204" pitchFamily="34" charset="-122"/>
            </a:endParaRPr>
          </a:p>
        </p:txBody>
      </p:sp>
      <p:sp>
        <p:nvSpPr>
          <p:cNvPr id="16" name="箭头: 下 17"/>
          <p:cNvSpPr/>
          <p:nvPr/>
        </p:nvSpPr>
        <p:spPr>
          <a:xfrm>
            <a:off x="7918450" y="2703195"/>
            <a:ext cx="243840" cy="237490"/>
          </a:xfrm>
          <a:prstGeom prst="downArrow">
            <a:avLst>
              <a:gd name="adj1" fmla="val 50000"/>
              <a:gd name="adj2" fmla="val 49954"/>
            </a:avLst>
          </a:prstGeom>
          <a:solidFill>
            <a:srgbClr val="BFBFBF"/>
          </a:solidFill>
          <a:ln w="12700" cap="flat" cmpd="sng">
            <a:solidFill>
              <a:schemeClr val="bg2"/>
            </a:solidFill>
            <a:prstDash val="solid"/>
            <a:miter/>
            <a:headEnd type="none" w="med" len="med"/>
            <a:tailEnd type="none" w="med" len="med"/>
          </a:ln>
        </p:spPr>
        <p:txBody>
          <a:bodyPr vert="eaVert" wrap="none" lIns="91368" tIns="45690" rIns="91368" bIns="45690" anchor="ctr"/>
          <a:p>
            <a:pPr algn="ctr"/>
            <a:endParaRPr lang="zh-CN" altLang="en-US" sz="1200" b="1" dirty="0">
              <a:solidFill>
                <a:schemeClr val="tx1"/>
              </a:solidFill>
              <a:latin typeface="微软雅黑" panose="020B0503020204020204" pitchFamily="34" charset="-122"/>
              <a:ea typeface="微软雅黑" panose="020B0503020204020204" pitchFamily="34" charset="-122"/>
            </a:endParaRPr>
          </a:p>
        </p:txBody>
      </p:sp>
      <p:pic>
        <p:nvPicPr>
          <p:cNvPr id="17" name="图片 26"/>
          <p:cNvPicPr>
            <a:picLocks noChangeAspect="1"/>
          </p:cNvPicPr>
          <p:nvPr/>
        </p:nvPicPr>
        <p:blipFill>
          <a:blip r:embed="rId4"/>
          <a:stretch>
            <a:fillRect/>
          </a:stretch>
        </p:blipFill>
        <p:spPr>
          <a:xfrm>
            <a:off x="7442200" y="1212850"/>
            <a:ext cx="1471295" cy="1307465"/>
          </a:xfrm>
          <a:prstGeom prst="rect">
            <a:avLst/>
          </a:prstGeom>
          <a:noFill/>
          <a:ln w="9525">
            <a:noFill/>
          </a:ln>
        </p:spPr>
      </p:pic>
      <p:sp>
        <p:nvSpPr>
          <p:cNvPr id="18" name="矩形 17"/>
          <p:cNvSpPr/>
          <p:nvPr/>
        </p:nvSpPr>
        <p:spPr>
          <a:xfrm>
            <a:off x="405765" y="4042410"/>
            <a:ext cx="1374140" cy="320675"/>
          </a:xfrm>
          <a:prstGeom prst="rect">
            <a:avLst/>
          </a:prstGeom>
          <a:gradFill>
            <a:gsLst>
              <a:gs pos="0">
                <a:srgbClr val="9EE256"/>
              </a:gs>
              <a:gs pos="100000">
                <a:srgbClr val="52762D"/>
              </a:gs>
            </a:gsLst>
            <a:lin ang="5400000" scaled="0"/>
          </a:gradFill>
          <a:scene3d>
            <a:camera prst="orthographicFront"/>
            <a:lightRig rig="threePt" dir="t"/>
          </a:scene3d>
          <a:sp3d prstMaterial="matte">
            <a:bevelT/>
            <a:bevelB prst="relaxedInset"/>
          </a:sp3d>
        </p:spPr>
        <p:txBody>
          <a:bodyPr wrap="square" lIns="91368" tIns="45690" rIns="91368" bIns="45690">
            <a:spAutoFit/>
          </a:bodyPr>
          <a:p>
            <a:pPr algn="ctr" fontAlgn="base">
              <a:lnSpc>
                <a:spcPct val="150000"/>
              </a:lnSpc>
            </a:pPr>
            <a:r>
              <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Thinner</a:t>
            </a:r>
            <a:endPar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矩形 18"/>
          <p:cNvSpPr/>
          <p:nvPr/>
        </p:nvSpPr>
        <p:spPr>
          <a:xfrm>
            <a:off x="2138045" y="4064000"/>
            <a:ext cx="1374140" cy="320675"/>
          </a:xfrm>
          <a:prstGeom prst="rect">
            <a:avLst/>
          </a:prstGeom>
          <a:gradFill>
            <a:gsLst>
              <a:gs pos="0">
                <a:srgbClr val="9EE256"/>
              </a:gs>
              <a:gs pos="100000">
                <a:srgbClr val="52762D"/>
              </a:gs>
            </a:gsLst>
            <a:lin ang="5400000" scaled="0"/>
          </a:gradFill>
          <a:scene3d>
            <a:camera prst="orthographicFront"/>
            <a:lightRig rig="threePt" dir="t"/>
          </a:scene3d>
          <a:sp3d prstMaterial="matte">
            <a:bevelT/>
            <a:bevelB prst="relaxedInset"/>
          </a:sp3d>
        </p:spPr>
        <p:txBody>
          <a:bodyPr wrap="square" lIns="91368" tIns="45690" rIns="91368" bIns="45690">
            <a:spAutoFit/>
          </a:bodyPr>
          <a:p>
            <a:pPr algn="ctr" fontAlgn="base">
              <a:lnSpc>
                <a:spcPct val="150000"/>
              </a:lnSpc>
            </a:pPr>
            <a:r>
              <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Higher T </a:t>
            </a:r>
            <a:r>
              <a:rPr lang="en-US" altLang="zh-CN" sz="1000" b="1" strike="noStrike" noProof="1" dirty="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Effi</a:t>
            </a:r>
            <a:r>
              <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矩形 19"/>
          <p:cNvSpPr/>
          <p:nvPr/>
        </p:nvSpPr>
        <p:spPr>
          <a:xfrm>
            <a:off x="3876040" y="4064000"/>
            <a:ext cx="1374140" cy="320675"/>
          </a:xfrm>
          <a:prstGeom prst="rect">
            <a:avLst/>
          </a:prstGeom>
          <a:gradFill>
            <a:gsLst>
              <a:gs pos="0">
                <a:srgbClr val="9EE256"/>
              </a:gs>
              <a:gs pos="100000">
                <a:srgbClr val="52762D"/>
              </a:gs>
            </a:gsLst>
            <a:lin ang="5400000" scaled="0"/>
          </a:gradFill>
          <a:scene3d>
            <a:camera prst="orthographicFront"/>
            <a:lightRig rig="threePt" dir="t"/>
          </a:scene3d>
          <a:sp3d prstMaterial="matte">
            <a:bevelT/>
            <a:bevelB prst="relaxedInset"/>
          </a:sp3d>
        </p:spPr>
        <p:txBody>
          <a:bodyPr wrap="square" lIns="91368" tIns="45690" rIns="91368" bIns="45690">
            <a:spAutoFit/>
          </a:bodyPr>
          <a:p>
            <a:pPr algn="ctr" fontAlgn="base">
              <a:lnSpc>
                <a:spcPct val="150000"/>
              </a:lnSpc>
            </a:pPr>
            <a:r>
              <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Lower </a:t>
            </a:r>
            <a:r>
              <a:rPr lang="el-GR"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Δ</a:t>
            </a:r>
            <a:r>
              <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T</a:t>
            </a:r>
            <a:endPar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TextBox 22"/>
          <p:cNvSpPr txBox="1"/>
          <p:nvPr/>
        </p:nvSpPr>
        <p:spPr>
          <a:xfrm>
            <a:off x="5320030" y="633730"/>
            <a:ext cx="1940560" cy="344170"/>
          </a:xfrm>
          <a:prstGeom prst="rect">
            <a:avLst/>
          </a:prstGeom>
          <a:noFill/>
          <a:ln w="9525">
            <a:noFill/>
          </a:ln>
        </p:spPr>
        <p:txBody>
          <a:bodyPr wrap="square" lIns="68544" tIns="34267" rIns="68544" bIns="34267" anchor="t">
            <a:spAutoFit/>
          </a:bodyPr>
          <a:p>
            <a:pPr algn="ctr">
              <a:lnSpc>
                <a:spcPct val="150000"/>
              </a:lnSpc>
            </a:pPr>
            <a:r>
              <a:rPr lang="en-US" altLang="zh-CN"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多功能</a:t>
            </a:r>
            <a:endPar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矩形 21"/>
          <p:cNvSpPr/>
          <p:nvPr/>
        </p:nvSpPr>
        <p:spPr>
          <a:xfrm>
            <a:off x="5525135" y="4064000"/>
            <a:ext cx="1653540" cy="320675"/>
          </a:xfrm>
          <a:prstGeom prst="rect">
            <a:avLst/>
          </a:prstGeom>
          <a:solidFill>
            <a:schemeClr val="accent2">
              <a:alpha val="45000"/>
            </a:schemeClr>
          </a:solidFill>
          <a:scene3d>
            <a:camera prst="orthographicFront"/>
            <a:lightRig rig="threePt" dir="t"/>
          </a:scene3d>
          <a:sp3d prstMaterial="matte">
            <a:bevelT/>
            <a:bevelB prst="relaxedInset"/>
          </a:sp3d>
        </p:spPr>
        <p:txBody>
          <a:bodyPr wrap="square" lIns="91368" tIns="45690" rIns="91368" bIns="45690">
            <a:spAutoFit/>
          </a:bodyPr>
          <a:p>
            <a:pPr algn="ctr" fontAlgn="base">
              <a:lnSpc>
                <a:spcPct val="150000"/>
              </a:lnSpc>
            </a:pPr>
            <a:r>
              <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Combo Design</a:t>
            </a:r>
            <a:endPar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3" name="图片 32"/>
          <p:cNvPicPr>
            <a:picLocks noChangeAspect="1"/>
          </p:cNvPicPr>
          <p:nvPr/>
        </p:nvPicPr>
        <p:blipFill>
          <a:blip r:embed="rId5"/>
          <a:stretch>
            <a:fillRect/>
          </a:stretch>
        </p:blipFill>
        <p:spPr>
          <a:xfrm>
            <a:off x="5723255" y="1253490"/>
            <a:ext cx="1518285" cy="1368425"/>
          </a:xfrm>
          <a:prstGeom prst="rect">
            <a:avLst/>
          </a:prstGeom>
          <a:noFill/>
          <a:ln w="9525">
            <a:noFill/>
          </a:ln>
        </p:spPr>
      </p:pic>
      <p:sp>
        <p:nvSpPr>
          <p:cNvPr id="24" name="矩形 23"/>
          <p:cNvSpPr/>
          <p:nvPr/>
        </p:nvSpPr>
        <p:spPr>
          <a:xfrm>
            <a:off x="7539355" y="4042410"/>
            <a:ext cx="1374140" cy="320675"/>
          </a:xfrm>
          <a:prstGeom prst="rect">
            <a:avLst/>
          </a:prstGeom>
          <a:solidFill>
            <a:schemeClr val="accent2">
              <a:alpha val="45000"/>
            </a:schemeClr>
          </a:solidFill>
          <a:scene3d>
            <a:camera prst="orthographicFront"/>
            <a:lightRig rig="threePt" dir="t"/>
          </a:scene3d>
          <a:sp3d prstMaterial="matte">
            <a:bevelT/>
            <a:bevelB prst="relaxedInset"/>
          </a:sp3d>
        </p:spPr>
        <p:txBody>
          <a:bodyPr wrap="square" lIns="91368" tIns="45690" rIns="91368" bIns="45690">
            <a:spAutoFit/>
          </a:bodyPr>
          <a:p>
            <a:pPr algn="ctr" fontAlgn="base">
              <a:lnSpc>
                <a:spcPct val="150000"/>
              </a:lnSpc>
            </a:pPr>
            <a:r>
              <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Free Use</a:t>
            </a:r>
            <a:endParaRPr lang="en-US" altLang="zh-CN" sz="1000" b="1" strike="noStrike" noProof="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矩形 34"/>
          <p:cNvSpPr/>
          <p:nvPr/>
        </p:nvSpPr>
        <p:spPr>
          <a:xfrm>
            <a:off x="5731510" y="3123565"/>
            <a:ext cx="1510030" cy="551815"/>
          </a:xfrm>
          <a:prstGeom prst="rect">
            <a:avLst/>
          </a:prstGeom>
          <a:noFill/>
          <a:ln w="9525">
            <a:noFill/>
          </a:ln>
        </p:spPr>
        <p:txBody>
          <a:bodyPr wrap="square" lIns="91368" tIns="45690" rIns="91368" bIns="45690" anchor="t">
            <a:spAutoFit/>
          </a:bodyPr>
          <a:p>
            <a:pPr>
              <a:lnSpc>
                <a:spcPct val="150000"/>
              </a:lnSpc>
            </a:pP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 WPT/NFC/MST</a:t>
            </a:r>
            <a:endPar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b. </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低电磁干扰</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箭头: 下 16"/>
          <p:cNvSpPr/>
          <p:nvPr/>
        </p:nvSpPr>
        <p:spPr>
          <a:xfrm>
            <a:off x="6195695" y="2693670"/>
            <a:ext cx="244475" cy="237490"/>
          </a:xfrm>
          <a:prstGeom prst="downArrow">
            <a:avLst>
              <a:gd name="adj1" fmla="val 50000"/>
              <a:gd name="adj2" fmla="val 49954"/>
            </a:avLst>
          </a:prstGeom>
          <a:solidFill>
            <a:srgbClr val="BFBFBF"/>
          </a:solidFill>
          <a:ln w="12700" cap="flat" cmpd="sng">
            <a:solidFill>
              <a:schemeClr val="bg2"/>
            </a:solidFill>
            <a:prstDash val="solid"/>
            <a:miter/>
            <a:headEnd type="none" w="med" len="med"/>
            <a:tailEnd type="none" w="med" len="med"/>
          </a:ln>
        </p:spPr>
        <p:txBody>
          <a:bodyPr vert="eaVert" wrap="none" lIns="91368" tIns="45690" rIns="91368" bIns="45690" anchor="ctr"/>
          <a:p>
            <a:pPr algn="ctr"/>
            <a:endParaRPr lang="zh-CN" altLang="en-US" sz="12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3787170" y="238836"/>
            <a:ext cx="1569660" cy="646331"/>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zh-CN" altLang="en-US" sz="3600">
                <a:solidFill>
                  <a:schemeClr val="tx1">
                    <a:lumMod val="85000"/>
                    <a:lumOff val="15000"/>
                  </a:schemeClr>
                </a:solidFill>
              </a:rPr>
              <a:t>目录页</a:t>
            </a:r>
            <a:endParaRPr lang="zh-CN" altLang="en-US" sz="3600">
              <a:solidFill>
                <a:schemeClr val="tx1">
                  <a:lumMod val="85000"/>
                  <a:lumOff val="15000"/>
                </a:schemeClr>
              </a:solidFill>
            </a:endParaRPr>
          </a:p>
        </p:txBody>
      </p:sp>
      <p:sp>
        <p:nvSpPr>
          <p:cNvPr id="34" name="TextBox 33"/>
          <p:cNvSpPr txBox="1"/>
          <p:nvPr/>
        </p:nvSpPr>
        <p:spPr>
          <a:xfrm rot="21560070">
            <a:off x="3451095" y="810246"/>
            <a:ext cx="2241811" cy="332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zh-CN">
                <a:solidFill>
                  <a:schemeClr val="tx1">
                    <a:lumMod val="85000"/>
                    <a:lumOff val="15000"/>
                  </a:schemeClr>
                </a:solidFill>
              </a:rPr>
              <a:t>CONTENTS   PAGE </a:t>
            </a:r>
            <a:endParaRPr lang="en-US" altLang="zh-CN">
              <a:solidFill>
                <a:schemeClr val="tx1">
                  <a:lumMod val="85000"/>
                  <a:lumOff val="15000"/>
                </a:schemeClr>
              </a:solidFill>
            </a:endParaRPr>
          </a:p>
        </p:txBody>
      </p:sp>
      <p:cxnSp>
        <p:nvCxnSpPr>
          <p:cNvPr id="3" name="直接连接符 2"/>
          <p:cNvCxnSpPr/>
          <p:nvPr/>
        </p:nvCxnSpPr>
        <p:spPr>
          <a:xfrm>
            <a:off x="-12614" y="987574"/>
            <a:ext cx="3563888" cy="0"/>
          </a:xfrm>
          <a:prstGeom prst="line">
            <a:avLst/>
          </a:prstGeom>
          <a:ln w="1270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5580112" y="987574"/>
            <a:ext cx="3563888" cy="0"/>
          </a:xfrm>
          <a:prstGeom prst="line">
            <a:avLst/>
          </a:prstGeom>
          <a:ln w="1270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flipH="1">
            <a:off x="7779579" y="2748495"/>
            <a:ext cx="1387546" cy="11422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flipH="1">
            <a:off x="6315937" y="2748495"/>
            <a:ext cx="1387546" cy="1142219"/>
          </a:xfrm>
          <a:prstGeom prst="rect">
            <a:avLst/>
          </a:prstGeom>
          <a:blipFill dpi="0" rotWithShape="1">
            <a:blip r:embed="rId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flipH="1">
            <a:off x="4928391" y="3890714"/>
            <a:ext cx="1387546" cy="1142219"/>
          </a:xfrm>
          <a:prstGeom prst="rect">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flipH="1">
            <a:off x="7792966" y="3949811"/>
            <a:ext cx="1387546" cy="1142219"/>
          </a:xfrm>
          <a:prstGeom prst="rect">
            <a:avLst/>
          </a:prstGeom>
          <a:blipFill dpi="0" rotWithShape="1">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flipH="1">
            <a:off x="7779579" y="1518690"/>
            <a:ext cx="1387546" cy="11422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971600" y="1624154"/>
            <a:ext cx="637033"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971600" y="2200218"/>
            <a:ext cx="637033"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a:p>
        </p:txBody>
      </p:sp>
      <p:sp>
        <p:nvSpPr>
          <p:cNvPr id="50" name="矩形 49"/>
          <p:cNvSpPr/>
          <p:nvPr/>
        </p:nvSpPr>
        <p:spPr>
          <a:xfrm>
            <a:off x="971600" y="2776282"/>
            <a:ext cx="637033"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a:p>
        </p:txBody>
      </p:sp>
      <p:sp>
        <p:nvSpPr>
          <p:cNvPr id="55" name="矩形 54"/>
          <p:cNvSpPr/>
          <p:nvPr/>
        </p:nvSpPr>
        <p:spPr>
          <a:xfrm>
            <a:off x="971600" y="3352346"/>
            <a:ext cx="637033"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a:p>
        </p:txBody>
      </p:sp>
      <p:sp>
        <p:nvSpPr>
          <p:cNvPr id="56" name="TextBox 55"/>
          <p:cNvSpPr txBox="1"/>
          <p:nvPr/>
        </p:nvSpPr>
        <p:spPr>
          <a:xfrm>
            <a:off x="1080764" y="1614862"/>
            <a:ext cx="486030" cy="400110"/>
          </a:xfrm>
          <a:prstGeom prst="rect">
            <a:avLst/>
          </a:prstGeom>
          <a:noFill/>
        </p:spPr>
        <p:txBody>
          <a:bodyPr wrap="none" rtlCol="0">
            <a:spAutoFit/>
          </a:bodyPr>
          <a:lstStyle/>
          <a:p>
            <a:r>
              <a:rPr lang="en-US" altLang="zh-CN" sz="2000">
                <a:solidFill>
                  <a:schemeClr val="bg1"/>
                </a:solidFill>
                <a:latin typeface="微软雅黑" panose="020B0503020204020204" pitchFamily="34" charset="-122"/>
                <a:ea typeface="微软雅黑" panose="020B0503020204020204" pitchFamily="34" charset="-122"/>
              </a:rPr>
              <a:t>01</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1080764" y="2200218"/>
            <a:ext cx="486030" cy="400110"/>
          </a:xfrm>
          <a:prstGeom prst="rect">
            <a:avLst/>
          </a:prstGeom>
          <a:noFill/>
        </p:spPr>
        <p:txBody>
          <a:bodyPr wrap="none" rtlCol="0">
            <a:spAutoFit/>
          </a:bodyPr>
          <a:lstStyle/>
          <a:p>
            <a:r>
              <a:rPr lang="en-US" altLang="zh-CN" sz="2000">
                <a:solidFill>
                  <a:schemeClr val="bg1"/>
                </a:solidFill>
                <a:latin typeface="微软雅黑" panose="020B0503020204020204" pitchFamily="34" charset="-122"/>
                <a:ea typeface="微软雅黑" panose="020B0503020204020204" pitchFamily="34" charset="-122"/>
              </a:rPr>
              <a:t>02</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1080764" y="2776282"/>
            <a:ext cx="486030" cy="400110"/>
          </a:xfrm>
          <a:prstGeom prst="rect">
            <a:avLst/>
          </a:prstGeom>
          <a:noFill/>
        </p:spPr>
        <p:txBody>
          <a:bodyPr wrap="none" rtlCol="0">
            <a:spAutoFit/>
          </a:bodyPr>
          <a:lstStyle/>
          <a:p>
            <a:r>
              <a:rPr lang="en-US" altLang="zh-CN" sz="2000">
                <a:solidFill>
                  <a:schemeClr val="bg1"/>
                </a:solidFill>
                <a:latin typeface="微软雅黑" panose="020B0503020204020204" pitchFamily="34" charset="-122"/>
                <a:ea typeface="微软雅黑" panose="020B0503020204020204" pitchFamily="34" charset="-122"/>
              </a:rPr>
              <a:t>03</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1061634" y="3352346"/>
            <a:ext cx="486030" cy="400110"/>
          </a:xfrm>
          <a:prstGeom prst="rect">
            <a:avLst/>
          </a:prstGeom>
          <a:noFill/>
        </p:spPr>
        <p:txBody>
          <a:bodyPr wrap="none" rtlCol="0">
            <a:spAutoFit/>
          </a:bodyPr>
          <a:lstStyle/>
          <a:p>
            <a:r>
              <a:rPr lang="en-US" altLang="zh-CN" sz="2000">
                <a:solidFill>
                  <a:schemeClr val="bg1"/>
                </a:solidFill>
                <a:latin typeface="微软雅黑" panose="020B0503020204020204" pitchFamily="34" charset="-122"/>
                <a:ea typeface="微软雅黑" panose="020B0503020204020204" pitchFamily="34" charset="-122"/>
              </a:rPr>
              <a:t>04</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1835696" y="1624154"/>
            <a:ext cx="1554480" cy="368300"/>
          </a:xfrm>
          <a:prstGeom prst="rect">
            <a:avLst/>
          </a:prstGeom>
          <a:noFill/>
        </p:spPr>
        <p:txBody>
          <a:bodyPr wrap="none" rtlCol="0">
            <a:spAutoFit/>
          </a:bodyPr>
          <a:lstStyle/>
          <a:p>
            <a:pPr algn="l"/>
            <a:r>
              <a:rPr lang="zh-CN" altLang="en-US" b="1">
                <a:solidFill>
                  <a:schemeClr val="tx1">
                    <a:lumMod val="75000"/>
                    <a:lumOff val="25000"/>
                  </a:schemeClr>
                </a:solidFill>
                <a:latin typeface="微软雅黑" panose="020B0503020204020204" pitchFamily="34" charset="-122"/>
                <a:ea typeface="微软雅黑" panose="020B0503020204020204" pitchFamily="34" charset="-122"/>
              </a:rPr>
              <a:t>无线充电简介</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1835696" y="2200982"/>
            <a:ext cx="2697480" cy="368300"/>
          </a:xfrm>
          <a:prstGeom prst="rect">
            <a:avLst/>
          </a:prstGeom>
          <a:noFill/>
        </p:spPr>
        <p:txBody>
          <a:bodyPr wrap="none" rtlCol="0">
            <a:spAutoFit/>
          </a:bodyPr>
          <a:lstStyle/>
          <a:p>
            <a:pPr algn="l"/>
            <a:r>
              <a:rPr lang="zh-CN" altLang="en-US" b="1">
                <a:solidFill>
                  <a:schemeClr val="tx1">
                    <a:lumMod val="75000"/>
                    <a:lumOff val="25000"/>
                  </a:schemeClr>
                </a:solidFill>
                <a:latin typeface="微软雅黑" panose="020B0503020204020204" pitchFamily="34" charset="-122"/>
                <a:ea typeface="微软雅黑" panose="020B0503020204020204" pitchFamily="34" charset="-122"/>
              </a:rPr>
              <a:t>隔磁片用软磁材料的选择</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1835695" y="2776282"/>
            <a:ext cx="2240280" cy="368300"/>
          </a:xfrm>
          <a:prstGeom prst="rect">
            <a:avLst/>
          </a:prstGeom>
          <a:noFill/>
        </p:spPr>
        <p:txBody>
          <a:bodyPr wrap="none" rtlCol="0">
            <a:spAutoFit/>
          </a:bodyPr>
          <a:lstStyle/>
          <a:p>
            <a:pPr algn="l"/>
            <a:r>
              <a:rPr lang="zh-CN" altLang="en-US" b="1">
                <a:solidFill>
                  <a:schemeClr val="tx1">
                    <a:lumMod val="75000"/>
                    <a:lumOff val="25000"/>
                  </a:schemeClr>
                </a:solidFill>
                <a:latin typeface="微软雅黑" panose="020B0503020204020204" pitchFamily="34" charset="-122"/>
                <a:ea typeface="微软雅黑" panose="020B0503020204020204" pitchFamily="34" charset="-122"/>
              </a:rPr>
              <a:t>铁基纳米晶材料介绍</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1835694" y="3352141"/>
            <a:ext cx="2697480" cy="368300"/>
          </a:xfrm>
          <a:prstGeom prst="rect">
            <a:avLst/>
          </a:prstGeom>
          <a:noFill/>
        </p:spPr>
        <p:txBody>
          <a:bodyPr wrap="none" rtlCol="0">
            <a:spAutoFit/>
          </a:bodyPr>
          <a:lstStyle/>
          <a:p>
            <a:pPr algn="l"/>
            <a:r>
              <a:rPr lang="zh-CN" altLang="en-US" b="1">
                <a:solidFill>
                  <a:schemeClr val="tx1">
                    <a:lumMod val="75000"/>
                    <a:lumOff val="25000"/>
                  </a:schemeClr>
                </a:solidFill>
                <a:latin typeface="微软雅黑" panose="020B0503020204020204" pitchFamily="34" charset="-122"/>
                <a:ea typeface="微软雅黑" panose="020B0503020204020204" pitchFamily="34" charset="-122"/>
              </a:rPr>
              <a:t>大有科技纳米晶隔磁材料</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9" name="矩形 68"/>
          <p:cNvSpPr/>
          <p:nvPr/>
        </p:nvSpPr>
        <p:spPr>
          <a:xfrm flipH="1">
            <a:off x="5416529" y="2006777"/>
            <a:ext cx="899407" cy="7403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flipH="1">
            <a:off x="6315937" y="1529433"/>
            <a:ext cx="579869" cy="4773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955090" y="3909876"/>
            <a:ext cx="637033"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aseline="-25000"/>
          </a:p>
        </p:txBody>
      </p:sp>
      <p:sp>
        <p:nvSpPr>
          <p:cNvPr id="5" name="TextBox 63"/>
          <p:cNvSpPr txBox="1"/>
          <p:nvPr/>
        </p:nvSpPr>
        <p:spPr>
          <a:xfrm>
            <a:off x="1045124" y="3909876"/>
            <a:ext cx="481330" cy="398780"/>
          </a:xfrm>
          <a:prstGeom prst="rect">
            <a:avLst/>
          </a:prstGeom>
          <a:noFill/>
        </p:spPr>
        <p:txBody>
          <a:bodyPr wrap="none" rtlCol="0">
            <a:spAutoFit/>
          </a:bodyPr>
          <a:p>
            <a:r>
              <a:rPr lang="en-US" altLang="zh-CN" sz="2000">
                <a:solidFill>
                  <a:schemeClr val="bg1"/>
                </a:solidFill>
                <a:latin typeface="微软雅黑" panose="020B0503020204020204" pitchFamily="34" charset="-122"/>
                <a:ea typeface="微软雅黑" panose="020B0503020204020204" pitchFamily="34" charset="-122"/>
              </a:rPr>
              <a:t>05</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 name="TextBox 67"/>
          <p:cNvSpPr txBox="1"/>
          <p:nvPr/>
        </p:nvSpPr>
        <p:spPr>
          <a:xfrm>
            <a:off x="1819184" y="3909671"/>
            <a:ext cx="1783080" cy="368300"/>
          </a:xfrm>
          <a:prstGeom prst="rect">
            <a:avLst/>
          </a:prstGeom>
          <a:noFill/>
        </p:spPr>
        <p:txBody>
          <a:bodyPr wrap="none" rtlCol="0">
            <a:spAutoFit/>
          </a:bodyPr>
          <a:p>
            <a:pPr algn="l"/>
            <a:r>
              <a:rPr lang="zh-CN" altLang="en-US" b="1">
                <a:solidFill>
                  <a:schemeClr val="tx1">
                    <a:lumMod val="75000"/>
                    <a:lumOff val="25000"/>
                  </a:schemeClr>
                </a:solidFill>
                <a:latin typeface="微软雅黑" panose="020B0503020204020204" pitchFamily="34" charset="-122"/>
                <a:ea typeface="微软雅黑" panose="020B0503020204020204" pitchFamily="34" charset="-122"/>
              </a:rPr>
              <a:t>无线充电的未来</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1784406" y="1061904"/>
            <a:ext cx="1704313" cy="156966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9600">
                <a:solidFill>
                  <a:srgbClr val="0070C0"/>
                </a:solidFill>
              </a:rPr>
              <a:t>03</a:t>
            </a:r>
            <a:endParaRPr lang="zh-CN" altLang="en-US" sz="9600">
              <a:solidFill>
                <a:srgbClr val="0070C0"/>
              </a:solidFill>
            </a:endParaRPr>
          </a:p>
        </p:txBody>
      </p:sp>
      <p:cxnSp>
        <p:nvCxnSpPr>
          <p:cNvPr id="14" name="直接连接符 13"/>
          <p:cNvCxnSpPr/>
          <p:nvPr/>
        </p:nvCxnSpPr>
        <p:spPr>
          <a:xfrm>
            <a:off x="-12614" y="1839476"/>
            <a:ext cx="1781944" cy="0"/>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3" idx="3"/>
          </p:cNvCxnSpPr>
          <p:nvPr/>
        </p:nvCxnSpPr>
        <p:spPr>
          <a:xfrm flipV="1">
            <a:off x="3488719" y="1839476"/>
            <a:ext cx="5655281"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79912" y="987574"/>
            <a:ext cx="4754880" cy="706755"/>
          </a:xfrm>
          <a:prstGeom prst="rect">
            <a:avLst/>
          </a:prstGeom>
          <a:noFill/>
        </p:spPr>
        <p:txBody>
          <a:bodyPr wrap="none" rtlCol="0">
            <a:spAutoFit/>
          </a:bodyPr>
          <a:lstStyle/>
          <a:p>
            <a:r>
              <a:rPr lang="zh-CN" altLang="en-US" sz="4000" b="1">
                <a:solidFill>
                  <a:schemeClr val="tx1">
                    <a:lumMod val="85000"/>
                    <a:lumOff val="15000"/>
                  </a:schemeClr>
                </a:solidFill>
                <a:latin typeface="微软雅黑" panose="020B0503020204020204" pitchFamily="34" charset="-122"/>
                <a:ea typeface="微软雅黑" panose="020B0503020204020204" pitchFamily="34" charset="-122"/>
              </a:rPr>
              <a:t>铁基纳米晶材料介绍</a:t>
            </a:r>
            <a:endParaRPr lang="zh-CN" altLang="en-US" sz="4000" b="1">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0-#ppt_h/2"/>
                                          </p:val>
                                        </p:tav>
                                        <p:tav tm="100000">
                                          <p:val>
                                            <p:strVal val="#ppt_y"/>
                                          </p:val>
                                        </p:tav>
                                      </p:tavLst>
                                    </p:anim>
                                  </p:childTnLst>
                                </p:cTn>
                              </p:par>
                            </p:childTnLst>
                          </p:cTn>
                        </p:par>
                        <p:par>
                          <p:cTn id="18" fill="hold">
                            <p:stCondLst>
                              <p:cond delay="1049"/>
                            </p:stCondLst>
                            <p:childTnLst>
                              <p:par>
                                <p:cTn id="19" presetID="56" presetClass="entr" presetSubtype="0" fill="hold" grpId="1" nodeType="afterEffect">
                                  <p:iterate type="lt">
                                    <p:tmPct val="10000"/>
                                  </p:iterate>
                                  <p:childTnLst>
                                    <p:set>
                                      <p:cBhvr>
                                        <p:cTn id="20" dur="1" fill="hold">
                                          <p:stCondLst>
                                            <p:cond delay="0"/>
                                          </p:stCondLst>
                                        </p:cTn>
                                        <p:tgtEl>
                                          <p:spTgt spid="16"/>
                                        </p:tgtEl>
                                        <p:attrNameLst>
                                          <p:attrName>style.visibility</p:attrName>
                                        </p:attrNameLst>
                                      </p:cBhvr>
                                      <p:to>
                                        <p:strVal val="visible"/>
                                      </p:to>
                                    </p:set>
                                    <p:anim by="(-#ppt_w*2)" calcmode="lin" valueType="num">
                                      <p:cBhvr rctx="PPT">
                                        <p:cTn id="21" dur="500" autoRev="1" fill="hold">
                                          <p:stCondLst>
                                            <p:cond delay="0"/>
                                          </p:stCondLst>
                                        </p:cTn>
                                        <p:tgtEl>
                                          <p:spTgt spid="16"/>
                                        </p:tgtEl>
                                        <p:attrNameLst>
                                          <p:attrName>ppt_w</p:attrName>
                                        </p:attrNameLst>
                                      </p:cBhvr>
                                    </p:anim>
                                    <p:anim by="(#ppt_w*0.50)" calcmode="lin" valueType="num">
                                      <p:cBhvr>
                                        <p:cTn id="22" dur="500" decel="50000" autoRev="1" fill="hold">
                                          <p:stCondLst>
                                            <p:cond delay="0"/>
                                          </p:stCondLst>
                                        </p:cTn>
                                        <p:tgtEl>
                                          <p:spTgt spid="16"/>
                                        </p:tgtEl>
                                        <p:attrNameLst>
                                          <p:attrName>ppt_x</p:attrName>
                                        </p:attrNameLst>
                                      </p:cBhvr>
                                    </p:anim>
                                    <p:anim from="(-#ppt_h/2)" to="(#ppt_y)" calcmode="lin" valueType="num">
                                      <p:cBhvr>
                                        <p:cTn id="23" dur="1000" fill="hold">
                                          <p:stCondLst>
                                            <p:cond delay="0"/>
                                          </p:stCondLst>
                                        </p:cTn>
                                        <p:tgtEl>
                                          <p:spTgt spid="16"/>
                                        </p:tgtEl>
                                        <p:attrNameLst>
                                          <p:attrName>ppt_y</p:attrName>
                                        </p:attrNameLst>
                                      </p:cBhvr>
                                    </p:anim>
                                    <p:animRot by="21600000">
                                      <p:cBhvr>
                                        <p:cTn id="24"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1</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1783080"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非晶材料的特点</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2529" name="矩形 70669"/>
          <p:cNvSpPr/>
          <p:nvPr/>
        </p:nvSpPr>
        <p:spPr>
          <a:xfrm>
            <a:off x="120650" y="3225165"/>
            <a:ext cx="3599180" cy="1489075"/>
          </a:xfrm>
          <a:prstGeom prst="rect">
            <a:avLst/>
          </a:prstGeom>
          <a:noFill/>
          <a:ln w="9525">
            <a:noFill/>
          </a:ln>
          <a:effectLst>
            <a:prstShdw prst="shdw17" dist="17961" dir="2699999">
              <a:srgbClr val="433E69"/>
            </a:prstShdw>
          </a:effectLst>
        </p:spPr>
        <p:txBody>
          <a:bodyPr wrap="square" anchor="t">
            <a:spAutoFit/>
          </a:bodyPr>
          <a:p>
            <a:pPr>
              <a:lnSpc>
                <a:spcPct val="130000"/>
              </a:lnSpc>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晶体（态）：原子、有序的、规则的、远程有序  </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非</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晶体（态）：急冷、</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“冻结”、不完整的晶格、远程</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无序</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、玻璃态</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非</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晶合金又称</a:t>
            </a:r>
            <a:r>
              <a:rPr lang="zh-CN" altLang="en-US"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金属</a:t>
            </a:r>
            <a:r>
              <a:rPr lang="zh-CN" altLang="en-US"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玻璃</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2532" name="图片 32778" descr="11234091"/>
          <p:cNvPicPr>
            <a:picLocks noChangeAspect="1"/>
          </p:cNvPicPr>
          <p:nvPr/>
        </p:nvPicPr>
        <p:blipFill>
          <a:blip r:embed="rId1"/>
          <a:stretch>
            <a:fillRect/>
          </a:stretch>
        </p:blipFill>
        <p:spPr>
          <a:xfrm>
            <a:off x="270510" y="843915"/>
            <a:ext cx="3448685" cy="2232660"/>
          </a:xfrm>
          <a:prstGeom prst="rect">
            <a:avLst/>
          </a:prstGeom>
          <a:noFill/>
          <a:ln w="9525">
            <a:solidFill>
              <a:srgbClr val="C00000"/>
            </a:solidFill>
          </a:ln>
        </p:spPr>
      </p:pic>
      <p:pic>
        <p:nvPicPr>
          <p:cNvPr id="14" name="图片 13"/>
          <p:cNvPicPr>
            <a:picLocks noChangeAspect="1"/>
          </p:cNvPicPr>
          <p:nvPr/>
        </p:nvPicPr>
        <p:blipFill>
          <a:blip r:embed="rId2"/>
          <a:stretch>
            <a:fillRect/>
          </a:stretch>
        </p:blipFill>
        <p:spPr>
          <a:xfrm>
            <a:off x="4122420" y="3487420"/>
            <a:ext cx="4554220" cy="965200"/>
          </a:xfrm>
          <a:prstGeom prst="rect">
            <a:avLst/>
          </a:prstGeom>
        </p:spPr>
      </p:pic>
      <p:pic>
        <p:nvPicPr>
          <p:cNvPr id="15" name="图片 14"/>
          <p:cNvPicPr>
            <a:picLocks noChangeAspect="1"/>
          </p:cNvPicPr>
          <p:nvPr/>
        </p:nvPicPr>
        <p:blipFill>
          <a:blip r:embed="rId3"/>
          <a:stretch>
            <a:fillRect/>
          </a:stretch>
        </p:blipFill>
        <p:spPr>
          <a:xfrm>
            <a:off x="4122420" y="843915"/>
            <a:ext cx="2683510" cy="1316355"/>
          </a:xfrm>
          <a:prstGeom prst="rect">
            <a:avLst/>
          </a:prstGeom>
        </p:spPr>
      </p:pic>
      <p:pic>
        <p:nvPicPr>
          <p:cNvPr id="16" name="图片 15"/>
          <p:cNvPicPr>
            <a:picLocks noChangeAspect="1"/>
          </p:cNvPicPr>
          <p:nvPr/>
        </p:nvPicPr>
        <p:blipFill>
          <a:blip r:embed="rId4"/>
          <a:stretch>
            <a:fillRect/>
          </a:stretch>
        </p:blipFill>
        <p:spPr>
          <a:xfrm>
            <a:off x="4122420" y="2160270"/>
            <a:ext cx="4342765" cy="1096010"/>
          </a:xfrm>
          <a:prstGeom prst="rect">
            <a:avLst/>
          </a:prstGeom>
        </p:spPr>
      </p:pic>
      <p:pic>
        <p:nvPicPr>
          <p:cNvPr id="5" name="图片 15372"/>
          <p:cNvPicPr>
            <a:picLocks noChangeAspect="1"/>
          </p:cNvPicPr>
          <p:nvPr/>
        </p:nvPicPr>
        <p:blipFill>
          <a:blip r:embed="rId5"/>
          <a:stretch>
            <a:fillRect/>
          </a:stretch>
        </p:blipFill>
        <p:spPr>
          <a:xfrm>
            <a:off x="6925310" y="751205"/>
            <a:ext cx="2086610" cy="1580515"/>
          </a:xfrm>
          <a:prstGeom prst="rect">
            <a:avLst/>
          </a:prstGeom>
          <a:noFill/>
          <a:ln w="9525">
            <a:solidFill>
              <a:srgbClr val="C00000"/>
            </a:solid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4457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8427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2</a:t>
            </a:r>
            <a:endParaRPr lang="en-US" altLang="zh-CN" sz="4400">
              <a:solidFill>
                <a:srgbClr val="0070C0"/>
              </a:solidFill>
            </a:endParaRPr>
          </a:p>
        </p:txBody>
      </p:sp>
      <p:cxnSp>
        <p:nvCxnSpPr>
          <p:cNvPr id="41" name="直接连接符 40"/>
          <p:cNvCxnSpPr/>
          <p:nvPr/>
        </p:nvCxnSpPr>
        <p:spPr>
          <a:xfrm>
            <a:off x="-12614" y="57681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8407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96354"/>
            <a:ext cx="1325880"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非晶的制备</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3497580" y="852805"/>
            <a:ext cx="2735580" cy="1038860"/>
          </a:xfrm>
          <a:prstGeom prst="rect">
            <a:avLst/>
          </a:prstGeom>
          <a:noFill/>
          <a:ln w="9525">
            <a:noFill/>
          </a:ln>
        </p:spPr>
        <p:txBody>
          <a:bodyPr wrap="square">
            <a:spAutoFit/>
          </a:bodyPr>
          <a:p>
            <a:r>
              <a:rPr lang="zh-CN" altLang="en-US" sz="14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带材制备：超急冷（</a:t>
            </a:r>
            <a:r>
              <a:rPr lang="en-US" altLang="zh-CN" sz="14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10</a:t>
            </a:r>
            <a:r>
              <a:rPr lang="en-US" altLang="zh-CN" sz="1400" b="1" baseline="30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6</a:t>
            </a:r>
            <a:r>
              <a:rPr lang="en-US" altLang="zh-CN" sz="14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℃/S</a:t>
            </a:r>
            <a:r>
              <a:rPr lang="zh-CN" altLang="en-US" sz="14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ct val="50000"/>
              </a:spcBef>
              <a:buClr>
                <a:schemeClr val="folHlink"/>
              </a:buClr>
              <a:buSzPct val="60000"/>
              <a:buFont typeface="Wingdings" panose="05000000000000000000" pitchFamily="2" charset="2"/>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带材厚度：</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16~37um </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ct val="50000"/>
              </a:spcBef>
              <a:buClr>
                <a:schemeClr val="folHlink"/>
              </a:buClr>
              <a:buSzPct val="60000"/>
              <a:buFont typeface="Wingdings" panose="05000000000000000000" pitchFamily="2" charset="2"/>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带材宽度：</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1.5~213mm</a:t>
            </a:r>
            <a:endParaRPr lang="en-US" altLang="zh-CN" sz="14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6" descr="11123"/>
          <p:cNvPicPr>
            <a:picLocks noChangeAspect="1"/>
          </p:cNvPicPr>
          <p:nvPr/>
        </p:nvPicPr>
        <p:blipFill>
          <a:blip r:embed="rId1"/>
          <a:stretch>
            <a:fillRect/>
          </a:stretch>
        </p:blipFill>
        <p:spPr>
          <a:xfrm>
            <a:off x="6233160" y="695960"/>
            <a:ext cx="2330450" cy="1783080"/>
          </a:xfrm>
          <a:prstGeom prst="rect">
            <a:avLst/>
          </a:prstGeom>
          <a:noFill/>
          <a:ln w="9525">
            <a:solidFill>
              <a:srgbClr val="C00000"/>
            </a:solidFill>
          </a:ln>
        </p:spPr>
      </p:pic>
      <p:sp>
        <p:nvSpPr>
          <p:cNvPr id="28676" name="矩形 70669"/>
          <p:cNvSpPr/>
          <p:nvPr/>
        </p:nvSpPr>
        <p:spPr>
          <a:xfrm>
            <a:off x="3946525" y="6044248"/>
            <a:ext cx="1319213" cy="330835"/>
          </a:xfrm>
          <a:prstGeom prst="rect">
            <a:avLst/>
          </a:prstGeom>
          <a:noFill/>
          <a:ln w="9525">
            <a:noFill/>
          </a:ln>
          <a:effectLst>
            <a:prstShdw prst="shdw17" dist="17961" dir="2699999">
              <a:srgbClr val="433E69"/>
            </a:prstShdw>
          </a:effectLst>
        </p:spPr>
        <p:txBody>
          <a:bodyPr anchor="t">
            <a:spAutoFit/>
          </a:bodyPr>
          <a:p>
            <a:pPr>
              <a:lnSpc>
                <a:spcPct val="130000"/>
              </a:lnSpc>
            </a:pP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rPr>
              <a:t>XRD</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图谱</a:t>
            </a:r>
            <a:endParaRPr lang="zh-CN" altLang="en-US" sz="12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677" name="矩形 70669"/>
          <p:cNvSpPr/>
          <p:nvPr/>
        </p:nvSpPr>
        <p:spPr>
          <a:xfrm>
            <a:off x="2178050" y="5648960"/>
            <a:ext cx="1319213" cy="330835"/>
          </a:xfrm>
          <a:prstGeom prst="rect">
            <a:avLst/>
          </a:prstGeom>
          <a:noFill/>
          <a:ln w="9525">
            <a:noFill/>
          </a:ln>
          <a:effectLst>
            <a:prstShdw prst="shdw17" dist="17961" dir="2699999">
              <a:srgbClr val="433E69"/>
            </a:prstShdw>
          </a:effectLst>
        </p:spPr>
        <p:txBody>
          <a:bodyPr anchor="t">
            <a:spAutoFit/>
          </a:bodyPr>
          <a:p>
            <a:pPr>
              <a:lnSpc>
                <a:spcPct val="130000"/>
              </a:lnSpc>
            </a:pPr>
            <a:r>
              <a:rPr lang="zh-CN" altLang="en-US" sz="1200" b="1" dirty="0">
                <a:latin typeface="微软雅黑" panose="020B0503020204020204" pitchFamily="34" charset="-122"/>
                <a:ea typeface="微软雅黑" panose="020B0503020204020204" pitchFamily="34" charset="-122"/>
              </a:rPr>
              <a:t>非晶合金</a:t>
            </a:r>
            <a:endParaRPr lang="zh-CN" altLang="en-US" sz="1200" b="1" dirty="0">
              <a:latin typeface="微软雅黑" panose="020B0503020204020204" pitchFamily="34" charset="-122"/>
              <a:ea typeface="微软雅黑" panose="020B0503020204020204" pitchFamily="34" charset="-122"/>
            </a:endParaRPr>
          </a:p>
        </p:txBody>
      </p:sp>
      <p:sp>
        <p:nvSpPr>
          <p:cNvPr id="28678" name="矩形 70669"/>
          <p:cNvSpPr/>
          <p:nvPr/>
        </p:nvSpPr>
        <p:spPr>
          <a:xfrm>
            <a:off x="5761038" y="5677535"/>
            <a:ext cx="1757362" cy="330835"/>
          </a:xfrm>
          <a:prstGeom prst="rect">
            <a:avLst/>
          </a:prstGeom>
          <a:noFill/>
          <a:ln w="9525">
            <a:noFill/>
          </a:ln>
          <a:effectLst>
            <a:prstShdw prst="shdw17" dist="17961" dir="2699999">
              <a:srgbClr val="433E69"/>
            </a:prstShdw>
          </a:effectLst>
        </p:spPr>
        <p:txBody>
          <a:bodyPr anchor="t">
            <a:spAutoFit/>
          </a:bodyPr>
          <a:p>
            <a:pPr>
              <a:lnSpc>
                <a:spcPct val="130000"/>
              </a:lnSpc>
            </a:pPr>
            <a:r>
              <a:rPr lang="zh-CN" altLang="en-US" sz="1200" b="1" dirty="0">
                <a:latin typeface="微软雅黑" panose="020B0503020204020204" pitchFamily="34" charset="-122"/>
                <a:ea typeface="微软雅黑" panose="020B0503020204020204" pitchFamily="34" charset="-122"/>
              </a:rPr>
              <a:t>纳米晶合金</a:t>
            </a:r>
            <a:endParaRPr lang="zh-CN" altLang="en-US" sz="1200" b="1" dirty="0">
              <a:latin typeface="微软雅黑" panose="020B0503020204020204" pitchFamily="34" charset="-122"/>
              <a:ea typeface="微软雅黑" panose="020B0503020204020204" pitchFamily="34" charset="-122"/>
            </a:endParaRPr>
          </a:p>
        </p:txBody>
      </p:sp>
      <p:pic>
        <p:nvPicPr>
          <p:cNvPr id="25602" name="Picture 2" descr="casting3"/>
          <p:cNvPicPr>
            <a:picLocks noChangeAspect="1"/>
          </p:cNvPicPr>
          <p:nvPr/>
        </p:nvPicPr>
        <p:blipFill>
          <a:blip r:embed="rId2"/>
          <a:stretch>
            <a:fillRect/>
          </a:stretch>
        </p:blipFill>
        <p:spPr>
          <a:xfrm>
            <a:off x="108585" y="407670"/>
            <a:ext cx="6279515" cy="3218180"/>
          </a:xfrm>
          <a:prstGeom prst="rect">
            <a:avLst/>
          </a:prstGeom>
          <a:noFill/>
          <a:ln w="9525">
            <a:noFill/>
          </a:ln>
        </p:spPr>
      </p:pic>
      <p:pic>
        <p:nvPicPr>
          <p:cNvPr id="25618" name="Picture 19"/>
          <p:cNvPicPr>
            <a:picLocks noChangeAspect="1"/>
          </p:cNvPicPr>
          <p:nvPr/>
        </p:nvPicPr>
        <p:blipFill>
          <a:blip r:embed="rId3"/>
          <a:stretch>
            <a:fillRect/>
          </a:stretch>
        </p:blipFill>
        <p:spPr>
          <a:xfrm>
            <a:off x="6035040" y="2581275"/>
            <a:ext cx="2528570" cy="2285365"/>
          </a:xfrm>
          <a:prstGeom prst="rect">
            <a:avLst/>
          </a:prstGeom>
          <a:noFill/>
          <a:ln w="12700">
            <a:solidFill>
              <a:srgbClr val="C00000"/>
            </a:solidFill>
          </a:ln>
        </p:spPr>
      </p:pic>
      <p:grpSp>
        <p:nvGrpSpPr>
          <p:cNvPr id="8" name="组合 7"/>
          <p:cNvGrpSpPr/>
          <p:nvPr/>
        </p:nvGrpSpPr>
        <p:grpSpPr>
          <a:xfrm>
            <a:off x="524842" y="3706495"/>
            <a:ext cx="5421268" cy="1074420"/>
            <a:chOff x="675" y="7868"/>
            <a:chExt cx="8968" cy="1725"/>
          </a:xfrm>
        </p:grpSpPr>
        <p:grpSp>
          <p:nvGrpSpPr>
            <p:cNvPr id="10" name="Group 3"/>
            <p:cNvGrpSpPr/>
            <p:nvPr/>
          </p:nvGrpSpPr>
          <p:grpSpPr>
            <a:xfrm rot="10800000">
              <a:off x="675" y="7868"/>
              <a:ext cx="1963" cy="1702"/>
              <a:chOff x="948" y="2849"/>
              <a:chExt cx="785" cy="681"/>
            </a:xfrm>
          </p:grpSpPr>
          <p:pic>
            <p:nvPicPr>
              <p:cNvPr id="25604" name="Picture 4" descr="1"/>
              <p:cNvPicPr>
                <a:picLocks noChangeAspect="1"/>
              </p:cNvPicPr>
              <p:nvPr/>
            </p:nvPicPr>
            <p:blipFill>
              <a:blip r:embed="rId4"/>
              <a:stretch>
                <a:fillRect/>
              </a:stretch>
            </p:blipFill>
            <p:spPr>
              <a:xfrm flipV="1">
                <a:off x="948" y="2849"/>
                <a:ext cx="785" cy="665"/>
              </a:xfrm>
              <a:prstGeom prst="rect">
                <a:avLst/>
              </a:prstGeom>
              <a:noFill/>
              <a:ln w="9525" cap="flat" cmpd="sng">
                <a:solidFill>
                  <a:srgbClr val="576A9B"/>
                </a:solidFill>
                <a:prstDash val="solid"/>
                <a:miter/>
                <a:headEnd type="none" w="med" len="med"/>
                <a:tailEnd type="none" w="med" len="med"/>
              </a:ln>
            </p:spPr>
          </p:pic>
          <p:sp>
            <p:nvSpPr>
              <p:cNvPr id="25605" name="Text Box 5"/>
              <p:cNvSpPr txBox="1"/>
              <p:nvPr/>
            </p:nvSpPr>
            <p:spPr>
              <a:xfrm rot="10800000">
                <a:off x="1287" y="3361"/>
                <a:ext cx="381" cy="169"/>
              </a:xfrm>
              <a:prstGeom prst="rect">
                <a:avLst/>
              </a:prstGeom>
              <a:solidFill>
                <a:schemeClr val="bg1"/>
              </a:solidFill>
              <a:ln w="12700">
                <a:noFill/>
              </a:ln>
            </p:spPr>
            <p:txBody>
              <a:bodyPr anchor="t">
                <a:spAutoFit/>
              </a:bodyPr>
              <a:p>
                <a:pPr>
                  <a:lnSpc>
                    <a:spcPct val="80000"/>
                  </a:lnSpc>
                  <a:spcBef>
                    <a:spcPct val="50000"/>
                  </a:spcBef>
                  <a:buClr>
                    <a:schemeClr val="folHlink"/>
                  </a:buClr>
                  <a:buSzPct val="60000"/>
                  <a:buFont typeface="Wingdings" panose="05000000000000000000" pitchFamily="2" charset="2"/>
                  <a:buNone/>
                </a:pPr>
                <a:r>
                  <a:rPr lang="zh-CN" altLang="en-US" sz="1400" b="1" dirty="0">
                    <a:solidFill>
                      <a:srgbClr val="FF3300"/>
                    </a:solidFill>
                    <a:latin typeface="幼圆" panose="02010509060101010101" charset="-122"/>
                    <a:ea typeface="幼圆" panose="02010509060101010101" charset="-122"/>
                  </a:rPr>
                  <a:t>熔炼</a:t>
                </a:r>
                <a:endParaRPr lang="zh-CN" altLang="en-US" sz="1400" b="1" dirty="0">
                  <a:solidFill>
                    <a:srgbClr val="FF3300"/>
                  </a:solidFill>
                  <a:latin typeface="幼圆" panose="02010509060101010101" charset="-122"/>
                  <a:ea typeface="幼圆" panose="02010509060101010101" charset="-122"/>
                </a:endParaRPr>
              </a:p>
            </p:txBody>
          </p:sp>
        </p:grpSp>
        <p:grpSp>
          <p:nvGrpSpPr>
            <p:cNvPr id="15" name="Group 6"/>
            <p:cNvGrpSpPr/>
            <p:nvPr/>
          </p:nvGrpSpPr>
          <p:grpSpPr>
            <a:xfrm>
              <a:off x="2743" y="7915"/>
              <a:ext cx="2075" cy="1678"/>
              <a:chOff x="1777" y="2850"/>
              <a:chExt cx="830" cy="671"/>
            </a:xfrm>
          </p:grpSpPr>
          <p:pic>
            <p:nvPicPr>
              <p:cNvPr id="25607" name="Picture 7" descr="喷带1"/>
              <p:cNvPicPr>
                <a:picLocks noChangeAspect="1"/>
              </p:cNvPicPr>
              <p:nvPr/>
            </p:nvPicPr>
            <p:blipFill>
              <a:blip r:embed="rId5"/>
              <a:stretch>
                <a:fillRect/>
              </a:stretch>
            </p:blipFill>
            <p:spPr>
              <a:xfrm>
                <a:off x="1789" y="2850"/>
                <a:ext cx="818" cy="671"/>
              </a:xfrm>
              <a:prstGeom prst="rect">
                <a:avLst/>
              </a:prstGeom>
              <a:noFill/>
              <a:ln w="9525" cap="flat" cmpd="sng">
                <a:solidFill>
                  <a:srgbClr val="576A9B"/>
                </a:solidFill>
                <a:prstDash val="solid"/>
                <a:miter/>
                <a:headEnd type="none" w="med" len="med"/>
                <a:tailEnd type="none" w="med" len="med"/>
              </a:ln>
            </p:spPr>
          </p:pic>
          <p:sp>
            <p:nvSpPr>
              <p:cNvPr id="25608" name="Text Box 8"/>
              <p:cNvSpPr txBox="1"/>
              <p:nvPr/>
            </p:nvSpPr>
            <p:spPr>
              <a:xfrm>
                <a:off x="1777" y="2858"/>
                <a:ext cx="386" cy="169"/>
              </a:xfrm>
              <a:prstGeom prst="rect">
                <a:avLst/>
              </a:prstGeom>
              <a:solidFill>
                <a:schemeClr val="bg1"/>
              </a:solidFill>
              <a:ln w="12700">
                <a:noFill/>
              </a:ln>
            </p:spPr>
            <p:txBody>
              <a:bodyPr anchor="t">
                <a:spAutoFit/>
              </a:bodyPr>
              <a:p>
                <a:pPr>
                  <a:lnSpc>
                    <a:spcPct val="80000"/>
                  </a:lnSpc>
                  <a:spcBef>
                    <a:spcPct val="50000"/>
                  </a:spcBef>
                  <a:buClr>
                    <a:schemeClr val="folHlink"/>
                  </a:buClr>
                  <a:buSzPct val="60000"/>
                  <a:buFont typeface="Wingdings" panose="05000000000000000000" pitchFamily="2" charset="2"/>
                  <a:buNone/>
                </a:pPr>
                <a:r>
                  <a:rPr lang="zh-CN" altLang="en-US" sz="1400" b="1">
                    <a:solidFill>
                      <a:srgbClr val="FF3300"/>
                    </a:solidFill>
                    <a:latin typeface="幼圆" panose="02010509060101010101" charset="-122"/>
                    <a:ea typeface="幼圆" panose="02010509060101010101" charset="-122"/>
                  </a:rPr>
                  <a:t>喷带</a:t>
                </a:r>
                <a:endParaRPr lang="zh-CN" altLang="en-US" sz="1400" b="1">
                  <a:solidFill>
                    <a:srgbClr val="FF3300"/>
                  </a:solidFill>
                  <a:latin typeface="幼圆" panose="02010509060101010101" charset="-122"/>
                  <a:ea typeface="幼圆" panose="02010509060101010101" charset="-122"/>
                </a:endParaRPr>
              </a:p>
            </p:txBody>
          </p:sp>
        </p:grpSp>
        <p:grpSp>
          <p:nvGrpSpPr>
            <p:cNvPr id="18" name="Group 9"/>
            <p:cNvGrpSpPr/>
            <p:nvPr/>
          </p:nvGrpSpPr>
          <p:grpSpPr>
            <a:xfrm>
              <a:off x="4945" y="7868"/>
              <a:ext cx="2415" cy="1722"/>
              <a:chOff x="2659" y="2852"/>
              <a:chExt cx="889" cy="680"/>
            </a:xfrm>
          </p:grpSpPr>
          <p:pic>
            <p:nvPicPr>
              <p:cNvPr id="25610" name="Picture 10" descr="控制室1"/>
              <p:cNvPicPr>
                <a:picLocks noChangeAspect="1"/>
              </p:cNvPicPr>
              <p:nvPr/>
            </p:nvPicPr>
            <p:blipFill>
              <a:blip r:embed="rId6"/>
              <a:stretch>
                <a:fillRect/>
              </a:stretch>
            </p:blipFill>
            <p:spPr>
              <a:xfrm>
                <a:off x="2659" y="2852"/>
                <a:ext cx="889" cy="680"/>
              </a:xfrm>
              <a:prstGeom prst="rect">
                <a:avLst/>
              </a:prstGeom>
              <a:noFill/>
              <a:ln w="9525">
                <a:noFill/>
              </a:ln>
            </p:spPr>
          </p:pic>
          <p:sp>
            <p:nvSpPr>
              <p:cNvPr id="25611" name="Text Box 11"/>
              <p:cNvSpPr txBox="1"/>
              <p:nvPr/>
            </p:nvSpPr>
            <p:spPr>
              <a:xfrm>
                <a:off x="2666" y="2864"/>
                <a:ext cx="651" cy="167"/>
              </a:xfrm>
              <a:prstGeom prst="rect">
                <a:avLst/>
              </a:prstGeom>
              <a:solidFill>
                <a:schemeClr val="bg1"/>
              </a:solidFill>
              <a:ln w="12700">
                <a:noFill/>
              </a:ln>
            </p:spPr>
            <p:txBody>
              <a:bodyPr wrap="square" anchor="t">
                <a:spAutoFit/>
              </a:bodyPr>
              <a:p>
                <a:pPr>
                  <a:lnSpc>
                    <a:spcPct val="80000"/>
                  </a:lnSpc>
                  <a:spcBef>
                    <a:spcPct val="50000"/>
                  </a:spcBef>
                  <a:buClr>
                    <a:schemeClr val="folHlink"/>
                  </a:buClr>
                  <a:buSzPct val="60000"/>
                  <a:buFont typeface="Wingdings" panose="05000000000000000000" pitchFamily="2" charset="2"/>
                  <a:buNone/>
                </a:pPr>
                <a:r>
                  <a:rPr lang="zh-CN" altLang="en-US" sz="1400" b="1" dirty="0">
                    <a:solidFill>
                      <a:srgbClr val="FF3300"/>
                    </a:solidFill>
                    <a:latin typeface="幼圆" panose="02010509060101010101" charset="-122"/>
                    <a:ea typeface="幼圆" panose="02010509060101010101" charset="-122"/>
                  </a:rPr>
                  <a:t>送带</a:t>
                </a:r>
                <a:r>
                  <a:rPr lang="en-US" altLang="zh-CN" sz="1400" b="1" dirty="0">
                    <a:solidFill>
                      <a:srgbClr val="FF3300"/>
                    </a:solidFill>
                    <a:latin typeface="幼圆" panose="02010509060101010101" charset="-122"/>
                    <a:ea typeface="幼圆" panose="02010509060101010101" charset="-122"/>
                  </a:rPr>
                  <a:t>+</a:t>
                </a:r>
                <a:r>
                  <a:rPr lang="zh-CN" altLang="en-US" sz="1400" b="1" dirty="0">
                    <a:solidFill>
                      <a:srgbClr val="FF3300"/>
                    </a:solidFill>
                    <a:latin typeface="幼圆" panose="02010509060101010101" charset="-122"/>
                    <a:ea typeface="幼圆" panose="02010509060101010101" charset="-122"/>
                  </a:rPr>
                  <a:t>测量</a:t>
                </a:r>
                <a:endParaRPr lang="zh-CN" altLang="en-US" sz="1400" b="1" dirty="0">
                  <a:solidFill>
                    <a:srgbClr val="FF3300"/>
                  </a:solidFill>
                  <a:latin typeface="幼圆" panose="02010509060101010101" charset="-122"/>
                  <a:ea typeface="幼圆" panose="02010509060101010101" charset="-122"/>
                </a:endParaRPr>
              </a:p>
            </p:txBody>
          </p:sp>
        </p:grpSp>
        <p:grpSp>
          <p:nvGrpSpPr>
            <p:cNvPr id="21" name="Group 12"/>
            <p:cNvGrpSpPr/>
            <p:nvPr/>
          </p:nvGrpSpPr>
          <p:grpSpPr>
            <a:xfrm>
              <a:off x="7476" y="7869"/>
              <a:ext cx="2167" cy="1716"/>
              <a:chOff x="3645" y="2850"/>
              <a:chExt cx="809" cy="668"/>
            </a:xfrm>
          </p:grpSpPr>
          <p:pic>
            <p:nvPicPr>
              <p:cNvPr id="25613" name="Picture 13" descr="DSCF0019"/>
              <p:cNvPicPr>
                <a:picLocks noChangeAspect="1"/>
              </p:cNvPicPr>
              <p:nvPr/>
            </p:nvPicPr>
            <p:blipFill>
              <a:blip r:embed="rId7"/>
              <a:stretch>
                <a:fillRect/>
              </a:stretch>
            </p:blipFill>
            <p:spPr>
              <a:xfrm>
                <a:off x="3645" y="2865"/>
                <a:ext cx="809" cy="653"/>
              </a:xfrm>
              <a:prstGeom prst="rect">
                <a:avLst/>
              </a:prstGeom>
              <a:noFill/>
              <a:ln w="9525" cap="flat" cmpd="sng">
                <a:solidFill>
                  <a:srgbClr val="576A9B"/>
                </a:solidFill>
                <a:prstDash val="solid"/>
                <a:miter/>
                <a:headEnd type="none" w="med" len="med"/>
                <a:tailEnd type="none" w="med" len="med"/>
              </a:ln>
            </p:spPr>
          </p:pic>
          <p:sp>
            <p:nvSpPr>
              <p:cNvPr id="25614" name="Text Box 14"/>
              <p:cNvSpPr txBox="1"/>
              <p:nvPr/>
            </p:nvSpPr>
            <p:spPr>
              <a:xfrm>
                <a:off x="3645" y="2850"/>
                <a:ext cx="400" cy="164"/>
              </a:xfrm>
              <a:prstGeom prst="rect">
                <a:avLst/>
              </a:prstGeom>
              <a:solidFill>
                <a:schemeClr val="bg1"/>
              </a:solidFill>
              <a:ln w="12700">
                <a:noFill/>
              </a:ln>
            </p:spPr>
            <p:txBody>
              <a:bodyPr anchor="t">
                <a:spAutoFit/>
              </a:bodyPr>
              <a:p>
                <a:pPr>
                  <a:lnSpc>
                    <a:spcPct val="80000"/>
                  </a:lnSpc>
                  <a:spcBef>
                    <a:spcPct val="50000"/>
                  </a:spcBef>
                  <a:buClr>
                    <a:schemeClr val="folHlink"/>
                  </a:buClr>
                  <a:buSzPct val="60000"/>
                  <a:buFont typeface="Wingdings" panose="05000000000000000000" pitchFamily="2" charset="2"/>
                  <a:buNone/>
                </a:pPr>
                <a:r>
                  <a:rPr lang="zh-CN" altLang="en-US" sz="1400" b="1" dirty="0">
                    <a:solidFill>
                      <a:srgbClr val="FF3300"/>
                    </a:solidFill>
                    <a:latin typeface="幼圆" panose="02010509060101010101" charset="-122"/>
                    <a:ea typeface="幼圆" panose="02010509060101010101" charset="-122"/>
                  </a:rPr>
                  <a:t>卷绕</a:t>
                </a:r>
                <a:endParaRPr lang="zh-CN" altLang="en-US" sz="1400" b="1" dirty="0">
                  <a:solidFill>
                    <a:srgbClr val="FF3300"/>
                  </a:solidFill>
                  <a:latin typeface="幼圆" panose="02010509060101010101" charset="-122"/>
                  <a:ea typeface="幼圆" panose="02010509060101010101"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3</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2468880"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铁基纳米晶合金的介绍</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8673" name="矩形 73732"/>
          <p:cNvSpPr/>
          <p:nvPr/>
        </p:nvSpPr>
        <p:spPr>
          <a:xfrm>
            <a:off x="556895" y="937895"/>
            <a:ext cx="4050030" cy="1123950"/>
          </a:xfrm>
          <a:prstGeom prst="rect">
            <a:avLst/>
          </a:prstGeom>
          <a:noFill/>
          <a:ln w="9525">
            <a:noFill/>
          </a:ln>
          <a:effectLst>
            <a:prstShdw prst="shdw17" dist="17961" dir="2699999">
              <a:srgbClr val="433E69"/>
            </a:prstShdw>
          </a:effectLst>
        </p:spPr>
        <p:txBody>
          <a:bodyPr wrap="square" anchor="t">
            <a:spAutoFit/>
          </a:bodyPr>
          <a:p>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铁基纳米晶合金（ </a:t>
            </a:r>
            <a:r>
              <a:rPr lang="en-US" altLang="zh-CN"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1K107</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50000"/>
              </a:lnSpc>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10000"/>
              </a:lnSpc>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　　经快速凝固工艺形成一种非晶态材料。热处理后获得直径为</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20 nm</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的微晶，弥散分布在非晶态的基体上，被称为</a:t>
            </a:r>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微晶、纳米晶材料</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8674" name="图片 44038" descr="CA$K[5ZXP~HOR8E4ETWTM$9"/>
          <p:cNvPicPr>
            <a:picLocks noChangeAspect="1"/>
          </p:cNvPicPr>
          <p:nvPr/>
        </p:nvPicPr>
        <p:blipFill>
          <a:blip r:embed="rId1"/>
          <a:stretch>
            <a:fillRect/>
          </a:stretch>
        </p:blipFill>
        <p:spPr>
          <a:xfrm>
            <a:off x="2585720" y="2461895"/>
            <a:ext cx="2272665" cy="1621790"/>
          </a:xfrm>
          <a:prstGeom prst="rect">
            <a:avLst/>
          </a:prstGeom>
          <a:noFill/>
          <a:ln w="9525">
            <a:solidFill>
              <a:srgbClr val="C00000"/>
            </a:solidFill>
          </a:ln>
        </p:spPr>
      </p:pic>
      <p:pic>
        <p:nvPicPr>
          <p:cNvPr id="28675" name="图片 44039" descr="H%%T%]@MH]W[R63@JW5489W"/>
          <p:cNvPicPr>
            <a:picLocks noChangeAspect="1"/>
          </p:cNvPicPr>
          <p:nvPr/>
        </p:nvPicPr>
        <p:blipFill>
          <a:blip r:embed="rId2"/>
          <a:stretch>
            <a:fillRect/>
          </a:stretch>
        </p:blipFill>
        <p:spPr>
          <a:xfrm>
            <a:off x="329565" y="2461895"/>
            <a:ext cx="2169795" cy="1621790"/>
          </a:xfrm>
          <a:prstGeom prst="rect">
            <a:avLst/>
          </a:prstGeom>
          <a:noFill/>
          <a:ln w="9525">
            <a:solidFill>
              <a:srgbClr val="C00000"/>
            </a:solidFill>
          </a:ln>
        </p:spPr>
      </p:pic>
      <p:sp>
        <p:nvSpPr>
          <p:cNvPr id="28676" name="矩形 70669"/>
          <p:cNvSpPr/>
          <p:nvPr/>
        </p:nvSpPr>
        <p:spPr>
          <a:xfrm>
            <a:off x="3946525" y="6034088"/>
            <a:ext cx="1319213" cy="330835"/>
          </a:xfrm>
          <a:prstGeom prst="rect">
            <a:avLst/>
          </a:prstGeom>
          <a:noFill/>
          <a:ln w="9525">
            <a:noFill/>
          </a:ln>
          <a:effectLst>
            <a:prstShdw prst="shdw17" dist="17961" dir="2699999">
              <a:srgbClr val="433E69"/>
            </a:prstShdw>
          </a:effectLst>
        </p:spPr>
        <p:txBody>
          <a:bodyPr anchor="t">
            <a:spAutoFit/>
          </a:bodyPr>
          <a:p>
            <a:pPr>
              <a:lnSpc>
                <a:spcPct val="130000"/>
              </a:lnSpc>
            </a:pP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rPr>
              <a:t>XRD</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图谱</a:t>
            </a:r>
            <a:endParaRPr lang="zh-CN" altLang="en-US" sz="12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677" name="矩形 70669"/>
          <p:cNvSpPr/>
          <p:nvPr/>
        </p:nvSpPr>
        <p:spPr>
          <a:xfrm>
            <a:off x="2178050" y="5638800"/>
            <a:ext cx="1319213" cy="330835"/>
          </a:xfrm>
          <a:prstGeom prst="rect">
            <a:avLst/>
          </a:prstGeom>
          <a:noFill/>
          <a:ln w="9525">
            <a:noFill/>
          </a:ln>
          <a:effectLst>
            <a:prstShdw prst="shdw17" dist="17961" dir="2699999">
              <a:srgbClr val="433E69"/>
            </a:prstShdw>
          </a:effectLst>
        </p:spPr>
        <p:txBody>
          <a:bodyPr anchor="t">
            <a:spAutoFit/>
          </a:bodyPr>
          <a:p>
            <a:pPr>
              <a:lnSpc>
                <a:spcPct val="130000"/>
              </a:lnSpc>
            </a:pPr>
            <a:r>
              <a:rPr lang="zh-CN" altLang="en-US" sz="1200" b="1" dirty="0">
                <a:latin typeface="微软雅黑" panose="020B0503020204020204" pitchFamily="34" charset="-122"/>
                <a:ea typeface="微软雅黑" panose="020B0503020204020204" pitchFamily="34" charset="-122"/>
              </a:rPr>
              <a:t>非晶合金</a:t>
            </a:r>
            <a:endParaRPr lang="zh-CN" altLang="en-US" sz="1200" b="1" dirty="0">
              <a:latin typeface="微软雅黑" panose="020B0503020204020204" pitchFamily="34" charset="-122"/>
              <a:ea typeface="微软雅黑" panose="020B0503020204020204" pitchFamily="34" charset="-122"/>
            </a:endParaRPr>
          </a:p>
        </p:txBody>
      </p:sp>
      <p:sp>
        <p:nvSpPr>
          <p:cNvPr id="28678" name="矩形 70669"/>
          <p:cNvSpPr/>
          <p:nvPr/>
        </p:nvSpPr>
        <p:spPr>
          <a:xfrm>
            <a:off x="5761038" y="5667375"/>
            <a:ext cx="1757362" cy="330835"/>
          </a:xfrm>
          <a:prstGeom prst="rect">
            <a:avLst/>
          </a:prstGeom>
          <a:noFill/>
          <a:ln w="9525">
            <a:noFill/>
          </a:ln>
          <a:effectLst>
            <a:prstShdw prst="shdw17" dist="17961" dir="2699999">
              <a:srgbClr val="433E69"/>
            </a:prstShdw>
          </a:effectLst>
        </p:spPr>
        <p:txBody>
          <a:bodyPr anchor="t">
            <a:spAutoFit/>
          </a:bodyPr>
          <a:p>
            <a:pPr>
              <a:lnSpc>
                <a:spcPct val="130000"/>
              </a:lnSpc>
            </a:pPr>
            <a:r>
              <a:rPr lang="zh-CN" altLang="en-US" sz="1200" b="1" dirty="0">
                <a:latin typeface="微软雅黑" panose="020B0503020204020204" pitchFamily="34" charset="-122"/>
                <a:ea typeface="微软雅黑" panose="020B0503020204020204" pitchFamily="34" charset="-122"/>
              </a:rPr>
              <a:t>纳米晶合金</a:t>
            </a:r>
            <a:endParaRPr lang="zh-CN" altLang="en-US" sz="1200" b="1" dirty="0">
              <a:latin typeface="微软雅黑" panose="020B0503020204020204" pitchFamily="34" charset="-122"/>
              <a:ea typeface="微软雅黑" panose="020B0503020204020204" pitchFamily="34" charset="-122"/>
            </a:endParaRPr>
          </a:p>
        </p:txBody>
      </p:sp>
      <p:sp>
        <p:nvSpPr>
          <p:cNvPr id="30722" name="矩形 73733"/>
          <p:cNvSpPr/>
          <p:nvPr/>
        </p:nvSpPr>
        <p:spPr>
          <a:xfrm>
            <a:off x="5068570" y="1160145"/>
            <a:ext cx="3580130" cy="3103245"/>
          </a:xfrm>
          <a:prstGeom prst="rect">
            <a:avLst/>
          </a:prstGeom>
          <a:noFill/>
          <a:ln w="9525">
            <a:noFill/>
          </a:ln>
          <a:effectLst>
            <a:prstShdw prst="shdw17" dist="17961" dir="2699999">
              <a:srgbClr val="433E69"/>
            </a:prstShdw>
          </a:effectLst>
        </p:spPr>
        <p:txBody>
          <a:bodyPr wrap="square" anchor="t">
            <a:spAutoFit/>
          </a:bodyPr>
          <a:p>
            <a:pPr eaLnBrk="0" hangingPunct="0">
              <a:spcBef>
                <a:spcPct val="20000"/>
              </a:spcBef>
              <a:buClr>
                <a:schemeClr val="tx1"/>
              </a:buClr>
              <a:buSzPct val="75000"/>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主要组成元素：</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Fe、</a:t>
            </a:r>
            <a:r>
              <a:rPr lang="zh-CN" altLang="en-US" sz="1400" b="1"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sym typeface="Gulim" panose="020B0600000101010101" pitchFamily="34" charset="-127"/>
              </a:rPr>
              <a:t>Nb</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Gulim" panose="020B0600000101010101" pitchFamily="34" charset="-127"/>
              </a:rPr>
              <a:t>、Cu、</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Gulim" panose="020B0600000101010101" pitchFamily="34" charset="-127"/>
              </a:rPr>
              <a:t>Si、B</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Gulim" panose="020B0600000101010101" pitchFamily="34" charset="-127"/>
            </a:endParaRPr>
          </a:p>
          <a:p>
            <a:pPr indent="0" eaLnBrk="0" hangingPunct="0">
              <a:spcBef>
                <a:spcPct val="20000"/>
              </a:spcBef>
              <a:buClr>
                <a:schemeClr val="tx1"/>
              </a:buClr>
              <a:buSzPct val="75000"/>
              <a:buFont typeface="Wingdings" panose="05000000000000000000" pitchFamily="2" charset="2"/>
              <a:buNone/>
            </a:pP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Gulim" panose="020B0600000101010101" pitchFamily="34" charset="-127"/>
            </a:endParaRPr>
          </a:p>
          <a:p>
            <a:pPr eaLnBrk="0" hangingPunct="0">
              <a:lnSpc>
                <a:spcPct val="110000"/>
              </a:lnSpc>
              <a:spcBef>
                <a:spcPct val="20000"/>
              </a:spcBef>
              <a:buClr>
                <a:schemeClr val="tx1"/>
              </a:buClr>
              <a:buSzPct val="75000"/>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　性能</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indent="0" eaLnBrk="0" hangingPunct="0">
              <a:lnSpc>
                <a:spcPct val="110000"/>
              </a:lnSpc>
              <a:spcBef>
                <a:spcPct val="20000"/>
              </a:spcBef>
              <a:buClr>
                <a:schemeClr val="tx1"/>
              </a:buClr>
              <a:buSzPct val="75000"/>
              <a:buFont typeface="Wingdings" panose="05000000000000000000" pitchFamily="2" charset="2"/>
              <a:buNone/>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    具有高</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Bs</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值</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约</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1.2T)</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、高初始磁导率、低</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Hc</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，高频损耗低，经不同磁场热处理工艺，可得到</a:t>
            </a:r>
            <a:r>
              <a:rPr lang="zh-CN" altLang="en-US" sz="1400"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高</a:t>
            </a:r>
            <a:r>
              <a:rPr lang="en-US" altLang="zh-CN" sz="1400"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Br</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（软磁开关）或</a:t>
            </a:r>
            <a:r>
              <a:rPr lang="zh-CN" altLang="en-US" sz="1400"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低</a:t>
            </a:r>
            <a:r>
              <a:rPr lang="en-US" altLang="zh-CN" sz="1400"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rPr>
              <a:t>Br</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（共模电感、逆变变压器）。</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10000"/>
              </a:lnSpc>
              <a:spcBef>
                <a:spcPct val="20000"/>
              </a:spcBef>
              <a:buClr>
                <a:schemeClr val="tx1"/>
              </a:buClr>
              <a:buSzPct val="75000"/>
              <a:buFont typeface="Wingdings" panose="05000000000000000000" pitchFamily="2" charset="2"/>
              <a:buChar char="l"/>
            </a:pP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10000"/>
              </a:lnSpc>
              <a:spcBef>
                <a:spcPct val="20000"/>
              </a:spcBef>
              <a:buClr>
                <a:schemeClr val="tx1"/>
              </a:buClr>
              <a:buSzPct val="75000"/>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应用：广泛应用于计算机、通讯等开关电源、汽车电子、家用电器、电力与工业自动化控制、精密测量（计量）、新能源等领域。</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4</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2538095"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铁基纳米晶</a:t>
            </a:r>
            <a:r>
              <a:rPr lang="en-US" altLang="zh-CN" b="1">
                <a:solidFill>
                  <a:schemeClr val="tx1">
                    <a:lumMod val="95000"/>
                    <a:lumOff val="5000"/>
                  </a:schemeClr>
                </a:solidFill>
                <a:latin typeface="微软雅黑" panose="020B0503020204020204" pitchFamily="34" charset="-122"/>
                <a:ea typeface="微软雅黑" panose="020B0503020204020204" pitchFamily="34" charset="-122"/>
              </a:rPr>
              <a:t>VS</a:t>
            </a:r>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铁基非晶</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34819" name="Picture 2"/>
          <p:cNvPicPr>
            <a:picLocks noChangeAspect="1"/>
          </p:cNvPicPr>
          <p:nvPr/>
        </p:nvPicPr>
        <p:blipFill>
          <a:blip r:embed="rId1"/>
          <a:srcRect b="6577"/>
          <a:stretch>
            <a:fillRect/>
          </a:stretch>
        </p:blipFill>
        <p:spPr>
          <a:xfrm>
            <a:off x="5104765" y="3208655"/>
            <a:ext cx="3524885" cy="1682115"/>
          </a:xfrm>
          <a:prstGeom prst="rect">
            <a:avLst/>
          </a:prstGeom>
          <a:noFill/>
          <a:ln w="9525">
            <a:solidFill>
              <a:srgbClr val="C00000"/>
            </a:solidFill>
          </a:ln>
        </p:spPr>
      </p:pic>
      <p:pic>
        <p:nvPicPr>
          <p:cNvPr id="34820" name="Picture 3"/>
          <p:cNvPicPr>
            <a:picLocks noChangeAspect="1"/>
          </p:cNvPicPr>
          <p:nvPr/>
        </p:nvPicPr>
        <p:blipFill>
          <a:blip r:embed="rId2"/>
          <a:srcRect b="6857"/>
          <a:stretch>
            <a:fillRect/>
          </a:stretch>
        </p:blipFill>
        <p:spPr>
          <a:xfrm>
            <a:off x="572770" y="3208655"/>
            <a:ext cx="3292475" cy="1618615"/>
          </a:xfrm>
          <a:prstGeom prst="rect">
            <a:avLst/>
          </a:prstGeom>
          <a:noFill/>
          <a:ln w="9525">
            <a:solidFill>
              <a:srgbClr val="C00000"/>
            </a:solidFill>
          </a:ln>
        </p:spPr>
      </p:pic>
      <p:grpSp>
        <p:nvGrpSpPr>
          <p:cNvPr id="34821" name="组合 27"/>
          <p:cNvGrpSpPr/>
          <p:nvPr/>
        </p:nvGrpSpPr>
        <p:grpSpPr>
          <a:xfrm>
            <a:off x="125413" y="790258"/>
            <a:ext cx="2246312" cy="2143125"/>
            <a:chOff x="9080" y="4396"/>
            <a:chExt cx="2816" cy="2628"/>
          </a:xfrm>
        </p:grpSpPr>
        <p:sp>
          <p:nvSpPr>
            <p:cNvPr id="34822" name="AutoShape 12"/>
            <p:cNvSpPr/>
            <p:nvPr/>
          </p:nvSpPr>
          <p:spPr>
            <a:xfrm rot="5400000">
              <a:off x="9163" y="4538"/>
              <a:ext cx="2576" cy="2396"/>
            </a:xfrm>
            <a:prstGeom prst="roundRect">
              <a:avLst>
                <a:gd name="adj" fmla="val 19894"/>
              </a:avLst>
            </a:prstGeom>
            <a:gradFill rotWithShape="1">
              <a:gsLst>
                <a:gs pos="0">
                  <a:srgbClr val="C9C9C9">
                    <a:alpha val="98000"/>
                  </a:srgbClr>
                </a:gs>
                <a:gs pos="50000">
                  <a:schemeClr val="bg1"/>
                </a:gs>
                <a:gs pos="100000">
                  <a:srgbClr val="C9C9C9">
                    <a:alpha val="98000"/>
                  </a:srgbClr>
                </a:gs>
              </a:gsLst>
              <a:lin ang="5400000" scaled="1"/>
              <a:tileRect/>
            </a:gradFill>
            <a:ln w="38100" cap="flat" cmpd="sng">
              <a:solidFill>
                <a:srgbClr val="DDDDDD"/>
              </a:solidFill>
              <a:prstDash val="solid"/>
              <a:round/>
              <a:headEnd type="none" w="med" len="med"/>
              <a:tailEnd type="none" w="med" len="med"/>
            </a:ln>
          </p:spPr>
          <p:txBody>
            <a:bodyPr wrap="none" anchor="ctr"/>
            <a:p>
              <a:endParaRPr lang="zh-CN" altLang="en-US" sz="1400">
                <a:latin typeface="微软雅黑" panose="020B0503020204020204" pitchFamily="34" charset="-122"/>
                <a:ea typeface="微软雅黑" panose="020B0503020204020204" pitchFamily="34" charset="-122"/>
              </a:endParaRPr>
            </a:p>
          </p:txBody>
        </p:sp>
        <p:sp>
          <p:nvSpPr>
            <p:cNvPr id="34823" name="Freeform 13"/>
            <p:cNvSpPr/>
            <p:nvPr/>
          </p:nvSpPr>
          <p:spPr>
            <a:xfrm>
              <a:off x="9264" y="4444"/>
              <a:ext cx="2372" cy="57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pathLst>
                <a:path w="1259" h="298">
                  <a:moveTo>
                    <a:pt x="0" y="298"/>
                  </a:moveTo>
                  <a:lnTo>
                    <a:pt x="7" y="171"/>
                  </a:lnTo>
                  <a:cubicBezTo>
                    <a:pt x="35" y="124"/>
                    <a:pt x="108" y="40"/>
                    <a:pt x="166" y="14"/>
                  </a:cubicBezTo>
                  <a:lnTo>
                    <a:pt x="356" y="13"/>
                  </a:lnTo>
                  <a:cubicBezTo>
                    <a:pt x="482" y="12"/>
                    <a:pt x="805" y="10"/>
                    <a:pt x="922" y="10"/>
                  </a:cubicBezTo>
                  <a:cubicBezTo>
                    <a:pt x="1039" y="10"/>
                    <a:pt x="988" y="0"/>
                    <a:pt x="1060" y="12"/>
                  </a:cubicBezTo>
                  <a:cubicBezTo>
                    <a:pt x="1132" y="24"/>
                    <a:pt x="1204" y="81"/>
                    <a:pt x="1249" y="186"/>
                  </a:cubicBezTo>
                  <a:cubicBezTo>
                    <a:pt x="1259" y="258"/>
                    <a:pt x="1255" y="297"/>
                    <a:pt x="1255" y="297"/>
                  </a:cubicBezTo>
                  <a:lnTo>
                    <a:pt x="0" y="298"/>
                  </a:lnTo>
                  <a:close/>
                </a:path>
              </a:pathLst>
            </a:custGeom>
            <a:solidFill>
              <a:schemeClr val="hlink">
                <a:alpha val="50194"/>
              </a:schemeClr>
            </a:solidFill>
            <a:ln w="9525">
              <a:noFill/>
            </a:ln>
          </p:spPr>
          <p:txBody>
            <a:bodyPr/>
            <a:p>
              <a:endParaRPr lang="zh-CN" altLang="en-US" sz="1400">
                <a:latin typeface="微软雅黑" panose="020B0503020204020204" pitchFamily="34" charset="-122"/>
                <a:ea typeface="微软雅黑" panose="020B0503020204020204" pitchFamily="34" charset="-122"/>
              </a:endParaRPr>
            </a:p>
          </p:txBody>
        </p:sp>
        <p:grpSp>
          <p:nvGrpSpPr>
            <p:cNvPr id="34824" name="Group 20"/>
            <p:cNvGrpSpPr/>
            <p:nvPr/>
          </p:nvGrpSpPr>
          <p:grpSpPr>
            <a:xfrm>
              <a:off x="9080" y="4396"/>
              <a:ext cx="2816" cy="636"/>
              <a:chOff x="3969" y="1126"/>
              <a:chExt cx="1502" cy="339"/>
            </a:xfrm>
          </p:grpSpPr>
          <p:sp>
            <p:nvSpPr>
              <p:cNvPr id="34825" name="AutoShape 21"/>
              <p:cNvSpPr/>
              <p:nvPr/>
            </p:nvSpPr>
            <p:spPr>
              <a:xfrm>
                <a:off x="3969" y="1126"/>
                <a:ext cx="1502" cy="339"/>
              </a:xfrm>
              <a:prstGeom prst="roundRect">
                <a:avLst>
                  <a:gd name="adj" fmla="val 50000"/>
                </a:avLst>
              </a:prstGeom>
              <a:gradFill rotWithShape="1">
                <a:gsLst>
                  <a:gs pos="0">
                    <a:srgbClr val="545454"/>
                  </a:gs>
                  <a:gs pos="50000">
                    <a:srgbClr val="EAEAEA"/>
                  </a:gs>
                  <a:gs pos="100000">
                    <a:srgbClr val="545454"/>
                  </a:gs>
                </a:gsLst>
                <a:lin ang="5400000" scaled="1"/>
                <a:tileRect/>
              </a:gradFill>
              <a:ln w="9525">
                <a:noFill/>
              </a:ln>
              <a:effectLst>
                <a:outerShdw dist="40159" dir="4293848" algn="ctr" rotWithShape="0">
                  <a:srgbClr val="FFFFCC">
                    <a:alpha val="50000"/>
                  </a:srgbClr>
                </a:outerShdw>
              </a:effectLst>
            </p:spPr>
            <p:txBody>
              <a:bodyPr wrap="none" anchor="ctr"/>
              <a:p>
                <a:endParaRPr lang="zh-CN" altLang="en-US" sz="1400">
                  <a:latin typeface="微软雅黑" panose="020B0503020204020204" pitchFamily="34" charset="-122"/>
                  <a:ea typeface="微软雅黑" panose="020B0503020204020204" pitchFamily="34" charset="-122"/>
                </a:endParaRPr>
              </a:p>
            </p:txBody>
          </p:sp>
          <p:sp>
            <p:nvSpPr>
              <p:cNvPr id="34826" name="AutoShape 22"/>
              <p:cNvSpPr/>
              <p:nvPr/>
            </p:nvSpPr>
            <p:spPr>
              <a:xfrm>
                <a:off x="3988" y="1145"/>
                <a:ext cx="1464" cy="303"/>
              </a:xfrm>
              <a:prstGeom prst="roundRect">
                <a:avLst>
                  <a:gd name="adj" fmla="val 50000"/>
                </a:avLst>
              </a:prstGeom>
              <a:gradFill rotWithShape="1">
                <a:gsLst>
                  <a:gs pos="0">
                    <a:schemeClr val="hlink">
                      <a:alpha val="89998"/>
                    </a:schemeClr>
                  </a:gs>
                  <a:gs pos="50000">
                    <a:srgbClr val="EEEEFF"/>
                  </a:gs>
                  <a:gs pos="100000">
                    <a:schemeClr val="hlink">
                      <a:alpha val="89998"/>
                    </a:schemeClr>
                  </a:gs>
                </a:gsLst>
                <a:lin ang="0" scaled="1"/>
                <a:tileRect/>
              </a:gradFill>
              <a:ln w="9525">
                <a:noFill/>
              </a:ln>
            </p:spPr>
            <p:txBody>
              <a:bodyPr wrap="none" anchor="ctr"/>
              <a:p>
                <a:endParaRPr lang="zh-CN" altLang="en-US" sz="1400">
                  <a:latin typeface="微软雅黑" panose="020B0503020204020204" pitchFamily="34" charset="-122"/>
                  <a:ea typeface="微软雅黑" panose="020B0503020204020204" pitchFamily="34" charset="-122"/>
                </a:endParaRPr>
              </a:p>
            </p:txBody>
          </p:sp>
        </p:grpSp>
        <p:sp>
          <p:nvSpPr>
            <p:cNvPr id="119825" name="Rectangle 23"/>
            <p:cNvSpPr>
              <a:spLocks noChangeArrowheads="1"/>
            </p:cNvSpPr>
            <p:nvPr/>
          </p:nvSpPr>
          <p:spPr bwMode="gray">
            <a:xfrm>
              <a:off x="9941" y="4472"/>
              <a:ext cx="136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3765" eaLnBrk="1" fontAlgn="base" hangingPunct="1">
                <a:defRPr/>
              </a:pPr>
              <a:r>
                <a:rPr lang="zh-CN" altLang="en-US" sz="1400" b="1" strike="noStrike" noProof="1" dirty="0">
                  <a:solidFill>
                    <a:srgbClr val="000000"/>
                  </a:solidFill>
                  <a:latin typeface="微软雅黑" panose="020B0503020204020204" pitchFamily="34" charset="-122"/>
                  <a:ea typeface="微软雅黑" panose="020B0503020204020204" pitchFamily="34" charset="-122"/>
                  <a:cs typeface="+mn-cs"/>
                </a:rPr>
                <a:t>纳米晶</a:t>
              </a:r>
              <a:endParaRPr lang="zh-CN" altLang="en-US" sz="1400" b="1" strike="noStrike" noProof="1" dirty="0">
                <a:solidFill>
                  <a:srgbClr val="000000"/>
                </a:solidFill>
                <a:latin typeface="微软雅黑" panose="020B0503020204020204" pitchFamily="34" charset="-122"/>
                <a:ea typeface="微软雅黑" panose="020B0503020204020204" pitchFamily="34" charset="-122"/>
                <a:cs typeface="+mn-cs"/>
              </a:endParaRPr>
            </a:p>
          </p:txBody>
        </p:sp>
        <p:pic>
          <p:nvPicPr>
            <p:cNvPr id="34828" name="Picture 2"/>
            <p:cNvPicPr>
              <a:picLocks noChangeAspect="1"/>
            </p:cNvPicPr>
            <p:nvPr/>
          </p:nvPicPr>
          <p:blipFill>
            <a:blip r:embed="rId3"/>
            <a:stretch>
              <a:fillRect/>
            </a:stretch>
          </p:blipFill>
          <p:spPr>
            <a:xfrm>
              <a:off x="10333" y="5829"/>
              <a:ext cx="1235" cy="1091"/>
            </a:xfrm>
            <a:prstGeom prst="rect">
              <a:avLst/>
            </a:prstGeom>
            <a:noFill/>
            <a:ln w="9525">
              <a:noFill/>
            </a:ln>
          </p:spPr>
        </p:pic>
        <p:pic>
          <p:nvPicPr>
            <p:cNvPr id="34829" name="Picture 4"/>
            <p:cNvPicPr>
              <a:picLocks noChangeAspect="1"/>
            </p:cNvPicPr>
            <p:nvPr/>
          </p:nvPicPr>
          <p:blipFill>
            <a:blip r:embed="rId4"/>
            <a:stretch>
              <a:fillRect/>
            </a:stretch>
          </p:blipFill>
          <p:spPr>
            <a:xfrm>
              <a:off x="9184" y="5096"/>
              <a:ext cx="1148" cy="1572"/>
            </a:xfrm>
            <a:prstGeom prst="rect">
              <a:avLst/>
            </a:prstGeom>
            <a:noFill/>
            <a:ln w="9525">
              <a:noFill/>
            </a:ln>
          </p:spPr>
        </p:pic>
      </p:grpSp>
      <p:sp>
        <p:nvSpPr>
          <p:cNvPr id="31" name="文本框 30"/>
          <p:cNvSpPr txBox="1"/>
          <p:nvPr/>
        </p:nvSpPr>
        <p:spPr>
          <a:xfrm>
            <a:off x="2371725" y="774383"/>
            <a:ext cx="2257425" cy="2200910"/>
          </a:xfrm>
          <a:prstGeom prst="rect">
            <a:avLst/>
          </a:prstGeom>
          <a:noFill/>
        </p:spPr>
        <p:txBody>
          <a:bodyPr wrap="square" rtlCol="0" anchor="t">
            <a:spAutoFit/>
          </a:bodyPr>
          <a:lstStyle/>
          <a:p>
            <a:pPr>
              <a:lnSpc>
                <a:spcPct val="140000"/>
              </a:lnSpc>
            </a:pPr>
            <a:r>
              <a:rPr lang="zh-CN" altLang="en-US" sz="1400" b="1" noProof="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铁基纳米晶合金：</a:t>
            </a:r>
            <a:endParaRPr lang="en-US" altLang="zh-CN" sz="1400" noProof="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sz="1400" noProof="1" dirty="0">
                <a:latin typeface="微软雅黑" panose="020B0503020204020204" pitchFamily="34" charset="-122"/>
                <a:ea typeface="微软雅黑" panose="020B0503020204020204" pitchFamily="34" charset="-122"/>
                <a:cs typeface="微软雅黑" panose="020B0503020204020204" pitchFamily="34" charset="-122"/>
                <a:sym typeface="+mn-ea"/>
              </a:rPr>
              <a:t>       纳米晶材料具有优异的综合磁性能：高饱和磁感(1</a:t>
            </a:r>
            <a:r>
              <a:rPr lang="en-US" altLang="zh-CN" sz="1400" noProof="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noProof="1" dirty="0">
                <a:latin typeface="微软雅黑" panose="020B0503020204020204" pitchFamily="34" charset="-122"/>
                <a:ea typeface="微软雅黑" panose="020B0503020204020204" pitchFamily="34" charset="-122"/>
                <a:cs typeface="微软雅黑" panose="020B0503020204020204" pitchFamily="34" charset="-122"/>
                <a:sym typeface="+mn-ea"/>
              </a:rPr>
              <a:t>2T)、磁导率</a:t>
            </a:r>
            <a:r>
              <a:rPr lang="en-US" altLang="zh-CN" sz="1400" noProof="1" dirty="0">
                <a:latin typeface="微软雅黑" panose="020B0503020204020204" pitchFamily="34" charset="-122"/>
                <a:ea typeface="微软雅黑" panose="020B0503020204020204" pitchFamily="34" charset="-122"/>
                <a:cs typeface="微软雅黑" panose="020B0503020204020204" pitchFamily="34" charset="-122"/>
                <a:sym typeface="+mn-ea"/>
              </a:rPr>
              <a:t>&gt;600</a:t>
            </a:r>
            <a:r>
              <a:rPr lang="zh-CN" altLang="en-US" sz="1400" noProof="1" dirty="0">
                <a:latin typeface="微软雅黑" panose="020B0503020204020204" pitchFamily="34" charset="-122"/>
                <a:ea typeface="微软雅黑" panose="020B0503020204020204" pitchFamily="34" charset="-122"/>
                <a:cs typeface="微软雅黑" panose="020B0503020204020204" pitchFamily="34" charset="-122"/>
                <a:sym typeface="+mn-ea"/>
              </a:rPr>
              <a:t>, 高磁感下的高频损耗低，是目前市场上综合性能最好的材料。</a:t>
            </a:r>
            <a:endParaRPr lang="zh-CN" altLang="en-US" sz="1400" noProof="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4831" name="文本框 35"/>
          <p:cNvSpPr txBox="1"/>
          <p:nvPr/>
        </p:nvSpPr>
        <p:spPr>
          <a:xfrm>
            <a:off x="471488" y="6037263"/>
            <a:ext cx="2895600" cy="306705"/>
          </a:xfrm>
          <a:prstGeom prst="rect">
            <a:avLst/>
          </a:prstGeom>
          <a:noFill/>
          <a:ln w="9525">
            <a:noFill/>
          </a:ln>
        </p:spPr>
        <p:txBody>
          <a:bodyPr wrap="square" anchor="t">
            <a:spAutoFit/>
          </a:bodyPr>
          <a:p>
            <a:pPr algn="ctr"/>
            <a:r>
              <a:rPr lang="zh-CN" altLang="en-US" sz="1400" b="1">
                <a:solidFill>
                  <a:srgbClr val="FF0000"/>
                </a:solidFill>
                <a:latin typeface="微软雅黑" panose="020B0503020204020204" pitchFamily="34" charset="-122"/>
                <a:ea typeface="微软雅黑" panose="020B0503020204020204" pitchFamily="34" charset="-122"/>
              </a:rPr>
              <a:t>纳米晶磁导率曲线</a:t>
            </a:r>
            <a:endParaRPr lang="zh-CN" altLang="en-US" sz="1400" b="1">
              <a:solidFill>
                <a:srgbClr val="FF0000"/>
              </a:solidFill>
              <a:latin typeface="微软雅黑" panose="020B0503020204020204" pitchFamily="34" charset="-122"/>
              <a:ea typeface="微软雅黑" panose="020B0503020204020204" pitchFamily="34" charset="-122"/>
            </a:endParaRPr>
          </a:p>
        </p:txBody>
      </p:sp>
      <p:grpSp>
        <p:nvGrpSpPr>
          <p:cNvPr id="34832" name="组合 36"/>
          <p:cNvGrpSpPr/>
          <p:nvPr/>
        </p:nvGrpSpPr>
        <p:grpSpPr>
          <a:xfrm>
            <a:off x="4740275" y="750570"/>
            <a:ext cx="2235200" cy="2154238"/>
            <a:chOff x="5826" y="4350"/>
            <a:chExt cx="2814" cy="2674"/>
          </a:xfrm>
        </p:grpSpPr>
        <p:sp>
          <p:nvSpPr>
            <p:cNvPr id="34833" name="AutoShape 8"/>
            <p:cNvSpPr/>
            <p:nvPr/>
          </p:nvSpPr>
          <p:spPr>
            <a:xfrm rot="5400000">
              <a:off x="5968" y="4538"/>
              <a:ext cx="2576" cy="2396"/>
            </a:xfrm>
            <a:prstGeom prst="roundRect">
              <a:avLst>
                <a:gd name="adj" fmla="val 19894"/>
              </a:avLst>
            </a:prstGeom>
            <a:gradFill rotWithShape="1">
              <a:gsLst>
                <a:gs pos="0">
                  <a:srgbClr val="C9C9C9">
                    <a:alpha val="98000"/>
                  </a:srgbClr>
                </a:gs>
                <a:gs pos="50000">
                  <a:schemeClr val="bg1"/>
                </a:gs>
                <a:gs pos="100000">
                  <a:srgbClr val="C9C9C9">
                    <a:alpha val="98000"/>
                  </a:srgbClr>
                </a:gs>
              </a:gsLst>
              <a:lin ang="5400000" scaled="1"/>
              <a:tileRect/>
            </a:gradFill>
            <a:ln w="38100" cap="flat" cmpd="sng">
              <a:solidFill>
                <a:srgbClr val="DDDDDD"/>
              </a:solidFill>
              <a:prstDash val="solid"/>
              <a:round/>
              <a:headEnd type="none" w="med" len="med"/>
              <a:tailEnd type="none" w="med" len="med"/>
            </a:ln>
          </p:spPr>
          <p:txBody>
            <a:bodyPr wrap="none" anchor="ctr"/>
            <a:p>
              <a:endParaRPr lang="zh-CN" altLang="en-US" sz="1400">
                <a:latin typeface="微软雅黑" panose="020B0503020204020204" pitchFamily="34" charset="-122"/>
                <a:ea typeface="微软雅黑" panose="020B0503020204020204" pitchFamily="34" charset="-122"/>
              </a:endParaRPr>
            </a:p>
          </p:txBody>
        </p:sp>
        <p:sp>
          <p:nvSpPr>
            <p:cNvPr id="34834" name="Freeform 9"/>
            <p:cNvSpPr/>
            <p:nvPr/>
          </p:nvSpPr>
          <p:spPr>
            <a:xfrm>
              <a:off x="6077" y="4444"/>
              <a:ext cx="2364" cy="56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pathLst>
                <a:path w="1261" h="303">
                  <a:moveTo>
                    <a:pt x="6" y="297"/>
                  </a:moveTo>
                  <a:cubicBezTo>
                    <a:pt x="6" y="297"/>
                    <a:pt x="0" y="225"/>
                    <a:pt x="18" y="174"/>
                  </a:cubicBezTo>
                  <a:cubicBezTo>
                    <a:pt x="36" y="123"/>
                    <a:pt x="105" y="45"/>
                    <a:pt x="171" y="30"/>
                  </a:cubicBezTo>
                  <a:cubicBezTo>
                    <a:pt x="237" y="15"/>
                    <a:pt x="227" y="16"/>
                    <a:pt x="352" y="13"/>
                  </a:cubicBezTo>
                  <a:cubicBezTo>
                    <a:pt x="477" y="10"/>
                    <a:pt x="804" y="10"/>
                    <a:pt x="922" y="10"/>
                  </a:cubicBezTo>
                  <a:cubicBezTo>
                    <a:pt x="1039" y="10"/>
                    <a:pt x="988" y="0"/>
                    <a:pt x="1061" y="12"/>
                  </a:cubicBezTo>
                  <a:cubicBezTo>
                    <a:pt x="1133" y="24"/>
                    <a:pt x="1206" y="83"/>
                    <a:pt x="1251" y="190"/>
                  </a:cubicBezTo>
                  <a:cubicBezTo>
                    <a:pt x="1261" y="263"/>
                    <a:pt x="1257" y="303"/>
                    <a:pt x="1257" y="303"/>
                  </a:cubicBezTo>
                  <a:lnTo>
                    <a:pt x="6" y="297"/>
                  </a:lnTo>
                  <a:close/>
                </a:path>
              </a:pathLst>
            </a:custGeom>
            <a:solidFill>
              <a:schemeClr val="accent1">
                <a:alpha val="50194"/>
              </a:schemeClr>
            </a:solidFill>
            <a:ln w="9525">
              <a:noFill/>
            </a:ln>
          </p:spPr>
          <p:txBody>
            <a:bodyPr/>
            <a:p>
              <a:endParaRPr lang="zh-CN" altLang="en-US" sz="1400">
                <a:latin typeface="微软雅黑" panose="020B0503020204020204" pitchFamily="34" charset="-122"/>
                <a:ea typeface="微软雅黑" panose="020B0503020204020204" pitchFamily="34" charset="-122"/>
              </a:endParaRPr>
            </a:p>
          </p:txBody>
        </p:sp>
        <p:grpSp>
          <p:nvGrpSpPr>
            <p:cNvPr id="34835" name="Group 16"/>
            <p:cNvGrpSpPr/>
            <p:nvPr/>
          </p:nvGrpSpPr>
          <p:grpSpPr>
            <a:xfrm>
              <a:off x="5826" y="4350"/>
              <a:ext cx="2814" cy="636"/>
              <a:chOff x="2251" y="1126"/>
              <a:chExt cx="1501" cy="339"/>
            </a:xfrm>
          </p:grpSpPr>
          <p:sp>
            <p:nvSpPr>
              <p:cNvPr id="34836" name="AutoShape 17"/>
              <p:cNvSpPr/>
              <p:nvPr/>
            </p:nvSpPr>
            <p:spPr>
              <a:xfrm>
                <a:off x="2251" y="1126"/>
                <a:ext cx="1501" cy="339"/>
              </a:xfrm>
              <a:prstGeom prst="roundRect">
                <a:avLst>
                  <a:gd name="adj" fmla="val 50000"/>
                </a:avLst>
              </a:prstGeom>
              <a:gradFill rotWithShape="1">
                <a:gsLst>
                  <a:gs pos="0">
                    <a:srgbClr val="545454"/>
                  </a:gs>
                  <a:gs pos="50000">
                    <a:srgbClr val="EAEAEA"/>
                  </a:gs>
                  <a:gs pos="100000">
                    <a:srgbClr val="545454"/>
                  </a:gs>
                </a:gsLst>
                <a:lin ang="5400000" scaled="1"/>
                <a:tileRect/>
              </a:gradFill>
              <a:ln w="9525">
                <a:noFill/>
              </a:ln>
              <a:effectLst>
                <a:outerShdw dist="40159" dir="4293848" algn="ctr" rotWithShape="0">
                  <a:srgbClr val="FFFFCC">
                    <a:alpha val="50000"/>
                  </a:srgbClr>
                </a:outerShdw>
              </a:effectLst>
            </p:spPr>
            <p:txBody>
              <a:bodyPr wrap="none" anchor="ctr"/>
              <a:p>
                <a:endParaRPr lang="zh-CN" altLang="en-US" sz="1400">
                  <a:latin typeface="微软雅黑" panose="020B0503020204020204" pitchFamily="34" charset="-122"/>
                  <a:ea typeface="微软雅黑" panose="020B0503020204020204" pitchFamily="34" charset="-122"/>
                </a:endParaRPr>
              </a:p>
            </p:txBody>
          </p:sp>
          <p:sp>
            <p:nvSpPr>
              <p:cNvPr id="34837" name="AutoShape 18"/>
              <p:cNvSpPr/>
              <p:nvPr/>
            </p:nvSpPr>
            <p:spPr>
              <a:xfrm>
                <a:off x="2306" y="1145"/>
                <a:ext cx="1429" cy="303"/>
              </a:xfrm>
              <a:prstGeom prst="roundRect">
                <a:avLst>
                  <a:gd name="adj" fmla="val 50000"/>
                </a:avLst>
              </a:prstGeom>
              <a:gradFill rotWithShape="1">
                <a:gsLst>
                  <a:gs pos="0">
                    <a:schemeClr val="accent1">
                      <a:alpha val="89998"/>
                    </a:schemeClr>
                  </a:gs>
                  <a:gs pos="50000">
                    <a:srgbClr val="CFCCE4"/>
                  </a:gs>
                  <a:gs pos="100000">
                    <a:schemeClr val="accent1">
                      <a:alpha val="89998"/>
                    </a:schemeClr>
                  </a:gs>
                </a:gsLst>
                <a:lin ang="0" scaled="1"/>
                <a:tileRect/>
              </a:gradFill>
              <a:ln w="9525">
                <a:noFill/>
              </a:ln>
            </p:spPr>
            <p:txBody>
              <a:bodyPr wrap="none" anchor="ctr"/>
              <a:p>
                <a:endParaRPr lang="zh-CN" altLang="en-US" sz="1400">
                  <a:latin typeface="微软雅黑" panose="020B0503020204020204" pitchFamily="34" charset="-122"/>
                  <a:ea typeface="微软雅黑" panose="020B0503020204020204" pitchFamily="34" charset="-122"/>
                </a:endParaRPr>
              </a:p>
            </p:txBody>
          </p:sp>
        </p:grpSp>
        <p:sp>
          <p:nvSpPr>
            <p:cNvPr id="119823" name="Rectangle 19"/>
            <p:cNvSpPr>
              <a:spLocks noChangeArrowheads="1"/>
            </p:cNvSpPr>
            <p:nvPr/>
          </p:nvSpPr>
          <p:spPr bwMode="gray">
            <a:xfrm>
              <a:off x="6666" y="4400"/>
              <a:ext cx="1180"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r>
                <a:rPr lang="zh-CN" altLang="en-US" sz="1400" b="1" strike="noStrike" noProof="1" dirty="0">
                  <a:solidFill>
                    <a:srgbClr val="000000"/>
                  </a:solidFill>
                  <a:latin typeface="微软雅黑" panose="020B0503020204020204" pitchFamily="34" charset="-122"/>
                  <a:ea typeface="微软雅黑" panose="020B0503020204020204" pitchFamily="34" charset="-122"/>
                  <a:cs typeface="+mn-cs"/>
                </a:rPr>
                <a:t>非晶</a:t>
              </a:r>
              <a:endParaRPr lang="zh-CN" altLang="en-US" sz="1400" b="1" strike="noStrike" noProof="1" dirty="0">
                <a:solidFill>
                  <a:srgbClr val="000000"/>
                </a:solidFill>
                <a:latin typeface="微软雅黑" panose="020B0503020204020204" pitchFamily="34" charset="-122"/>
                <a:ea typeface="微软雅黑" panose="020B0503020204020204" pitchFamily="34" charset="-122"/>
                <a:cs typeface="+mn-cs"/>
              </a:endParaRPr>
            </a:p>
          </p:txBody>
        </p:sp>
        <p:pic>
          <p:nvPicPr>
            <p:cNvPr id="34839" name="Picture 3"/>
            <p:cNvPicPr>
              <a:picLocks noChangeAspect="1"/>
            </p:cNvPicPr>
            <p:nvPr/>
          </p:nvPicPr>
          <p:blipFill>
            <a:blip r:embed="rId5"/>
            <a:stretch>
              <a:fillRect/>
            </a:stretch>
          </p:blipFill>
          <p:spPr>
            <a:xfrm>
              <a:off x="7216" y="5983"/>
              <a:ext cx="1251" cy="1011"/>
            </a:xfrm>
            <a:prstGeom prst="rect">
              <a:avLst/>
            </a:prstGeom>
            <a:noFill/>
            <a:ln w="9525">
              <a:noFill/>
            </a:ln>
          </p:spPr>
        </p:pic>
        <p:pic>
          <p:nvPicPr>
            <p:cNvPr id="34840" name="Picture 3"/>
            <p:cNvPicPr>
              <a:picLocks noChangeAspect="1"/>
            </p:cNvPicPr>
            <p:nvPr/>
          </p:nvPicPr>
          <p:blipFill>
            <a:blip r:embed="rId6"/>
            <a:stretch>
              <a:fillRect/>
            </a:stretch>
          </p:blipFill>
          <p:spPr>
            <a:xfrm>
              <a:off x="5995" y="4999"/>
              <a:ext cx="1208" cy="1551"/>
            </a:xfrm>
            <a:prstGeom prst="rect">
              <a:avLst/>
            </a:prstGeom>
            <a:noFill/>
            <a:ln w="9525">
              <a:noFill/>
            </a:ln>
          </p:spPr>
        </p:pic>
      </p:grpSp>
      <p:sp>
        <p:nvSpPr>
          <p:cNvPr id="2" name="文本框 1"/>
          <p:cNvSpPr txBox="1"/>
          <p:nvPr/>
        </p:nvSpPr>
        <p:spPr>
          <a:xfrm>
            <a:off x="6975475" y="698183"/>
            <a:ext cx="2073275" cy="2501900"/>
          </a:xfrm>
          <a:prstGeom prst="rect">
            <a:avLst/>
          </a:prstGeom>
          <a:noFill/>
        </p:spPr>
        <p:txBody>
          <a:bodyPr wrap="square" rtlCol="0" anchor="t">
            <a:spAutoFit/>
          </a:bodyPr>
          <a:lstStyle/>
          <a:p>
            <a:pPr>
              <a:lnSpc>
                <a:spcPct val="140000"/>
              </a:lnSpc>
            </a:pPr>
            <a:r>
              <a:rPr lang="zh-CN" altLang="en-US" sz="1400" b="1"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铁基非晶合金：</a:t>
            </a:r>
            <a:endParaRPr lang="zh-CN" altLang="en-US" sz="1400" b="1" noProof="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sz="1400" noProof="1">
                <a:latin typeface="微软雅黑" panose="020B0503020204020204" pitchFamily="34" charset="-122"/>
                <a:ea typeface="微软雅黑" panose="020B0503020204020204" pitchFamily="34" charset="-122"/>
                <a:cs typeface="微软雅黑" panose="020B0503020204020204" pitchFamily="34" charset="-122"/>
              </a:rPr>
              <a:t>具有很高的饱和磁感</a:t>
            </a:r>
            <a:r>
              <a:rPr lang="en-US" altLang="zh-CN" sz="1400" noProof="1">
                <a:latin typeface="微软雅黑" panose="020B0503020204020204" pitchFamily="34" charset="-122"/>
                <a:ea typeface="微软雅黑" panose="020B0503020204020204" pitchFamily="34" charset="-122"/>
                <a:cs typeface="微软雅黑" panose="020B0503020204020204" pitchFamily="34" charset="-122"/>
              </a:rPr>
              <a:t>(1.5T)</a:t>
            </a:r>
            <a:r>
              <a:rPr lang="zh-CN" altLang="en-US" sz="1400" noProof="1">
                <a:latin typeface="微软雅黑" panose="020B0503020204020204" pitchFamily="34" charset="-122"/>
                <a:ea typeface="微软雅黑" panose="020B0503020204020204" pitchFamily="34" charset="-122"/>
                <a:cs typeface="微软雅黑" panose="020B0503020204020204" pitchFamily="34" charset="-122"/>
              </a:rPr>
              <a:t>和高磁导率</a:t>
            </a:r>
            <a:r>
              <a:rPr lang="en-US" altLang="zh-CN" sz="1400" noProof="1">
                <a:latin typeface="微软雅黑" panose="020B0503020204020204" pitchFamily="34" charset="-122"/>
                <a:ea typeface="微软雅黑" panose="020B0503020204020204" pitchFamily="34" charset="-122"/>
                <a:cs typeface="微软雅黑" panose="020B0503020204020204" pitchFamily="34" charset="-122"/>
              </a:rPr>
              <a:t>(&gt;500)</a:t>
            </a:r>
            <a:r>
              <a:rPr lang="zh-CN" altLang="en-US" sz="1400" noProof="1">
                <a:latin typeface="微软雅黑" panose="020B0503020204020204" pitchFamily="34" charset="-122"/>
                <a:ea typeface="微软雅黑" panose="020B0503020204020204" pitchFamily="34" charset="-122"/>
                <a:cs typeface="微软雅黑" panose="020B0503020204020204" pitchFamily="34" charset="-122"/>
              </a:rPr>
              <a:t>特点；由于原子排列的不规则限制了电子的自由通行导致电阻率比晶体合金高出2-3倍，这样也有利于减少涡流损耗。</a:t>
            </a:r>
            <a:endParaRPr lang="zh-CN" altLang="en-US" sz="1400" noProof="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842" name="文本框 40"/>
          <p:cNvSpPr txBox="1"/>
          <p:nvPr/>
        </p:nvSpPr>
        <p:spPr>
          <a:xfrm>
            <a:off x="5524500" y="6096000"/>
            <a:ext cx="2897188" cy="306705"/>
          </a:xfrm>
          <a:prstGeom prst="rect">
            <a:avLst/>
          </a:prstGeom>
          <a:noFill/>
          <a:ln w="9525">
            <a:noFill/>
          </a:ln>
        </p:spPr>
        <p:txBody>
          <a:bodyPr wrap="square" anchor="t">
            <a:spAutoFit/>
          </a:bodyPr>
          <a:p>
            <a:pPr algn="ctr"/>
            <a:r>
              <a:rPr lang="zh-CN" altLang="en-US" sz="1400" b="1">
                <a:solidFill>
                  <a:srgbClr val="FF0000"/>
                </a:solidFill>
                <a:latin typeface="微软雅黑" panose="020B0503020204020204" pitchFamily="34" charset="-122"/>
                <a:ea typeface="微软雅黑" panose="020B0503020204020204" pitchFamily="34" charset="-122"/>
              </a:rPr>
              <a:t>非晶磁导率曲线</a:t>
            </a:r>
            <a:endParaRPr lang="zh-CN" altLang="en-US" sz="14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5</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2240280"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各种软磁材料的对比</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6387" name="图片 10" descr="BS3"/>
          <p:cNvPicPr>
            <a:picLocks noChangeAspect="1"/>
          </p:cNvPicPr>
          <p:nvPr/>
        </p:nvPicPr>
        <p:blipFill>
          <a:blip r:embed="rId1"/>
          <a:stretch>
            <a:fillRect/>
          </a:stretch>
        </p:blipFill>
        <p:spPr>
          <a:xfrm>
            <a:off x="1447165" y="842645"/>
            <a:ext cx="6475730" cy="385572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1793283" y="1061904"/>
            <a:ext cx="1686560" cy="15684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9600">
                <a:solidFill>
                  <a:srgbClr val="0070C0"/>
                </a:solidFill>
              </a:rPr>
              <a:t>04</a:t>
            </a:r>
            <a:endParaRPr lang="zh-CN" altLang="en-US" sz="9600">
              <a:solidFill>
                <a:srgbClr val="0070C0"/>
              </a:solidFill>
            </a:endParaRPr>
          </a:p>
        </p:txBody>
      </p:sp>
      <p:cxnSp>
        <p:nvCxnSpPr>
          <p:cNvPr id="14" name="直接连接符 13"/>
          <p:cNvCxnSpPr/>
          <p:nvPr/>
        </p:nvCxnSpPr>
        <p:spPr>
          <a:xfrm>
            <a:off x="-12614" y="1839476"/>
            <a:ext cx="1781944" cy="0"/>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3" idx="3"/>
          </p:cNvCxnSpPr>
          <p:nvPr/>
        </p:nvCxnSpPr>
        <p:spPr>
          <a:xfrm flipV="1">
            <a:off x="3479829" y="1838841"/>
            <a:ext cx="5655281"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79912" y="987574"/>
            <a:ext cx="3738880" cy="706755"/>
          </a:xfrm>
          <a:prstGeom prst="rect">
            <a:avLst/>
          </a:prstGeom>
          <a:noFill/>
        </p:spPr>
        <p:txBody>
          <a:bodyPr wrap="none" rtlCol="0">
            <a:spAutoFit/>
          </a:bodyPr>
          <a:lstStyle/>
          <a:p>
            <a:r>
              <a:rPr lang="zh-CN" altLang="en-US" sz="4000" b="1">
                <a:solidFill>
                  <a:schemeClr val="tx1">
                    <a:lumMod val="85000"/>
                    <a:lumOff val="15000"/>
                  </a:schemeClr>
                </a:solidFill>
                <a:latin typeface="微软雅黑" panose="020B0503020204020204" pitchFamily="34" charset="-122"/>
                <a:ea typeface="微软雅黑" panose="020B0503020204020204" pitchFamily="34" charset="-122"/>
              </a:rPr>
              <a:t>纳米晶隔磁材料</a:t>
            </a:r>
            <a:endParaRPr lang="zh-CN" altLang="en-US" sz="4000" b="1">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0-#ppt_h/2"/>
                                          </p:val>
                                        </p:tav>
                                        <p:tav tm="100000">
                                          <p:val>
                                            <p:strVal val="#ppt_y"/>
                                          </p:val>
                                        </p:tav>
                                      </p:tavLst>
                                    </p:anim>
                                  </p:childTnLst>
                                </p:cTn>
                              </p:par>
                            </p:childTnLst>
                          </p:cTn>
                        </p:par>
                        <p:par>
                          <p:cTn id="18" fill="hold">
                            <p:stCondLst>
                              <p:cond delay="1049"/>
                            </p:stCondLst>
                            <p:childTnLst>
                              <p:par>
                                <p:cTn id="19" presetID="56" presetClass="entr" presetSubtype="0" fill="hold" grpId="1" nodeType="afterEffect">
                                  <p:iterate type="lt">
                                    <p:tmPct val="10000"/>
                                  </p:iterate>
                                  <p:childTnLst>
                                    <p:set>
                                      <p:cBhvr>
                                        <p:cTn id="20" dur="1" fill="hold">
                                          <p:stCondLst>
                                            <p:cond delay="0"/>
                                          </p:stCondLst>
                                        </p:cTn>
                                        <p:tgtEl>
                                          <p:spTgt spid="16"/>
                                        </p:tgtEl>
                                        <p:attrNameLst>
                                          <p:attrName>style.visibility</p:attrName>
                                        </p:attrNameLst>
                                      </p:cBhvr>
                                      <p:to>
                                        <p:strVal val="visible"/>
                                      </p:to>
                                    </p:set>
                                    <p:anim by="(-#ppt_w*2)" calcmode="lin" valueType="num">
                                      <p:cBhvr rctx="PPT">
                                        <p:cTn id="21" dur="500" autoRev="1" fill="hold">
                                          <p:stCondLst>
                                            <p:cond delay="0"/>
                                          </p:stCondLst>
                                        </p:cTn>
                                        <p:tgtEl>
                                          <p:spTgt spid="16"/>
                                        </p:tgtEl>
                                        <p:attrNameLst>
                                          <p:attrName>ppt_w</p:attrName>
                                        </p:attrNameLst>
                                      </p:cBhvr>
                                    </p:anim>
                                    <p:anim by="(#ppt_w*0.50)" calcmode="lin" valueType="num">
                                      <p:cBhvr>
                                        <p:cTn id="22" dur="500" decel="50000" autoRev="1" fill="hold">
                                          <p:stCondLst>
                                            <p:cond delay="0"/>
                                          </p:stCondLst>
                                        </p:cTn>
                                        <p:tgtEl>
                                          <p:spTgt spid="16"/>
                                        </p:tgtEl>
                                        <p:attrNameLst>
                                          <p:attrName>ppt_x</p:attrName>
                                        </p:attrNameLst>
                                      </p:cBhvr>
                                    </p:anim>
                                    <p:anim from="(-#ppt_h/2)" to="(#ppt_y)" calcmode="lin" valueType="num">
                                      <p:cBhvr>
                                        <p:cTn id="23" dur="1000" fill="hold">
                                          <p:stCondLst>
                                            <p:cond delay="0"/>
                                          </p:stCondLst>
                                        </p:cTn>
                                        <p:tgtEl>
                                          <p:spTgt spid="16"/>
                                        </p:tgtEl>
                                        <p:attrNameLst>
                                          <p:attrName>ppt_y</p:attrName>
                                        </p:attrNameLst>
                                      </p:cBhvr>
                                    </p:anim>
                                    <p:animRot by="21600000">
                                      <p:cBhvr>
                                        <p:cTn id="24"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1</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2697480"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纳米晶隔磁片的基本特性</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6865" name="文本框 1"/>
          <p:cNvSpPr txBox="1"/>
          <p:nvPr/>
        </p:nvSpPr>
        <p:spPr>
          <a:xfrm>
            <a:off x="361950" y="779780"/>
            <a:ext cx="5198745" cy="1060450"/>
          </a:xfrm>
          <a:prstGeom prst="rect">
            <a:avLst/>
          </a:prstGeom>
          <a:noFill/>
          <a:ln w="9525">
            <a:noFill/>
          </a:ln>
        </p:spPr>
        <p:txBody>
          <a:bodyPr wrap="square" anchor="t">
            <a:spAutoFit/>
          </a:bodyPr>
          <a:p>
            <a:pPr>
              <a:lnSpc>
                <a:spcPct val="150000"/>
              </a:lnSpc>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经自主开发了无线充隔磁片专用</a:t>
            </a:r>
            <a:r>
              <a:rPr lang="zh-CN" altLang="zh-CN"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高电阻率</a:t>
            </a:r>
            <a:r>
              <a:rPr lang="zh-CN"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铁基纳米晶合金（</a:t>
            </a:r>
            <a:r>
              <a:rPr lang="en-US" altLang="zh-CN"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Fe5</a:t>
            </a:r>
            <a:r>
              <a:rPr lang="en-US" altLang="zh-CN" sz="1400" b="1" baseline="30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pPr>
            <a:r>
              <a:rPr lang="zh-CN" altLang="en-US"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计算电阻率：</a:t>
            </a:r>
            <a:r>
              <a:rPr lang="en-US" altLang="zh-CN"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209.16</a:t>
            </a:r>
            <a:r>
              <a:rPr lang="zh-CN" altLang="zh-CN"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(uΩ/cm)</a:t>
            </a:r>
            <a:r>
              <a:rPr lang="en-US" altLang="zh-CN"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，磁滞回线如下图：</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6866" name="图片 7"/>
          <p:cNvPicPr>
            <a:picLocks noChangeAspect="1"/>
          </p:cNvPicPr>
          <p:nvPr/>
        </p:nvPicPr>
        <p:blipFill>
          <a:blip r:embed="rId1"/>
          <a:stretch>
            <a:fillRect/>
          </a:stretch>
        </p:blipFill>
        <p:spPr>
          <a:xfrm>
            <a:off x="846455" y="1840230"/>
            <a:ext cx="4229735" cy="3133725"/>
          </a:xfrm>
          <a:prstGeom prst="rect">
            <a:avLst/>
          </a:prstGeom>
          <a:noFill/>
          <a:ln w="9525">
            <a:solidFill>
              <a:srgbClr val="C00000"/>
            </a:solidFill>
          </a:ln>
        </p:spPr>
      </p:pic>
      <p:sp>
        <p:nvSpPr>
          <p:cNvPr id="37889" name="文本框 1"/>
          <p:cNvSpPr txBox="1"/>
          <p:nvPr/>
        </p:nvSpPr>
        <p:spPr>
          <a:xfrm>
            <a:off x="5479415" y="842645"/>
            <a:ext cx="2819400" cy="1060450"/>
          </a:xfrm>
          <a:prstGeom prst="rect">
            <a:avLst/>
          </a:prstGeom>
          <a:noFill/>
          <a:ln w="9525">
            <a:noFill/>
          </a:ln>
        </p:spPr>
        <p:txBody>
          <a:bodyPr wrap="square" anchor="t">
            <a:spAutoFit/>
          </a:bodyPr>
          <a:p>
            <a:pPr>
              <a:lnSpc>
                <a:spcPct val="150000"/>
              </a:lnSpc>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en-US" altLang="zh-CN"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Fe5</a:t>
            </a:r>
            <a:r>
              <a:rPr lang="en-US" altLang="zh-CN" sz="1400" b="1" baseline="30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）已试制</a:t>
            </a:r>
            <a:r>
              <a:rPr lang="en-US" altLang="zh-CN"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62mm</a:t>
            </a:r>
            <a:r>
              <a:rPr lang="zh-CN" altLang="en-US"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宽、</a:t>
            </a:r>
            <a:r>
              <a:rPr lang="en-US" altLang="zh-CN"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21-22um</a:t>
            </a:r>
            <a:r>
              <a:rPr lang="zh-CN" altLang="en-US"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厚带材并已制成隔磁片样品测试。</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7890" name="图片 4"/>
          <p:cNvPicPr>
            <a:picLocks noChangeAspect="1"/>
          </p:cNvPicPr>
          <p:nvPr/>
        </p:nvPicPr>
        <p:blipFill>
          <a:blip r:embed="rId2"/>
          <a:stretch>
            <a:fillRect/>
          </a:stretch>
        </p:blipFill>
        <p:spPr>
          <a:xfrm>
            <a:off x="5479415" y="2018030"/>
            <a:ext cx="1741805" cy="1809750"/>
          </a:xfrm>
          <a:prstGeom prst="rect">
            <a:avLst/>
          </a:prstGeom>
          <a:noFill/>
          <a:ln w="9525">
            <a:solidFill>
              <a:srgbClr val="C00000"/>
            </a:solidFill>
          </a:ln>
        </p:spPr>
      </p:pic>
      <p:pic>
        <p:nvPicPr>
          <p:cNvPr id="2" name="图片 1" descr="图片1"/>
          <p:cNvPicPr>
            <a:picLocks noChangeAspect="1"/>
          </p:cNvPicPr>
          <p:nvPr/>
        </p:nvPicPr>
        <p:blipFill>
          <a:blip r:embed="rId3"/>
          <a:stretch>
            <a:fillRect/>
          </a:stretch>
        </p:blipFill>
        <p:spPr>
          <a:xfrm>
            <a:off x="6774180" y="3519805"/>
            <a:ext cx="1917065" cy="1383665"/>
          </a:xfrm>
          <a:prstGeom prst="rect">
            <a:avLst/>
          </a:prstGeom>
          <a:ln>
            <a:solidFill>
              <a:srgbClr val="C00000"/>
            </a:solid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2</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3682365"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纳米晶隔磁片的实测数据</a:t>
            </a:r>
            <a:r>
              <a:rPr lang="en-US" altLang="zh-CN" b="1">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未碎磁</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2" name="图片 3"/>
          <p:cNvPicPr>
            <a:picLocks noChangeAspect="1"/>
          </p:cNvPicPr>
          <p:nvPr/>
        </p:nvPicPr>
        <p:blipFill>
          <a:blip r:embed="rId2"/>
          <a:stretch>
            <a:fillRect/>
          </a:stretch>
        </p:blipFill>
        <p:spPr>
          <a:xfrm rot="-5400000">
            <a:off x="5773420" y="3128645"/>
            <a:ext cx="1532890" cy="1563370"/>
          </a:xfrm>
          <a:prstGeom prst="rect">
            <a:avLst/>
          </a:prstGeom>
          <a:noFill/>
          <a:ln w="9525">
            <a:solidFill>
              <a:srgbClr val="C00000"/>
            </a:solidFill>
          </a:ln>
        </p:spPr>
      </p:pic>
      <p:pic>
        <p:nvPicPr>
          <p:cNvPr id="5" name="图片 15"/>
          <p:cNvPicPr>
            <a:picLocks noChangeAspect="1"/>
          </p:cNvPicPr>
          <p:nvPr/>
        </p:nvPicPr>
        <p:blipFill>
          <a:blip r:embed="rId3"/>
          <a:stretch>
            <a:fillRect/>
          </a:stretch>
        </p:blipFill>
        <p:spPr>
          <a:xfrm>
            <a:off x="4101465" y="3143250"/>
            <a:ext cx="1530985" cy="1533525"/>
          </a:xfrm>
          <a:prstGeom prst="rect">
            <a:avLst/>
          </a:prstGeom>
          <a:noFill/>
          <a:ln w="9525">
            <a:solidFill>
              <a:srgbClr val="C00000"/>
            </a:solidFill>
          </a:ln>
        </p:spPr>
      </p:pic>
      <p:pic>
        <p:nvPicPr>
          <p:cNvPr id="7" name="图片 29"/>
          <p:cNvPicPr>
            <a:picLocks noChangeAspect="1"/>
          </p:cNvPicPr>
          <p:nvPr/>
        </p:nvPicPr>
        <p:blipFill>
          <a:blip r:embed="rId4"/>
          <a:stretch>
            <a:fillRect/>
          </a:stretch>
        </p:blipFill>
        <p:spPr>
          <a:xfrm>
            <a:off x="7456170" y="3143885"/>
            <a:ext cx="1372870" cy="1532890"/>
          </a:xfrm>
          <a:prstGeom prst="rect">
            <a:avLst/>
          </a:prstGeom>
          <a:noFill/>
          <a:ln w="9525">
            <a:solidFill>
              <a:srgbClr val="C00000"/>
            </a:solidFill>
          </a:ln>
        </p:spPr>
      </p:pic>
      <p:graphicFrame>
        <p:nvGraphicFramePr>
          <p:cNvPr id="8" name="图表 7"/>
          <p:cNvGraphicFramePr/>
          <p:nvPr/>
        </p:nvGraphicFramePr>
        <p:xfrm>
          <a:off x="4101465" y="752475"/>
          <a:ext cx="4727575" cy="221297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9" name="表格 8"/>
          <p:cNvGraphicFramePr/>
          <p:nvPr/>
        </p:nvGraphicFramePr>
        <p:xfrm>
          <a:off x="279400" y="752475"/>
          <a:ext cx="3713480" cy="3924935"/>
        </p:xfrm>
        <a:graphic>
          <a:graphicData uri="http://schemas.openxmlformats.org/drawingml/2006/table">
            <a:tbl>
              <a:tblPr firstRow="1" bandRow="1">
                <a:tableStyleId>{5C22544A-7EE6-4342-B048-85BDC9FD1C3A}</a:tableStyleId>
              </a:tblPr>
              <a:tblGrid>
                <a:gridCol w="661670"/>
                <a:gridCol w="971550"/>
                <a:gridCol w="1120140"/>
                <a:gridCol w="960120"/>
              </a:tblGrid>
              <a:tr h="358140">
                <a:tc gridSpan="4">
                  <a:txBody>
                    <a:bodyPr/>
                    <a:p>
                      <a:pPr algn="ctr">
                        <a:buNone/>
                      </a:pPr>
                      <a:r>
                        <a:rPr lang="zh-CN"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测试频率：128K</a:t>
                      </a:r>
                      <a:endParaRPr lang="zh-CN" altLang="en-US"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vert="horz"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254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254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584200">
                <a:tc>
                  <a:txBody>
                    <a:bodyPr/>
                    <a:p>
                      <a:pPr>
                        <a:buNone/>
                      </a:pPr>
                      <a:r>
                        <a:rPr lang="zh-CN" sz="1400">
                          <a:solidFill>
                            <a:srgbClr val="000000"/>
                          </a:solidFill>
                          <a:latin typeface="微软雅黑" panose="020B0503020204020204" pitchFamily="34" charset="-122"/>
                          <a:ea typeface="微软雅黑" panose="020B0503020204020204" pitchFamily="34" charset="-122"/>
                        </a:rPr>
                        <a:t>序号</a:t>
                      </a:r>
                      <a:endParaRPr lang="zh-CN" altLang="en-US" sz="1400">
                        <a:solidFill>
                          <a:srgbClr val="000000"/>
                        </a:solidFill>
                        <a:latin typeface="微软雅黑" panose="020B0503020204020204" pitchFamily="34" charset="-122"/>
                        <a:ea typeface="微软雅黑" panose="020B0503020204020204" pitchFamily="34" charset="-122"/>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μ'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μ"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Q</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8140">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9231</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5578</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1.65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8140">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9314</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5613</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1.66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8775">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3</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9766</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6164</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1.58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7505">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4</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9694</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6333</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1.53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8775">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5</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9827</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6382</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1.54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84200">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6</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10096</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6533</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1.55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07060">
                <a:tc>
                  <a:txBody>
                    <a:bodyPr/>
                    <a:p>
                      <a:pPr algn="ctr">
                        <a:buNone/>
                      </a:pPr>
                      <a:r>
                        <a:rPr lang="zh-CN" sz="1400">
                          <a:solidFill>
                            <a:srgbClr val="000000"/>
                          </a:solidFill>
                          <a:latin typeface="微软雅黑" panose="020B0503020204020204" pitchFamily="34" charset="-122"/>
                          <a:ea typeface="微软雅黑" panose="020B0503020204020204" pitchFamily="34" charset="-122"/>
                        </a:rPr>
                        <a:t>均值</a:t>
                      </a:r>
                      <a:endParaRPr lang="zh-CN" altLang="en-US" sz="1400">
                        <a:solidFill>
                          <a:srgbClr val="000000"/>
                        </a:solidFill>
                        <a:latin typeface="微软雅黑" panose="020B0503020204020204" pitchFamily="34" charset="-122"/>
                        <a:ea typeface="微软雅黑" panose="020B0503020204020204" pitchFamily="34" charset="-122"/>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9654.67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6100.5</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1.58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3</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3682365" cy="368300"/>
          </a:xfrm>
          <a:prstGeom prst="rect">
            <a:avLst/>
          </a:prstGeom>
          <a:noFill/>
        </p:spPr>
        <p:txBody>
          <a:bodyPr wrap="none" rtlCol="0">
            <a:spAutoFit/>
          </a:bodyPr>
          <a:lstStyle/>
          <a:p>
            <a:pPr algn="l"/>
            <a:r>
              <a:rPr lang="zh-CN" altLang="en-US" b="1">
                <a:solidFill>
                  <a:schemeClr val="tx1">
                    <a:lumMod val="95000"/>
                    <a:lumOff val="5000"/>
                  </a:schemeClr>
                </a:solidFill>
                <a:latin typeface="微软雅黑" panose="020B0503020204020204" pitchFamily="34" charset="-122"/>
                <a:ea typeface="微软雅黑" panose="020B0503020204020204" pitchFamily="34" charset="-122"/>
                <a:sym typeface="+mn-ea"/>
              </a:rPr>
              <a:t>纳米晶隔磁片的实测数据</a:t>
            </a:r>
            <a:r>
              <a:rPr lang="en-US" altLang="zh-CN" b="1">
                <a:solidFill>
                  <a:schemeClr val="tx1">
                    <a:lumMod val="95000"/>
                    <a:lumOff val="5000"/>
                  </a:schemeClr>
                </a:solidFill>
                <a:latin typeface="微软雅黑" panose="020B0503020204020204" pitchFamily="34" charset="-122"/>
                <a:ea typeface="微软雅黑" panose="020B0503020204020204" pitchFamily="34" charset="-122"/>
                <a:sym typeface="+mn-ea"/>
              </a:rPr>
              <a:t>---</a:t>
            </a:r>
            <a:r>
              <a:rPr lang="zh-CN" altLang="en-US" b="1">
                <a:solidFill>
                  <a:schemeClr val="tx1">
                    <a:lumMod val="95000"/>
                    <a:lumOff val="5000"/>
                  </a:schemeClr>
                </a:solidFill>
                <a:latin typeface="微软雅黑" panose="020B0503020204020204" pitchFamily="34" charset="-122"/>
                <a:ea typeface="微软雅黑" panose="020B0503020204020204" pitchFamily="34" charset="-122"/>
                <a:sym typeface="+mn-ea"/>
              </a:rPr>
              <a:t>碎磁后</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graphicFrame>
        <p:nvGraphicFramePr>
          <p:cNvPr id="5" name="图表 4"/>
          <p:cNvGraphicFramePr/>
          <p:nvPr/>
        </p:nvGraphicFramePr>
        <p:xfrm>
          <a:off x="323850" y="1181100"/>
          <a:ext cx="3981450" cy="290957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表格 7"/>
          <p:cNvGraphicFramePr/>
          <p:nvPr/>
        </p:nvGraphicFramePr>
        <p:xfrm>
          <a:off x="4504055" y="1181100"/>
          <a:ext cx="4249420" cy="2909570"/>
        </p:xfrm>
        <a:graphic>
          <a:graphicData uri="http://schemas.openxmlformats.org/drawingml/2006/table">
            <a:tbl>
              <a:tblPr firstRow="1" bandRow="1">
                <a:tableStyleId>{5C22544A-7EE6-4342-B048-85BDC9FD1C3A}</a:tableStyleId>
              </a:tblPr>
              <a:tblGrid>
                <a:gridCol w="826135"/>
                <a:gridCol w="1212850"/>
                <a:gridCol w="996950"/>
                <a:gridCol w="1213485"/>
              </a:tblGrid>
              <a:tr h="484505">
                <a:tc>
                  <a:txBody>
                    <a:bodyPr/>
                    <a:p>
                      <a:pPr algn="ctr">
                        <a:buNone/>
                      </a:pPr>
                      <a:endParaRPr lang="zh-CN" altLang="en-US" sz="1400">
                        <a:solidFill>
                          <a:srgbClr val="000000"/>
                        </a:solidFill>
                        <a:latin typeface="微软雅黑" panose="020B0503020204020204" pitchFamily="34" charset="-122"/>
                        <a:ea typeface="微软雅黑" panose="020B0503020204020204" pitchFamily="34" charset="-122"/>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μ'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μ"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Q</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08355">
                <a:tc>
                  <a:txBody>
                    <a:bodyPr/>
                    <a:p>
                      <a:pPr algn="ctr">
                        <a:buNone/>
                      </a:pPr>
                      <a:r>
                        <a:rPr lang="zh-CN" sz="1400">
                          <a:solidFill>
                            <a:srgbClr val="000000"/>
                          </a:solidFill>
                          <a:latin typeface="微软雅黑" panose="020B0503020204020204" pitchFamily="34" charset="-122"/>
                          <a:ea typeface="微软雅黑" panose="020B0503020204020204" pitchFamily="34" charset="-122"/>
                        </a:rPr>
                        <a:t>平均值</a:t>
                      </a:r>
                      <a:endParaRPr lang="zh-CN" altLang="en-US" sz="1400">
                        <a:solidFill>
                          <a:srgbClr val="000000"/>
                        </a:solidFill>
                        <a:latin typeface="微软雅黑" panose="020B0503020204020204" pitchFamily="34" charset="-122"/>
                        <a:ea typeface="微软雅黑" panose="020B0503020204020204" pitchFamily="34" charset="-122"/>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1422.94 </a:t>
                      </a:r>
                      <a:endParaRPr lang="en-US" altLang="en-US" sz="14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115.72 </a:t>
                      </a:r>
                      <a:endParaRPr lang="en-US" altLang="en-US" sz="14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12.30 </a:t>
                      </a:r>
                      <a:endParaRPr lang="en-US" altLang="en-US" sz="14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08990">
                <a:tc>
                  <a:txBody>
                    <a:bodyPr/>
                    <a:p>
                      <a:pPr algn="ctr">
                        <a:buNone/>
                      </a:pPr>
                      <a:r>
                        <a:rPr lang="zh-CN" sz="1400">
                          <a:solidFill>
                            <a:srgbClr val="000000"/>
                          </a:solidFill>
                          <a:latin typeface="微软雅黑" panose="020B0503020204020204" pitchFamily="34" charset="-122"/>
                          <a:ea typeface="微软雅黑" panose="020B0503020204020204" pitchFamily="34" charset="-122"/>
                        </a:rPr>
                        <a:t>最大值</a:t>
                      </a:r>
                      <a:endParaRPr lang="zh-CN" altLang="en-US" sz="1400">
                        <a:solidFill>
                          <a:srgbClr val="000000"/>
                        </a:solidFill>
                        <a:latin typeface="微软雅黑" panose="020B0503020204020204" pitchFamily="34" charset="-122"/>
                        <a:ea typeface="微软雅黑" panose="020B0503020204020204" pitchFamily="34" charset="-122"/>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1473</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122</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12.85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07720">
                <a:tc>
                  <a:txBody>
                    <a:bodyPr/>
                    <a:p>
                      <a:pPr algn="ctr">
                        <a:buNone/>
                      </a:pPr>
                      <a:r>
                        <a:rPr lang="zh-CN" sz="1400">
                          <a:solidFill>
                            <a:srgbClr val="000000"/>
                          </a:solidFill>
                          <a:latin typeface="微软雅黑" panose="020B0503020204020204" pitchFamily="34" charset="-122"/>
                          <a:ea typeface="微软雅黑" panose="020B0503020204020204" pitchFamily="34" charset="-122"/>
                        </a:rPr>
                        <a:t>最小值</a:t>
                      </a:r>
                      <a:endParaRPr lang="zh-CN" altLang="en-US" sz="1400">
                        <a:solidFill>
                          <a:srgbClr val="000000"/>
                        </a:solidFill>
                        <a:latin typeface="微软雅黑" panose="020B0503020204020204" pitchFamily="34" charset="-122"/>
                        <a:ea typeface="微软雅黑" panose="020B0503020204020204" pitchFamily="34" charset="-122"/>
                      </a:endParaRPr>
                    </a:p>
                  </a:txBody>
                  <a:tcPr vert="horz" anchor="ctr">
                    <a:lnL w="254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1362</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108</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11.87 </a:t>
                      </a:r>
                      <a:endParaRPr lang="en-US" altLang="en-US" sz="1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vert="horz" anchor="ctr">
                    <a:lnL w="635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784407" y="1074098"/>
            <a:ext cx="1704313" cy="156966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9600">
                <a:solidFill>
                  <a:srgbClr val="0070C0"/>
                </a:solidFill>
              </a:rPr>
              <a:t>01</a:t>
            </a:r>
            <a:endParaRPr lang="zh-CN" altLang="en-US" sz="9600">
              <a:solidFill>
                <a:srgbClr val="0070C0"/>
              </a:solidFill>
            </a:endParaRPr>
          </a:p>
        </p:txBody>
      </p:sp>
      <p:cxnSp>
        <p:nvCxnSpPr>
          <p:cNvPr id="13" name="直接连接符 12"/>
          <p:cNvCxnSpPr/>
          <p:nvPr/>
        </p:nvCxnSpPr>
        <p:spPr>
          <a:xfrm>
            <a:off x="-12614" y="1851670"/>
            <a:ext cx="1781944" cy="0"/>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2" idx="3"/>
          </p:cNvCxnSpPr>
          <p:nvPr/>
        </p:nvCxnSpPr>
        <p:spPr>
          <a:xfrm flipV="1">
            <a:off x="3488720" y="1851670"/>
            <a:ext cx="5655280"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79912" y="999768"/>
            <a:ext cx="3230880" cy="706755"/>
          </a:xfrm>
          <a:prstGeom prst="rect">
            <a:avLst/>
          </a:prstGeom>
          <a:noFill/>
        </p:spPr>
        <p:txBody>
          <a:bodyPr wrap="none" rtlCol="0">
            <a:spAutoFit/>
          </a:bodyPr>
          <a:lstStyle/>
          <a:p>
            <a:pPr algn="l"/>
            <a:r>
              <a:rPr lang="zh-CN" altLang="en-US" sz="4000" b="1">
                <a:solidFill>
                  <a:schemeClr val="tx1">
                    <a:lumMod val="85000"/>
                    <a:lumOff val="15000"/>
                  </a:schemeClr>
                </a:solidFill>
                <a:latin typeface="微软雅黑" panose="020B0503020204020204" pitchFamily="34" charset="-122"/>
                <a:ea typeface="微软雅黑" panose="020B0503020204020204" pitchFamily="34" charset="-122"/>
              </a:rPr>
              <a:t>无线充电简介</a:t>
            </a:r>
            <a:endParaRPr lang="zh-CN" altLang="en-US" sz="4000" b="1">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4</a:t>
            </a:r>
            <a:endParaRPr lang="en-US" altLang="zh-CN"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2697480" cy="368300"/>
          </a:xfrm>
          <a:prstGeom prst="rect">
            <a:avLst/>
          </a:prstGeom>
          <a:noFill/>
        </p:spPr>
        <p:txBody>
          <a:bodyPr wrap="none" rtlCol="0">
            <a:spAutoFit/>
          </a:bodyPr>
          <a:lstStyle/>
          <a:p>
            <a:pPr algn="l"/>
            <a:r>
              <a:rPr lang="zh-CN" altLang="en-US" b="1">
                <a:solidFill>
                  <a:schemeClr val="tx1">
                    <a:lumMod val="95000"/>
                    <a:lumOff val="5000"/>
                  </a:schemeClr>
                </a:solidFill>
                <a:latin typeface="微软雅黑" panose="020B0503020204020204" pitchFamily="34" charset="-122"/>
                <a:ea typeface="微软雅黑" panose="020B0503020204020204" pitchFamily="34" charset="-122"/>
                <a:sym typeface="+mn-ea"/>
              </a:rPr>
              <a:t>纳米晶隔磁片的研发方向</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563495" y="1102995"/>
            <a:ext cx="4839970" cy="2825750"/>
          </a:xfrm>
          <a:prstGeom prst="rect">
            <a:avLst/>
          </a:prstGeom>
        </p:spPr>
      </p:pic>
      <p:pic>
        <p:nvPicPr>
          <p:cNvPr id="3" name="图片 2"/>
          <p:cNvPicPr>
            <a:picLocks noChangeAspect="1"/>
          </p:cNvPicPr>
          <p:nvPr/>
        </p:nvPicPr>
        <p:blipFill>
          <a:blip r:embed="rId2"/>
          <a:stretch>
            <a:fillRect/>
          </a:stretch>
        </p:blipFill>
        <p:spPr>
          <a:xfrm>
            <a:off x="842645" y="1849120"/>
            <a:ext cx="1628775" cy="2905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784407" y="1074098"/>
            <a:ext cx="1704313" cy="156966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9600">
                <a:solidFill>
                  <a:srgbClr val="0070C0"/>
                </a:solidFill>
              </a:rPr>
              <a:t>01</a:t>
            </a:r>
            <a:endParaRPr lang="zh-CN" altLang="en-US" sz="9600">
              <a:solidFill>
                <a:srgbClr val="0070C0"/>
              </a:solidFill>
            </a:endParaRPr>
          </a:p>
        </p:txBody>
      </p:sp>
      <p:cxnSp>
        <p:nvCxnSpPr>
          <p:cNvPr id="13" name="直接连接符 12"/>
          <p:cNvCxnSpPr/>
          <p:nvPr/>
        </p:nvCxnSpPr>
        <p:spPr>
          <a:xfrm>
            <a:off x="-12614" y="1851670"/>
            <a:ext cx="1781944" cy="0"/>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2" idx="3"/>
          </p:cNvCxnSpPr>
          <p:nvPr/>
        </p:nvCxnSpPr>
        <p:spPr>
          <a:xfrm flipV="1">
            <a:off x="3488720" y="1851670"/>
            <a:ext cx="5655280"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79912" y="999768"/>
            <a:ext cx="3738880" cy="706755"/>
          </a:xfrm>
          <a:prstGeom prst="rect">
            <a:avLst/>
          </a:prstGeom>
          <a:noFill/>
        </p:spPr>
        <p:txBody>
          <a:bodyPr wrap="none" rtlCol="0">
            <a:spAutoFit/>
          </a:bodyPr>
          <a:lstStyle/>
          <a:p>
            <a:pPr algn="l"/>
            <a:r>
              <a:rPr lang="zh-CN" altLang="en-US" sz="4000" b="1">
                <a:solidFill>
                  <a:schemeClr val="tx1">
                    <a:lumMod val="85000"/>
                    <a:lumOff val="15000"/>
                  </a:schemeClr>
                </a:solidFill>
                <a:latin typeface="微软雅黑" panose="020B0503020204020204" pitchFamily="34" charset="-122"/>
                <a:ea typeface="微软雅黑" panose="020B0503020204020204" pitchFamily="34" charset="-122"/>
              </a:rPr>
              <a:t>无线充电的未来</a:t>
            </a:r>
            <a:endParaRPr lang="zh-CN" altLang="en-US" sz="4000" b="1">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sz="4400">
                <a:solidFill>
                  <a:srgbClr val="0070C0"/>
                </a:solidFill>
              </a:rPr>
              <a:t>1</a:t>
            </a:r>
            <a:endParaRPr lang="en-US"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3453765"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无线充电的未来</a:t>
            </a:r>
            <a:r>
              <a:rPr lang="en-US" altLang="zh-CN" b="1">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无线供电时代</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80975" y="971550"/>
            <a:ext cx="4171950" cy="3384550"/>
          </a:xfrm>
          <a:prstGeom prst="rect">
            <a:avLst/>
          </a:prstGeom>
          <a:noFill/>
        </p:spPr>
        <p:txBody>
          <a:bodyPr wrap="square" rtlCol="0">
            <a:spAutoFit/>
          </a:bodyPr>
          <a:p>
            <a:r>
              <a:rPr lang="zh-CN" altLang="en-US" sz="2000" b="1">
                <a:solidFill>
                  <a:srgbClr val="C00000"/>
                </a:solidFill>
                <a:latin typeface="微软雅黑" panose="020B0503020204020204" pitchFamily="34" charset="-122"/>
                <a:ea typeface="微软雅黑" panose="020B0503020204020204" pitchFamily="34" charset="-122"/>
              </a:rPr>
              <a:t>无线充电的未来</a:t>
            </a:r>
            <a:r>
              <a:rPr lang="zh-CN" altLang="en-US" b="1">
                <a:solidFill>
                  <a:srgbClr val="C00000"/>
                </a:solidFill>
                <a:latin typeface="微软雅黑" panose="020B0503020204020204" pitchFamily="34" charset="-122"/>
                <a:ea typeface="微软雅黑" panose="020B0503020204020204" pitchFamily="34" charset="-122"/>
              </a:rPr>
              <a:t>　</a:t>
            </a:r>
            <a:endParaRPr lang="zh-CN" altLang="en-US" b="1">
              <a:solidFill>
                <a:srgbClr val="C00000"/>
              </a:solidFill>
              <a:latin typeface="微软雅黑" panose="020B0503020204020204" pitchFamily="34" charset="-122"/>
              <a:ea typeface="微软雅黑" panose="020B0503020204020204" pitchFamily="34" charset="-122"/>
            </a:endParaRPr>
          </a:p>
          <a:p>
            <a:endParaRPr lang="zh-CN" altLang="en-US" b="1">
              <a:solidFill>
                <a:srgbClr val="C00000"/>
              </a:solidFill>
              <a:latin typeface="微软雅黑" panose="020B0503020204020204" pitchFamily="34" charset="-122"/>
              <a:ea typeface="微软雅黑" panose="020B0503020204020204" pitchFamily="34" charset="-122"/>
            </a:endParaRPr>
          </a:p>
          <a:p>
            <a:r>
              <a:rPr lang="en-US" altLang="zh-CN" b="1">
                <a:solidFill>
                  <a:schemeClr val="tx2"/>
                </a:solidFill>
                <a:latin typeface="微软雅黑" panose="020B0503020204020204" pitchFamily="34" charset="-122"/>
                <a:ea typeface="微软雅黑" panose="020B0503020204020204" pitchFamily="34" charset="-122"/>
              </a:rPr>
              <a:t>1.</a:t>
            </a:r>
            <a:r>
              <a:rPr lang="zh-CN" altLang="en-US" b="1">
                <a:solidFill>
                  <a:schemeClr val="tx2"/>
                </a:solidFill>
                <a:latin typeface="微软雅黑" panose="020B0503020204020204" pitchFamily="34" charset="-122"/>
                <a:ea typeface="微软雅黑" panose="020B0503020204020204" pitchFamily="34" charset="-122"/>
              </a:rPr>
              <a:t>电子产品</a:t>
            </a:r>
            <a:r>
              <a:rPr lang="zh-CN" altLang="en-US" sz="1800">
                <a:solidFill>
                  <a:schemeClr val="bg1"/>
                </a:solidFill>
                <a:latin typeface="微软雅黑" panose="020B0503020204020204" pitchFamily="34" charset="-122"/>
                <a:ea typeface="微软雅黑" panose="020B0503020204020204" pitchFamily="34" charset="-122"/>
              </a:rPr>
              <a:t>　</a:t>
            </a:r>
            <a:endParaRPr lang="zh-CN" altLang="en-US" sz="1800">
              <a:solidFill>
                <a:schemeClr val="bg1"/>
              </a:solidFill>
              <a:latin typeface="微软雅黑" panose="020B0503020204020204" pitchFamily="34" charset="-122"/>
              <a:ea typeface="微软雅黑" panose="020B0503020204020204" pitchFamily="34" charset="-122"/>
            </a:endParaRPr>
          </a:p>
          <a:p>
            <a:r>
              <a:rPr lang="zh-CN" altLang="en-US" sz="1800">
                <a:solidFill>
                  <a:schemeClr val="tx1"/>
                </a:solidFill>
                <a:latin typeface="微软雅黑" panose="020B0503020204020204" pitchFamily="34" charset="-122"/>
                <a:ea typeface="微软雅黑" panose="020B0503020204020204" pitchFamily="34" charset="-122"/>
              </a:rPr>
              <a:t>　</a:t>
            </a:r>
            <a:r>
              <a:rPr lang="zh-CN" altLang="en-US" sz="1400">
                <a:solidFill>
                  <a:schemeClr val="tx1"/>
                </a:solidFill>
                <a:latin typeface="微软雅黑" panose="020B0503020204020204" pitchFamily="34" charset="-122"/>
                <a:ea typeface="微软雅黑" panose="020B0503020204020204" pitchFamily="34" charset="-122"/>
              </a:rPr>
              <a:t>　无线充电技术的意义在于激发了我们另一个方向的想象</a:t>
            </a:r>
            <a:r>
              <a:rPr lang="en-US" altLang="zh-CN" sz="1400">
                <a:solidFill>
                  <a:schemeClr val="tx1"/>
                </a:solidFill>
                <a:latin typeface="微软雅黑" panose="020B0503020204020204" pitchFamily="34" charset="-122"/>
                <a:ea typeface="微软雅黑" panose="020B0503020204020204" pitchFamily="34" charset="-122"/>
              </a:rPr>
              <a:t>:</a:t>
            </a:r>
            <a:r>
              <a:rPr lang="zh-CN" altLang="en-US" sz="1400" b="1">
                <a:solidFill>
                  <a:srgbClr val="FF0000"/>
                </a:solidFill>
                <a:latin typeface="微软雅黑" panose="020B0503020204020204" pitchFamily="34" charset="-122"/>
                <a:ea typeface="微软雅黑" panose="020B0503020204020204" pitchFamily="34" charset="-122"/>
              </a:rPr>
              <a:t>电子产品应该是永不断电的</a:t>
            </a:r>
            <a:endParaRPr lang="zh-CN" altLang="en-US" sz="1400">
              <a:solidFill>
                <a:schemeClr val="tx1"/>
              </a:solidFill>
              <a:latin typeface="微软雅黑" panose="020B0503020204020204" pitchFamily="34" charset="-122"/>
              <a:ea typeface="微软雅黑" panose="020B0503020204020204" pitchFamily="34" charset="-122"/>
            </a:endParaRPr>
          </a:p>
          <a:p>
            <a:endParaRPr lang="zh-CN" altLang="en-US" sz="1400">
              <a:solidFill>
                <a:schemeClr val="tx1"/>
              </a:solidFill>
              <a:latin typeface="微软雅黑" panose="020B0503020204020204" pitchFamily="34" charset="-122"/>
              <a:ea typeface="微软雅黑" panose="020B0503020204020204" pitchFamily="34" charset="-122"/>
            </a:endParaRPr>
          </a:p>
          <a:p>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无线充电设备的便利、安全、环保、适应性好等优势普通充电器无法达到。并会随着无线充电技术的发展两者差距越来越明显。</a:t>
            </a:r>
            <a:endParaRPr lang="zh-CN" altLang="en-US" sz="1400">
              <a:latin typeface="微软雅黑" panose="020B0503020204020204" pitchFamily="34" charset="-122"/>
              <a:ea typeface="微软雅黑" panose="020B0503020204020204" pitchFamily="34" charset="-122"/>
              <a:sym typeface="+mn-ea"/>
            </a:endParaRPr>
          </a:p>
          <a:p>
            <a:endParaRPr lang="zh-CN" altLang="en-US" sz="1400">
              <a:latin typeface="微软雅黑" panose="020B0503020204020204" pitchFamily="34" charset="-122"/>
              <a:ea typeface="微软雅黑" panose="020B0503020204020204" pitchFamily="34" charset="-122"/>
              <a:sym typeface="+mn-ea"/>
            </a:endParaRPr>
          </a:p>
          <a:p>
            <a:r>
              <a:rPr lang="zh-CN" altLang="en-US" sz="1400">
                <a:latin typeface="微软雅黑" panose="020B0503020204020204" pitchFamily="34" charset="-122"/>
                <a:ea typeface="微软雅黑" panose="020B0503020204020204" pitchFamily="34" charset="-122"/>
                <a:sym typeface="+mn-ea"/>
              </a:rPr>
              <a:t>    另一方面，无线充电较之有线充电“聪明”很多。对于不同的电子产品，自动识别设备、自动对应接口，看成动停充。进行‘个性化工作’</a:t>
            </a:r>
            <a:r>
              <a:rPr lang="zh-CN" altLang="en-US" sz="1400" b="1">
                <a:solidFill>
                  <a:srgbClr val="FF0000"/>
                </a:solidFill>
                <a:latin typeface="微软雅黑" panose="020B0503020204020204" pitchFamily="34" charset="-122"/>
                <a:ea typeface="微软雅黑" panose="020B0503020204020204" pitchFamily="34" charset="-122"/>
                <a:sym typeface="+mn-ea"/>
              </a:rPr>
              <a:t>符合现代智能化的时代潮流。</a:t>
            </a:r>
            <a:endParaRPr lang="zh-CN" altLang="en-US" sz="1400" b="1">
              <a:solidFill>
                <a:srgbClr val="FF0000"/>
              </a:solidFill>
              <a:latin typeface="微软雅黑" panose="020B0503020204020204" pitchFamily="34" charset="-122"/>
              <a:ea typeface="微软雅黑" panose="020B0503020204020204" pitchFamily="34" charset="-122"/>
              <a:sym typeface="+mn-ea"/>
            </a:endParaRPr>
          </a:p>
        </p:txBody>
      </p:sp>
      <p:pic>
        <p:nvPicPr>
          <p:cNvPr id="20" name="图片 19"/>
          <p:cNvPicPr>
            <a:picLocks noChangeAspect="1"/>
          </p:cNvPicPr>
          <p:nvPr/>
        </p:nvPicPr>
        <p:blipFill>
          <a:blip r:embed="rId1"/>
          <a:stretch>
            <a:fillRect/>
          </a:stretch>
        </p:blipFill>
        <p:spPr>
          <a:xfrm>
            <a:off x="4897120" y="971550"/>
            <a:ext cx="3592195" cy="2183765"/>
          </a:xfrm>
          <a:prstGeom prst="rect">
            <a:avLst/>
          </a:prstGeom>
          <a:ln>
            <a:solidFill>
              <a:srgbClr val="FFC000"/>
            </a:solidFill>
          </a:ln>
        </p:spPr>
      </p:pic>
      <p:sp>
        <p:nvSpPr>
          <p:cNvPr id="21" name="文本框 20"/>
          <p:cNvSpPr txBox="1"/>
          <p:nvPr/>
        </p:nvSpPr>
        <p:spPr>
          <a:xfrm>
            <a:off x="4821555" y="3269615"/>
            <a:ext cx="4170045" cy="1045210"/>
          </a:xfrm>
          <a:prstGeom prst="rect">
            <a:avLst/>
          </a:prstGeom>
          <a:noFill/>
        </p:spPr>
        <p:txBody>
          <a:bodyPr wrap="square" rtlCol="0">
            <a:spAutoFit/>
          </a:bodyPr>
          <a:p>
            <a:r>
              <a:rPr lang="en-US" altLang="zh-CN">
                <a:latin typeface="微软雅黑" panose="020B0503020204020204" pitchFamily="34" charset="-122"/>
                <a:ea typeface="微软雅黑" panose="020B0503020204020204" pitchFamily="34" charset="-122"/>
                <a:sym typeface="+mn-ea"/>
              </a:rPr>
              <a:t> </a:t>
            </a:r>
            <a:r>
              <a:rPr lang="zh-CN" altLang="en-US" sz="1600" b="1">
                <a:solidFill>
                  <a:schemeClr val="tx2"/>
                </a:solidFill>
                <a:latin typeface="微软雅黑" panose="020B0503020204020204" pitchFamily="34" charset="-122"/>
                <a:ea typeface="微软雅黑" panose="020B0503020204020204" pitchFamily="34" charset="-122"/>
                <a:sym typeface="+mn-ea"/>
              </a:rPr>
              <a:t>2.电力传输</a:t>
            </a:r>
            <a:endParaRPr lang="zh-CN" altLang="en-US" sz="1600" b="1">
              <a:solidFill>
                <a:schemeClr val="tx2"/>
              </a:solidFill>
              <a:latin typeface="微软雅黑" panose="020B0503020204020204" pitchFamily="34" charset="-122"/>
              <a:ea typeface="微软雅黑" panose="020B0503020204020204" pitchFamily="34" charset="-122"/>
              <a:sym typeface="+mn-ea"/>
            </a:endParaRPr>
          </a:p>
          <a:p>
            <a:r>
              <a:rPr lang="zh-CN" altLang="en-US" sz="16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 未来，不仅是小功率电器，医疗设备、军用设备、电动工具、办公室电器、家用电器、电动汽车等都可以实现无线充电。准确地说，应该叫“</a:t>
            </a:r>
            <a:r>
              <a:rPr lang="zh-CN" altLang="en-US" sz="1400" b="1">
                <a:solidFill>
                  <a:srgbClr val="FF0000"/>
                </a:solidFill>
                <a:latin typeface="微软雅黑" panose="020B0503020204020204" pitchFamily="34" charset="-122"/>
                <a:ea typeface="微软雅黑" panose="020B0503020204020204" pitchFamily="34" charset="-122"/>
              </a:rPr>
              <a:t>无线供电</a:t>
            </a:r>
            <a:r>
              <a:rPr lang="zh-CN" altLang="en-US" sz="1400">
                <a:latin typeface="微软雅黑" panose="020B0503020204020204" pitchFamily="34" charset="-122"/>
                <a:ea typeface="微软雅黑" panose="020B0503020204020204" pitchFamily="34" charset="-122"/>
              </a:rPr>
              <a:t>”</a:t>
            </a:r>
            <a:endParaRPr lang="zh-CN" altLang="en-US" sz="14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079174" y="2259890"/>
            <a:ext cx="944880" cy="398780"/>
          </a:xfrm>
          <a:prstGeom prst="rect">
            <a:avLst/>
          </a:prstGeom>
          <a:effectLst/>
        </p:spPr>
        <p:txBody>
          <a:bodyPr wrap="none">
            <a:spAutoFit/>
          </a:bodyPr>
          <a:lstStyle/>
          <a:p>
            <a:pPr algn="l"/>
            <a:r>
              <a:rPr lang="zh-CN" altLang="en-US" sz="2000">
                <a:solidFill>
                  <a:srgbClr val="0070C0"/>
                </a:solidFill>
                <a:latin typeface="微软雅黑" panose="020B0503020204020204" pitchFamily="34" charset="-122"/>
                <a:ea typeface="微软雅黑" panose="020B0503020204020204" pitchFamily="34" charset="-122"/>
              </a:rPr>
              <a:t>胡曹生 </a:t>
            </a:r>
            <a:endParaRPr lang="zh-CN" altLang="en-US" sz="2000">
              <a:solidFill>
                <a:srgbClr val="0070C0"/>
              </a:solidFill>
              <a:latin typeface="微软雅黑" panose="020B0503020204020204" pitchFamily="34" charset="-122"/>
              <a:ea typeface="微软雅黑" panose="020B0503020204020204" pitchFamily="34" charset="-122"/>
            </a:endParaRPr>
          </a:p>
        </p:txBody>
      </p:sp>
      <p:pic>
        <p:nvPicPr>
          <p:cNvPr id="14343" name="Picture 7" descr="E:\新模板\城市高尔夫\未标题-7.png"/>
          <p:cNvPicPr>
            <a:picLocks noChangeAspect="1"/>
          </p:cNvPicPr>
          <p:nvPr/>
        </p:nvPicPr>
        <p:blipFill>
          <a:blip r:embed="rId1"/>
          <a:srcRect t="12000" r="45000" b="67000"/>
          <a:stretch>
            <a:fillRect/>
          </a:stretch>
        </p:blipFill>
        <p:spPr>
          <a:xfrm>
            <a:off x="1989773" y="702945"/>
            <a:ext cx="5300662" cy="1435100"/>
          </a:xfrm>
          <a:prstGeom prst="rect">
            <a:avLst/>
          </a:prstGeom>
          <a:noFill/>
          <a:ln w="9525">
            <a:noFill/>
          </a:ln>
        </p:spPr>
      </p:pic>
      <p:pic>
        <p:nvPicPr>
          <p:cNvPr id="59395" name="Picture 2" descr="C:\Users\x201i\Desktop\未标题-22.png"/>
          <p:cNvPicPr>
            <a:picLocks noChangeAspect="1"/>
          </p:cNvPicPr>
          <p:nvPr/>
        </p:nvPicPr>
        <p:blipFill>
          <a:blip r:embed="rId2"/>
          <a:srcRect r="23143"/>
          <a:stretch>
            <a:fillRect/>
          </a:stretch>
        </p:blipFill>
        <p:spPr>
          <a:xfrm rot="-5400000">
            <a:off x="4051935" y="-1011555"/>
            <a:ext cx="992188" cy="4951413"/>
          </a:xfrm>
          <a:prstGeom prst="rect">
            <a:avLst/>
          </a:prstGeom>
          <a:noFill/>
          <a:ln w="9525">
            <a:noFill/>
          </a:ln>
        </p:spPr>
      </p:pic>
      <p:sp>
        <p:nvSpPr>
          <p:cNvPr id="9" name="TextBox 8"/>
          <p:cNvSpPr txBox="1"/>
          <p:nvPr/>
        </p:nvSpPr>
        <p:spPr>
          <a:xfrm>
            <a:off x="5756910" y="999808"/>
            <a:ext cx="946150" cy="922020"/>
          </a:xfrm>
          <a:prstGeom prst="rect">
            <a:avLst/>
          </a:prstGeom>
          <a:noFill/>
        </p:spPr>
        <p:txBody>
          <a:bodyPr vert="horz" wrap="square" rtlCol="0">
            <a:spAutoFit/>
          </a:bodyPr>
          <a:p>
            <a:r>
              <a:rPr lang="zh-CN" altLang="en-US" sz="5400" b="1" spc="300" noProof="1" dirty="0" smtClean="0">
                <a:solidFill>
                  <a:schemeClr val="bg1"/>
                </a:solidFill>
                <a:latin typeface="微软雅黑" panose="020B0503020204020204" pitchFamily="34" charset="-122"/>
                <a:ea typeface="微软雅黑" panose="020B0503020204020204" pitchFamily="34" charset="-122"/>
              </a:rPr>
              <a:t>看</a:t>
            </a:r>
            <a:endParaRPr lang="zh-CN" altLang="en-US" sz="5400" b="1" spc="300" noProof="1" dirty="0" smtClean="0">
              <a:solidFill>
                <a:schemeClr val="bg1"/>
              </a:solidFill>
              <a:latin typeface="微软雅黑" panose="020B0503020204020204" pitchFamily="34" charset="-122"/>
              <a:ea typeface="微软雅黑" panose="020B0503020204020204" pitchFamily="34" charset="-122"/>
            </a:endParaRPr>
          </a:p>
        </p:txBody>
      </p:sp>
      <p:sp>
        <p:nvSpPr>
          <p:cNvPr id="5" name="TextBox 8"/>
          <p:cNvSpPr txBox="1"/>
          <p:nvPr/>
        </p:nvSpPr>
        <p:spPr>
          <a:xfrm>
            <a:off x="4652010" y="1010920"/>
            <a:ext cx="962025" cy="922020"/>
          </a:xfrm>
          <a:prstGeom prst="rect">
            <a:avLst/>
          </a:prstGeom>
          <a:noFill/>
        </p:spPr>
        <p:txBody>
          <a:bodyPr vert="horz" wrap="square" rtlCol="0">
            <a:spAutoFit/>
          </a:bodyPr>
          <a:p>
            <a:r>
              <a:rPr lang="zh-CN" altLang="en-US" sz="5400" b="1" spc="300" noProof="1" dirty="0" smtClean="0">
                <a:solidFill>
                  <a:schemeClr val="bg1"/>
                </a:solidFill>
                <a:latin typeface="微软雅黑" panose="020B0503020204020204" pitchFamily="34" charset="-122"/>
                <a:ea typeface="微软雅黑" panose="020B0503020204020204" pitchFamily="34" charset="-122"/>
              </a:rPr>
              <a:t>观</a:t>
            </a:r>
            <a:endParaRPr lang="en-US" altLang="zh-CN" sz="5400" b="1" spc="300" noProof="1" dirty="0" smtClean="0">
              <a:solidFill>
                <a:schemeClr val="bg1"/>
              </a:solidFill>
              <a:latin typeface="微软雅黑" panose="020B0503020204020204" pitchFamily="34" charset="-122"/>
              <a:ea typeface="微软雅黑" panose="020B0503020204020204" pitchFamily="34" charset="-122"/>
            </a:endParaRPr>
          </a:p>
        </p:txBody>
      </p:sp>
      <p:sp>
        <p:nvSpPr>
          <p:cNvPr id="6" name="TextBox 8"/>
          <p:cNvSpPr txBox="1"/>
          <p:nvPr/>
        </p:nvSpPr>
        <p:spPr>
          <a:xfrm>
            <a:off x="3553460" y="1010920"/>
            <a:ext cx="950913" cy="922020"/>
          </a:xfrm>
          <a:prstGeom prst="rect">
            <a:avLst/>
          </a:prstGeom>
          <a:noFill/>
        </p:spPr>
        <p:txBody>
          <a:bodyPr vert="horz" wrap="square" rtlCol="0">
            <a:spAutoFit/>
          </a:bodyPr>
          <a:p>
            <a:r>
              <a:rPr lang="zh-CN" altLang="en-US" sz="5400" b="1" spc="300" noProof="1" dirty="0" smtClean="0">
                <a:solidFill>
                  <a:schemeClr val="bg1"/>
                </a:solidFill>
                <a:latin typeface="微软雅黑" panose="020B0503020204020204" pitchFamily="34" charset="-122"/>
                <a:ea typeface="微软雅黑" panose="020B0503020204020204" pitchFamily="34" charset="-122"/>
              </a:rPr>
              <a:t>谢</a:t>
            </a:r>
            <a:endParaRPr lang="zh-CN" altLang="en-US" sz="5400" b="1" spc="300" noProof="1" dirty="0" smtClean="0">
              <a:solidFill>
                <a:schemeClr val="bg1"/>
              </a:solidFill>
              <a:latin typeface="微软雅黑" panose="020B0503020204020204" pitchFamily="34" charset="-122"/>
              <a:ea typeface="微软雅黑" panose="020B0503020204020204" pitchFamily="34" charset="-122"/>
            </a:endParaRPr>
          </a:p>
        </p:txBody>
      </p:sp>
      <p:sp>
        <p:nvSpPr>
          <p:cNvPr id="7" name="TextBox 8"/>
          <p:cNvSpPr txBox="1"/>
          <p:nvPr/>
        </p:nvSpPr>
        <p:spPr>
          <a:xfrm>
            <a:off x="2469198" y="987108"/>
            <a:ext cx="936625" cy="922020"/>
          </a:xfrm>
          <a:prstGeom prst="rect">
            <a:avLst/>
          </a:prstGeom>
          <a:noFill/>
        </p:spPr>
        <p:txBody>
          <a:bodyPr vert="horz" wrap="square" rtlCol="0">
            <a:spAutoFit/>
          </a:bodyPr>
          <a:p>
            <a:r>
              <a:rPr lang="zh-CN" altLang="en-US" sz="5400" b="1" spc="300" noProof="1" dirty="0" smtClean="0">
                <a:solidFill>
                  <a:schemeClr val="bg1"/>
                </a:solidFill>
                <a:latin typeface="微软雅黑" panose="020B0503020204020204" pitchFamily="34" charset="-122"/>
                <a:ea typeface="微软雅黑" panose="020B0503020204020204" pitchFamily="34" charset="-122"/>
                <a:cs typeface="+mn-ea"/>
              </a:rPr>
              <a:t>谢</a:t>
            </a:r>
            <a:endParaRPr lang="zh-CN" altLang="en-US" sz="5400" b="1" spc="300" noProof="1" dirty="0" smtClean="0">
              <a:solidFill>
                <a:schemeClr val="bg1"/>
              </a:solidFill>
              <a:latin typeface="微软雅黑" panose="020B0503020204020204" pitchFamily="34" charset="-122"/>
              <a:ea typeface="微软雅黑" panose="020B0503020204020204" pitchFamily="34" charset="-122"/>
              <a:cs typeface="+mn-ea"/>
            </a:endParaRPr>
          </a:p>
        </p:txBody>
      </p:sp>
      <p:sp>
        <p:nvSpPr>
          <p:cNvPr id="8" name="矩形 7"/>
          <p:cNvSpPr/>
          <p:nvPr/>
        </p:nvSpPr>
        <p:spPr>
          <a:xfrm>
            <a:off x="1991360" y="823595"/>
            <a:ext cx="5160963" cy="120808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文本框 64515"/>
          <p:cNvSpPr txBox="1"/>
          <p:nvPr/>
        </p:nvSpPr>
        <p:spPr>
          <a:xfrm>
            <a:off x="5200650" y="3409315"/>
            <a:ext cx="3743325" cy="1383665"/>
          </a:xfrm>
          <a:prstGeom prst="rect">
            <a:avLst/>
          </a:prstGeom>
          <a:noFill/>
          <a:ln w="9525">
            <a:noFill/>
          </a:ln>
        </p:spPr>
        <p:txBody>
          <a:bodyPr wrap="square" anchor="t">
            <a:spAutoFit/>
            <a:scene3d>
              <a:camera prst="orthographicFront"/>
              <a:lightRig rig="threePt" dir="t"/>
            </a:scene3d>
          </a:bodyPr>
          <a:p>
            <a:pPr latinLnBrk="1"/>
            <a:r>
              <a:rPr lang="zh-CN" altLang="en-US" sz="2000" b="1" noProof="1" dirty="0">
                <a:effectLst>
                  <a:outerShdw blurRad="38100" dist="19050" dir="2700000" algn="tl" rotWithShape="0">
                    <a:schemeClr val="dk1">
                      <a:alpha val="40000"/>
                    </a:schemeClr>
                  </a:outerShdw>
                </a:effectLst>
                <a:latin typeface="Times New Roman" panose="02020603050405020304" pitchFamily="18" charset="0"/>
                <a:ea typeface="楷体_GB2312" pitchFamily="49" charset="-122"/>
                <a:cs typeface="+mn-cs"/>
              </a:rPr>
              <a:t>江西大有科技有限公司</a:t>
            </a:r>
            <a:endParaRPr lang="zh-CN" altLang="en-US" sz="2000" b="1" noProof="1" dirty="0">
              <a:effectLst>
                <a:outerShdw blurRad="38100" dist="19050" dir="2700000" algn="tl" rotWithShape="0">
                  <a:schemeClr val="dk1">
                    <a:alpha val="40000"/>
                  </a:schemeClr>
                </a:outerShdw>
              </a:effectLst>
              <a:latin typeface="Times New Roman" panose="02020603050405020304" pitchFamily="18" charset="0"/>
              <a:ea typeface="楷体_GB2312" pitchFamily="49" charset="-122"/>
              <a:cs typeface="+mn-cs"/>
            </a:endParaRPr>
          </a:p>
          <a:p>
            <a:pPr latinLnBrk="1"/>
            <a:r>
              <a:rPr lang="zh-CN" altLang="en-US" sz="1600" b="1" noProof="1" dirty="0">
                <a:effectLst>
                  <a:outerShdw blurRad="38100" dist="19050" dir="2700000" algn="tl" rotWithShape="0">
                    <a:schemeClr val="dk1">
                      <a:alpha val="40000"/>
                    </a:schemeClr>
                  </a:outerShdw>
                </a:effectLst>
                <a:latin typeface="Times New Roman" panose="02020603050405020304" pitchFamily="18" charset="0"/>
                <a:ea typeface="楷体_GB2312" pitchFamily="49" charset="-122"/>
              </a:rPr>
              <a:t>江西营电话：0795-3241201</a:t>
            </a:r>
            <a:endParaRPr lang="zh-CN" altLang="en-US" sz="1600" b="1" noProof="1" dirty="0">
              <a:effectLst>
                <a:outerShdw blurRad="38100" dist="19050" dir="2700000" algn="tl" rotWithShape="0">
                  <a:schemeClr val="dk1">
                    <a:alpha val="40000"/>
                  </a:schemeClr>
                </a:outerShdw>
              </a:effectLst>
              <a:latin typeface="Times New Roman" panose="02020603050405020304" pitchFamily="18" charset="0"/>
              <a:ea typeface="楷体_GB2312" pitchFamily="49" charset="-122"/>
            </a:endParaRPr>
          </a:p>
          <a:p>
            <a:pPr latinLnBrk="1"/>
            <a:r>
              <a:rPr lang="zh-CN" altLang="en-US" sz="1600" b="1" noProof="1" dirty="0">
                <a:effectLst>
                  <a:outerShdw blurRad="38100" dist="19050" dir="2700000" algn="tl" rotWithShape="0">
                    <a:schemeClr val="dk1">
                      <a:alpha val="40000"/>
                    </a:schemeClr>
                  </a:outerShdw>
                </a:effectLst>
                <a:latin typeface="Times New Roman" panose="02020603050405020304" pitchFamily="18" charset="0"/>
                <a:ea typeface="楷体_GB2312" pitchFamily="49" charset="-122"/>
              </a:rPr>
              <a:t>深圳电话：0755-27588734</a:t>
            </a:r>
            <a:endParaRPr lang="zh-CN" altLang="en-US" sz="1600" b="1" noProof="1" dirty="0">
              <a:effectLst>
                <a:outerShdw blurRad="38100" dist="19050" dir="2700000" algn="tl" rotWithShape="0">
                  <a:schemeClr val="dk1">
                    <a:alpha val="40000"/>
                  </a:schemeClr>
                </a:outerShdw>
              </a:effectLst>
              <a:latin typeface="Times New Roman" panose="02020603050405020304" pitchFamily="18" charset="0"/>
              <a:ea typeface="楷体_GB2312" pitchFamily="49" charset="-122"/>
            </a:endParaRPr>
          </a:p>
          <a:p>
            <a:pPr latinLnBrk="1"/>
            <a:r>
              <a:rPr lang="zh-CN" altLang="en-US" sz="1600" b="1" noProof="1" dirty="0">
                <a:effectLst>
                  <a:outerShdw blurRad="38100" dist="19050" dir="2700000" algn="tl" rotWithShape="0">
                    <a:schemeClr val="dk1">
                      <a:alpha val="40000"/>
                    </a:schemeClr>
                  </a:outerShdw>
                </a:effectLst>
                <a:latin typeface="Times New Roman" panose="02020603050405020304" pitchFamily="18" charset="0"/>
                <a:ea typeface="楷体_GB2312" pitchFamily="49" charset="-122"/>
              </a:rPr>
              <a:t>E-MAIL:sales@dayou-tech.com</a:t>
            </a:r>
            <a:endParaRPr lang="zh-CN" altLang="en-US" sz="1600" b="1" noProof="1" dirty="0">
              <a:effectLst>
                <a:outerShdw blurRad="38100" dist="19050" dir="2700000" algn="tl" rotWithShape="0">
                  <a:schemeClr val="dk1">
                    <a:alpha val="40000"/>
                  </a:schemeClr>
                </a:outerShdw>
              </a:effectLst>
              <a:latin typeface="Times New Roman" panose="02020603050405020304" pitchFamily="18" charset="0"/>
              <a:ea typeface="楷体_GB2312" pitchFamily="49" charset="-122"/>
            </a:endParaRPr>
          </a:p>
          <a:p>
            <a:pPr latinLnBrk="1"/>
            <a:r>
              <a:rPr lang="zh-CN" altLang="en-US" sz="1600" b="1" noProof="1" dirty="0">
                <a:effectLst>
                  <a:outerShdw blurRad="38100" dist="19050" dir="2700000" algn="tl" rotWithShape="0">
                    <a:schemeClr val="dk1">
                      <a:alpha val="40000"/>
                    </a:schemeClr>
                  </a:outerShdw>
                </a:effectLst>
                <a:latin typeface="Times New Roman" panose="02020603050405020304" pitchFamily="18" charset="0"/>
                <a:ea typeface="楷体_GB2312" pitchFamily="49" charset="-122"/>
              </a:rPr>
              <a:t>官方网站：http://www.dayou-tech.com</a:t>
            </a:r>
            <a:endParaRPr lang="zh-CN" altLang="en-US" sz="1600" b="1" noProof="1" dirty="0">
              <a:effectLst>
                <a:outerShdw blurRad="38100" dist="19050" dir="2700000" algn="tl" rotWithShape="0">
                  <a:schemeClr val="dk1">
                    <a:alpha val="40000"/>
                  </a:schemeClr>
                </a:outerShdw>
              </a:effectLst>
              <a:latin typeface="Times New Roman" panose="02020603050405020304" pitchFamily="18" charset="0"/>
              <a:ea typeface="楷体_GB2312" pitchFamily="49" charset="-122"/>
            </a:endParaRPr>
          </a:p>
        </p:txBody>
      </p:sp>
      <p:pic>
        <p:nvPicPr>
          <p:cNvPr id="10" name="图片 3"/>
          <p:cNvPicPr>
            <a:picLocks noChangeAspect="1"/>
          </p:cNvPicPr>
          <p:nvPr/>
        </p:nvPicPr>
        <p:blipFill>
          <a:blip r:embed="rId3"/>
          <a:stretch>
            <a:fillRect/>
          </a:stretch>
        </p:blipFill>
        <p:spPr>
          <a:xfrm>
            <a:off x="3778250" y="3483610"/>
            <a:ext cx="1353820" cy="1308735"/>
          </a:xfrm>
          <a:prstGeom prst="rect">
            <a:avLst/>
          </a:prstGeom>
          <a:noFill/>
          <a:ln w="28575" cmpd="sng">
            <a:solidFill>
              <a:srgbClr val="C00000"/>
            </a:solidFill>
            <a:prstDash val="solid"/>
          </a:ln>
        </p:spPr>
      </p:pic>
      <p:sp>
        <p:nvSpPr>
          <p:cNvPr id="11" name="矩形 10"/>
          <p:cNvSpPr/>
          <p:nvPr/>
        </p:nvSpPr>
        <p:spPr>
          <a:xfrm>
            <a:off x="0" y="2886075"/>
            <a:ext cx="9153525" cy="3676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sz="4400">
                <a:solidFill>
                  <a:srgbClr val="0070C0"/>
                </a:solidFill>
              </a:rPr>
              <a:t>1</a:t>
            </a:r>
            <a:endParaRPr lang="en-US"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3453765"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为什么要无线充电</a:t>
            </a:r>
            <a:r>
              <a:rPr lang="en-US" altLang="zh-CN" b="1">
                <a:solidFill>
                  <a:schemeClr val="tx1">
                    <a:lumMod val="95000"/>
                    <a:lumOff val="5000"/>
                  </a:schemeClr>
                </a:solidFill>
                <a:latin typeface="微软雅黑" panose="020B0503020204020204" pitchFamily="34" charset="-122"/>
                <a:ea typeface="微软雅黑" panose="020B0503020204020204" pitchFamily="34" charset="-122"/>
              </a:rPr>
              <a:t>--</a:t>
            </a:r>
            <a:r>
              <a:rPr lang="en-US" altLang="zh-CN" b="1">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有线的烦恼</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67360" y="958850"/>
            <a:ext cx="3657600" cy="2122805"/>
          </a:xfrm>
          <a:prstGeom prst="rect">
            <a:avLst/>
          </a:prstGeom>
          <a:noFill/>
        </p:spPr>
        <p:txBody>
          <a:bodyPr wrap="square" rtlCol="0">
            <a:spAutoFit/>
          </a:bodyPr>
          <a:p>
            <a:r>
              <a:rPr lang="en-US" altLang="zh-CN" sz="1800">
                <a:solidFill>
                  <a:schemeClr val="tx1"/>
                </a:solidFill>
                <a:latin typeface="微软雅黑" panose="020B0503020204020204" pitchFamily="34" charset="-122"/>
                <a:ea typeface="微软雅黑" panose="020B0503020204020204" pitchFamily="34" charset="-122"/>
              </a:rPr>
              <a:t>1.</a:t>
            </a:r>
            <a:r>
              <a:rPr lang="zh-CN" altLang="en-US" sz="1800" b="1">
                <a:solidFill>
                  <a:srgbClr val="FF0000"/>
                </a:solidFill>
                <a:latin typeface="微软雅黑" panose="020B0503020204020204" pitchFamily="34" charset="-122"/>
                <a:ea typeface="微软雅黑" panose="020B0503020204020204" pitchFamily="34" charset="-122"/>
              </a:rPr>
              <a:t>方便性，</a:t>
            </a:r>
            <a:r>
              <a:rPr lang="zh-CN" altLang="en-US" sz="1400">
                <a:solidFill>
                  <a:schemeClr val="tx1"/>
                </a:solidFill>
                <a:latin typeface="微软雅黑" panose="020B0503020204020204" pitchFamily="34" charset="-122"/>
                <a:ea typeface="微软雅黑" panose="020B0503020204020204" pitchFamily="34" charset="-122"/>
              </a:rPr>
              <a:t>有线牵挂，到哪到得找线和插头，时间和空间上受限。</a:t>
            </a:r>
            <a:endParaRPr lang="zh-CN" altLang="en-US" sz="1400">
              <a:solidFill>
                <a:schemeClr val="tx1"/>
              </a:solidFill>
              <a:latin typeface="微软雅黑" panose="020B0503020204020204" pitchFamily="34" charset="-122"/>
              <a:ea typeface="微软雅黑" panose="020B0503020204020204" pitchFamily="34" charset="-122"/>
            </a:endParaRPr>
          </a:p>
          <a:p>
            <a:endParaRPr lang="zh-CN" altLang="en-US" sz="1400">
              <a:solidFill>
                <a:schemeClr val="tx1"/>
              </a:solidFill>
              <a:latin typeface="微软雅黑" panose="020B0503020204020204" pitchFamily="34" charset="-122"/>
              <a:ea typeface="微软雅黑" panose="020B0503020204020204" pitchFamily="34" charset="-122"/>
            </a:endParaRPr>
          </a:p>
          <a:p>
            <a:r>
              <a:rPr lang="en-US" altLang="zh-CN" sz="1800">
                <a:solidFill>
                  <a:schemeClr val="tx1"/>
                </a:solidFill>
                <a:latin typeface="微软雅黑" panose="020B0503020204020204" pitchFamily="34" charset="-122"/>
                <a:ea typeface="微软雅黑" panose="020B0503020204020204" pitchFamily="34" charset="-122"/>
              </a:rPr>
              <a:t>2.</a:t>
            </a:r>
            <a:r>
              <a:rPr lang="zh-CN" altLang="en-US" sz="1800" b="1">
                <a:solidFill>
                  <a:srgbClr val="FF0000"/>
                </a:solidFill>
                <a:latin typeface="微软雅黑" panose="020B0503020204020204" pitchFamily="34" charset="-122"/>
                <a:ea typeface="微软雅黑" panose="020B0503020204020204" pitchFamily="34" charset="-122"/>
              </a:rPr>
              <a:t>安全性，</a:t>
            </a:r>
            <a:r>
              <a:rPr lang="zh-CN" altLang="en-US" sz="1800">
                <a:solidFill>
                  <a:schemeClr val="tx1"/>
                </a:solidFill>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sym typeface="+mn-ea"/>
              </a:rPr>
              <a:t>插头裸露、</a:t>
            </a:r>
            <a:r>
              <a:rPr lang="zh-CN" altLang="en-US" sz="1400">
                <a:solidFill>
                  <a:schemeClr val="tx1"/>
                </a:solidFill>
                <a:latin typeface="微软雅黑" panose="020B0503020204020204" pitchFamily="34" charset="-122"/>
                <a:ea typeface="微软雅黑" panose="020B0503020204020204" pitchFamily="34" charset="-122"/>
              </a:rPr>
              <a:t>线路老化，触电、电路起火事故频发。</a:t>
            </a:r>
            <a:r>
              <a:rPr lang="zh-CN" altLang="en-US" sz="1800">
                <a:solidFill>
                  <a:schemeClr val="tx1"/>
                </a:solidFill>
                <a:latin typeface="微软雅黑" panose="020B0503020204020204" pitchFamily="34" charset="-122"/>
                <a:ea typeface="微软雅黑" panose="020B0503020204020204" pitchFamily="34" charset="-122"/>
              </a:rPr>
              <a:t>    </a:t>
            </a:r>
            <a:endParaRPr lang="zh-CN" altLang="en-US" sz="1800">
              <a:solidFill>
                <a:schemeClr val="tx1"/>
              </a:solidFill>
              <a:latin typeface="微软雅黑" panose="020B0503020204020204" pitchFamily="34" charset="-122"/>
              <a:ea typeface="微软雅黑" panose="020B0503020204020204" pitchFamily="34" charset="-122"/>
            </a:endParaRPr>
          </a:p>
          <a:p>
            <a:endParaRPr lang="zh-CN" altLang="en-US" sz="1800">
              <a:solidFill>
                <a:schemeClr val="tx1"/>
              </a:solidFill>
              <a:latin typeface="微软雅黑" panose="020B0503020204020204" pitchFamily="34" charset="-122"/>
              <a:ea typeface="微软雅黑" panose="020B0503020204020204" pitchFamily="34" charset="-122"/>
            </a:endParaRPr>
          </a:p>
          <a:p>
            <a:r>
              <a:rPr lang="en-US" altLang="zh-CN" sz="1800">
                <a:solidFill>
                  <a:schemeClr val="tx1"/>
                </a:solidFill>
                <a:latin typeface="微软雅黑" panose="020B0503020204020204" pitchFamily="34" charset="-122"/>
                <a:ea typeface="微软雅黑" panose="020B0503020204020204" pitchFamily="34" charset="-122"/>
              </a:rPr>
              <a:t>3.</a:t>
            </a:r>
            <a:r>
              <a:rPr lang="zh-CN" altLang="en-US" sz="1800" b="1">
                <a:solidFill>
                  <a:srgbClr val="FF0000"/>
                </a:solidFill>
                <a:latin typeface="微软雅黑" panose="020B0503020204020204" pitchFamily="34" charset="-122"/>
                <a:ea typeface="微软雅黑" panose="020B0503020204020204" pitchFamily="34" charset="-122"/>
              </a:rPr>
              <a:t>受限制</a:t>
            </a:r>
            <a:r>
              <a:rPr lang="zh-CN" altLang="en-US" sz="1800">
                <a:solidFill>
                  <a:schemeClr val="tx1"/>
                </a:solidFill>
                <a:latin typeface="微软雅黑" panose="020B0503020204020204" pitchFamily="34" charset="-122"/>
                <a:ea typeface="微软雅黑" panose="020B0503020204020204" pitchFamily="34" charset="-122"/>
              </a:rPr>
              <a:t>，</a:t>
            </a:r>
            <a:r>
              <a:rPr lang="zh-CN" altLang="en-US" sz="1400">
                <a:solidFill>
                  <a:schemeClr val="tx1"/>
                </a:solidFill>
                <a:latin typeface="微软雅黑" panose="020B0503020204020204" pitchFamily="34" charset="-122"/>
                <a:ea typeface="微软雅黑" panose="020B0503020204020204" pitchFamily="34" charset="-122"/>
              </a:rPr>
              <a:t>潮湿、易燃、易爆等</a:t>
            </a:r>
            <a:r>
              <a:rPr lang="zh-CN" altLang="en-US" sz="1400">
                <a:latin typeface="微软雅黑" panose="020B0503020204020204" pitchFamily="34" charset="-122"/>
                <a:ea typeface="微软雅黑" panose="020B0503020204020204" pitchFamily="34" charset="-122"/>
              </a:rPr>
              <a:t>特殊环境用电遭到限制</a:t>
            </a:r>
            <a:r>
              <a:rPr lang="zh-CN" altLang="en-US" sz="1400">
                <a:solidFill>
                  <a:schemeClr val="tx1"/>
                </a:solidFill>
                <a:latin typeface="微软雅黑" panose="020B0503020204020204" pitchFamily="34" charset="-122"/>
                <a:ea typeface="微软雅黑" panose="020B0503020204020204" pitchFamily="34" charset="-122"/>
              </a:rPr>
              <a:t>。</a:t>
            </a:r>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457065" y="2696845"/>
            <a:ext cx="4188460" cy="384810"/>
          </a:xfrm>
          <a:prstGeom prst="rect">
            <a:avLst/>
          </a:prstGeom>
          <a:noFill/>
        </p:spPr>
        <p:txBody>
          <a:bodyPr wrap="square" rtlCol="0">
            <a:spAutoFit/>
          </a:bodyPr>
          <a:p>
            <a:r>
              <a:rPr lang="en-US" altLang="zh-CN">
                <a:latin typeface="微软雅黑" panose="020B0503020204020204" pitchFamily="34" charset="-122"/>
                <a:ea typeface="微软雅黑" panose="020B0503020204020204" pitchFamily="34" charset="-122"/>
                <a:sym typeface="+mn-ea"/>
              </a:rPr>
              <a:t>  </a:t>
            </a:r>
            <a:endParaRPr lang="zh-CN" altLang="en-US"/>
          </a:p>
        </p:txBody>
      </p:sp>
      <p:pic>
        <p:nvPicPr>
          <p:cNvPr id="3" name="图片 2"/>
          <p:cNvPicPr>
            <a:picLocks noChangeAspect="1"/>
          </p:cNvPicPr>
          <p:nvPr/>
        </p:nvPicPr>
        <p:blipFill>
          <a:blip r:embed="rId1"/>
          <a:stretch>
            <a:fillRect/>
          </a:stretch>
        </p:blipFill>
        <p:spPr>
          <a:xfrm>
            <a:off x="4713605" y="2907665"/>
            <a:ext cx="2730500" cy="200215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713605" y="842645"/>
            <a:ext cx="2730500" cy="2065020"/>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2</a:t>
            </a:r>
            <a:endParaRPr lang="zh-CN" altLang="en-US" sz="4400">
              <a:solidFill>
                <a:srgbClr val="0070C0"/>
              </a:solidFill>
            </a:endParaRPr>
          </a:p>
        </p:txBody>
      </p:sp>
      <p:cxnSp>
        <p:nvCxnSpPr>
          <p:cNvPr id="38" name="直接连接符 37"/>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259632" y="115074"/>
            <a:ext cx="3225165" cy="368300"/>
          </a:xfrm>
          <a:prstGeom prst="rect">
            <a:avLst/>
          </a:prstGeom>
          <a:noFill/>
        </p:spPr>
        <p:txBody>
          <a:bodyPr wrap="none" rtlCol="0">
            <a:spAutoFit/>
          </a:bodyPr>
          <a:lstStyle/>
          <a:p>
            <a:pPr algn="l"/>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哪里用到无线充电</a:t>
            </a:r>
            <a:r>
              <a:rPr lang="en-US" altLang="zh-CN" b="1">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应用场景</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9218" name="图片 1"/>
          <p:cNvPicPr>
            <a:picLocks noChangeAspect="1"/>
          </p:cNvPicPr>
          <p:nvPr/>
        </p:nvPicPr>
        <p:blipFill>
          <a:blip r:embed="rId1"/>
          <a:stretch>
            <a:fillRect/>
          </a:stretch>
        </p:blipFill>
        <p:spPr>
          <a:xfrm>
            <a:off x="3161665" y="2874010"/>
            <a:ext cx="2793514" cy="1800000"/>
          </a:xfrm>
          <a:prstGeom prst="rect">
            <a:avLst/>
          </a:prstGeom>
          <a:noFill/>
          <a:ln w="9525">
            <a:noFill/>
          </a:ln>
        </p:spPr>
      </p:pic>
      <p:pic>
        <p:nvPicPr>
          <p:cNvPr id="9219" name="图片 12" descr="图片6.jpg"/>
          <p:cNvPicPr>
            <a:picLocks noChangeAspect="1"/>
          </p:cNvPicPr>
          <p:nvPr/>
        </p:nvPicPr>
        <p:blipFill>
          <a:blip r:embed="rId2"/>
          <a:stretch>
            <a:fillRect/>
          </a:stretch>
        </p:blipFill>
        <p:spPr>
          <a:xfrm>
            <a:off x="155575" y="847090"/>
            <a:ext cx="2878155" cy="1800000"/>
          </a:xfrm>
          <a:prstGeom prst="rect">
            <a:avLst/>
          </a:prstGeom>
          <a:noFill/>
          <a:ln w="28575">
            <a:solidFill>
              <a:srgbClr val="FFC000"/>
            </a:solidFill>
          </a:ln>
        </p:spPr>
      </p:pic>
      <p:pic>
        <p:nvPicPr>
          <p:cNvPr id="9220" name="图片 13" descr="图片7.jpg"/>
          <p:cNvPicPr>
            <a:picLocks noChangeAspect="1"/>
          </p:cNvPicPr>
          <p:nvPr/>
        </p:nvPicPr>
        <p:blipFill>
          <a:blip r:embed="rId3"/>
          <a:stretch>
            <a:fillRect/>
          </a:stretch>
        </p:blipFill>
        <p:spPr>
          <a:xfrm>
            <a:off x="3161665" y="842645"/>
            <a:ext cx="2820689" cy="1800000"/>
          </a:xfrm>
          <a:prstGeom prst="rect">
            <a:avLst/>
          </a:prstGeom>
          <a:noFill/>
          <a:ln w="28575">
            <a:solidFill>
              <a:srgbClr val="FFC000"/>
            </a:solidFill>
          </a:ln>
        </p:spPr>
      </p:pic>
      <p:pic>
        <p:nvPicPr>
          <p:cNvPr id="9221" name="图片 14" descr="图片8.jpg"/>
          <p:cNvPicPr>
            <a:picLocks noChangeAspect="1"/>
          </p:cNvPicPr>
          <p:nvPr/>
        </p:nvPicPr>
        <p:blipFill>
          <a:blip r:embed="rId4"/>
          <a:stretch>
            <a:fillRect/>
          </a:stretch>
        </p:blipFill>
        <p:spPr>
          <a:xfrm>
            <a:off x="155575" y="2914650"/>
            <a:ext cx="2918887" cy="1800000"/>
          </a:xfrm>
          <a:prstGeom prst="rect">
            <a:avLst/>
          </a:prstGeom>
          <a:noFill/>
          <a:ln w="28575">
            <a:solidFill>
              <a:srgbClr val="FFC000"/>
            </a:solidFill>
          </a:ln>
        </p:spPr>
      </p:pic>
      <p:pic>
        <p:nvPicPr>
          <p:cNvPr id="10" name="图片 9"/>
          <p:cNvPicPr>
            <a:picLocks noChangeAspect="1"/>
          </p:cNvPicPr>
          <p:nvPr/>
        </p:nvPicPr>
        <p:blipFill>
          <a:blip r:embed="rId5"/>
          <a:stretch>
            <a:fillRect/>
          </a:stretch>
        </p:blipFill>
        <p:spPr>
          <a:xfrm>
            <a:off x="6161405" y="842645"/>
            <a:ext cx="2610485" cy="1800225"/>
          </a:xfrm>
          <a:prstGeom prst="rect">
            <a:avLst/>
          </a:prstGeom>
          <a:ln w="28575">
            <a:solidFill>
              <a:srgbClr val="FFC000"/>
            </a:solidFill>
          </a:ln>
        </p:spPr>
      </p:pic>
      <p:pic>
        <p:nvPicPr>
          <p:cNvPr id="9" name="图片 8"/>
          <p:cNvPicPr>
            <a:picLocks noChangeAspect="1"/>
          </p:cNvPicPr>
          <p:nvPr/>
        </p:nvPicPr>
        <p:blipFill>
          <a:blip r:embed="rId6"/>
          <a:stretch>
            <a:fillRect/>
          </a:stretch>
        </p:blipFill>
        <p:spPr>
          <a:xfrm>
            <a:off x="6161405" y="2874010"/>
            <a:ext cx="2609850" cy="1799590"/>
          </a:xfrm>
          <a:prstGeom prst="rect">
            <a:avLst/>
          </a:prstGeom>
          <a:ln w="28575">
            <a:solidFill>
              <a:srgbClr val="FFC000"/>
            </a:solid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3</a:t>
            </a:r>
            <a:endParaRPr lang="zh-CN" altLang="en-US" sz="4400">
              <a:solidFill>
                <a:srgbClr val="0070C0"/>
              </a:solidFill>
            </a:endParaRPr>
          </a:p>
        </p:txBody>
      </p:sp>
      <p:cxnSp>
        <p:nvCxnSpPr>
          <p:cNvPr id="20" name="直接连接符 19"/>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259632" y="186194"/>
            <a:ext cx="4139565"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怎么实现无线充电</a:t>
            </a:r>
            <a:r>
              <a:rPr lang="en-US" altLang="zh-CN" b="1">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常用无线充电方式</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8964488" y="844014"/>
            <a:ext cx="179512" cy="23415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8193" name="矩形 70669"/>
          <p:cNvSpPr/>
          <p:nvPr/>
        </p:nvSpPr>
        <p:spPr>
          <a:xfrm>
            <a:off x="1259840" y="574040"/>
            <a:ext cx="6494463" cy="410845"/>
          </a:xfrm>
          <a:prstGeom prst="rect">
            <a:avLst/>
          </a:prstGeom>
          <a:noFill/>
          <a:ln w="9525">
            <a:noFill/>
          </a:ln>
          <a:effectLst>
            <a:prstShdw prst="shdw17" dist="17961" dir="2699999">
              <a:srgbClr val="433E69"/>
            </a:prstShdw>
          </a:effectLst>
        </p:spPr>
        <p:txBody>
          <a:bodyPr wrap="square" anchor="t">
            <a:spAutoFit/>
          </a:bodyPr>
          <a:p>
            <a:pPr algn="ctr">
              <a:lnSpc>
                <a:spcPct val="130000"/>
              </a:lnSpc>
            </a:pPr>
            <a:r>
              <a:rPr lang="zh-CN" altLang="en-US" sz="1600" b="1" dirty="0">
                <a:latin typeface="微软雅黑" panose="020B0503020204020204" pitchFamily="34" charset="-122"/>
                <a:ea typeface="微软雅黑" panose="020B0503020204020204" pitchFamily="34" charset="-122"/>
                <a:sym typeface="Arial" panose="020B0604020202020204" pitchFamily="34" charset="0"/>
              </a:rPr>
              <a:t>常用无线充电方式及其特性</a:t>
            </a:r>
            <a:endParaRPr lang="zh-CN" altLang="en-US" sz="1600" b="1"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8194" name="图片 2"/>
          <p:cNvPicPr>
            <a:picLocks noChangeAspect="1"/>
          </p:cNvPicPr>
          <p:nvPr/>
        </p:nvPicPr>
        <p:blipFill>
          <a:blip r:embed="rId1"/>
          <a:stretch>
            <a:fillRect/>
          </a:stretch>
        </p:blipFill>
        <p:spPr>
          <a:xfrm>
            <a:off x="701675" y="1097280"/>
            <a:ext cx="7741285" cy="362013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4</a:t>
            </a:r>
            <a:endParaRPr lang="zh-CN" altLang="en-US"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4825365"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为什么还没能替换有线充电</a:t>
            </a:r>
            <a:r>
              <a:rPr lang="en-US" altLang="zh-CN" b="1">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无线充电的缺点</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996180" y="2811145"/>
            <a:ext cx="2959735" cy="1710690"/>
          </a:xfrm>
          <a:prstGeom prst="rect">
            <a:avLst/>
          </a:prstGeom>
          <a:ln>
            <a:solidFill>
              <a:srgbClr val="C00000"/>
            </a:solidFill>
          </a:ln>
        </p:spPr>
      </p:pic>
      <p:pic>
        <p:nvPicPr>
          <p:cNvPr id="3" name="图片 2"/>
          <p:cNvPicPr>
            <a:picLocks noChangeAspect="1"/>
          </p:cNvPicPr>
          <p:nvPr/>
        </p:nvPicPr>
        <p:blipFill>
          <a:blip r:embed="rId2"/>
          <a:stretch>
            <a:fillRect/>
          </a:stretch>
        </p:blipFill>
        <p:spPr>
          <a:xfrm>
            <a:off x="4996815" y="843915"/>
            <a:ext cx="2959100" cy="1746250"/>
          </a:xfrm>
          <a:prstGeom prst="rect">
            <a:avLst/>
          </a:prstGeom>
          <a:ln>
            <a:solidFill>
              <a:srgbClr val="C00000"/>
            </a:solidFill>
          </a:ln>
        </p:spPr>
      </p:pic>
      <p:sp>
        <p:nvSpPr>
          <p:cNvPr id="5" name="文本框 4"/>
          <p:cNvSpPr txBox="1"/>
          <p:nvPr/>
        </p:nvSpPr>
        <p:spPr>
          <a:xfrm>
            <a:off x="614680" y="1167130"/>
            <a:ext cx="3657600" cy="3014980"/>
          </a:xfrm>
          <a:prstGeom prst="rect">
            <a:avLst/>
          </a:prstGeom>
          <a:noFill/>
        </p:spPr>
        <p:txBody>
          <a:bodyPr wrap="square" rtlCol="0">
            <a:spAutoFit/>
          </a:bodyPr>
          <a:p>
            <a:r>
              <a:rPr lang="en-US" altLang="zh-CN" sz="1800">
                <a:solidFill>
                  <a:schemeClr val="tx1"/>
                </a:solidFill>
                <a:latin typeface="微软雅黑" panose="020B0503020204020204" pitchFamily="34" charset="-122"/>
                <a:ea typeface="微软雅黑" panose="020B0503020204020204" pitchFamily="34" charset="-122"/>
              </a:rPr>
              <a:t>1.</a:t>
            </a:r>
            <a:r>
              <a:rPr lang="zh-CN" altLang="en-US" sz="1800" b="1">
                <a:solidFill>
                  <a:srgbClr val="FF0000"/>
                </a:solidFill>
                <a:latin typeface="微软雅黑" panose="020B0503020204020204" pitchFamily="34" charset="-122"/>
                <a:ea typeface="微软雅黑" panose="020B0503020204020204" pitchFamily="34" charset="-122"/>
              </a:rPr>
              <a:t>效率低：</a:t>
            </a:r>
            <a:r>
              <a:rPr lang="zh-CN" altLang="en-US" sz="1400">
                <a:solidFill>
                  <a:schemeClr val="tx1"/>
                </a:solidFill>
                <a:latin typeface="微软雅黑" panose="020B0503020204020204" pitchFamily="34" charset="-122"/>
                <a:ea typeface="微软雅黑" panose="020B0503020204020204" pitchFamily="34" charset="-122"/>
              </a:rPr>
              <a:t>损耗大、发热、充电速度慢。</a:t>
            </a:r>
            <a:endParaRPr lang="zh-CN" altLang="en-US" sz="1400">
              <a:solidFill>
                <a:schemeClr val="tx1"/>
              </a:solidFill>
              <a:latin typeface="微软雅黑" panose="020B0503020204020204" pitchFamily="34" charset="-122"/>
              <a:ea typeface="微软雅黑" panose="020B0503020204020204" pitchFamily="34" charset="-122"/>
            </a:endParaRPr>
          </a:p>
          <a:p>
            <a:endParaRPr lang="zh-CN" altLang="en-US" sz="1400">
              <a:solidFill>
                <a:schemeClr val="tx1"/>
              </a:solidFill>
              <a:latin typeface="微软雅黑" panose="020B0503020204020204" pitchFamily="34" charset="-122"/>
              <a:ea typeface="微软雅黑" panose="020B0503020204020204" pitchFamily="34" charset="-122"/>
            </a:endParaRPr>
          </a:p>
          <a:p>
            <a:r>
              <a:rPr lang="en-US" altLang="zh-CN" sz="1800">
                <a:solidFill>
                  <a:schemeClr val="tx1"/>
                </a:solidFill>
                <a:latin typeface="微软雅黑" panose="020B0503020204020204" pitchFamily="34" charset="-122"/>
                <a:ea typeface="微软雅黑" panose="020B0503020204020204" pitchFamily="34" charset="-122"/>
              </a:rPr>
              <a:t>2.</a:t>
            </a:r>
            <a:r>
              <a:rPr lang="zh-CN" altLang="en-US" sz="1800" b="1">
                <a:solidFill>
                  <a:srgbClr val="FF0000"/>
                </a:solidFill>
                <a:latin typeface="微软雅黑" panose="020B0503020204020204" pitchFamily="34" charset="-122"/>
                <a:ea typeface="微软雅黑" panose="020B0503020204020204" pitchFamily="34" charset="-122"/>
              </a:rPr>
              <a:t>自由度低：</a:t>
            </a:r>
            <a:r>
              <a:rPr lang="zh-CN" altLang="en-US" sz="1800">
                <a:solidFill>
                  <a:schemeClr val="tx1"/>
                </a:solidFill>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sym typeface="+mn-ea"/>
              </a:rPr>
              <a:t>水平方向和垂直方向上的自由度都受限</a:t>
            </a:r>
            <a:r>
              <a:rPr lang="zh-CN" altLang="en-US" sz="1400">
                <a:solidFill>
                  <a:schemeClr val="tx1"/>
                </a:solidFill>
                <a:latin typeface="微软雅黑" panose="020B0503020204020204" pitchFamily="34" charset="-122"/>
                <a:ea typeface="微软雅黑" panose="020B0503020204020204" pitchFamily="34" charset="-122"/>
              </a:rPr>
              <a:t>。</a:t>
            </a:r>
            <a:r>
              <a:rPr lang="zh-CN" altLang="en-US" sz="1800">
                <a:solidFill>
                  <a:schemeClr val="tx1"/>
                </a:solidFill>
                <a:latin typeface="微软雅黑" panose="020B0503020204020204" pitchFamily="34" charset="-122"/>
                <a:ea typeface="微软雅黑" panose="020B0503020204020204" pitchFamily="34" charset="-122"/>
              </a:rPr>
              <a:t>    </a:t>
            </a:r>
            <a:endParaRPr lang="zh-CN" altLang="en-US" sz="1800">
              <a:solidFill>
                <a:schemeClr val="tx1"/>
              </a:solidFill>
              <a:latin typeface="微软雅黑" panose="020B0503020204020204" pitchFamily="34" charset="-122"/>
              <a:ea typeface="微软雅黑" panose="020B0503020204020204" pitchFamily="34" charset="-122"/>
            </a:endParaRPr>
          </a:p>
          <a:p>
            <a:endParaRPr lang="zh-CN" altLang="en-US" sz="1800">
              <a:solidFill>
                <a:schemeClr val="tx1"/>
              </a:solidFill>
              <a:latin typeface="微软雅黑" panose="020B0503020204020204" pitchFamily="34" charset="-122"/>
              <a:ea typeface="微软雅黑" panose="020B0503020204020204" pitchFamily="34" charset="-122"/>
            </a:endParaRPr>
          </a:p>
          <a:p>
            <a:r>
              <a:rPr lang="en-US" altLang="zh-CN" sz="1800">
                <a:solidFill>
                  <a:schemeClr val="tx1"/>
                </a:solidFill>
                <a:latin typeface="微软雅黑" panose="020B0503020204020204" pitchFamily="34" charset="-122"/>
                <a:ea typeface="微软雅黑" panose="020B0503020204020204" pitchFamily="34" charset="-122"/>
              </a:rPr>
              <a:t>3.</a:t>
            </a:r>
            <a:r>
              <a:rPr lang="zh-CN" altLang="en-US" sz="1800" b="1">
                <a:solidFill>
                  <a:srgbClr val="FF0000"/>
                </a:solidFill>
                <a:latin typeface="微软雅黑" panose="020B0503020204020204" pitchFamily="34" charset="-122"/>
                <a:ea typeface="微软雅黑" panose="020B0503020204020204" pitchFamily="34" charset="-122"/>
              </a:rPr>
              <a:t>成本高：</a:t>
            </a:r>
            <a:r>
              <a:rPr lang="zh-CN" altLang="en-US" sz="1400">
                <a:solidFill>
                  <a:schemeClr val="tx1"/>
                </a:solidFill>
                <a:latin typeface="微软雅黑" panose="020B0503020204020204" pitchFamily="34" charset="-122"/>
                <a:ea typeface="微软雅黑" panose="020B0503020204020204" pitchFamily="34" charset="-122"/>
              </a:rPr>
              <a:t>需要额外的转换电路。</a:t>
            </a:r>
            <a:endParaRPr lang="zh-CN" altLang="en-US" sz="1400">
              <a:solidFill>
                <a:schemeClr val="tx1"/>
              </a:solidFill>
              <a:latin typeface="微软雅黑" panose="020B0503020204020204" pitchFamily="34" charset="-122"/>
              <a:ea typeface="微软雅黑" panose="020B0503020204020204" pitchFamily="34" charset="-122"/>
            </a:endParaRPr>
          </a:p>
          <a:p>
            <a:endParaRPr lang="zh-CN" altLang="en-US" sz="1800">
              <a:solidFill>
                <a:schemeClr val="tx1"/>
              </a:solidFill>
              <a:latin typeface="微软雅黑" panose="020B0503020204020204" pitchFamily="34" charset="-122"/>
              <a:ea typeface="微软雅黑" panose="020B0503020204020204" pitchFamily="34" charset="-122"/>
            </a:endParaRPr>
          </a:p>
          <a:p>
            <a:r>
              <a:rPr lang="en-US" altLang="zh-CN" sz="1800">
                <a:solidFill>
                  <a:schemeClr val="tx1"/>
                </a:solidFill>
                <a:latin typeface="微软雅黑" panose="020B0503020204020204" pitchFamily="34" charset="-122"/>
                <a:ea typeface="微软雅黑" panose="020B0503020204020204" pitchFamily="34" charset="-122"/>
              </a:rPr>
              <a:t>4.</a:t>
            </a:r>
            <a:r>
              <a:rPr lang="zh-CN" altLang="en-US" sz="1800" b="1">
                <a:solidFill>
                  <a:srgbClr val="FF0000"/>
                </a:solidFill>
                <a:latin typeface="微软雅黑" panose="020B0503020204020204" pitchFamily="34" charset="-122"/>
                <a:ea typeface="微软雅黑" panose="020B0503020204020204" pitchFamily="34" charset="-122"/>
              </a:rPr>
              <a:t>电磁辐射：</a:t>
            </a:r>
            <a:r>
              <a:rPr lang="zh-CN" altLang="en-US" sz="1400">
                <a:solidFill>
                  <a:schemeClr val="tx1"/>
                </a:solidFill>
                <a:latin typeface="微软雅黑" panose="020B0503020204020204" pitchFamily="34" charset="-122"/>
                <a:ea typeface="微软雅黑" panose="020B0503020204020204" pitchFamily="34" charset="-122"/>
              </a:rPr>
              <a:t>健康与方便能兼顾吗？</a:t>
            </a:r>
            <a:endParaRPr lang="zh-CN" altLang="en-US" sz="1400">
              <a:solidFill>
                <a:schemeClr val="tx1"/>
              </a:solidFill>
              <a:latin typeface="微软雅黑" panose="020B0503020204020204" pitchFamily="34" charset="-122"/>
              <a:ea typeface="微软雅黑" panose="020B0503020204020204" pitchFamily="34" charset="-122"/>
            </a:endParaRPr>
          </a:p>
          <a:p>
            <a:endParaRPr lang="zh-CN" altLang="en-US" sz="1800">
              <a:solidFill>
                <a:schemeClr val="tx1"/>
              </a:solidFill>
              <a:latin typeface="微软雅黑" panose="020B0503020204020204" pitchFamily="34" charset="-122"/>
              <a:ea typeface="微软雅黑" panose="020B0503020204020204" pitchFamily="34" charset="-122"/>
            </a:endParaRPr>
          </a:p>
          <a:p>
            <a:r>
              <a:rPr lang="en-US" altLang="zh-CN" sz="1800">
                <a:solidFill>
                  <a:schemeClr val="tx1"/>
                </a:solidFill>
                <a:latin typeface="微软雅黑" panose="020B0503020204020204" pitchFamily="34" charset="-122"/>
                <a:ea typeface="微软雅黑" panose="020B0503020204020204" pitchFamily="34" charset="-122"/>
              </a:rPr>
              <a:t>5.</a:t>
            </a:r>
            <a:r>
              <a:rPr lang="zh-CN" altLang="en-US" sz="1800" b="1">
                <a:solidFill>
                  <a:srgbClr val="FF0000"/>
                </a:solidFill>
                <a:latin typeface="微软雅黑" panose="020B0503020204020204" pitchFamily="34" charset="-122"/>
                <a:ea typeface="微软雅黑" panose="020B0503020204020204" pitchFamily="34" charset="-122"/>
              </a:rPr>
              <a:t>其它技术的发展：</a:t>
            </a:r>
            <a:r>
              <a:rPr lang="zh-CN" altLang="en-US" sz="1400">
                <a:solidFill>
                  <a:schemeClr val="tx1"/>
                </a:solidFill>
                <a:latin typeface="微软雅黑" panose="020B0503020204020204" pitchFamily="34" charset="-122"/>
                <a:ea typeface="微软雅黑" panose="020B0503020204020204" pitchFamily="34" charset="-122"/>
              </a:rPr>
              <a:t>快充、高性能电池等技术的发展。</a:t>
            </a:r>
            <a:endParaRPr lang="zh-CN" altLang="en-US" sz="14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627613" y="74117"/>
            <a:ext cx="527685" cy="7683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4400">
                <a:solidFill>
                  <a:srgbClr val="0070C0"/>
                </a:solidFill>
              </a:rPr>
              <a:t>5</a:t>
            </a:r>
            <a:endParaRPr lang="zh-CN" altLang="en-US" sz="4400">
              <a:solidFill>
                <a:srgbClr val="0070C0"/>
              </a:solidFill>
            </a:endParaRPr>
          </a:p>
        </p:txBody>
      </p:sp>
      <p:cxnSp>
        <p:nvCxnSpPr>
          <p:cNvPr id="41" name="直接连接符 40"/>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59632" y="186194"/>
            <a:ext cx="4368165" cy="368300"/>
          </a:xfrm>
          <a:prstGeom prst="rect">
            <a:avLst/>
          </a:prstGeom>
          <a:noFill/>
        </p:spPr>
        <p:txBody>
          <a:bodyPr wrap="none" rtlCol="0">
            <a:spAutoFit/>
          </a:bodyPr>
          <a:lstStyle/>
          <a:p>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是什么影响了充电效率</a:t>
            </a:r>
            <a:r>
              <a:rPr lang="en-US" altLang="zh-CN" b="1">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磁密度与</a:t>
            </a:r>
            <a:r>
              <a:rPr lang="zh-CN" altLang="en-US" b="1">
                <a:solidFill>
                  <a:schemeClr val="tx1">
                    <a:lumMod val="95000"/>
                    <a:lumOff val="5000"/>
                  </a:schemeClr>
                </a:solidFill>
                <a:latin typeface="微软雅黑" panose="020B0503020204020204" pitchFamily="34" charset="-122"/>
                <a:ea typeface="微软雅黑" panose="020B0503020204020204" pitchFamily="34" charset="-122"/>
              </a:rPr>
              <a:t>磁泄漏</a:t>
            </a:r>
            <a:endParaRPr lang="zh-CN" altLang="en-US" b="1">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2290" name="文本框 7"/>
          <p:cNvSpPr txBox="1"/>
          <p:nvPr/>
        </p:nvSpPr>
        <p:spPr>
          <a:xfrm>
            <a:off x="451485" y="727710"/>
            <a:ext cx="4671060" cy="3322955"/>
          </a:xfrm>
          <a:prstGeom prst="rect">
            <a:avLst/>
          </a:prstGeom>
          <a:noFill/>
          <a:ln w="9525">
            <a:noFill/>
          </a:ln>
        </p:spPr>
        <p:txBody>
          <a:bodyPr wrap="square" anchor="t">
            <a:spAutoFit/>
          </a:bodyPr>
          <a:p>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磁通密度的影响：</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磁密度低，影响磁感应，从而影响能量传输。</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磁泄漏影响：</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对用电器产生干扰</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磁场在设备金属器件中产生涡流、使金属发热</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传输效率低，造成电能浪费</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解决方法：</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pPr>
            <a:r>
              <a:rPr lang="zh-CN" altLang="en-US"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采用屏蔽材料来阻挡磁力线外泄，并转移磁通量。</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隔磁片的作用：</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聚磁、隔磁、</a:t>
            </a:r>
            <a:r>
              <a:rPr lang="zh-CN" alt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导磁</a:t>
            </a:r>
            <a:endParaRPr lang="zh-CN" alt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5122545" y="727710"/>
            <a:ext cx="3193548" cy="1800000"/>
          </a:xfrm>
          <a:prstGeom prst="rect">
            <a:avLst/>
          </a:prstGeom>
          <a:ln>
            <a:solidFill>
              <a:srgbClr val="C00000"/>
            </a:solidFill>
          </a:ln>
        </p:spPr>
      </p:pic>
      <p:pic>
        <p:nvPicPr>
          <p:cNvPr id="5" name="图片 4"/>
          <p:cNvPicPr>
            <a:picLocks noChangeAspect="1"/>
          </p:cNvPicPr>
          <p:nvPr/>
        </p:nvPicPr>
        <p:blipFill>
          <a:blip r:embed="rId2"/>
          <a:srcRect l="1128" t="4211"/>
          <a:stretch>
            <a:fillRect/>
          </a:stretch>
        </p:blipFill>
        <p:spPr>
          <a:xfrm>
            <a:off x="5122545" y="2807970"/>
            <a:ext cx="3218266" cy="1800000"/>
          </a:xfrm>
          <a:prstGeom prst="rect">
            <a:avLst/>
          </a:prstGeom>
          <a:ln>
            <a:solidFill>
              <a:srgbClr val="C00000"/>
            </a:solid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341164" y="1070923"/>
            <a:ext cx="1686560" cy="1568450"/>
          </a:xfrm>
          <a:prstGeom prst="rect">
            <a:avLst/>
          </a:prstGeom>
          <a:noFill/>
        </p:spPr>
        <p:txBody>
          <a:bodyPr wrap="none" rtlCol="0">
            <a:spAutoFit/>
          </a:bodyPr>
          <a:lstStyle>
            <a:defPPr>
              <a:defRPr lang="zh-CN"/>
            </a:defPPr>
            <a:lvl1pPr>
              <a:defRPr sz="4000" b="1">
                <a:solidFill>
                  <a:schemeClr val="bg1"/>
                </a:solidFill>
                <a:latin typeface="微软雅黑" panose="020B0503020204020204" pitchFamily="34" charset="-122"/>
                <a:ea typeface="微软雅黑" panose="020B0503020204020204" pitchFamily="34" charset="-122"/>
              </a:defRPr>
            </a:lvl1pPr>
          </a:lstStyle>
          <a:p>
            <a:pPr algn="ctr"/>
            <a:r>
              <a:rPr lang="en-US" altLang="zh-CN" sz="9600">
                <a:solidFill>
                  <a:srgbClr val="0070C0"/>
                </a:solidFill>
              </a:rPr>
              <a:t>02</a:t>
            </a:r>
            <a:endParaRPr lang="zh-CN" altLang="en-US" sz="9600">
              <a:solidFill>
                <a:srgbClr val="0070C0"/>
              </a:solidFill>
            </a:endParaRPr>
          </a:p>
        </p:txBody>
      </p:sp>
      <p:cxnSp>
        <p:nvCxnSpPr>
          <p:cNvPr id="13" name="直接连接符 12"/>
          <p:cNvCxnSpPr/>
          <p:nvPr/>
        </p:nvCxnSpPr>
        <p:spPr>
          <a:xfrm>
            <a:off x="-12700" y="1851660"/>
            <a:ext cx="1344930" cy="0"/>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2" idx="3"/>
          </p:cNvCxnSpPr>
          <p:nvPr/>
        </p:nvCxnSpPr>
        <p:spPr>
          <a:xfrm flipV="1">
            <a:off x="3027710" y="1847860"/>
            <a:ext cx="5655280"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955682" y="1070888"/>
            <a:ext cx="5491480" cy="675640"/>
          </a:xfrm>
          <a:prstGeom prst="rect">
            <a:avLst/>
          </a:prstGeom>
          <a:noFill/>
        </p:spPr>
        <p:txBody>
          <a:bodyPr wrap="none" rtlCol="0">
            <a:spAutoFit/>
          </a:bodyPr>
          <a:lstStyle/>
          <a:p>
            <a:pPr algn="l"/>
            <a:r>
              <a:rPr lang="zh-CN" altLang="en-US" sz="3800" b="1">
                <a:solidFill>
                  <a:schemeClr val="tx1">
                    <a:lumMod val="85000"/>
                    <a:lumOff val="15000"/>
                  </a:schemeClr>
                </a:solidFill>
                <a:latin typeface="微软雅黑" panose="020B0503020204020204" pitchFamily="34" charset="-122"/>
                <a:ea typeface="微软雅黑" panose="020B0503020204020204" pitchFamily="34" charset="-122"/>
              </a:rPr>
              <a:t>隔磁片用软磁材料的选择</a:t>
            </a:r>
            <a:endParaRPr lang="zh-CN" altLang="en-US" sz="3800" b="1">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KSO_WM_SLIDE_MODEL_TYPE" val="cover"/>
</p:tagLst>
</file>

<file path=ppt/tags/tag12.xml><?xml version="1.0" encoding="utf-8"?>
<p:tagLst xmlns:p="http://schemas.openxmlformats.org/presentationml/2006/main">
  <p:tag name="AS_NET" val="4.0.30319.42000"/>
  <p:tag name="AS_OS" val="Microsoft Windows NT 6.2.9200.0"/>
  <p:tag name="AS_RELEASE_DATE" val="2016.09.30"/>
  <p:tag name="AS_TITLE" val="Aspose.Slides for .NET 2.0"/>
  <p:tag name="AS_VERSION" val="16.9.0.0"/>
  <p:tag name="ISPRING_PRESENTATION_TITLE" val="蓝色风格公司介绍产品宣传模版"/>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www.33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3500</Words>
  <Application>WPS 演示</Application>
  <PresentationFormat>On-screen Show (16:9)</PresentationFormat>
  <Paragraphs>642</Paragraphs>
  <Slides>33</Slides>
  <Notes>35</Notes>
  <HiddenSlides>0</HiddenSlides>
  <MMClips>1</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0</vt:i4>
      </vt:variant>
      <vt:variant>
        <vt:lpstr>幻灯片标题</vt:lpstr>
      </vt:variant>
      <vt:variant>
        <vt:i4>33</vt:i4>
      </vt:variant>
    </vt:vector>
  </HeadingPairs>
  <TitlesOfParts>
    <vt:vector size="52" baseType="lpstr">
      <vt:lpstr>Arial</vt:lpstr>
      <vt:lpstr>宋体</vt:lpstr>
      <vt:lpstr>Wingdings</vt:lpstr>
      <vt:lpstr>微软雅黑</vt:lpstr>
      <vt:lpstr>经典特宋简</vt:lpstr>
      <vt:lpstr>黑体</vt:lpstr>
      <vt:lpstr>Century</vt:lpstr>
      <vt:lpstr>Nyala</vt:lpstr>
      <vt:lpstr>等线 Light</vt:lpstr>
      <vt:lpstr>Calibri</vt:lpstr>
      <vt:lpstr>Arial Unicode MS</vt:lpstr>
      <vt:lpstr>Arial Unicode MS</vt:lpstr>
      <vt:lpstr>Times New Roman</vt:lpstr>
      <vt:lpstr>幼圆</vt:lpstr>
      <vt:lpstr>Gulim</vt:lpstr>
      <vt:lpstr>华文宋体</vt:lpstr>
      <vt:lpstr>楷体_GB2312</vt:lpstr>
      <vt:lpstr>新宋体</vt:lpstr>
      <vt:lpstr>www.33ppt.com​​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苏州珀菲科特网络科技有限公司</Company>
  <LinksUpToDate>false</LinksUpToDate>
  <SharedDoc>false</SharedDoc>
  <HyperlinksChanged>false</HyperlinksChanged>
  <AppVersion>14.0000</AppVersion>
  <Manager>www.515ppt.com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www.515ppt.com</dc:title>
  <dc:creator>www.515ppt.com</dc:creator>
  <cp:keywords>更多精品文档，请访问www.515ppt.com</cp:keywords>
  <dc:description>更多精品文档，请访问www.515ppt.com</dc:description>
  <dc:subject>www.515ppt.com</dc:subject>
  <cp:category>www.515ppt.com</cp:category>
  <cp:lastModifiedBy>Lv</cp:lastModifiedBy>
  <cp:revision>97</cp:revision>
  <dcterms:created xsi:type="dcterms:W3CDTF">2014-12-11T07:20:00Z</dcterms:created>
  <dcterms:modified xsi:type="dcterms:W3CDTF">2019-06-28T06:15:34Z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2052-11.1.0.8806</vt:lpwstr>
  </property>
</Properties>
</file>