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6" r:id="rId2"/>
    <p:sldId id="287" r:id="rId3"/>
    <p:sldId id="259" r:id="rId4"/>
    <p:sldId id="260" r:id="rId5"/>
    <p:sldId id="262" r:id="rId6"/>
    <p:sldId id="266" r:id="rId7"/>
    <p:sldId id="269" r:id="rId8"/>
    <p:sldId id="277" r:id="rId9"/>
    <p:sldId id="281" r:id="rId10"/>
    <p:sldId id="282" r:id="rId11"/>
    <p:sldId id="283" r:id="rId12"/>
    <p:sldId id="288" r:id="rId1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4" d="100"/>
          <a:sy n="104" d="100"/>
        </p:scale>
        <p:origin x="-96" y="-504"/>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06D29F-654D-4285-B04E-F0BCB7BE13F6}" type="datetimeFigureOut">
              <a:rPr lang="zh-CN" altLang="en-US" smtClean="0"/>
              <a:pPr/>
              <a:t>2019-11-11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8D0AFE-AE59-4C36-BB5C-E680F3E1A837}" type="slidenum">
              <a:rPr lang="zh-CN" altLang="en-US" smtClean="0"/>
              <a:pPr/>
              <a:t>‹#›</a:t>
            </a:fld>
            <a:endParaRPr lang="zh-CN" altLang="en-US"/>
          </a:p>
        </p:txBody>
      </p:sp>
    </p:spTree>
    <p:extLst>
      <p:ext uri="{BB962C8B-B14F-4D97-AF65-F5344CB8AC3E}">
        <p14:creationId xmlns:p14="http://schemas.microsoft.com/office/powerpoint/2010/main" val="1243332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a:prstGeom prst="rect">
            <a:avLst/>
          </a:prstGeo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0EA4617E-FEFC-478E-A070-EA04BD54DCE3}" type="slidenum">
              <a:rPr lang="en-US" smtClean="0"/>
              <a:pPr>
                <a:defRPr/>
              </a:pPr>
              <a:t>3</a:t>
            </a:fld>
            <a:endParaRPr lang="en-US"/>
          </a:p>
        </p:txBody>
      </p:sp>
    </p:spTree>
    <p:extLst>
      <p:ext uri="{BB962C8B-B14F-4D97-AF65-F5344CB8AC3E}">
        <p14:creationId xmlns:p14="http://schemas.microsoft.com/office/powerpoint/2010/main" val="1949083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a:prstGeom prst="rect">
            <a:avLst/>
          </a:prstGeo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78AF3E4-D8AF-4EB0-9C25-2418F06D3078}" type="slidenum">
              <a:rPr lang="zh-CN" altLang="en-US" smtClean="0"/>
              <a:pPr>
                <a:defRPr/>
              </a:pPr>
              <a:t>6</a:t>
            </a:fld>
            <a:endParaRPr lang="zh-CN" altLang="en-US"/>
          </a:p>
        </p:txBody>
      </p:sp>
    </p:spTree>
    <p:extLst>
      <p:ext uri="{BB962C8B-B14F-4D97-AF65-F5344CB8AC3E}">
        <p14:creationId xmlns:p14="http://schemas.microsoft.com/office/powerpoint/2010/main" val="3127182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C43847F-200D-4AD9-9F66-58EFFD5BF3C6}" type="slidenum">
              <a:rPr lang="en-US" altLang="zh-CN" smtClean="0"/>
              <a:pPr/>
              <a:t>12</a:t>
            </a:fld>
            <a:endParaRPr lang="en-US" altLang="zh-CN" smtClean="0"/>
          </a:p>
        </p:txBody>
      </p:sp>
      <p:sp>
        <p:nvSpPr>
          <p:cNvPr id="45059" name="Rectangle 2"/>
          <p:cNvSpPr>
            <a:spLocks noGrp="1" noRot="1" noChangeAspect="1" noChangeArrowheads="1" noTextEdit="1"/>
          </p:cNvSpPr>
          <p:nvPr>
            <p:ph type="sldImg"/>
          </p:nvPr>
        </p:nvSpPr>
        <p:spPr>
          <a:xfrm>
            <a:off x="685800" y="1143000"/>
            <a:ext cx="5486400" cy="3086100"/>
          </a:xfrm>
        </p:spPr>
      </p:sp>
      <p:sp>
        <p:nvSpPr>
          <p:cNvPr id="4506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E1E8660-D73C-4F90-B999-803E39ABD957}" type="datetimeFigureOut">
              <a:rPr lang="zh-CN" altLang="en-US" smtClean="0"/>
              <a:pPr/>
              <a:t>2019-11-11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5E7B91-D985-414D-91FA-024B9E9D2429}" type="slidenum">
              <a:rPr lang="zh-CN" altLang="en-US" smtClean="0"/>
              <a:pPr/>
              <a:t>‹#›</a:t>
            </a:fld>
            <a:endParaRPr lang="zh-CN" altLang="en-US"/>
          </a:p>
        </p:txBody>
      </p:sp>
    </p:spTree>
    <p:extLst>
      <p:ext uri="{BB962C8B-B14F-4D97-AF65-F5344CB8AC3E}">
        <p14:creationId xmlns:p14="http://schemas.microsoft.com/office/powerpoint/2010/main" val="399481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E1E8660-D73C-4F90-B999-803E39ABD957}" type="datetimeFigureOut">
              <a:rPr lang="zh-CN" altLang="en-US" smtClean="0"/>
              <a:pPr/>
              <a:t>2019-11-11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5E7B91-D985-414D-91FA-024B9E9D2429}" type="slidenum">
              <a:rPr lang="zh-CN" altLang="en-US" smtClean="0"/>
              <a:pPr/>
              <a:t>‹#›</a:t>
            </a:fld>
            <a:endParaRPr lang="zh-CN" altLang="en-US"/>
          </a:p>
        </p:txBody>
      </p:sp>
    </p:spTree>
    <p:extLst>
      <p:ext uri="{BB962C8B-B14F-4D97-AF65-F5344CB8AC3E}">
        <p14:creationId xmlns:p14="http://schemas.microsoft.com/office/powerpoint/2010/main" val="2730739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E1E8660-D73C-4F90-B999-803E39ABD957}" type="datetimeFigureOut">
              <a:rPr lang="zh-CN" altLang="en-US" smtClean="0"/>
              <a:pPr/>
              <a:t>2019-11-11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5E7B91-D985-414D-91FA-024B9E9D2429}" type="slidenum">
              <a:rPr lang="zh-CN" altLang="en-US" smtClean="0"/>
              <a:pPr/>
              <a:t>‹#›</a:t>
            </a:fld>
            <a:endParaRPr lang="zh-CN" altLang="en-US"/>
          </a:p>
        </p:txBody>
      </p:sp>
    </p:spTree>
    <p:extLst>
      <p:ext uri="{BB962C8B-B14F-4D97-AF65-F5344CB8AC3E}">
        <p14:creationId xmlns:p14="http://schemas.microsoft.com/office/powerpoint/2010/main" val="2689138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790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82502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237035" y="108001"/>
            <a:ext cx="7388124" cy="411428"/>
          </a:xfrm>
          <a:prstGeom prst="rect">
            <a:avLst/>
          </a:prstGeom>
        </p:spPr>
        <p:txBody>
          <a:bodyPr lIns="81756" tIns="40878" rIns="81756" bIns="40878"/>
          <a:lstStyle>
            <a:lvl1pPr>
              <a:defRPr sz="2300">
                <a:latin typeface="微软雅黑" panose="020B0503020204020204" pitchFamily="34" charset="-122"/>
                <a:ea typeface="微软雅黑" panose="020B0503020204020204" pitchFamily="34" charset="-122"/>
              </a:defRPr>
            </a:lvl1pPr>
          </a:lstStyle>
          <a:p>
            <a:r>
              <a:rPr lang="zh-CN" altLang="en-US" dirty="0" smtClean="0"/>
              <a:t>单击此处添加文本</a:t>
            </a:r>
            <a:endParaRPr lang="zh-CN" altLang="en-US" dirty="0"/>
          </a:p>
        </p:txBody>
      </p:sp>
      <p:sp>
        <p:nvSpPr>
          <p:cNvPr id="4" name="文本占位符 3"/>
          <p:cNvSpPr>
            <a:spLocks noGrp="1"/>
          </p:cNvSpPr>
          <p:nvPr>
            <p:ph type="body" sz="quarter" idx="10" hasCustomPrompt="1"/>
          </p:nvPr>
        </p:nvSpPr>
        <p:spPr>
          <a:xfrm>
            <a:off x="261663" y="576001"/>
            <a:ext cx="8834964" cy="1492250"/>
          </a:xfrm>
          <a:prstGeom prst="rect">
            <a:avLst/>
          </a:prstGeom>
        </p:spPr>
        <p:txBody>
          <a:bodyPr lIns="81756" tIns="40878" rIns="81756" bIns="40878"/>
          <a:lstStyle>
            <a:lvl1pPr marL="318730" indent="-318730">
              <a:lnSpc>
                <a:spcPct val="120000"/>
              </a:lnSpc>
              <a:spcBef>
                <a:spcPts val="385"/>
              </a:spcBef>
              <a:buFontTx/>
              <a:buBlip>
                <a:blip r:embed="rId2"/>
              </a:buBlip>
              <a:defRPr sz="1800" b="1">
                <a:latin typeface="微软雅黑" panose="020B0503020204020204" pitchFamily="34" charset="-122"/>
                <a:ea typeface="微软雅黑" panose="020B0503020204020204" pitchFamily="34" charset="-122"/>
              </a:defRPr>
            </a:lvl1pPr>
            <a:lvl2pPr marL="482540" indent="-262859">
              <a:lnSpc>
                <a:spcPct val="120000"/>
              </a:lnSpc>
              <a:buSzPct val="100000"/>
              <a:buFont typeface="Wingdings" panose="05000000000000000000" pitchFamily="2" charset="2"/>
              <a:buChar char="Ø"/>
              <a:defRPr sz="1600" b="1">
                <a:latin typeface="微软雅黑" panose="020B0503020204020204" pitchFamily="34" charset="-122"/>
                <a:ea typeface="微软雅黑" panose="020B0503020204020204" pitchFamily="34" charset="-122"/>
              </a:defRPr>
            </a:lvl2pPr>
            <a:lvl3pPr marL="643810" indent="-212700">
              <a:lnSpc>
                <a:spcPct val="120000"/>
              </a:lnSpc>
              <a:buFont typeface="Wingdings" panose="05000000000000000000" pitchFamily="2" charset="2"/>
              <a:buChar char="n"/>
              <a:defRPr sz="1400" b="1">
                <a:latin typeface="微软雅黑" panose="020B0503020204020204" pitchFamily="34" charset="-122"/>
                <a:ea typeface="微软雅黑" panose="020B0503020204020204" pitchFamily="34" charset="-122"/>
              </a:defRPr>
            </a:lvl3pPr>
            <a:lvl4pPr marL="1523810" indent="-255239">
              <a:lnSpc>
                <a:spcPct val="120000"/>
              </a:lnSpc>
              <a:buFont typeface="Wingdings" panose="05000000000000000000" pitchFamily="2" charset="2"/>
              <a:buChar char="l"/>
              <a:defRPr sz="1300" b="1">
                <a:latin typeface="微软雅黑" panose="020B0503020204020204" pitchFamily="34" charset="-122"/>
                <a:ea typeface="微软雅黑" panose="020B0503020204020204" pitchFamily="34" charset="-122"/>
              </a:defRPr>
            </a:lvl4pPr>
            <a:lvl5pPr marL="1946669" indent="-255239">
              <a:lnSpc>
                <a:spcPct val="120000"/>
              </a:lnSpc>
              <a:buFont typeface="Wingdings" panose="05000000000000000000" pitchFamily="2" charset="2"/>
              <a:buChar char="u"/>
              <a:defRPr sz="1100" b="1">
                <a:latin typeface="微软雅黑" panose="020B0503020204020204" pitchFamily="34" charset="-122"/>
                <a:ea typeface="微软雅黑" panose="020B0503020204020204" pitchFamily="34" charset="-122"/>
              </a:defRPr>
            </a:lvl5pPr>
          </a:lstStyle>
          <a:p>
            <a:pPr lvl="0"/>
            <a:r>
              <a:rPr lang="zh-CN" altLang="en-US" dirty="0" smtClean="0"/>
              <a:t>单击此处添加一级文本</a:t>
            </a:r>
            <a:endParaRPr lang="en-US" altLang="zh-CN" dirty="0" smtClean="0"/>
          </a:p>
          <a:p>
            <a:pPr lvl="1"/>
            <a:r>
              <a:rPr lang="zh-CN" altLang="en-US" dirty="0" smtClean="0"/>
              <a:t>单击此处添加二级文本</a:t>
            </a:r>
            <a:endParaRPr lang="en-US" altLang="zh-CN" dirty="0" smtClean="0"/>
          </a:p>
          <a:p>
            <a:pPr lvl="2"/>
            <a:r>
              <a:rPr lang="en-US" altLang="zh-CN" dirty="0" smtClean="0"/>
              <a:t> </a:t>
            </a:r>
            <a:r>
              <a:rPr lang="zh-CN" altLang="en-US" dirty="0" smtClean="0"/>
              <a:t>三级文本</a:t>
            </a:r>
            <a:endParaRPr lang="en-US" altLang="zh-CN" dirty="0" smtClean="0"/>
          </a:p>
        </p:txBody>
      </p:sp>
    </p:spTree>
    <p:extLst>
      <p:ext uri="{BB962C8B-B14F-4D97-AF65-F5344CB8AC3E}">
        <p14:creationId xmlns:p14="http://schemas.microsoft.com/office/powerpoint/2010/main" val="34812318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05980"/>
            <a:ext cx="8229600" cy="438864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7"/>
          <p:cNvSpPr>
            <a:spLocks noGrp="1" noChangeArrowheads="1"/>
          </p:cNvSpPr>
          <p:nvPr>
            <p:ph type="sldNum" sz="quarter" idx="10"/>
          </p:nvPr>
        </p:nvSpPr>
        <p:spPr/>
        <p:txBody>
          <a:bodyPr/>
          <a:lstStyle>
            <a:lvl1pPr>
              <a:defRPr/>
            </a:lvl1pPr>
          </a:lstStyle>
          <a:p>
            <a:pPr>
              <a:defRPr/>
            </a:pPr>
            <a:fld id="{3643F39E-64FE-4BBA-A296-A96574FB0A5B}" type="slidenum">
              <a:rPr lang="en-US" altLang="zh-CN"/>
              <a:pPr>
                <a:defRPr/>
              </a:pPr>
              <a:t>‹#›</a:t>
            </a:fld>
            <a:endParaRPr lang="en-US" altLang="zh-CN"/>
          </a:p>
        </p:txBody>
      </p:sp>
    </p:spTree>
    <p:extLst>
      <p:ext uri="{BB962C8B-B14F-4D97-AF65-F5344CB8AC3E}">
        <p14:creationId xmlns:p14="http://schemas.microsoft.com/office/powerpoint/2010/main" val="123866999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E1E8660-D73C-4F90-B999-803E39ABD957}" type="datetimeFigureOut">
              <a:rPr lang="zh-CN" altLang="en-US" smtClean="0"/>
              <a:pPr/>
              <a:t>2019-11-11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5E7B91-D985-414D-91FA-024B9E9D2429}" type="slidenum">
              <a:rPr lang="zh-CN" altLang="en-US" smtClean="0"/>
              <a:pPr/>
              <a:t>‹#›</a:t>
            </a:fld>
            <a:endParaRPr lang="zh-CN" altLang="en-US"/>
          </a:p>
        </p:txBody>
      </p:sp>
    </p:spTree>
    <p:extLst>
      <p:ext uri="{BB962C8B-B14F-4D97-AF65-F5344CB8AC3E}">
        <p14:creationId xmlns:p14="http://schemas.microsoft.com/office/powerpoint/2010/main" val="86961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E1E8660-D73C-4F90-B999-803E39ABD957}" type="datetimeFigureOut">
              <a:rPr lang="zh-CN" altLang="en-US" smtClean="0"/>
              <a:pPr/>
              <a:t>2019-11-11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5E7B91-D985-414D-91FA-024B9E9D2429}" type="slidenum">
              <a:rPr lang="zh-CN" altLang="en-US" smtClean="0"/>
              <a:pPr/>
              <a:t>‹#›</a:t>
            </a:fld>
            <a:endParaRPr lang="zh-CN" altLang="en-US"/>
          </a:p>
        </p:txBody>
      </p:sp>
    </p:spTree>
    <p:extLst>
      <p:ext uri="{BB962C8B-B14F-4D97-AF65-F5344CB8AC3E}">
        <p14:creationId xmlns:p14="http://schemas.microsoft.com/office/powerpoint/2010/main" val="8258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E1E8660-D73C-4F90-B999-803E39ABD957}" type="datetimeFigureOut">
              <a:rPr lang="zh-CN" altLang="en-US" smtClean="0"/>
              <a:pPr/>
              <a:t>2019-11-11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5E7B91-D985-414D-91FA-024B9E9D2429}" type="slidenum">
              <a:rPr lang="zh-CN" altLang="en-US" smtClean="0"/>
              <a:pPr/>
              <a:t>‹#›</a:t>
            </a:fld>
            <a:endParaRPr lang="zh-CN" altLang="en-US"/>
          </a:p>
        </p:txBody>
      </p:sp>
    </p:spTree>
    <p:extLst>
      <p:ext uri="{BB962C8B-B14F-4D97-AF65-F5344CB8AC3E}">
        <p14:creationId xmlns:p14="http://schemas.microsoft.com/office/powerpoint/2010/main" val="1900728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E1E8660-D73C-4F90-B999-803E39ABD957}" type="datetimeFigureOut">
              <a:rPr lang="zh-CN" altLang="en-US" smtClean="0"/>
              <a:pPr/>
              <a:t>2019-11-11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5E7B91-D985-414D-91FA-024B9E9D2429}" type="slidenum">
              <a:rPr lang="zh-CN" altLang="en-US" smtClean="0"/>
              <a:pPr/>
              <a:t>‹#›</a:t>
            </a:fld>
            <a:endParaRPr lang="zh-CN" altLang="en-US"/>
          </a:p>
        </p:txBody>
      </p:sp>
    </p:spTree>
    <p:extLst>
      <p:ext uri="{BB962C8B-B14F-4D97-AF65-F5344CB8AC3E}">
        <p14:creationId xmlns:p14="http://schemas.microsoft.com/office/powerpoint/2010/main" val="508831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E1E8660-D73C-4F90-B999-803E39ABD957}" type="datetimeFigureOut">
              <a:rPr lang="zh-CN" altLang="en-US" smtClean="0"/>
              <a:pPr/>
              <a:t>2019-11-11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5E7B91-D985-414D-91FA-024B9E9D2429}" type="slidenum">
              <a:rPr lang="zh-CN" altLang="en-US" smtClean="0"/>
              <a:pPr/>
              <a:t>‹#›</a:t>
            </a:fld>
            <a:endParaRPr lang="zh-CN" altLang="en-US"/>
          </a:p>
        </p:txBody>
      </p:sp>
    </p:spTree>
    <p:extLst>
      <p:ext uri="{BB962C8B-B14F-4D97-AF65-F5344CB8AC3E}">
        <p14:creationId xmlns:p14="http://schemas.microsoft.com/office/powerpoint/2010/main" val="423735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1E8660-D73C-4F90-B999-803E39ABD957}" type="datetimeFigureOut">
              <a:rPr lang="zh-CN" altLang="en-US" smtClean="0"/>
              <a:pPr/>
              <a:t>2019-11-11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5E7B91-D985-414D-91FA-024B9E9D2429}" type="slidenum">
              <a:rPr lang="zh-CN" altLang="en-US" smtClean="0"/>
              <a:pPr/>
              <a:t>‹#›</a:t>
            </a:fld>
            <a:endParaRPr lang="zh-CN" altLang="en-US"/>
          </a:p>
        </p:txBody>
      </p:sp>
    </p:spTree>
    <p:extLst>
      <p:ext uri="{BB962C8B-B14F-4D97-AF65-F5344CB8AC3E}">
        <p14:creationId xmlns:p14="http://schemas.microsoft.com/office/powerpoint/2010/main" val="275520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E1E8660-D73C-4F90-B999-803E39ABD957}" type="datetimeFigureOut">
              <a:rPr lang="zh-CN" altLang="en-US" smtClean="0"/>
              <a:pPr/>
              <a:t>2019-11-11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5E7B91-D985-414D-91FA-024B9E9D2429}" type="slidenum">
              <a:rPr lang="zh-CN" altLang="en-US" smtClean="0"/>
              <a:pPr/>
              <a:t>‹#›</a:t>
            </a:fld>
            <a:endParaRPr lang="zh-CN" altLang="en-US"/>
          </a:p>
        </p:txBody>
      </p:sp>
    </p:spTree>
    <p:extLst>
      <p:ext uri="{BB962C8B-B14F-4D97-AF65-F5344CB8AC3E}">
        <p14:creationId xmlns:p14="http://schemas.microsoft.com/office/powerpoint/2010/main" val="3655961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E1E8660-D73C-4F90-B999-803E39ABD957}" type="datetimeFigureOut">
              <a:rPr lang="zh-CN" altLang="en-US" smtClean="0"/>
              <a:pPr/>
              <a:t>2019-11-11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5E7B91-D985-414D-91FA-024B9E9D2429}" type="slidenum">
              <a:rPr lang="zh-CN" altLang="en-US" smtClean="0"/>
              <a:pPr/>
              <a:t>‹#›</a:t>
            </a:fld>
            <a:endParaRPr lang="zh-CN" altLang="en-US"/>
          </a:p>
        </p:txBody>
      </p:sp>
    </p:spTree>
    <p:extLst>
      <p:ext uri="{BB962C8B-B14F-4D97-AF65-F5344CB8AC3E}">
        <p14:creationId xmlns:p14="http://schemas.microsoft.com/office/powerpoint/2010/main" val="78116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E1E8660-D73C-4F90-B999-803E39ABD957}" type="datetimeFigureOut">
              <a:rPr lang="zh-CN" altLang="en-US" smtClean="0"/>
              <a:pPr/>
              <a:t>2019-11-11</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5E7B91-D985-414D-91FA-024B9E9D2429}" type="slidenum">
              <a:rPr lang="zh-CN" altLang="en-US" smtClean="0"/>
              <a:pPr/>
              <a:t>‹#›</a:t>
            </a:fld>
            <a:endParaRPr lang="zh-CN" altLang="en-US"/>
          </a:p>
        </p:txBody>
      </p:sp>
    </p:spTree>
    <p:extLst>
      <p:ext uri="{BB962C8B-B14F-4D97-AF65-F5344CB8AC3E}">
        <p14:creationId xmlns:p14="http://schemas.microsoft.com/office/powerpoint/2010/main" val="1493506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 id="2147483675" r:id="rId14"/>
    <p:sldLayoutId id="214748367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761660"/>
            <a:ext cx="7000924" cy="1200329"/>
          </a:xfrm>
          <a:prstGeom prst="rect">
            <a:avLst/>
          </a:prstGeom>
          <a:noFill/>
        </p:spPr>
        <p:txBody>
          <a:bodyPr wrap="square" rtlCol="0">
            <a:spAutoFit/>
          </a:bodyPr>
          <a:lstStyle/>
          <a:p>
            <a:r>
              <a:rPr lang="zh-CN" altLang="en-US" sz="3600" b="1" spc="300" dirty="0">
                <a:solidFill>
                  <a:srgbClr val="000000"/>
                </a:solidFill>
                <a:latin typeface="微软雅黑" panose="020B0503020204020204" pitchFamily="34" charset="-122"/>
                <a:ea typeface="微软雅黑" panose="020B0503020204020204" pitchFamily="34" charset="-122"/>
                <a:cs typeface="+mj-cs"/>
              </a:rPr>
              <a:t>新能源汽车动力</a:t>
            </a:r>
            <a:r>
              <a:rPr lang="zh-CN" altLang="en-US" sz="3600" b="1" spc="300" dirty="0" smtClean="0">
                <a:solidFill>
                  <a:srgbClr val="000000"/>
                </a:solidFill>
                <a:latin typeface="微软雅黑" panose="020B0503020204020204" pitchFamily="34" charset="-122"/>
                <a:ea typeface="微软雅黑" panose="020B0503020204020204" pitchFamily="34" charset="-122"/>
                <a:cs typeface="+mj-cs"/>
              </a:rPr>
              <a:t>电池</a:t>
            </a:r>
            <a:endParaRPr lang="en-US" altLang="zh-CN" sz="3600" b="1" spc="300" dirty="0" smtClean="0">
              <a:solidFill>
                <a:srgbClr val="000000"/>
              </a:solidFill>
              <a:latin typeface="微软雅黑" panose="020B0503020204020204" pitchFamily="34" charset="-122"/>
              <a:ea typeface="微软雅黑" panose="020B0503020204020204" pitchFamily="34" charset="-122"/>
              <a:cs typeface="+mj-cs"/>
            </a:endParaRPr>
          </a:p>
          <a:p>
            <a:r>
              <a:rPr lang="en-US" altLang="zh-CN" sz="3600" b="1" spc="300" dirty="0">
                <a:solidFill>
                  <a:srgbClr val="000000"/>
                </a:solidFill>
                <a:latin typeface="微软雅黑" panose="020B0503020204020204" pitchFamily="34" charset="-122"/>
                <a:ea typeface="微软雅黑" panose="020B0503020204020204" pitchFamily="34" charset="-122"/>
                <a:cs typeface="+mj-cs"/>
              </a:rPr>
              <a:t> </a:t>
            </a:r>
            <a:r>
              <a:rPr lang="en-US" altLang="zh-CN" sz="3600" b="1" spc="300" dirty="0" smtClean="0">
                <a:solidFill>
                  <a:srgbClr val="000000"/>
                </a:solidFill>
                <a:latin typeface="微软雅黑" panose="020B0503020204020204" pitchFamily="34" charset="-122"/>
                <a:ea typeface="微软雅黑" panose="020B0503020204020204" pitchFamily="34" charset="-122"/>
                <a:cs typeface="+mj-cs"/>
              </a:rPr>
              <a:t>  </a:t>
            </a:r>
            <a:r>
              <a:rPr lang="zh-CN" altLang="en-US" sz="3600" b="1" spc="300" dirty="0" smtClean="0">
                <a:solidFill>
                  <a:srgbClr val="000000"/>
                </a:solidFill>
                <a:latin typeface="微软雅黑" panose="020B0503020204020204" pitchFamily="34" charset="-122"/>
                <a:ea typeface="微软雅黑" panose="020B0503020204020204" pitchFamily="34" charset="-122"/>
                <a:cs typeface="+mj-cs"/>
              </a:rPr>
              <a:t>技术</a:t>
            </a:r>
            <a:r>
              <a:rPr lang="zh-CN" altLang="en-US" sz="3600" b="1" spc="300" dirty="0">
                <a:solidFill>
                  <a:srgbClr val="000000"/>
                </a:solidFill>
                <a:latin typeface="微软雅黑" panose="020B0503020204020204" pitchFamily="34" charset="-122"/>
                <a:ea typeface="微软雅黑" panose="020B0503020204020204" pitchFamily="34" charset="-122"/>
                <a:cs typeface="+mj-cs"/>
              </a:rPr>
              <a:t>现状与</a:t>
            </a:r>
            <a:r>
              <a:rPr lang="zh-CN" altLang="en-US" sz="3600" b="1" spc="300" dirty="0" smtClean="0">
                <a:solidFill>
                  <a:srgbClr val="000000"/>
                </a:solidFill>
                <a:latin typeface="微软雅黑" panose="020B0503020204020204" pitchFamily="34" charset="-122"/>
                <a:ea typeface="微软雅黑" panose="020B0503020204020204" pitchFamily="34" charset="-122"/>
                <a:cs typeface="+mj-cs"/>
              </a:rPr>
              <a:t>发展</a:t>
            </a:r>
            <a:r>
              <a:rPr lang="en-US" altLang="zh-CN" b="1" dirty="0" smtClean="0"/>
              <a:t>                            </a:t>
            </a:r>
          </a:p>
        </p:txBody>
      </p:sp>
      <p:pic>
        <p:nvPicPr>
          <p:cNvPr id="3" name="Picture 69" descr="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4598508" y="1653648"/>
            <a:ext cx="4545492" cy="3822725"/>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7505" y="-398580"/>
            <a:ext cx="5611813" cy="210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bwMode="auto">
          <a:xfrm>
            <a:off x="1979712" y="3507854"/>
            <a:ext cx="1656184" cy="432047"/>
          </a:xfrm>
          <a:prstGeom prst="rect">
            <a:avLst/>
          </a:prstGeom>
          <a:gradFill flip="none" rotWithShape="1">
            <a:gsLst>
              <a:gs pos="0">
                <a:srgbClr val="009900"/>
              </a:gs>
              <a:gs pos="100000">
                <a:srgbClr val="006600"/>
              </a:gs>
            </a:gsLst>
            <a:lin ang="2700000" scaled="1"/>
          </a:gradFill>
          <a:ln>
            <a:noFill/>
          </a:ln>
          <a:effectLst>
            <a:outerShdw blurRad="50800" dist="88900" dir="2880000" algn="ctr" rotWithShape="0">
              <a:srgbClr val="FFFFFF">
                <a:lumMod val="65000"/>
              </a:srgbClr>
            </a:outerShdw>
          </a:effectLst>
          <a:extLst/>
        </p:spPr>
        <p:txBody>
          <a:bodyPr lIns="91446" tIns="45723" rIns="91446" bIns="45723" rtlCol="0" anchor="ctr"/>
          <a:lstStyle/>
          <a:p>
            <a:pPr marL="0" marR="0" lvl="0" indent="0" algn="ctr" defTabSz="914400" eaLnBrk="1" fontAlgn="auto" latinLnBrk="0" hangingPunct="1">
              <a:lnSpc>
                <a:spcPct val="100000"/>
              </a:lnSpc>
              <a:spcBef>
                <a:spcPct val="0"/>
              </a:spcBef>
              <a:spcAft>
                <a:spcPct val="0"/>
              </a:spcAft>
              <a:buClrTx/>
              <a:buSzTx/>
              <a:buFontTx/>
              <a:buNone/>
              <a:defRPr/>
            </a:pPr>
            <a:r>
              <a:rPr lang="zh-CN" altLang="en-US" b="1" spc="300" dirty="0">
                <a:solidFill>
                  <a:srgbClr val="000000"/>
                </a:solidFill>
                <a:latin typeface="微软雅黑" panose="020B0503020204020204" pitchFamily="34" charset="-122"/>
                <a:ea typeface="微软雅黑" panose="020B0503020204020204" pitchFamily="34" charset="-122"/>
                <a:cs typeface="+mj-cs"/>
                <a:sym typeface="方正兰亭黑_GBK" pitchFamily="2" charset="-122"/>
              </a:rPr>
              <a:t>田洪福</a:t>
            </a:r>
            <a:endParaRPr lang="en-US" b="1" spc="300" dirty="0">
              <a:solidFill>
                <a:srgbClr val="000000"/>
              </a:solidFill>
              <a:latin typeface="微软雅黑" panose="020B0503020204020204" pitchFamily="34" charset="-122"/>
              <a:ea typeface="微软雅黑" panose="020B0503020204020204" pitchFamily="34" charset="-122"/>
              <a:cs typeface="+mj-cs"/>
              <a:sym typeface="方正兰亭黑_GBK" pitchFamily="2" charset="-122"/>
            </a:endParaRPr>
          </a:p>
        </p:txBody>
      </p:sp>
    </p:spTree>
    <p:extLst>
      <p:ext uri="{BB962C8B-B14F-4D97-AF65-F5344CB8AC3E}">
        <p14:creationId xmlns:p14="http://schemas.microsoft.com/office/powerpoint/2010/main" val="2382108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wangzi\Pictures\本机照片夹\捷豹电动车4.jpg"/>
          <p:cNvPicPr>
            <a:picLocks noChangeAspect="1" noChangeArrowheads="1"/>
          </p:cNvPicPr>
          <p:nvPr/>
        </p:nvPicPr>
        <p:blipFill>
          <a:blip r:embed="rId2" cstate="print"/>
          <a:srcRect/>
          <a:stretch>
            <a:fillRect/>
          </a:stretch>
        </p:blipFill>
        <p:spPr bwMode="auto">
          <a:xfrm>
            <a:off x="4518025" y="2040444"/>
            <a:ext cx="4307424" cy="2423744"/>
          </a:xfrm>
          <a:prstGeom prst="rect">
            <a:avLst/>
          </a:prstGeom>
          <a:noFill/>
          <a:ln w="9525">
            <a:noFill/>
            <a:miter lim="800000"/>
            <a:headEnd/>
            <a:tailEnd/>
          </a:ln>
        </p:spPr>
      </p:pic>
      <p:sp>
        <p:nvSpPr>
          <p:cNvPr id="32773" name="标题 1"/>
          <p:cNvSpPr>
            <a:spLocks noGrp="1"/>
          </p:cNvSpPr>
          <p:nvPr>
            <p:ph type="title" idx="4294967295"/>
          </p:nvPr>
        </p:nvSpPr>
        <p:spPr>
          <a:xfrm>
            <a:off x="2771800" y="411510"/>
            <a:ext cx="4122612" cy="412934"/>
          </a:xfrm>
          <a:noFill/>
          <a:ln>
            <a:solidFill>
              <a:schemeClr val="tx1"/>
            </a:solidFill>
          </a:ln>
        </p:spPr>
        <p:txBody>
          <a:bodyPr vert="horz" wrap="square" lIns="91440" tIns="45720" rIns="91440" bIns="45720" rtlCol="0" anchor="ctr">
            <a:spAutoFit/>
          </a:bodyPr>
          <a:lstStyle/>
          <a:p>
            <a:pPr fontAlgn="base">
              <a:lnSpc>
                <a:spcPts val="2500"/>
              </a:lnSpc>
              <a:spcAft>
                <a:spcPct val="0"/>
              </a:spcAft>
            </a:pPr>
            <a:r>
              <a:rPr lang="zh-CN" altLang="en-US" sz="1600" b="1" spc="-150" dirty="0">
                <a:latin typeface="微软雅黑" panose="020B0503020204020204" pitchFamily="34" charset="-122"/>
                <a:ea typeface="微软雅黑" panose="020B0503020204020204" pitchFamily="34" charset="-122"/>
                <a:cs typeface="+mn-cs"/>
              </a:rPr>
              <a:t>电动车电池组一体化布置结构和轻量化设计</a:t>
            </a:r>
          </a:p>
        </p:txBody>
      </p:sp>
      <p:pic>
        <p:nvPicPr>
          <p:cNvPr id="32774" name="Picture 2" descr="G:\新建照片文件夹\美国福特Vito电动车地板下方配置锂离子充电电池.jpg"/>
          <p:cNvPicPr>
            <a:picLocks noChangeAspect="1" noChangeArrowheads="1"/>
          </p:cNvPicPr>
          <p:nvPr/>
        </p:nvPicPr>
        <p:blipFill>
          <a:blip r:embed="rId3" cstate="print"/>
          <a:srcRect/>
          <a:stretch>
            <a:fillRect/>
          </a:stretch>
        </p:blipFill>
        <p:spPr bwMode="auto">
          <a:xfrm>
            <a:off x="183133" y="987575"/>
            <a:ext cx="4316859" cy="2105739"/>
          </a:xfrm>
          <a:prstGeom prst="rect">
            <a:avLst/>
          </a:prstGeom>
          <a:noFill/>
          <a:ln w="9525">
            <a:noFill/>
            <a:miter lim="800000"/>
            <a:headEnd/>
            <a:tailEnd/>
          </a:ln>
        </p:spPr>
      </p:pic>
      <p:sp>
        <p:nvSpPr>
          <p:cNvPr id="32775" name="TextBox 3"/>
          <p:cNvSpPr txBox="1">
            <a:spLocks noChangeArrowheads="1"/>
          </p:cNvSpPr>
          <p:nvPr/>
        </p:nvSpPr>
        <p:spPr bwMode="auto">
          <a:xfrm>
            <a:off x="310954" y="3003799"/>
            <a:ext cx="3889127" cy="1477328"/>
          </a:xfrm>
          <a:prstGeom prst="rect">
            <a:avLst/>
          </a:prstGeom>
          <a:noFill/>
          <a:ln w="9525">
            <a:noFill/>
            <a:miter lim="800000"/>
            <a:headEnd/>
            <a:tailEnd/>
          </a:ln>
        </p:spPr>
        <p:txBody>
          <a:bodyPr wrap="square">
            <a:spAutoFit/>
          </a:bodyPr>
          <a:lstStyle/>
          <a:p>
            <a:pPr>
              <a:lnSpc>
                <a:spcPct val="150000"/>
              </a:lnSpc>
            </a:pPr>
            <a:r>
              <a:rPr lang="zh-CN" altLang="en-US" sz="1500" dirty="0">
                <a:latin typeface="微软雅黑" pitchFamily="34" charset="-122"/>
                <a:ea typeface="微软雅黑" pitchFamily="34" charset="-122"/>
              </a:rPr>
              <a:t>电池组布置在车中部是比较合理的，并可以通过一体化设计，将电池组外壳与车架融为一体，很好地保护起来，即减轻了整车重量，又降低了电池组所占空间。</a:t>
            </a:r>
          </a:p>
        </p:txBody>
      </p:sp>
      <p:sp>
        <p:nvSpPr>
          <p:cNvPr id="32777" name="TextBox 10"/>
          <p:cNvSpPr txBox="1">
            <a:spLocks noChangeArrowheads="1"/>
          </p:cNvSpPr>
          <p:nvPr/>
        </p:nvSpPr>
        <p:spPr bwMode="auto">
          <a:xfrm>
            <a:off x="6156179" y="1522988"/>
            <a:ext cx="1908175" cy="369332"/>
          </a:xfrm>
          <a:prstGeom prst="rect">
            <a:avLst/>
          </a:prstGeom>
          <a:noFill/>
          <a:ln w="9525">
            <a:noFill/>
            <a:miter lim="800000"/>
            <a:headEnd/>
            <a:tailEnd/>
          </a:ln>
        </p:spPr>
        <p:txBody>
          <a:bodyPr>
            <a:spAutoFit/>
          </a:bodyPr>
          <a:lstStyle/>
          <a:p>
            <a:r>
              <a:rPr lang="zh-CN" altLang="en-US" b="1" dirty="0">
                <a:solidFill>
                  <a:schemeClr val="hlink"/>
                </a:solidFill>
                <a:latin typeface="Microsoft YaHei" charset="-122"/>
                <a:ea typeface="Microsoft YaHei" charset="-122"/>
                <a:cs typeface="Microsoft YaHei" charset="-122"/>
              </a:rPr>
              <a:t>国外的做法</a:t>
            </a:r>
          </a:p>
        </p:txBody>
      </p:sp>
      <p:sp>
        <p:nvSpPr>
          <p:cNvPr id="32778" name="TextBox 11"/>
          <p:cNvSpPr txBox="1">
            <a:spLocks noChangeArrowheads="1"/>
          </p:cNvSpPr>
          <p:nvPr/>
        </p:nvSpPr>
        <p:spPr bwMode="auto">
          <a:xfrm>
            <a:off x="3527923" y="1059582"/>
            <a:ext cx="1908175" cy="369332"/>
          </a:xfrm>
          <a:prstGeom prst="rect">
            <a:avLst/>
          </a:prstGeom>
          <a:noFill/>
          <a:ln w="9525">
            <a:noFill/>
            <a:miter lim="800000"/>
            <a:headEnd/>
            <a:tailEnd/>
          </a:ln>
        </p:spPr>
        <p:txBody>
          <a:bodyPr>
            <a:spAutoFit/>
          </a:bodyPr>
          <a:lstStyle/>
          <a:p>
            <a:r>
              <a:rPr lang="zh-CN" altLang="en-US" b="1" dirty="0">
                <a:solidFill>
                  <a:schemeClr val="hlink"/>
                </a:solidFill>
                <a:latin typeface="Microsoft YaHei" charset="-122"/>
                <a:ea typeface="Microsoft YaHei" charset="-122"/>
                <a:cs typeface="Microsoft YaHei" charset="-122"/>
              </a:rPr>
              <a:t>国内的做法</a:t>
            </a:r>
          </a:p>
        </p:txBody>
      </p:sp>
      <p:sp>
        <p:nvSpPr>
          <p:cNvPr id="10" name="TextBox 9"/>
          <p:cNvSpPr txBox="1"/>
          <p:nvPr/>
        </p:nvSpPr>
        <p:spPr>
          <a:xfrm>
            <a:off x="107504" y="123478"/>
            <a:ext cx="1728192" cy="400110"/>
          </a:xfrm>
          <a:prstGeom prst="rect">
            <a:avLst/>
          </a:prstGeom>
          <a:noFill/>
        </p:spPr>
        <p:txBody>
          <a:bodyPr wrap="square" rtlCol="0">
            <a:spAutoFit/>
          </a:bodyPr>
          <a:lstStyle/>
          <a:p>
            <a:r>
              <a:rPr lang="en-US" altLang="zh-CN" sz="2000" b="1" dirty="0" smtClean="0">
                <a:latin typeface="黑体" pitchFamily="2" charset="-122"/>
                <a:ea typeface="黑体" pitchFamily="2" charset="-122"/>
              </a:rPr>
              <a:t>3</a:t>
            </a:r>
            <a:r>
              <a:rPr lang="zh-CN" altLang="en-US" sz="2000" b="1" dirty="0" smtClean="0">
                <a:latin typeface="黑体" pitchFamily="2" charset="-122"/>
                <a:ea typeface="黑体" pitchFamily="2" charset="-122"/>
              </a:rPr>
              <a:t>、需求</a:t>
            </a:r>
            <a:endParaRPr lang="zh-CN" altLang="en-US" sz="2000" b="1" dirty="0">
              <a:latin typeface="黑体" pitchFamily="2" charset="-122"/>
              <a:ea typeface="黑体" pitchFamily="2" charset="-122"/>
            </a:endParaRPr>
          </a:p>
        </p:txBody>
      </p:sp>
    </p:spTree>
    <p:extLst>
      <p:ext uri="{BB962C8B-B14F-4D97-AF65-F5344CB8AC3E}">
        <p14:creationId xmlns:p14="http://schemas.microsoft.com/office/powerpoint/2010/main" val="144567945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539552" y="627534"/>
            <a:ext cx="8280920" cy="4197826"/>
          </a:xfrm>
        </p:spPr>
        <p:txBody>
          <a:bodyPr>
            <a:normAutofit fontScale="25000" lnSpcReduction="20000"/>
          </a:bodyPr>
          <a:lstStyle/>
          <a:p>
            <a:pPr marL="0" indent="0">
              <a:buNone/>
            </a:pPr>
            <a:r>
              <a:rPr lang="zh-CN" altLang="en-US" sz="6400" dirty="0" smtClean="0"/>
              <a:t>动力</a:t>
            </a:r>
            <a:r>
              <a:rPr lang="zh-CN" altLang="en-US" sz="6400" dirty="0"/>
              <a:t>电池</a:t>
            </a:r>
            <a:endParaRPr lang="en-US" altLang="zh-CN" sz="6400" dirty="0"/>
          </a:p>
          <a:p>
            <a:pPr marL="0" indent="0">
              <a:buNone/>
            </a:pPr>
            <a:r>
              <a:rPr lang="zh-CN" altLang="en-US" sz="6000" b="0" dirty="0" smtClean="0"/>
              <a:t>固体</a:t>
            </a:r>
            <a:r>
              <a:rPr lang="zh-CN" altLang="en-US" sz="6000" b="0" dirty="0"/>
              <a:t>电池、锂硫电池，金属空气电池，还有锂离子空气电池，新体系电池 ； </a:t>
            </a:r>
            <a:endParaRPr lang="en-US" altLang="zh-CN" sz="6000" b="0" dirty="0"/>
          </a:p>
          <a:p>
            <a:pPr>
              <a:buNone/>
            </a:pPr>
            <a:endParaRPr lang="en-US" altLang="zh-CN" sz="6000" b="0" dirty="0"/>
          </a:p>
          <a:p>
            <a:pPr>
              <a:buNone/>
            </a:pPr>
            <a:r>
              <a:rPr lang="zh-CN" altLang="en-US" sz="6000" b="0" dirty="0"/>
              <a:t>电解液（溶剂、理盐、添加剂，有机液体、全固态无机固体电解质、固体聚合电解质）</a:t>
            </a:r>
            <a:r>
              <a:rPr lang="zh-CN" altLang="en-US" sz="6000" b="0" dirty="0" smtClean="0"/>
              <a:t>；隔离</a:t>
            </a:r>
            <a:r>
              <a:rPr lang="zh-CN" altLang="en-US" sz="6000" b="0" dirty="0"/>
              <a:t>膜。</a:t>
            </a:r>
            <a:endParaRPr lang="en-US" altLang="zh-CN" sz="6000" b="0" dirty="0"/>
          </a:p>
          <a:p>
            <a:pPr>
              <a:buNone/>
            </a:pPr>
            <a:endParaRPr lang="en-US" altLang="zh-CN" sz="6000" b="0" dirty="0"/>
          </a:p>
          <a:p>
            <a:pPr>
              <a:buNone/>
            </a:pPr>
            <a:r>
              <a:rPr lang="zh-CN" altLang="en-US" sz="6000" b="0" dirty="0"/>
              <a:t>回收利用：三元动力电池由于含有镍钴锰等稀有金属，通过拆解提取其中的锂、钴、镍、锰、铜、铝、石墨、隔膜等材料，磷酸铁锂电池更适合用于梯次</a:t>
            </a:r>
            <a:r>
              <a:rPr lang="zh-CN" altLang="en-US" sz="6000" b="0" dirty="0" smtClean="0"/>
              <a:t>利用。</a:t>
            </a:r>
            <a:endParaRPr lang="en-US" altLang="zh-CN" sz="5600" dirty="0" smtClean="0"/>
          </a:p>
          <a:p>
            <a:pPr>
              <a:buNone/>
            </a:pPr>
            <a:endParaRPr lang="en-US" altLang="zh-CN" sz="6400" dirty="0" smtClean="0"/>
          </a:p>
          <a:p>
            <a:pPr>
              <a:buNone/>
            </a:pPr>
            <a:r>
              <a:rPr lang="zh-CN" altLang="en-US" sz="6400" dirty="0" smtClean="0"/>
              <a:t>燃料电池</a:t>
            </a:r>
            <a:endParaRPr lang="zh-CN" altLang="en-US" sz="6400" dirty="0"/>
          </a:p>
          <a:p>
            <a:pPr>
              <a:buNone/>
            </a:pPr>
            <a:r>
              <a:rPr lang="zh-CN" altLang="en-US" sz="6000" b="0" dirty="0" smtClean="0"/>
              <a:t>专用</a:t>
            </a:r>
            <a:r>
              <a:rPr lang="zh-CN" altLang="en-US" sz="6000" b="0" dirty="0"/>
              <a:t>于燃料电池电动汽车，包括碱性燃料电池</a:t>
            </a:r>
            <a:r>
              <a:rPr lang="en-US" altLang="zh-CN" sz="6000" b="0" dirty="0"/>
              <a:t>(AFC)</a:t>
            </a:r>
            <a:r>
              <a:rPr lang="zh-CN" altLang="en-US" sz="6000" b="0" dirty="0"/>
              <a:t>、磷酸燃料电池</a:t>
            </a:r>
            <a:r>
              <a:rPr lang="en-US" altLang="zh-CN" sz="6000" b="0" dirty="0"/>
              <a:t>(PAFC)</a:t>
            </a:r>
            <a:r>
              <a:rPr lang="zh-CN" altLang="en-US" sz="6000" b="0" dirty="0"/>
              <a:t>、熔融碳酸盐</a:t>
            </a:r>
            <a:r>
              <a:rPr lang="zh-CN" altLang="en-US" sz="6000" b="0" dirty="0" smtClean="0"/>
              <a:t>燃料电池</a:t>
            </a:r>
            <a:r>
              <a:rPr lang="en-US" altLang="zh-CN" sz="6000" b="0" dirty="0" smtClean="0"/>
              <a:t>(MCFC </a:t>
            </a:r>
            <a:r>
              <a:rPr lang="en-US" altLang="zh-CN" sz="6000" b="0" dirty="0"/>
              <a:t>)</a:t>
            </a:r>
            <a:r>
              <a:rPr lang="zh-CN" altLang="en-US" sz="6000" b="0" dirty="0"/>
              <a:t>、固体氧化物燃料电池 </a:t>
            </a:r>
            <a:r>
              <a:rPr lang="en-US" altLang="zh-CN" sz="6000" b="0" dirty="0"/>
              <a:t>(SOFC)</a:t>
            </a:r>
            <a:r>
              <a:rPr lang="zh-CN" altLang="en-US" sz="6000" b="0" dirty="0"/>
              <a:t>、质子交换膜燃料电池 </a:t>
            </a:r>
            <a:r>
              <a:rPr lang="en-US" altLang="zh-CN" sz="6000" b="0" dirty="0"/>
              <a:t>(PEMFC )</a:t>
            </a:r>
            <a:r>
              <a:rPr lang="zh-CN" altLang="en-US" sz="6000" b="0" dirty="0"/>
              <a:t>。</a:t>
            </a:r>
          </a:p>
          <a:p>
            <a:pPr>
              <a:buNone/>
            </a:pPr>
            <a:r>
              <a:rPr lang="zh-CN" altLang="en-US" sz="6000" b="0" dirty="0"/>
              <a:t>    还有甲醇燃料电池 </a:t>
            </a:r>
            <a:r>
              <a:rPr lang="en-US" altLang="zh-CN" sz="6000" b="0" dirty="0"/>
              <a:t>(DMFC )</a:t>
            </a:r>
            <a:r>
              <a:rPr lang="zh-CN" altLang="en-US" sz="6000" b="0" dirty="0"/>
              <a:t>，氢燃料电池。</a:t>
            </a:r>
          </a:p>
          <a:p>
            <a:pPr>
              <a:buNone/>
            </a:pPr>
            <a:endParaRPr lang="en-US" altLang="zh-CN" sz="6000" b="0" dirty="0" smtClean="0"/>
          </a:p>
          <a:p>
            <a:pPr>
              <a:buNone/>
            </a:pPr>
            <a:r>
              <a:rPr lang="zh-CN" altLang="en-US" sz="6000" b="0" dirty="0" smtClean="0"/>
              <a:t>高性能</a:t>
            </a:r>
            <a:r>
              <a:rPr lang="zh-CN" altLang="en-US" sz="6000" b="0" dirty="0"/>
              <a:t>混合质子交换膜，低</a:t>
            </a:r>
            <a:r>
              <a:rPr lang="en-US" altLang="zh-CN" sz="6000" b="0" dirty="0" err="1"/>
              <a:t>Pt</a:t>
            </a:r>
            <a:r>
              <a:rPr lang="en-US" altLang="zh-CN" sz="6000" b="0" dirty="0"/>
              <a:t>/</a:t>
            </a:r>
            <a:r>
              <a:rPr lang="zh-CN" altLang="en-US" sz="6000" b="0" dirty="0"/>
              <a:t>无贵金属燃料电池催化剂，复合双极板，</a:t>
            </a:r>
            <a:r>
              <a:rPr lang="en-US" altLang="zh-CN" sz="6000" b="0" dirty="0"/>
              <a:t>IV</a:t>
            </a:r>
            <a:r>
              <a:rPr lang="zh-CN" altLang="en-US" sz="6000" b="0" dirty="0"/>
              <a:t>型</a:t>
            </a:r>
            <a:r>
              <a:rPr lang="en-US" altLang="zh-CN" sz="6000" b="0" dirty="0"/>
              <a:t>/V</a:t>
            </a:r>
            <a:r>
              <a:rPr lang="zh-CN" altLang="en-US" sz="6000" b="0" dirty="0"/>
              <a:t>型高压储氢瓶，第三代有序化膜电极（</a:t>
            </a:r>
            <a:r>
              <a:rPr lang="en-US" altLang="zh-CN" sz="6000" b="0" dirty="0"/>
              <a:t>MEA</a:t>
            </a:r>
            <a:r>
              <a:rPr lang="zh-CN" altLang="en-US" sz="6000" b="0" dirty="0"/>
              <a:t>）的制备工艺等。</a:t>
            </a:r>
          </a:p>
          <a:p>
            <a:pPr>
              <a:buNone/>
            </a:pPr>
            <a:endParaRPr lang="zh-CN" altLang="en-US" sz="6000" dirty="0"/>
          </a:p>
          <a:p>
            <a:pPr>
              <a:buNone/>
            </a:pPr>
            <a:endParaRPr lang="en-US" altLang="zh-CN" sz="6000" dirty="0" smtClean="0">
              <a:latin typeface="宋体" panose="02010600030101010101" pitchFamily="2" charset="-122"/>
              <a:ea typeface="宋体" panose="02010600030101010101" pitchFamily="2" charset="-122"/>
            </a:endParaRPr>
          </a:p>
          <a:p>
            <a:pPr>
              <a:buNone/>
            </a:pPr>
            <a:endParaRPr lang="en-US" altLang="zh-CN" sz="6000" dirty="0">
              <a:latin typeface="宋体" panose="02010600030101010101" pitchFamily="2" charset="-122"/>
              <a:ea typeface="宋体" panose="02010600030101010101" pitchFamily="2" charset="-122"/>
            </a:endParaRPr>
          </a:p>
          <a:p>
            <a:pPr marL="0" indent="0">
              <a:buNone/>
            </a:pPr>
            <a:r>
              <a:rPr lang="zh-CN" altLang="en-US" sz="6000" dirty="0">
                <a:latin typeface="宋体" panose="02010600030101010101" pitchFamily="2" charset="-122"/>
                <a:ea typeface="宋体" panose="02010600030101010101" pitchFamily="2" charset="-122"/>
              </a:rPr>
              <a:t>  </a:t>
            </a:r>
            <a:r>
              <a:rPr lang="en-US" altLang="en-US" sz="6000" dirty="0">
                <a:latin typeface="宋体" panose="02010600030101010101" pitchFamily="2" charset="-122"/>
                <a:ea typeface="宋体" panose="02010600030101010101" pitchFamily="2" charset="-122"/>
              </a:rPr>
              <a:t>  </a:t>
            </a:r>
            <a:endParaRPr lang="en-US" altLang="zh-CN" sz="6000" dirty="0">
              <a:latin typeface="宋体" panose="02010600030101010101" pitchFamily="2" charset="-122"/>
              <a:ea typeface="宋体" panose="02010600030101010101" pitchFamily="2" charset="-122"/>
            </a:endParaRPr>
          </a:p>
          <a:p>
            <a:pPr>
              <a:buNone/>
            </a:pPr>
            <a:r>
              <a:rPr lang="en-US" altLang="zh-CN" sz="6000" dirty="0">
                <a:latin typeface="宋体" panose="02010600030101010101" pitchFamily="2" charset="-122"/>
                <a:ea typeface="宋体" panose="02010600030101010101" pitchFamily="2" charset="-122"/>
              </a:rPr>
              <a:t>    </a:t>
            </a:r>
            <a:endParaRPr lang="en-US" altLang="zh-CN" sz="6000" dirty="0" smtClean="0"/>
          </a:p>
          <a:p>
            <a:pPr>
              <a:buNone/>
            </a:pPr>
            <a:endParaRPr lang="en-US" altLang="zh-CN" sz="6000" dirty="0" smtClean="0"/>
          </a:p>
          <a:p>
            <a:pPr>
              <a:buNone/>
            </a:pPr>
            <a:endParaRPr lang="zh-CN" altLang="en-US" dirty="0" smtClean="0"/>
          </a:p>
          <a:p>
            <a:pPr lvl="0">
              <a:buNone/>
            </a:pPr>
            <a:endParaRPr lang="en-US" altLang="zh-CN" dirty="0" smtClean="0"/>
          </a:p>
          <a:p>
            <a:pPr lvl="0">
              <a:buNone/>
            </a:pPr>
            <a:endParaRPr lang="en-US" altLang="zh-CN" dirty="0" smtClean="0"/>
          </a:p>
          <a:p>
            <a:pPr lvl="0">
              <a:buNone/>
            </a:pPr>
            <a:endParaRPr lang="zh-CN" altLang="en-US" dirty="0" smtClean="0"/>
          </a:p>
        </p:txBody>
      </p:sp>
      <p:sp>
        <p:nvSpPr>
          <p:cNvPr id="5" name="TextBox 4"/>
          <p:cNvSpPr txBox="1"/>
          <p:nvPr/>
        </p:nvSpPr>
        <p:spPr>
          <a:xfrm>
            <a:off x="107504" y="123478"/>
            <a:ext cx="1728192" cy="400110"/>
          </a:xfrm>
          <a:prstGeom prst="rect">
            <a:avLst/>
          </a:prstGeom>
          <a:noFill/>
        </p:spPr>
        <p:txBody>
          <a:bodyPr wrap="square" rtlCol="0">
            <a:spAutoFit/>
          </a:bodyPr>
          <a:lstStyle/>
          <a:p>
            <a:r>
              <a:rPr lang="en-US" altLang="zh-CN" sz="2000" b="1" dirty="0" smtClean="0">
                <a:latin typeface="黑体" pitchFamily="2" charset="-122"/>
                <a:ea typeface="黑体" pitchFamily="2" charset="-122"/>
              </a:rPr>
              <a:t>3</a:t>
            </a:r>
            <a:r>
              <a:rPr lang="zh-CN" altLang="en-US" sz="2000" b="1" dirty="0" smtClean="0">
                <a:latin typeface="黑体" pitchFamily="2" charset="-122"/>
                <a:ea typeface="黑体" pitchFamily="2" charset="-122"/>
              </a:rPr>
              <a:t>、需求</a:t>
            </a:r>
            <a:endParaRPr lang="zh-CN" altLang="en-US" sz="2000" b="1" dirty="0">
              <a:latin typeface="黑体" pitchFamily="2" charset="-122"/>
              <a:ea typeface="黑体" pitchFamily="2" charset="-122"/>
            </a:endParaRPr>
          </a:p>
        </p:txBody>
      </p:sp>
    </p:spTree>
    <p:extLst>
      <p:ext uri="{BB962C8B-B14F-4D97-AF65-F5344CB8AC3E}">
        <p14:creationId xmlns:p14="http://schemas.microsoft.com/office/powerpoint/2010/main" val="1487999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2"/>
          <p:cNvSpPr>
            <a:spLocks noGrp="1"/>
          </p:cNvSpPr>
          <p:nvPr>
            <p:ph type="sldNum" sz="quarter" idx="10"/>
          </p:nvPr>
        </p:nvSpPr>
        <p:spPr>
          <a:noFill/>
        </p:spPr>
        <p:txBody>
          <a:bodyPr/>
          <a:lstStyle/>
          <a:p>
            <a:fld id="{E2282DD4-743D-4C1F-9DC1-898352BE2E16}" type="slidenum">
              <a:rPr lang="en-US" altLang="zh-CN" smtClean="0"/>
              <a:pPr/>
              <a:t>12</a:t>
            </a:fld>
            <a:endParaRPr lang="en-US" altLang="zh-CN" smtClean="0"/>
          </a:p>
        </p:txBody>
      </p:sp>
      <p:sp>
        <p:nvSpPr>
          <p:cNvPr id="24579" name="Rectangle 2"/>
          <p:cNvSpPr>
            <a:spLocks noChangeArrowheads="1"/>
          </p:cNvSpPr>
          <p:nvPr/>
        </p:nvSpPr>
        <p:spPr bwMode="auto">
          <a:xfrm>
            <a:off x="3563941" y="2356249"/>
            <a:ext cx="2232025" cy="702469"/>
          </a:xfrm>
          <a:prstGeom prst="rect">
            <a:avLst/>
          </a:prstGeom>
          <a:noFill/>
          <a:ln w="9525">
            <a:noFill/>
            <a:miter lim="800000"/>
          </a:ln>
        </p:spPr>
        <p:txBody>
          <a:bodyPr wrap="none" anchor="ctr"/>
          <a:lstStyle/>
          <a:p>
            <a:pPr algn="ctr"/>
            <a:endParaRPr lang="en-US" altLang="zh-CN" sz="1800" b="0">
              <a:latin typeface="Arial" panose="020B0604020202020204" pitchFamily="34" charset="0"/>
            </a:endParaRPr>
          </a:p>
          <a:p>
            <a:pPr algn="ctr"/>
            <a:endParaRPr lang="en-US" altLang="zh-CN" sz="1800" b="0">
              <a:latin typeface="Arial" panose="020B0604020202020204" pitchFamily="34" charset="0"/>
            </a:endParaRPr>
          </a:p>
          <a:p>
            <a:pPr algn="ctr"/>
            <a:endParaRPr lang="en-US" altLang="zh-CN" sz="1800" b="0"/>
          </a:p>
        </p:txBody>
      </p:sp>
      <p:pic>
        <p:nvPicPr>
          <p:cNvPr id="24580" name="Picture 7" descr="图片1"/>
          <p:cNvPicPr>
            <a:picLocks noChangeAspect="1" noChangeArrowheads="1"/>
          </p:cNvPicPr>
          <p:nvPr/>
        </p:nvPicPr>
        <p:blipFill>
          <a:blip r:embed="rId3" cstate="print"/>
          <a:srcRect/>
          <a:stretch>
            <a:fillRect/>
          </a:stretch>
        </p:blipFill>
        <p:spPr bwMode="auto">
          <a:xfrm>
            <a:off x="0" y="0"/>
            <a:ext cx="9144000" cy="5161360"/>
          </a:xfrm>
          <a:prstGeom prst="rect">
            <a:avLst/>
          </a:prstGeom>
          <a:noFill/>
          <a:ln w="9525">
            <a:noFill/>
            <a:miter lim="800000"/>
            <a:headEnd/>
            <a:tailEnd/>
          </a:ln>
        </p:spPr>
      </p:pic>
    </p:spTree>
    <p:extLst>
      <p:ext uri="{BB962C8B-B14F-4D97-AF65-F5344CB8AC3E}">
        <p14:creationId xmlns:p14="http://schemas.microsoft.com/office/powerpoint/2010/main" val="3813061270"/>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01600" y="1774846"/>
            <a:ext cx="4462886" cy="20493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圆角矩形 25"/>
          <p:cNvSpPr>
            <a:spLocks noChangeArrowheads="1"/>
          </p:cNvSpPr>
          <p:nvPr/>
        </p:nvSpPr>
        <p:spPr bwMode="auto">
          <a:xfrm>
            <a:off x="683569" y="2378550"/>
            <a:ext cx="3078301" cy="283630"/>
          </a:xfrm>
          <a:prstGeom prst="roundRect">
            <a:avLst>
              <a:gd name="adj" fmla="val 16667"/>
            </a:avLst>
          </a:prstGeom>
          <a:noFill/>
          <a:ln w="25400" cap="flat" cmpd="sng">
            <a:solidFill>
              <a:schemeClr val="tx1"/>
            </a:solidFill>
            <a:bevel/>
          </a:ln>
          <a:extLst>
            <a:ext uri="{909E8E84-426E-40DD-AFC4-6F175D3DCCD1}">
              <a14:hiddenFill xmlns:a14="http://schemas.microsoft.com/office/drawing/2010/main">
                <a:solidFill>
                  <a:srgbClr val="FFFFFF"/>
                </a:solidFill>
              </a14:hiddenFill>
            </a:ext>
          </a:extLst>
        </p:spPr>
        <p:txBody>
          <a:bodyPr anchor="ctr"/>
          <a:lstStyle/>
          <a:p>
            <a:pPr indent="242920" algn="ctr"/>
            <a:r>
              <a:rPr lang="zh-CN" altLang="en-US" sz="1400" dirty="0" smtClean="0">
                <a:solidFill>
                  <a:srgbClr val="000000"/>
                </a:solidFill>
                <a:latin typeface="微软雅黑" panose="020B0503020204020204" pitchFamily="34" charset="-122"/>
                <a:ea typeface="微软雅黑" panose="020B0503020204020204" pitchFamily="34" charset="-122"/>
                <a:cs typeface="+mj-cs"/>
              </a:rPr>
              <a:t>技 术 现 状</a:t>
            </a:r>
            <a:endParaRPr lang="zh-CN" altLang="en-US" sz="1400" dirty="0">
              <a:solidFill>
                <a:srgbClr val="000000"/>
              </a:solidFill>
              <a:latin typeface="微软雅黑" panose="020B0503020204020204" pitchFamily="34" charset="-122"/>
              <a:ea typeface="微软雅黑" panose="020B0503020204020204" pitchFamily="34" charset="-122"/>
              <a:cs typeface="+mj-cs"/>
            </a:endParaRPr>
          </a:p>
        </p:txBody>
      </p:sp>
      <p:sp>
        <p:nvSpPr>
          <p:cNvPr id="5" name="圆角矩形 5"/>
          <p:cNvSpPr>
            <a:spLocks noChangeArrowheads="1"/>
          </p:cNvSpPr>
          <p:nvPr/>
        </p:nvSpPr>
        <p:spPr bwMode="auto">
          <a:xfrm>
            <a:off x="834164" y="2247715"/>
            <a:ext cx="478039" cy="272651"/>
          </a:xfrm>
          <a:prstGeom prst="roundRect">
            <a:avLst>
              <a:gd name="adj" fmla="val 9722"/>
            </a:avLst>
          </a:prstGeom>
          <a:solidFill>
            <a:schemeClr val="tx1"/>
          </a:solidFill>
          <a:ln>
            <a:noFill/>
          </a:ln>
        </p:spPr>
        <p:txBody>
          <a:bodyPr anchor="ctr"/>
          <a:lstStyle/>
          <a:p>
            <a:pPr algn="ctr"/>
            <a:r>
              <a:rPr lang="en-US" altLang="zh-CN" sz="1600" dirty="0" smtClean="0">
                <a:solidFill>
                  <a:srgbClr val="F8F8F8"/>
                </a:solidFill>
                <a:latin typeface="微软雅黑" panose="020B0503020204020204" pitchFamily="34" charset="-122"/>
                <a:ea typeface="微软雅黑" panose="020B0503020204020204" pitchFamily="34" charset="-122"/>
                <a:sym typeface="微软雅黑" pitchFamily="34" charset="-122"/>
              </a:rPr>
              <a:t>01</a:t>
            </a:r>
            <a:endParaRPr lang="zh-CN" altLang="en-US" sz="1600" dirty="0">
              <a:solidFill>
                <a:srgbClr val="F8F8F8"/>
              </a:solidFill>
            </a:endParaRPr>
          </a:p>
        </p:txBody>
      </p:sp>
      <p:sp>
        <p:nvSpPr>
          <p:cNvPr id="6" name="圆角矩形 25"/>
          <p:cNvSpPr>
            <a:spLocks noChangeArrowheads="1"/>
          </p:cNvSpPr>
          <p:nvPr/>
        </p:nvSpPr>
        <p:spPr bwMode="auto">
          <a:xfrm>
            <a:off x="693482" y="2882700"/>
            <a:ext cx="3078301" cy="283630"/>
          </a:xfrm>
          <a:prstGeom prst="roundRect">
            <a:avLst>
              <a:gd name="adj" fmla="val 16667"/>
            </a:avLst>
          </a:prstGeom>
          <a:noFill/>
          <a:ln w="25400" cap="flat" cmpd="sng">
            <a:solidFill>
              <a:schemeClr val="accent3">
                <a:lumMod val="75000"/>
              </a:schemeClr>
            </a:solidFill>
            <a:bevel/>
          </a:ln>
          <a:extLst>
            <a:ext uri="{909E8E84-426E-40DD-AFC4-6F175D3DCCD1}">
              <a14:hiddenFill xmlns:a14="http://schemas.microsoft.com/office/drawing/2010/main">
                <a:solidFill>
                  <a:srgbClr val="FFFFFF"/>
                </a:solidFill>
              </a14:hiddenFill>
            </a:ext>
          </a:extLst>
        </p:spPr>
        <p:txBody>
          <a:bodyPr anchor="ctr"/>
          <a:lstStyle/>
          <a:p>
            <a:pPr indent="242920" algn="ctr"/>
            <a:r>
              <a:rPr lang="zh-CN" altLang="en-US" sz="1400" dirty="0" smtClean="0">
                <a:solidFill>
                  <a:srgbClr val="000000"/>
                </a:solidFill>
                <a:latin typeface="微软雅黑" panose="020B0503020204020204" pitchFamily="34" charset="-122"/>
                <a:ea typeface="微软雅黑" panose="020B0503020204020204" pitchFamily="34" charset="-122"/>
                <a:cs typeface="+mj-cs"/>
              </a:rPr>
              <a:t>发 展 趋 势</a:t>
            </a:r>
            <a:endParaRPr lang="zh-CN" altLang="en-US" sz="1400" dirty="0">
              <a:solidFill>
                <a:srgbClr val="000000"/>
              </a:solidFill>
              <a:latin typeface="微软雅黑" panose="020B0503020204020204" pitchFamily="34" charset="-122"/>
              <a:ea typeface="微软雅黑" panose="020B0503020204020204" pitchFamily="34" charset="-122"/>
              <a:cs typeface="+mj-cs"/>
            </a:endParaRPr>
          </a:p>
        </p:txBody>
      </p:sp>
      <p:sp>
        <p:nvSpPr>
          <p:cNvPr id="7" name="圆角矩形 5"/>
          <p:cNvSpPr>
            <a:spLocks noChangeArrowheads="1"/>
          </p:cNvSpPr>
          <p:nvPr/>
        </p:nvSpPr>
        <p:spPr bwMode="auto">
          <a:xfrm>
            <a:off x="844077" y="2751864"/>
            <a:ext cx="478039" cy="272651"/>
          </a:xfrm>
          <a:prstGeom prst="roundRect">
            <a:avLst>
              <a:gd name="adj" fmla="val 9722"/>
            </a:avLst>
          </a:prstGeom>
          <a:solidFill>
            <a:schemeClr val="accent3">
              <a:lumMod val="75000"/>
            </a:schemeClr>
          </a:solidFill>
          <a:ln>
            <a:noFill/>
          </a:ln>
        </p:spPr>
        <p:txBody>
          <a:bodyPr anchor="ctr"/>
          <a:lstStyle/>
          <a:p>
            <a:pPr algn="ctr"/>
            <a:r>
              <a:rPr lang="en-US" altLang="zh-CN" sz="1600" dirty="0" smtClean="0">
                <a:solidFill>
                  <a:srgbClr val="F8F8F8"/>
                </a:solidFill>
                <a:latin typeface="微软雅黑" panose="020B0503020204020204" pitchFamily="34" charset="-122"/>
                <a:ea typeface="微软雅黑" panose="020B0503020204020204" pitchFamily="34" charset="-122"/>
                <a:sym typeface="微软雅黑" pitchFamily="34" charset="-122"/>
              </a:rPr>
              <a:t>02</a:t>
            </a:r>
            <a:endParaRPr lang="zh-CN" altLang="en-US" sz="1600" dirty="0">
              <a:solidFill>
                <a:srgbClr val="F8F8F8"/>
              </a:solidFill>
            </a:endParaRPr>
          </a:p>
        </p:txBody>
      </p:sp>
      <p:sp>
        <p:nvSpPr>
          <p:cNvPr id="8" name="圆角矩形 25"/>
          <p:cNvSpPr>
            <a:spLocks noChangeArrowheads="1"/>
          </p:cNvSpPr>
          <p:nvPr/>
        </p:nvSpPr>
        <p:spPr bwMode="auto">
          <a:xfrm>
            <a:off x="704171" y="3422246"/>
            <a:ext cx="3078301" cy="283630"/>
          </a:xfrm>
          <a:prstGeom prst="roundRect">
            <a:avLst>
              <a:gd name="adj" fmla="val 16667"/>
            </a:avLst>
          </a:prstGeom>
          <a:noFill/>
          <a:ln w="25400" cap="flat" cmpd="sng">
            <a:solidFill>
              <a:schemeClr val="tx2"/>
            </a:solidFill>
            <a:bevel/>
          </a:ln>
          <a:extLst>
            <a:ext uri="{909E8E84-426E-40DD-AFC4-6F175D3DCCD1}">
              <a14:hiddenFill xmlns:a14="http://schemas.microsoft.com/office/drawing/2010/main">
                <a:solidFill>
                  <a:srgbClr val="FFFFFF"/>
                </a:solidFill>
              </a14:hiddenFill>
            </a:ext>
          </a:extLst>
        </p:spPr>
        <p:txBody>
          <a:bodyPr anchor="ctr"/>
          <a:lstStyle/>
          <a:p>
            <a:pPr indent="242920" algn="ctr"/>
            <a:r>
              <a:rPr lang="zh-CN" altLang="en-US" sz="1400" dirty="0" smtClean="0">
                <a:solidFill>
                  <a:srgbClr val="000000"/>
                </a:solidFill>
                <a:latin typeface="微软雅黑" panose="020B0503020204020204" pitchFamily="34" charset="-122"/>
                <a:ea typeface="微软雅黑" panose="020B0503020204020204" pitchFamily="34" charset="-122"/>
                <a:cs typeface="+mj-cs"/>
              </a:rPr>
              <a:t>技 术 需 求</a:t>
            </a:r>
            <a:endParaRPr lang="zh-CN" altLang="en-US" sz="1400" dirty="0">
              <a:solidFill>
                <a:srgbClr val="000000"/>
              </a:solidFill>
              <a:latin typeface="微软雅黑" panose="020B0503020204020204" pitchFamily="34" charset="-122"/>
              <a:ea typeface="微软雅黑" panose="020B0503020204020204" pitchFamily="34" charset="-122"/>
              <a:cs typeface="+mj-cs"/>
            </a:endParaRPr>
          </a:p>
        </p:txBody>
      </p:sp>
      <p:sp>
        <p:nvSpPr>
          <p:cNvPr id="9" name="圆角矩形 5"/>
          <p:cNvSpPr>
            <a:spLocks noChangeArrowheads="1"/>
          </p:cNvSpPr>
          <p:nvPr/>
        </p:nvSpPr>
        <p:spPr bwMode="auto">
          <a:xfrm>
            <a:off x="834164" y="3291411"/>
            <a:ext cx="478039" cy="272651"/>
          </a:xfrm>
          <a:prstGeom prst="roundRect">
            <a:avLst>
              <a:gd name="adj" fmla="val 9722"/>
            </a:avLst>
          </a:prstGeom>
          <a:solidFill>
            <a:schemeClr val="tx2"/>
          </a:solidFill>
          <a:ln>
            <a:noFill/>
          </a:ln>
        </p:spPr>
        <p:txBody>
          <a:bodyPr anchor="ctr"/>
          <a:lstStyle/>
          <a:p>
            <a:pPr algn="ctr"/>
            <a:r>
              <a:rPr lang="en-US" altLang="zh-CN" sz="1600" dirty="0" smtClean="0">
                <a:solidFill>
                  <a:srgbClr val="F8F8F8"/>
                </a:solidFill>
                <a:latin typeface="微软雅黑" panose="020B0503020204020204" pitchFamily="34" charset="-122"/>
                <a:ea typeface="微软雅黑" panose="020B0503020204020204" pitchFamily="34" charset="-122"/>
                <a:sym typeface="微软雅黑" pitchFamily="34" charset="-122"/>
              </a:rPr>
              <a:t>03</a:t>
            </a:r>
            <a:endParaRPr lang="zh-CN" altLang="en-US" sz="1600" dirty="0">
              <a:solidFill>
                <a:srgbClr val="F8F8F8"/>
              </a:solidFill>
            </a:endParaRPr>
          </a:p>
        </p:txBody>
      </p:sp>
      <p:sp>
        <p:nvSpPr>
          <p:cNvPr id="10" name="矩形 9"/>
          <p:cNvSpPr/>
          <p:nvPr/>
        </p:nvSpPr>
        <p:spPr>
          <a:xfrm>
            <a:off x="389879" y="1615623"/>
            <a:ext cx="4083169" cy="338554"/>
          </a:xfrm>
          <a:prstGeom prst="rect">
            <a:avLst/>
          </a:prstGeom>
        </p:spPr>
        <p:txBody>
          <a:bodyPr wrap="none">
            <a:spAutoFit/>
          </a:bodyPr>
          <a:lstStyle/>
          <a:p>
            <a:r>
              <a:rPr lang="zh-CN" altLang="en-US" sz="1600" spc="300" dirty="0">
                <a:solidFill>
                  <a:srgbClr val="000000"/>
                </a:solidFill>
                <a:latin typeface="微软雅黑" panose="020B0503020204020204" pitchFamily="34" charset="-122"/>
                <a:ea typeface="微软雅黑" panose="020B0503020204020204" pitchFamily="34" charset="-122"/>
                <a:cs typeface="+mj-cs"/>
              </a:rPr>
              <a:t>新能源汽车动力电池技术现状与发展</a:t>
            </a:r>
            <a:endParaRPr lang="en-US" altLang="zh-CN" sz="1600" spc="300" dirty="0">
              <a:solidFill>
                <a:srgbClr val="000000"/>
              </a:solidFill>
              <a:latin typeface="微软雅黑" panose="020B0503020204020204" pitchFamily="34" charset="-122"/>
              <a:ea typeface="微软雅黑" panose="020B0503020204020204" pitchFamily="34" charset="-122"/>
              <a:cs typeface="+mj-cs"/>
            </a:endParaRPr>
          </a:p>
        </p:txBody>
      </p:sp>
      <p:pic>
        <p:nvPicPr>
          <p:cNvPr id="11" name="Picture 6" descr="D:\360data\重要数据\桌面\未标题-1.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flipH="1">
            <a:off x="243782" y="2377083"/>
            <a:ext cx="223763" cy="30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10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fill="hold" nodeType="afterEffect">
                                  <p:childTnLst>
                                    <p:animEffect transition="out" filter="fade">
                                      <p:cBhvr>
                                        <p:cTn id="11" dur="300" tmFilter="0, 0; .2, .5; .8, .5; 1, 0"/>
                                        <p:tgtEl>
                                          <p:spTgt spid="11"/>
                                        </p:tgtEl>
                                      </p:cBhvr>
                                    </p:animEffect>
                                    <p:animScale>
                                      <p:cBhvr>
                                        <p:cTn id="12" dur="150" autoRev="1" fill="hold"/>
                                        <p:tgtEl>
                                          <p:spTgt spid="11"/>
                                        </p:tgtEl>
                                      </p:cBhvr>
                                      <p:by x="105000" y="105000"/>
                                    </p:animScale>
                                  </p:childTnLst>
                                </p:cTn>
                              </p:par>
                            </p:childTnLst>
                          </p:cTn>
                        </p:par>
                        <p:par>
                          <p:cTn id="13" fill="hold">
                            <p:stCondLst>
                              <p:cond delay="800"/>
                            </p:stCondLst>
                            <p:childTnLst>
                              <p:par>
                                <p:cTn id="14" presetID="42" presetClass="exit" presetSubtype="0" fill="hold" nodeType="afterEffect">
                                  <p:childTnLst>
                                    <p:animEffect transition="out" filter="fade">
                                      <p:cBhvr>
                                        <p:cTn id="15" dur="500"/>
                                        <p:tgtEl>
                                          <p:spTgt spid="11"/>
                                        </p:tgtEl>
                                      </p:cBhvr>
                                    </p:animEffect>
                                    <p:anim calcmode="lin" valueType="num">
                                      <p:cBhvr>
                                        <p:cTn id="16" dur="500"/>
                                        <p:tgtEl>
                                          <p:spTgt spid="11"/>
                                        </p:tgtEl>
                                        <p:attrNameLst>
                                          <p:attrName>ppt_x</p:attrName>
                                        </p:attrNameLst>
                                      </p:cBhvr>
                                      <p:tavLst>
                                        <p:tav tm="0">
                                          <p:val>
                                            <p:strVal val="ppt_x"/>
                                          </p:val>
                                        </p:tav>
                                        <p:tav tm="100000">
                                          <p:val>
                                            <p:strVal val="ppt_x"/>
                                          </p:val>
                                        </p:tav>
                                      </p:tavLst>
                                    </p:anim>
                                    <p:anim calcmode="lin" valueType="num">
                                      <p:cBhvr>
                                        <p:cTn id="17" dur="500"/>
                                        <p:tgtEl>
                                          <p:spTgt spid="11"/>
                                        </p:tgtEl>
                                        <p:attrNameLst>
                                          <p:attrName>ppt_y</p:attrName>
                                        </p:attrNameLst>
                                      </p:cBhvr>
                                      <p:tavLst>
                                        <p:tav tm="0">
                                          <p:val>
                                            <p:strVal val="ppt_y"/>
                                          </p:val>
                                        </p:tav>
                                        <p:tav tm="100000">
                                          <p:val>
                                            <p:strVal val="ppt_y+.1"/>
                                          </p:val>
                                        </p:tav>
                                      </p:tavLst>
                                    </p:anim>
                                    <p:set>
                                      <p:cBhvr>
                                        <p:cTn id="1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nvPr>
        </p:nvGraphicFramePr>
        <p:xfrm>
          <a:off x="842407" y="2517744"/>
          <a:ext cx="7459193" cy="1543050"/>
        </p:xfrm>
        <a:graphic>
          <a:graphicData uri="http://schemas.openxmlformats.org/drawingml/2006/table">
            <a:tbl>
              <a:tblPr/>
              <a:tblGrid>
                <a:gridCol w="1065599">
                  <a:extLst>
                    <a:ext uri="{9D8B030D-6E8A-4147-A177-3AD203B41FA5}">
                      <a16:colId xmlns="" xmlns:a16="http://schemas.microsoft.com/office/drawing/2014/main" val="20000"/>
                    </a:ext>
                  </a:extLst>
                </a:gridCol>
                <a:gridCol w="1065599">
                  <a:extLst>
                    <a:ext uri="{9D8B030D-6E8A-4147-A177-3AD203B41FA5}">
                      <a16:colId xmlns="" xmlns:a16="http://schemas.microsoft.com/office/drawing/2014/main" val="20001"/>
                    </a:ext>
                  </a:extLst>
                </a:gridCol>
                <a:gridCol w="1065599">
                  <a:extLst>
                    <a:ext uri="{9D8B030D-6E8A-4147-A177-3AD203B41FA5}">
                      <a16:colId xmlns="" xmlns:a16="http://schemas.microsoft.com/office/drawing/2014/main" val="2234644312"/>
                    </a:ext>
                  </a:extLst>
                </a:gridCol>
                <a:gridCol w="1065599">
                  <a:extLst>
                    <a:ext uri="{9D8B030D-6E8A-4147-A177-3AD203B41FA5}">
                      <a16:colId xmlns="" xmlns:a16="http://schemas.microsoft.com/office/drawing/2014/main" val="20002"/>
                    </a:ext>
                  </a:extLst>
                </a:gridCol>
                <a:gridCol w="1065599">
                  <a:extLst>
                    <a:ext uri="{9D8B030D-6E8A-4147-A177-3AD203B41FA5}">
                      <a16:colId xmlns="" xmlns:a16="http://schemas.microsoft.com/office/drawing/2014/main" val="828936801"/>
                    </a:ext>
                  </a:extLst>
                </a:gridCol>
                <a:gridCol w="1065599">
                  <a:extLst>
                    <a:ext uri="{9D8B030D-6E8A-4147-A177-3AD203B41FA5}">
                      <a16:colId xmlns="" xmlns:a16="http://schemas.microsoft.com/office/drawing/2014/main" val="20003"/>
                    </a:ext>
                  </a:extLst>
                </a:gridCol>
                <a:gridCol w="1065599">
                  <a:extLst>
                    <a:ext uri="{9D8B030D-6E8A-4147-A177-3AD203B41FA5}">
                      <a16:colId xmlns="" xmlns:a16="http://schemas.microsoft.com/office/drawing/2014/main" val="20004"/>
                    </a:ext>
                  </a:extLst>
                </a:gridCol>
              </a:tblGrid>
              <a:tr h="514350">
                <a:tc>
                  <a:txBody>
                    <a:bodyPr/>
                    <a:lstStyle/>
                    <a:p>
                      <a:pPr algn="l" fontAlgn="ctr"/>
                      <a:r>
                        <a:rPr lang="zh-CN" altLang="en-US" sz="1100" b="1" i="0" u="none" strike="noStrike" dirty="0">
                          <a:solidFill>
                            <a:srgbClr val="000000"/>
                          </a:solidFill>
                          <a:latin typeface="Microsoft YaHei" charset="-122"/>
                          <a:ea typeface="Microsoft YaHei" charset="-122"/>
                          <a:cs typeface="Microsoft YaHei"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dirty="0">
                          <a:solidFill>
                            <a:srgbClr val="000000"/>
                          </a:solidFill>
                          <a:latin typeface="Microsoft YaHei" charset="-122"/>
                          <a:ea typeface="Microsoft YaHei" charset="-122"/>
                          <a:cs typeface="Microsoft YaHei" charset="-122"/>
                        </a:rPr>
                        <a:t>磷酸铁锂电池 </a:t>
                      </a:r>
                      <a:r>
                        <a:rPr lang="en-GB" altLang="zh-CN" sz="1100" b="1" i="0" u="none" strike="noStrike" dirty="0">
                          <a:solidFill>
                            <a:srgbClr val="000000"/>
                          </a:solidFill>
                          <a:latin typeface="Microsoft YaHei" charset="-122"/>
                          <a:ea typeface="Microsoft YaHei" charset="-122"/>
                          <a:cs typeface="Microsoft YaHei" charset="-122"/>
                        </a:rPr>
                        <a:t>(LFP)</a:t>
                      </a:r>
                      <a:endParaRPr lang="zh-CN" altLang="en-US" sz="1100" b="1"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100" b="1" i="0" u="none" strike="noStrike" dirty="0">
                          <a:solidFill>
                            <a:srgbClr val="000000"/>
                          </a:solidFill>
                          <a:latin typeface="Microsoft YaHei" charset="-122"/>
                          <a:ea typeface="Microsoft YaHei" charset="-122"/>
                          <a:cs typeface="Microsoft YaHei" charset="-122"/>
                        </a:rPr>
                        <a:t>磷酸铁锂电池占比 </a:t>
                      </a:r>
                      <a:r>
                        <a:rPr lang="en-GB" altLang="zh-CN" sz="1100" b="1" i="0" u="none" strike="noStrike" dirty="0">
                          <a:solidFill>
                            <a:srgbClr val="000000"/>
                          </a:solidFill>
                          <a:latin typeface="Microsoft YaHei" charset="-122"/>
                          <a:ea typeface="Microsoft YaHei" charset="-122"/>
                          <a:cs typeface="Microsoft YaHei" charset="-122"/>
                        </a:rPr>
                        <a:t>(LFP%)</a:t>
                      </a:r>
                      <a:endParaRPr lang="zh-CN" altLang="en-US" sz="1100" b="1"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dirty="0">
                          <a:solidFill>
                            <a:srgbClr val="000000"/>
                          </a:solidFill>
                          <a:latin typeface="Microsoft YaHei" charset="-122"/>
                          <a:ea typeface="Microsoft YaHei" charset="-122"/>
                          <a:cs typeface="Microsoft YaHei" charset="-122"/>
                        </a:rPr>
                        <a:t>三元材料电池 </a:t>
                      </a:r>
                      <a:r>
                        <a:rPr lang="en-GB" altLang="zh-CN" sz="1100" b="1" i="0" u="none" strike="noStrike" dirty="0">
                          <a:solidFill>
                            <a:srgbClr val="000000"/>
                          </a:solidFill>
                          <a:latin typeface="Microsoft YaHei" charset="-122"/>
                          <a:ea typeface="Microsoft YaHei" charset="-122"/>
                          <a:cs typeface="Microsoft YaHei" charset="-122"/>
                        </a:rPr>
                        <a:t>(NCM)</a:t>
                      </a:r>
                      <a:endParaRPr lang="zh-CN" altLang="en-US" sz="1100" b="1"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dirty="0">
                          <a:solidFill>
                            <a:srgbClr val="000000"/>
                          </a:solidFill>
                          <a:latin typeface="Microsoft YaHei" charset="-122"/>
                          <a:ea typeface="Microsoft YaHei" charset="-122"/>
                          <a:cs typeface="Microsoft YaHei" charset="-122"/>
                        </a:rPr>
                        <a:t>三元材料电池占比 </a:t>
                      </a:r>
                      <a:r>
                        <a:rPr lang="en-GB" altLang="zh-CN" sz="1100" b="1" i="0" u="none" strike="noStrike" dirty="0">
                          <a:solidFill>
                            <a:srgbClr val="000000"/>
                          </a:solidFill>
                          <a:latin typeface="Microsoft YaHei" charset="-122"/>
                          <a:ea typeface="Microsoft YaHei" charset="-122"/>
                          <a:cs typeface="Microsoft YaHei" charset="-122"/>
                        </a:rPr>
                        <a:t>(NCM%)</a:t>
                      </a:r>
                      <a:endParaRPr lang="zh-CN" altLang="en-US" sz="1100" b="1"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dirty="0">
                          <a:solidFill>
                            <a:srgbClr val="000000"/>
                          </a:solidFill>
                          <a:latin typeface="Microsoft YaHei" charset="-122"/>
                          <a:ea typeface="Microsoft YaHei" charset="-122"/>
                          <a:cs typeface="Microsoft YaHei" charset="-122"/>
                        </a:rPr>
                        <a:t>其他材料 </a:t>
                      </a:r>
                      <a:r>
                        <a:rPr lang="en-GB" altLang="zh-CN" sz="1100" b="1" i="0" u="none" strike="noStrike" dirty="0">
                          <a:solidFill>
                            <a:srgbClr val="000000"/>
                          </a:solidFill>
                          <a:latin typeface="Microsoft YaHei" charset="-122"/>
                          <a:ea typeface="Microsoft YaHei" charset="-122"/>
                          <a:cs typeface="Microsoft YaHei" charset="-122"/>
                        </a:rPr>
                        <a:t>(Other)</a:t>
                      </a:r>
                      <a:endParaRPr lang="zh-CN" altLang="en-US" sz="1100" b="1"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dirty="0">
                          <a:solidFill>
                            <a:srgbClr val="000000"/>
                          </a:solidFill>
                          <a:latin typeface="Microsoft YaHei" charset="-122"/>
                          <a:ea typeface="Microsoft YaHei" charset="-122"/>
                          <a:cs typeface="Microsoft YaHei" charset="-122"/>
                        </a:rPr>
                        <a:t>合计 </a:t>
                      </a:r>
                      <a:r>
                        <a:rPr lang="en-GB" altLang="zh-CN" sz="1100" b="1" i="0" u="none" strike="noStrike" dirty="0">
                          <a:solidFill>
                            <a:srgbClr val="000000"/>
                          </a:solidFill>
                          <a:latin typeface="Microsoft YaHei" charset="-122"/>
                          <a:ea typeface="Microsoft YaHei" charset="-122"/>
                          <a:cs typeface="Microsoft YaHei" charset="-122"/>
                        </a:rPr>
                        <a:t>(Sum)</a:t>
                      </a:r>
                      <a:endParaRPr lang="zh-CN" altLang="en-US" sz="1100" b="1"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42900">
                <a:tc>
                  <a:txBody>
                    <a:bodyPr/>
                    <a:lstStyle/>
                    <a:p>
                      <a:pPr algn="ctr" fontAlgn="ctr"/>
                      <a:r>
                        <a:rPr lang="zh-CN" altLang="en-US" sz="1100" b="1" i="0" u="none" strike="noStrike" dirty="0">
                          <a:solidFill>
                            <a:srgbClr val="000000"/>
                          </a:solidFill>
                          <a:latin typeface="Microsoft YaHei" charset="-122"/>
                          <a:ea typeface="Microsoft YaHei" charset="-122"/>
                          <a:cs typeface="Microsoft YaHei" charset="-122"/>
                        </a:rPr>
                        <a:t>乘用车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smtClean="0">
                          <a:solidFill>
                            <a:srgbClr val="000000"/>
                          </a:solidFill>
                          <a:latin typeface="Microsoft YaHei" charset="-122"/>
                          <a:ea typeface="Microsoft YaHei" charset="-122"/>
                          <a:cs typeface="Microsoft YaHei" charset="-122"/>
                        </a:rPr>
                        <a:t>31.5</a:t>
                      </a:r>
                      <a:endParaRPr lang="en-US" altLang="zh-CN" sz="1100" b="0"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smtClean="0">
                          <a:solidFill>
                            <a:srgbClr val="000000"/>
                          </a:solidFill>
                          <a:latin typeface="Microsoft YaHei" charset="-122"/>
                          <a:ea typeface="Microsoft YaHei" charset="-122"/>
                          <a:cs typeface="Microsoft YaHei" charset="-122"/>
                        </a:rPr>
                        <a:t>9.5%</a:t>
                      </a:r>
                      <a:endParaRPr lang="en-US" altLang="zh-CN" sz="1100" b="0"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smtClean="0">
                          <a:solidFill>
                            <a:srgbClr val="000000"/>
                          </a:solidFill>
                          <a:latin typeface="Microsoft YaHei" charset="-122"/>
                          <a:ea typeface="Microsoft YaHei" charset="-122"/>
                          <a:cs typeface="Microsoft YaHei" charset="-122"/>
                        </a:rPr>
                        <a:t>299.1</a:t>
                      </a:r>
                      <a:endParaRPr lang="en-US" altLang="zh-CN" sz="1100" b="0"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smtClean="0">
                          <a:solidFill>
                            <a:srgbClr val="000000"/>
                          </a:solidFill>
                          <a:latin typeface="Microsoft YaHei" charset="-122"/>
                          <a:ea typeface="Microsoft YaHei" charset="-122"/>
                          <a:cs typeface="Microsoft YaHei" charset="-122"/>
                        </a:rPr>
                        <a:t>90.5%</a:t>
                      </a:r>
                      <a:endParaRPr lang="en-US" altLang="zh-CN" sz="1100" b="0"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solidFill>
                            <a:srgbClr val="000000"/>
                          </a:solidFill>
                          <a:latin typeface="Microsoft YaHei" charset="-122"/>
                          <a:ea typeface="Microsoft YaHei" charset="-122"/>
                          <a:cs typeface="Microsoft YaHei" charset="-122"/>
                        </a:rPr>
                        <a:t>锰酸锂</a:t>
                      </a:r>
                      <a:r>
                        <a:rPr lang="en-US" altLang="zh-CN" sz="1100" b="0" i="0" u="none" strike="noStrike" dirty="0" smtClean="0">
                          <a:solidFill>
                            <a:srgbClr val="000000"/>
                          </a:solidFill>
                          <a:latin typeface="Microsoft YaHei" charset="-122"/>
                          <a:ea typeface="Microsoft YaHei" charset="-122"/>
                          <a:cs typeface="Microsoft YaHei" charset="-122"/>
                        </a:rPr>
                        <a:t>0.09</a:t>
                      </a:r>
                      <a:endParaRPr lang="en-US" altLang="zh-CN" sz="1100" b="0"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CN" sz="1100" b="0" i="0" u="none" strike="noStrike" kern="1200" dirty="0" smtClean="0">
                          <a:solidFill>
                            <a:srgbClr val="000000"/>
                          </a:solidFill>
                          <a:latin typeface="Microsoft YaHei" charset="-122"/>
                          <a:ea typeface="Microsoft YaHei" charset="-122"/>
                          <a:cs typeface="Microsoft YaHei" charset="-122"/>
                        </a:rPr>
                        <a:t>330.7</a:t>
                      </a:r>
                      <a:endParaRPr lang="en-US" altLang="zh-CN" sz="1100" b="0" i="0" u="none" strike="noStrike" kern="1200"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42900">
                <a:tc>
                  <a:txBody>
                    <a:bodyPr/>
                    <a:lstStyle/>
                    <a:p>
                      <a:pPr algn="ctr" fontAlgn="ctr"/>
                      <a:r>
                        <a:rPr lang="zh-CN" altLang="en-US" sz="1100" b="1" i="0" u="none" strike="noStrike" dirty="0">
                          <a:solidFill>
                            <a:srgbClr val="000000"/>
                          </a:solidFill>
                          <a:latin typeface="Microsoft YaHei" charset="-122"/>
                          <a:ea typeface="Microsoft YaHei" charset="-122"/>
                          <a:cs typeface="Microsoft YaHei" charset="-122"/>
                        </a:rPr>
                        <a:t>客车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smtClean="0">
                          <a:solidFill>
                            <a:srgbClr val="000000"/>
                          </a:solidFill>
                          <a:latin typeface="Microsoft YaHei" charset="-122"/>
                          <a:ea typeface="Microsoft YaHei" charset="-122"/>
                          <a:cs typeface="Microsoft YaHei" charset="-122"/>
                        </a:rPr>
                        <a:t>160.9</a:t>
                      </a:r>
                      <a:endParaRPr lang="en-US" altLang="zh-CN" sz="1100" b="0"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smtClean="0">
                          <a:solidFill>
                            <a:srgbClr val="000000"/>
                          </a:solidFill>
                          <a:latin typeface="Microsoft YaHei" charset="-122"/>
                          <a:ea typeface="Microsoft YaHei" charset="-122"/>
                          <a:cs typeface="Microsoft YaHei" charset="-122"/>
                        </a:rPr>
                        <a:t>93.0</a:t>
                      </a:r>
                      <a:r>
                        <a:rPr lang="en-US" altLang="zh-CN" sz="1100" b="0" i="0" u="none" strike="noStrike" dirty="0">
                          <a:solidFill>
                            <a:srgbClr val="000000"/>
                          </a:solidFill>
                          <a:latin typeface="Microsoft YaHei" charset="-122"/>
                          <a:ea typeface="Microsoft YaHei" charset="-122"/>
                          <a:cs typeface="Microsoft YaHei"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solidFill>
                            <a:srgbClr val="000000"/>
                          </a:solidFill>
                          <a:latin typeface="Microsoft YaHei" charset="-122"/>
                          <a:ea typeface="Microsoft YaHei" charset="-122"/>
                          <a:cs typeface="Microsoft YaHei" charset="-122"/>
                        </a:rPr>
                        <a:t>锰酸</a:t>
                      </a:r>
                      <a:r>
                        <a:rPr lang="zh-CN" altLang="en-US" sz="1100" b="0" i="0" u="none" strike="noStrike" dirty="0" smtClean="0">
                          <a:solidFill>
                            <a:srgbClr val="000000"/>
                          </a:solidFill>
                          <a:latin typeface="Microsoft YaHei" charset="-122"/>
                          <a:ea typeface="Microsoft YaHei" charset="-122"/>
                          <a:cs typeface="Microsoft YaHei" charset="-122"/>
                        </a:rPr>
                        <a:t>锂</a:t>
                      </a:r>
                      <a:r>
                        <a:rPr lang="en-US" altLang="zh-CN" sz="1100" b="0" i="0" u="none" strike="noStrike" dirty="0" smtClean="0">
                          <a:solidFill>
                            <a:srgbClr val="000000"/>
                          </a:solidFill>
                          <a:latin typeface="Microsoft YaHei" charset="-122"/>
                          <a:ea typeface="Microsoft YaHei" charset="-122"/>
                          <a:cs typeface="Microsoft YaHei" charset="-122"/>
                        </a:rPr>
                        <a:t>7.2</a:t>
                      </a:r>
                      <a:endParaRPr lang="en-US" altLang="zh-CN" sz="1100" b="0"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solidFill>
                            <a:srgbClr val="000000"/>
                          </a:solidFill>
                          <a:latin typeface="Microsoft YaHei" charset="-122"/>
                          <a:ea typeface="Microsoft YaHei" charset="-122"/>
                          <a:cs typeface="Microsoft YaHei" charset="-122"/>
                        </a:rPr>
                        <a:t>锰酸</a:t>
                      </a:r>
                      <a:r>
                        <a:rPr lang="zh-CN" altLang="en-US" sz="1100" b="0" i="0" u="none" strike="noStrike" dirty="0" smtClean="0">
                          <a:solidFill>
                            <a:srgbClr val="000000"/>
                          </a:solidFill>
                          <a:latin typeface="Microsoft YaHei" charset="-122"/>
                          <a:ea typeface="Microsoft YaHei" charset="-122"/>
                          <a:cs typeface="Microsoft YaHei" charset="-122"/>
                        </a:rPr>
                        <a:t>锂</a:t>
                      </a:r>
                      <a:r>
                        <a:rPr lang="en-US" altLang="zh-CN" sz="1100" b="0" i="0" u="none" strike="noStrike" dirty="0" smtClean="0">
                          <a:solidFill>
                            <a:srgbClr val="000000"/>
                          </a:solidFill>
                          <a:latin typeface="Microsoft YaHei" charset="-122"/>
                          <a:ea typeface="Microsoft YaHei" charset="-122"/>
                          <a:cs typeface="Microsoft YaHei" charset="-122"/>
                        </a:rPr>
                        <a:t>4%</a:t>
                      </a:r>
                      <a:endParaRPr lang="en-US" altLang="zh-CN" sz="1100" b="0"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solidFill>
                            <a:srgbClr val="000000"/>
                          </a:solidFill>
                          <a:latin typeface="Microsoft YaHei" charset="-122"/>
                          <a:ea typeface="Microsoft YaHei" charset="-122"/>
                          <a:cs typeface="Microsoft YaHei" charset="-122"/>
                        </a:rPr>
                        <a:t>钛酸</a:t>
                      </a:r>
                      <a:r>
                        <a:rPr lang="zh-CN" altLang="en-US" sz="1100" b="0" i="0" u="none" strike="noStrike" dirty="0" smtClean="0">
                          <a:solidFill>
                            <a:srgbClr val="000000"/>
                          </a:solidFill>
                          <a:latin typeface="Microsoft YaHei" charset="-122"/>
                          <a:ea typeface="Microsoft YaHei" charset="-122"/>
                          <a:cs typeface="Microsoft YaHei" charset="-122"/>
                        </a:rPr>
                        <a:t>锂</a:t>
                      </a:r>
                      <a:r>
                        <a:rPr lang="en-US" altLang="zh-CN" sz="1100" b="0" i="0" u="none" strike="noStrike" dirty="0" smtClean="0">
                          <a:solidFill>
                            <a:srgbClr val="000000"/>
                          </a:solidFill>
                          <a:latin typeface="Microsoft YaHei" charset="-122"/>
                          <a:ea typeface="Microsoft YaHei" charset="-122"/>
                          <a:cs typeface="Microsoft YaHei" charset="-122"/>
                        </a:rPr>
                        <a:t>5</a:t>
                      </a:r>
                      <a:endParaRPr lang="en-US" altLang="zh-CN" sz="1100" b="0"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CN" sz="1100" b="0" i="0" u="none" strike="noStrike" kern="1200" dirty="0" smtClean="0">
                          <a:solidFill>
                            <a:srgbClr val="000000"/>
                          </a:solidFill>
                          <a:latin typeface="Microsoft YaHei" charset="-122"/>
                          <a:ea typeface="Microsoft YaHei" charset="-122"/>
                          <a:cs typeface="Microsoft YaHei" charset="-122"/>
                        </a:rPr>
                        <a:t>173.1</a:t>
                      </a:r>
                      <a:endParaRPr lang="en-US" altLang="zh-CN" sz="1100" b="0" i="0" u="none" strike="noStrike" kern="1200"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42900">
                <a:tc>
                  <a:txBody>
                    <a:bodyPr/>
                    <a:lstStyle/>
                    <a:p>
                      <a:pPr algn="ctr" fontAlgn="ctr"/>
                      <a:r>
                        <a:rPr lang="zh-CN" altLang="en-US" sz="1100" b="1" i="0" u="none" strike="noStrike" dirty="0">
                          <a:solidFill>
                            <a:srgbClr val="000000"/>
                          </a:solidFill>
                          <a:latin typeface="Microsoft YaHei" charset="-122"/>
                          <a:ea typeface="Microsoft YaHei" charset="-122"/>
                          <a:cs typeface="Microsoft YaHei" charset="-122"/>
                        </a:rPr>
                        <a:t>专用车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smtClean="0">
                          <a:solidFill>
                            <a:srgbClr val="000000"/>
                          </a:solidFill>
                          <a:latin typeface="Microsoft YaHei" charset="-122"/>
                          <a:ea typeface="Microsoft YaHei" charset="-122"/>
                          <a:cs typeface="Microsoft YaHei" charset="-122"/>
                        </a:rPr>
                        <a:t>29.5</a:t>
                      </a:r>
                      <a:endParaRPr lang="en-US" altLang="zh-CN" sz="1100" b="0"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smtClean="0">
                          <a:solidFill>
                            <a:srgbClr val="000000"/>
                          </a:solidFill>
                          <a:latin typeface="Microsoft YaHei" charset="-122"/>
                          <a:ea typeface="Microsoft YaHei" charset="-122"/>
                          <a:cs typeface="Microsoft YaHei" charset="-122"/>
                        </a:rPr>
                        <a:t>45.2%</a:t>
                      </a:r>
                      <a:endParaRPr lang="en-US" altLang="zh-CN" sz="1100" b="0"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smtClean="0">
                          <a:solidFill>
                            <a:srgbClr val="000000"/>
                          </a:solidFill>
                          <a:latin typeface="Microsoft YaHei" charset="-122"/>
                          <a:ea typeface="Microsoft YaHei" charset="-122"/>
                          <a:cs typeface="Microsoft YaHei" charset="-122"/>
                        </a:rPr>
                        <a:t>31.9</a:t>
                      </a:r>
                      <a:endParaRPr lang="en-US" altLang="zh-CN" sz="1100" b="0"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smtClean="0">
                          <a:solidFill>
                            <a:srgbClr val="000000"/>
                          </a:solidFill>
                          <a:latin typeface="Microsoft YaHei" charset="-122"/>
                          <a:ea typeface="Microsoft YaHei" charset="-122"/>
                          <a:cs typeface="Microsoft YaHei" charset="-122"/>
                        </a:rPr>
                        <a:t>48.9%</a:t>
                      </a:r>
                      <a:endParaRPr lang="en-US" altLang="zh-CN" sz="1100" b="0"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solidFill>
                            <a:srgbClr val="000000"/>
                          </a:solidFill>
                          <a:latin typeface="Microsoft YaHei" charset="-122"/>
                          <a:ea typeface="Microsoft YaHei" charset="-122"/>
                          <a:cs typeface="Microsoft YaHei" charset="-122"/>
                        </a:rPr>
                        <a:t>锰酸</a:t>
                      </a:r>
                      <a:r>
                        <a:rPr lang="zh-CN" altLang="en-US" sz="1100" b="0" i="0" u="none" strike="noStrike" dirty="0" smtClean="0">
                          <a:solidFill>
                            <a:srgbClr val="000000"/>
                          </a:solidFill>
                          <a:latin typeface="Microsoft YaHei" charset="-122"/>
                          <a:ea typeface="Microsoft YaHei" charset="-122"/>
                          <a:cs typeface="Microsoft YaHei" charset="-122"/>
                        </a:rPr>
                        <a:t>锂</a:t>
                      </a:r>
                      <a:r>
                        <a:rPr lang="en-US" altLang="zh-CN" sz="1100" b="0" i="0" u="none" strike="noStrike" dirty="0" smtClean="0">
                          <a:solidFill>
                            <a:srgbClr val="000000"/>
                          </a:solidFill>
                          <a:latin typeface="Microsoft YaHei" charset="-122"/>
                          <a:ea typeface="Microsoft YaHei" charset="-122"/>
                          <a:cs typeface="Microsoft YaHei" charset="-122"/>
                        </a:rPr>
                        <a:t>3.2</a:t>
                      </a:r>
                      <a:endParaRPr lang="en-US" altLang="zh-CN" sz="1100" b="0"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CN" sz="1100" b="0" i="0" u="none" strike="noStrike" kern="1200" dirty="0" smtClean="0">
                          <a:solidFill>
                            <a:srgbClr val="000000"/>
                          </a:solidFill>
                          <a:latin typeface="Microsoft YaHei" charset="-122"/>
                          <a:ea typeface="Microsoft YaHei" charset="-122"/>
                          <a:cs typeface="Microsoft YaHei" charset="-122"/>
                        </a:rPr>
                        <a:t>65.2</a:t>
                      </a:r>
                      <a:endParaRPr lang="en-US" altLang="zh-CN" sz="1100" b="0" i="0" u="none" strike="noStrike" kern="1200"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3" name="矩形 2"/>
          <p:cNvSpPr/>
          <p:nvPr/>
        </p:nvSpPr>
        <p:spPr>
          <a:xfrm>
            <a:off x="467544" y="627534"/>
            <a:ext cx="8280000" cy="400110"/>
          </a:xfrm>
          <a:prstGeom prst="rect">
            <a:avLst/>
          </a:prstGeom>
        </p:spPr>
        <p:txBody>
          <a:bodyPr wrap="square">
            <a:spAutoFit/>
          </a:bodyPr>
          <a:lstStyle/>
          <a:p>
            <a:pPr algn="ctr">
              <a:defRPr sz="1400" b="1" i="0" u="none" strike="noStrike" kern="1200" baseline="0">
                <a:solidFill>
                  <a:sysClr val="windowText" lastClr="000000"/>
                </a:solidFill>
                <a:latin typeface="+mn-lt"/>
                <a:ea typeface="+mn-ea"/>
                <a:cs typeface="+mn-cs"/>
              </a:defRPr>
            </a:pPr>
            <a:r>
              <a:rPr lang="en-US" altLang="zh-CN" sz="2000" b="1" dirty="0" smtClean="0">
                <a:latin typeface="微软雅黑" pitchFamily="34" charset="-122"/>
                <a:ea typeface="微软雅黑" pitchFamily="34" charset="-122"/>
                <a:cs typeface="+mj-cs"/>
              </a:rPr>
              <a:t>2018</a:t>
            </a:r>
            <a:r>
              <a:rPr lang="zh-CN" altLang="zh-CN" sz="2000" b="1" dirty="0" smtClean="0">
                <a:latin typeface="微软雅黑" pitchFamily="34" charset="-122"/>
                <a:ea typeface="微软雅黑" pitchFamily="34" charset="-122"/>
                <a:cs typeface="+mj-cs"/>
              </a:rPr>
              <a:t>年</a:t>
            </a:r>
            <a:r>
              <a:rPr lang="zh-CN" altLang="en-US" sz="2000" b="1" dirty="0" smtClean="0">
                <a:latin typeface="微软雅黑" pitchFamily="34" charset="-122"/>
                <a:ea typeface="微软雅黑" pitchFamily="34" charset="-122"/>
                <a:cs typeface="+mj-cs"/>
              </a:rPr>
              <a:t>各种</a:t>
            </a:r>
            <a:r>
              <a:rPr lang="zh-CN" altLang="en-US" sz="2000" b="1" dirty="0">
                <a:latin typeface="微软雅黑" pitchFamily="34" charset="-122"/>
                <a:ea typeface="微软雅黑" pitchFamily="34" charset="-122"/>
                <a:cs typeface="+mj-cs"/>
              </a:rPr>
              <a:t>车型动力</a:t>
            </a:r>
            <a:r>
              <a:rPr lang="zh-CN" altLang="zh-CN" sz="2000" b="1" dirty="0">
                <a:latin typeface="微软雅黑" pitchFamily="34" charset="-122"/>
                <a:ea typeface="微软雅黑" pitchFamily="34" charset="-122"/>
                <a:cs typeface="+mj-cs"/>
              </a:rPr>
              <a:t>电池</a:t>
            </a:r>
            <a:r>
              <a:rPr lang="zh-CN" altLang="en-US" sz="2000" b="1" dirty="0">
                <a:latin typeface="微软雅黑" pitchFamily="34" charset="-122"/>
                <a:ea typeface="微软雅黑" pitchFamily="34" charset="-122"/>
                <a:cs typeface="+mj-cs"/>
              </a:rPr>
              <a:t>装机</a:t>
            </a:r>
            <a:r>
              <a:rPr lang="zh-CN" altLang="en-US" sz="2000" b="1" dirty="0" smtClean="0">
                <a:latin typeface="微软雅黑" pitchFamily="34" charset="-122"/>
                <a:ea typeface="微软雅黑" pitchFamily="34" charset="-122"/>
                <a:cs typeface="+mj-cs"/>
              </a:rPr>
              <a:t>量</a:t>
            </a:r>
            <a:r>
              <a:rPr lang="en-US" altLang="zh-CN" sz="2000" b="1" dirty="0" smtClean="0">
                <a:latin typeface="微软雅黑" pitchFamily="34" charset="-122"/>
                <a:ea typeface="微软雅黑" pitchFamily="34" charset="-122"/>
                <a:cs typeface="+mj-cs"/>
              </a:rPr>
              <a:t>(</a:t>
            </a:r>
            <a:r>
              <a:rPr lang="zh-CN" altLang="en-US" sz="2000" b="1" dirty="0">
                <a:latin typeface="微软雅黑" pitchFamily="34" charset="-122"/>
                <a:ea typeface="微软雅黑" pitchFamily="34" charset="-122"/>
                <a:cs typeface="+mj-cs"/>
              </a:rPr>
              <a:t>亿</a:t>
            </a:r>
            <a:r>
              <a:rPr lang="en-US" altLang="zh-CN" sz="2000" b="1" dirty="0" err="1">
                <a:latin typeface="微软雅黑" pitchFamily="34" charset="-122"/>
                <a:ea typeface="微软雅黑" pitchFamily="34" charset="-122"/>
                <a:cs typeface="+mj-cs"/>
              </a:rPr>
              <a:t>Wh</a:t>
            </a:r>
            <a:r>
              <a:rPr lang="en-US" altLang="zh-CN" sz="2000" b="1" dirty="0">
                <a:latin typeface="微软雅黑" pitchFamily="34" charset="-122"/>
                <a:ea typeface="微软雅黑" pitchFamily="34" charset="-122"/>
                <a:cs typeface="+mj-cs"/>
              </a:rPr>
              <a:t>)</a:t>
            </a:r>
          </a:p>
        </p:txBody>
      </p:sp>
      <p:graphicFrame>
        <p:nvGraphicFramePr>
          <p:cNvPr id="4" name="表格 3"/>
          <p:cNvGraphicFramePr>
            <a:graphicFrameLocks noGrp="1"/>
          </p:cNvGraphicFramePr>
          <p:nvPr>
            <p:extLst/>
          </p:nvPr>
        </p:nvGraphicFramePr>
        <p:xfrm>
          <a:off x="1547668" y="1437624"/>
          <a:ext cx="6048671" cy="847818"/>
        </p:xfrm>
        <a:graphic>
          <a:graphicData uri="http://schemas.openxmlformats.org/drawingml/2006/table">
            <a:tbl>
              <a:tblPr/>
              <a:tblGrid>
                <a:gridCol w="1345723">
                  <a:extLst>
                    <a:ext uri="{9D8B030D-6E8A-4147-A177-3AD203B41FA5}">
                      <a16:colId xmlns="" xmlns:a16="http://schemas.microsoft.com/office/drawing/2014/main" val="20000"/>
                    </a:ext>
                  </a:extLst>
                </a:gridCol>
                <a:gridCol w="1175737">
                  <a:extLst>
                    <a:ext uri="{9D8B030D-6E8A-4147-A177-3AD203B41FA5}">
                      <a16:colId xmlns="" xmlns:a16="http://schemas.microsoft.com/office/drawing/2014/main" val="20001"/>
                    </a:ext>
                  </a:extLst>
                </a:gridCol>
                <a:gridCol w="1048246">
                  <a:extLst>
                    <a:ext uri="{9D8B030D-6E8A-4147-A177-3AD203B41FA5}">
                      <a16:colId xmlns="" xmlns:a16="http://schemas.microsoft.com/office/drawing/2014/main" val="20002"/>
                    </a:ext>
                  </a:extLst>
                </a:gridCol>
                <a:gridCol w="1303228">
                  <a:extLst>
                    <a:ext uri="{9D8B030D-6E8A-4147-A177-3AD203B41FA5}">
                      <a16:colId xmlns="" xmlns:a16="http://schemas.microsoft.com/office/drawing/2014/main" val="20003"/>
                    </a:ext>
                  </a:extLst>
                </a:gridCol>
                <a:gridCol w="1175737">
                  <a:extLst>
                    <a:ext uri="{9D8B030D-6E8A-4147-A177-3AD203B41FA5}">
                      <a16:colId xmlns="" xmlns:a16="http://schemas.microsoft.com/office/drawing/2014/main" val="20004"/>
                    </a:ext>
                  </a:extLst>
                </a:gridCol>
              </a:tblGrid>
              <a:tr h="342900">
                <a:tc>
                  <a:txBody>
                    <a:bodyPr/>
                    <a:lstStyle/>
                    <a:p>
                      <a:pPr algn="ctr" fontAlgn="ctr"/>
                      <a:r>
                        <a:rPr lang="zh-CN" altLang="en-US" sz="1100" b="1" i="0" u="none" strike="noStrike" dirty="0">
                          <a:solidFill>
                            <a:srgbClr val="000000"/>
                          </a:solidFill>
                          <a:latin typeface="Microsoft YaHei" charset="-122"/>
                          <a:ea typeface="Microsoft YaHei" charset="-122"/>
                          <a:cs typeface="Microsoft YaHei" charset="-122"/>
                        </a:rPr>
                        <a:t>磷酸铁锂 </a:t>
                      </a:r>
                      <a:r>
                        <a:rPr lang="en-GB" altLang="zh-CN" sz="1100" b="1" i="0" u="none" strike="noStrike" dirty="0">
                          <a:solidFill>
                            <a:srgbClr val="000000"/>
                          </a:solidFill>
                          <a:latin typeface="Microsoft YaHei" charset="-122"/>
                          <a:ea typeface="Microsoft YaHei" charset="-122"/>
                          <a:cs typeface="Microsoft YaHei" charset="-122"/>
                        </a:rPr>
                        <a:t>(LFP)</a:t>
                      </a:r>
                      <a:endParaRPr lang="zh-CN" altLang="en-US" sz="1100" b="1"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dirty="0">
                          <a:solidFill>
                            <a:srgbClr val="000000"/>
                          </a:solidFill>
                          <a:latin typeface="Microsoft YaHei" charset="-122"/>
                          <a:ea typeface="Microsoft YaHei" charset="-122"/>
                          <a:cs typeface="Microsoft YaHei" charset="-122"/>
                        </a:rPr>
                        <a:t>三元 </a:t>
                      </a:r>
                      <a:r>
                        <a:rPr lang="en-GB" altLang="zh-CN" sz="1100" b="1" i="0" u="none" strike="noStrike" dirty="0">
                          <a:solidFill>
                            <a:srgbClr val="000000"/>
                          </a:solidFill>
                          <a:latin typeface="Microsoft YaHei" charset="-122"/>
                          <a:ea typeface="Microsoft YaHei" charset="-122"/>
                          <a:cs typeface="Microsoft YaHei" charset="-122"/>
                        </a:rPr>
                        <a:t>(NCM)</a:t>
                      </a:r>
                      <a:endParaRPr lang="zh-CN" altLang="en-US" sz="1100" b="1"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dirty="0">
                          <a:solidFill>
                            <a:srgbClr val="000000"/>
                          </a:solidFill>
                          <a:latin typeface="Microsoft YaHei" charset="-122"/>
                          <a:ea typeface="Microsoft YaHei" charset="-122"/>
                          <a:cs typeface="Microsoft YaHei" charset="-122"/>
                        </a:rPr>
                        <a:t>锰酸锂 </a:t>
                      </a:r>
                      <a:r>
                        <a:rPr lang="en-GB" altLang="zh-CN" sz="1100" b="1" i="0" u="none" strike="noStrike" dirty="0">
                          <a:solidFill>
                            <a:srgbClr val="000000"/>
                          </a:solidFill>
                          <a:latin typeface="Microsoft YaHei" charset="-122"/>
                          <a:ea typeface="Microsoft YaHei" charset="-122"/>
                          <a:cs typeface="Microsoft YaHei" charset="-122"/>
                        </a:rPr>
                        <a:t>(LMO)</a:t>
                      </a:r>
                      <a:endParaRPr lang="zh-CN" altLang="en-US" sz="1100" b="1"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dirty="0">
                          <a:solidFill>
                            <a:srgbClr val="000000"/>
                          </a:solidFill>
                          <a:latin typeface="Microsoft YaHei" charset="-122"/>
                          <a:ea typeface="Microsoft YaHei" charset="-122"/>
                          <a:cs typeface="Microsoft YaHei" charset="-122"/>
                        </a:rPr>
                        <a:t>钛酸锂 </a:t>
                      </a:r>
                      <a:r>
                        <a:rPr lang="en-GB" altLang="zh-CN" sz="1100" b="1" i="0" u="none" strike="noStrike" dirty="0">
                          <a:solidFill>
                            <a:srgbClr val="000000"/>
                          </a:solidFill>
                          <a:latin typeface="Microsoft YaHei" charset="-122"/>
                          <a:ea typeface="Microsoft YaHei" charset="-122"/>
                          <a:cs typeface="Microsoft YaHei" charset="-122"/>
                        </a:rPr>
                        <a:t>(LTO)</a:t>
                      </a:r>
                      <a:endParaRPr lang="zh-CN" altLang="en-US" sz="1100" b="1"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dirty="0">
                          <a:solidFill>
                            <a:srgbClr val="000000"/>
                          </a:solidFill>
                          <a:latin typeface="Microsoft YaHei" charset="-122"/>
                          <a:ea typeface="Microsoft YaHei" charset="-122"/>
                          <a:cs typeface="Microsoft YaHei" charset="-122"/>
                        </a:rPr>
                        <a:t>合计 </a:t>
                      </a:r>
                      <a:r>
                        <a:rPr lang="en-GB" altLang="zh-CN" sz="1100" b="1" i="0" u="none" strike="noStrike" dirty="0">
                          <a:solidFill>
                            <a:srgbClr val="000000"/>
                          </a:solidFill>
                          <a:latin typeface="Microsoft YaHei" charset="-122"/>
                          <a:ea typeface="Microsoft YaHei" charset="-122"/>
                          <a:cs typeface="Microsoft YaHei" charset="-122"/>
                        </a:rPr>
                        <a:t>(Sum)</a:t>
                      </a:r>
                      <a:endParaRPr lang="zh-CN" altLang="en-US" sz="1100" b="1"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52459">
                <a:tc>
                  <a:txBody>
                    <a:bodyPr/>
                    <a:lstStyle/>
                    <a:p>
                      <a:pPr algn="ctr"/>
                      <a:r>
                        <a:rPr lang="en-US" altLang="zh-CN" sz="1100" b="0" i="0" u="none" strike="noStrike" kern="1200" dirty="0" smtClean="0">
                          <a:solidFill>
                            <a:srgbClr val="000000"/>
                          </a:solidFill>
                          <a:latin typeface="Microsoft YaHei" charset="-122"/>
                          <a:ea typeface="Microsoft YaHei" charset="-122"/>
                          <a:cs typeface="Microsoft YaHei" charset="-122"/>
                        </a:rPr>
                        <a:t>221.9</a:t>
                      </a:r>
                      <a:endParaRPr lang="fi-FI" altLang="zh-CN" sz="1100" b="0" i="0" u="none" strike="noStrike" kern="1200"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fi-FI" altLang="zh-CN" sz="1100" b="0" i="0" u="none" strike="noStrike" kern="1200" dirty="0" smtClean="0">
                          <a:solidFill>
                            <a:srgbClr val="000000"/>
                          </a:solidFill>
                          <a:latin typeface="Microsoft YaHei" charset="-122"/>
                          <a:ea typeface="Microsoft YaHei" charset="-122"/>
                          <a:cs typeface="Microsoft YaHei" charset="-122"/>
                        </a:rPr>
                        <a:t>331</a:t>
                      </a:r>
                      <a:endParaRPr lang="fi-FI" altLang="zh-CN" sz="1100" b="0" i="0" u="none" strike="noStrike" kern="1200"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kern="1200" dirty="0" smtClean="0">
                          <a:solidFill>
                            <a:srgbClr val="000000"/>
                          </a:solidFill>
                          <a:latin typeface="Microsoft YaHei" charset="-122"/>
                          <a:ea typeface="Microsoft YaHei" charset="-122"/>
                          <a:cs typeface="Microsoft YaHei" charset="-122"/>
                        </a:rPr>
                        <a:t>10.8</a:t>
                      </a:r>
                      <a:endParaRPr lang="en-US" altLang="zh-CN" sz="1100" b="0" i="0" u="none" strike="noStrike" kern="1200"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kern="1200" dirty="0" smtClean="0">
                          <a:solidFill>
                            <a:srgbClr val="000000"/>
                          </a:solidFill>
                          <a:latin typeface="Microsoft YaHei" charset="-122"/>
                          <a:ea typeface="Microsoft YaHei" charset="-122"/>
                          <a:cs typeface="Microsoft YaHei" charset="-122"/>
                        </a:rPr>
                        <a:t>5.2</a:t>
                      </a:r>
                      <a:endParaRPr lang="en-US" altLang="zh-CN" sz="1100" b="0" i="0" u="none" strike="noStrike" kern="1200"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smtClean="0">
                          <a:solidFill>
                            <a:srgbClr val="000000"/>
                          </a:solidFill>
                          <a:latin typeface="Microsoft YaHei" charset="-122"/>
                          <a:ea typeface="Microsoft YaHei" charset="-122"/>
                          <a:cs typeface="Microsoft YaHei" charset="-122"/>
                        </a:rPr>
                        <a:t>568.9</a:t>
                      </a:r>
                      <a:endParaRPr lang="en-US" altLang="zh-CN" sz="1100" b="0"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52459">
                <a:tc>
                  <a:txBody>
                    <a:bodyPr/>
                    <a:lstStyle/>
                    <a:p>
                      <a:pPr algn="ctr" fontAlgn="ctr"/>
                      <a:r>
                        <a:rPr lang="en-US" altLang="zh-CN" sz="1100" b="0" i="0" u="none" strike="noStrike" dirty="0" smtClean="0">
                          <a:solidFill>
                            <a:srgbClr val="000000"/>
                          </a:solidFill>
                          <a:latin typeface="Microsoft YaHei" charset="-122"/>
                          <a:ea typeface="Microsoft YaHei" charset="-122"/>
                          <a:cs typeface="Microsoft YaHei" charset="-122"/>
                        </a:rPr>
                        <a:t>39%</a:t>
                      </a:r>
                      <a:endParaRPr lang="en-US" altLang="zh-CN" sz="1100" b="0"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smtClean="0">
                          <a:solidFill>
                            <a:srgbClr val="000000"/>
                          </a:solidFill>
                          <a:latin typeface="Microsoft YaHei" charset="-122"/>
                          <a:ea typeface="Microsoft YaHei" charset="-122"/>
                          <a:cs typeface="Microsoft YaHei" charset="-122"/>
                        </a:rPr>
                        <a:t>58.2%</a:t>
                      </a:r>
                      <a:endParaRPr lang="en-US" altLang="zh-CN" sz="1100" b="0"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smtClean="0">
                          <a:solidFill>
                            <a:srgbClr val="000000"/>
                          </a:solidFill>
                          <a:latin typeface="Microsoft YaHei" charset="-122"/>
                          <a:ea typeface="Microsoft YaHei" charset="-122"/>
                          <a:cs typeface="Microsoft YaHei" charset="-122"/>
                        </a:rPr>
                        <a:t>1.9%</a:t>
                      </a:r>
                      <a:endParaRPr lang="en-US" altLang="zh-CN" sz="1100" b="0"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smtClean="0">
                          <a:solidFill>
                            <a:srgbClr val="000000"/>
                          </a:solidFill>
                          <a:latin typeface="Microsoft YaHei" charset="-122"/>
                          <a:ea typeface="Microsoft YaHei" charset="-122"/>
                          <a:cs typeface="Microsoft YaHei" charset="-122"/>
                        </a:rPr>
                        <a:t>0.9%</a:t>
                      </a:r>
                      <a:endParaRPr lang="en-US" altLang="zh-CN" sz="1100" b="0" i="0" u="none" strike="noStrike" dirty="0">
                        <a:solidFill>
                          <a:srgbClr val="000000"/>
                        </a:solidFill>
                        <a:latin typeface="Microsoft YaHei" charset="-122"/>
                        <a:ea typeface="Microsoft YaHei" charset="-122"/>
                        <a:cs typeface="Microsoft YaHei"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100" b="0" i="0" u="none" strike="noStrike" dirty="0">
                          <a:solidFill>
                            <a:srgbClr val="000000"/>
                          </a:solidFill>
                          <a:latin typeface="Microsoft YaHei" charset="-122"/>
                          <a:ea typeface="Microsoft YaHei" charset="-122"/>
                          <a:cs typeface="Microsoft YaHei" charset="-122"/>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7" name="幻灯片编号占位符 6"/>
          <p:cNvSpPr>
            <a:spLocks noGrp="1"/>
          </p:cNvSpPr>
          <p:nvPr>
            <p:ph type="sldNum" sz="quarter" idx="12"/>
          </p:nvPr>
        </p:nvSpPr>
        <p:spPr/>
        <p:txBody>
          <a:bodyPr/>
          <a:lstStyle/>
          <a:p>
            <a:pPr>
              <a:defRPr/>
            </a:pPr>
            <a:fld id="{91A302BC-AE61-4E6B-9463-F6550799D0CF}" type="slidenum">
              <a:rPr lang="en-US" smtClean="0"/>
              <a:pPr>
                <a:defRPr/>
              </a:pPr>
              <a:t>3</a:t>
            </a:fld>
            <a:endParaRPr lang="en-US"/>
          </a:p>
        </p:txBody>
      </p:sp>
      <p:sp>
        <p:nvSpPr>
          <p:cNvPr id="8" name="TextBox 7"/>
          <p:cNvSpPr txBox="1"/>
          <p:nvPr/>
        </p:nvSpPr>
        <p:spPr>
          <a:xfrm>
            <a:off x="107504" y="123478"/>
            <a:ext cx="1728192" cy="400110"/>
          </a:xfrm>
          <a:prstGeom prst="rect">
            <a:avLst/>
          </a:prstGeom>
          <a:noFill/>
        </p:spPr>
        <p:txBody>
          <a:bodyPr wrap="square" rtlCol="0">
            <a:spAutoFit/>
          </a:bodyPr>
          <a:lstStyle/>
          <a:p>
            <a:r>
              <a:rPr lang="en-US" altLang="zh-CN" sz="2000" b="1" dirty="0" smtClean="0">
                <a:latin typeface="黑体" pitchFamily="2" charset="-122"/>
                <a:ea typeface="黑体" pitchFamily="2" charset="-122"/>
              </a:rPr>
              <a:t>1</a:t>
            </a:r>
            <a:r>
              <a:rPr lang="zh-CN" altLang="en-US" sz="2000" b="1" dirty="0" smtClean="0">
                <a:latin typeface="黑体" pitchFamily="2" charset="-122"/>
                <a:ea typeface="黑体" pitchFamily="2" charset="-122"/>
              </a:rPr>
              <a:t>、现状</a:t>
            </a:r>
            <a:endParaRPr lang="zh-CN" altLang="en-US" sz="2000" b="1" dirty="0">
              <a:latin typeface="黑体" pitchFamily="2" charset="-122"/>
              <a:ea typeface="黑体" pitchFamily="2" charset="-122"/>
            </a:endParaRPr>
          </a:p>
        </p:txBody>
      </p:sp>
    </p:spTree>
    <p:extLst>
      <p:ext uri="{BB962C8B-B14F-4D97-AF65-F5344CB8AC3E}">
        <p14:creationId xmlns:p14="http://schemas.microsoft.com/office/powerpoint/2010/main" val="3178041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53497" y="411510"/>
            <a:ext cx="2492990" cy="369332"/>
          </a:xfrm>
          <a:prstGeom prst="rect">
            <a:avLst/>
          </a:prstGeom>
          <a:ln>
            <a:solidFill>
              <a:schemeClr val="tx1"/>
            </a:solidFill>
          </a:ln>
        </p:spPr>
        <p:txBody>
          <a:bodyPr wrap="none">
            <a:spAutoFit/>
          </a:bodyPr>
          <a:lstStyle/>
          <a:p>
            <a:r>
              <a:rPr lang="zh-CN" altLang="en-US" b="1" dirty="0">
                <a:latin typeface="微软雅黑" pitchFamily="34" charset="-122"/>
                <a:ea typeface="微软雅黑" pitchFamily="34" charset="-122"/>
              </a:rPr>
              <a:t>全球动力电池市场格局</a:t>
            </a:r>
          </a:p>
        </p:txBody>
      </p:sp>
      <p:sp>
        <p:nvSpPr>
          <p:cNvPr id="3" name="矩形 2"/>
          <p:cNvSpPr/>
          <p:nvPr/>
        </p:nvSpPr>
        <p:spPr>
          <a:xfrm>
            <a:off x="323528" y="978864"/>
            <a:ext cx="8352928" cy="830997"/>
          </a:xfrm>
          <a:prstGeom prst="rect">
            <a:avLst/>
          </a:prstGeom>
        </p:spPr>
        <p:txBody>
          <a:bodyPr wrap="square">
            <a:spAutoFit/>
          </a:bodyPr>
          <a:lstStyle/>
          <a:p>
            <a:pPr>
              <a:lnSpc>
                <a:spcPct val="150000"/>
              </a:lnSpc>
            </a:pPr>
            <a:r>
              <a:rPr lang="zh-CN" altLang="en-US" sz="1600" dirty="0">
                <a:latin typeface="微软雅黑" pitchFamily="34" charset="-122"/>
                <a:ea typeface="微软雅黑" pitchFamily="34" charset="-122"/>
              </a:rPr>
              <a:t>动力电池供应商以中日韩三国厂商为主，其中，以松下为代表的日本电池</a:t>
            </a:r>
            <a:r>
              <a:rPr lang="zh-CN" altLang="en-US" sz="1600" dirty="0" smtClean="0">
                <a:latin typeface="微软雅黑" pitchFamily="34" charset="-122"/>
                <a:ea typeface="微软雅黑" pitchFamily="34" charset="-122"/>
              </a:rPr>
              <a:t>企业；以</a:t>
            </a:r>
            <a:r>
              <a:rPr lang="en-US" altLang="zh-CN" sz="1600" dirty="0">
                <a:latin typeface="微软雅黑" pitchFamily="34" charset="-122"/>
                <a:ea typeface="微软雅黑" pitchFamily="34" charset="-122"/>
              </a:rPr>
              <a:t>LG</a:t>
            </a:r>
            <a:r>
              <a:rPr lang="zh-CN" altLang="en-US" sz="1600" dirty="0">
                <a:latin typeface="微软雅黑" pitchFamily="34" charset="-122"/>
                <a:ea typeface="微软雅黑" pitchFamily="34" charset="-122"/>
              </a:rPr>
              <a:t>化学、三星</a:t>
            </a:r>
            <a:r>
              <a:rPr lang="en-US" altLang="zh-CN" sz="1600" dirty="0">
                <a:latin typeface="微软雅黑" pitchFamily="34" charset="-122"/>
                <a:ea typeface="微软雅黑" pitchFamily="34" charset="-122"/>
              </a:rPr>
              <a:t>SDI</a:t>
            </a:r>
            <a:r>
              <a:rPr lang="zh-CN" altLang="en-US" sz="1600" dirty="0">
                <a:latin typeface="微软雅黑" pitchFamily="34" charset="-122"/>
                <a:ea typeface="微软雅黑" pitchFamily="34" charset="-122"/>
              </a:rPr>
              <a:t>为代表的韩国</a:t>
            </a:r>
            <a:r>
              <a:rPr lang="zh-CN" altLang="en-US" sz="1600" dirty="0" smtClean="0">
                <a:latin typeface="微软雅黑" pitchFamily="34" charset="-122"/>
                <a:ea typeface="微软雅黑" pitchFamily="34" charset="-122"/>
              </a:rPr>
              <a:t>厂商；</a:t>
            </a:r>
            <a:r>
              <a:rPr lang="zh-CN" altLang="en-US" sz="1600" dirty="0">
                <a:latin typeface="微软雅黑" pitchFamily="34" charset="-122"/>
                <a:ea typeface="微软雅黑" pitchFamily="34" charset="-122"/>
              </a:rPr>
              <a:t>以宁德</a:t>
            </a:r>
            <a:r>
              <a:rPr lang="zh-CN" altLang="en-US" sz="1600" dirty="0" smtClean="0">
                <a:latin typeface="微软雅黑" pitchFamily="34" charset="-122"/>
                <a:ea typeface="微软雅黑" pitchFamily="34" charset="-122"/>
              </a:rPr>
              <a:t>时代</a:t>
            </a:r>
            <a:r>
              <a:rPr lang="zh-CN" altLang="en-US" sz="1600" dirty="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比</a:t>
            </a:r>
            <a:r>
              <a:rPr lang="zh-CN" altLang="en-US" sz="1600" dirty="0">
                <a:latin typeface="微软雅黑" pitchFamily="34" charset="-122"/>
                <a:ea typeface="微软雅黑" pitchFamily="34" charset="-122"/>
              </a:rPr>
              <a:t>亚</a:t>
            </a:r>
            <a:r>
              <a:rPr lang="zh-CN" altLang="en-US" sz="1600" dirty="0" smtClean="0">
                <a:latin typeface="微软雅黑" pitchFamily="34" charset="-122"/>
                <a:ea typeface="微软雅黑" pitchFamily="34" charset="-122"/>
              </a:rPr>
              <a:t>迪为代表的中国企业。</a:t>
            </a:r>
            <a:endParaRPr lang="zh-CN" altLang="en-US" sz="1600" dirty="0">
              <a:latin typeface="微软雅黑" pitchFamily="34" charset="-122"/>
              <a:ea typeface="微软雅黑" pitchFamily="34" charset="-122"/>
            </a:endParaRPr>
          </a:p>
        </p:txBody>
      </p:sp>
      <p:pic>
        <p:nvPicPr>
          <p:cNvPr id="4" name="图片 3" descr="屏幕剪辑"/>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4976" y="1766386"/>
            <a:ext cx="3816424" cy="2809128"/>
          </a:xfrm>
          <a:prstGeom prst="rect">
            <a:avLst/>
          </a:prstGeom>
        </p:spPr>
      </p:pic>
      <p:sp>
        <p:nvSpPr>
          <p:cNvPr id="6" name="TextBox 5"/>
          <p:cNvSpPr txBox="1"/>
          <p:nvPr/>
        </p:nvSpPr>
        <p:spPr>
          <a:xfrm>
            <a:off x="107504" y="123478"/>
            <a:ext cx="1728192" cy="400110"/>
          </a:xfrm>
          <a:prstGeom prst="rect">
            <a:avLst/>
          </a:prstGeom>
          <a:noFill/>
        </p:spPr>
        <p:txBody>
          <a:bodyPr wrap="square" rtlCol="0">
            <a:spAutoFit/>
          </a:bodyPr>
          <a:lstStyle/>
          <a:p>
            <a:r>
              <a:rPr lang="en-US" altLang="zh-CN" sz="2000" b="1" dirty="0" smtClean="0">
                <a:latin typeface="黑体" pitchFamily="2" charset="-122"/>
                <a:ea typeface="黑体" pitchFamily="2" charset="-122"/>
              </a:rPr>
              <a:t>1</a:t>
            </a:r>
            <a:r>
              <a:rPr lang="zh-CN" altLang="en-US" sz="2000" b="1" dirty="0" smtClean="0">
                <a:latin typeface="黑体" pitchFamily="2" charset="-122"/>
                <a:ea typeface="黑体" pitchFamily="2" charset="-122"/>
              </a:rPr>
              <a:t>、现状</a:t>
            </a:r>
            <a:endParaRPr lang="zh-CN" altLang="en-US" sz="2000" b="1" dirty="0">
              <a:latin typeface="黑体" pitchFamily="2" charset="-122"/>
              <a:ea typeface="黑体" pitchFamily="2" charset="-122"/>
            </a:endParaRPr>
          </a:p>
        </p:txBody>
      </p:sp>
    </p:spTree>
    <p:extLst>
      <p:ext uri="{BB962C8B-B14F-4D97-AF65-F5344CB8AC3E}">
        <p14:creationId xmlns:p14="http://schemas.microsoft.com/office/powerpoint/2010/main" val="2561059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99792" y="523588"/>
            <a:ext cx="3647152" cy="369332"/>
          </a:xfrm>
          <a:prstGeom prst="rect">
            <a:avLst/>
          </a:prstGeom>
          <a:ln>
            <a:solidFill>
              <a:schemeClr val="tx1"/>
            </a:solidFill>
          </a:ln>
        </p:spPr>
        <p:txBody>
          <a:bodyPr wrap="none">
            <a:spAutoFit/>
          </a:bodyPr>
          <a:lstStyle/>
          <a:p>
            <a:r>
              <a:rPr lang="zh-CN" altLang="en-US" b="1" dirty="0">
                <a:latin typeface="微软雅黑" pitchFamily="34" charset="-122"/>
                <a:ea typeface="微软雅黑" pitchFamily="34" charset="-122"/>
              </a:rPr>
              <a:t>我国动力电池产业发展存在的问题</a:t>
            </a:r>
          </a:p>
        </p:txBody>
      </p:sp>
      <p:pic>
        <p:nvPicPr>
          <p:cNvPr id="3" name="图片 2" descr="屏幕剪辑"/>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2" y="1275606"/>
            <a:ext cx="6792273" cy="3456384"/>
          </a:xfrm>
          <a:prstGeom prst="rect">
            <a:avLst/>
          </a:prstGeom>
        </p:spPr>
      </p:pic>
      <p:sp>
        <p:nvSpPr>
          <p:cNvPr id="5" name="TextBox 4"/>
          <p:cNvSpPr txBox="1"/>
          <p:nvPr/>
        </p:nvSpPr>
        <p:spPr>
          <a:xfrm>
            <a:off x="107504" y="123478"/>
            <a:ext cx="1728192" cy="400110"/>
          </a:xfrm>
          <a:prstGeom prst="rect">
            <a:avLst/>
          </a:prstGeom>
          <a:noFill/>
        </p:spPr>
        <p:txBody>
          <a:bodyPr wrap="square" rtlCol="0">
            <a:spAutoFit/>
          </a:bodyPr>
          <a:lstStyle/>
          <a:p>
            <a:r>
              <a:rPr lang="en-US" altLang="zh-CN" sz="2000" b="1" dirty="0" smtClean="0">
                <a:latin typeface="黑体" pitchFamily="2" charset="-122"/>
                <a:ea typeface="黑体" pitchFamily="2" charset="-122"/>
              </a:rPr>
              <a:t>1</a:t>
            </a:r>
            <a:r>
              <a:rPr lang="zh-CN" altLang="en-US" sz="2000" b="1" dirty="0" smtClean="0">
                <a:latin typeface="黑体" pitchFamily="2" charset="-122"/>
                <a:ea typeface="黑体" pitchFamily="2" charset="-122"/>
              </a:rPr>
              <a:t>、现状</a:t>
            </a:r>
            <a:endParaRPr lang="zh-CN" altLang="en-US" sz="2000" b="1" dirty="0">
              <a:latin typeface="黑体" pitchFamily="2" charset="-122"/>
              <a:ea typeface="黑体" pitchFamily="2" charset="-122"/>
            </a:endParaRPr>
          </a:p>
        </p:txBody>
      </p:sp>
    </p:spTree>
    <p:extLst>
      <p:ext uri="{BB962C8B-B14F-4D97-AF65-F5344CB8AC3E}">
        <p14:creationId xmlns:p14="http://schemas.microsoft.com/office/powerpoint/2010/main" val="1739897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BFB79F92-0526-4EA5-BB48-B121340C5F34}"/>
              </a:ext>
            </a:extLst>
          </p:cNvPr>
          <p:cNvSpPr txBox="1"/>
          <p:nvPr/>
        </p:nvSpPr>
        <p:spPr>
          <a:xfrm>
            <a:off x="323530" y="520186"/>
            <a:ext cx="8568952" cy="4775666"/>
          </a:xfrm>
          <a:prstGeom prst="rect">
            <a:avLst/>
          </a:prstGeom>
          <a:noFill/>
        </p:spPr>
        <p:txBody>
          <a:bodyPr wrap="square" rtlCol="0">
            <a:spAutoFit/>
          </a:bodyPr>
          <a:lstStyle/>
          <a:p>
            <a:pPr lvl="0"/>
            <a:endParaRPr lang="zh-CN" altLang="zh-CN" sz="2000" dirty="0"/>
          </a:p>
          <a:p>
            <a:pPr>
              <a:lnSpc>
                <a:spcPts val="2300"/>
              </a:lnSpc>
            </a:pPr>
            <a:r>
              <a:rPr lang="en-US" altLang="zh-CN" sz="1400" b="1" dirty="0">
                <a:latin typeface="微软雅黑" pitchFamily="34" charset="-122"/>
                <a:ea typeface="微软雅黑" pitchFamily="34" charset="-122"/>
              </a:rPr>
              <a:t>1</a:t>
            </a:r>
            <a:r>
              <a:rPr lang="zh-CN" altLang="zh-CN" sz="1400" b="1" dirty="0">
                <a:latin typeface="微软雅黑" pitchFamily="34" charset="-122"/>
                <a:ea typeface="微软雅黑" pitchFamily="34" charset="-122"/>
              </a:rPr>
              <a:t>）固体电池及锂硫电池</a:t>
            </a:r>
            <a:endParaRPr lang="en-US" altLang="zh-CN" sz="1400" b="1" dirty="0">
              <a:latin typeface="微软雅黑" pitchFamily="34" charset="-122"/>
              <a:ea typeface="微软雅黑" pitchFamily="34" charset="-122"/>
            </a:endParaRPr>
          </a:p>
          <a:p>
            <a:pPr>
              <a:lnSpc>
                <a:spcPts val="2300"/>
              </a:lnSpc>
            </a:pPr>
            <a:r>
              <a:rPr lang="zh-CN" altLang="zh-CN" sz="1400" dirty="0" smtClean="0">
                <a:latin typeface="微软雅黑" pitchFamily="34" charset="-122"/>
                <a:ea typeface="微软雅黑" pitchFamily="34" charset="-122"/>
              </a:rPr>
              <a:t>乘</a:t>
            </a:r>
            <a:r>
              <a:rPr lang="zh-CN" altLang="zh-CN" sz="1400" dirty="0">
                <a:latin typeface="微软雅黑" pitchFamily="34" charset="-122"/>
                <a:ea typeface="微软雅黑" pitchFamily="34" charset="-122"/>
              </a:rPr>
              <a:t>用车电池近期还以三元材料（</a:t>
            </a:r>
            <a:r>
              <a:rPr lang="en-US" altLang="zh-CN" sz="1400" dirty="0">
                <a:latin typeface="微软雅黑" pitchFamily="34" charset="-122"/>
                <a:ea typeface="微软雅黑" pitchFamily="34" charset="-122"/>
              </a:rPr>
              <a:t>NCM</a:t>
            </a:r>
            <a:r>
              <a:rPr lang="zh-CN" altLang="zh-CN" sz="1400" dirty="0">
                <a:latin typeface="微软雅黑" pitchFamily="34" charset="-122"/>
                <a:ea typeface="微软雅黑" pitchFamily="34" charset="-122"/>
              </a:rPr>
              <a:t>）体系为主</a:t>
            </a:r>
            <a:r>
              <a:rPr lang="zh-CN" altLang="zh-CN" sz="1400" dirty="0" smtClean="0">
                <a:latin typeface="微软雅黑" pitchFamily="34" charset="-122"/>
                <a:ea typeface="微软雅黑" pitchFamily="34" charset="-122"/>
              </a:rPr>
              <a:t>，但未来几年，固体电池及锂硫电池可能会成为电池技术的主要研究方向，从而大幅</a:t>
            </a:r>
            <a:r>
              <a:rPr lang="zh-CN" altLang="zh-CN" sz="1400" dirty="0">
                <a:latin typeface="微软雅黑" pitchFamily="34" charset="-122"/>
                <a:ea typeface="微软雅黑" pitchFamily="34" charset="-122"/>
              </a:rPr>
              <a:t>提升能量密度，同时金属空气电池和燃料电池的研发也会继续发展。随着</a:t>
            </a:r>
            <a:r>
              <a:rPr lang="zh-CN" altLang="zh-CN" sz="1400" dirty="0" smtClean="0">
                <a:latin typeface="微软雅黑" pitchFamily="34" charset="-122"/>
                <a:ea typeface="微软雅黑" pitchFamily="34" charset="-122"/>
              </a:rPr>
              <a:t>电池技术</a:t>
            </a:r>
            <a:r>
              <a:rPr lang="zh-CN" altLang="zh-CN" sz="1400" dirty="0">
                <a:latin typeface="微软雅黑" pitchFamily="34" charset="-122"/>
                <a:ea typeface="微软雅黑" pitchFamily="34" charset="-122"/>
              </a:rPr>
              <a:t>的不断提升，续驶里程可以等同甚至超过燃油汽车，电动汽车的大面积</a:t>
            </a:r>
            <a:r>
              <a:rPr lang="zh-CN" altLang="zh-CN" sz="1400" dirty="0" smtClean="0">
                <a:latin typeface="微软雅黑" pitchFamily="34" charset="-122"/>
                <a:ea typeface="微软雅黑" pitchFamily="34" charset="-122"/>
              </a:rPr>
              <a:t>推广和</a:t>
            </a:r>
            <a:r>
              <a:rPr lang="zh-CN" altLang="zh-CN" sz="1400" dirty="0">
                <a:latin typeface="微软雅黑" pitchFamily="34" charset="-122"/>
                <a:ea typeface="微软雅黑" pitchFamily="34" charset="-122"/>
              </a:rPr>
              <a:t>应用成为可能。 </a:t>
            </a:r>
            <a:endParaRPr lang="en-US" altLang="zh-CN" sz="1400" dirty="0" smtClean="0">
              <a:latin typeface="微软雅黑" pitchFamily="34" charset="-122"/>
              <a:ea typeface="微软雅黑" pitchFamily="34" charset="-122"/>
            </a:endParaRPr>
          </a:p>
          <a:p>
            <a:pPr>
              <a:lnSpc>
                <a:spcPts val="2300"/>
              </a:lnSpc>
            </a:pPr>
            <a:r>
              <a:rPr lang="en-US" altLang="zh-CN" sz="1400" b="1" dirty="0">
                <a:latin typeface="微软雅黑" pitchFamily="34" charset="-122"/>
                <a:ea typeface="微软雅黑" pitchFamily="34" charset="-122"/>
              </a:rPr>
              <a:t>2</a:t>
            </a:r>
            <a:r>
              <a:rPr lang="zh-CN" altLang="zh-CN" sz="1400" b="1" dirty="0">
                <a:latin typeface="微软雅黑" pitchFamily="34" charset="-122"/>
                <a:ea typeface="微软雅黑" pitchFamily="34" charset="-122"/>
              </a:rPr>
              <a:t>）大功率充电</a:t>
            </a:r>
            <a:endParaRPr lang="en-US" altLang="zh-CN" sz="1400" b="1" dirty="0">
              <a:latin typeface="微软雅黑" pitchFamily="34" charset="-122"/>
              <a:ea typeface="微软雅黑" pitchFamily="34" charset="-122"/>
            </a:endParaRPr>
          </a:p>
          <a:p>
            <a:pPr>
              <a:lnSpc>
                <a:spcPts val="2300"/>
              </a:lnSpc>
            </a:pPr>
            <a:r>
              <a:rPr lang="zh-CN" altLang="zh-CN" sz="1400" dirty="0" smtClean="0">
                <a:latin typeface="微软雅黑" pitchFamily="34" charset="-122"/>
                <a:ea typeface="微软雅黑" pitchFamily="34" charset="-122"/>
              </a:rPr>
              <a:t>目前</a:t>
            </a:r>
            <a:r>
              <a:rPr lang="zh-CN" altLang="zh-CN" sz="1400" dirty="0">
                <a:latin typeface="微软雅黑" pitchFamily="34" charset="-122"/>
                <a:ea typeface="微软雅黑" pitchFamily="34" charset="-122"/>
              </a:rPr>
              <a:t>最大充电功率</a:t>
            </a:r>
            <a:r>
              <a:rPr lang="zh-CN" altLang="zh-CN" sz="1400" dirty="0" smtClean="0">
                <a:latin typeface="微软雅黑" pitchFamily="34" charset="-122"/>
                <a:ea typeface="微软雅黑" pitchFamily="34" charset="-122"/>
              </a:rPr>
              <a:t>为</a:t>
            </a:r>
            <a:r>
              <a:rPr lang="en-US" altLang="zh-CN" sz="1400" dirty="0" smtClean="0">
                <a:latin typeface="微软雅黑" pitchFamily="34" charset="-122"/>
                <a:ea typeface="微软雅黑" pitchFamily="34" charset="-122"/>
              </a:rPr>
              <a:t>120kW</a:t>
            </a:r>
            <a:r>
              <a:rPr lang="zh-CN" altLang="zh-CN" sz="1400" dirty="0">
                <a:latin typeface="微软雅黑" pitchFamily="34" charset="-122"/>
                <a:ea typeface="微软雅黑" pitchFamily="34" charset="-122"/>
              </a:rPr>
              <a:t>，未来将达到</a:t>
            </a:r>
            <a:r>
              <a:rPr lang="en-US" altLang="zh-CN" sz="1400" dirty="0">
                <a:latin typeface="微软雅黑" pitchFamily="34" charset="-122"/>
                <a:ea typeface="微软雅黑" pitchFamily="34" charset="-122"/>
              </a:rPr>
              <a:t> </a:t>
            </a:r>
            <a:r>
              <a:rPr lang="en-US" altLang="zh-CN" sz="1400" dirty="0" smtClean="0">
                <a:latin typeface="微软雅黑" pitchFamily="34" charset="-122"/>
                <a:ea typeface="微软雅黑" pitchFamily="34" charset="-122"/>
              </a:rPr>
              <a:t>350kW</a:t>
            </a:r>
            <a:r>
              <a:rPr lang="zh-CN" altLang="zh-CN" sz="1400" dirty="0">
                <a:latin typeface="微软雅黑" pitchFamily="34" charset="-122"/>
                <a:ea typeface="微软雅黑" pitchFamily="34" charset="-122"/>
              </a:rPr>
              <a:t>，充电</a:t>
            </a:r>
            <a:r>
              <a:rPr lang="zh-CN" altLang="zh-CN" sz="1400" dirty="0" smtClean="0">
                <a:latin typeface="微软雅黑" pitchFamily="34" charset="-122"/>
                <a:ea typeface="微软雅黑" pitchFamily="34" charset="-122"/>
              </a:rPr>
              <a:t>时间从</a:t>
            </a:r>
            <a:r>
              <a:rPr lang="en-US" altLang="zh-CN" sz="1400" dirty="0" smtClean="0">
                <a:latin typeface="微软雅黑" pitchFamily="34" charset="-122"/>
                <a:ea typeface="微软雅黑" pitchFamily="34" charset="-122"/>
              </a:rPr>
              <a:t> </a:t>
            </a:r>
            <a:r>
              <a:rPr lang="en-US" altLang="zh-CN" sz="1400" dirty="0">
                <a:latin typeface="微软雅黑" pitchFamily="34" charset="-122"/>
                <a:ea typeface="微软雅黑" pitchFamily="34" charset="-122"/>
              </a:rPr>
              <a:t>40 </a:t>
            </a:r>
            <a:r>
              <a:rPr lang="zh-CN" altLang="zh-CN" sz="1400" dirty="0">
                <a:latin typeface="微软雅黑" pitchFamily="34" charset="-122"/>
                <a:ea typeface="微软雅黑" pitchFamily="34" charset="-122"/>
              </a:rPr>
              <a:t>分钟减少到</a:t>
            </a:r>
            <a:r>
              <a:rPr lang="en-US" altLang="zh-CN" sz="1400" dirty="0">
                <a:latin typeface="微软雅黑" pitchFamily="34" charset="-122"/>
                <a:ea typeface="微软雅黑" pitchFamily="34" charset="-122"/>
              </a:rPr>
              <a:t> 15 </a:t>
            </a:r>
            <a:r>
              <a:rPr lang="zh-CN" altLang="zh-CN" sz="1400" dirty="0">
                <a:latin typeface="微软雅黑" pitchFamily="34" charset="-122"/>
                <a:ea typeface="微软雅黑" pitchFamily="34" charset="-122"/>
              </a:rPr>
              <a:t>分钟以内，具备更好的用户体验。同时，大功率无线充电</a:t>
            </a:r>
            <a:r>
              <a:rPr lang="zh-CN" altLang="zh-CN" sz="1400" dirty="0" smtClean="0">
                <a:latin typeface="微软雅黑" pitchFamily="34" charset="-122"/>
                <a:ea typeface="微软雅黑" pitchFamily="34" charset="-122"/>
              </a:rPr>
              <a:t>技术</a:t>
            </a:r>
            <a:r>
              <a:rPr lang="zh-CN" altLang="zh-CN" sz="1400" dirty="0">
                <a:latin typeface="微软雅黑" pitchFamily="34" charset="-122"/>
                <a:ea typeface="微软雅黑" pitchFamily="34" charset="-122"/>
              </a:rPr>
              <a:t>也将逐步应用，未来甚至可以实现边走边充电，新能源车使用将更加便利</a:t>
            </a:r>
            <a:r>
              <a:rPr lang="zh-CN" altLang="zh-CN" sz="1400" dirty="0" smtClean="0">
                <a:latin typeface="微软雅黑" pitchFamily="34" charset="-122"/>
                <a:ea typeface="微软雅黑" pitchFamily="34" charset="-122"/>
              </a:rPr>
              <a:t>。</a:t>
            </a:r>
            <a:endParaRPr lang="en-US" altLang="zh-CN" sz="1400" dirty="0" smtClean="0">
              <a:latin typeface="微软雅黑" pitchFamily="34" charset="-122"/>
              <a:ea typeface="微软雅黑" pitchFamily="34" charset="-122"/>
            </a:endParaRPr>
          </a:p>
          <a:p>
            <a:pPr>
              <a:lnSpc>
                <a:spcPts val="2300"/>
              </a:lnSpc>
            </a:pPr>
            <a:r>
              <a:rPr lang="en-US" altLang="zh-CN" sz="1400" b="1" dirty="0">
                <a:latin typeface="微软雅黑" pitchFamily="34" charset="-122"/>
                <a:ea typeface="微软雅黑" pitchFamily="34" charset="-122"/>
              </a:rPr>
              <a:t>3</a:t>
            </a:r>
            <a:r>
              <a:rPr lang="zh-CN" altLang="zh-CN" sz="1400" b="1" dirty="0">
                <a:latin typeface="微软雅黑" pitchFamily="34" charset="-122"/>
                <a:ea typeface="微软雅黑" pitchFamily="34" charset="-122"/>
              </a:rPr>
              <a:t>）双向电力输出</a:t>
            </a:r>
            <a:endParaRPr lang="en-US" altLang="zh-CN" sz="1400" b="1" dirty="0">
              <a:latin typeface="微软雅黑" pitchFamily="34" charset="-122"/>
              <a:ea typeface="微软雅黑" pitchFamily="34" charset="-122"/>
            </a:endParaRPr>
          </a:p>
          <a:p>
            <a:pPr>
              <a:lnSpc>
                <a:spcPts val="2300"/>
              </a:lnSpc>
            </a:pPr>
            <a:r>
              <a:rPr lang="zh-CN" altLang="zh-CN" sz="1400" dirty="0" smtClean="0">
                <a:latin typeface="微软雅黑" pitchFamily="34" charset="-122"/>
                <a:ea typeface="微软雅黑" pitchFamily="34" charset="-122"/>
              </a:rPr>
              <a:t>未来，新能源汽车作为移动电源，可以实现双向电力输出，成为电网峰谷储能系统，提高电网使用效率，促进电力资源的合理分配和应用，成为别墅及有单独院落家庭的峰谷储能系统。 </a:t>
            </a:r>
            <a:endParaRPr lang="en-US" altLang="zh-CN" sz="1400" dirty="0" smtClean="0">
              <a:latin typeface="微软雅黑" pitchFamily="34" charset="-122"/>
              <a:ea typeface="微软雅黑" pitchFamily="34" charset="-122"/>
            </a:endParaRPr>
          </a:p>
          <a:p>
            <a:pPr>
              <a:lnSpc>
                <a:spcPts val="2300"/>
              </a:lnSpc>
            </a:pPr>
            <a:r>
              <a:rPr lang="en-US" altLang="zh-CN" sz="1400" b="1" dirty="0">
                <a:latin typeface="微软雅黑" pitchFamily="34" charset="-122"/>
                <a:ea typeface="微软雅黑" pitchFamily="34" charset="-122"/>
              </a:rPr>
              <a:t>4</a:t>
            </a:r>
            <a:r>
              <a:rPr lang="zh-CN" altLang="zh-CN" sz="1400" b="1" dirty="0">
                <a:latin typeface="微软雅黑" pitchFamily="34" charset="-122"/>
                <a:ea typeface="微软雅黑" pitchFamily="34" charset="-122"/>
              </a:rPr>
              <a:t>）在线实时优化</a:t>
            </a:r>
            <a:endParaRPr lang="en-US" altLang="zh-CN" sz="1400" b="1" dirty="0">
              <a:latin typeface="微软雅黑" pitchFamily="34" charset="-122"/>
              <a:ea typeface="微软雅黑" pitchFamily="34" charset="-122"/>
            </a:endParaRPr>
          </a:p>
          <a:p>
            <a:pPr>
              <a:lnSpc>
                <a:spcPts val="2300"/>
              </a:lnSpc>
            </a:pPr>
            <a:r>
              <a:rPr lang="zh-CN" altLang="zh-CN" sz="1400" dirty="0" smtClean="0">
                <a:latin typeface="微软雅黑" pitchFamily="34" charset="-122"/>
                <a:ea typeface="微软雅黑" pitchFamily="34" charset="-122"/>
              </a:rPr>
              <a:t>通过大数据技术搜集用户的使用习惯，在线实时优化整车的控制策略和电池的充电策略，提高使用经济性（减少电量消耗）和电池的循环寿命。 </a:t>
            </a:r>
          </a:p>
          <a:p>
            <a:endParaRPr lang="zh-CN" altLang="zh-CN" sz="1600" dirty="0"/>
          </a:p>
        </p:txBody>
      </p:sp>
      <p:sp>
        <p:nvSpPr>
          <p:cNvPr id="5" name="矩形 4"/>
          <p:cNvSpPr/>
          <p:nvPr/>
        </p:nvSpPr>
        <p:spPr>
          <a:xfrm>
            <a:off x="3347863" y="354311"/>
            <a:ext cx="2912977" cy="338554"/>
          </a:xfrm>
          <a:prstGeom prst="rect">
            <a:avLst/>
          </a:prstGeom>
          <a:ln>
            <a:solidFill>
              <a:schemeClr val="tx1"/>
            </a:solidFill>
          </a:ln>
        </p:spPr>
        <p:txBody>
          <a:bodyPr wrap="none">
            <a:spAutoFit/>
          </a:bodyPr>
          <a:lstStyle/>
          <a:p>
            <a:r>
              <a:rPr lang="zh-CN" altLang="zh-CN" sz="1600" b="1" dirty="0">
                <a:latin typeface="微软雅黑" pitchFamily="34" charset="-122"/>
                <a:ea typeface="微软雅黑" pitchFamily="34" charset="-122"/>
              </a:rPr>
              <a:t>新能源</a:t>
            </a:r>
            <a:r>
              <a:rPr lang="zh-CN" altLang="en-US" sz="1600" b="1" dirty="0">
                <a:latin typeface="微软雅黑" pitchFamily="34" charset="-122"/>
                <a:ea typeface="微软雅黑" pitchFamily="34" charset="-122"/>
              </a:rPr>
              <a:t>动力电池</a:t>
            </a:r>
            <a:r>
              <a:rPr lang="zh-CN" altLang="zh-CN" sz="1600" b="1" dirty="0">
                <a:latin typeface="微软雅黑" pitchFamily="34" charset="-122"/>
                <a:ea typeface="微软雅黑" pitchFamily="34" charset="-122"/>
              </a:rPr>
              <a:t>技术发展趋势 </a:t>
            </a:r>
            <a:endParaRPr lang="en-US" altLang="zh-CN" sz="1600" b="1" dirty="0">
              <a:latin typeface="微软雅黑" pitchFamily="34" charset="-122"/>
              <a:ea typeface="微软雅黑" pitchFamily="34" charset="-122"/>
            </a:endParaRPr>
          </a:p>
        </p:txBody>
      </p:sp>
      <p:sp>
        <p:nvSpPr>
          <p:cNvPr id="6" name="TextBox 5"/>
          <p:cNvSpPr txBox="1"/>
          <p:nvPr/>
        </p:nvSpPr>
        <p:spPr>
          <a:xfrm>
            <a:off x="107504" y="123478"/>
            <a:ext cx="1728192" cy="400110"/>
          </a:xfrm>
          <a:prstGeom prst="rect">
            <a:avLst/>
          </a:prstGeom>
          <a:noFill/>
        </p:spPr>
        <p:txBody>
          <a:bodyPr wrap="square" rtlCol="0">
            <a:spAutoFit/>
          </a:bodyPr>
          <a:lstStyle/>
          <a:p>
            <a:r>
              <a:rPr lang="en-US" altLang="zh-CN" sz="2000" b="1" dirty="0">
                <a:latin typeface="黑体" pitchFamily="2" charset="-122"/>
                <a:ea typeface="黑体" pitchFamily="2" charset="-122"/>
              </a:rPr>
              <a:t>2</a:t>
            </a:r>
            <a:r>
              <a:rPr lang="zh-CN" altLang="en-US" sz="2000" b="1" dirty="0">
                <a:latin typeface="黑体" pitchFamily="2" charset="-122"/>
                <a:ea typeface="黑体" pitchFamily="2" charset="-122"/>
              </a:rPr>
              <a:t>、发展趋势</a:t>
            </a:r>
          </a:p>
        </p:txBody>
      </p:sp>
    </p:spTree>
    <p:extLst>
      <p:ext uri="{BB962C8B-B14F-4D97-AF65-F5344CB8AC3E}">
        <p14:creationId xmlns:p14="http://schemas.microsoft.com/office/powerpoint/2010/main" val="2232707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标题 1"/>
          <p:cNvSpPr>
            <a:spLocks noGrp="1"/>
          </p:cNvSpPr>
          <p:nvPr>
            <p:ph type="title" idx="4294967295"/>
          </p:nvPr>
        </p:nvSpPr>
        <p:spPr>
          <a:xfrm>
            <a:off x="3131840" y="324902"/>
            <a:ext cx="2952328" cy="397371"/>
          </a:xfrm>
        </p:spPr>
        <p:txBody>
          <a:bodyPr>
            <a:noAutofit/>
          </a:bodyPr>
          <a:lstStyle/>
          <a:p>
            <a:pPr algn="l"/>
            <a:r>
              <a:rPr lang="zh-CN" altLang="en-US" sz="1875" b="1" dirty="0">
                <a:latin typeface="黑体" panose="02010609060101010101" pitchFamily="2" charset="-122"/>
                <a:ea typeface="黑体" panose="02010609060101010101" pitchFamily="2" charset="-122"/>
                <a:cs typeface="+mn-cs"/>
              </a:rPr>
              <a:t>锂离子电池技术发展方向</a:t>
            </a:r>
          </a:p>
        </p:txBody>
      </p:sp>
      <p:sp>
        <p:nvSpPr>
          <p:cNvPr id="92163" name="内容占位符 2"/>
          <p:cNvSpPr>
            <a:spLocks noGrp="1"/>
          </p:cNvSpPr>
          <p:nvPr>
            <p:ph idx="1"/>
          </p:nvPr>
        </p:nvSpPr>
        <p:spPr>
          <a:xfrm>
            <a:off x="395536" y="987575"/>
            <a:ext cx="8568952" cy="4032448"/>
          </a:xfrm>
        </p:spPr>
        <p:txBody>
          <a:bodyPr>
            <a:normAutofit fontScale="25000" lnSpcReduction="20000"/>
          </a:bodyPr>
          <a:lstStyle/>
          <a:p>
            <a:pPr>
              <a:lnSpc>
                <a:spcPct val="170000"/>
              </a:lnSpc>
              <a:buFont typeface="Wingdings" pitchFamily="2" charset="2"/>
              <a:buChar char="ü"/>
            </a:pPr>
            <a:r>
              <a:rPr lang="en-US" altLang="zh-CN" sz="5100" dirty="0" smtClean="0">
                <a:latin typeface="微软雅黑" pitchFamily="34" charset="-122"/>
                <a:ea typeface="微软雅黑" pitchFamily="34" charset="-122"/>
              </a:rPr>
              <a:t> </a:t>
            </a:r>
            <a:r>
              <a:rPr lang="zh-CN" altLang="zh-CN" sz="6400" dirty="0" smtClean="0">
                <a:latin typeface="微软雅黑" pitchFamily="34" charset="-122"/>
                <a:ea typeface="微软雅黑" pitchFamily="34" charset="-122"/>
              </a:rPr>
              <a:t>锂离子电池技术进步，主要来自关键电池材料创新研究与应用进展</a:t>
            </a:r>
            <a:r>
              <a:rPr lang="zh-CN" altLang="en-US" sz="6400" dirty="0" smtClean="0">
                <a:latin typeface="微软雅黑" pitchFamily="34" charset="-122"/>
                <a:ea typeface="微软雅黑" pitchFamily="34" charset="-122"/>
              </a:rPr>
              <a:t>，通过新材料的开发</a:t>
            </a:r>
            <a:r>
              <a:rPr lang="zh-CN" altLang="zh-CN" sz="6400" dirty="0" smtClean="0">
                <a:latin typeface="微软雅黑" pitchFamily="34" charset="-122"/>
                <a:ea typeface="微软雅黑" pitchFamily="34" charset="-122"/>
              </a:rPr>
              <a:t>进一步提</a:t>
            </a:r>
            <a:r>
              <a:rPr lang="zh-CN" altLang="en-US" sz="6400" dirty="0" smtClean="0">
                <a:latin typeface="微软雅黑" pitchFamily="34" charset="-122"/>
                <a:ea typeface="微软雅黑" pitchFamily="34" charset="-122"/>
              </a:rPr>
              <a:t>高电池</a:t>
            </a:r>
            <a:r>
              <a:rPr lang="zh-CN" altLang="zh-CN" sz="6400" dirty="0" smtClean="0">
                <a:latin typeface="微软雅黑" pitchFamily="34" charset="-122"/>
                <a:ea typeface="微软雅黑" pitchFamily="34" charset="-122"/>
              </a:rPr>
              <a:t>性能，提</a:t>
            </a:r>
            <a:r>
              <a:rPr lang="zh-CN" altLang="en-US" sz="6400" dirty="0" smtClean="0">
                <a:latin typeface="微软雅黑" pitchFamily="34" charset="-122"/>
                <a:ea typeface="微软雅黑" pitchFamily="34" charset="-122"/>
              </a:rPr>
              <a:t>高</a:t>
            </a:r>
            <a:r>
              <a:rPr lang="zh-CN" altLang="zh-CN" sz="6400" dirty="0" smtClean="0">
                <a:latin typeface="微软雅黑" pitchFamily="34" charset="-122"/>
                <a:ea typeface="微软雅黑" pitchFamily="34" charset="-122"/>
              </a:rPr>
              <a:t>质量，降</a:t>
            </a:r>
            <a:r>
              <a:rPr lang="zh-CN" altLang="en-US" sz="6400" dirty="0" smtClean="0">
                <a:latin typeface="微软雅黑" pitchFamily="34" charset="-122"/>
                <a:ea typeface="微软雅黑" pitchFamily="34" charset="-122"/>
              </a:rPr>
              <a:t>低</a:t>
            </a:r>
            <a:r>
              <a:rPr lang="zh-CN" altLang="zh-CN" sz="6400" dirty="0" smtClean="0">
                <a:latin typeface="微软雅黑" pitchFamily="34" charset="-122"/>
                <a:ea typeface="微软雅黑" pitchFamily="34" charset="-122"/>
              </a:rPr>
              <a:t>成本</a:t>
            </a:r>
            <a:r>
              <a:rPr lang="zh-CN" altLang="en-US" sz="6400" dirty="0" smtClean="0">
                <a:latin typeface="微软雅黑" pitchFamily="34" charset="-122"/>
                <a:ea typeface="微软雅黑" pitchFamily="34" charset="-122"/>
              </a:rPr>
              <a:t>，改善安全性</a:t>
            </a:r>
            <a:r>
              <a:rPr lang="zh-CN" altLang="zh-CN" sz="6400" dirty="0" smtClean="0">
                <a:latin typeface="微软雅黑" pitchFamily="34" charset="-122"/>
                <a:ea typeface="微软雅黑" pitchFamily="34" charset="-122"/>
              </a:rPr>
              <a:t>。为满足</a:t>
            </a:r>
            <a:r>
              <a:rPr lang="zh-CN" altLang="en-US" sz="6400" dirty="0" smtClean="0">
                <a:latin typeface="微软雅黑" pitchFamily="34" charset="-122"/>
                <a:ea typeface="微软雅黑" pitchFamily="34" charset="-122"/>
              </a:rPr>
              <a:t>下游应用</a:t>
            </a:r>
            <a:r>
              <a:rPr lang="zh-CN" altLang="zh-CN" sz="6400" dirty="0" smtClean="0">
                <a:latin typeface="微软雅黑" pitchFamily="34" charset="-122"/>
                <a:ea typeface="微软雅黑" pitchFamily="34" charset="-122"/>
              </a:rPr>
              <a:t>对电池能量密度提升</a:t>
            </a:r>
            <a:r>
              <a:rPr lang="zh-CN" altLang="en-US" sz="6400" dirty="0" smtClean="0">
                <a:latin typeface="微软雅黑" pitchFamily="34" charset="-122"/>
                <a:ea typeface="微软雅黑" pitchFamily="34" charset="-122"/>
              </a:rPr>
              <a:t>的</a:t>
            </a:r>
            <a:r>
              <a:rPr lang="zh-CN" altLang="zh-CN" sz="6400" dirty="0" smtClean="0">
                <a:latin typeface="微软雅黑" pitchFamily="34" charset="-122"/>
                <a:ea typeface="微软雅黑" pitchFamily="34" charset="-122"/>
              </a:rPr>
              <a:t>要求，</a:t>
            </a:r>
            <a:r>
              <a:rPr lang="zh-CN" altLang="en-US" sz="6400" dirty="0" smtClean="0">
                <a:latin typeface="微软雅黑" pitchFamily="34" charset="-122"/>
                <a:ea typeface="微软雅黑" pitchFamily="34" charset="-122"/>
              </a:rPr>
              <a:t>一方面通过采用高比容量的材料，另一方面可通过提高充电电压，采用高电压材料。</a:t>
            </a:r>
            <a:endParaRPr lang="en-US" altLang="zh-CN" sz="6400" dirty="0" smtClean="0">
              <a:latin typeface="微软雅黑" pitchFamily="34" charset="-122"/>
              <a:ea typeface="微软雅黑" pitchFamily="34" charset="-122"/>
            </a:endParaRPr>
          </a:p>
          <a:p>
            <a:pPr>
              <a:lnSpc>
                <a:spcPct val="170000"/>
              </a:lnSpc>
              <a:buFont typeface="Wingdings" pitchFamily="2" charset="2"/>
              <a:buChar char="ü"/>
            </a:pPr>
            <a:endParaRPr lang="en-US" altLang="zh-CN" sz="6400" dirty="0" smtClean="0">
              <a:latin typeface="微软雅黑" pitchFamily="34" charset="-122"/>
              <a:ea typeface="微软雅黑" pitchFamily="34" charset="-122"/>
            </a:endParaRPr>
          </a:p>
          <a:p>
            <a:pPr>
              <a:lnSpc>
                <a:spcPct val="170000"/>
              </a:lnSpc>
              <a:buFont typeface="Wingdings" pitchFamily="2" charset="2"/>
              <a:buChar char="ü"/>
            </a:pPr>
            <a:r>
              <a:rPr lang="zh-CN" altLang="zh-CN" sz="6400" dirty="0" smtClean="0">
                <a:latin typeface="微软雅黑" pitchFamily="34" charset="-122"/>
                <a:ea typeface="微软雅黑" pitchFamily="34" charset="-122"/>
              </a:rPr>
              <a:t>近中期：在优化现有体系锂离子动力电池技术满足新能源汽车规模化发展需求的同时，以开发新型锂离子动力电池为重点，提升其安全性、一致性和寿命等关键技术，同步开展新体系动力电池的前瞻性研发。</a:t>
            </a:r>
            <a:endParaRPr lang="en-US" altLang="zh-CN" sz="6400" dirty="0" smtClean="0">
              <a:latin typeface="微软雅黑" pitchFamily="34" charset="-122"/>
              <a:ea typeface="微软雅黑" pitchFamily="34" charset="-122"/>
            </a:endParaRPr>
          </a:p>
          <a:p>
            <a:pPr>
              <a:lnSpc>
                <a:spcPct val="170000"/>
              </a:lnSpc>
              <a:buFont typeface="Wingdings" pitchFamily="2" charset="2"/>
              <a:buChar char="ü"/>
            </a:pPr>
            <a:r>
              <a:rPr lang="zh-CN" altLang="zh-CN" sz="6400" dirty="0" smtClean="0">
                <a:latin typeface="微软雅黑" pitchFamily="34" charset="-122"/>
                <a:ea typeface="微软雅黑" pitchFamily="34" charset="-122"/>
              </a:rPr>
              <a:t>中远期：在持续优化提升新型锂离子动力电池的同时，重点研发新体系动力电池，显著提升能量密度，大幅降低成本，实现新体系动力电池实用化和规模化应用。</a:t>
            </a:r>
            <a:endParaRPr lang="en-GB" altLang="zh-CN" sz="6400" dirty="0" smtClean="0">
              <a:latin typeface="微软雅黑" pitchFamily="34" charset="-122"/>
              <a:ea typeface="微软雅黑" pitchFamily="34" charset="-122"/>
            </a:endParaRPr>
          </a:p>
          <a:p>
            <a:pPr>
              <a:buFont typeface="Wingdings" pitchFamily="2" charset="2"/>
              <a:buChar char="ü"/>
            </a:pPr>
            <a:endParaRPr lang="en-US" altLang="zh-CN" sz="2800" b="1" dirty="0">
              <a:latin typeface="微软雅黑" pitchFamily="34" charset="-122"/>
              <a:ea typeface="微软雅黑" pitchFamily="34" charset="-122"/>
              <a:cs typeface="Microsoft YaHei" charset="-122"/>
            </a:endParaRPr>
          </a:p>
        </p:txBody>
      </p:sp>
      <p:sp>
        <p:nvSpPr>
          <p:cNvPr id="2" name="幻灯片编号占位符 1"/>
          <p:cNvSpPr>
            <a:spLocks noGrp="1"/>
          </p:cNvSpPr>
          <p:nvPr>
            <p:ph type="sldNum" sz="quarter" idx="4294967295"/>
          </p:nvPr>
        </p:nvSpPr>
        <p:spPr>
          <a:xfrm>
            <a:off x="6553200" y="4767264"/>
            <a:ext cx="2133600" cy="273844"/>
          </a:xfrm>
        </p:spPr>
        <p:txBody>
          <a:bodyPr/>
          <a:lstStyle/>
          <a:p>
            <a:pPr>
              <a:defRPr/>
            </a:pPr>
            <a:fld id="{8344453D-7D7C-41ED-9680-256ED33CEC50}" type="slidenum">
              <a:rPr lang="en-US" smtClean="0"/>
              <a:pPr>
                <a:defRPr/>
              </a:pPr>
              <a:t>7</a:t>
            </a:fld>
            <a:endParaRPr lang="en-US"/>
          </a:p>
        </p:txBody>
      </p:sp>
      <p:sp>
        <p:nvSpPr>
          <p:cNvPr id="6" name="TextBox 5"/>
          <p:cNvSpPr txBox="1"/>
          <p:nvPr/>
        </p:nvSpPr>
        <p:spPr>
          <a:xfrm>
            <a:off x="107504" y="123478"/>
            <a:ext cx="1728192" cy="400110"/>
          </a:xfrm>
          <a:prstGeom prst="rect">
            <a:avLst/>
          </a:prstGeom>
          <a:noFill/>
        </p:spPr>
        <p:txBody>
          <a:bodyPr wrap="square" rtlCol="0">
            <a:spAutoFit/>
          </a:bodyPr>
          <a:lstStyle/>
          <a:p>
            <a:r>
              <a:rPr lang="en-US" altLang="zh-CN" sz="2000" b="1" dirty="0">
                <a:latin typeface="黑体" pitchFamily="2" charset="-122"/>
                <a:ea typeface="黑体" pitchFamily="2" charset="-122"/>
              </a:rPr>
              <a:t>2</a:t>
            </a:r>
            <a:r>
              <a:rPr lang="zh-CN" altLang="en-US" sz="2000" b="1" dirty="0">
                <a:latin typeface="黑体" pitchFamily="2" charset="-122"/>
                <a:ea typeface="黑体" pitchFamily="2" charset="-122"/>
              </a:rPr>
              <a:t>、发展趋势</a:t>
            </a:r>
          </a:p>
        </p:txBody>
      </p:sp>
    </p:spTree>
    <p:extLst>
      <p:ext uri="{BB962C8B-B14F-4D97-AF65-F5344CB8AC3E}">
        <p14:creationId xmlns:p14="http://schemas.microsoft.com/office/powerpoint/2010/main" val="1960531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83768" y="323533"/>
            <a:ext cx="3416320" cy="369332"/>
          </a:xfrm>
          <a:prstGeom prst="rect">
            <a:avLst/>
          </a:prstGeom>
        </p:spPr>
        <p:txBody>
          <a:bodyPr wrap="none">
            <a:spAutoFit/>
          </a:bodyPr>
          <a:lstStyle/>
          <a:p>
            <a:r>
              <a:rPr lang="zh-CN" altLang="en-US" b="1" dirty="0">
                <a:latin typeface="Microsoft YaHei" charset="-122"/>
                <a:ea typeface="Microsoft YaHei" charset="-122"/>
                <a:cs typeface="Microsoft YaHei" charset="-122"/>
              </a:rPr>
              <a:t>技术创新将引领动力电池的发展</a:t>
            </a:r>
          </a:p>
        </p:txBody>
      </p:sp>
      <p:sp>
        <p:nvSpPr>
          <p:cNvPr id="3" name="矩形 2"/>
          <p:cNvSpPr/>
          <p:nvPr/>
        </p:nvSpPr>
        <p:spPr>
          <a:xfrm>
            <a:off x="508901" y="721028"/>
            <a:ext cx="1415772" cy="338554"/>
          </a:xfrm>
          <a:prstGeom prst="rect">
            <a:avLst/>
          </a:prstGeom>
        </p:spPr>
        <p:txBody>
          <a:bodyPr wrap="none">
            <a:spAutoFit/>
          </a:bodyPr>
          <a:lstStyle/>
          <a:p>
            <a:r>
              <a:rPr lang="zh-CN" altLang="en-US" sz="1600" b="1" dirty="0">
                <a:latin typeface="微软雅黑" pitchFamily="34" charset="-122"/>
                <a:ea typeface="微软雅黑" pitchFamily="34" charset="-122"/>
              </a:rPr>
              <a:t>新能源乘用车</a:t>
            </a:r>
          </a:p>
        </p:txBody>
      </p:sp>
      <p:sp>
        <p:nvSpPr>
          <p:cNvPr id="4" name="矩形 3"/>
          <p:cNvSpPr/>
          <p:nvPr/>
        </p:nvSpPr>
        <p:spPr>
          <a:xfrm>
            <a:off x="519948" y="1054933"/>
            <a:ext cx="5138960" cy="1938992"/>
          </a:xfrm>
          <a:prstGeom prst="rect">
            <a:avLst/>
          </a:prstGeom>
        </p:spPr>
        <p:txBody>
          <a:bodyPr wrap="square">
            <a:spAutoFit/>
          </a:bodyPr>
          <a:lstStyle/>
          <a:p>
            <a:pPr marL="285750" indent="-285750">
              <a:buFont typeface="Arial" pitchFamily="34" charset="0"/>
              <a:buChar char="•"/>
            </a:pPr>
            <a:r>
              <a:rPr lang="zh-CN" altLang="en-US" sz="1500" dirty="0">
                <a:latin typeface="微软雅黑" pitchFamily="34" charset="-122"/>
                <a:ea typeface="微软雅黑" pitchFamily="34" charset="-122"/>
              </a:rPr>
              <a:t>安全性始终是核心，开发免火灾电池</a:t>
            </a:r>
            <a:r>
              <a:rPr lang="en-US" altLang="zh-CN" sz="1500" dirty="0">
                <a:latin typeface="微软雅黑" pitchFamily="34" charset="-122"/>
                <a:ea typeface="微软雅黑" pitchFamily="34" charset="-122"/>
              </a:rPr>
              <a:t>:</a:t>
            </a:r>
          </a:p>
          <a:p>
            <a:pPr marL="285750" indent="-285750">
              <a:buFont typeface="Arial" pitchFamily="34" charset="0"/>
              <a:buChar char="•"/>
            </a:pPr>
            <a:r>
              <a:rPr lang="zh-CN" altLang="en-US" sz="1500" dirty="0">
                <a:latin typeface="微软雅黑" pitchFamily="34" charset="-122"/>
                <a:ea typeface="微软雅黑" pitchFamily="34" charset="-122"/>
              </a:rPr>
              <a:t>能量型电池</a:t>
            </a:r>
            <a:r>
              <a:rPr lang="en-US" altLang="zh-CN" sz="1500" dirty="0">
                <a:latin typeface="微软雅黑" pitchFamily="34" charset="-122"/>
                <a:ea typeface="微软雅黑" pitchFamily="34" charset="-122"/>
              </a:rPr>
              <a:t>2020</a:t>
            </a:r>
            <a:r>
              <a:rPr lang="zh-CN" altLang="en-US" sz="1500" dirty="0">
                <a:latin typeface="微软雅黑" pitchFamily="34" charset="-122"/>
                <a:ea typeface="微软雅黑" pitchFamily="34" charset="-122"/>
              </a:rPr>
              <a:t>年有望实现高于</a:t>
            </a:r>
            <a:r>
              <a:rPr lang="en-US" altLang="zh-CN" sz="1500" dirty="0">
                <a:latin typeface="微软雅黑" pitchFamily="34" charset="-122"/>
                <a:ea typeface="微软雅黑" pitchFamily="34" charset="-122"/>
              </a:rPr>
              <a:t>300Wh/kg</a:t>
            </a:r>
            <a:r>
              <a:rPr lang="zh-CN" altLang="en-US" sz="1500" dirty="0">
                <a:latin typeface="微软雅黑" pitchFamily="34" charset="-122"/>
                <a:ea typeface="微软雅黑" pitchFamily="34" charset="-122"/>
              </a:rPr>
              <a:t>的目</a:t>
            </a:r>
          </a:p>
          <a:p>
            <a:r>
              <a:rPr lang="zh-CN" altLang="en-US" sz="1500" dirty="0">
                <a:latin typeface="微软雅黑" pitchFamily="34" charset="-122"/>
                <a:ea typeface="微软雅黑" pitchFamily="34" charset="-122"/>
              </a:rPr>
              <a:t>标，并具备一定的快充</a:t>
            </a:r>
            <a:r>
              <a:rPr lang="zh-CN" altLang="en-US" sz="1500" dirty="0" smtClean="0">
                <a:latin typeface="微软雅黑" pitchFamily="34" charset="-122"/>
                <a:ea typeface="微软雅黑" pitchFamily="34" charset="-122"/>
              </a:rPr>
              <a:t>性能</a:t>
            </a:r>
            <a:r>
              <a:rPr lang="en-US" altLang="zh-CN" sz="1500" dirty="0">
                <a:latin typeface="微软雅黑" pitchFamily="34" charset="-122"/>
                <a:ea typeface="微软雅黑" pitchFamily="34" charset="-122"/>
              </a:rPr>
              <a:t>;</a:t>
            </a:r>
            <a:endParaRPr lang="en-US" altLang="zh-CN" sz="1500" dirty="0" smtClean="0">
              <a:latin typeface="微软雅黑" pitchFamily="34" charset="-122"/>
              <a:ea typeface="微软雅黑" pitchFamily="34" charset="-122"/>
            </a:endParaRPr>
          </a:p>
          <a:p>
            <a:r>
              <a:rPr lang="zh-CN" altLang="en-US" sz="1500" dirty="0" smtClean="0">
                <a:latin typeface="微软雅黑" pitchFamily="34" charset="-122"/>
                <a:ea typeface="微软雅黑" pitchFamily="34" charset="-122"/>
              </a:rPr>
              <a:t>电池寿命突破目前概念，向</a:t>
            </a:r>
            <a:r>
              <a:rPr lang="en-US" altLang="zh-CN" sz="1500" dirty="0" smtClean="0">
                <a:latin typeface="微软雅黑" pitchFamily="34" charset="-122"/>
                <a:ea typeface="微软雅黑" pitchFamily="34" charset="-122"/>
              </a:rPr>
              <a:t>1</a:t>
            </a:r>
            <a:r>
              <a:rPr lang="zh-CN" altLang="en-US" sz="1500" dirty="0" smtClean="0">
                <a:latin typeface="微软雅黑" pitchFamily="34" charset="-122"/>
                <a:ea typeface="微软雅黑" pitchFamily="34" charset="-122"/>
              </a:rPr>
              <a:t>万次迈进，彻底解</a:t>
            </a:r>
          </a:p>
          <a:p>
            <a:r>
              <a:rPr lang="zh-CN" altLang="en-US" sz="1500" dirty="0" smtClean="0">
                <a:latin typeface="微软雅黑" pitchFamily="34" charset="-122"/>
                <a:ea typeface="微软雅黑" pitchFamily="34" charset="-122"/>
              </a:rPr>
              <a:t>除</a:t>
            </a:r>
            <a:r>
              <a:rPr lang="zh-CN" altLang="en-US" sz="1500" dirty="0">
                <a:latin typeface="微软雅黑" pitchFamily="34" charset="-122"/>
                <a:ea typeface="微软雅黑" pitchFamily="34" charset="-122"/>
              </a:rPr>
              <a:t>人们对电池可靠性耐久性的不信任，并留</a:t>
            </a:r>
            <a:r>
              <a:rPr lang="zh-CN" altLang="en-US" sz="1500" dirty="0" smtClean="0">
                <a:latin typeface="微软雅黑" pitchFamily="34" charset="-122"/>
                <a:ea typeface="微软雅黑" pitchFamily="34" charset="-122"/>
              </a:rPr>
              <a:t>有足够的</a:t>
            </a:r>
            <a:r>
              <a:rPr lang="zh-CN" altLang="en-US" sz="1500" dirty="0">
                <a:latin typeface="微软雅黑" pitchFamily="34" charset="-122"/>
                <a:ea typeface="微软雅黑" pitchFamily="34" charset="-122"/>
              </a:rPr>
              <a:t>再利用价值</a:t>
            </a:r>
            <a:r>
              <a:rPr lang="en-US" altLang="zh-CN" sz="1500" dirty="0">
                <a:latin typeface="微软雅黑" pitchFamily="34" charset="-122"/>
                <a:ea typeface="微软雅黑" pitchFamily="34" charset="-122"/>
              </a:rPr>
              <a:t>;</a:t>
            </a:r>
          </a:p>
          <a:p>
            <a:pPr marL="285750" indent="-285750">
              <a:buFont typeface="Arial" pitchFamily="34" charset="0"/>
              <a:buChar char="•"/>
            </a:pPr>
            <a:r>
              <a:rPr lang="zh-CN" altLang="en-US" sz="1500" dirty="0">
                <a:latin typeface="微软雅黑" pitchFamily="34" charset="-122"/>
                <a:ea typeface="微软雅黑" pitchFamily="34" charset="-122"/>
              </a:rPr>
              <a:t>电池系统成本降低到</a:t>
            </a:r>
            <a:r>
              <a:rPr lang="en-US" altLang="zh-CN" sz="1500" dirty="0">
                <a:latin typeface="微软雅黑" pitchFamily="34" charset="-122"/>
                <a:ea typeface="微软雅黑" pitchFamily="34" charset="-122"/>
              </a:rPr>
              <a:t>1</a:t>
            </a:r>
            <a:r>
              <a:rPr lang="zh-CN" altLang="en-US" sz="1500" dirty="0">
                <a:latin typeface="微软雅黑" pitchFamily="34" charset="-122"/>
                <a:ea typeface="微软雅黑" pitchFamily="34" charset="-122"/>
              </a:rPr>
              <a:t>元</a:t>
            </a:r>
            <a:r>
              <a:rPr lang="en-US" altLang="zh-CN" sz="1500" dirty="0">
                <a:latin typeface="微软雅黑" pitchFamily="34" charset="-122"/>
                <a:ea typeface="微软雅黑" pitchFamily="34" charset="-122"/>
              </a:rPr>
              <a:t>/</a:t>
            </a:r>
            <a:r>
              <a:rPr lang="en-US" altLang="zh-CN" sz="1500" dirty="0" err="1">
                <a:latin typeface="微软雅黑" pitchFamily="34" charset="-122"/>
                <a:ea typeface="微软雅黑" pitchFamily="34" charset="-122"/>
              </a:rPr>
              <a:t>Wh</a:t>
            </a:r>
            <a:r>
              <a:rPr lang="zh-CN" altLang="en-US" sz="1500" dirty="0">
                <a:latin typeface="微软雅黑" pitchFamily="34" charset="-122"/>
                <a:ea typeface="微软雅黑" pitchFamily="34" charset="-122"/>
              </a:rPr>
              <a:t>以下，实现电动汽</a:t>
            </a:r>
          </a:p>
          <a:p>
            <a:r>
              <a:rPr lang="zh-CN" altLang="en-US" sz="1500" dirty="0">
                <a:latin typeface="微软雅黑" pitchFamily="34" charset="-122"/>
                <a:ea typeface="微软雅黑" pitchFamily="34" charset="-122"/>
              </a:rPr>
              <a:t>车综合成本低于传统车，结束燃油车的历史。</a:t>
            </a:r>
          </a:p>
        </p:txBody>
      </p:sp>
      <p:sp>
        <p:nvSpPr>
          <p:cNvPr id="5" name="矩形 4"/>
          <p:cNvSpPr/>
          <p:nvPr/>
        </p:nvSpPr>
        <p:spPr>
          <a:xfrm>
            <a:off x="557154" y="3414360"/>
            <a:ext cx="5256584" cy="553998"/>
          </a:xfrm>
          <a:prstGeom prst="rect">
            <a:avLst/>
          </a:prstGeom>
        </p:spPr>
        <p:txBody>
          <a:bodyPr wrap="square">
            <a:spAutoFit/>
          </a:bodyPr>
          <a:lstStyle/>
          <a:p>
            <a:pPr marL="285750" indent="-285750">
              <a:buFont typeface="Arial" pitchFamily="34" charset="0"/>
              <a:buChar char="•"/>
            </a:pPr>
            <a:r>
              <a:rPr lang="zh-CN" altLang="en-US" sz="1500" dirty="0" smtClean="0">
                <a:latin typeface="微软雅黑" pitchFamily="34" charset="-122"/>
                <a:ea typeface="微软雅黑" pitchFamily="34" charset="-122"/>
              </a:rPr>
              <a:t>安全性尤为突出</a:t>
            </a:r>
            <a:r>
              <a:rPr lang="zh-CN" altLang="en-US" sz="1500" dirty="0">
                <a:latin typeface="微软雅黑" pitchFamily="34" charset="-122"/>
                <a:ea typeface="微软雅黑" pitchFamily="34" charset="-122"/>
              </a:rPr>
              <a:t>，近期不宜使用高能量电池</a:t>
            </a:r>
          </a:p>
          <a:p>
            <a:pPr marL="285750" indent="-285750">
              <a:buFont typeface="Arial" pitchFamily="34" charset="0"/>
              <a:buChar char="•"/>
            </a:pPr>
            <a:r>
              <a:rPr lang="zh-CN" altLang="en-US" sz="1500" dirty="0">
                <a:latin typeface="微软雅黑" pitchFamily="34" charset="-122"/>
                <a:ea typeface="微软雅黑" pitchFamily="34" charset="-122"/>
              </a:rPr>
              <a:t>快充、长寿命、高安全性电池是主要应用</a:t>
            </a:r>
            <a:r>
              <a:rPr lang="zh-CN" altLang="en-US" sz="1500" dirty="0" smtClean="0">
                <a:latin typeface="微软雅黑" pitchFamily="34" charset="-122"/>
                <a:ea typeface="微软雅黑" pitchFamily="34" charset="-122"/>
              </a:rPr>
              <a:t>类型</a:t>
            </a:r>
            <a:r>
              <a:rPr lang="zh-CN" altLang="en-US" sz="1500" dirty="0">
                <a:latin typeface="微软雅黑" pitchFamily="34" charset="-122"/>
                <a:ea typeface="微软雅黑" pitchFamily="34" charset="-122"/>
              </a:rPr>
              <a:t>。</a:t>
            </a:r>
          </a:p>
        </p:txBody>
      </p:sp>
      <p:sp>
        <p:nvSpPr>
          <p:cNvPr id="6" name="矩形 5"/>
          <p:cNvSpPr/>
          <p:nvPr/>
        </p:nvSpPr>
        <p:spPr>
          <a:xfrm>
            <a:off x="582266" y="3075806"/>
            <a:ext cx="1210588" cy="338554"/>
          </a:xfrm>
          <a:prstGeom prst="rect">
            <a:avLst/>
          </a:prstGeom>
        </p:spPr>
        <p:txBody>
          <a:bodyPr wrap="none">
            <a:spAutoFit/>
          </a:bodyPr>
          <a:lstStyle/>
          <a:p>
            <a:r>
              <a:rPr lang="zh-CN" altLang="en-US" sz="1600" b="1" dirty="0" smtClean="0">
                <a:latin typeface="微软雅黑" pitchFamily="34" charset="-122"/>
                <a:ea typeface="微软雅黑" pitchFamily="34" charset="-122"/>
              </a:rPr>
              <a:t>新能源客车</a:t>
            </a:r>
            <a:endParaRPr lang="zh-CN" altLang="en-US" sz="1600" b="1" dirty="0">
              <a:latin typeface="微软雅黑" pitchFamily="34" charset="-122"/>
              <a:ea typeface="微软雅黑" pitchFamily="34" charset="-122"/>
            </a:endParaRPr>
          </a:p>
        </p:txBody>
      </p:sp>
      <p:sp>
        <p:nvSpPr>
          <p:cNvPr id="8" name="矩形 7"/>
          <p:cNvSpPr/>
          <p:nvPr/>
        </p:nvSpPr>
        <p:spPr>
          <a:xfrm>
            <a:off x="582266" y="4197662"/>
            <a:ext cx="8310214" cy="307777"/>
          </a:xfrm>
          <a:prstGeom prst="rect">
            <a:avLst/>
          </a:prstGeom>
        </p:spPr>
        <p:txBody>
          <a:bodyPr wrap="square">
            <a:spAutoFit/>
          </a:bodyPr>
          <a:lstStyle/>
          <a:p>
            <a:r>
              <a:rPr lang="zh-CN" altLang="en-US" sz="1400" b="1" dirty="0">
                <a:latin typeface="微软雅黑" pitchFamily="34" charset="-122"/>
                <a:ea typeface="微软雅黑" pitchFamily="34" charset="-122"/>
              </a:rPr>
              <a:t>产品</a:t>
            </a:r>
            <a:r>
              <a:rPr lang="zh-CN" altLang="en-US" sz="1400" b="1" dirty="0" smtClean="0">
                <a:latin typeface="微软雅黑" pitchFamily="34" charset="-122"/>
                <a:ea typeface="微软雅黑" pitchFamily="34" charset="-122"/>
              </a:rPr>
              <a:t>质量     提高电池的产品质量是中国电池产业的艰巨任务，</a:t>
            </a:r>
            <a:r>
              <a:rPr lang="en-US" altLang="zh-CN" sz="1400" b="1" dirty="0" err="1" smtClean="0">
                <a:latin typeface="微软雅黑" pitchFamily="34" charset="-122"/>
                <a:ea typeface="微软雅黑" pitchFamily="34" charset="-122"/>
              </a:rPr>
              <a:t>Cpk</a:t>
            </a:r>
            <a:r>
              <a:rPr lang="zh-CN" altLang="en-US" sz="1400" b="1" dirty="0" smtClean="0">
                <a:latin typeface="微软雅黑" pitchFamily="34" charset="-122"/>
                <a:ea typeface="微软雅黑" pitchFamily="34" charset="-122"/>
              </a:rPr>
              <a:t>值必须达到汽车工业的水平。</a:t>
            </a:r>
            <a:endParaRPr lang="zh-CN" altLang="en-US" sz="1400" b="1" dirty="0">
              <a:latin typeface="微软雅黑" pitchFamily="34" charset="-122"/>
              <a:ea typeface="微软雅黑" pitchFamily="34" charset="-122"/>
            </a:endParaRPr>
          </a:p>
        </p:txBody>
      </p:sp>
      <p:sp>
        <p:nvSpPr>
          <p:cNvPr id="9" name="TextBox 8"/>
          <p:cNvSpPr txBox="1"/>
          <p:nvPr/>
        </p:nvSpPr>
        <p:spPr>
          <a:xfrm>
            <a:off x="5885920" y="890305"/>
            <a:ext cx="2993191" cy="523220"/>
          </a:xfrm>
          <a:prstGeom prst="rect">
            <a:avLst/>
          </a:prstGeom>
          <a:noFill/>
          <a:ln>
            <a:solidFill>
              <a:schemeClr val="tx2"/>
            </a:solidFill>
          </a:ln>
        </p:spPr>
        <p:txBody>
          <a:bodyPr wrap="square" rtlCol="0">
            <a:spAutoFit/>
          </a:bodyPr>
          <a:lstStyle/>
          <a:p>
            <a:r>
              <a:rPr lang="zh-CN" altLang="en-US" sz="1400" dirty="0" smtClean="0">
                <a:latin typeface="微软雅黑" pitchFamily="34" charset="-122"/>
                <a:ea typeface="微软雅黑" pitchFamily="34" charset="-122"/>
              </a:rPr>
              <a:t>宁德时代的概念图。</a:t>
            </a:r>
            <a:endParaRPr lang="en-US" altLang="zh-CN" sz="1400" dirty="0">
              <a:latin typeface="微软雅黑" pitchFamily="34" charset="-122"/>
              <a:ea typeface="微软雅黑" pitchFamily="34" charset="-122"/>
            </a:endParaRPr>
          </a:p>
          <a:p>
            <a:r>
              <a:rPr lang="zh-CN" altLang="en-US" sz="1400" dirty="0" smtClean="0">
                <a:latin typeface="微软雅黑" pitchFamily="34" charset="-122"/>
                <a:ea typeface="微软雅黑" pitchFamily="34" charset="-122"/>
              </a:rPr>
              <a:t>电池寿命目标：</a:t>
            </a:r>
            <a:r>
              <a:rPr lang="en-US" altLang="zh-CN" sz="1400" dirty="0" smtClean="0">
                <a:latin typeface="微软雅黑" pitchFamily="34" charset="-122"/>
                <a:ea typeface="微软雅黑" pitchFamily="34" charset="-122"/>
              </a:rPr>
              <a:t>20</a:t>
            </a:r>
            <a:r>
              <a:rPr lang="zh-CN" altLang="en-US" sz="1400" dirty="0" smtClean="0">
                <a:latin typeface="微软雅黑" pitchFamily="34" charset="-122"/>
                <a:ea typeface="微软雅黑" pitchFamily="34" charset="-122"/>
              </a:rPr>
              <a:t>年、</a:t>
            </a:r>
            <a:r>
              <a:rPr lang="en-US" altLang="zh-CN" sz="1400" dirty="0" smtClean="0">
                <a:latin typeface="微软雅黑" pitchFamily="34" charset="-122"/>
                <a:ea typeface="微软雅黑" pitchFamily="34" charset="-122"/>
              </a:rPr>
              <a:t>1</a:t>
            </a:r>
            <a:r>
              <a:rPr lang="zh-CN" altLang="en-US" sz="1400" dirty="0" smtClean="0">
                <a:latin typeface="微软雅黑" pitchFamily="34" charset="-122"/>
                <a:ea typeface="微软雅黑" pitchFamily="34" charset="-122"/>
              </a:rPr>
              <a:t>万次循环。</a:t>
            </a:r>
            <a:endParaRPr lang="zh-CN" altLang="en-US" sz="1400" dirty="0">
              <a:latin typeface="微软雅黑" pitchFamily="34" charset="-122"/>
              <a:ea typeface="微软雅黑" pitchFamily="34" charset="-122"/>
            </a:endParaRPr>
          </a:p>
        </p:txBody>
      </p:sp>
      <p:pic>
        <p:nvPicPr>
          <p:cNvPr id="10" name="图片 9" descr="屏幕剪辑"/>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5921" y="1559800"/>
            <a:ext cx="2993191" cy="2638328"/>
          </a:xfrm>
          <a:prstGeom prst="rect">
            <a:avLst/>
          </a:prstGeom>
        </p:spPr>
      </p:pic>
      <p:sp>
        <p:nvSpPr>
          <p:cNvPr id="13" name="TextBox 12"/>
          <p:cNvSpPr txBox="1"/>
          <p:nvPr/>
        </p:nvSpPr>
        <p:spPr>
          <a:xfrm>
            <a:off x="107504" y="123478"/>
            <a:ext cx="1728192" cy="400110"/>
          </a:xfrm>
          <a:prstGeom prst="rect">
            <a:avLst/>
          </a:prstGeom>
          <a:noFill/>
        </p:spPr>
        <p:txBody>
          <a:bodyPr wrap="square" rtlCol="0">
            <a:spAutoFit/>
          </a:bodyPr>
          <a:lstStyle/>
          <a:p>
            <a:r>
              <a:rPr lang="en-US" altLang="zh-CN" sz="2000" b="1" dirty="0" smtClean="0">
                <a:latin typeface="黑体" pitchFamily="2" charset="-122"/>
                <a:ea typeface="黑体" pitchFamily="2" charset="-122"/>
              </a:rPr>
              <a:t>3</a:t>
            </a:r>
            <a:r>
              <a:rPr lang="zh-CN" altLang="en-US" sz="2000" b="1" dirty="0" smtClean="0">
                <a:latin typeface="黑体" pitchFamily="2" charset="-122"/>
                <a:ea typeface="黑体" pitchFamily="2" charset="-122"/>
              </a:rPr>
              <a:t>、需求</a:t>
            </a:r>
            <a:endParaRPr lang="zh-CN" altLang="en-US" sz="2000" b="1" dirty="0">
              <a:latin typeface="黑体" pitchFamily="2" charset="-122"/>
              <a:ea typeface="黑体" pitchFamily="2" charset="-122"/>
            </a:endParaRPr>
          </a:p>
        </p:txBody>
      </p:sp>
    </p:spTree>
    <p:extLst>
      <p:ext uri="{BB962C8B-B14F-4D97-AF65-F5344CB8AC3E}">
        <p14:creationId xmlns:p14="http://schemas.microsoft.com/office/powerpoint/2010/main" val="1357946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83768" y="411510"/>
            <a:ext cx="3638208" cy="412934"/>
          </a:xfrm>
          <a:prstGeom prst="rect">
            <a:avLst/>
          </a:prstGeom>
          <a:noFill/>
          <a:ln>
            <a:solidFill>
              <a:schemeClr val="tx1"/>
            </a:solidFill>
          </a:ln>
        </p:spPr>
        <p:txBody>
          <a:bodyPr vert="horz" wrap="square" lIns="91440" tIns="45720" rIns="91440" bIns="45720" rtlCol="0" anchor="ctr">
            <a:spAutoFit/>
          </a:bodyPr>
          <a:lstStyle/>
          <a:p>
            <a:pPr algn="ctr" fontAlgn="base">
              <a:lnSpc>
                <a:spcPts val="2500"/>
              </a:lnSpc>
              <a:spcBef>
                <a:spcPct val="0"/>
              </a:spcBef>
              <a:spcAft>
                <a:spcPct val="0"/>
              </a:spcAft>
            </a:pPr>
            <a:r>
              <a:rPr lang="zh-CN" altLang="en-US" sz="1600" b="1" spc="-150" dirty="0">
                <a:latin typeface="微软雅黑" panose="020B0503020204020204" pitchFamily="34" charset="-122"/>
                <a:ea typeface="微软雅黑" panose="020B0503020204020204" pitchFamily="34" charset="-122"/>
              </a:rPr>
              <a:t>动力电池企业与整车厂合作持续升级</a:t>
            </a:r>
          </a:p>
        </p:txBody>
      </p:sp>
      <p:pic>
        <p:nvPicPr>
          <p:cNvPr id="3" name="图片 2" descr="屏幕剪辑"/>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1059583"/>
            <a:ext cx="3744416" cy="1526775"/>
          </a:xfrm>
          <a:prstGeom prst="rect">
            <a:avLst/>
          </a:prstGeom>
        </p:spPr>
      </p:pic>
      <p:sp>
        <p:nvSpPr>
          <p:cNvPr id="4" name="矩形 3"/>
          <p:cNvSpPr/>
          <p:nvPr/>
        </p:nvSpPr>
        <p:spPr>
          <a:xfrm>
            <a:off x="285720" y="2499743"/>
            <a:ext cx="8562374" cy="2169825"/>
          </a:xfrm>
          <a:prstGeom prst="rect">
            <a:avLst/>
          </a:prstGeom>
        </p:spPr>
        <p:txBody>
          <a:bodyPr wrap="square">
            <a:spAutoFit/>
          </a:bodyPr>
          <a:lstStyle/>
          <a:p>
            <a:pPr marL="285750" indent="-285750">
              <a:lnSpc>
                <a:spcPct val="150000"/>
              </a:lnSpc>
              <a:buFont typeface="Arial" pitchFamily="34" charset="0"/>
              <a:buChar char="•"/>
            </a:pPr>
            <a:r>
              <a:rPr lang="zh-CN" altLang="en-US" sz="1500" dirty="0">
                <a:latin typeface="微软雅黑" pitchFamily="34" charset="-122"/>
                <a:ea typeface="微软雅黑" pitchFamily="34" charset="-122"/>
              </a:rPr>
              <a:t>新能源汽车整车企业获取电池技术主要采取自研、合资和外购三种途径。车企通过外购方式获得动力电池产品时，有更强的</a:t>
            </a:r>
            <a:r>
              <a:rPr lang="zh-CN" altLang="en-US" sz="1500" dirty="0" smtClean="0">
                <a:latin typeface="微软雅黑" pitchFamily="34" charset="-122"/>
                <a:ea typeface="微软雅黑" pitchFamily="34" charset="-122"/>
              </a:rPr>
              <a:t>自主性</a:t>
            </a:r>
            <a:r>
              <a:rPr lang="zh-CN" altLang="en-US" sz="1500" dirty="0">
                <a:latin typeface="微软雅黑" pitchFamily="34" charset="-122"/>
                <a:ea typeface="微软雅黑" pitchFamily="34" charset="-122"/>
              </a:rPr>
              <a:t>和</a:t>
            </a:r>
            <a:r>
              <a:rPr lang="zh-CN" altLang="en-US" sz="1500" dirty="0" smtClean="0">
                <a:latin typeface="微软雅黑" pitchFamily="34" charset="-122"/>
                <a:ea typeface="微软雅黑" pitchFamily="34" charset="-122"/>
              </a:rPr>
              <a:t>灵活性</a:t>
            </a:r>
            <a:r>
              <a:rPr lang="zh-CN" altLang="en-US" sz="1500" dirty="0">
                <a:latin typeface="微软雅黑" pitchFamily="34" charset="-122"/>
                <a:ea typeface="微软雅黑" pitchFamily="34" charset="-122"/>
              </a:rPr>
              <a:t>，可减少电池技术路线带来的风险</a:t>
            </a:r>
            <a:r>
              <a:rPr lang="en-US" altLang="zh-CN" sz="1500" dirty="0">
                <a:latin typeface="微软雅黑" pitchFamily="34" charset="-122"/>
                <a:ea typeface="微软雅黑" pitchFamily="34" charset="-122"/>
              </a:rPr>
              <a:t>;</a:t>
            </a:r>
          </a:p>
          <a:p>
            <a:pPr marL="285750" indent="-285750">
              <a:lnSpc>
                <a:spcPct val="150000"/>
              </a:lnSpc>
              <a:buFont typeface="Arial" pitchFamily="34" charset="0"/>
              <a:buChar char="•"/>
            </a:pPr>
            <a:r>
              <a:rPr lang="zh-CN" altLang="en-US" sz="1500" dirty="0">
                <a:latin typeface="微软雅黑" pitchFamily="34" charset="-122"/>
                <a:ea typeface="微软雅黑" pitchFamily="34" charset="-122"/>
              </a:rPr>
              <a:t>在动力电池降成本、标准化制造、商业模式创新求变的大背景下，车企和动力电池企业的战略合作正在提速</a:t>
            </a:r>
            <a:r>
              <a:rPr lang="en-US" altLang="zh-CN" sz="1500" dirty="0" smtClean="0">
                <a:latin typeface="微软雅黑" pitchFamily="34" charset="-122"/>
                <a:ea typeface="微软雅黑" pitchFamily="34" charset="-122"/>
              </a:rPr>
              <a:t>;</a:t>
            </a:r>
          </a:p>
          <a:p>
            <a:pPr marL="285750" indent="-285750">
              <a:lnSpc>
                <a:spcPct val="150000"/>
              </a:lnSpc>
              <a:buFont typeface="Arial" pitchFamily="34" charset="0"/>
              <a:buChar char="•"/>
            </a:pPr>
            <a:r>
              <a:rPr lang="zh-CN" altLang="en-US" sz="1500" dirty="0" smtClean="0">
                <a:latin typeface="微软雅黑" pitchFamily="34" charset="-122"/>
                <a:ea typeface="微软雅黑" pitchFamily="34" charset="-122"/>
              </a:rPr>
              <a:t>未来</a:t>
            </a:r>
            <a:r>
              <a:rPr lang="zh-CN" altLang="en-US" sz="1500" dirty="0">
                <a:latin typeface="微软雅黑" pitchFamily="34" charset="-122"/>
                <a:ea typeface="微软雅黑" pitchFamily="34" charset="-122"/>
              </a:rPr>
              <a:t>动力电池与整车厂合作将基于产品开发、市场开拓、商业模式创新等多维度考量而形成的贯穿产业链的深度战略合作将成为主流趋势。</a:t>
            </a:r>
          </a:p>
        </p:txBody>
      </p:sp>
      <p:sp>
        <p:nvSpPr>
          <p:cNvPr id="6" name="TextBox 5"/>
          <p:cNvSpPr txBox="1"/>
          <p:nvPr/>
        </p:nvSpPr>
        <p:spPr>
          <a:xfrm>
            <a:off x="107504" y="123478"/>
            <a:ext cx="1728192" cy="400110"/>
          </a:xfrm>
          <a:prstGeom prst="rect">
            <a:avLst/>
          </a:prstGeom>
          <a:noFill/>
        </p:spPr>
        <p:txBody>
          <a:bodyPr wrap="square" rtlCol="0">
            <a:spAutoFit/>
          </a:bodyPr>
          <a:lstStyle/>
          <a:p>
            <a:r>
              <a:rPr lang="en-US" altLang="zh-CN" sz="2000" b="1" dirty="0" smtClean="0">
                <a:latin typeface="黑体" pitchFamily="2" charset="-122"/>
                <a:ea typeface="黑体" pitchFamily="2" charset="-122"/>
              </a:rPr>
              <a:t>3</a:t>
            </a:r>
            <a:r>
              <a:rPr lang="zh-CN" altLang="en-US" sz="2000" b="1" dirty="0" smtClean="0">
                <a:latin typeface="黑体" pitchFamily="2" charset="-122"/>
                <a:ea typeface="黑体" pitchFamily="2" charset="-122"/>
              </a:rPr>
              <a:t>、需求</a:t>
            </a:r>
            <a:endParaRPr lang="zh-CN" altLang="en-US" sz="2000" b="1" dirty="0">
              <a:latin typeface="黑体" pitchFamily="2" charset="-122"/>
              <a:ea typeface="黑体" pitchFamily="2" charset="-122"/>
            </a:endParaRPr>
          </a:p>
        </p:txBody>
      </p:sp>
    </p:spTree>
    <p:extLst>
      <p:ext uri="{BB962C8B-B14F-4D97-AF65-F5344CB8AC3E}">
        <p14:creationId xmlns:p14="http://schemas.microsoft.com/office/powerpoint/2010/main" val="507387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1212</Words>
  <Application>Microsoft Office PowerPoint</Application>
  <PresentationFormat>全屏显示(16:9)</PresentationFormat>
  <Paragraphs>131</Paragraphs>
  <Slides>12</Slides>
  <Notes>3</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Office 主题​​</vt:lpstr>
      <vt:lpstr>PowerPoint 演示文稿</vt:lpstr>
      <vt:lpstr>PowerPoint 演示文稿</vt:lpstr>
      <vt:lpstr>PowerPoint 演示文稿</vt:lpstr>
      <vt:lpstr>PowerPoint 演示文稿</vt:lpstr>
      <vt:lpstr>PowerPoint 演示文稿</vt:lpstr>
      <vt:lpstr>PowerPoint 演示文稿</vt:lpstr>
      <vt:lpstr>锂离子电池技术发展方向</vt:lpstr>
      <vt:lpstr>PowerPoint 演示文稿</vt:lpstr>
      <vt:lpstr>PowerPoint 演示文稿</vt:lpstr>
      <vt:lpstr>电动车电池组一体化布置结构和轻量化设计</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34</cp:revision>
  <dcterms:created xsi:type="dcterms:W3CDTF">2019-10-18T07:55:39Z</dcterms:created>
  <dcterms:modified xsi:type="dcterms:W3CDTF">2019-11-11T01:11:25Z</dcterms:modified>
</cp:coreProperties>
</file>