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4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10" r:id="rId2"/>
    <p:sldMasterId id="2147483712" r:id="rId3"/>
    <p:sldMasterId id="2147483742" r:id="rId4"/>
  </p:sldMasterIdLst>
  <p:notesMasterIdLst>
    <p:notesMasterId r:id="rId74"/>
  </p:notesMasterIdLst>
  <p:sldIdLst>
    <p:sldId id="256" r:id="rId5"/>
    <p:sldId id="337" r:id="rId6"/>
    <p:sldId id="334" r:id="rId7"/>
    <p:sldId id="996" r:id="rId8"/>
    <p:sldId id="336" r:id="rId9"/>
    <p:sldId id="344" r:id="rId10"/>
    <p:sldId id="263" r:id="rId11"/>
    <p:sldId id="994" r:id="rId12"/>
    <p:sldId id="997" r:id="rId13"/>
    <p:sldId id="357" r:id="rId14"/>
    <p:sldId id="406" r:id="rId15"/>
    <p:sldId id="407" r:id="rId16"/>
    <p:sldId id="361" r:id="rId17"/>
    <p:sldId id="362" r:id="rId18"/>
    <p:sldId id="991" r:id="rId19"/>
    <p:sldId id="992" r:id="rId20"/>
    <p:sldId id="989" r:id="rId21"/>
    <p:sldId id="363" r:id="rId22"/>
    <p:sldId id="364" r:id="rId23"/>
    <p:sldId id="317" r:id="rId24"/>
    <p:sldId id="365" r:id="rId25"/>
    <p:sldId id="318" r:id="rId26"/>
    <p:sldId id="990" r:id="rId27"/>
    <p:sldId id="988" r:id="rId28"/>
    <p:sldId id="385" r:id="rId29"/>
    <p:sldId id="993" r:id="rId30"/>
    <p:sldId id="275" r:id="rId31"/>
    <p:sldId id="277" r:id="rId32"/>
    <p:sldId id="368" r:id="rId33"/>
    <p:sldId id="278" r:id="rId34"/>
    <p:sldId id="279" r:id="rId35"/>
    <p:sldId id="412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33" r:id="rId44"/>
    <p:sldId id="435" r:id="rId45"/>
    <p:sldId id="437" r:id="rId46"/>
    <p:sldId id="986" r:id="rId47"/>
    <p:sldId id="982" r:id="rId48"/>
    <p:sldId id="983" r:id="rId49"/>
    <p:sldId id="369" r:id="rId50"/>
    <p:sldId id="370" r:id="rId51"/>
    <p:sldId id="372" r:id="rId52"/>
    <p:sldId id="373" r:id="rId53"/>
    <p:sldId id="374" r:id="rId54"/>
    <p:sldId id="326" r:id="rId55"/>
    <p:sldId id="428" r:id="rId56"/>
    <p:sldId id="375" r:id="rId57"/>
    <p:sldId id="389" r:id="rId58"/>
    <p:sldId id="376" r:id="rId59"/>
    <p:sldId id="378" r:id="rId60"/>
    <p:sldId id="379" r:id="rId61"/>
    <p:sldId id="380" r:id="rId62"/>
    <p:sldId id="381" r:id="rId63"/>
    <p:sldId id="382" r:id="rId64"/>
    <p:sldId id="479" r:id="rId65"/>
    <p:sldId id="500" r:id="rId66"/>
    <p:sldId id="945" r:id="rId67"/>
    <p:sldId id="972" r:id="rId68"/>
    <p:sldId id="981" r:id="rId69"/>
    <p:sldId id="922" r:id="rId70"/>
    <p:sldId id="995" r:id="rId71"/>
    <p:sldId id="352" r:id="rId72"/>
    <p:sldId id="354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hui Yang" initials="LY" lastIdx="1" clrIdx="0">
    <p:extLst>
      <p:ext uri="{19B8F6BF-5375-455C-9EA6-DF929625EA0E}">
        <p15:presenceInfo xmlns:p15="http://schemas.microsoft.com/office/powerpoint/2012/main" userId="S::lyang@ansys.com::43c18569-7b12-4ff1-9273-f8e2e1f965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508" autoAdjust="0"/>
  </p:normalViewPr>
  <p:slideViewPr>
    <p:cSldViewPr showGuides="1">
      <p:cViewPr varScale="1">
        <p:scale>
          <a:sx n="86" d="100"/>
          <a:sy n="86" d="100"/>
        </p:scale>
        <p:origin x="562" y="62"/>
      </p:cViewPr>
      <p:guideLst>
        <p:guide orient="horz" pos="1104"/>
        <p:guide pos="30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HPC Performance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Sheet1!$A$1:$A$3</c:f>
              <c:numCache>
                <c:formatCode>General</c:formatCode>
                <c:ptCount val="3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</c:numCache>
            </c:numRef>
          </c:cat>
          <c:val>
            <c:numRef>
              <c:f>Sheet1!$C$1:$C$3</c:f>
              <c:numCache>
                <c:formatCode>General</c:formatCode>
                <c:ptCount val="3"/>
                <c:pt idx="0">
                  <c:v>13.76470588235294</c:v>
                </c:pt>
                <c:pt idx="1">
                  <c:v>18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7-4C2C-A37D-6C2EF4B07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587504"/>
        <c:axId val="500587896"/>
      </c:barChart>
      <c:catAx>
        <c:axId val="500587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Number</a:t>
                </a:r>
                <a:r>
                  <a:rPr lang="en-US" sz="1400" b="1" baseline="0" dirty="0"/>
                  <a:t> of Cores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00587896"/>
        <c:crosses val="autoZero"/>
        <c:auto val="1"/>
        <c:lblAlgn val="ctr"/>
        <c:lblOffset val="100"/>
        <c:noMultiLvlLbl val="0"/>
      </c:catAx>
      <c:valAx>
        <c:axId val="500587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Speed</a:t>
                </a:r>
                <a:r>
                  <a:rPr lang="en-US" sz="1400" b="1" baseline="0" dirty="0"/>
                  <a:t> Up Factor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0058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39FEE-E209-45A1-9F6D-1F319AC1C1EF}" type="doc">
      <dgm:prSet loTypeId="urn:microsoft.com/office/officeart/2005/8/layout/list1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D87DBA48-96CB-4B8A-B3F3-B5C087084C21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zh-CN" altLang="en-US" sz="2400" b="1" dirty="0">
              <a:solidFill>
                <a:srgbClr val="C00000"/>
              </a:solidFill>
            </a:rPr>
            <a:t>开关电源概述及其挑战</a:t>
          </a:r>
          <a:endParaRPr lang="en-US" sz="2400" b="1" dirty="0">
            <a:solidFill>
              <a:srgbClr val="C00000"/>
            </a:solidFill>
          </a:endParaRPr>
        </a:p>
      </dgm:t>
    </dgm:pt>
    <dgm:pt modelId="{0DA795D2-00BE-4ED9-9098-850646B01379}" type="parTrans" cxnId="{CB7D87CA-5422-4842-95BA-DED0DB39E70E}">
      <dgm:prSet/>
      <dgm:spPr/>
      <dgm:t>
        <a:bodyPr/>
        <a:lstStyle/>
        <a:p>
          <a:endParaRPr lang="zh-CN" altLang="en-US"/>
        </a:p>
      </dgm:t>
    </dgm:pt>
    <dgm:pt modelId="{C6642DC2-A6B5-4CDA-AB4B-0B94B57F4749}" type="sibTrans" cxnId="{CB7D87CA-5422-4842-95BA-DED0DB39E70E}">
      <dgm:prSet/>
      <dgm:spPr/>
      <dgm:t>
        <a:bodyPr/>
        <a:lstStyle/>
        <a:p>
          <a:endParaRPr lang="zh-CN" altLang="en-US"/>
        </a:p>
      </dgm:t>
    </dgm:pt>
    <dgm:pt modelId="{C3847CB8-7CCF-4584-9EB7-EDA63BC35B8E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en-US" altLang="zh-CN" sz="2400" b="1" dirty="0">
              <a:solidFill>
                <a:schemeClr val="tx1"/>
              </a:solidFill>
            </a:rPr>
            <a:t>ANSYS</a:t>
          </a:r>
          <a:r>
            <a:rPr lang="zh-CN" altLang="en-US" sz="2400" b="1" dirty="0">
              <a:solidFill>
                <a:schemeClr val="tx1"/>
              </a:solidFill>
            </a:rPr>
            <a:t>开关电源设计平台</a:t>
          </a:r>
          <a:r>
            <a:rPr lang="zh-CN" altLang="en-US" sz="2400" b="1">
              <a:solidFill>
                <a:schemeClr val="tx1"/>
              </a:solidFill>
            </a:rPr>
            <a:t>实现</a:t>
          </a:r>
          <a:r>
            <a:rPr lang="en-US" altLang="zh-CN" sz="2400" b="1">
              <a:solidFill>
                <a:schemeClr val="tx1"/>
              </a:solidFill>
            </a:rPr>
            <a:t>(</a:t>
          </a:r>
          <a:r>
            <a:rPr lang="zh-CN" altLang="en-US" sz="2400" b="1">
              <a:solidFill>
                <a:schemeClr val="tx1"/>
              </a:solidFill>
            </a:rPr>
            <a:t>包含传导</a:t>
          </a:r>
          <a:r>
            <a:rPr lang="en-US" altLang="zh-CN" sz="2400" b="1">
              <a:solidFill>
                <a:schemeClr val="tx1"/>
              </a:solidFill>
            </a:rPr>
            <a:t>EMI/EMC)</a:t>
          </a:r>
          <a:endParaRPr lang="en-US" sz="2400" b="1" dirty="0">
            <a:solidFill>
              <a:schemeClr val="tx1"/>
            </a:solidFill>
          </a:endParaRPr>
        </a:p>
      </dgm:t>
    </dgm:pt>
    <dgm:pt modelId="{1836C57F-B114-4D12-8F85-CEC857E63CD3}" type="parTrans" cxnId="{F26E1576-64BA-419F-8825-B7ED7A621BFF}">
      <dgm:prSet/>
      <dgm:spPr/>
      <dgm:t>
        <a:bodyPr/>
        <a:lstStyle/>
        <a:p>
          <a:endParaRPr lang="zh-CN" altLang="en-US"/>
        </a:p>
      </dgm:t>
    </dgm:pt>
    <dgm:pt modelId="{EB95849E-3CAC-404D-B8DC-AB8D66FF2BB3}" type="sibTrans" cxnId="{F26E1576-64BA-419F-8825-B7ED7A621BFF}">
      <dgm:prSet/>
      <dgm:spPr/>
      <dgm:t>
        <a:bodyPr/>
        <a:lstStyle/>
        <a:p>
          <a:endParaRPr lang="zh-CN" altLang="en-US"/>
        </a:p>
      </dgm:t>
    </dgm:pt>
    <dgm:pt modelId="{B3F74275-1049-4464-B8AD-61EDBA4B7CA5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zh-CN" altLang="en-US" sz="2400" b="1" dirty="0"/>
            <a:t>总结</a:t>
          </a:r>
        </a:p>
      </dgm:t>
    </dgm:pt>
    <dgm:pt modelId="{E06DA14E-CA04-4B22-8D17-C06416D6C231}" type="parTrans" cxnId="{0F84672A-105B-4EFB-9DEA-BC882942DFBA}">
      <dgm:prSet/>
      <dgm:spPr/>
      <dgm:t>
        <a:bodyPr/>
        <a:lstStyle/>
        <a:p>
          <a:endParaRPr lang="zh-CN" altLang="en-US"/>
        </a:p>
      </dgm:t>
    </dgm:pt>
    <dgm:pt modelId="{4A629B9C-B83A-4576-B2C0-13259214F2C1}" type="sibTrans" cxnId="{0F84672A-105B-4EFB-9DEA-BC882942DFBA}">
      <dgm:prSet/>
      <dgm:spPr/>
      <dgm:t>
        <a:bodyPr/>
        <a:lstStyle/>
        <a:p>
          <a:endParaRPr lang="zh-CN" altLang="en-US"/>
        </a:p>
      </dgm:t>
    </dgm:pt>
    <dgm:pt modelId="{4A37820E-EBD2-4933-A88C-33AC48DC50CD}">
      <dgm:prSet/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US" dirty="0"/>
        </a:p>
      </dgm:t>
    </dgm:pt>
    <dgm:pt modelId="{6AD879C4-CADC-469D-8C9A-89F5C25B061E}" type="parTrans" cxnId="{94F7DD5D-584A-4A63-9F03-5BCFF2050709}">
      <dgm:prSet/>
      <dgm:spPr/>
      <dgm:t>
        <a:bodyPr/>
        <a:lstStyle/>
        <a:p>
          <a:endParaRPr lang="en-US"/>
        </a:p>
      </dgm:t>
    </dgm:pt>
    <dgm:pt modelId="{EB3FBA40-3082-42B6-830E-1C8BD12AE186}" type="sibTrans" cxnId="{94F7DD5D-584A-4A63-9F03-5BCFF2050709}">
      <dgm:prSet/>
      <dgm:spPr/>
      <dgm:t>
        <a:bodyPr/>
        <a:lstStyle/>
        <a:p>
          <a:endParaRPr lang="en-US"/>
        </a:p>
      </dgm:t>
    </dgm:pt>
    <dgm:pt modelId="{2FC11488-ED01-4D1A-A452-9568D7C89123}" type="pres">
      <dgm:prSet presAssocID="{E8539FEE-E209-45A1-9F6D-1F319AC1C1EF}" presName="linear" presStyleCnt="0">
        <dgm:presLayoutVars>
          <dgm:dir/>
          <dgm:animLvl val="lvl"/>
          <dgm:resizeHandles val="exact"/>
        </dgm:presLayoutVars>
      </dgm:prSet>
      <dgm:spPr/>
    </dgm:pt>
    <dgm:pt modelId="{2C451755-2BC1-4793-BF93-4E2934080E75}" type="pres">
      <dgm:prSet presAssocID="{D87DBA48-96CB-4B8A-B3F3-B5C087084C21}" presName="parentLin" presStyleCnt="0"/>
      <dgm:spPr/>
    </dgm:pt>
    <dgm:pt modelId="{37FBE28F-ED66-45BB-B1C5-B4AE8A3457A0}" type="pres">
      <dgm:prSet presAssocID="{D87DBA48-96CB-4B8A-B3F3-B5C087084C21}" presName="parentLeftMargin" presStyleLbl="node1" presStyleIdx="0" presStyleCnt="3"/>
      <dgm:spPr/>
    </dgm:pt>
    <dgm:pt modelId="{ECAC81F9-8C8F-4E9E-B8E9-1547209D96F1}" type="pres">
      <dgm:prSet presAssocID="{D87DBA48-96CB-4B8A-B3F3-B5C087084C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99B42A-BACA-4577-A24E-772A3453DD67}" type="pres">
      <dgm:prSet presAssocID="{D87DBA48-96CB-4B8A-B3F3-B5C087084C21}" presName="negativeSpace" presStyleCnt="0"/>
      <dgm:spPr/>
    </dgm:pt>
    <dgm:pt modelId="{DABFA260-022F-468F-8EB8-8E1ECE932BCB}" type="pres">
      <dgm:prSet presAssocID="{D87DBA48-96CB-4B8A-B3F3-B5C087084C21}" presName="childText" presStyleLbl="conFgAcc1" presStyleIdx="0" presStyleCnt="3">
        <dgm:presLayoutVars>
          <dgm:bulletEnabled val="1"/>
        </dgm:presLayoutVars>
      </dgm:prSet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ADEA9CF6-C113-42C4-82F1-87771494ACEA}" type="pres">
      <dgm:prSet presAssocID="{C6642DC2-A6B5-4CDA-AB4B-0B94B57F4749}" presName="spaceBetweenRectangles" presStyleCnt="0"/>
      <dgm:spPr/>
    </dgm:pt>
    <dgm:pt modelId="{06F76795-393F-440E-9071-833938183DE0}" type="pres">
      <dgm:prSet presAssocID="{C3847CB8-7CCF-4584-9EB7-EDA63BC35B8E}" presName="parentLin" presStyleCnt="0"/>
      <dgm:spPr/>
    </dgm:pt>
    <dgm:pt modelId="{51708E08-3230-4912-97ED-115B758F4737}" type="pres">
      <dgm:prSet presAssocID="{C3847CB8-7CCF-4584-9EB7-EDA63BC35B8E}" presName="parentLeftMargin" presStyleLbl="node1" presStyleIdx="0" presStyleCnt="3"/>
      <dgm:spPr/>
    </dgm:pt>
    <dgm:pt modelId="{BAD53B7D-9805-41E3-A7A8-D3908A6902EB}" type="pres">
      <dgm:prSet presAssocID="{C3847CB8-7CCF-4584-9EB7-EDA63BC35B8E}" presName="parentText" presStyleLbl="node1" presStyleIdx="1" presStyleCnt="3" custScaleX="142621">
        <dgm:presLayoutVars>
          <dgm:chMax val="0"/>
          <dgm:bulletEnabled val="1"/>
        </dgm:presLayoutVars>
      </dgm:prSet>
      <dgm:spPr/>
    </dgm:pt>
    <dgm:pt modelId="{F705C46C-6D28-4FC4-81C9-38ACFD8EB548}" type="pres">
      <dgm:prSet presAssocID="{C3847CB8-7CCF-4584-9EB7-EDA63BC35B8E}" presName="negativeSpace" presStyleCnt="0"/>
      <dgm:spPr/>
    </dgm:pt>
    <dgm:pt modelId="{C3B8A5DC-F1D2-426C-92DA-84E1645EDCC2}" type="pres">
      <dgm:prSet presAssocID="{C3847CB8-7CCF-4584-9EB7-EDA63BC35B8E}" presName="childText" presStyleLbl="conFgAcc1" presStyleIdx="1" presStyleCnt="3">
        <dgm:presLayoutVars>
          <dgm:bulletEnabled val="1"/>
        </dgm:presLayoutVars>
      </dgm:prSet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8587B981-8271-4755-88EE-6C959ACD5CB6}" type="pres">
      <dgm:prSet presAssocID="{EB95849E-3CAC-404D-B8DC-AB8D66FF2BB3}" presName="spaceBetweenRectangles" presStyleCnt="0"/>
      <dgm:spPr/>
    </dgm:pt>
    <dgm:pt modelId="{704DB2AE-1613-47E4-9537-0838EA49747B}" type="pres">
      <dgm:prSet presAssocID="{B3F74275-1049-4464-B8AD-61EDBA4B7CA5}" presName="parentLin" presStyleCnt="0"/>
      <dgm:spPr/>
    </dgm:pt>
    <dgm:pt modelId="{AA1A18E1-52E3-4232-A478-FD6E76F433D8}" type="pres">
      <dgm:prSet presAssocID="{B3F74275-1049-4464-B8AD-61EDBA4B7CA5}" presName="parentLeftMargin" presStyleLbl="node1" presStyleIdx="1" presStyleCnt="3"/>
      <dgm:spPr/>
    </dgm:pt>
    <dgm:pt modelId="{908A4F89-EBED-44AF-B543-2DB57F1E4A02}" type="pres">
      <dgm:prSet presAssocID="{B3F74275-1049-4464-B8AD-61EDBA4B7C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731BD40-21EF-414F-A1DB-B749C2107DBA}" type="pres">
      <dgm:prSet presAssocID="{B3F74275-1049-4464-B8AD-61EDBA4B7CA5}" presName="negativeSpace" presStyleCnt="0"/>
      <dgm:spPr/>
    </dgm:pt>
    <dgm:pt modelId="{7A0D71B4-F7EE-4F47-8B0F-956CA303AE8B}" type="pres">
      <dgm:prSet presAssocID="{B3F74275-1049-4464-B8AD-61EDBA4B7C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8974D03-8D81-4E04-95DC-A24170AA04EE}" type="presOf" srcId="{D87DBA48-96CB-4B8A-B3F3-B5C087084C21}" destId="{37FBE28F-ED66-45BB-B1C5-B4AE8A3457A0}" srcOrd="0" destOrd="0" presId="urn:microsoft.com/office/officeart/2005/8/layout/list1"/>
    <dgm:cxn modelId="{0F84672A-105B-4EFB-9DEA-BC882942DFBA}" srcId="{E8539FEE-E209-45A1-9F6D-1F319AC1C1EF}" destId="{B3F74275-1049-4464-B8AD-61EDBA4B7CA5}" srcOrd="2" destOrd="0" parTransId="{E06DA14E-CA04-4B22-8D17-C06416D6C231}" sibTransId="{4A629B9C-B83A-4576-B2C0-13259214F2C1}"/>
    <dgm:cxn modelId="{88219A37-355F-48D1-B734-6A20393EED2C}" type="presOf" srcId="{C3847CB8-7CCF-4584-9EB7-EDA63BC35B8E}" destId="{BAD53B7D-9805-41E3-A7A8-D3908A6902EB}" srcOrd="1" destOrd="0" presId="urn:microsoft.com/office/officeart/2005/8/layout/list1"/>
    <dgm:cxn modelId="{94F7DD5D-584A-4A63-9F03-5BCFF2050709}" srcId="{B3F74275-1049-4464-B8AD-61EDBA4B7CA5}" destId="{4A37820E-EBD2-4933-A88C-33AC48DC50CD}" srcOrd="0" destOrd="0" parTransId="{6AD879C4-CADC-469D-8C9A-89F5C25B061E}" sibTransId="{EB3FBA40-3082-42B6-830E-1C8BD12AE186}"/>
    <dgm:cxn modelId="{F26E1576-64BA-419F-8825-B7ED7A621BFF}" srcId="{E8539FEE-E209-45A1-9F6D-1F319AC1C1EF}" destId="{C3847CB8-7CCF-4584-9EB7-EDA63BC35B8E}" srcOrd="1" destOrd="0" parTransId="{1836C57F-B114-4D12-8F85-CEC857E63CD3}" sibTransId="{EB95849E-3CAC-404D-B8DC-AB8D66FF2BB3}"/>
    <dgm:cxn modelId="{D1D75089-7590-4729-A3B3-78CEDC0C0DD0}" type="presOf" srcId="{C3847CB8-7CCF-4584-9EB7-EDA63BC35B8E}" destId="{51708E08-3230-4912-97ED-115B758F4737}" srcOrd="0" destOrd="0" presId="urn:microsoft.com/office/officeart/2005/8/layout/list1"/>
    <dgm:cxn modelId="{C9CFF4BB-0123-471C-ABA9-DD1C2F8223F5}" type="presOf" srcId="{E8539FEE-E209-45A1-9F6D-1F319AC1C1EF}" destId="{2FC11488-ED01-4D1A-A452-9568D7C89123}" srcOrd="0" destOrd="0" presId="urn:microsoft.com/office/officeart/2005/8/layout/list1"/>
    <dgm:cxn modelId="{CB7D87CA-5422-4842-95BA-DED0DB39E70E}" srcId="{E8539FEE-E209-45A1-9F6D-1F319AC1C1EF}" destId="{D87DBA48-96CB-4B8A-B3F3-B5C087084C21}" srcOrd="0" destOrd="0" parTransId="{0DA795D2-00BE-4ED9-9098-850646B01379}" sibTransId="{C6642DC2-A6B5-4CDA-AB4B-0B94B57F4749}"/>
    <dgm:cxn modelId="{21612FD3-392A-4715-AC38-CB4D7519037B}" type="presOf" srcId="{D87DBA48-96CB-4B8A-B3F3-B5C087084C21}" destId="{ECAC81F9-8C8F-4E9E-B8E9-1547209D96F1}" srcOrd="1" destOrd="0" presId="urn:microsoft.com/office/officeart/2005/8/layout/list1"/>
    <dgm:cxn modelId="{4F8D57D6-6383-479E-B8C7-3CEB09056FF4}" type="presOf" srcId="{4A37820E-EBD2-4933-A88C-33AC48DC50CD}" destId="{7A0D71B4-F7EE-4F47-8B0F-956CA303AE8B}" srcOrd="0" destOrd="0" presId="urn:microsoft.com/office/officeart/2005/8/layout/list1"/>
    <dgm:cxn modelId="{4E4A9BE6-9514-44E4-8BEB-D64139FEF914}" type="presOf" srcId="{B3F74275-1049-4464-B8AD-61EDBA4B7CA5}" destId="{AA1A18E1-52E3-4232-A478-FD6E76F433D8}" srcOrd="0" destOrd="0" presId="urn:microsoft.com/office/officeart/2005/8/layout/list1"/>
    <dgm:cxn modelId="{D2F461FE-A74E-4B44-BB2A-7B0EFCB21CD0}" type="presOf" srcId="{B3F74275-1049-4464-B8AD-61EDBA4B7CA5}" destId="{908A4F89-EBED-44AF-B543-2DB57F1E4A02}" srcOrd="1" destOrd="0" presId="urn:microsoft.com/office/officeart/2005/8/layout/list1"/>
    <dgm:cxn modelId="{48AF7EB5-1424-4A72-B1E4-F3929F02F0CC}" type="presParOf" srcId="{2FC11488-ED01-4D1A-A452-9568D7C89123}" destId="{2C451755-2BC1-4793-BF93-4E2934080E75}" srcOrd="0" destOrd="0" presId="urn:microsoft.com/office/officeart/2005/8/layout/list1"/>
    <dgm:cxn modelId="{27943009-C0F5-41CE-AA63-7BC31D849F5C}" type="presParOf" srcId="{2C451755-2BC1-4793-BF93-4E2934080E75}" destId="{37FBE28F-ED66-45BB-B1C5-B4AE8A3457A0}" srcOrd="0" destOrd="0" presId="urn:microsoft.com/office/officeart/2005/8/layout/list1"/>
    <dgm:cxn modelId="{782738C1-335D-4548-A891-0341AF617D5A}" type="presParOf" srcId="{2C451755-2BC1-4793-BF93-4E2934080E75}" destId="{ECAC81F9-8C8F-4E9E-B8E9-1547209D96F1}" srcOrd="1" destOrd="0" presId="urn:microsoft.com/office/officeart/2005/8/layout/list1"/>
    <dgm:cxn modelId="{B025085F-C2D0-4501-8FB2-795FAD8E2561}" type="presParOf" srcId="{2FC11488-ED01-4D1A-A452-9568D7C89123}" destId="{BE99B42A-BACA-4577-A24E-772A3453DD67}" srcOrd="1" destOrd="0" presId="urn:microsoft.com/office/officeart/2005/8/layout/list1"/>
    <dgm:cxn modelId="{94E232D3-CD5E-41B9-BDD6-C314E7CF5E18}" type="presParOf" srcId="{2FC11488-ED01-4D1A-A452-9568D7C89123}" destId="{DABFA260-022F-468F-8EB8-8E1ECE932BCB}" srcOrd="2" destOrd="0" presId="urn:microsoft.com/office/officeart/2005/8/layout/list1"/>
    <dgm:cxn modelId="{67242949-BF92-498B-B5A3-FAE47944D907}" type="presParOf" srcId="{2FC11488-ED01-4D1A-A452-9568D7C89123}" destId="{ADEA9CF6-C113-42C4-82F1-87771494ACEA}" srcOrd="3" destOrd="0" presId="urn:microsoft.com/office/officeart/2005/8/layout/list1"/>
    <dgm:cxn modelId="{6D6EF68D-753F-4FE6-BEF9-0C1EB9C69B79}" type="presParOf" srcId="{2FC11488-ED01-4D1A-A452-9568D7C89123}" destId="{06F76795-393F-440E-9071-833938183DE0}" srcOrd="4" destOrd="0" presId="urn:microsoft.com/office/officeart/2005/8/layout/list1"/>
    <dgm:cxn modelId="{D4BD63E7-F91A-4F2D-A5BC-3F7D7836B32A}" type="presParOf" srcId="{06F76795-393F-440E-9071-833938183DE0}" destId="{51708E08-3230-4912-97ED-115B758F4737}" srcOrd="0" destOrd="0" presId="urn:microsoft.com/office/officeart/2005/8/layout/list1"/>
    <dgm:cxn modelId="{103CD394-45F1-4493-87DE-13C69742560F}" type="presParOf" srcId="{06F76795-393F-440E-9071-833938183DE0}" destId="{BAD53B7D-9805-41E3-A7A8-D3908A6902EB}" srcOrd="1" destOrd="0" presId="urn:microsoft.com/office/officeart/2005/8/layout/list1"/>
    <dgm:cxn modelId="{11A9848F-8FD4-46AA-BC97-E080B1D916DF}" type="presParOf" srcId="{2FC11488-ED01-4D1A-A452-9568D7C89123}" destId="{F705C46C-6D28-4FC4-81C9-38ACFD8EB548}" srcOrd="5" destOrd="0" presId="urn:microsoft.com/office/officeart/2005/8/layout/list1"/>
    <dgm:cxn modelId="{624F908C-2915-404C-BE32-A9942D97C983}" type="presParOf" srcId="{2FC11488-ED01-4D1A-A452-9568D7C89123}" destId="{C3B8A5DC-F1D2-426C-92DA-84E1645EDCC2}" srcOrd="6" destOrd="0" presId="urn:microsoft.com/office/officeart/2005/8/layout/list1"/>
    <dgm:cxn modelId="{AD7C179B-082D-495E-AAFC-A7B883D77801}" type="presParOf" srcId="{2FC11488-ED01-4D1A-A452-9568D7C89123}" destId="{8587B981-8271-4755-88EE-6C959ACD5CB6}" srcOrd="7" destOrd="0" presId="urn:microsoft.com/office/officeart/2005/8/layout/list1"/>
    <dgm:cxn modelId="{39BD0A67-C64B-49A5-B121-934413547055}" type="presParOf" srcId="{2FC11488-ED01-4D1A-A452-9568D7C89123}" destId="{704DB2AE-1613-47E4-9537-0838EA49747B}" srcOrd="8" destOrd="0" presId="urn:microsoft.com/office/officeart/2005/8/layout/list1"/>
    <dgm:cxn modelId="{F8D5C30C-3366-4747-AC7F-CFE0DA046417}" type="presParOf" srcId="{704DB2AE-1613-47E4-9537-0838EA49747B}" destId="{AA1A18E1-52E3-4232-A478-FD6E76F433D8}" srcOrd="0" destOrd="0" presId="urn:microsoft.com/office/officeart/2005/8/layout/list1"/>
    <dgm:cxn modelId="{52744EB5-4771-4F1C-810F-DBC42F234899}" type="presParOf" srcId="{704DB2AE-1613-47E4-9537-0838EA49747B}" destId="{908A4F89-EBED-44AF-B543-2DB57F1E4A02}" srcOrd="1" destOrd="0" presId="urn:microsoft.com/office/officeart/2005/8/layout/list1"/>
    <dgm:cxn modelId="{296CAE31-A0C8-4B8E-991B-BE4094A25866}" type="presParOf" srcId="{2FC11488-ED01-4D1A-A452-9568D7C89123}" destId="{C731BD40-21EF-414F-A1DB-B749C2107DBA}" srcOrd="9" destOrd="0" presId="urn:microsoft.com/office/officeart/2005/8/layout/list1"/>
    <dgm:cxn modelId="{1BF90479-3B81-41D0-B604-7A5C071A8786}" type="presParOf" srcId="{2FC11488-ED01-4D1A-A452-9568D7C89123}" destId="{7A0D71B4-F7EE-4F47-8B0F-956CA303AE8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539FEE-E209-45A1-9F6D-1F319AC1C1EF}" type="doc">
      <dgm:prSet loTypeId="urn:microsoft.com/office/officeart/2005/8/layout/list1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D87DBA48-96CB-4B8A-B3F3-B5C087084C21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zh-CN" altLang="en-US" sz="2400" b="1" dirty="0">
              <a:solidFill>
                <a:schemeClr val="tx1"/>
              </a:solidFill>
            </a:rPr>
            <a:t>开关电源概述及其挑战</a:t>
          </a:r>
          <a:endParaRPr lang="en-US" sz="2400" b="1" dirty="0">
            <a:solidFill>
              <a:schemeClr val="tx1"/>
            </a:solidFill>
          </a:endParaRPr>
        </a:p>
      </dgm:t>
    </dgm:pt>
    <dgm:pt modelId="{0DA795D2-00BE-4ED9-9098-850646B01379}" type="parTrans" cxnId="{CB7D87CA-5422-4842-95BA-DED0DB39E70E}">
      <dgm:prSet/>
      <dgm:spPr/>
      <dgm:t>
        <a:bodyPr/>
        <a:lstStyle/>
        <a:p>
          <a:endParaRPr lang="zh-CN" altLang="en-US"/>
        </a:p>
      </dgm:t>
    </dgm:pt>
    <dgm:pt modelId="{C6642DC2-A6B5-4CDA-AB4B-0B94B57F4749}" type="sibTrans" cxnId="{CB7D87CA-5422-4842-95BA-DED0DB39E70E}">
      <dgm:prSet/>
      <dgm:spPr/>
      <dgm:t>
        <a:bodyPr/>
        <a:lstStyle/>
        <a:p>
          <a:endParaRPr lang="zh-CN" altLang="en-US"/>
        </a:p>
      </dgm:t>
    </dgm:pt>
    <dgm:pt modelId="{C3847CB8-7CCF-4584-9EB7-EDA63BC35B8E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en-US" altLang="zh-CN" sz="2400" b="1" dirty="0">
              <a:solidFill>
                <a:srgbClr val="FF0000"/>
              </a:solidFill>
            </a:rPr>
            <a:t>ANSYS</a:t>
          </a:r>
          <a:r>
            <a:rPr lang="zh-CN" altLang="en-US" sz="2400" b="1" dirty="0">
              <a:solidFill>
                <a:srgbClr val="FF0000"/>
              </a:solidFill>
            </a:rPr>
            <a:t>开关电源设计平台实现</a:t>
          </a:r>
          <a:r>
            <a:rPr lang="en-US" altLang="zh-CN" sz="2400" b="1" dirty="0">
              <a:solidFill>
                <a:srgbClr val="FF0000"/>
              </a:solidFill>
            </a:rPr>
            <a:t>(</a:t>
          </a:r>
          <a:r>
            <a:rPr lang="zh-CN" altLang="en-US" sz="2400" b="1" dirty="0">
              <a:solidFill>
                <a:srgbClr val="FF0000"/>
              </a:solidFill>
            </a:rPr>
            <a:t>包含传导</a:t>
          </a:r>
          <a:r>
            <a:rPr lang="en-US" altLang="zh-CN" sz="2400" b="1" dirty="0">
              <a:solidFill>
                <a:srgbClr val="FF0000"/>
              </a:solidFill>
            </a:rPr>
            <a:t>EMI/EMC)</a:t>
          </a:r>
          <a:endParaRPr lang="en-US" sz="2400" b="1" dirty="0">
            <a:solidFill>
              <a:srgbClr val="FF0000"/>
            </a:solidFill>
          </a:endParaRPr>
        </a:p>
      </dgm:t>
    </dgm:pt>
    <dgm:pt modelId="{1836C57F-B114-4D12-8F85-CEC857E63CD3}" type="parTrans" cxnId="{F26E1576-64BA-419F-8825-B7ED7A621BFF}">
      <dgm:prSet/>
      <dgm:spPr/>
      <dgm:t>
        <a:bodyPr/>
        <a:lstStyle/>
        <a:p>
          <a:endParaRPr lang="zh-CN" altLang="en-US"/>
        </a:p>
      </dgm:t>
    </dgm:pt>
    <dgm:pt modelId="{EB95849E-3CAC-404D-B8DC-AB8D66FF2BB3}" type="sibTrans" cxnId="{F26E1576-64BA-419F-8825-B7ED7A621BFF}">
      <dgm:prSet/>
      <dgm:spPr/>
      <dgm:t>
        <a:bodyPr/>
        <a:lstStyle/>
        <a:p>
          <a:endParaRPr lang="zh-CN" altLang="en-US"/>
        </a:p>
      </dgm:t>
    </dgm:pt>
    <dgm:pt modelId="{B3F74275-1049-4464-B8AD-61EDBA4B7CA5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zh-CN" altLang="en-US" sz="2400" b="1" dirty="0"/>
            <a:t>总结</a:t>
          </a:r>
        </a:p>
      </dgm:t>
    </dgm:pt>
    <dgm:pt modelId="{E06DA14E-CA04-4B22-8D17-C06416D6C231}" type="parTrans" cxnId="{0F84672A-105B-4EFB-9DEA-BC882942DFBA}">
      <dgm:prSet/>
      <dgm:spPr/>
      <dgm:t>
        <a:bodyPr/>
        <a:lstStyle/>
        <a:p>
          <a:endParaRPr lang="zh-CN" altLang="en-US"/>
        </a:p>
      </dgm:t>
    </dgm:pt>
    <dgm:pt modelId="{4A629B9C-B83A-4576-B2C0-13259214F2C1}" type="sibTrans" cxnId="{0F84672A-105B-4EFB-9DEA-BC882942DFBA}">
      <dgm:prSet/>
      <dgm:spPr/>
      <dgm:t>
        <a:bodyPr/>
        <a:lstStyle/>
        <a:p>
          <a:endParaRPr lang="zh-CN" altLang="en-US"/>
        </a:p>
      </dgm:t>
    </dgm:pt>
    <dgm:pt modelId="{4A37820E-EBD2-4933-A88C-33AC48DC50CD}">
      <dgm:prSet/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US" dirty="0"/>
        </a:p>
      </dgm:t>
    </dgm:pt>
    <dgm:pt modelId="{6AD879C4-CADC-469D-8C9A-89F5C25B061E}" type="parTrans" cxnId="{94F7DD5D-584A-4A63-9F03-5BCFF2050709}">
      <dgm:prSet/>
      <dgm:spPr/>
      <dgm:t>
        <a:bodyPr/>
        <a:lstStyle/>
        <a:p>
          <a:endParaRPr lang="en-US"/>
        </a:p>
      </dgm:t>
    </dgm:pt>
    <dgm:pt modelId="{EB3FBA40-3082-42B6-830E-1C8BD12AE186}" type="sibTrans" cxnId="{94F7DD5D-584A-4A63-9F03-5BCFF2050709}">
      <dgm:prSet/>
      <dgm:spPr/>
      <dgm:t>
        <a:bodyPr/>
        <a:lstStyle/>
        <a:p>
          <a:endParaRPr lang="en-US"/>
        </a:p>
      </dgm:t>
    </dgm:pt>
    <dgm:pt modelId="{2FC11488-ED01-4D1A-A452-9568D7C89123}" type="pres">
      <dgm:prSet presAssocID="{E8539FEE-E209-45A1-9F6D-1F319AC1C1EF}" presName="linear" presStyleCnt="0">
        <dgm:presLayoutVars>
          <dgm:dir/>
          <dgm:animLvl val="lvl"/>
          <dgm:resizeHandles val="exact"/>
        </dgm:presLayoutVars>
      </dgm:prSet>
      <dgm:spPr/>
    </dgm:pt>
    <dgm:pt modelId="{2C451755-2BC1-4793-BF93-4E2934080E75}" type="pres">
      <dgm:prSet presAssocID="{D87DBA48-96CB-4B8A-B3F3-B5C087084C21}" presName="parentLin" presStyleCnt="0"/>
      <dgm:spPr/>
    </dgm:pt>
    <dgm:pt modelId="{37FBE28F-ED66-45BB-B1C5-B4AE8A3457A0}" type="pres">
      <dgm:prSet presAssocID="{D87DBA48-96CB-4B8A-B3F3-B5C087084C21}" presName="parentLeftMargin" presStyleLbl="node1" presStyleIdx="0" presStyleCnt="3"/>
      <dgm:spPr/>
    </dgm:pt>
    <dgm:pt modelId="{ECAC81F9-8C8F-4E9E-B8E9-1547209D96F1}" type="pres">
      <dgm:prSet presAssocID="{D87DBA48-96CB-4B8A-B3F3-B5C087084C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99B42A-BACA-4577-A24E-772A3453DD67}" type="pres">
      <dgm:prSet presAssocID="{D87DBA48-96CB-4B8A-B3F3-B5C087084C21}" presName="negativeSpace" presStyleCnt="0"/>
      <dgm:spPr/>
    </dgm:pt>
    <dgm:pt modelId="{DABFA260-022F-468F-8EB8-8E1ECE932BCB}" type="pres">
      <dgm:prSet presAssocID="{D87DBA48-96CB-4B8A-B3F3-B5C087084C21}" presName="childText" presStyleLbl="conFgAcc1" presStyleIdx="0" presStyleCnt="3">
        <dgm:presLayoutVars>
          <dgm:bulletEnabled val="1"/>
        </dgm:presLayoutVars>
      </dgm:prSet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ADEA9CF6-C113-42C4-82F1-87771494ACEA}" type="pres">
      <dgm:prSet presAssocID="{C6642DC2-A6B5-4CDA-AB4B-0B94B57F4749}" presName="spaceBetweenRectangles" presStyleCnt="0"/>
      <dgm:spPr/>
    </dgm:pt>
    <dgm:pt modelId="{06F76795-393F-440E-9071-833938183DE0}" type="pres">
      <dgm:prSet presAssocID="{C3847CB8-7CCF-4584-9EB7-EDA63BC35B8E}" presName="parentLin" presStyleCnt="0"/>
      <dgm:spPr/>
    </dgm:pt>
    <dgm:pt modelId="{51708E08-3230-4912-97ED-115B758F4737}" type="pres">
      <dgm:prSet presAssocID="{C3847CB8-7CCF-4584-9EB7-EDA63BC35B8E}" presName="parentLeftMargin" presStyleLbl="node1" presStyleIdx="0" presStyleCnt="3"/>
      <dgm:spPr/>
    </dgm:pt>
    <dgm:pt modelId="{BAD53B7D-9805-41E3-A7A8-D3908A6902EB}" type="pres">
      <dgm:prSet presAssocID="{C3847CB8-7CCF-4584-9EB7-EDA63BC35B8E}" presName="parentText" presStyleLbl="node1" presStyleIdx="1" presStyleCnt="3" custScaleX="142621">
        <dgm:presLayoutVars>
          <dgm:chMax val="0"/>
          <dgm:bulletEnabled val="1"/>
        </dgm:presLayoutVars>
      </dgm:prSet>
      <dgm:spPr/>
    </dgm:pt>
    <dgm:pt modelId="{F705C46C-6D28-4FC4-81C9-38ACFD8EB548}" type="pres">
      <dgm:prSet presAssocID="{C3847CB8-7CCF-4584-9EB7-EDA63BC35B8E}" presName="negativeSpace" presStyleCnt="0"/>
      <dgm:spPr/>
    </dgm:pt>
    <dgm:pt modelId="{C3B8A5DC-F1D2-426C-92DA-84E1645EDCC2}" type="pres">
      <dgm:prSet presAssocID="{C3847CB8-7CCF-4584-9EB7-EDA63BC35B8E}" presName="childText" presStyleLbl="conFgAcc1" presStyleIdx="1" presStyleCnt="3">
        <dgm:presLayoutVars>
          <dgm:bulletEnabled val="1"/>
        </dgm:presLayoutVars>
      </dgm:prSet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8587B981-8271-4755-88EE-6C959ACD5CB6}" type="pres">
      <dgm:prSet presAssocID="{EB95849E-3CAC-404D-B8DC-AB8D66FF2BB3}" presName="spaceBetweenRectangles" presStyleCnt="0"/>
      <dgm:spPr/>
    </dgm:pt>
    <dgm:pt modelId="{704DB2AE-1613-47E4-9537-0838EA49747B}" type="pres">
      <dgm:prSet presAssocID="{B3F74275-1049-4464-B8AD-61EDBA4B7CA5}" presName="parentLin" presStyleCnt="0"/>
      <dgm:spPr/>
    </dgm:pt>
    <dgm:pt modelId="{AA1A18E1-52E3-4232-A478-FD6E76F433D8}" type="pres">
      <dgm:prSet presAssocID="{B3F74275-1049-4464-B8AD-61EDBA4B7CA5}" presName="parentLeftMargin" presStyleLbl="node1" presStyleIdx="1" presStyleCnt="3"/>
      <dgm:spPr/>
    </dgm:pt>
    <dgm:pt modelId="{908A4F89-EBED-44AF-B543-2DB57F1E4A02}" type="pres">
      <dgm:prSet presAssocID="{B3F74275-1049-4464-B8AD-61EDBA4B7C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731BD40-21EF-414F-A1DB-B749C2107DBA}" type="pres">
      <dgm:prSet presAssocID="{B3F74275-1049-4464-B8AD-61EDBA4B7CA5}" presName="negativeSpace" presStyleCnt="0"/>
      <dgm:spPr/>
    </dgm:pt>
    <dgm:pt modelId="{7A0D71B4-F7EE-4F47-8B0F-956CA303AE8B}" type="pres">
      <dgm:prSet presAssocID="{B3F74275-1049-4464-B8AD-61EDBA4B7C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8974D03-8D81-4E04-95DC-A24170AA04EE}" type="presOf" srcId="{D87DBA48-96CB-4B8A-B3F3-B5C087084C21}" destId="{37FBE28F-ED66-45BB-B1C5-B4AE8A3457A0}" srcOrd="0" destOrd="0" presId="urn:microsoft.com/office/officeart/2005/8/layout/list1"/>
    <dgm:cxn modelId="{0F84672A-105B-4EFB-9DEA-BC882942DFBA}" srcId="{E8539FEE-E209-45A1-9F6D-1F319AC1C1EF}" destId="{B3F74275-1049-4464-B8AD-61EDBA4B7CA5}" srcOrd="2" destOrd="0" parTransId="{E06DA14E-CA04-4B22-8D17-C06416D6C231}" sibTransId="{4A629B9C-B83A-4576-B2C0-13259214F2C1}"/>
    <dgm:cxn modelId="{88219A37-355F-48D1-B734-6A20393EED2C}" type="presOf" srcId="{C3847CB8-7CCF-4584-9EB7-EDA63BC35B8E}" destId="{BAD53B7D-9805-41E3-A7A8-D3908A6902EB}" srcOrd="1" destOrd="0" presId="urn:microsoft.com/office/officeart/2005/8/layout/list1"/>
    <dgm:cxn modelId="{94F7DD5D-584A-4A63-9F03-5BCFF2050709}" srcId="{B3F74275-1049-4464-B8AD-61EDBA4B7CA5}" destId="{4A37820E-EBD2-4933-A88C-33AC48DC50CD}" srcOrd="0" destOrd="0" parTransId="{6AD879C4-CADC-469D-8C9A-89F5C25B061E}" sibTransId="{EB3FBA40-3082-42B6-830E-1C8BD12AE186}"/>
    <dgm:cxn modelId="{F26E1576-64BA-419F-8825-B7ED7A621BFF}" srcId="{E8539FEE-E209-45A1-9F6D-1F319AC1C1EF}" destId="{C3847CB8-7CCF-4584-9EB7-EDA63BC35B8E}" srcOrd="1" destOrd="0" parTransId="{1836C57F-B114-4D12-8F85-CEC857E63CD3}" sibTransId="{EB95849E-3CAC-404D-B8DC-AB8D66FF2BB3}"/>
    <dgm:cxn modelId="{D1D75089-7590-4729-A3B3-78CEDC0C0DD0}" type="presOf" srcId="{C3847CB8-7CCF-4584-9EB7-EDA63BC35B8E}" destId="{51708E08-3230-4912-97ED-115B758F4737}" srcOrd="0" destOrd="0" presId="urn:microsoft.com/office/officeart/2005/8/layout/list1"/>
    <dgm:cxn modelId="{C9CFF4BB-0123-471C-ABA9-DD1C2F8223F5}" type="presOf" srcId="{E8539FEE-E209-45A1-9F6D-1F319AC1C1EF}" destId="{2FC11488-ED01-4D1A-A452-9568D7C89123}" srcOrd="0" destOrd="0" presId="urn:microsoft.com/office/officeart/2005/8/layout/list1"/>
    <dgm:cxn modelId="{CB7D87CA-5422-4842-95BA-DED0DB39E70E}" srcId="{E8539FEE-E209-45A1-9F6D-1F319AC1C1EF}" destId="{D87DBA48-96CB-4B8A-B3F3-B5C087084C21}" srcOrd="0" destOrd="0" parTransId="{0DA795D2-00BE-4ED9-9098-850646B01379}" sibTransId="{C6642DC2-A6B5-4CDA-AB4B-0B94B57F4749}"/>
    <dgm:cxn modelId="{21612FD3-392A-4715-AC38-CB4D7519037B}" type="presOf" srcId="{D87DBA48-96CB-4B8A-B3F3-B5C087084C21}" destId="{ECAC81F9-8C8F-4E9E-B8E9-1547209D96F1}" srcOrd="1" destOrd="0" presId="urn:microsoft.com/office/officeart/2005/8/layout/list1"/>
    <dgm:cxn modelId="{4F8D57D6-6383-479E-B8C7-3CEB09056FF4}" type="presOf" srcId="{4A37820E-EBD2-4933-A88C-33AC48DC50CD}" destId="{7A0D71B4-F7EE-4F47-8B0F-956CA303AE8B}" srcOrd="0" destOrd="0" presId="urn:microsoft.com/office/officeart/2005/8/layout/list1"/>
    <dgm:cxn modelId="{4E4A9BE6-9514-44E4-8BEB-D64139FEF914}" type="presOf" srcId="{B3F74275-1049-4464-B8AD-61EDBA4B7CA5}" destId="{AA1A18E1-52E3-4232-A478-FD6E76F433D8}" srcOrd="0" destOrd="0" presId="urn:microsoft.com/office/officeart/2005/8/layout/list1"/>
    <dgm:cxn modelId="{D2F461FE-A74E-4B44-BB2A-7B0EFCB21CD0}" type="presOf" srcId="{B3F74275-1049-4464-B8AD-61EDBA4B7CA5}" destId="{908A4F89-EBED-44AF-B543-2DB57F1E4A02}" srcOrd="1" destOrd="0" presId="urn:microsoft.com/office/officeart/2005/8/layout/list1"/>
    <dgm:cxn modelId="{48AF7EB5-1424-4A72-B1E4-F3929F02F0CC}" type="presParOf" srcId="{2FC11488-ED01-4D1A-A452-9568D7C89123}" destId="{2C451755-2BC1-4793-BF93-4E2934080E75}" srcOrd="0" destOrd="0" presId="urn:microsoft.com/office/officeart/2005/8/layout/list1"/>
    <dgm:cxn modelId="{27943009-C0F5-41CE-AA63-7BC31D849F5C}" type="presParOf" srcId="{2C451755-2BC1-4793-BF93-4E2934080E75}" destId="{37FBE28F-ED66-45BB-B1C5-B4AE8A3457A0}" srcOrd="0" destOrd="0" presId="urn:microsoft.com/office/officeart/2005/8/layout/list1"/>
    <dgm:cxn modelId="{782738C1-335D-4548-A891-0341AF617D5A}" type="presParOf" srcId="{2C451755-2BC1-4793-BF93-4E2934080E75}" destId="{ECAC81F9-8C8F-4E9E-B8E9-1547209D96F1}" srcOrd="1" destOrd="0" presId="urn:microsoft.com/office/officeart/2005/8/layout/list1"/>
    <dgm:cxn modelId="{B025085F-C2D0-4501-8FB2-795FAD8E2561}" type="presParOf" srcId="{2FC11488-ED01-4D1A-A452-9568D7C89123}" destId="{BE99B42A-BACA-4577-A24E-772A3453DD67}" srcOrd="1" destOrd="0" presId="urn:microsoft.com/office/officeart/2005/8/layout/list1"/>
    <dgm:cxn modelId="{94E232D3-CD5E-41B9-BDD6-C314E7CF5E18}" type="presParOf" srcId="{2FC11488-ED01-4D1A-A452-9568D7C89123}" destId="{DABFA260-022F-468F-8EB8-8E1ECE932BCB}" srcOrd="2" destOrd="0" presId="urn:microsoft.com/office/officeart/2005/8/layout/list1"/>
    <dgm:cxn modelId="{67242949-BF92-498B-B5A3-FAE47944D907}" type="presParOf" srcId="{2FC11488-ED01-4D1A-A452-9568D7C89123}" destId="{ADEA9CF6-C113-42C4-82F1-87771494ACEA}" srcOrd="3" destOrd="0" presId="urn:microsoft.com/office/officeart/2005/8/layout/list1"/>
    <dgm:cxn modelId="{6D6EF68D-753F-4FE6-BEF9-0C1EB9C69B79}" type="presParOf" srcId="{2FC11488-ED01-4D1A-A452-9568D7C89123}" destId="{06F76795-393F-440E-9071-833938183DE0}" srcOrd="4" destOrd="0" presId="urn:microsoft.com/office/officeart/2005/8/layout/list1"/>
    <dgm:cxn modelId="{D4BD63E7-F91A-4F2D-A5BC-3F7D7836B32A}" type="presParOf" srcId="{06F76795-393F-440E-9071-833938183DE0}" destId="{51708E08-3230-4912-97ED-115B758F4737}" srcOrd="0" destOrd="0" presId="urn:microsoft.com/office/officeart/2005/8/layout/list1"/>
    <dgm:cxn modelId="{103CD394-45F1-4493-87DE-13C69742560F}" type="presParOf" srcId="{06F76795-393F-440E-9071-833938183DE0}" destId="{BAD53B7D-9805-41E3-A7A8-D3908A6902EB}" srcOrd="1" destOrd="0" presId="urn:microsoft.com/office/officeart/2005/8/layout/list1"/>
    <dgm:cxn modelId="{11A9848F-8FD4-46AA-BC97-E080B1D916DF}" type="presParOf" srcId="{2FC11488-ED01-4D1A-A452-9568D7C89123}" destId="{F705C46C-6D28-4FC4-81C9-38ACFD8EB548}" srcOrd="5" destOrd="0" presId="urn:microsoft.com/office/officeart/2005/8/layout/list1"/>
    <dgm:cxn modelId="{624F908C-2915-404C-BE32-A9942D97C983}" type="presParOf" srcId="{2FC11488-ED01-4D1A-A452-9568D7C89123}" destId="{C3B8A5DC-F1D2-426C-92DA-84E1645EDCC2}" srcOrd="6" destOrd="0" presId="urn:microsoft.com/office/officeart/2005/8/layout/list1"/>
    <dgm:cxn modelId="{AD7C179B-082D-495E-AAFC-A7B883D77801}" type="presParOf" srcId="{2FC11488-ED01-4D1A-A452-9568D7C89123}" destId="{8587B981-8271-4755-88EE-6C959ACD5CB6}" srcOrd="7" destOrd="0" presId="urn:microsoft.com/office/officeart/2005/8/layout/list1"/>
    <dgm:cxn modelId="{39BD0A67-C64B-49A5-B121-934413547055}" type="presParOf" srcId="{2FC11488-ED01-4D1A-A452-9568D7C89123}" destId="{704DB2AE-1613-47E4-9537-0838EA49747B}" srcOrd="8" destOrd="0" presId="urn:microsoft.com/office/officeart/2005/8/layout/list1"/>
    <dgm:cxn modelId="{F8D5C30C-3366-4747-AC7F-CFE0DA046417}" type="presParOf" srcId="{704DB2AE-1613-47E4-9537-0838EA49747B}" destId="{AA1A18E1-52E3-4232-A478-FD6E76F433D8}" srcOrd="0" destOrd="0" presId="urn:microsoft.com/office/officeart/2005/8/layout/list1"/>
    <dgm:cxn modelId="{52744EB5-4771-4F1C-810F-DBC42F234899}" type="presParOf" srcId="{704DB2AE-1613-47E4-9537-0838EA49747B}" destId="{908A4F89-EBED-44AF-B543-2DB57F1E4A02}" srcOrd="1" destOrd="0" presId="urn:microsoft.com/office/officeart/2005/8/layout/list1"/>
    <dgm:cxn modelId="{296CAE31-A0C8-4B8E-991B-BE4094A25866}" type="presParOf" srcId="{2FC11488-ED01-4D1A-A452-9568D7C89123}" destId="{C731BD40-21EF-414F-A1DB-B749C2107DBA}" srcOrd="9" destOrd="0" presId="urn:microsoft.com/office/officeart/2005/8/layout/list1"/>
    <dgm:cxn modelId="{1BF90479-3B81-41D0-B604-7A5C071A8786}" type="presParOf" srcId="{2FC11488-ED01-4D1A-A452-9568D7C89123}" destId="{7A0D71B4-F7EE-4F47-8B0F-956CA303AE8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539FEE-E209-45A1-9F6D-1F319AC1C1EF}" type="doc">
      <dgm:prSet loTypeId="urn:microsoft.com/office/officeart/2005/8/layout/list1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D87DBA48-96CB-4B8A-B3F3-B5C087084C21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zh-CN" altLang="en-US" sz="2400" b="1" dirty="0">
              <a:solidFill>
                <a:schemeClr val="tx1"/>
              </a:solidFill>
            </a:rPr>
            <a:t>开关电源概述及其挑战</a:t>
          </a:r>
          <a:endParaRPr lang="en-US" sz="2400" b="1" dirty="0">
            <a:solidFill>
              <a:schemeClr val="tx1"/>
            </a:solidFill>
          </a:endParaRPr>
        </a:p>
      </dgm:t>
    </dgm:pt>
    <dgm:pt modelId="{0DA795D2-00BE-4ED9-9098-850646B01379}" type="parTrans" cxnId="{CB7D87CA-5422-4842-95BA-DED0DB39E70E}">
      <dgm:prSet/>
      <dgm:spPr/>
      <dgm:t>
        <a:bodyPr/>
        <a:lstStyle/>
        <a:p>
          <a:endParaRPr lang="zh-CN" altLang="en-US"/>
        </a:p>
      </dgm:t>
    </dgm:pt>
    <dgm:pt modelId="{C6642DC2-A6B5-4CDA-AB4B-0B94B57F4749}" type="sibTrans" cxnId="{CB7D87CA-5422-4842-95BA-DED0DB39E70E}">
      <dgm:prSet/>
      <dgm:spPr/>
      <dgm:t>
        <a:bodyPr/>
        <a:lstStyle/>
        <a:p>
          <a:endParaRPr lang="zh-CN" altLang="en-US"/>
        </a:p>
      </dgm:t>
    </dgm:pt>
    <dgm:pt modelId="{C3847CB8-7CCF-4584-9EB7-EDA63BC35B8E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en-US" altLang="zh-CN" sz="2400" b="1" dirty="0">
              <a:solidFill>
                <a:schemeClr val="tx1"/>
              </a:solidFill>
            </a:rPr>
            <a:t>ANSYS</a:t>
          </a:r>
          <a:r>
            <a:rPr lang="zh-CN" altLang="en-US" sz="2400" b="1" dirty="0">
              <a:solidFill>
                <a:schemeClr val="tx1"/>
              </a:solidFill>
            </a:rPr>
            <a:t>开关电源设计平台实现</a:t>
          </a:r>
          <a:r>
            <a:rPr lang="en-US" altLang="zh-CN" sz="2400" b="1" dirty="0">
              <a:solidFill>
                <a:schemeClr val="tx1"/>
              </a:solidFill>
            </a:rPr>
            <a:t>(</a:t>
          </a:r>
          <a:r>
            <a:rPr lang="zh-CN" altLang="en-US" sz="2400" b="1" dirty="0">
              <a:solidFill>
                <a:schemeClr val="tx1"/>
              </a:solidFill>
            </a:rPr>
            <a:t>包含传导</a:t>
          </a:r>
          <a:r>
            <a:rPr lang="en-US" altLang="zh-CN" sz="2400" b="1" dirty="0">
              <a:solidFill>
                <a:schemeClr val="tx1"/>
              </a:solidFill>
            </a:rPr>
            <a:t>EMI/EMC)</a:t>
          </a:r>
          <a:endParaRPr lang="en-US" sz="2400" b="1" dirty="0">
            <a:solidFill>
              <a:schemeClr val="tx1"/>
            </a:solidFill>
          </a:endParaRPr>
        </a:p>
      </dgm:t>
    </dgm:pt>
    <dgm:pt modelId="{1836C57F-B114-4D12-8F85-CEC857E63CD3}" type="parTrans" cxnId="{F26E1576-64BA-419F-8825-B7ED7A621BFF}">
      <dgm:prSet/>
      <dgm:spPr/>
      <dgm:t>
        <a:bodyPr/>
        <a:lstStyle/>
        <a:p>
          <a:endParaRPr lang="zh-CN" altLang="en-US"/>
        </a:p>
      </dgm:t>
    </dgm:pt>
    <dgm:pt modelId="{EB95849E-3CAC-404D-B8DC-AB8D66FF2BB3}" type="sibTrans" cxnId="{F26E1576-64BA-419F-8825-B7ED7A621BFF}">
      <dgm:prSet/>
      <dgm:spPr/>
      <dgm:t>
        <a:bodyPr/>
        <a:lstStyle/>
        <a:p>
          <a:endParaRPr lang="zh-CN" altLang="en-US"/>
        </a:p>
      </dgm:t>
    </dgm:pt>
    <dgm:pt modelId="{B3F74275-1049-4464-B8AD-61EDBA4B7CA5}">
      <dgm:prSet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rtl="0">
            <a:lnSpc>
              <a:spcPct val="100000"/>
            </a:lnSpc>
          </a:pPr>
          <a:r>
            <a:rPr lang="zh-CN" altLang="en-US" sz="2400" b="1" dirty="0">
              <a:solidFill>
                <a:srgbClr val="FF0000"/>
              </a:solidFill>
            </a:rPr>
            <a:t>总结</a:t>
          </a:r>
        </a:p>
      </dgm:t>
    </dgm:pt>
    <dgm:pt modelId="{E06DA14E-CA04-4B22-8D17-C06416D6C231}" type="parTrans" cxnId="{0F84672A-105B-4EFB-9DEA-BC882942DFBA}">
      <dgm:prSet/>
      <dgm:spPr/>
      <dgm:t>
        <a:bodyPr/>
        <a:lstStyle/>
        <a:p>
          <a:endParaRPr lang="zh-CN" altLang="en-US"/>
        </a:p>
      </dgm:t>
    </dgm:pt>
    <dgm:pt modelId="{4A629B9C-B83A-4576-B2C0-13259214F2C1}" type="sibTrans" cxnId="{0F84672A-105B-4EFB-9DEA-BC882942DFBA}">
      <dgm:prSet/>
      <dgm:spPr/>
      <dgm:t>
        <a:bodyPr/>
        <a:lstStyle/>
        <a:p>
          <a:endParaRPr lang="zh-CN" altLang="en-US"/>
        </a:p>
      </dgm:t>
    </dgm:pt>
    <dgm:pt modelId="{4A37820E-EBD2-4933-A88C-33AC48DC50CD}">
      <dgm:prSet/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US" dirty="0"/>
        </a:p>
      </dgm:t>
    </dgm:pt>
    <dgm:pt modelId="{6AD879C4-CADC-469D-8C9A-89F5C25B061E}" type="parTrans" cxnId="{94F7DD5D-584A-4A63-9F03-5BCFF2050709}">
      <dgm:prSet/>
      <dgm:spPr/>
      <dgm:t>
        <a:bodyPr/>
        <a:lstStyle/>
        <a:p>
          <a:endParaRPr lang="en-US"/>
        </a:p>
      </dgm:t>
    </dgm:pt>
    <dgm:pt modelId="{EB3FBA40-3082-42B6-830E-1C8BD12AE186}" type="sibTrans" cxnId="{94F7DD5D-584A-4A63-9F03-5BCFF2050709}">
      <dgm:prSet/>
      <dgm:spPr/>
      <dgm:t>
        <a:bodyPr/>
        <a:lstStyle/>
        <a:p>
          <a:endParaRPr lang="en-US"/>
        </a:p>
      </dgm:t>
    </dgm:pt>
    <dgm:pt modelId="{2FC11488-ED01-4D1A-A452-9568D7C89123}" type="pres">
      <dgm:prSet presAssocID="{E8539FEE-E209-45A1-9F6D-1F319AC1C1EF}" presName="linear" presStyleCnt="0">
        <dgm:presLayoutVars>
          <dgm:dir/>
          <dgm:animLvl val="lvl"/>
          <dgm:resizeHandles val="exact"/>
        </dgm:presLayoutVars>
      </dgm:prSet>
      <dgm:spPr/>
    </dgm:pt>
    <dgm:pt modelId="{2C451755-2BC1-4793-BF93-4E2934080E75}" type="pres">
      <dgm:prSet presAssocID="{D87DBA48-96CB-4B8A-B3F3-B5C087084C21}" presName="parentLin" presStyleCnt="0"/>
      <dgm:spPr/>
    </dgm:pt>
    <dgm:pt modelId="{37FBE28F-ED66-45BB-B1C5-B4AE8A3457A0}" type="pres">
      <dgm:prSet presAssocID="{D87DBA48-96CB-4B8A-B3F3-B5C087084C21}" presName="parentLeftMargin" presStyleLbl="node1" presStyleIdx="0" presStyleCnt="3"/>
      <dgm:spPr/>
    </dgm:pt>
    <dgm:pt modelId="{ECAC81F9-8C8F-4E9E-B8E9-1547209D96F1}" type="pres">
      <dgm:prSet presAssocID="{D87DBA48-96CB-4B8A-B3F3-B5C087084C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99B42A-BACA-4577-A24E-772A3453DD67}" type="pres">
      <dgm:prSet presAssocID="{D87DBA48-96CB-4B8A-B3F3-B5C087084C21}" presName="negativeSpace" presStyleCnt="0"/>
      <dgm:spPr/>
    </dgm:pt>
    <dgm:pt modelId="{DABFA260-022F-468F-8EB8-8E1ECE932BCB}" type="pres">
      <dgm:prSet presAssocID="{D87DBA48-96CB-4B8A-B3F3-B5C087084C21}" presName="childText" presStyleLbl="conFgAcc1" presStyleIdx="0" presStyleCnt="3">
        <dgm:presLayoutVars>
          <dgm:bulletEnabled val="1"/>
        </dgm:presLayoutVars>
      </dgm:prSet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ADEA9CF6-C113-42C4-82F1-87771494ACEA}" type="pres">
      <dgm:prSet presAssocID="{C6642DC2-A6B5-4CDA-AB4B-0B94B57F4749}" presName="spaceBetweenRectangles" presStyleCnt="0"/>
      <dgm:spPr/>
    </dgm:pt>
    <dgm:pt modelId="{06F76795-393F-440E-9071-833938183DE0}" type="pres">
      <dgm:prSet presAssocID="{C3847CB8-7CCF-4584-9EB7-EDA63BC35B8E}" presName="parentLin" presStyleCnt="0"/>
      <dgm:spPr/>
    </dgm:pt>
    <dgm:pt modelId="{51708E08-3230-4912-97ED-115B758F4737}" type="pres">
      <dgm:prSet presAssocID="{C3847CB8-7CCF-4584-9EB7-EDA63BC35B8E}" presName="parentLeftMargin" presStyleLbl="node1" presStyleIdx="0" presStyleCnt="3"/>
      <dgm:spPr/>
    </dgm:pt>
    <dgm:pt modelId="{BAD53B7D-9805-41E3-A7A8-D3908A6902EB}" type="pres">
      <dgm:prSet presAssocID="{C3847CB8-7CCF-4584-9EB7-EDA63BC35B8E}" presName="parentText" presStyleLbl="node1" presStyleIdx="1" presStyleCnt="3" custScaleX="142621">
        <dgm:presLayoutVars>
          <dgm:chMax val="0"/>
          <dgm:bulletEnabled val="1"/>
        </dgm:presLayoutVars>
      </dgm:prSet>
      <dgm:spPr/>
    </dgm:pt>
    <dgm:pt modelId="{F705C46C-6D28-4FC4-81C9-38ACFD8EB548}" type="pres">
      <dgm:prSet presAssocID="{C3847CB8-7CCF-4584-9EB7-EDA63BC35B8E}" presName="negativeSpace" presStyleCnt="0"/>
      <dgm:spPr/>
    </dgm:pt>
    <dgm:pt modelId="{C3B8A5DC-F1D2-426C-92DA-84E1645EDCC2}" type="pres">
      <dgm:prSet presAssocID="{C3847CB8-7CCF-4584-9EB7-EDA63BC35B8E}" presName="childText" presStyleLbl="conFgAcc1" presStyleIdx="1" presStyleCnt="3">
        <dgm:presLayoutVars>
          <dgm:bulletEnabled val="1"/>
        </dgm:presLayoutVars>
      </dgm:prSet>
      <dgm:spPr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8587B981-8271-4755-88EE-6C959ACD5CB6}" type="pres">
      <dgm:prSet presAssocID="{EB95849E-3CAC-404D-B8DC-AB8D66FF2BB3}" presName="spaceBetweenRectangles" presStyleCnt="0"/>
      <dgm:spPr/>
    </dgm:pt>
    <dgm:pt modelId="{704DB2AE-1613-47E4-9537-0838EA49747B}" type="pres">
      <dgm:prSet presAssocID="{B3F74275-1049-4464-B8AD-61EDBA4B7CA5}" presName="parentLin" presStyleCnt="0"/>
      <dgm:spPr/>
    </dgm:pt>
    <dgm:pt modelId="{AA1A18E1-52E3-4232-A478-FD6E76F433D8}" type="pres">
      <dgm:prSet presAssocID="{B3F74275-1049-4464-B8AD-61EDBA4B7CA5}" presName="parentLeftMargin" presStyleLbl="node1" presStyleIdx="1" presStyleCnt="3"/>
      <dgm:spPr/>
    </dgm:pt>
    <dgm:pt modelId="{908A4F89-EBED-44AF-B543-2DB57F1E4A02}" type="pres">
      <dgm:prSet presAssocID="{B3F74275-1049-4464-B8AD-61EDBA4B7C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731BD40-21EF-414F-A1DB-B749C2107DBA}" type="pres">
      <dgm:prSet presAssocID="{B3F74275-1049-4464-B8AD-61EDBA4B7CA5}" presName="negativeSpace" presStyleCnt="0"/>
      <dgm:spPr/>
    </dgm:pt>
    <dgm:pt modelId="{7A0D71B4-F7EE-4F47-8B0F-956CA303AE8B}" type="pres">
      <dgm:prSet presAssocID="{B3F74275-1049-4464-B8AD-61EDBA4B7C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8974D03-8D81-4E04-95DC-A24170AA04EE}" type="presOf" srcId="{D87DBA48-96CB-4B8A-B3F3-B5C087084C21}" destId="{37FBE28F-ED66-45BB-B1C5-B4AE8A3457A0}" srcOrd="0" destOrd="0" presId="urn:microsoft.com/office/officeart/2005/8/layout/list1"/>
    <dgm:cxn modelId="{0F84672A-105B-4EFB-9DEA-BC882942DFBA}" srcId="{E8539FEE-E209-45A1-9F6D-1F319AC1C1EF}" destId="{B3F74275-1049-4464-B8AD-61EDBA4B7CA5}" srcOrd="2" destOrd="0" parTransId="{E06DA14E-CA04-4B22-8D17-C06416D6C231}" sibTransId="{4A629B9C-B83A-4576-B2C0-13259214F2C1}"/>
    <dgm:cxn modelId="{88219A37-355F-48D1-B734-6A20393EED2C}" type="presOf" srcId="{C3847CB8-7CCF-4584-9EB7-EDA63BC35B8E}" destId="{BAD53B7D-9805-41E3-A7A8-D3908A6902EB}" srcOrd="1" destOrd="0" presId="urn:microsoft.com/office/officeart/2005/8/layout/list1"/>
    <dgm:cxn modelId="{94F7DD5D-584A-4A63-9F03-5BCFF2050709}" srcId="{B3F74275-1049-4464-B8AD-61EDBA4B7CA5}" destId="{4A37820E-EBD2-4933-A88C-33AC48DC50CD}" srcOrd="0" destOrd="0" parTransId="{6AD879C4-CADC-469D-8C9A-89F5C25B061E}" sibTransId="{EB3FBA40-3082-42B6-830E-1C8BD12AE186}"/>
    <dgm:cxn modelId="{F26E1576-64BA-419F-8825-B7ED7A621BFF}" srcId="{E8539FEE-E209-45A1-9F6D-1F319AC1C1EF}" destId="{C3847CB8-7CCF-4584-9EB7-EDA63BC35B8E}" srcOrd="1" destOrd="0" parTransId="{1836C57F-B114-4D12-8F85-CEC857E63CD3}" sibTransId="{EB95849E-3CAC-404D-B8DC-AB8D66FF2BB3}"/>
    <dgm:cxn modelId="{D1D75089-7590-4729-A3B3-78CEDC0C0DD0}" type="presOf" srcId="{C3847CB8-7CCF-4584-9EB7-EDA63BC35B8E}" destId="{51708E08-3230-4912-97ED-115B758F4737}" srcOrd="0" destOrd="0" presId="urn:microsoft.com/office/officeart/2005/8/layout/list1"/>
    <dgm:cxn modelId="{C9CFF4BB-0123-471C-ABA9-DD1C2F8223F5}" type="presOf" srcId="{E8539FEE-E209-45A1-9F6D-1F319AC1C1EF}" destId="{2FC11488-ED01-4D1A-A452-9568D7C89123}" srcOrd="0" destOrd="0" presId="urn:microsoft.com/office/officeart/2005/8/layout/list1"/>
    <dgm:cxn modelId="{CB7D87CA-5422-4842-95BA-DED0DB39E70E}" srcId="{E8539FEE-E209-45A1-9F6D-1F319AC1C1EF}" destId="{D87DBA48-96CB-4B8A-B3F3-B5C087084C21}" srcOrd="0" destOrd="0" parTransId="{0DA795D2-00BE-4ED9-9098-850646B01379}" sibTransId="{C6642DC2-A6B5-4CDA-AB4B-0B94B57F4749}"/>
    <dgm:cxn modelId="{21612FD3-392A-4715-AC38-CB4D7519037B}" type="presOf" srcId="{D87DBA48-96CB-4B8A-B3F3-B5C087084C21}" destId="{ECAC81F9-8C8F-4E9E-B8E9-1547209D96F1}" srcOrd="1" destOrd="0" presId="urn:microsoft.com/office/officeart/2005/8/layout/list1"/>
    <dgm:cxn modelId="{4F8D57D6-6383-479E-B8C7-3CEB09056FF4}" type="presOf" srcId="{4A37820E-EBD2-4933-A88C-33AC48DC50CD}" destId="{7A0D71B4-F7EE-4F47-8B0F-956CA303AE8B}" srcOrd="0" destOrd="0" presId="urn:microsoft.com/office/officeart/2005/8/layout/list1"/>
    <dgm:cxn modelId="{4E4A9BE6-9514-44E4-8BEB-D64139FEF914}" type="presOf" srcId="{B3F74275-1049-4464-B8AD-61EDBA4B7CA5}" destId="{AA1A18E1-52E3-4232-A478-FD6E76F433D8}" srcOrd="0" destOrd="0" presId="urn:microsoft.com/office/officeart/2005/8/layout/list1"/>
    <dgm:cxn modelId="{D2F461FE-A74E-4B44-BB2A-7B0EFCB21CD0}" type="presOf" srcId="{B3F74275-1049-4464-B8AD-61EDBA4B7CA5}" destId="{908A4F89-EBED-44AF-B543-2DB57F1E4A02}" srcOrd="1" destOrd="0" presId="urn:microsoft.com/office/officeart/2005/8/layout/list1"/>
    <dgm:cxn modelId="{48AF7EB5-1424-4A72-B1E4-F3929F02F0CC}" type="presParOf" srcId="{2FC11488-ED01-4D1A-A452-9568D7C89123}" destId="{2C451755-2BC1-4793-BF93-4E2934080E75}" srcOrd="0" destOrd="0" presId="urn:microsoft.com/office/officeart/2005/8/layout/list1"/>
    <dgm:cxn modelId="{27943009-C0F5-41CE-AA63-7BC31D849F5C}" type="presParOf" srcId="{2C451755-2BC1-4793-BF93-4E2934080E75}" destId="{37FBE28F-ED66-45BB-B1C5-B4AE8A3457A0}" srcOrd="0" destOrd="0" presId="urn:microsoft.com/office/officeart/2005/8/layout/list1"/>
    <dgm:cxn modelId="{782738C1-335D-4548-A891-0341AF617D5A}" type="presParOf" srcId="{2C451755-2BC1-4793-BF93-4E2934080E75}" destId="{ECAC81F9-8C8F-4E9E-B8E9-1547209D96F1}" srcOrd="1" destOrd="0" presId="urn:microsoft.com/office/officeart/2005/8/layout/list1"/>
    <dgm:cxn modelId="{B025085F-C2D0-4501-8FB2-795FAD8E2561}" type="presParOf" srcId="{2FC11488-ED01-4D1A-A452-9568D7C89123}" destId="{BE99B42A-BACA-4577-A24E-772A3453DD67}" srcOrd="1" destOrd="0" presId="urn:microsoft.com/office/officeart/2005/8/layout/list1"/>
    <dgm:cxn modelId="{94E232D3-CD5E-41B9-BDD6-C314E7CF5E18}" type="presParOf" srcId="{2FC11488-ED01-4D1A-A452-9568D7C89123}" destId="{DABFA260-022F-468F-8EB8-8E1ECE932BCB}" srcOrd="2" destOrd="0" presId="urn:microsoft.com/office/officeart/2005/8/layout/list1"/>
    <dgm:cxn modelId="{67242949-BF92-498B-B5A3-FAE47944D907}" type="presParOf" srcId="{2FC11488-ED01-4D1A-A452-9568D7C89123}" destId="{ADEA9CF6-C113-42C4-82F1-87771494ACEA}" srcOrd="3" destOrd="0" presId="urn:microsoft.com/office/officeart/2005/8/layout/list1"/>
    <dgm:cxn modelId="{6D6EF68D-753F-4FE6-BEF9-0C1EB9C69B79}" type="presParOf" srcId="{2FC11488-ED01-4D1A-A452-9568D7C89123}" destId="{06F76795-393F-440E-9071-833938183DE0}" srcOrd="4" destOrd="0" presId="urn:microsoft.com/office/officeart/2005/8/layout/list1"/>
    <dgm:cxn modelId="{D4BD63E7-F91A-4F2D-A5BC-3F7D7836B32A}" type="presParOf" srcId="{06F76795-393F-440E-9071-833938183DE0}" destId="{51708E08-3230-4912-97ED-115B758F4737}" srcOrd="0" destOrd="0" presId="urn:microsoft.com/office/officeart/2005/8/layout/list1"/>
    <dgm:cxn modelId="{103CD394-45F1-4493-87DE-13C69742560F}" type="presParOf" srcId="{06F76795-393F-440E-9071-833938183DE0}" destId="{BAD53B7D-9805-41E3-A7A8-D3908A6902EB}" srcOrd="1" destOrd="0" presId="urn:microsoft.com/office/officeart/2005/8/layout/list1"/>
    <dgm:cxn modelId="{11A9848F-8FD4-46AA-BC97-E080B1D916DF}" type="presParOf" srcId="{2FC11488-ED01-4D1A-A452-9568D7C89123}" destId="{F705C46C-6D28-4FC4-81C9-38ACFD8EB548}" srcOrd="5" destOrd="0" presId="urn:microsoft.com/office/officeart/2005/8/layout/list1"/>
    <dgm:cxn modelId="{624F908C-2915-404C-BE32-A9942D97C983}" type="presParOf" srcId="{2FC11488-ED01-4D1A-A452-9568D7C89123}" destId="{C3B8A5DC-F1D2-426C-92DA-84E1645EDCC2}" srcOrd="6" destOrd="0" presId="urn:microsoft.com/office/officeart/2005/8/layout/list1"/>
    <dgm:cxn modelId="{AD7C179B-082D-495E-AAFC-A7B883D77801}" type="presParOf" srcId="{2FC11488-ED01-4D1A-A452-9568D7C89123}" destId="{8587B981-8271-4755-88EE-6C959ACD5CB6}" srcOrd="7" destOrd="0" presId="urn:microsoft.com/office/officeart/2005/8/layout/list1"/>
    <dgm:cxn modelId="{39BD0A67-C64B-49A5-B121-934413547055}" type="presParOf" srcId="{2FC11488-ED01-4D1A-A452-9568D7C89123}" destId="{704DB2AE-1613-47E4-9537-0838EA49747B}" srcOrd="8" destOrd="0" presId="urn:microsoft.com/office/officeart/2005/8/layout/list1"/>
    <dgm:cxn modelId="{F8D5C30C-3366-4747-AC7F-CFE0DA046417}" type="presParOf" srcId="{704DB2AE-1613-47E4-9537-0838EA49747B}" destId="{AA1A18E1-52E3-4232-A478-FD6E76F433D8}" srcOrd="0" destOrd="0" presId="urn:microsoft.com/office/officeart/2005/8/layout/list1"/>
    <dgm:cxn modelId="{52744EB5-4771-4F1C-810F-DBC42F234899}" type="presParOf" srcId="{704DB2AE-1613-47E4-9537-0838EA49747B}" destId="{908A4F89-EBED-44AF-B543-2DB57F1E4A02}" srcOrd="1" destOrd="0" presId="urn:microsoft.com/office/officeart/2005/8/layout/list1"/>
    <dgm:cxn modelId="{296CAE31-A0C8-4B8E-991B-BE4094A25866}" type="presParOf" srcId="{2FC11488-ED01-4D1A-A452-9568D7C89123}" destId="{C731BD40-21EF-414F-A1DB-B749C2107DBA}" srcOrd="9" destOrd="0" presId="urn:microsoft.com/office/officeart/2005/8/layout/list1"/>
    <dgm:cxn modelId="{1BF90479-3B81-41D0-B604-7A5C071A8786}" type="presParOf" srcId="{2FC11488-ED01-4D1A-A452-9568D7C89123}" destId="{7A0D71B4-F7EE-4F47-8B0F-956CA303AE8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FA260-022F-468F-8EB8-8E1ECE932BCB}">
      <dsp:nvSpPr>
        <dsp:cNvPr id="0" name=""/>
        <dsp:cNvSpPr/>
      </dsp:nvSpPr>
      <dsp:spPr>
        <a:xfrm>
          <a:off x="0" y="47628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AC81F9-8C8F-4E9E-B8E9-1547209D96F1}">
      <dsp:nvSpPr>
        <dsp:cNvPr id="0" name=""/>
        <dsp:cNvSpPr/>
      </dsp:nvSpPr>
      <dsp:spPr>
        <a:xfrm>
          <a:off x="415290" y="48240"/>
          <a:ext cx="5814060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C00000"/>
              </a:solidFill>
            </a:rPr>
            <a:t>开关电源概述及其挑战</a:t>
          </a:r>
          <a:endParaRPr lang="en-US" sz="2400" b="1" kern="1200" dirty="0">
            <a:solidFill>
              <a:srgbClr val="C00000"/>
            </a:solidFill>
          </a:endParaRPr>
        </a:p>
      </dsp:txBody>
      <dsp:txXfrm>
        <a:off x="457080" y="90030"/>
        <a:ext cx="5730480" cy="772500"/>
      </dsp:txXfrm>
    </dsp:sp>
    <dsp:sp modelId="{C3B8A5DC-F1D2-426C-92DA-84E1645EDCC2}">
      <dsp:nvSpPr>
        <dsp:cNvPr id="0" name=""/>
        <dsp:cNvSpPr/>
      </dsp:nvSpPr>
      <dsp:spPr>
        <a:xfrm>
          <a:off x="0" y="179172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D53B7D-9805-41E3-A7A8-D3908A6902EB}">
      <dsp:nvSpPr>
        <dsp:cNvPr id="0" name=""/>
        <dsp:cNvSpPr/>
      </dsp:nvSpPr>
      <dsp:spPr>
        <a:xfrm>
          <a:off x="395823" y="1363680"/>
          <a:ext cx="7903379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</a:rPr>
            <a:t>ANSYS</a:t>
          </a:r>
          <a:r>
            <a:rPr lang="zh-CN" altLang="en-US" sz="2400" b="1" kern="1200" dirty="0">
              <a:solidFill>
                <a:schemeClr val="tx1"/>
              </a:solidFill>
            </a:rPr>
            <a:t>开关电源设计平台</a:t>
          </a:r>
          <a:r>
            <a:rPr lang="zh-CN" altLang="en-US" sz="2400" b="1" kern="1200">
              <a:solidFill>
                <a:schemeClr val="tx1"/>
              </a:solidFill>
            </a:rPr>
            <a:t>实现</a:t>
          </a:r>
          <a:r>
            <a:rPr lang="en-US" altLang="zh-CN" sz="2400" b="1" kern="1200">
              <a:solidFill>
                <a:schemeClr val="tx1"/>
              </a:solidFill>
            </a:rPr>
            <a:t>(</a:t>
          </a:r>
          <a:r>
            <a:rPr lang="zh-CN" altLang="en-US" sz="2400" b="1" kern="1200">
              <a:solidFill>
                <a:schemeClr val="tx1"/>
              </a:solidFill>
            </a:rPr>
            <a:t>包含传导</a:t>
          </a:r>
          <a:r>
            <a:rPr lang="en-US" altLang="zh-CN" sz="2400" b="1" kern="1200">
              <a:solidFill>
                <a:schemeClr val="tx1"/>
              </a:solidFill>
            </a:rPr>
            <a:t>EMI/EMC)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437613" y="1405470"/>
        <a:ext cx="7819799" cy="772500"/>
      </dsp:txXfrm>
    </dsp:sp>
    <dsp:sp modelId="{7A0D71B4-F7EE-4F47-8B0F-956CA303AE8B}">
      <dsp:nvSpPr>
        <dsp:cNvPr id="0" name=""/>
        <dsp:cNvSpPr/>
      </dsp:nvSpPr>
      <dsp:spPr>
        <a:xfrm>
          <a:off x="0" y="310716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4622" tIns="604012" rIns="64462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3107160"/>
        <a:ext cx="8305800" cy="730800"/>
      </dsp:txXfrm>
    </dsp:sp>
    <dsp:sp modelId="{908A4F89-EBED-44AF-B543-2DB57F1E4A02}">
      <dsp:nvSpPr>
        <dsp:cNvPr id="0" name=""/>
        <dsp:cNvSpPr/>
      </dsp:nvSpPr>
      <dsp:spPr>
        <a:xfrm>
          <a:off x="415290" y="2679120"/>
          <a:ext cx="5814060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总结</a:t>
          </a:r>
        </a:p>
      </dsp:txBody>
      <dsp:txXfrm>
        <a:off x="457080" y="2720910"/>
        <a:ext cx="573048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FA260-022F-468F-8EB8-8E1ECE932BCB}">
      <dsp:nvSpPr>
        <dsp:cNvPr id="0" name=""/>
        <dsp:cNvSpPr/>
      </dsp:nvSpPr>
      <dsp:spPr>
        <a:xfrm>
          <a:off x="0" y="47628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AC81F9-8C8F-4E9E-B8E9-1547209D96F1}">
      <dsp:nvSpPr>
        <dsp:cNvPr id="0" name=""/>
        <dsp:cNvSpPr/>
      </dsp:nvSpPr>
      <dsp:spPr>
        <a:xfrm>
          <a:off x="415290" y="48240"/>
          <a:ext cx="5814060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tx1"/>
              </a:solidFill>
            </a:rPr>
            <a:t>开关电源概述及其挑战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457080" y="90030"/>
        <a:ext cx="5730480" cy="772500"/>
      </dsp:txXfrm>
    </dsp:sp>
    <dsp:sp modelId="{C3B8A5DC-F1D2-426C-92DA-84E1645EDCC2}">
      <dsp:nvSpPr>
        <dsp:cNvPr id="0" name=""/>
        <dsp:cNvSpPr/>
      </dsp:nvSpPr>
      <dsp:spPr>
        <a:xfrm>
          <a:off x="0" y="179172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D53B7D-9805-41E3-A7A8-D3908A6902EB}">
      <dsp:nvSpPr>
        <dsp:cNvPr id="0" name=""/>
        <dsp:cNvSpPr/>
      </dsp:nvSpPr>
      <dsp:spPr>
        <a:xfrm>
          <a:off x="395823" y="1363680"/>
          <a:ext cx="7903379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rgbClr val="FF0000"/>
              </a:solidFill>
            </a:rPr>
            <a:t>ANSYS</a:t>
          </a:r>
          <a:r>
            <a:rPr lang="zh-CN" altLang="en-US" sz="2400" b="1" kern="1200" dirty="0">
              <a:solidFill>
                <a:srgbClr val="FF0000"/>
              </a:solidFill>
            </a:rPr>
            <a:t>开关电源设计平台实现</a:t>
          </a:r>
          <a:r>
            <a:rPr lang="en-US" altLang="zh-CN" sz="2400" b="1" kern="1200" dirty="0">
              <a:solidFill>
                <a:srgbClr val="FF0000"/>
              </a:solidFill>
            </a:rPr>
            <a:t>(</a:t>
          </a:r>
          <a:r>
            <a:rPr lang="zh-CN" altLang="en-US" sz="2400" b="1" kern="1200" dirty="0">
              <a:solidFill>
                <a:srgbClr val="FF0000"/>
              </a:solidFill>
            </a:rPr>
            <a:t>包含传导</a:t>
          </a:r>
          <a:r>
            <a:rPr lang="en-US" altLang="zh-CN" sz="2400" b="1" kern="1200" dirty="0">
              <a:solidFill>
                <a:srgbClr val="FF0000"/>
              </a:solidFill>
            </a:rPr>
            <a:t>EMI/EMC)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437613" y="1405470"/>
        <a:ext cx="7819799" cy="772500"/>
      </dsp:txXfrm>
    </dsp:sp>
    <dsp:sp modelId="{7A0D71B4-F7EE-4F47-8B0F-956CA303AE8B}">
      <dsp:nvSpPr>
        <dsp:cNvPr id="0" name=""/>
        <dsp:cNvSpPr/>
      </dsp:nvSpPr>
      <dsp:spPr>
        <a:xfrm>
          <a:off x="0" y="310716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4622" tIns="604012" rIns="64462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3107160"/>
        <a:ext cx="8305800" cy="730800"/>
      </dsp:txXfrm>
    </dsp:sp>
    <dsp:sp modelId="{908A4F89-EBED-44AF-B543-2DB57F1E4A02}">
      <dsp:nvSpPr>
        <dsp:cNvPr id="0" name=""/>
        <dsp:cNvSpPr/>
      </dsp:nvSpPr>
      <dsp:spPr>
        <a:xfrm>
          <a:off x="415290" y="2679120"/>
          <a:ext cx="5814060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总结</a:t>
          </a:r>
        </a:p>
      </dsp:txBody>
      <dsp:txXfrm>
        <a:off x="457080" y="2720910"/>
        <a:ext cx="5730480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FA260-022F-468F-8EB8-8E1ECE932BCB}">
      <dsp:nvSpPr>
        <dsp:cNvPr id="0" name=""/>
        <dsp:cNvSpPr/>
      </dsp:nvSpPr>
      <dsp:spPr>
        <a:xfrm>
          <a:off x="0" y="47628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AC81F9-8C8F-4E9E-B8E9-1547209D96F1}">
      <dsp:nvSpPr>
        <dsp:cNvPr id="0" name=""/>
        <dsp:cNvSpPr/>
      </dsp:nvSpPr>
      <dsp:spPr>
        <a:xfrm>
          <a:off x="415290" y="48240"/>
          <a:ext cx="5814060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tx1"/>
              </a:solidFill>
            </a:rPr>
            <a:t>开关电源概述及其挑战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457080" y="90030"/>
        <a:ext cx="5730480" cy="772500"/>
      </dsp:txXfrm>
    </dsp:sp>
    <dsp:sp modelId="{C3B8A5DC-F1D2-426C-92DA-84E1645EDCC2}">
      <dsp:nvSpPr>
        <dsp:cNvPr id="0" name=""/>
        <dsp:cNvSpPr/>
      </dsp:nvSpPr>
      <dsp:spPr>
        <a:xfrm>
          <a:off x="0" y="179172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D53B7D-9805-41E3-A7A8-D3908A6902EB}">
      <dsp:nvSpPr>
        <dsp:cNvPr id="0" name=""/>
        <dsp:cNvSpPr/>
      </dsp:nvSpPr>
      <dsp:spPr>
        <a:xfrm>
          <a:off x="395823" y="1363680"/>
          <a:ext cx="7903379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</a:rPr>
            <a:t>ANSYS</a:t>
          </a:r>
          <a:r>
            <a:rPr lang="zh-CN" altLang="en-US" sz="2400" b="1" kern="1200" dirty="0">
              <a:solidFill>
                <a:schemeClr val="tx1"/>
              </a:solidFill>
            </a:rPr>
            <a:t>开关电源设计平台实现</a:t>
          </a:r>
          <a:r>
            <a:rPr lang="en-US" altLang="zh-CN" sz="2400" b="1" kern="1200" dirty="0">
              <a:solidFill>
                <a:schemeClr val="tx1"/>
              </a:solidFill>
            </a:rPr>
            <a:t>(</a:t>
          </a:r>
          <a:r>
            <a:rPr lang="zh-CN" altLang="en-US" sz="2400" b="1" kern="1200" dirty="0">
              <a:solidFill>
                <a:schemeClr val="tx1"/>
              </a:solidFill>
            </a:rPr>
            <a:t>包含传导</a:t>
          </a:r>
          <a:r>
            <a:rPr lang="en-US" altLang="zh-CN" sz="2400" b="1" kern="1200" dirty="0">
              <a:solidFill>
                <a:schemeClr val="tx1"/>
              </a:solidFill>
            </a:rPr>
            <a:t>EMI/EMC)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437613" y="1405470"/>
        <a:ext cx="7819799" cy="772500"/>
      </dsp:txXfrm>
    </dsp:sp>
    <dsp:sp modelId="{7A0D71B4-F7EE-4F47-8B0F-956CA303AE8B}">
      <dsp:nvSpPr>
        <dsp:cNvPr id="0" name=""/>
        <dsp:cNvSpPr/>
      </dsp:nvSpPr>
      <dsp:spPr>
        <a:xfrm>
          <a:off x="0" y="3107160"/>
          <a:ext cx="8305800" cy="730800"/>
        </a:xfrm>
        <a:prstGeom prst="rect">
          <a:avLst/>
        </a:prstGeom>
        <a:gradFill flip="none" rotWithShape="0">
          <a:gsLst>
            <a:gs pos="0">
              <a:srgbClr val="FFD13F">
                <a:tint val="66000"/>
                <a:satMod val="160000"/>
              </a:srgbClr>
            </a:gs>
            <a:gs pos="50000">
              <a:srgbClr val="FFD13F">
                <a:tint val="44500"/>
                <a:satMod val="160000"/>
              </a:srgbClr>
            </a:gs>
            <a:gs pos="100000">
              <a:srgbClr val="FFD13F">
                <a:tint val="23500"/>
                <a:satMod val="160000"/>
              </a:srgbClr>
            </a:gs>
          </a:gsLst>
          <a:lin ang="10800000" scaled="1"/>
          <a:tileRect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4622" tIns="604012" rIns="64462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3107160"/>
        <a:ext cx="8305800" cy="730800"/>
      </dsp:txXfrm>
    </dsp:sp>
    <dsp:sp modelId="{908A4F89-EBED-44AF-B543-2DB57F1E4A02}">
      <dsp:nvSpPr>
        <dsp:cNvPr id="0" name=""/>
        <dsp:cNvSpPr/>
      </dsp:nvSpPr>
      <dsp:spPr>
        <a:xfrm>
          <a:off x="415290" y="2679120"/>
          <a:ext cx="5814060" cy="856080"/>
        </a:xfrm>
        <a:prstGeom prst="round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FF0000"/>
              </a:solidFill>
            </a:rPr>
            <a:t>总结</a:t>
          </a:r>
        </a:p>
      </dsp:txBody>
      <dsp:txXfrm>
        <a:off x="457080" y="2720910"/>
        <a:ext cx="5730480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image" Target="../media/image1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911DE-17BC-4C28-9A74-6639FB5753ED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CC8B5-42A7-47CB-9CCB-9E2B85B8C0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各位先進前輩們好，今天很榮幸能代表</a:t>
            </a:r>
            <a:r>
              <a:rPr lang="en-US" altLang="zh-TW" dirty="0"/>
              <a:t>ANSYS</a:t>
            </a:r>
            <a:r>
              <a:rPr lang="zh-TW" altLang="en-US" dirty="0"/>
              <a:t>與</a:t>
            </a:r>
            <a:r>
              <a:rPr lang="en-US" altLang="zh-TW" dirty="0"/>
              <a:t>Cybernet</a:t>
            </a:r>
            <a:r>
              <a:rPr lang="zh-TW" altLang="en-US" dirty="0"/>
              <a:t>公司簡報</a:t>
            </a:r>
            <a:r>
              <a:rPr lang="en-US" altLang="zh-TW" dirty="0"/>
              <a:t>ANSYS</a:t>
            </a:r>
            <a:r>
              <a:rPr lang="zh-TW" altLang="en-US" dirty="0"/>
              <a:t>在電源設計建立的仿真平台技術。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88329-7C3C-4A26-A216-AE14E3BDB309}" type="slidenum">
              <a:rPr lang="en-US"/>
              <a:pPr/>
              <a:t>28</a:t>
            </a:fld>
            <a:endParaRPr lang="en-US"/>
          </a:p>
        </p:txBody>
      </p:sp>
      <p:sp>
        <p:nvSpPr>
          <p:cNvPr id="130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 w="12700" cap="flat">
            <a:solidFill>
              <a:schemeClr val="tx1"/>
            </a:solidFill>
          </a:ln>
        </p:spPr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3" y="4344025"/>
            <a:ext cx="5028578" cy="4112927"/>
          </a:xfrm>
        </p:spPr>
        <p:txBody>
          <a:bodyPr lIns="91737" tIns="45870" rIns="91737" bIns="45870"/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Simplorer</a:t>
            </a:r>
            <a:r>
              <a:rPr lang="en-US" baseline="0" dirty="0"/>
              <a:t> </a:t>
            </a:r>
            <a:r>
              <a:rPr lang="en-US" baseline="0" dirty="0" err="1"/>
              <a:t>sheetscan</a:t>
            </a:r>
            <a:r>
              <a:rPr lang="en-US" baseline="0" dirty="0"/>
              <a:t> utility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磁导、损耗系数。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同样，定义磁导，但是非线性。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28688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28688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28688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28688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85C49391-7A0E-448B-8508-311B344603A7}" type="slidenum">
              <a:rPr lang="ja-JP" altLang="en-US" sz="1200" b="0">
                <a:solidFill>
                  <a:prstClr val="black"/>
                </a:solidFill>
                <a:latin typeface="Arial" charset="0"/>
              </a:rPr>
              <a:pPr/>
              <a:t>48</a:t>
            </a:fld>
            <a:endParaRPr lang="en-US" altLang="ja-JP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/>
              <a:t>This page shows how to suppress noise by EMI filters.</a:t>
            </a:r>
          </a:p>
          <a:p>
            <a:pPr eaLnBrk="1" hangingPunct="1"/>
            <a:r>
              <a:rPr lang="en-US" altLang="ja-JP"/>
              <a:t>/EMI filters are good for conductive noise passes, and shielding</a:t>
            </a:r>
            <a:r>
              <a:rPr lang="ja-JP" altLang="en-US"/>
              <a:t> </a:t>
            </a:r>
            <a:r>
              <a:rPr lang="en-US" altLang="ja-JP"/>
              <a:t>is very useful for space coupling passes.</a:t>
            </a:r>
          </a:p>
          <a:p>
            <a:pPr eaLnBrk="1" hangingPunct="1"/>
            <a:r>
              <a:rPr lang="en-US" altLang="ja-JP"/>
              <a:t>/If you find out noise sources, this is very happy for you, you should set noise suppression devices or shields on a noise source closely.</a:t>
            </a:r>
          </a:p>
          <a:p>
            <a:pPr eaLnBrk="1" hangingPunct="1"/>
            <a:r>
              <a:rPr lang="en-US" altLang="ja-JP"/>
              <a:t>/If you don’t catch EMI sources, you should set EMI filters to all doubtful places. And then, you should try to remove devices from PC boards or systems.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D3FF9-8D92-4FEC-AADB-F3CAF08D3281}" type="slidenum">
              <a:rPr lang="en-US"/>
              <a:pPr/>
              <a:t>51</a:t>
            </a:fld>
            <a:endParaRPr lang="en-US"/>
          </a:p>
        </p:txBody>
      </p:sp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Q3D vs. Maxwell (regarding capabilities)</a:t>
            </a:r>
          </a:p>
          <a:p>
            <a:pPr lvl="1">
              <a:buFontTx/>
              <a:buChar char="•"/>
            </a:pPr>
            <a:r>
              <a:rPr lang="en-US" dirty="0"/>
              <a:t> Q3D uses only LINEAR permeability material</a:t>
            </a:r>
          </a:p>
          <a:p>
            <a:pPr lvl="1">
              <a:buFontTx/>
              <a:buChar char="•"/>
            </a:pPr>
            <a:r>
              <a:rPr lang="en-US" dirty="0"/>
              <a:t> Maxwell 2D uses LINEAR AND NONLINEAR materials</a:t>
            </a:r>
          </a:p>
          <a:p>
            <a:endParaRPr lang="en-US" dirty="0"/>
          </a:p>
          <a:p>
            <a:r>
              <a:rPr lang="en-US" dirty="0"/>
              <a:t>2) Q3D vs. Maxwell (regarding targeted market)</a:t>
            </a:r>
          </a:p>
          <a:p>
            <a:pPr lvl="1">
              <a:buFontTx/>
              <a:buChar char="•"/>
            </a:pPr>
            <a:r>
              <a:rPr lang="en-US" dirty="0"/>
              <a:t> Q3D is an extraction tool used to create </a:t>
            </a:r>
            <a:r>
              <a:rPr lang="en-US" dirty="0" err="1"/>
              <a:t>netlists</a:t>
            </a:r>
            <a:r>
              <a:rPr lang="en-US" dirty="0"/>
              <a:t> for subsequent system simulations</a:t>
            </a:r>
          </a:p>
          <a:p>
            <a:pPr lvl="1">
              <a:buFontTx/>
              <a:buChar char="•"/>
            </a:pPr>
            <a:r>
              <a:rPr lang="en-US" dirty="0"/>
              <a:t> Maxwell 2D is primarily a field analysis tool</a:t>
            </a:r>
          </a:p>
          <a:p>
            <a:endParaRPr lang="en-US" dirty="0"/>
          </a:p>
          <a:p>
            <a:r>
              <a:rPr lang="en-US" dirty="0"/>
              <a:t>3) Q3D vs. Maxwell vs. HFSS (regarding frequency range)</a:t>
            </a:r>
          </a:p>
          <a:p>
            <a:pPr lvl="1">
              <a:buFontTx/>
              <a:buChar char="•"/>
            </a:pPr>
            <a:r>
              <a:rPr lang="en-US" dirty="0"/>
              <a:t> Q3D best for frequency &lt; 10MHz</a:t>
            </a:r>
          </a:p>
          <a:p>
            <a:pPr lvl="1">
              <a:buFontTx/>
              <a:buChar char="•"/>
            </a:pPr>
            <a:r>
              <a:rPr lang="en-US" dirty="0"/>
              <a:t> Maxwell 2D best for frequency &lt; 10MHz</a:t>
            </a:r>
          </a:p>
          <a:p>
            <a:pPr lvl="1">
              <a:buFontTx/>
              <a:buChar char="•"/>
            </a:pPr>
            <a:r>
              <a:rPr lang="en-US" dirty="0"/>
              <a:t> HFSS best for frequency &gt; 10MHz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這是我今天報告的內容。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42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338" lvl="1" indent="-174625" fontAlgn="base"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Import volumetric and surface losses from HFSS/Maxwell/Q3D into Icepak</a:t>
            </a:r>
          </a:p>
          <a:p>
            <a:pPr lvl="1" indent="-228600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SzPct val="120000"/>
              <a:buFont typeface="Calibri" panose="020F0502020204030204" pitchFamily="34" charset="0"/>
              <a:buChar char="−"/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Import dielectric and resistive losses from EM tool into Icepak via the Workbench project schematic</a:t>
            </a:r>
          </a:p>
          <a:p>
            <a:pPr lvl="1" indent="-228600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SzPct val="120000"/>
              <a:buFont typeface="Calibri" panose="020F0502020204030204" pitchFamily="34" charset="0"/>
              <a:buChar char="−"/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Volumetric and surface losses supported</a:t>
            </a:r>
          </a:p>
          <a:p>
            <a:pPr marL="287338" lvl="1" indent="-174625" fontAlgn="base"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Export temperature feedback data from Icepak to EM tool</a:t>
            </a:r>
          </a:p>
          <a:p>
            <a:pPr marL="287338" lvl="1" indent="-174625" fontAlgn="base"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Perform coupling iterations until desired level of convergence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4B8F1-6459-4367-B3AA-0F798E81FEC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38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Electro-Thermal ACT can quickly and automatically setup a complete thermal simulation based on a pre-existing Maxwell 3D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4B8F1-6459-4367-B3AA-0F798E81FEC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73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4B8F1-6459-4367-B3AA-0F798E81FEC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16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4B8F1-6459-4367-B3AA-0F798E81FEC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78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9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開關電源的應用領域極廣，電源轉換、儲存、傳遞，和電能轉換動力等皆是，可以說是近代電力電子與大電力驅動非常重要的元件。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6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5G</a:t>
            </a:r>
            <a:r>
              <a:rPr lang="zh-TW" altLang="en-US" dirty="0"/>
              <a:t>時代的來臨，資通訊的硬體設備需要更穩定的電源，大功率的供給需求與、一體化與可靠度，提高設計的複雜度。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13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CAF99-6C61-4DCC-BB1E-E183A5EF211C}" type="slidenum">
              <a:rPr lang="en-US"/>
              <a:pPr/>
              <a:t>5</a:t>
            </a:fld>
            <a:endParaRPr 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2464"/>
            <a:ext cx="5031684" cy="4116050"/>
          </a:xfrm>
        </p:spPr>
        <p:txBody>
          <a:bodyPr/>
          <a:lstStyle/>
          <a:p>
            <a:r>
              <a:rPr lang="zh-TW" altLang="en-US" dirty="0"/>
              <a:t>開關電源系統與其元器件主要有四大設計上的挑戰，元件上的設計需考量其電磁、結構與熱應力的設計，包含開關元件與電源磁性元件；系統電路上，電路的拓譜設計，驅動控制，以及寄生電感電容等特性，和內外影響的電磁干擾，</a:t>
            </a:r>
            <a:r>
              <a:rPr lang="en-US" altLang="zh-TW" dirty="0"/>
              <a:t>EMI/EMC</a:t>
            </a:r>
            <a:r>
              <a:rPr lang="zh-TW" altLang="en-US" dirty="0"/>
              <a:t>等。</a:t>
            </a:r>
            <a:endParaRPr lang="en-US" altLang="zh-TW" dirty="0"/>
          </a:p>
          <a:p>
            <a:r>
              <a:rPr lang="zh-TW" altLang="en-US" dirty="0"/>
              <a:t>最終考量其公差設計、優化設計與可靠度設計等，形成複雜的系統化問題。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ANSYS</a:t>
            </a:r>
            <a:r>
              <a:rPr lang="zh-TW" altLang="en-US" dirty="0"/>
              <a:t>針對開關電源設計提供完整的設計仿真平台方案，為工程師提供元件到系統，簡單至複雜化的電磁設計分析，建立整個多物理領域耦合的系統性分析整合平台。</a:t>
            </a:r>
            <a:endParaRPr lang="en-US" altLang="zh-TW" dirty="0"/>
          </a:p>
          <a:p>
            <a:r>
              <a:rPr lang="en-US" altLang="zh-TW" dirty="0"/>
              <a:t>ANSYS</a:t>
            </a:r>
            <a:r>
              <a:rPr lang="zh-TW" altLang="en-US" dirty="0"/>
              <a:t>從電磁至系統依據不同層級需求永有對應的解決方案，</a:t>
            </a:r>
            <a:r>
              <a:rPr lang="en-US" altLang="zh-TW" dirty="0" err="1"/>
              <a:t>PExprt</a:t>
            </a:r>
            <a:r>
              <a:rPr lang="zh-TW" altLang="en-US" dirty="0"/>
              <a:t>與</a:t>
            </a:r>
            <a:r>
              <a:rPr lang="en-US" altLang="zh-TW" dirty="0" err="1"/>
              <a:t>Pemag</a:t>
            </a:r>
            <a:r>
              <a:rPr lang="zh-TW" altLang="en-US" dirty="0"/>
              <a:t>是變壓器和電感的專家設計工具，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4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電磁元件在</a:t>
            </a:r>
            <a:r>
              <a:rPr lang="en-US" altLang="zh-TW" dirty="0"/>
              <a:t>ANSYS</a:t>
            </a:r>
            <a:r>
              <a:rPr lang="zh-TW" altLang="en-US" dirty="0"/>
              <a:t>平台上的設計流程，可以直接匯入已經設計好的模型、或是利用</a:t>
            </a:r>
            <a:r>
              <a:rPr lang="en-US" altLang="zh-TW" dirty="0"/>
              <a:t>ACT</a:t>
            </a:r>
            <a:r>
              <a:rPr lang="zh-TW" altLang="en-US" dirty="0"/>
              <a:t>的模組產生模型，亦可以使用專家設計工具</a:t>
            </a:r>
            <a:r>
              <a:rPr lang="en-US" altLang="zh-TW" dirty="0" err="1"/>
              <a:t>Pexprt</a:t>
            </a:r>
            <a:r>
              <a:rPr lang="zh-TW" altLang="en-US" dirty="0"/>
              <a:t>設計好之後匯入</a:t>
            </a:r>
            <a:r>
              <a:rPr lang="en-US" altLang="zh-TW" dirty="0"/>
              <a:t>Maxwell</a:t>
            </a:r>
            <a:r>
              <a:rPr lang="zh-TW" altLang="en-US" dirty="0"/>
              <a:t>進行分析，</a:t>
            </a:r>
            <a:r>
              <a:rPr lang="en-US" altLang="zh-TW" dirty="0"/>
              <a:t>Maxwell</a:t>
            </a:r>
            <a:r>
              <a:rPr lang="zh-TW" altLang="en-US" dirty="0"/>
              <a:t>可以結合</a:t>
            </a:r>
            <a:r>
              <a:rPr lang="en-US" altLang="zh-TW" dirty="0"/>
              <a:t>Mechanical</a:t>
            </a:r>
            <a:r>
              <a:rPr lang="zh-TW" altLang="en-US" dirty="0"/>
              <a:t>以及</a:t>
            </a:r>
            <a:r>
              <a:rPr lang="en-US" altLang="zh-TW" dirty="0" err="1"/>
              <a:t>Icepak</a:t>
            </a:r>
            <a:r>
              <a:rPr lang="zh-TW" altLang="en-US" dirty="0"/>
              <a:t>進行多物理場耦合分析，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1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C8B5-42A7-47CB-9CCB-9E2B85B8C0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1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0276A-F7E9-4675-8315-E3F82F932FF3}" type="slidenum">
              <a:rPr lang="en-US"/>
              <a:pPr/>
              <a:t>27</a:t>
            </a:fld>
            <a:endParaRPr lang="en-US"/>
          </a:p>
        </p:txBody>
      </p:sp>
      <p:sp>
        <p:nvSpPr>
          <p:cNvPr id="94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4412" cy="3429000"/>
          </a:xfrm>
          <a:ln/>
        </p:spPr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4" cy="411136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 slide bkg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77838"/>
            <a:ext cx="1581151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5016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4876801" y="914400"/>
            <a:ext cx="6750051" cy="553998"/>
          </a:xfrm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501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55635" y="5249985"/>
            <a:ext cx="7133167" cy="438582"/>
          </a:xfrm>
        </p:spPr>
        <p:txBody>
          <a:bodyPr>
            <a:spAutoFit/>
          </a:bodyPr>
          <a:lstStyle>
            <a:lvl1pPr marL="0" indent="0">
              <a:spcBef>
                <a:spcPct val="2500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2" y="1481138"/>
            <a:ext cx="10953749" cy="4735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 advClick="0" advTm="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30400" y="1752600"/>
            <a:ext cx="8128000" cy="3733800"/>
          </a:xfrm>
        </p:spPr>
        <p:txBody>
          <a:bodyPr/>
          <a:lstStyle>
            <a:lvl1pPr>
              <a:defRPr sz="2000" b="1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2pPr>
            <a:lvl3pPr marL="457200" indent="-228600">
              <a:buFont typeface="Arial Narrow" pitchFamily="34" charset="0"/>
              <a:buChar char="–"/>
              <a:tabLst/>
              <a:defRPr b="1">
                <a:latin typeface="Calibri" pitchFamily="34" charset="0"/>
                <a:cs typeface="Calibri" pitchFamily="34" charset="0"/>
              </a:defRPr>
            </a:lvl3pPr>
            <a:lvl4pPr marL="6858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4pPr>
            <a:lvl5pPr marL="914400" indent="-228600">
              <a:buClrTx/>
              <a:buFont typeface="Arial Narrow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1295400" y="1341438"/>
            <a:ext cx="9984317" cy="51117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8375244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5016" name="Rectangle 8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12800" y="2799735"/>
            <a:ext cx="10566400" cy="332399"/>
          </a:xfrm>
        </p:spPr>
        <p:txBody>
          <a:bodyPr wrap="square">
            <a:spAutoFit/>
          </a:bodyPr>
          <a:lstStyle>
            <a:lvl1pPr algn="ctr">
              <a:defRPr sz="2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55501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9421" y="3622360"/>
            <a:ext cx="7133167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US" sz="1800" b="1" spc="75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85098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pos="955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320469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5016" name="Rectangle 8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12800" y="2799735"/>
            <a:ext cx="10566400" cy="332399"/>
          </a:xfrm>
        </p:spPr>
        <p:txBody>
          <a:bodyPr wrap="square">
            <a:spAutoFit/>
          </a:bodyPr>
          <a:lstStyle>
            <a:lvl1pPr algn="ctr">
              <a:defRPr sz="2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55501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9421" y="3622357"/>
            <a:ext cx="7133167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US" sz="1800" b="1" spc="75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58263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pos="955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8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12800" y="2799735"/>
            <a:ext cx="10566400" cy="332399"/>
          </a:xfrm>
        </p:spPr>
        <p:txBody>
          <a:bodyPr wrap="square">
            <a:spAutoFit/>
          </a:bodyPr>
          <a:lstStyle>
            <a:lvl1pPr algn="ctr">
              <a:defRPr sz="2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9421" y="3622357"/>
            <a:ext cx="7133167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US" sz="1800" b="1" spc="75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8363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pos="955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30400" y="1752600"/>
            <a:ext cx="8128000" cy="3733800"/>
          </a:xfrm>
        </p:spPr>
        <p:txBody>
          <a:bodyPr/>
          <a:lstStyle>
            <a:lvl1pPr>
              <a:defRPr sz="2000" b="1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2pPr>
            <a:lvl3pPr marL="457200" indent="-228600">
              <a:buFont typeface="Arial Narrow" pitchFamily="34" charset="0"/>
              <a:buChar char="–"/>
              <a:tabLst/>
              <a:defRPr b="1">
                <a:latin typeface="Calibri" pitchFamily="34" charset="0"/>
                <a:cs typeface="Calibri" pitchFamily="34" charset="0"/>
              </a:defRPr>
            </a:lvl3pPr>
            <a:lvl4pPr marL="6858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4pPr>
            <a:lvl5pPr marL="914400" indent="-228600">
              <a:buClrTx/>
              <a:buFont typeface="Arial Narrow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8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12800" y="2799735"/>
            <a:ext cx="10566400" cy="332399"/>
          </a:xfrm>
        </p:spPr>
        <p:txBody>
          <a:bodyPr wrap="square">
            <a:spAutoFit/>
          </a:bodyPr>
          <a:lstStyle>
            <a:lvl1pPr algn="ctr">
              <a:defRPr sz="2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9421" y="3622357"/>
            <a:ext cx="7133167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US" sz="1800" b="1" spc="75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75319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pos="955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8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12800" y="2799735"/>
            <a:ext cx="10566400" cy="332399"/>
          </a:xfrm>
        </p:spPr>
        <p:txBody>
          <a:bodyPr wrap="square">
            <a:spAutoFit/>
          </a:bodyPr>
          <a:lstStyle>
            <a:lvl1pPr algn="ctr">
              <a:defRPr sz="24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29421" y="3622357"/>
            <a:ext cx="7133167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US" sz="1800" b="1" spc="75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7617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pos="955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09605" y="990600"/>
            <a:ext cx="5689599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743685435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09605" y="990600"/>
            <a:ext cx="10959007" cy="510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88249750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09605" y="990600"/>
            <a:ext cx="10959007" cy="92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 marL="344250" indent="0">
              <a:buNone/>
              <a:defRPr/>
            </a:lvl3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4" name="文本占位符 5">
            <a:extLst>
              <a:ext uri="{FF2B5EF4-FFF2-40B4-BE49-F238E27FC236}">
                <a16:creationId xmlns:a16="http://schemas.microsoft.com/office/drawing/2014/main" id="{24DD917A-69D0-4465-AA87-2954581797F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5" y="1988840"/>
            <a:ext cx="10959007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 marL="344250" indent="0">
              <a:buNone/>
              <a:defRPr/>
            </a:lvl3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2910771895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09605" y="990600"/>
            <a:ext cx="4982343" cy="510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文本占位符 5"/>
          <p:cNvSpPr>
            <a:spLocks noGrp="1"/>
          </p:cNvSpPr>
          <p:nvPr>
            <p:ph idx="10"/>
          </p:nvPr>
        </p:nvSpPr>
        <p:spPr>
          <a:xfrm>
            <a:off x="6240018" y="990600"/>
            <a:ext cx="4982343" cy="510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2761355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09605" y="2348880"/>
            <a:ext cx="4982343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文本占位符 5"/>
          <p:cNvSpPr>
            <a:spLocks noGrp="1"/>
          </p:cNvSpPr>
          <p:nvPr>
            <p:ph idx="10"/>
          </p:nvPr>
        </p:nvSpPr>
        <p:spPr>
          <a:xfrm>
            <a:off x="6240018" y="2348880"/>
            <a:ext cx="4982343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2C401D7-930D-4C2E-BC31-AABD2217A7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5" y="990600"/>
            <a:ext cx="10959007" cy="1358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429097707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09605" y="990600"/>
            <a:ext cx="4982343" cy="510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文本占位符 5"/>
          <p:cNvSpPr>
            <a:spLocks noGrp="1"/>
          </p:cNvSpPr>
          <p:nvPr>
            <p:ph idx="10"/>
          </p:nvPr>
        </p:nvSpPr>
        <p:spPr>
          <a:xfrm>
            <a:off x="6240018" y="990600"/>
            <a:ext cx="4982343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7C66A11-B004-4DC9-9029-4227B23B559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2041" y="3624600"/>
            <a:ext cx="4982343" cy="2468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586586675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idx="1"/>
          </p:nvPr>
        </p:nvSpPr>
        <p:spPr>
          <a:xfrm>
            <a:off x="6168008" y="824308"/>
            <a:ext cx="5040560" cy="564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文本占位符 5"/>
          <p:cNvSpPr>
            <a:spLocks noGrp="1"/>
          </p:cNvSpPr>
          <p:nvPr>
            <p:ph idx="10"/>
          </p:nvPr>
        </p:nvSpPr>
        <p:spPr>
          <a:xfrm>
            <a:off x="767410" y="824308"/>
            <a:ext cx="4982343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8" name="文本占位符 5">
            <a:extLst>
              <a:ext uri="{FF2B5EF4-FFF2-40B4-BE49-F238E27FC236}">
                <a16:creationId xmlns:a16="http://schemas.microsoft.com/office/drawing/2014/main" id="{D58BFD97-08E2-467F-A057-85E8F915B8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67410" y="3661928"/>
            <a:ext cx="4982343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83660706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5"/>
          <p:cNvSpPr>
            <a:spLocks noGrp="1"/>
          </p:cNvSpPr>
          <p:nvPr>
            <p:ph idx="10"/>
          </p:nvPr>
        </p:nvSpPr>
        <p:spPr>
          <a:xfrm>
            <a:off x="767410" y="824308"/>
            <a:ext cx="4982343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8" name="文本占位符 5">
            <a:extLst>
              <a:ext uri="{FF2B5EF4-FFF2-40B4-BE49-F238E27FC236}">
                <a16:creationId xmlns:a16="http://schemas.microsoft.com/office/drawing/2014/main" id="{D58BFD97-08E2-467F-A057-85E8F915B8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67410" y="3661928"/>
            <a:ext cx="4982343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E68AA9C-9BFC-4372-9150-9D1A6242D5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23994" y="824308"/>
            <a:ext cx="4982343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7" name="文本占位符 5">
            <a:extLst>
              <a:ext uri="{FF2B5EF4-FFF2-40B4-BE49-F238E27FC236}">
                <a16:creationId xmlns:a16="http://schemas.microsoft.com/office/drawing/2014/main" id="{48EE4DAF-1BDD-499D-80C5-D6D08DA5DE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23994" y="3661928"/>
            <a:ext cx="4982343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7570427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851400" y="2937932"/>
            <a:ext cx="734060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02600" y="4461932"/>
            <a:ext cx="408940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ontent Placeholder 2"/>
          <p:cNvSpPr>
            <a:spLocks noGrp="1"/>
          </p:cNvSpPr>
          <p:nvPr>
            <p:ph idx="10"/>
          </p:nvPr>
        </p:nvSpPr>
        <p:spPr>
          <a:xfrm>
            <a:off x="4851400" y="2937932"/>
            <a:ext cx="734060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0" y="1752600"/>
            <a:ext cx="102616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smtClean="0">
                <a:latin typeface="Calibri" pitchFamily="34" charset="0"/>
                <a:cs typeface="Calibri" pitchFamily="34" charset="0"/>
              </a:defRPr>
            </a:lvl2pPr>
            <a:lvl3pPr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8102600" y="4461932"/>
            <a:ext cx="408940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5"/>
          <p:cNvSpPr>
            <a:spLocks noGrp="1"/>
          </p:cNvSpPr>
          <p:nvPr>
            <p:ph idx="10"/>
          </p:nvPr>
        </p:nvSpPr>
        <p:spPr>
          <a:xfrm>
            <a:off x="479376" y="823172"/>
            <a:ext cx="36004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8" name="文本占位符 5">
            <a:extLst>
              <a:ext uri="{FF2B5EF4-FFF2-40B4-BE49-F238E27FC236}">
                <a16:creationId xmlns:a16="http://schemas.microsoft.com/office/drawing/2014/main" id="{D58BFD97-08E2-467F-A057-85E8F915B8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9376" y="3660792"/>
            <a:ext cx="36004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9" name="文本占位符 5">
            <a:extLst>
              <a:ext uri="{FF2B5EF4-FFF2-40B4-BE49-F238E27FC236}">
                <a16:creationId xmlns:a16="http://schemas.microsoft.com/office/drawing/2014/main" id="{FAC56E92-438A-4543-92EB-65B90AFA21F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39816" y="823172"/>
            <a:ext cx="36004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10" name="文本占位符 5">
            <a:extLst>
              <a:ext uri="{FF2B5EF4-FFF2-40B4-BE49-F238E27FC236}">
                <a16:creationId xmlns:a16="http://schemas.microsoft.com/office/drawing/2014/main" id="{6E687A60-8F95-4756-9F2B-052FA12865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39816" y="3660792"/>
            <a:ext cx="36004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11" name="文本占位符 5">
            <a:extLst>
              <a:ext uri="{FF2B5EF4-FFF2-40B4-BE49-F238E27FC236}">
                <a16:creationId xmlns:a16="http://schemas.microsoft.com/office/drawing/2014/main" id="{7DBCB1F0-AC40-46F7-AA6E-D4D3E05A79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28248" y="823172"/>
            <a:ext cx="36004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A863BC4A-2484-4088-B61C-B78B518A804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28248" y="3660792"/>
            <a:ext cx="36004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2030013962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714149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5">
            <a:extLst>
              <a:ext uri="{FF2B5EF4-FFF2-40B4-BE49-F238E27FC236}">
                <a16:creationId xmlns:a16="http://schemas.microsoft.com/office/drawing/2014/main" id="{FAFCF570-D59A-4FC5-86FE-0FF862BE7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0" y="1752600"/>
            <a:ext cx="8126040" cy="3692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2762223533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558809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406400" y="908720"/>
            <a:ext cx="11306224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06400" y="5986800"/>
            <a:ext cx="11306224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A426FAC-A6F8-411A-98A2-51DED08C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1692"/>
            <a:ext cx="10802168" cy="4433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094984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orient="horz" pos="3696" userDrawn="1">
          <p15:clr>
            <a:srgbClr val="FBAE40"/>
          </p15:clr>
        </p15:guide>
        <p15:guide id="3" pos="204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406400" y="908720"/>
            <a:ext cx="5401568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06400" y="5986800"/>
            <a:ext cx="5401568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A426FAC-A6F8-411A-98A2-51DED08C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1692"/>
            <a:ext cx="10802168" cy="4433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内容占位符 4">
            <a:extLst>
              <a:ext uri="{FF2B5EF4-FFF2-40B4-BE49-F238E27FC236}">
                <a16:creationId xmlns:a16="http://schemas.microsoft.com/office/drawing/2014/main" id="{B0579E5D-56FF-427B-848E-9FFC2A17C9D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10005" y="908720"/>
            <a:ext cx="5389329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52BCD48-C645-400C-ABD6-EF392C0B4D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97763" y="5986800"/>
            <a:ext cx="5401568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2085870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orient="horz" pos="3696" userDrawn="1">
          <p15:clr>
            <a:srgbClr val="FBAE40"/>
          </p15:clr>
        </p15:guide>
        <p15:guide id="3" pos="204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406400" y="908720"/>
            <a:ext cx="3529360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06400" y="5986800"/>
            <a:ext cx="352936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A426FAC-A6F8-411A-98A2-51DED08C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1692"/>
            <a:ext cx="10802168" cy="4433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内容占位符 4">
            <a:extLst>
              <a:ext uri="{FF2B5EF4-FFF2-40B4-BE49-F238E27FC236}">
                <a16:creationId xmlns:a16="http://schemas.microsoft.com/office/drawing/2014/main" id="{B0579E5D-56FF-427B-848E-9FFC2A17C9D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43117" y="908720"/>
            <a:ext cx="3674431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52BCD48-C645-400C-ABD6-EF392C0B4D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43118" y="5981120"/>
            <a:ext cx="3674431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内容占位符 4">
            <a:extLst>
              <a:ext uri="{FF2B5EF4-FFF2-40B4-BE49-F238E27FC236}">
                <a16:creationId xmlns:a16="http://schemas.microsoft.com/office/drawing/2014/main" id="{A5993B70-5A9D-4621-B9C6-253F07342BD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024903" y="908720"/>
            <a:ext cx="3674431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0D36ED7-E01D-4B32-973C-6949BBE520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24903" y="5981120"/>
            <a:ext cx="3674431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52164193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orient="horz" pos="3696" userDrawn="1">
          <p15:clr>
            <a:srgbClr val="FBAE40"/>
          </p15:clr>
        </p15:guide>
        <p15:guide id="3" pos="2048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406400" y="908720"/>
            <a:ext cx="2737272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06400" y="5986800"/>
            <a:ext cx="2737272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A426FAC-A6F8-411A-98A2-51DED08C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1692"/>
            <a:ext cx="10802168" cy="4433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52BCD48-C645-400C-ABD6-EF392C0B4D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47221" y="5986800"/>
            <a:ext cx="2737272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0D36ED7-E01D-4B32-973C-6949BBE520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5031" y="5981120"/>
            <a:ext cx="2737272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内容占位符 4">
            <a:extLst>
              <a:ext uri="{FF2B5EF4-FFF2-40B4-BE49-F238E27FC236}">
                <a16:creationId xmlns:a16="http://schemas.microsoft.com/office/drawing/2014/main" id="{7D867ECB-5D50-450B-96AB-86471786B86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247220" y="905880"/>
            <a:ext cx="2737272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12" name="内容占位符 4">
            <a:extLst>
              <a:ext uri="{FF2B5EF4-FFF2-40B4-BE49-F238E27FC236}">
                <a16:creationId xmlns:a16="http://schemas.microsoft.com/office/drawing/2014/main" id="{8AD5D24C-197B-47EC-954B-801D51D5DBC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095031" y="905880"/>
            <a:ext cx="2737272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13" name="内容占位符 4">
            <a:extLst>
              <a:ext uri="{FF2B5EF4-FFF2-40B4-BE49-F238E27FC236}">
                <a16:creationId xmlns:a16="http://schemas.microsoft.com/office/drawing/2014/main" id="{E06CDBAE-49D9-4786-8081-6FE5C010E7E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962059" y="905880"/>
            <a:ext cx="2737272" cy="4958680"/>
          </a:xfrm>
        </p:spPr>
        <p:txBody>
          <a:bodyPr/>
          <a:lstStyle>
            <a:lvl1pPr marL="203597" indent="-203597">
              <a:defRPr lang="zh-CN" altLang="en-US" sz="1650" b="1" i="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>
              <a:defRPr lang="zh-CN" altLang="en-US" sz="1350" b="0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>
              <a:defRPr lang="zh-CN" altLang="en-US" sz="1350" b="0" baseline="0" dirty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3pPr>
          </a:lstStyle>
          <a:p>
            <a:pPr marL="203597" lvl="0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zh-CN" altLang="en-US" dirty="0"/>
              <a:t>单击此处编辑母版文本样式</a:t>
            </a:r>
          </a:p>
          <a:p>
            <a:pPr marL="336947" lvl="1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</a:pPr>
            <a:r>
              <a:rPr lang="zh-CN" altLang="en-US" dirty="0"/>
              <a:t>第二级</a:t>
            </a:r>
          </a:p>
          <a:p>
            <a:pPr marL="558563" lvl="2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zh-CN" altLang="en-US" dirty="0"/>
              <a:t>第三级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FF202DF-E724-43F2-B7BF-F6B3905FAF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62059" y="5986519"/>
            <a:ext cx="2737272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aseline="0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8608468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orient="horz" pos="3696" userDrawn="1">
          <p15:clr>
            <a:srgbClr val="FBAE40"/>
          </p15:clr>
        </p15:guide>
        <p15:guide id="3" pos="204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in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12192000" cy="685800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3000" b="1" cap="none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375589" y="3429000"/>
            <a:ext cx="74408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0" y="3716339"/>
            <a:ext cx="12192000" cy="504750"/>
          </a:xfrm>
        </p:spPr>
        <p:txBody>
          <a:bodyPr>
            <a:noAutofit/>
          </a:bodyPr>
          <a:lstStyle>
            <a:lvl1pPr marL="0" indent="0" algn="ctr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1800" b="1" cap="none" spc="75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20238570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Divider lin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12192000" cy="685800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3000" b="1" cap="none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375589" y="3429000"/>
            <a:ext cx="74408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-8803" y="3657601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lang="en-US" sz="4000" b="1" cap="none" spc="1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zh-CN" alt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234743145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851400" y="2937932"/>
            <a:ext cx="734060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02600" y="4461932"/>
            <a:ext cx="408940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479553" y="2937932"/>
            <a:ext cx="3371849" cy="1862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Insert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cs typeface="+mn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image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cs typeface="+mn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here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0"/>
          </p:nvPr>
        </p:nvSpPr>
        <p:spPr>
          <a:xfrm>
            <a:off x="4851400" y="2937932"/>
            <a:ext cx="734060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0" y="1752600"/>
            <a:ext cx="102616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b="1" dirty="0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b="1" dirty="0" smtClean="0">
                <a:latin typeface="Calibri" pitchFamily="34" charset="0"/>
                <a:cs typeface="Calibri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  <a:p>
            <a:pPr lvl="4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8102600" y="4461932"/>
            <a:ext cx="408940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533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580305"/>
      </p:ext>
    </p:extLst>
  </p:cSld>
  <p:clrMapOvr>
    <a:masterClrMapping/>
  </p:clrMapOvr>
  <p:transition advTm="2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1295400" y="1341438"/>
            <a:ext cx="9984317" cy="51117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231743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2" y="1481138"/>
            <a:ext cx="10953749" cy="4735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67882"/>
      </p:ext>
    </p:extLst>
  </p:cSld>
  <p:clrMapOvr>
    <a:masterClrMapping/>
  </p:clrMapOvr>
  <p:transition spd="med" advTm="2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282269"/>
      </p:ext>
    </p:extLst>
  </p:cSld>
  <p:clrMapOvr>
    <a:masterClrMapping/>
  </p:clrMapOvr>
  <p:transition spd="med" advClick="0" advTm="2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30400" y="1752600"/>
            <a:ext cx="8128000" cy="3733800"/>
          </a:xfrm>
        </p:spPr>
        <p:txBody>
          <a:bodyPr/>
          <a:lstStyle>
            <a:lvl1pPr>
              <a:defRPr sz="2000" b="1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2pPr>
            <a:lvl3pPr marL="457200" indent="-228600">
              <a:buFont typeface="Arial Narrow" pitchFamily="34" charset="0"/>
              <a:buChar char="–"/>
              <a:tabLst/>
              <a:defRPr b="1">
                <a:latin typeface="Calibri" pitchFamily="34" charset="0"/>
                <a:cs typeface="Calibri" pitchFamily="34" charset="0"/>
              </a:defRPr>
            </a:lvl3pPr>
            <a:lvl4pPr marL="685800" indent="-228600">
              <a:buClrTx/>
              <a:buFont typeface="Arial" pitchFamily="34" charset="0"/>
              <a:buChar char="•"/>
              <a:defRPr b="1">
                <a:latin typeface="Calibri" pitchFamily="34" charset="0"/>
                <a:cs typeface="Calibri" pitchFamily="34" charset="0"/>
              </a:defRPr>
            </a:lvl4pPr>
            <a:lvl5pPr marL="914400" indent="-228600">
              <a:buClrTx/>
              <a:buFont typeface="Arial Narrow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5965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3341D3-A39A-4BE6-BC7D-FF28A1E261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45A-C519-45D7-8DEB-7F45AB7E9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" y="714"/>
            <a:ext cx="12189455" cy="6856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229AC-45ED-4B12-9EC1-50DB0A4F7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01" y="1796984"/>
            <a:ext cx="6534151" cy="4087812"/>
          </a:xfrm>
        </p:spPr>
        <p:txBody>
          <a:bodyPr anchor="t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F1BB0-20F0-48E2-8BF6-EC76FE3A2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799" y="4329685"/>
            <a:ext cx="9144000" cy="43436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A3B3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79716"/>
      </p:ext>
    </p:extLst>
  </p:cSld>
  <p:clrMapOvr>
    <a:masterClrMapping/>
  </p:clrMapOvr>
  <p:transition spd="slow">
    <p:strips dir="r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ctronic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3341D3-A39A-4BE6-BC7D-FF28A1E261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45A-C519-45D7-8DEB-7F45AB7E9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" y="714"/>
            <a:ext cx="12189455" cy="6856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229AC-45ED-4B12-9EC1-50DB0A4F7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01" y="1796984"/>
            <a:ext cx="6534151" cy="4087812"/>
          </a:xfrm>
        </p:spPr>
        <p:txBody>
          <a:bodyPr anchor="t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F1BB0-20F0-48E2-8BF6-EC76FE3A2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799" y="4329685"/>
            <a:ext cx="9144000" cy="43436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rgbClr val="A3B3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16985"/>
      </p:ext>
    </p:extLst>
  </p:cSld>
  <p:clrMapOvr>
    <a:masterClrMapping/>
  </p:clrMapOvr>
  <p:transition spd="slow">
    <p:strips dir="r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BE05B-75B3-45A4-9F8A-ACA1BE26A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1C712-2634-4E42-8361-F45CCE02E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49" y="412751"/>
            <a:ext cx="11666839" cy="523274"/>
          </a:xfrm>
        </p:spPr>
        <p:txBody>
          <a:bodyPr/>
          <a:lstStyle>
            <a:lvl1pPr>
              <a:defRPr sz="24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54EF0-3155-459E-9ED4-5EDECEC8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85" y="1084442"/>
            <a:ext cx="11666839" cy="477897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4pP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8017E-B169-495F-820E-C34D6E4C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AB0DA-905E-46EC-8B82-3DA246DECE40}"/>
              </a:ext>
            </a:extLst>
          </p:cNvPr>
          <p:cNvSpPr/>
          <p:nvPr userDrawn="1"/>
        </p:nvSpPr>
        <p:spPr>
          <a:xfrm>
            <a:off x="10716321" y="6556917"/>
            <a:ext cx="802888" cy="225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67856096"/>
      </p:ext>
    </p:extLst>
  </p:cSld>
  <p:clrMapOvr>
    <a:masterClrMapping/>
  </p:clrMapOvr>
  <p:transition spd="slow">
    <p:strips dir="r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213C-633D-4D6D-8D34-267D21D0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B0D7E-816F-4544-9D3F-1DB21A220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82F0A-F3D6-49A0-9247-A55043138E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CEAF39-A9E8-49D2-B603-55AEABD50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47" y="1039512"/>
            <a:ext cx="5486400" cy="477897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4pP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A21DF2-BB4E-448E-8293-C16A70077F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74359" y="1039512"/>
            <a:ext cx="5486400" cy="477897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4pP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756642"/>
      </p:ext>
    </p:extLst>
  </p:cSld>
  <p:clrMapOvr>
    <a:masterClrMapping/>
  </p:clrMapOvr>
  <p:transition spd="slow">
    <p:strips dir="r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A518-268F-42B0-A612-A6D9299D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2C97E-982C-4962-8820-1D2BC5E8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32768"/>
      </p:ext>
    </p:extLst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851400" y="2974975"/>
            <a:ext cx="7340600" cy="18621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02600" y="4498975"/>
            <a:ext cx="4089400" cy="10239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0" y="2989263"/>
            <a:ext cx="4851400" cy="2533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Insert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image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here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851400" y="4498978"/>
            <a:ext cx="3251200" cy="18256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Insert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image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4851400" y="2974975"/>
            <a:ext cx="7340600" cy="1524000"/>
          </a:xfrm>
          <a:noFill/>
        </p:spPr>
        <p:txBody>
          <a:bodyPr lIns="182880" tIns="18288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8102600" y="4498975"/>
            <a:ext cx="4089400" cy="1024468"/>
          </a:xfrm>
          <a:noFill/>
        </p:spPr>
        <p:txBody>
          <a:bodyPr lIns="274320" tIns="9144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4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2" y="457204"/>
            <a:ext cx="9501716" cy="6095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0" y="1752600"/>
            <a:ext cx="10261600" cy="1238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000" b="1" smtClean="0">
                <a:latin typeface="Calibri" pitchFamily="34" charset="0"/>
                <a:cs typeface="Calibri" pitchFamily="34" charset="0"/>
              </a:defRPr>
            </a:lvl1pPr>
            <a:lvl2pPr marL="228600" indent="-228600">
              <a:buClrTx/>
              <a:buFont typeface="Arial" pitchFamily="34" charset="0"/>
              <a:buChar char="•"/>
              <a:defRPr lang="en-US" sz="1800" b="1" smtClean="0">
                <a:latin typeface="Calibri" pitchFamily="34" charset="0"/>
                <a:cs typeface="Calibri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0FB24-7AFD-456E-9C2F-4F7518B9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39820"/>
      </p:ext>
    </p:extLst>
  </p:cSld>
  <p:clrMapOvr>
    <a:masterClrMapping/>
  </p:clrMapOvr>
  <p:transition spd="slow">
    <p:strips dir="r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024" y="411480"/>
            <a:ext cx="11667744" cy="850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1669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825" baseline="0"/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3193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4717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759200" y="1669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759200" y="3193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759200" y="4717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604000" y="1669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604000" y="3193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604000" y="4717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825"/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669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9245600" y="3193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825"/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245600" y="4717987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825"/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D5A116C-C142-4097-B64C-441D02BA6BA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62696" y="6645533"/>
            <a:ext cx="368323" cy="136524"/>
          </a:xfrm>
        </p:spPr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21929"/>
      </p:ext>
    </p:extLst>
  </p:cSld>
  <p:clrMapOvr>
    <a:masterClrMapping/>
  </p:clrMapOvr>
  <p:transition spd="slow">
    <p:strips dir="ru"/>
  </p:transition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  <p15:guide id="2" pos="2389" userDrawn="1">
          <p15:clr>
            <a:srgbClr val="FBAE40"/>
          </p15:clr>
        </p15:guide>
        <p15:guide id="3" pos="3157" userDrawn="1">
          <p15:clr>
            <a:srgbClr val="FBAE40"/>
          </p15:clr>
        </p15:guide>
        <p15:guide id="4" pos="10240" userDrawn="1">
          <p15:clr>
            <a:srgbClr val="FBAE40"/>
          </p15:clr>
        </p15:guide>
        <p15:guide id="5" pos="7168" userDrawn="1">
          <p15:clr>
            <a:srgbClr val="FBAE40"/>
          </p15:clr>
        </p15:guide>
        <p15:guide id="6" pos="7765" userDrawn="1">
          <p15:clr>
            <a:srgbClr val="FBAE40"/>
          </p15:clr>
        </p15:guide>
        <p15:guide id="7" pos="9387" userDrawn="1">
          <p15:clr>
            <a:srgbClr val="FBAE40"/>
          </p15:clr>
        </p15:guide>
        <p15:guide id="8" orient="horz" pos="864" userDrawn="1">
          <p15:clr>
            <a:srgbClr val="FBAE40"/>
          </p15:clr>
        </p15:guide>
        <p15:guide id="9" orient="horz" pos="1680" userDrawn="1">
          <p15:clr>
            <a:srgbClr val="FBAE40"/>
          </p15:clr>
        </p15:guide>
        <p15:guide id="10" orient="horz" pos="1824" userDrawn="1">
          <p15:clr>
            <a:srgbClr val="FBAE40"/>
          </p15:clr>
        </p15:guide>
        <p15:guide id="11" orient="horz" pos="2640" userDrawn="1">
          <p15:clr>
            <a:srgbClr val="FBAE40"/>
          </p15:clr>
        </p15:guide>
        <p15:guide id="12" orient="horz" pos="2784" userDrawn="1">
          <p15:clr>
            <a:srgbClr val="FBAE40"/>
          </p15:clr>
        </p15:guide>
        <p15:guide id="13" orient="horz" pos="3600" userDrawn="1">
          <p15:clr>
            <a:srgbClr val="FBAE40"/>
          </p15:clr>
        </p15:guide>
        <p15:guide id="14" orient="horz" pos="576" userDrawn="1">
          <p15:clr>
            <a:srgbClr val="FBAE40"/>
          </p15:clr>
        </p15:guide>
        <p15:guide id="15" pos="4779" userDrawn="1">
          <p15:clr>
            <a:srgbClr val="FBAE40"/>
          </p15:clr>
        </p15:guide>
        <p15:guide id="16" pos="5547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024" y="381000"/>
            <a:ext cx="11667744" cy="850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2438400" y="1468655"/>
            <a:ext cx="7469717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54F90-A772-4260-82D9-BE232BE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696" y="6645533"/>
            <a:ext cx="368323" cy="136524"/>
          </a:xfrm>
        </p:spPr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51518"/>
      </p:ext>
    </p:extLst>
  </p:cSld>
  <p:clrMapOvr>
    <a:masterClrMapping/>
  </p:clrMapOvr>
  <p:transition spd="slow">
    <p:strips dir="r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024" y="411480"/>
            <a:ext cx="11667744" cy="850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400800" y="1905000"/>
            <a:ext cx="4978400" cy="281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812800" y="1905000"/>
            <a:ext cx="4978400" cy="281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6BFB1-A26F-479A-A4FC-AEA2F0AF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696" y="6645533"/>
            <a:ext cx="368323" cy="136524"/>
          </a:xfrm>
        </p:spPr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7863"/>
      </p:ext>
    </p:extLst>
  </p:cSld>
  <p:clrMapOvr>
    <a:masterClrMapping/>
  </p:clrMapOvr>
  <p:transition spd="slow">
    <p:strips dir="ru"/>
  </p:transition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2976" userDrawn="1">
          <p15:clr>
            <a:srgbClr val="FBAE40"/>
          </p15:clr>
        </p15:guide>
        <p15:guide id="3" pos="683" userDrawn="1">
          <p15:clr>
            <a:srgbClr val="FBAE40"/>
          </p15:clr>
        </p15:guide>
        <p15:guide id="4" pos="4864" userDrawn="1">
          <p15:clr>
            <a:srgbClr val="FBAE40"/>
          </p15:clr>
        </p15:guide>
        <p15:guide id="5" pos="5376" userDrawn="1">
          <p15:clr>
            <a:srgbClr val="FBAE40"/>
          </p15:clr>
        </p15:guide>
        <p15:guide id="6" pos="9557" userDrawn="1">
          <p15:clr>
            <a:srgbClr val="FBAE40"/>
          </p15:clr>
        </p15:guide>
        <p15:guide id="7" orient="horz" pos="57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411480"/>
            <a:ext cx="11667744" cy="850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" y="1335505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" y="3850105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470400" y="1352438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70400" y="3867038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128000" y="1343972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128000" y="3858572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" y="3392905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4470400" y="3392905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8150577" y="3392905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09600" y="5894805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470400" y="5907505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8150577" y="5907505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AA0918D-F729-417E-8819-BCCCF5F6265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62696" y="6645533"/>
            <a:ext cx="368323" cy="136524"/>
          </a:xfrm>
        </p:spPr>
        <p:txBody>
          <a:bodyPr/>
          <a:lstStyle/>
          <a:p>
            <a:fld id="{6E482F0A-F3D6-49A0-9247-A55043138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9407"/>
      </p:ext>
    </p:extLst>
  </p:cSld>
  <p:clrMapOvr>
    <a:masterClrMapping/>
  </p:clrMapOvr>
  <p:transition spd="slow">
    <p:strips dir="ru"/>
  </p:transition>
  <p:extLst>
    <p:ext uri="{DCECCB84-F9BA-43D5-87BE-67443E8EF086}">
      <p15:sldGuideLst xmlns:p15="http://schemas.microsoft.com/office/powerpoint/2012/main">
        <p15:guide id="1" pos="3413" userDrawn="1">
          <p15:clr>
            <a:srgbClr val="FBAE40"/>
          </p15:clr>
        </p15:guide>
        <p15:guide id="2" pos="6827" userDrawn="1">
          <p15:clr>
            <a:srgbClr val="FBAE40"/>
          </p15:clr>
        </p15:guide>
        <p15:guide id="3" pos="9728" userDrawn="1">
          <p15:clr>
            <a:srgbClr val="FBAE40"/>
          </p15:clr>
        </p15:guide>
        <p15:guide id="4" pos="512" userDrawn="1">
          <p15:clr>
            <a:srgbClr val="FBAE40"/>
          </p15:clr>
        </p15:guide>
        <p15:guide id="5" orient="horz" pos="576" userDrawn="1">
          <p15:clr>
            <a:srgbClr val="FBAE40"/>
          </p15:clr>
        </p15:guide>
        <p15:guide id="6" orient="horz" pos="720" userDrawn="1">
          <p15:clr>
            <a:srgbClr val="FBAE40"/>
          </p15:clr>
        </p15:guide>
        <p15:guide id="7" orient="horz" pos="1968" userDrawn="1">
          <p15:clr>
            <a:srgbClr val="FBAE40"/>
          </p15:clr>
        </p15:guide>
        <p15:guide id="8" orient="horz" pos="3840" userDrawn="1">
          <p15:clr>
            <a:srgbClr val="FBAE40"/>
          </p15:clr>
        </p15:guide>
        <p15:guide id="9" pos="3755" userDrawn="1">
          <p15:clr>
            <a:srgbClr val="FBAE40"/>
          </p15:clr>
        </p15:guide>
        <p15:guide id="10" pos="6571" userDrawn="1">
          <p15:clr>
            <a:srgbClr val="FBAE40"/>
          </p15:clr>
        </p15:guide>
        <p15:guide id="11" orient="horz" pos="2304" userDrawn="1">
          <p15:clr>
            <a:srgbClr val="FBAE40"/>
          </p15:clr>
        </p15:guide>
        <p15:guide id="12" orient="horz" pos="3552" userDrawn="1">
          <p15:clr>
            <a:srgbClr val="FBAE40"/>
          </p15:clr>
        </p15:guide>
        <p15:guide id="13" orient="horz" pos="2256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3108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" t="-5" r="86995" b="88000"/>
          <a:stretch>
            <a:fillRect/>
          </a:stretch>
        </p:blipFill>
        <p:spPr bwMode="auto">
          <a:xfrm>
            <a:off x="0" y="476250"/>
            <a:ext cx="158538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477838"/>
            <a:ext cx="1581151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12192000" cy="685800"/>
          </a:xfrm>
        </p:spPr>
        <p:txBody>
          <a:bodyPr/>
          <a:lstStyle>
            <a:lvl1pPr algn="ctr">
              <a:defRPr sz="2700" b="1" cap="none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57813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ullet layou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181604" y="533400"/>
            <a:ext cx="7018377" cy="5257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06403" y="381000"/>
            <a:ext cx="9501716" cy="412394"/>
          </a:xfrm>
        </p:spPr>
        <p:txBody>
          <a:bodyPr/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1752600"/>
            <a:ext cx="6908800" cy="3124200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  <a:p>
            <a:pPr lvl="0"/>
            <a:r>
              <a:rPr lang="en-US" dirty="0"/>
              <a:t>Bullet three</a:t>
            </a:r>
          </a:p>
          <a:p>
            <a:pPr lvl="0"/>
            <a:r>
              <a:rPr lang="en-US" dirty="0"/>
              <a:t>Bullet four</a:t>
            </a:r>
          </a:p>
        </p:txBody>
      </p:sp>
    </p:spTree>
    <p:extLst>
      <p:ext uri="{BB962C8B-B14F-4D97-AF65-F5344CB8AC3E}">
        <p14:creationId xmlns:p14="http://schemas.microsoft.com/office/powerpoint/2010/main" val="9774247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3" orient="horz" pos="720" userDrawn="1">
          <p15:clr>
            <a:srgbClr val="FBAE40"/>
          </p15:clr>
        </p15:guide>
        <p15:guide id="4" orient="horz" pos="3456" userDrawn="1">
          <p15:clr>
            <a:srgbClr val="FBAE40"/>
          </p15:clr>
        </p15:guide>
        <p15:guide id="5" pos="512" userDrawn="1">
          <p15:clr>
            <a:srgbClr val="FBAE40"/>
          </p15:clr>
        </p15:guide>
        <p15:guide id="6" orient="horz" pos="1104" userDrawn="1">
          <p15:clr>
            <a:srgbClr val="FBAE40"/>
          </p15:clr>
        </p15:guide>
        <p15:guide id="7" orient="horz" pos="3072" userDrawn="1">
          <p15:clr>
            <a:srgbClr val="FBAE40"/>
          </p15:clr>
        </p15:guide>
        <p15:guide id="8" orient="horz" pos="576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30403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28133" y="1358900"/>
            <a:ext cx="10871200" cy="5029200"/>
          </a:xfrm>
        </p:spPr>
        <p:txBody>
          <a:bodyPr/>
          <a:lstStyle>
            <a:lvl2pPr indent="-171450">
              <a:defRPr/>
            </a:lvl2pPr>
            <a:lvl3pPr marL="480060">
              <a:defRPr/>
            </a:lvl3pPr>
            <a:lvl4pPr marL="685800">
              <a:defRPr/>
            </a:lvl4pPr>
            <a:lvl5pPr marL="891540"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023122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46683"/>
            <a:ext cx="103822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21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563286" y="4800600"/>
            <a:ext cx="9628716" cy="1430338"/>
          </a:xfrm>
          <a:prstGeom prst="rect">
            <a:avLst/>
          </a:prstGeom>
          <a:solidFill>
            <a:schemeClr val="accent6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8229600" y="5888041"/>
            <a:ext cx="3962400" cy="9683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" t="-5" r="86995" b="88000"/>
          <a:stretch>
            <a:fillRect/>
          </a:stretch>
        </p:blipFill>
        <p:spPr bwMode="auto">
          <a:xfrm>
            <a:off x="0" y="476250"/>
            <a:ext cx="158538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77838"/>
            <a:ext cx="1581151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12192000" cy="685800"/>
          </a:xfrm>
        </p:spPr>
        <p:txBody>
          <a:bodyPr/>
          <a:lstStyle>
            <a:lvl1pPr algn="ctr">
              <a:defRPr sz="3600" b="1" cap="none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33599" y="5390002"/>
            <a:ext cx="10073220" cy="1071758"/>
          </a:xfrm>
        </p:spPr>
        <p:txBody>
          <a:bodyPr/>
          <a:lstStyle>
            <a:lvl1pPr marL="457200" indent="-457200">
              <a:buFontTx/>
              <a:buBlip>
                <a:blip r:embed="rId3"/>
              </a:buBlip>
              <a:defRPr sz="1600" b="1">
                <a:solidFill>
                  <a:schemeClr val="tx1"/>
                </a:solidFill>
              </a:defRPr>
            </a:lvl1pPr>
            <a:lvl2pPr marL="45720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751012"/>
            <a:ext cx="5084064" cy="45735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mtClean="0"/>
            </a:lvl1pPr>
            <a:lvl2pPr>
              <a:buClrTx/>
              <a:defRPr lang="en-US" smtClean="0">
                <a:solidFill>
                  <a:schemeClr val="tx1"/>
                </a:solidFill>
              </a:defRPr>
            </a:lvl2pPr>
            <a:lvl3pPr>
              <a:buClrTx/>
              <a:defRPr lang="en-US" smtClean="0">
                <a:solidFill>
                  <a:schemeClr val="tx1"/>
                </a:solidFill>
              </a:defRPr>
            </a:lvl3pPr>
            <a:lvl4pPr>
              <a:buClrTx/>
              <a:defRPr lang="en-US" smtClean="0">
                <a:solidFill>
                  <a:schemeClr val="tx1"/>
                </a:solidFill>
              </a:defRPr>
            </a:lvl4pPr>
            <a:lvl5pPr>
              <a:buClrTx/>
              <a:defRPr lang="en-US" b="1" dirty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453" y="1751012"/>
            <a:ext cx="5084064" cy="45735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mtClean="0"/>
            </a:lvl1pPr>
            <a:lvl2pPr>
              <a:buClrTx/>
              <a:defRPr lang="en-US" smtClean="0">
                <a:solidFill>
                  <a:schemeClr val="tx1"/>
                </a:solidFill>
              </a:defRPr>
            </a:lvl2pPr>
            <a:lvl3pPr>
              <a:buClrTx/>
              <a:defRPr lang="en-US" smtClean="0">
                <a:solidFill>
                  <a:schemeClr val="tx1"/>
                </a:solidFill>
              </a:defRPr>
            </a:lvl3pPr>
            <a:lvl4pPr>
              <a:buClrTx/>
              <a:defRPr lang="en-US" smtClean="0">
                <a:solidFill>
                  <a:schemeClr val="tx1"/>
                </a:solidFill>
              </a:defRPr>
            </a:lvl4pPr>
            <a:lvl5pPr>
              <a:buClrTx/>
              <a:defRPr lang="en-US" b="1" dirty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30402" y="457201"/>
            <a:ext cx="9501716" cy="609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3000">
                <a:schemeClr val="accent6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457200"/>
            <a:ext cx="950171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752600"/>
            <a:ext cx="955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53996" name="Text Box 12"/>
          <p:cNvSpPr txBox="1">
            <a:spLocks noChangeArrowheads="1"/>
          </p:cNvSpPr>
          <p:nvPr/>
        </p:nvSpPr>
        <p:spPr bwMode="auto">
          <a:xfrm>
            <a:off x="787400" y="6557966"/>
            <a:ext cx="1972733" cy="15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sz="1000" dirty="0">
                <a:latin typeface="+mn-lt"/>
              </a:rPr>
              <a:t>© 2011 ANSYS, Inc.</a:t>
            </a:r>
            <a:endParaRPr lang="en-US" sz="1000" dirty="0">
              <a:latin typeface="+mn-lt"/>
              <a:cs typeface="+mn-cs"/>
            </a:endParaRPr>
          </a:p>
        </p:txBody>
      </p:sp>
      <p:sp>
        <p:nvSpPr>
          <p:cNvPr id="553997" name="Text Box 13"/>
          <p:cNvSpPr txBox="1">
            <a:spLocks noChangeArrowheads="1"/>
          </p:cNvSpPr>
          <p:nvPr/>
        </p:nvSpPr>
        <p:spPr bwMode="auto">
          <a:xfrm>
            <a:off x="2760135" y="6557966"/>
            <a:ext cx="1344084" cy="15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fld id="{F4674F3A-4F60-4857-91A6-E62E4CF56F4B}" type="datetime4">
              <a:rPr lang="en-US" sz="1000">
                <a:latin typeface="+mn-lt"/>
                <a:cs typeface="+mn-cs"/>
              </a:rPr>
              <a:pPr eaLnBrk="0" fontAlgn="auto" hangingPunct="0">
                <a:spcAft>
                  <a:spcPts val="0"/>
                </a:spcAft>
                <a:defRPr/>
              </a:pPr>
              <a:t>July 25, 2019</a:t>
            </a:fld>
            <a:endParaRPr lang="en-US" sz="1000" dirty="0">
              <a:latin typeface="+mn-lt"/>
              <a:cs typeface="+mn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37068" y="6557966"/>
            <a:ext cx="37253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algn="l">
              <a:defRPr/>
            </a:pPr>
            <a:fld id="{0EB639C4-AAB0-4043-B0CD-42F410298AB6}" type="slidenum">
              <a:rPr lang="en-US" sz="1000" smtClean="0">
                <a:solidFill>
                  <a:schemeClr val="tx1"/>
                </a:solidFill>
                <a:cs typeface="+mn-cs"/>
              </a:rPr>
              <a:pPr algn="l"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" y="477838"/>
            <a:ext cx="1581151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13000" y="0"/>
            <a:ext cx="9779000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7" r:id="rId4"/>
    <p:sldLayoutId id="2147483669" r:id="rId5"/>
    <p:sldLayoutId id="2147483671" r:id="rId6"/>
    <p:sldLayoutId id="2147483673" r:id="rId7"/>
    <p:sldLayoutId id="2147483674" r:id="rId8"/>
    <p:sldLayoutId id="2147483676" r:id="rId9"/>
    <p:sldLayoutId id="2147483679" r:id="rId10"/>
    <p:sldLayoutId id="2147483680" r:id="rId11"/>
    <p:sldLayoutId id="2147483681" r:id="rId12"/>
    <p:sldLayoutId id="2147483682" r:id="rId13"/>
    <p:sldLayoutId id="2147483696" r:id="rId14"/>
    <p:sldLayoutId id="2147483709" r:id="rId15"/>
    <p:sldLayoutId id="2147483741" r:id="rId16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tx1"/>
        </a:buClr>
        <a:defRPr sz="20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22860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SzPct val="120000"/>
        <a:buFont typeface="Arial" charset="0"/>
        <a:buChar char="•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45720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Font typeface="Calibri" pitchFamily="34" charset="0"/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687388" indent="-225425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Tx/>
        <a:buFont typeface="Arial" pitchFamily="34" charset="0"/>
        <a:buChar char="•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914400" indent="-2270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Font typeface="Calibri" pitchFamily="34" charset="0"/>
        <a:buChar char="–"/>
        <a:defRPr sz="16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2288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51692"/>
            <a:ext cx="10802168" cy="4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237068" y="6653900"/>
            <a:ext cx="372533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639C4-AAB0-4043-B0CD-42F410298AB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787405" y="6653900"/>
            <a:ext cx="1973425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© 2016 ANSYS, Inc.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 userDrawn="1"/>
        </p:nvSpPr>
        <p:spPr bwMode="auto">
          <a:xfrm>
            <a:off x="2760824" y="6653899"/>
            <a:ext cx="5512189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74F3A-4F60-4857-91A6-E62E4CF56F4B}" type="datetime4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25, 2019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5564420" y="6652411"/>
            <a:ext cx="5512189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ANSYS </a:t>
            </a:r>
            <a:r>
              <a:rPr kumimoji="0" lang="en-US" altLang="zh-CN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76" y="6277904"/>
            <a:ext cx="1286256" cy="310875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09605" y="990600"/>
            <a:ext cx="5689599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9982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b="1" spc="75" baseline="0" dirty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03597" indent="-203597" algn="l" defTabSz="269081" rtl="0" eaLnBrk="1" fontAlgn="base" hangingPunct="1">
        <a:lnSpc>
          <a:spcPct val="130000"/>
        </a:lnSpc>
        <a:spcBef>
          <a:spcPts val="4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/>
        <a:defRPr lang="zh-CN" altLang="en-US" sz="1650" b="1" i="0" kern="1200" spc="0" baseline="0" dirty="0" smtClean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</a:defRPr>
      </a:lvl1pPr>
      <a:lvl2pPr marL="336947" indent="-203597" algn="l" rtl="0" eaLnBrk="1" fontAlgn="base" hangingPunct="1">
        <a:lnSpc>
          <a:spcPct val="130000"/>
        </a:lnSpc>
        <a:spcBef>
          <a:spcPts val="360"/>
        </a:spcBef>
        <a:spcAft>
          <a:spcPct val="0"/>
        </a:spcAft>
        <a:buClrTx/>
        <a:buSzPct val="120000"/>
        <a:buFont typeface="Calibri" panose="020F0502020204030204" pitchFamily="34" charset="0"/>
        <a:buChar char="–"/>
        <a:defRPr lang="zh-CN" altLang="en-US" sz="1350" b="0" baseline="0" dirty="0" smtClean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itchFamily="34" charset="0"/>
        </a:defRPr>
      </a:lvl2pPr>
      <a:lvl3pPr marL="558563" indent="-214313" algn="l" rtl="0" eaLnBrk="1" fontAlgn="base" hangingPunct="1">
        <a:lnSpc>
          <a:spcPct val="130000"/>
        </a:lnSpc>
        <a:spcBef>
          <a:spcPts val="300"/>
        </a:spcBef>
        <a:spcAft>
          <a:spcPct val="0"/>
        </a:spcAft>
        <a:buClrTx/>
        <a:buFont typeface="Wingdings" panose="05000000000000000000" pitchFamily="2" charset="2"/>
        <a:buChar char="ü"/>
        <a:defRPr lang="zh-CN" altLang="en-US" sz="1200" b="0" baseline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731044" indent="-214313" algn="l" rtl="0" eaLnBrk="1" fontAlgn="base" hangingPunct="1">
        <a:lnSpc>
          <a:spcPct val="130000"/>
        </a:lnSpc>
        <a:spcBef>
          <a:spcPts val="270"/>
        </a:spcBef>
        <a:spcAft>
          <a:spcPct val="0"/>
        </a:spcAft>
        <a:buClrTx/>
        <a:buFont typeface="Arial" pitchFamily="34" charset="0"/>
        <a:buChar char="•"/>
        <a:defRPr lang="zh-CN" altLang="en-US" sz="1050" b="0" baseline="0" dirty="0" smtClean="0">
          <a:solidFill>
            <a:schemeClr val="tx1"/>
          </a:solidFill>
          <a:latin typeface="Calibri Light" panose="020F0302020204030204" pitchFamily="34" charset="0"/>
          <a:ea typeface="微软雅黑 Light" panose="020B0502040204020203" pitchFamily="34" charset="-122"/>
          <a:cs typeface="Calibri" pitchFamily="34" charset="0"/>
        </a:defRPr>
      </a:lvl4pPr>
      <a:lvl5pPr marL="902653" indent="-214313" algn="l" rtl="0" eaLnBrk="1" fontAlgn="base" hangingPunct="1">
        <a:lnSpc>
          <a:spcPct val="130000"/>
        </a:lnSpc>
        <a:spcBef>
          <a:spcPts val="225"/>
        </a:spcBef>
        <a:spcAft>
          <a:spcPct val="0"/>
        </a:spcAft>
        <a:buClr>
          <a:schemeClr val="accent1"/>
        </a:buClr>
        <a:buFont typeface="Calibri" pitchFamily="34" charset="0"/>
        <a:buChar char="–"/>
        <a:defRPr lang="zh-CN" altLang="en-US" sz="900" b="1" baseline="0" dirty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itchFamily="34" charset="0"/>
        </a:defRPr>
      </a:lvl5pPr>
      <a:lvl6pPr marL="16716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6pPr>
      <a:lvl7pPr marL="20145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7pPr>
      <a:lvl8pPr marL="23574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8pPr>
      <a:lvl9pPr marL="27003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1" userDrawn="1">
          <p15:clr>
            <a:srgbClr val="F26B43"/>
          </p15:clr>
        </p15:guide>
        <p15:guide id="2" orient="horz" pos="240" userDrawn="1">
          <p15:clr>
            <a:srgbClr val="F26B43"/>
          </p15:clr>
        </p15:guide>
        <p15:guide id="5" pos="68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51692"/>
            <a:ext cx="10802168" cy="4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237068" y="6653900"/>
            <a:ext cx="372533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algn="l">
              <a:defRPr/>
            </a:pPr>
            <a:fld id="{0EB639C4-AAB0-4043-B0CD-42F410298AB6}" type="slidenum">
              <a:rPr lang="en-US" sz="675" smtClean="0">
                <a:solidFill>
                  <a:schemeClr val="tx1"/>
                </a:solidFill>
                <a:cs typeface="+mn-cs"/>
              </a:rPr>
              <a:pPr algn="l"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787405" y="6653900"/>
            <a:ext cx="1973425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675" dirty="0">
                <a:solidFill>
                  <a:schemeClr val="tx1"/>
                </a:solidFill>
                <a:cs typeface="Arial" charset="0"/>
              </a:rPr>
              <a:t>© 2016 ANSYS, Inc.</a:t>
            </a:r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 userDrawn="1"/>
        </p:nvSpPr>
        <p:spPr bwMode="auto">
          <a:xfrm>
            <a:off x="2760824" y="6653899"/>
            <a:ext cx="5512189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fld id="{F4674F3A-4F60-4857-91A6-E62E4CF56F4B}" type="datetime4">
              <a:rPr lang="en-US" sz="675">
                <a:solidFill>
                  <a:schemeClr val="tx1"/>
                </a:solidFill>
              </a:rPr>
              <a:pPr algn="l" eaLnBrk="0" hangingPunct="0">
                <a:lnSpc>
                  <a:spcPct val="100000"/>
                </a:lnSpc>
                <a:spcBef>
                  <a:spcPct val="0"/>
                </a:spcBef>
              </a:pPr>
              <a:t>July 25, 2019</a:t>
            </a:fld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5564420" y="6652411"/>
            <a:ext cx="5512189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675" dirty="0">
                <a:solidFill>
                  <a:schemeClr val="tx1"/>
                </a:solidFill>
              </a:rPr>
              <a:t>ANSYS </a:t>
            </a:r>
            <a:r>
              <a:rPr lang="en-US" altLang="zh-CN" sz="675" dirty="0">
                <a:solidFill>
                  <a:schemeClr val="tx1"/>
                </a:solidFill>
              </a:rPr>
              <a:t>Public</a:t>
            </a:r>
            <a:endParaRPr lang="en-US" sz="675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76" y="6277904"/>
            <a:ext cx="1286256" cy="310875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09605" y="990600"/>
            <a:ext cx="5689599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18485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40" r:id="rId27"/>
  </p:sldLayoutIdLst>
  <p:transition>
    <p:wipe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b="1" spc="75" baseline="0" dirty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03597" indent="-203597" algn="l" defTabSz="269081" rtl="0" eaLnBrk="1" fontAlgn="base" hangingPunct="1">
        <a:lnSpc>
          <a:spcPct val="130000"/>
        </a:lnSpc>
        <a:spcBef>
          <a:spcPts val="4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/>
        <a:defRPr lang="zh-CN" altLang="en-US" sz="1650" b="1" i="0" kern="1200" spc="0" baseline="0" dirty="0" smtClean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微软雅黑" panose="020B0503020204020204" pitchFamily="34" charset="-122"/>
        </a:defRPr>
      </a:lvl1pPr>
      <a:lvl2pPr marL="336947" indent="-203597" algn="l" rtl="0" eaLnBrk="1" fontAlgn="base" hangingPunct="1">
        <a:lnSpc>
          <a:spcPct val="130000"/>
        </a:lnSpc>
        <a:spcBef>
          <a:spcPts val="360"/>
        </a:spcBef>
        <a:spcAft>
          <a:spcPct val="0"/>
        </a:spcAft>
        <a:buClrTx/>
        <a:buSzPct val="120000"/>
        <a:buFont typeface="Calibri" panose="020F0502020204030204" pitchFamily="34" charset="0"/>
        <a:buChar char="–"/>
        <a:defRPr lang="zh-CN" altLang="en-US" sz="1350" b="0" baseline="0" dirty="0" smtClean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itchFamily="34" charset="0"/>
        </a:defRPr>
      </a:lvl2pPr>
      <a:lvl3pPr marL="558563" indent="-214313" algn="l" rtl="0" eaLnBrk="1" fontAlgn="base" hangingPunct="1">
        <a:lnSpc>
          <a:spcPct val="130000"/>
        </a:lnSpc>
        <a:spcBef>
          <a:spcPts val="300"/>
        </a:spcBef>
        <a:spcAft>
          <a:spcPct val="0"/>
        </a:spcAft>
        <a:buClrTx/>
        <a:buFont typeface="Wingdings" panose="05000000000000000000" pitchFamily="2" charset="2"/>
        <a:buChar char="ü"/>
        <a:defRPr lang="zh-CN" altLang="en-US" sz="1200" b="0" baseline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731044" indent="-214313" algn="l" rtl="0" eaLnBrk="1" fontAlgn="base" hangingPunct="1">
        <a:lnSpc>
          <a:spcPct val="130000"/>
        </a:lnSpc>
        <a:spcBef>
          <a:spcPts val="270"/>
        </a:spcBef>
        <a:spcAft>
          <a:spcPct val="0"/>
        </a:spcAft>
        <a:buClrTx/>
        <a:buFont typeface="Arial" pitchFamily="34" charset="0"/>
        <a:buChar char="•"/>
        <a:defRPr lang="zh-CN" altLang="en-US" sz="1050" b="0" baseline="0" dirty="0" smtClean="0">
          <a:solidFill>
            <a:schemeClr val="tx1"/>
          </a:solidFill>
          <a:latin typeface="Calibri Light" panose="020F0302020204030204" pitchFamily="34" charset="0"/>
          <a:ea typeface="微软雅黑 Light" panose="020B0502040204020203" pitchFamily="34" charset="-122"/>
          <a:cs typeface="Calibri" pitchFamily="34" charset="0"/>
        </a:defRPr>
      </a:lvl4pPr>
      <a:lvl5pPr marL="902653" indent="-214313" algn="l" rtl="0" eaLnBrk="1" fontAlgn="base" hangingPunct="1">
        <a:lnSpc>
          <a:spcPct val="130000"/>
        </a:lnSpc>
        <a:spcBef>
          <a:spcPts val="225"/>
        </a:spcBef>
        <a:spcAft>
          <a:spcPct val="0"/>
        </a:spcAft>
        <a:buClr>
          <a:schemeClr val="accent1"/>
        </a:buClr>
        <a:buFont typeface="Calibri" pitchFamily="34" charset="0"/>
        <a:buChar char="–"/>
        <a:defRPr lang="zh-CN" altLang="en-US" sz="900" b="1" baseline="0" dirty="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  <a:cs typeface="Calibri" pitchFamily="34" charset="0"/>
        </a:defRPr>
      </a:lvl5pPr>
      <a:lvl6pPr marL="16716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6pPr>
      <a:lvl7pPr marL="20145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7pPr>
      <a:lvl8pPr marL="23574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8pPr>
      <a:lvl9pPr marL="27003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1" userDrawn="1">
          <p15:clr>
            <a:srgbClr val="F26B43"/>
          </p15:clr>
        </p15:guide>
        <p15:guide id="2" orient="horz" pos="240" userDrawn="1">
          <p15:clr>
            <a:srgbClr val="F26B43"/>
          </p15:clr>
        </p15:guide>
        <p15:guide id="5" pos="68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754ACF-AFB7-4AE9-ABDF-862F7907D43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1219199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F0A99-5B9C-4CA5-9F50-2F4E34F6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49" y="412754"/>
            <a:ext cx="11666839" cy="5232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D1892-B5F2-446F-B160-4F2D8CEFA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859" y="1139034"/>
            <a:ext cx="11666839" cy="477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73247-911B-469F-BC71-50C3B802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696" y="6645533"/>
            <a:ext cx="368323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E482F0A-F3D6-49A0-9247-A55043138E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1A63D4-BBFE-4643-827E-CD10B3EFB3A3}"/>
              </a:ext>
            </a:extLst>
          </p:cNvPr>
          <p:cNvSpPr/>
          <p:nvPr userDrawn="1"/>
        </p:nvSpPr>
        <p:spPr>
          <a:xfrm>
            <a:off x="10605156" y="6645533"/>
            <a:ext cx="904973" cy="136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763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ransition spd="slow">
    <p:strips dir="ru"/>
  </p:transition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3C4B64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6472" indent="-173831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59594" indent="-216694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7472" indent="-167879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02494" indent="-175022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9.jpeg"/><Relationship Id="rId5" Type="http://schemas.openxmlformats.org/officeDocument/2006/relationships/image" Target="../media/image38.gi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0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9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m.com/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hyperlink" Target="http://valeo.com/gb/news/news.asp" TargetMode="External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14.wmf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26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5.tif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12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1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2.gif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15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166.emf"/><Relationship Id="rId4" Type="http://schemas.openxmlformats.org/officeDocument/2006/relationships/oleObject" Target="../embeddings/oleObject1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1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171.wmf"/><Relationship Id="rId4" Type="http://schemas.openxmlformats.org/officeDocument/2006/relationships/image" Target="../media/image17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74.emf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40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73.emf"/><Relationship Id="rId4" Type="http://schemas.openxmlformats.org/officeDocument/2006/relationships/oleObject" Target="../embeddings/oleObject14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ansy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98.wmf"/><Relationship Id="rId12" Type="http://schemas.openxmlformats.org/officeDocument/2006/relationships/image" Target="../media/image202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197.png"/><Relationship Id="rId11" Type="http://schemas.openxmlformats.org/officeDocument/2006/relationships/image" Target="../media/image28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wmf"/><Relationship Id="rId9" Type="http://schemas.openxmlformats.org/officeDocument/2006/relationships/image" Target="../media/image2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9251DADE-74DA-4EEB-9EBF-07768B5F9CD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057400" y="3179701"/>
            <a:ext cx="8534400" cy="498598"/>
          </a:xfrm>
        </p:spPr>
        <p:txBody>
          <a:bodyPr/>
          <a:lstStyle/>
          <a:p>
            <a:r>
              <a:rPr lang="en-US" altLang="zh-CN" sz="3600" dirty="0"/>
              <a:t>ANSYS</a:t>
            </a:r>
            <a:r>
              <a:rPr lang="zh-CN" altLang="en-US" sz="3600" dirty="0"/>
              <a:t>开关电源设计仿真平台</a:t>
            </a:r>
            <a:endParaRPr lang="en-US" sz="3600" dirty="0"/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F7FE2233-5671-450A-8222-3831A5B17076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4381500" y="4572003"/>
            <a:ext cx="3429000" cy="332399"/>
          </a:xfrm>
        </p:spPr>
        <p:txBody>
          <a:bodyPr/>
          <a:lstStyle/>
          <a:p>
            <a:pPr algn="ctr"/>
            <a:r>
              <a:rPr lang="en-US" sz="2400" dirty="0"/>
              <a:t>ANSYS </a:t>
            </a:r>
            <a:r>
              <a:rPr lang="zh-CN" altLang="en-US" sz="2400" dirty="0"/>
              <a:t>中国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058520232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27238"/>
            <a:ext cx="7126287" cy="609600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</a:t>
            </a:r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器件建模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(IGBT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MOSFET)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72213" t="18876" b="20722"/>
          <a:stretch>
            <a:fillRect/>
          </a:stretch>
        </p:blipFill>
        <p:spPr bwMode="auto">
          <a:xfrm>
            <a:off x="8394718" y="1138400"/>
            <a:ext cx="2162175" cy="214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2" descr="IGB_tail_current.gif"/>
          <p:cNvPicPr>
            <a:picLocks noChangeAspect="1"/>
          </p:cNvPicPr>
          <p:nvPr/>
        </p:nvPicPr>
        <p:blipFill>
          <a:blip r:embed="rId5" cstate="print"/>
          <a:srcRect l="1448" t="10920" r="54000" b="8276"/>
          <a:stretch>
            <a:fillRect/>
          </a:stretch>
        </p:blipFill>
        <p:spPr>
          <a:xfrm>
            <a:off x="8385304" y="3397742"/>
            <a:ext cx="2133599" cy="2321858"/>
          </a:xfrm>
          <a:prstGeom prst="rect">
            <a:avLst/>
          </a:prstGeom>
        </p:spPr>
      </p:pic>
      <p:pic>
        <p:nvPicPr>
          <p:cNvPr id="10" name="Picture 114" descr="Vue_découpée"/>
          <p:cNvPicPr>
            <a:picLocks noChangeAspect="1" noChangeArrowheads="1"/>
          </p:cNvPicPr>
          <p:nvPr/>
        </p:nvPicPr>
        <p:blipFill rotWithShape="1">
          <a:blip r:embed="rId6"/>
          <a:srcRect l="9383" r="9383"/>
          <a:stretch/>
        </p:blipFill>
        <p:spPr bwMode="auto">
          <a:xfrm>
            <a:off x="83663" y="1141916"/>
            <a:ext cx="316526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9" descr="IGBT_Advanced_Subcircuit_2010-June-0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2143304"/>
            <a:ext cx="3705968" cy="242489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24203" y="6123795"/>
            <a:ext cx="7126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CN" altLang="en-US" sz="2000" kern="0" dirty="0"/>
              <a:t>        </a:t>
            </a:r>
            <a:r>
              <a:rPr lang="en-US" altLang="zh-CN" sz="2000" kern="0" dirty="0"/>
              <a:t>Simplorer</a:t>
            </a:r>
            <a:r>
              <a:rPr lang="zh-CN" altLang="en-US" sz="2000" kern="0" dirty="0"/>
              <a:t>中</a:t>
            </a:r>
            <a:r>
              <a:rPr lang="en-US" altLang="zh-CN" sz="2000" kern="0" dirty="0"/>
              <a:t>IGBT</a:t>
            </a:r>
            <a:r>
              <a:rPr lang="zh-CN" altLang="en-US" sz="2000" kern="0" dirty="0"/>
              <a:t>参数化建模能体现其工作细节</a:t>
            </a:r>
            <a:endParaRPr lang="ja-JP" altLang="en-US" sz="2000" kern="0" dirty="0"/>
          </a:p>
        </p:txBody>
      </p:sp>
      <p:grpSp>
        <p:nvGrpSpPr>
          <p:cNvPr id="191" name="群組 190">
            <a:extLst>
              <a:ext uri="{FF2B5EF4-FFF2-40B4-BE49-F238E27FC236}">
                <a16:creationId xmlns:a16="http://schemas.microsoft.com/office/drawing/2014/main" id="{0B287F95-E96D-464A-8601-5EC39F0101A8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972800" y="-35717"/>
            <a:chExt cx="1238250" cy="1284106"/>
          </a:xfrm>
        </p:grpSpPr>
        <p:grpSp>
          <p:nvGrpSpPr>
            <p:cNvPr id="54" name="Group 6">
              <a:extLst>
                <a:ext uri="{FF2B5EF4-FFF2-40B4-BE49-F238E27FC236}">
                  <a16:creationId xmlns:a16="http://schemas.microsoft.com/office/drawing/2014/main" id="{DC47170D-CBB8-4D7E-9170-DAEAFE71F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3202" y="525150"/>
              <a:ext cx="540835" cy="723239"/>
              <a:chOff x="400" y="2058"/>
              <a:chExt cx="1441" cy="1927"/>
            </a:xfrm>
          </p:grpSpPr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7951EA25-E285-4814-8A4F-73AB279E86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56" name="Group 8">
                <a:extLst>
                  <a:ext uri="{FF2B5EF4-FFF2-40B4-BE49-F238E27FC236}">
                    <a16:creationId xmlns:a16="http://schemas.microsoft.com/office/drawing/2014/main" id="{4AE33AD6-D5BA-4C9A-92A1-8D8FB9B2DA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69AA88AD-95D9-47DB-8E7F-7EECDE4C37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58" name="Text Box 10">
                  <a:extLst>
                    <a:ext uri="{FF2B5EF4-FFF2-40B4-BE49-F238E27FC236}">
                      <a16:creationId xmlns:a16="http://schemas.microsoft.com/office/drawing/2014/main" id="{D43ECBDD-5008-4543-9E53-FC1EF14BA5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9" name="Group 11">
              <a:extLst>
                <a:ext uri="{FF2B5EF4-FFF2-40B4-BE49-F238E27FC236}">
                  <a16:creationId xmlns:a16="http://schemas.microsoft.com/office/drawing/2014/main" id="{CF9A56E4-7892-4F2C-A964-C784ADD6F0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7656" y="-35717"/>
              <a:ext cx="546840" cy="728118"/>
              <a:chOff x="1824" y="536"/>
              <a:chExt cx="1457" cy="1940"/>
            </a:xfrm>
          </p:grpSpPr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5C91B12F-6EAF-47B8-B420-F5FBE2ABDD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61" name="Group 13">
                <a:extLst>
                  <a:ext uri="{FF2B5EF4-FFF2-40B4-BE49-F238E27FC236}">
                    <a16:creationId xmlns:a16="http://schemas.microsoft.com/office/drawing/2014/main" id="{D76B9772-B596-4AB4-9895-BDF15A8FE2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62" name="Freeform 14">
                  <a:extLst>
                    <a:ext uri="{FF2B5EF4-FFF2-40B4-BE49-F238E27FC236}">
                      <a16:creationId xmlns:a16="http://schemas.microsoft.com/office/drawing/2014/main" id="{C983A45E-FC71-49CF-A477-34A394C154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63" name="Text Box 15">
                  <a:extLst>
                    <a:ext uri="{FF2B5EF4-FFF2-40B4-BE49-F238E27FC236}">
                      <a16:creationId xmlns:a16="http://schemas.microsoft.com/office/drawing/2014/main" id="{E23B1795-DC71-42CC-AFF9-E7C03D9164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8" name="Group 16">
              <a:extLst>
                <a:ext uri="{FF2B5EF4-FFF2-40B4-BE49-F238E27FC236}">
                  <a16:creationId xmlns:a16="http://schemas.microsoft.com/office/drawing/2014/main" id="{A05768DA-5961-4345-8459-D7F3B0A4D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3203" y="-27319"/>
              <a:ext cx="540835" cy="723239"/>
              <a:chOff x="400" y="582"/>
              <a:chExt cx="1441" cy="1927"/>
            </a:xfrm>
          </p:grpSpPr>
          <p:sp>
            <p:nvSpPr>
              <p:cNvPr id="69" name="Freeform 17">
                <a:extLst>
                  <a:ext uri="{FF2B5EF4-FFF2-40B4-BE49-F238E27FC236}">
                    <a16:creationId xmlns:a16="http://schemas.microsoft.com/office/drawing/2014/main" id="{CD1F5E03-C800-4DBF-B4E8-3B67AF92A6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1D7C656D-D48C-46B1-8523-EA97009D07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1" name="Text Box 19">
                <a:extLst>
                  <a:ext uri="{FF2B5EF4-FFF2-40B4-BE49-F238E27FC236}">
                    <a16:creationId xmlns:a16="http://schemas.microsoft.com/office/drawing/2014/main" id="{802AB48E-9FB6-4F80-9D9D-06D4411B15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14D7AFA5-DD16-480D-8277-F11E579946F1}"/>
                </a:ext>
              </a:extLst>
            </p:cNvPr>
            <p:cNvSpPr/>
            <p:nvPr/>
          </p:nvSpPr>
          <p:spPr bwMode="auto">
            <a:xfrm>
              <a:off x="10972800" y="-664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64" name="Group 2">
              <a:extLst>
                <a:ext uri="{FF2B5EF4-FFF2-40B4-BE49-F238E27FC236}">
                  <a16:creationId xmlns:a16="http://schemas.microsoft.com/office/drawing/2014/main" id="{59FEEB17-E9BD-423D-B6F4-E0D4FF0C3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7810" y="623859"/>
              <a:ext cx="723240" cy="580618"/>
              <a:chOff x="1556" y="2321"/>
              <a:chExt cx="1927" cy="1547"/>
            </a:xfrm>
          </p:grpSpPr>
          <p:sp>
            <p:nvSpPr>
              <p:cNvPr id="65" name="Freeform 3">
                <a:extLst>
                  <a:ext uri="{FF2B5EF4-FFF2-40B4-BE49-F238E27FC236}">
                    <a16:creationId xmlns:a16="http://schemas.microsoft.com/office/drawing/2014/main" id="{25865E0F-5748-4048-8D62-12103C7E61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04F272A7-DAC6-4F1E-AC6D-04582F2C1E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67" name="Text Box 5">
                <a:extLst>
                  <a:ext uri="{FF2B5EF4-FFF2-40B4-BE49-F238E27FC236}">
                    <a16:creationId xmlns:a16="http://schemas.microsoft.com/office/drawing/2014/main" id="{8FBC6ADE-20A7-4D7A-B8C4-A324ACA79A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Group 22">
              <a:extLst>
                <a:ext uri="{FF2B5EF4-FFF2-40B4-BE49-F238E27FC236}">
                  <a16:creationId xmlns:a16="http://schemas.microsoft.com/office/drawing/2014/main" id="{658A5A15-EF92-4AFE-98FA-D84989567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12950" y="422476"/>
              <a:ext cx="360682" cy="383951"/>
              <a:chOff x="1360" y="1820"/>
              <a:chExt cx="961" cy="1023"/>
            </a:xfrm>
          </p:grpSpPr>
          <p:sp>
            <p:nvSpPr>
              <p:cNvPr id="74" name="Freeform 23">
                <a:extLst>
                  <a:ext uri="{FF2B5EF4-FFF2-40B4-BE49-F238E27FC236}">
                    <a16:creationId xmlns:a16="http://schemas.microsoft.com/office/drawing/2014/main" id="{1DE1438D-DDAB-42C8-B8DF-22DDF667FC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75" name="Rectangle 24">
                <a:extLst>
                  <a:ext uri="{FF2B5EF4-FFF2-40B4-BE49-F238E27FC236}">
                    <a16:creationId xmlns:a16="http://schemas.microsoft.com/office/drawing/2014/main" id="{76BCB09F-2DCB-43D9-8D1D-A035D8AADC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FCE515B3-F0E0-4990-B1E9-6CBFBE056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08568" y="4167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196" name="箭號: 向右 195">
            <a:extLst>
              <a:ext uri="{FF2B5EF4-FFF2-40B4-BE49-F238E27FC236}">
                <a16:creationId xmlns:a16="http://schemas.microsoft.com/office/drawing/2014/main" id="{834E0DF3-AD98-475A-909C-23311676F011}"/>
              </a:ext>
            </a:extLst>
          </p:cNvPr>
          <p:cNvSpPr/>
          <p:nvPr/>
        </p:nvSpPr>
        <p:spPr bwMode="auto">
          <a:xfrm>
            <a:off x="2389877" y="3168058"/>
            <a:ext cx="685800" cy="412258"/>
          </a:xfrm>
          <a:prstGeom prst="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7" name="箭號: 向右 196">
            <a:extLst>
              <a:ext uri="{FF2B5EF4-FFF2-40B4-BE49-F238E27FC236}">
                <a16:creationId xmlns:a16="http://schemas.microsoft.com/office/drawing/2014/main" id="{D2C95342-03CE-4338-9407-3DFEEEEBD3E1}"/>
              </a:ext>
            </a:extLst>
          </p:cNvPr>
          <p:cNvSpPr/>
          <p:nvPr/>
        </p:nvSpPr>
        <p:spPr bwMode="auto">
          <a:xfrm>
            <a:off x="7378847" y="3038742"/>
            <a:ext cx="685800" cy="412258"/>
          </a:xfrm>
          <a:prstGeom prst="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66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27078" y="398362"/>
            <a:ext cx="7667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Simplorer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IGBT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MOSFET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特征化建模</a:t>
            </a:r>
            <a:endParaRPr lang="en-US" altLang="zh-CN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8000" y="1820838"/>
            <a:ext cx="2078496" cy="648512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med" len="lg"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 charset="0"/>
              </a:rPr>
              <a:t>Infineon : </a:t>
            </a:r>
          </a:p>
          <a:p>
            <a:pPr algn="ctr" eaLnBrk="0" hangingPunct="0"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cs typeface="Arial" charset="0"/>
              </a:rPr>
              <a:t>eupec FZ600R12KE3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40699" y="5453389"/>
            <a:ext cx="110508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b="1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提取工具</a:t>
            </a:r>
            <a:endParaRPr lang="ja-JP" altLang="en-US" b="1">
              <a:solidFill>
                <a:srgbClr val="003399"/>
              </a:solidFill>
              <a:latin typeface="Calibri" pitchFamily="34" charset="0"/>
              <a:ea typeface="メイリオ" pitchFamily="34" charset="-128"/>
              <a:cs typeface="Arial" pitchFamily="34" charset="0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8" y="1301333"/>
            <a:ext cx="2362200" cy="175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03" y="3307051"/>
            <a:ext cx="2881313" cy="21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991600" y="5524786"/>
            <a:ext cx="1721154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输出特性</a:t>
            </a:r>
            <a:r>
              <a:rPr lang="en-US" altLang="ja-JP" b="1" dirty="0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 </a:t>
            </a:r>
            <a:r>
              <a:rPr lang="en-US" altLang="ja-JP" b="1" dirty="0" err="1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Vce-Ic</a:t>
            </a:r>
            <a:endParaRPr lang="en-US" altLang="ja-JP" b="1" dirty="0">
              <a:solidFill>
                <a:srgbClr val="003399"/>
              </a:solidFill>
              <a:latin typeface="Calibri" pitchFamily="34" charset="0"/>
              <a:ea typeface="メイリオ" pitchFamily="34" charset="-128"/>
              <a:cs typeface="Arial" pitchFamily="34" charset="0"/>
            </a:endParaRP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59" y="3307051"/>
            <a:ext cx="288131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73" y="3279946"/>
            <a:ext cx="2742070" cy="210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5858266" y="5788349"/>
            <a:ext cx="1008062" cy="215900"/>
          </a:xfrm>
          <a:prstGeom prst="rightArrow">
            <a:avLst>
              <a:gd name="adj1" fmla="val 44120"/>
              <a:gd name="adj2" fmla="val 174271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ja-JP" altLang="en-US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68234" y="5524786"/>
            <a:ext cx="1566752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b="1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数据手册数据</a:t>
            </a:r>
            <a:endParaRPr lang="en-US" altLang="ja-JP" b="1">
              <a:solidFill>
                <a:srgbClr val="003399"/>
              </a:solidFill>
              <a:latin typeface="Calibri" pitchFamily="34" charset="0"/>
              <a:ea typeface="メイリオ" pitchFamily="34" charset="-128"/>
              <a:cs typeface="Arial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2FF30A4-368D-4AB9-A752-D224BFDBED33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972800" y="-35717"/>
            <a:chExt cx="1238250" cy="1284106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2BAF8778-DF5F-4CD5-BFAD-1A0113EF5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3202" y="525150"/>
              <a:ext cx="540835" cy="723239"/>
              <a:chOff x="400" y="2058"/>
              <a:chExt cx="1441" cy="1927"/>
            </a:xfrm>
          </p:grpSpPr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240DC25E-5887-4F1E-BFFF-C162B5F24F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4" name="Group 8">
                <a:extLst>
                  <a:ext uri="{FF2B5EF4-FFF2-40B4-BE49-F238E27FC236}">
                    <a16:creationId xmlns:a16="http://schemas.microsoft.com/office/drawing/2014/main" id="{C36D410B-567F-485E-8B71-F3A8CF5DF2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54A834FC-88D8-447C-804D-B8B0E7D195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6" name="Text Box 10">
                  <a:extLst>
                    <a:ext uri="{FF2B5EF4-FFF2-40B4-BE49-F238E27FC236}">
                      <a16:creationId xmlns:a16="http://schemas.microsoft.com/office/drawing/2014/main" id="{5569F15A-FEC0-4C7A-B48A-E6FEF4EA7B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F8F5BC1B-6024-4A05-AEBC-24E3277C6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7656" y="-35717"/>
              <a:ext cx="546840" cy="728118"/>
              <a:chOff x="1824" y="536"/>
              <a:chExt cx="1457" cy="194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9E7B7D1D-034C-4F41-B1D4-E409F048DF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0" name="Group 13">
                <a:extLst>
                  <a:ext uri="{FF2B5EF4-FFF2-40B4-BE49-F238E27FC236}">
                    <a16:creationId xmlns:a16="http://schemas.microsoft.com/office/drawing/2014/main" id="{AF53298C-17AD-49FE-8F39-92886C2649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1FC344DD-08F3-40C8-B5C0-959AA93F89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Text Box 15">
                  <a:extLst>
                    <a:ext uri="{FF2B5EF4-FFF2-40B4-BE49-F238E27FC236}">
                      <a16:creationId xmlns:a16="http://schemas.microsoft.com/office/drawing/2014/main" id="{6F8EE3E3-59CC-4B44-BF77-2E6E744984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F80C9A7B-BCC9-4ADE-87A4-7B4FD0B9AA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3203" y="-27319"/>
              <a:ext cx="540835" cy="723239"/>
              <a:chOff x="400" y="582"/>
              <a:chExt cx="1441" cy="1927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3CC5EA27-05BA-4F72-B411-29C0BDCBBA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DCBF812-DC67-4C76-8C73-55E8692C58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17926878-BC56-42B6-80D9-27646FB3BF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DA00225-5125-4B70-AFDC-BE10FE5B7C85}"/>
                </a:ext>
              </a:extLst>
            </p:cNvPr>
            <p:cNvSpPr/>
            <p:nvPr/>
          </p:nvSpPr>
          <p:spPr bwMode="auto">
            <a:xfrm>
              <a:off x="10972800" y="-664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FE6F2A78-5384-4025-8968-184A46E536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7810" y="623859"/>
              <a:ext cx="723240" cy="580618"/>
              <a:chOff x="1556" y="2321"/>
              <a:chExt cx="1927" cy="1547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EF3D1D3E-5BBC-4684-AC23-936B579AC5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678A68CD-1160-4D60-AD2C-5D02777262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5" name="Text Box 5">
                <a:extLst>
                  <a:ext uri="{FF2B5EF4-FFF2-40B4-BE49-F238E27FC236}">
                    <a16:creationId xmlns:a16="http://schemas.microsoft.com/office/drawing/2014/main" id="{78B4B920-4088-4110-8291-60D0929E0B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3995A392-F78C-403F-A825-9C99D379FF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12950" y="422476"/>
              <a:ext cx="360682" cy="383951"/>
              <a:chOff x="1360" y="1820"/>
              <a:chExt cx="961" cy="1023"/>
            </a:xfrm>
          </p:grpSpPr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91204126-E3B2-4D46-B951-2BDE4C7001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670319F3-2A8B-45F6-9DB1-2228D0B320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E80CC86-4039-440C-9EC9-CF1BAAF4BE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08568" y="4167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69734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85800" y="269033"/>
            <a:ext cx="7667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Simplorer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IGBT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MOSFET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特征化建模</a:t>
            </a:r>
            <a:endParaRPr lang="en-US" altLang="zh-CN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17" y="1002895"/>
            <a:ext cx="4572000" cy="24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19400" y="3276600"/>
            <a:ext cx="6400800" cy="2409540"/>
            <a:chOff x="553" y="1024"/>
            <a:chExt cx="4449" cy="195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" r="7460"/>
            <a:stretch>
              <a:fillRect/>
            </a:stretch>
          </p:blipFill>
          <p:spPr bwMode="auto">
            <a:xfrm>
              <a:off x="553" y="1024"/>
              <a:ext cx="2145" cy="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" r="5470"/>
            <a:stretch>
              <a:fillRect/>
            </a:stretch>
          </p:blipFill>
          <p:spPr bwMode="auto">
            <a:xfrm>
              <a:off x="2880" y="1024"/>
              <a:ext cx="2122" cy="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11318" y="5861731"/>
            <a:ext cx="3369364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测试</a:t>
            </a:r>
            <a:r>
              <a:rPr lang="en-US" altLang="ja-JP" sz="2000" b="1" dirty="0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 VS </a:t>
            </a:r>
            <a:r>
              <a:rPr lang="zh-CN" altLang="en-US" sz="2000" b="1" dirty="0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仿真</a:t>
            </a:r>
            <a:r>
              <a:rPr lang="en-US" altLang="ja-JP" sz="2000" b="1" dirty="0">
                <a:solidFill>
                  <a:srgbClr val="003399"/>
                </a:solidFill>
                <a:latin typeface="Calibri" pitchFamily="34" charset="0"/>
                <a:ea typeface="メイリオ" pitchFamily="34" charset="-128"/>
                <a:cs typeface="Arial" pitchFamily="34" charset="0"/>
              </a:rPr>
              <a:t>(Vce and Ic)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01DDE8A-8D8C-4BD1-9D32-889AA80A5821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972800" y="-35717"/>
            <a:chExt cx="1238250" cy="1284106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5EA11C85-F7EA-45A1-9A66-BFAE933F4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3202" y="525150"/>
              <a:ext cx="540835" cy="723239"/>
              <a:chOff x="400" y="2058"/>
              <a:chExt cx="1441" cy="1927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E723DA38-8E9A-486B-9740-37B02C8AEF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0" name="Group 8">
                <a:extLst>
                  <a:ext uri="{FF2B5EF4-FFF2-40B4-BE49-F238E27FC236}">
                    <a16:creationId xmlns:a16="http://schemas.microsoft.com/office/drawing/2014/main" id="{04BF4675-74BD-48A7-890B-D90E84883C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1" name="Freeform 9">
                  <a:extLst>
                    <a:ext uri="{FF2B5EF4-FFF2-40B4-BE49-F238E27FC236}">
                      <a16:creationId xmlns:a16="http://schemas.microsoft.com/office/drawing/2014/main" id="{45E80164-81D5-4C4F-B452-A4365F4031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Text Box 10">
                  <a:extLst>
                    <a:ext uri="{FF2B5EF4-FFF2-40B4-BE49-F238E27FC236}">
                      <a16:creationId xmlns:a16="http://schemas.microsoft.com/office/drawing/2014/main" id="{D7601C4F-5AC1-4412-BF49-EE7F4240B3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1D6CA97B-535E-420B-8648-4F5C825B2F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7656" y="-35717"/>
              <a:ext cx="546840" cy="728118"/>
              <a:chOff x="1824" y="536"/>
              <a:chExt cx="1457" cy="194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14C1ADA5-4C06-4ABD-B5A8-C288E6E8C4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13">
                <a:extLst>
                  <a:ext uri="{FF2B5EF4-FFF2-40B4-BE49-F238E27FC236}">
                    <a16:creationId xmlns:a16="http://schemas.microsoft.com/office/drawing/2014/main" id="{9E5F5C7E-F2ED-4CD5-8D3B-20FEBA300D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72D97D51-8948-4D8F-A072-F5DF8AE7F5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5">
                  <a:extLst>
                    <a:ext uri="{FF2B5EF4-FFF2-40B4-BE49-F238E27FC236}">
                      <a16:creationId xmlns:a16="http://schemas.microsoft.com/office/drawing/2014/main" id="{02DD1B2D-E940-45DB-9DE0-BE6AF1B0BF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B1025480-4F8D-4012-AD4B-70AF1CE40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3203" y="-27319"/>
              <a:ext cx="540835" cy="723239"/>
              <a:chOff x="400" y="582"/>
              <a:chExt cx="1441" cy="1927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F54CEE59-C2A4-45B8-B5B8-D5E5AD14AC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95040282-1E9F-44C2-93D2-3BB06B89AD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A572EE34-E816-4013-B4B9-433DB5EBDC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2ACAAFA-C8DC-484D-AF28-553D186C5CF6}"/>
                </a:ext>
              </a:extLst>
            </p:cNvPr>
            <p:cNvSpPr/>
            <p:nvPr/>
          </p:nvSpPr>
          <p:spPr bwMode="auto">
            <a:xfrm>
              <a:off x="10972800" y="-664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D8356F58-6F96-48CF-B027-F6F6CF381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87810" y="623859"/>
              <a:ext cx="723240" cy="580618"/>
              <a:chOff x="1556" y="2321"/>
              <a:chExt cx="1927" cy="1547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794BC2B6-7C96-4245-8CBD-F6E1AF522A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DE0E9191-0D1E-4A25-B39D-52F2AA8DF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FD825650-E403-4E2F-AA15-BE473CD086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0B80A27C-66AC-43FE-9FB9-2E16BD0AB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12950" y="422476"/>
              <a:ext cx="360682" cy="383951"/>
              <a:chOff x="1360" y="1820"/>
              <a:chExt cx="961" cy="1023"/>
            </a:xfrm>
          </p:grpSpPr>
          <p:sp>
            <p:nvSpPr>
              <p:cNvPr id="17" name="Freeform 23">
                <a:extLst>
                  <a:ext uri="{FF2B5EF4-FFF2-40B4-BE49-F238E27FC236}">
                    <a16:creationId xmlns:a16="http://schemas.microsoft.com/office/drawing/2014/main" id="{E564BCE4-7A16-487C-801D-68E9912E14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8" name="Rectangle 24">
                <a:extLst>
                  <a:ext uri="{FF2B5EF4-FFF2-40B4-BE49-F238E27FC236}">
                    <a16:creationId xmlns:a16="http://schemas.microsoft.com/office/drawing/2014/main" id="{FF3C5FA0-DEDC-4B19-A82E-755FC64CFF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9BB230D1-CAAC-4A5C-B909-CEBB737625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08568" y="4167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017418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225534"/>
            <a:ext cx="7126287" cy="609600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电磁部件设计建模（变压器，电感器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0" descr="IMGP13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 b="20811"/>
          <a:stretch>
            <a:fillRect/>
          </a:stretch>
        </p:blipFill>
        <p:spPr bwMode="auto">
          <a:xfrm>
            <a:off x="1371600" y="1095744"/>
            <a:ext cx="3679237" cy="171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602652"/>
              </p:ext>
            </p:extLst>
          </p:nvPr>
        </p:nvGraphicFramePr>
        <p:xfrm>
          <a:off x="1687218" y="2971800"/>
          <a:ext cx="3048000" cy="3423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3" name="Bitmap Image" r:id="rId5" imgW="4495238" imgH="5047619" progId="PBrush">
                  <p:embed/>
                </p:oleObj>
              </mc:Choice>
              <mc:Fallback>
                <p:oleObj name="Bitmap Image" r:id="rId5" imgW="4495238" imgH="5047619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218" y="2971800"/>
                        <a:ext cx="3048000" cy="3423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C394C700-9FEF-4B93-A8BB-3CB6E1C6BA31}"/>
              </a:ext>
            </a:extLst>
          </p:cNvPr>
          <p:cNvGrpSpPr/>
          <p:nvPr/>
        </p:nvGrpSpPr>
        <p:grpSpPr>
          <a:xfrm>
            <a:off x="5538863" y="1295400"/>
            <a:ext cx="4965919" cy="4847856"/>
            <a:chOff x="5858433" y="1459816"/>
            <a:chExt cx="3518252" cy="3434607"/>
          </a:xfrm>
        </p:grpSpPr>
        <p:grpSp>
          <p:nvGrpSpPr>
            <p:cNvPr id="6" name="组合 5"/>
            <p:cNvGrpSpPr/>
            <p:nvPr/>
          </p:nvGrpSpPr>
          <p:grpSpPr>
            <a:xfrm>
              <a:off x="5934638" y="1459816"/>
              <a:ext cx="3428999" cy="398903"/>
              <a:chOff x="1869282" y="20215"/>
              <a:chExt cx="5008197" cy="398903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869282" y="20215"/>
                <a:ext cx="5008197" cy="398903"/>
              </a:xfrm>
              <a:prstGeom prst="rect">
                <a:avLst/>
              </a:prstGeom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矩形 7"/>
              <p:cNvSpPr/>
              <p:nvPr/>
            </p:nvSpPr>
            <p:spPr>
              <a:xfrm>
                <a:off x="1869282" y="20215"/>
                <a:ext cx="5008197" cy="3989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000" b="1" dirty="0">
                    <a:solidFill>
                      <a:srgbClr val="C00000"/>
                    </a:solidFill>
                  </a:rPr>
                  <a:t>激磁电感等基本参数设计</a:t>
                </a:r>
                <a:endParaRPr lang="en-US" sz="2000" b="1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858433" y="2182550"/>
              <a:ext cx="3505200" cy="398903"/>
              <a:chOff x="1757987" y="20215"/>
              <a:chExt cx="5119492" cy="398903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869282" y="20215"/>
                <a:ext cx="5008197" cy="398903"/>
              </a:xfrm>
              <a:prstGeom prst="rect">
                <a:avLst/>
              </a:prstGeom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矩形 10"/>
              <p:cNvSpPr/>
              <p:nvPr/>
            </p:nvSpPr>
            <p:spPr>
              <a:xfrm>
                <a:off x="1757987" y="20215"/>
                <a:ext cx="5008197" cy="3989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000" b="1" dirty="0">
                    <a:solidFill>
                      <a:srgbClr val="C00000"/>
                    </a:solidFill>
                  </a:rPr>
                  <a:t>漏感、耦合电容等寄生参数</a:t>
                </a:r>
                <a:endParaRPr lang="en-US" sz="2000" b="1" dirty="0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5934638" y="2922778"/>
              <a:ext cx="3428999" cy="398904"/>
              <a:chOff x="1757987" y="-179238"/>
              <a:chExt cx="5008197" cy="398904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757987" y="-179237"/>
                <a:ext cx="5008197" cy="398903"/>
              </a:xfrm>
              <a:prstGeom prst="rect">
                <a:avLst/>
              </a:prstGeom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矩形 15"/>
              <p:cNvSpPr/>
              <p:nvPr/>
            </p:nvSpPr>
            <p:spPr>
              <a:xfrm>
                <a:off x="1757987" y="-179238"/>
                <a:ext cx="5008197" cy="3989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000" b="1" dirty="0">
                    <a:solidFill>
                      <a:srgbClr val="C00000"/>
                    </a:solidFill>
                  </a:rPr>
                  <a:t>损耗、温升</a:t>
                </a:r>
                <a:endParaRPr lang="en-US" sz="2000" b="1" dirty="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5871143" y="3696035"/>
              <a:ext cx="3484027" cy="398904"/>
              <a:chOff x="1677616" y="-179238"/>
              <a:chExt cx="5088568" cy="398904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757987" y="-179237"/>
                <a:ext cx="5008197" cy="398903"/>
              </a:xfrm>
              <a:prstGeom prst="rect">
                <a:avLst/>
              </a:prstGeom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矩形 18"/>
              <p:cNvSpPr/>
              <p:nvPr/>
            </p:nvSpPr>
            <p:spPr>
              <a:xfrm>
                <a:off x="1677616" y="-179238"/>
                <a:ext cx="5008197" cy="3989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000" b="1" dirty="0">
                    <a:solidFill>
                      <a:srgbClr val="C00000"/>
                    </a:solidFill>
                  </a:rPr>
                  <a:t>体积、高度、封装</a:t>
                </a:r>
                <a:endParaRPr lang="en-US" sz="2000" b="1" dirty="0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892658" y="4495519"/>
              <a:ext cx="3484027" cy="398904"/>
              <a:chOff x="1677616" y="-179238"/>
              <a:chExt cx="5088568" cy="398904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757987" y="-179237"/>
                <a:ext cx="5008197" cy="398903"/>
              </a:xfrm>
              <a:prstGeom prst="rect">
                <a:avLst/>
              </a:prstGeom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矩形 24"/>
              <p:cNvSpPr/>
              <p:nvPr/>
            </p:nvSpPr>
            <p:spPr>
              <a:xfrm>
                <a:off x="1677616" y="-179238"/>
                <a:ext cx="5008197" cy="3989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2000" b="1" dirty="0">
                    <a:solidFill>
                      <a:srgbClr val="C00000"/>
                    </a:solidFill>
                  </a:rPr>
                  <a:t>……………………</a:t>
                </a:r>
                <a:endParaRPr lang="en-US" sz="2000" b="1" dirty="0"/>
              </a:p>
            </p:txBody>
          </p: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72A8E473-8484-4E9F-9F0B-F4624D394A1B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7EFDD245-B026-4FBC-8DE1-864EB49F2E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45" name="Freeform 3">
                <a:extLst>
                  <a:ext uri="{FF2B5EF4-FFF2-40B4-BE49-F238E27FC236}">
                    <a16:creationId xmlns:a16="http://schemas.microsoft.com/office/drawing/2014/main" id="{A7532956-23E7-40FD-A655-F7CDBB17CA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B3456FEB-75E4-4915-ACEF-3C1BD53511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47" name="Text Box 5">
                <a:extLst>
                  <a:ext uri="{FF2B5EF4-FFF2-40B4-BE49-F238E27FC236}">
                    <a16:creationId xmlns:a16="http://schemas.microsoft.com/office/drawing/2014/main" id="{10524F95-066D-4929-9CB7-EF41C395E0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23223E14-FEA0-4C23-AFB8-27B7065860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04826E26-7C52-4125-8C21-195C37DF20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42" name="Group 13">
                <a:extLst>
                  <a:ext uri="{FF2B5EF4-FFF2-40B4-BE49-F238E27FC236}">
                    <a16:creationId xmlns:a16="http://schemas.microsoft.com/office/drawing/2014/main" id="{0FBA5962-7F7F-4BE4-A2EB-99C6C81FCD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4B53EBE5-BDBF-4B0D-9352-19BB4B36939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44" name="Text Box 15">
                  <a:extLst>
                    <a:ext uri="{FF2B5EF4-FFF2-40B4-BE49-F238E27FC236}">
                      <a16:creationId xmlns:a16="http://schemas.microsoft.com/office/drawing/2014/main" id="{8DA04DA7-5DEB-42F1-8274-F6371381CB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7" name="Group 16">
              <a:extLst>
                <a:ext uri="{FF2B5EF4-FFF2-40B4-BE49-F238E27FC236}">
                  <a16:creationId xmlns:a16="http://schemas.microsoft.com/office/drawing/2014/main" id="{C28F0BA9-44DB-4CF8-9C78-9294490BE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EDC66D17-B449-40DD-B6BF-ECC898A4E2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5ACC9042-3650-495F-AFEA-85ABE1F8C9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" name="Text Box 19">
                <a:extLst>
                  <a:ext uri="{FF2B5EF4-FFF2-40B4-BE49-F238E27FC236}">
                    <a16:creationId xmlns:a16="http://schemas.microsoft.com/office/drawing/2014/main" id="{0F8FF510-298E-4933-9BB9-E7D8128280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60DDD0F-DED6-4A4D-A376-C4828257CED7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87B79436-2883-4867-A5F0-6EF9A4532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7710BD74-1DBF-4704-8539-3CA417F1E6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5" name="Group 8">
                <a:extLst>
                  <a:ext uri="{FF2B5EF4-FFF2-40B4-BE49-F238E27FC236}">
                    <a16:creationId xmlns:a16="http://schemas.microsoft.com/office/drawing/2014/main" id="{1F19B0C0-087D-4339-883F-C89F4280CE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6" name="Freeform 9">
                  <a:extLst>
                    <a:ext uri="{FF2B5EF4-FFF2-40B4-BE49-F238E27FC236}">
                      <a16:creationId xmlns:a16="http://schemas.microsoft.com/office/drawing/2014/main" id="{8384E410-84E3-4B09-83EB-4B4E1F84556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7" name="Text Box 10">
                  <a:extLst>
                    <a:ext uri="{FF2B5EF4-FFF2-40B4-BE49-F238E27FC236}">
                      <a16:creationId xmlns:a16="http://schemas.microsoft.com/office/drawing/2014/main" id="{0AE75308-4677-4366-BDDC-9A7144713E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6A9B7051-E453-44E3-87B9-4182A0743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AA1324EC-BD71-4596-A7FF-7374144565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3" name="Rectangle 24">
                <a:extLst>
                  <a:ext uri="{FF2B5EF4-FFF2-40B4-BE49-F238E27FC236}">
                    <a16:creationId xmlns:a16="http://schemas.microsoft.com/office/drawing/2014/main" id="{43394107-7C59-4F31-B1C1-3A6CF119AB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E243220C-5423-43D6-9CCF-48D3B05C6A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075529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53378"/>
            <a:ext cx="7126287" cy="609600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电磁部件设计建模（变压器，电感器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52208" t="47821"/>
          <a:stretch>
            <a:fillRect/>
          </a:stretch>
        </p:blipFill>
        <p:spPr bwMode="auto">
          <a:xfrm>
            <a:off x="8985182" y="2291094"/>
            <a:ext cx="1653951" cy="1532883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/>
          <a:srcRect l="25574" t="12708" r="41396" b="41216"/>
          <a:stretch>
            <a:fillRect/>
          </a:stretch>
        </p:blipFill>
        <p:spPr bwMode="auto">
          <a:xfrm>
            <a:off x="6208885" y="3585718"/>
            <a:ext cx="2044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238702" y="6079753"/>
            <a:ext cx="18288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SIMPLORER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224282"/>
              </p:ext>
            </p:extLst>
          </p:nvPr>
        </p:nvGraphicFramePr>
        <p:xfrm>
          <a:off x="8879399" y="601377"/>
          <a:ext cx="1775019" cy="1643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16" name="Bitmap Image" r:id="rId6" imgW="7268590" imgH="6152381" progId="PBrush">
                  <p:embed/>
                </p:oleObj>
              </mc:Choice>
              <mc:Fallback>
                <p:oleObj name="Bitmap Image" r:id="rId6" imgW="7268590" imgH="615238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60" t="49309" r="51796"/>
                      <a:stretch>
                        <a:fillRect/>
                      </a:stretch>
                    </p:blipFill>
                    <p:spPr bwMode="auto">
                      <a:xfrm>
                        <a:off x="8879399" y="601377"/>
                        <a:ext cx="1775019" cy="1643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8562114" y="3870653"/>
            <a:ext cx="2249530" cy="2333627"/>
            <a:chOff x="4372" y="2471"/>
            <a:chExt cx="1152" cy="1257"/>
          </a:xfrm>
        </p:grpSpPr>
        <p:pic>
          <p:nvPicPr>
            <p:cNvPr id="9" name="Picture 15" descr="ind_flu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88" y="2702"/>
              <a:ext cx="747" cy="1026"/>
            </a:xfrm>
            <a:prstGeom prst="rect">
              <a:avLst/>
            </a:prstGeom>
            <a:noFill/>
          </p:spPr>
        </p:pic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4372" y="2471"/>
              <a:ext cx="11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/>
                <a:t>Maxwell</a:t>
              </a: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12985" y="5625331"/>
            <a:ext cx="4300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dirty="0">
                <a:latin typeface="Helvetica" pitchFamily="34" charset="0"/>
              </a:rPr>
              <a:t>可以集成到</a:t>
            </a:r>
            <a:r>
              <a:rPr lang="en-US" altLang="zh-CN" dirty="0">
                <a:latin typeface="Helvetica" pitchFamily="34" charset="0"/>
              </a:rPr>
              <a:t>Simplorer</a:t>
            </a:r>
            <a:r>
              <a:rPr lang="zh-CN" altLang="en-US" dirty="0">
                <a:latin typeface="Helvetica" pitchFamily="34" charset="0"/>
              </a:rPr>
              <a:t>中进行系统仿真</a:t>
            </a:r>
            <a:endParaRPr lang="en-US" dirty="0">
              <a:latin typeface="Helvetica" pitchFamily="34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27" y="974244"/>
            <a:ext cx="22669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449909" y="1022788"/>
            <a:ext cx="5641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PExprt: </a:t>
            </a:r>
            <a:r>
              <a:rPr lang="zh-CN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变压器和电感电磁专家设计和优化工具</a:t>
            </a:r>
          </a:p>
        </p:txBody>
      </p:sp>
      <p:sp>
        <p:nvSpPr>
          <p:cNvPr id="15" name="矩形 14"/>
          <p:cNvSpPr/>
          <p:nvPr/>
        </p:nvSpPr>
        <p:spPr>
          <a:xfrm>
            <a:off x="1214643" y="1582708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dirty="0">
                <a:latin typeface="Helvetica" pitchFamily="34" charset="0"/>
              </a:rPr>
              <a:t>包含典型器件生产厂家模型库</a:t>
            </a:r>
            <a:r>
              <a:rPr lang="en-US" altLang="zh-CN" dirty="0">
                <a:latin typeface="Helvetica" pitchFamily="34" charset="0"/>
              </a:rPr>
              <a:t>:</a:t>
            </a: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dirty="0">
                <a:latin typeface="Helvetica" pitchFamily="34" charset="0"/>
              </a:rPr>
              <a:t> </a:t>
            </a:r>
            <a:r>
              <a:rPr lang="zh-CN" altLang="en-US" dirty="0">
                <a:latin typeface="Helvetica" pitchFamily="34" charset="0"/>
              </a:rPr>
              <a:t>铁芯</a:t>
            </a:r>
            <a:r>
              <a:rPr lang="en-US" altLang="zh-CN" dirty="0">
                <a:latin typeface="Helvetica" pitchFamily="34" charset="0"/>
              </a:rPr>
              <a:t>, </a:t>
            </a:r>
            <a:r>
              <a:rPr lang="zh-CN" altLang="en-US" dirty="0">
                <a:latin typeface="Helvetica" pitchFamily="34" charset="0"/>
              </a:rPr>
              <a:t>骨架</a:t>
            </a:r>
            <a:r>
              <a:rPr lang="en-US" altLang="zh-CN" dirty="0">
                <a:latin typeface="Helvetica" pitchFamily="34" charset="0"/>
              </a:rPr>
              <a:t>, </a:t>
            </a:r>
            <a:r>
              <a:rPr lang="zh-CN" altLang="en-US" dirty="0">
                <a:latin typeface="Helvetica" pitchFamily="34" charset="0"/>
              </a:rPr>
              <a:t>导线</a:t>
            </a:r>
            <a:endParaRPr lang="en-US" altLang="zh-CN" dirty="0">
              <a:latin typeface="Helvetica" pitchFamily="34" charset="0"/>
            </a:endParaRP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zh-CN" altLang="en-US" dirty="0">
                <a:latin typeface="Helvetica" pitchFamily="34" charset="0"/>
              </a:rPr>
              <a:t>环形</a:t>
            </a:r>
            <a:r>
              <a:rPr lang="en-US" altLang="zh-CN" dirty="0">
                <a:latin typeface="Helvetica" pitchFamily="34" charset="0"/>
              </a:rPr>
              <a:t>, </a:t>
            </a:r>
            <a:r>
              <a:rPr lang="zh-CN" altLang="en-US" dirty="0">
                <a:latin typeface="Helvetica" pitchFamily="34" charset="0"/>
              </a:rPr>
              <a:t>平面</a:t>
            </a:r>
            <a:r>
              <a:rPr lang="en-US" altLang="zh-CN" dirty="0">
                <a:latin typeface="Helvetica" pitchFamily="34" charset="0"/>
              </a:rPr>
              <a:t>, </a:t>
            </a:r>
            <a:r>
              <a:rPr lang="zh-CN" altLang="en-US" dirty="0">
                <a:latin typeface="Helvetica" pitchFamily="34" charset="0"/>
              </a:rPr>
              <a:t>线绕</a:t>
            </a:r>
            <a:r>
              <a:rPr lang="en-US" altLang="zh-CN" dirty="0">
                <a:latin typeface="Helvetica" pitchFamily="34" charset="0"/>
              </a:rPr>
              <a:t> </a:t>
            </a: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zh-CN" altLang="en-US" dirty="0">
                <a:latin typeface="Helvetica" pitchFamily="34" charset="0"/>
              </a:rPr>
              <a:t>圆线、</a:t>
            </a:r>
            <a:r>
              <a:rPr lang="en-US" altLang="zh-CN" dirty="0" err="1">
                <a:latin typeface="Helvetica" pitchFamily="34" charset="0"/>
              </a:rPr>
              <a:t>Litz</a:t>
            </a:r>
            <a:r>
              <a:rPr lang="zh-CN" altLang="en-US" dirty="0">
                <a:latin typeface="Helvetica" pitchFamily="34" charset="0"/>
              </a:rPr>
              <a:t>线、铜箔等</a:t>
            </a:r>
            <a:endParaRPr lang="en-US" altLang="zh-CN" dirty="0">
              <a:latin typeface="Helvetica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56162" y="3291508"/>
            <a:ext cx="49355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dirty="0">
                <a:latin typeface="Helvetica" pitchFamily="34" charset="0"/>
              </a:rPr>
              <a:t>考虑集肤效应、临近效应、气隙效应和热效应</a:t>
            </a:r>
            <a:endParaRPr lang="en-US" altLang="zh-CN" dirty="0"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dirty="0">
                <a:latin typeface="Helvetica" pitchFamily="34" charset="0"/>
              </a:rPr>
              <a:t>考虑绕组损耗、铁芯损耗、</a:t>
            </a:r>
            <a:r>
              <a:rPr lang="en-US" altLang="zh-CN" dirty="0">
                <a:latin typeface="Helvetica" pitchFamily="34" charset="0"/>
              </a:rPr>
              <a:t>R,L,C</a:t>
            </a:r>
            <a:r>
              <a:rPr lang="zh-CN" altLang="en-US" dirty="0">
                <a:latin typeface="Helvetica" pitchFamily="34" charset="0"/>
              </a:rPr>
              <a:t>参数和温升</a:t>
            </a:r>
            <a:endParaRPr lang="en-US" altLang="zh-CN" dirty="0">
              <a:latin typeface="Helvetica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01407" y="46222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dirty="0">
                <a:latin typeface="Helvetica" pitchFamily="34" charset="0"/>
              </a:rPr>
              <a:t>可以与</a:t>
            </a:r>
            <a:r>
              <a:rPr lang="en-US" altLang="zh-CN" dirty="0">
                <a:latin typeface="Helvetica" pitchFamily="34" charset="0"/>
              </a:rPr>
              <a:t>MAXWELL</a:t>
            </a:r>
            <a:r>
              <a:rPr lang="zh-CN" altLang="en-US" dirty="0">
                <a:latin typeface="Helvetica" pitchFamily="34" charset="0"/>
              </a:rPr>
              <a:t>无缝集成进行更细致电磁场分析</a:t>
            </a:r>
            <a:endParaRPr lang="en-US" altLang="zh-CN" dirty="0">
              <a:latin typeface="Helvetica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DDA05C4-35F9-4A67-A7B1-7EBDD3A7706E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3340D9B7-ECFB-4BBF-BC6C-79BD28522A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4CB10075-3E7C-466A-A8F6-BD7E1B7EB1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759D41D2-9281-4A82-9A40-C1CE4E4CEBF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41" name="Text Box 5">
                <a:extLst>
                  <a:ext uri="{FF2B5EF4-FFF2-40B4-BE49-F238E27FC236}">
                    <a16:creationId xmlns:a16="http://schemas.microsoft.com/office/drawing/2014/main" id="{AF2A503F-6A92-4727-B5B4-C63752A57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3BB08B13-C484-43B0-8211-5F88F80BD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A365687D-D25E-40E2-BD00-49AAA573B1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6" name="Group 13">
                <a:extLst>
                  <a:ext uri="{FF2B5EF4-FFF2-40B4-BE49-F238E27FC236}">
                    <a16:creationId xmlns:a16="http://schemas.microsoft.com/office/drawing/2014/main" id="{1C00BBD9-D704-495B-A720-DA150CACD6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7" name="Freeform 14">
                  <a:extLst>
                    <a:ext uri="{FF2B5EF4-FFF2-40B4-BE49-F238E27FC236}">
                      <a16:creationId xmlns:a16="http://schemas.microsoft.com/office/drawing/2014/main" id="{C9108498-CEB3-4345-8E75-FA23E2B772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8" name="Text Box 15">
                  <a:extLst>
                    <a:ext uri="{FF2B5EF4-FFF2-40B4-BE49-F238E27FC236}">
                      <a16:creationId xmlns:a16="http://schemas.microsoft.com/office/drawing/2014/main" id="{C39C3BD8-DDDA-4328-A829-6B6E8A2B90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1" name="Group 16">
              <a:extLst>
                <a:ext uri="{FF2B5EF4-FFF2-40B4-BE49-F238E27FC236}">
                  <a16:creationId xmlns:a16="http://schemas.microsoft.com/office/drawing/2014/main" id="{95934428-DABF-412C-98A4-3CDE64BB2F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9F9D150B-D3D4-4030-847D-FEC2778CB1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9D4E138E-27C9-4D69-B3AB-912E4EDCA41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FEC73F85-E786-4420-9156-EBE97CF7C7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BAE0F39-0434-493D-B8DA-B82BBAC58DCF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1A32B6A9-38F2-4C1C-B7AF-6D50462A75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2E3A9F5B-59D3-405F-A2B2-0FFBEE13B1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9" name="Group 8">
                <a:extLst>
                  <a:ext uri="{FF2B5EF4-FFF2-40B4-BE49-F238E27FC236}">
                    <a16:creationId xmlns:a16="http://schemas.microsoft.com/office/drawing/2014/main" id="{FF4B7A77-089B-40B6-BC35-0F32991898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97806D40-5BC4-4175-BB4A-51E487BCAF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1" name="Text Box 10">
                  <a:extLst>
                    <a:ext uri="{FF2B5EF4-FFF2-40B4-BE49-F238E27FC236}">
                      <a16:creationId xmlns:a16="http://schemas.microsoft.com/office/drawing/2014/main" id="{DB45249E-0F31-4F4B-8B0D-1BB86B5E9A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4" name="Group 22">
              <a:extLst>
                <a:ext uri="{FF2B5EF4-FFF2-40B4-BE49-F238E27FC236}">
                  <a16:creationId xmlns:a16="http://schemas.microsoft.com/office/drawing/2014/main" id="{4F9BC561-3CA2-487B-B0E4-C92DE54C4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B7B24105-DE86-46DA-89D1-05385501DC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7" name="Rectangle 24">
                <a:extLst>
                  <a:ext uri="{FF2B5EF4-FFF2-40B4-BE49-F238E27FC236}">
                    <a16:creationId xmlns:a16="http://schemas.microsoft.com/office/drawing/2014/main" id="{11F49EB6-2F25-41A8-8732-0C0EA07D05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F0AEC8D1-7800-4706-95E0-B9E907BB72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78365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F8779A-DF98-4775-801C-50561D296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313462"/>
            <a:ext cx="6515026" cy="363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PExprt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包含以下的厂家库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     </a:t>
            </a:r>
          </a:p>
          <a:p>
            <a:pPr marL="576000">
              <a:spcBef>
                <a:spcPct val="20000"/>
              </a:spcBef>
              <a:buClr>
                <a:schemeClr val="tx1"/>
              </a:buClr>
              <a:buSzPct val="100000"/>
            </a:pP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AVX, Electrical Steel,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Epcos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Ferroxcube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Magnetics,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Metglas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Micrometals</a:t>
            </a: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Steward, and TDK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00000"/>
            </a:pP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实际设计时，库里的部件可以作一些修改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70C9C5F-3167-4374-ABDF-0B73713B34BE}"/>
              </a:ext>
            </a:extLst>
          </p:cNvPr>
          <p:cNvGrpSpPr/>
          <p:nvPr/>
        </p:nvGrpSpPr>
        <p:grpSpPr>
          <a:xfrm>
            <a:off x="7066722" y="822169"/>
            <a:ext cx="3657600" cy="5526642"/>
            <a:chOff x="6519041" y="1313462"/>
            <a:chExt cx="3246438" cy="49053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48E5D6-5FA8-4639-A735-B6C057319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6241" y="1313462"/>
              <a:ext cx="2789238" cy="490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B5309F-7B9F-4E9D-8DFE-032F0CCD1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4841" y="5047259"/>
              <a:ext cx="1231900" cy="3190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B472515-54E8-43F3-BF71-06F6A6DE6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041" y="5199659"/>
              <a:ext cx="736600" cy="914400"/>
            </a:xfrm>
            <a:custGeom>
              <a:avLst/>
              <a:gdLst>
                <a:gd name="T0" fmla="*/ 439 w 464"/>
                <a:gd name="T1" fmla="*/ 0 h 626"/>
                <a:gd name="T2" fmla="*/ 88 w 464"/>
                <a:gd name="T3" fmla="*/ 133 h 626"/>
                <a:gd name="T4" fmla="*/ 63 w 464"/>
                <a:gd name="T5" fmla="*/ 451 h 626"/>
                <a:gd name="T6" fmla="*/ 464 w 464"/>
                <a:gd name="T7" fmla="*/ 626 h 6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4"/>
                <a:gd name="T13" fmla="*/ 0 h 626"/>
                <a:gd name="T14" fmla="*/ 464 w 464"/>
                <a:gd name="T15" fmla="*/ 626 h 6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4" h="626">
                  <a:moveTo>
                    <a:pt x="439" y="0"/>
                  </a:moveTo>
                  <a:cubicBezTo>
                    <a:pt x="295" y="29"/>
                    <a:pt x="151" y="58"/>
                    <a:pt x="88" y="133"/>
                  </a:cubicBezTo>
                  <a:cubicBezTo>
                    <a:pt x="25" y="208"/>
                    <a:pt x="0" y="369"/>
                    <a:pt x="63" y="451"/>
                  </a:cubicBezTo>
                  <a:cubicBezTo>
                    <a:pt x="126" y="533"/>
                    <a:pt x="397" y="597"/>
                    <a:pt x="464" y="62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itle 3">
            <a:extLst>
              <a:ext uri="{FF2B5EF4-FFF2-40B4-BE49-F238E27FC236}">
                <a16:creationId xmlns:a16="http://schemas.microsoft.com/office/drawing/2014/main" id="{5A804327-F93B-4E51-839D-E528D0A7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32966"/>
            <a:ext cx="7126287" cy="412394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支持的典型厂家库</a:t>
            </a:r>
            <a:b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401BA78-512E-4AFA-8DCC-04C74999D03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03903BB3-A139-4416-AB13-ED08F65A4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D0979679-B531-444C-98E3-540FD17A17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862A996A-6B6C-4367-A5FB-FD1166C015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1" name="Text Box 5">
                <a:extLst>
                  <a:ext uri="{FF2B5EF4-FFF2-40B4-BE49-F238E27FC236}">
                    <a16:creationId xmlns:a16="http://schemas.microsoft.com/office/drawing/2014/main" id="{248EE161-8695-4A34-AC94-9F67FB8A25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66D548B7-366B-4FCB-8796-AC14DE49B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C7BD24A8-CDB6-450D-A8FC-99A59043A0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13">
                <a:extLst>
                  <a:ext uri="{FF2B5EF4-FFF2-40B4-BE49-F238E27FC236}">
                    <a16:creationId xmlns:a16="http://schemas.microsoft.com/office/drawing/2014/main" id="{AFDD09AF-41B6-44B7-B8A6-2D274A1A77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DA04EB84-19F2-419C-9E23-5B11B345D9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5">
                  <a:extLst>
                    <a:ext uri="{FF2B5EF4-FFF2-40B4-BE49-F238E27FC236}">
                      <a16:creationId xmlns:a16="http://schemas.microsoft.com/office/drawing/2014/main" id="{323F459C-95F4-427D-9AEE-5BE7764C49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E67F369-1C1E-444B-BEB0-3FE10B796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B30663D-824F-453C-9E98-8EFA91FA7E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A8200D4A-6F58-41C5-8F80-E11E273C8C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6DB1069F-F9C4-4F9A-A710-5F34659D16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0C19E95-FF74-48CB-98BF-8DEA32C9697B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F6818053-850C-41CE-A2AA-9CDC7BDA04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9020C08D-3635-4C03-8AB3-7D5F0E1FBB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D7E7AFF7-82C1-4533-8A2E-C32AC124A3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0" name="Freeform 9">
                  <a:extLst>
                    <a:ext uri="{FF2B5EF4-FFF2-40B4-BE49-F238E27FC236}">
                      <a16:creationId xmlns:a16="http://schemas.microsoft.com/office/drawing/2014/main" id="{88B06804-EBFD-46C0-8DF6-5BDF1D50FB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1" name="Text Box 10">
                  <a:extLst>
                    <a:ext uri="{FF2B5EF4-FFF2-40B4-BE49-F238E27FC236}">
                      <a16:creationId xmlns:a16="http://schemas.microsoft.com/office/drawing/2014/main" id="{B720FA65-E02A-4AC7-827C-E5A59817C0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0EFA02BE-BEB8-4337-819C-190FC66E9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5B0999AA-1C3C-462C-A0D6-BFD6F8760F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2348B5C6-FBEC-4FB7-A89B-A645B868BD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BE910D83-DDDE-43CB-B0BF-39D3105913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263681650"/>
      </p:ext>
    </p:extLst>
  </p:cSld>
  <p:clrMapOvr>
    <a:masterClrMapping/>
  </p:clrMapOvr>
  <p:transition spd="med"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A32E5-F7DA-4B3F-AC47-C8569EF4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463" t="12740" r="57404" b="74016"/>
          <a:stretch>
            <a:fillRect/>
          </a:stretch>
        </p:blipFill>
        <p:spPr bwMode="auto">
          <a:xfrm>
            <a:off x="8264577" y="2656297"/>
            <a:ext cx="1843088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551F4-872B-4C8E-A7FD-F00F1C1A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463" t="12740" r="57404" b="74016"/>
          <a:stretch>
            <a:fillRect/>
          </a:stretch>
        </p:blipFill>
        <p:spPr bwMode="auto">
          <a:xfrm>
            <a:off x="8264577" y="3886612"/>
            <a:ext cx="1843088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25D533-1414-429B-B575-4AD5DBA1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463" t="12740" r="57404" b="74016"/>
          <a:stretch>
            <a:fillRect/>
          </a:stretch>
        </p:blipFill>
        <p:spPr bwMode="auto">
          <a:xfrm>
            <a:off x="8264577" y="5077237"/>
            <a:ext cx="1843088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3EBC52-84CB-4A9C-A707-847F0F2A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463" t="12740" r="57404" b="74016"/>
          <a:stretch>
            <a:fillRect/>
          </a:stretch>
        </p:blipFill>
        <p:spPr bwMode="auto">
          <a:xfrm>
            <a:off x="8226477" y="1427572"/>
            <a:ext cx="1843088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9F13BAC-6F52-49AE-AB93-0307330E0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13250"/>
            <a:ext cx="3921184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sz="2400" dirty="0" err="1">
                <a:latin typeface="Helvetica" pitchFamily="34" charset="0"/>
              </a:rPr>
              <a:t>PExprt</a:t>
            </a:r>
            <a:r>
              <a:rPr lang="en-US" sz="2400" dirty="0">
                <a:latin typeface="Helvetica" pitchFamily="34" charset="0"/>
              </a:rPr>
              <a:t> </a:t>
            </a:r>
            <a:r>
              <a:rPr lang="zh-CN" altLang="en-US" sz="2400" dirty="0">
                <a:latin typeface="Helvetica" pitchFamily="34" charset="0"/>
              </a:rPr>
              <a:t>包含</a:t>
            </a:r>
            <a:r>
              <a:rPr lang="en-US" sz="2400" dirty="0">
                <a:latin typeface="Helvetica" pitchFamily="34" charset="0"/>
              </a:rPr>
              <a:t> (14) </a:t>
            </a:r>
            <a:r>
              <a:rPr lang="zh-CN" altLang="en-US" sz="2400" dirty="0">
                <a:latin typeface="Helvetica" pitchFamily="34" charset="0"/>
              </a:rPr>
              <a:t>铁芯形状</a:t>
            </a:r>
            <a:endParaRPr lang="en-US" altLang="zh-CN" sz="2400" dirty="0">
              <a:latin typeface="Helvetic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0099"/>
              </a:buClr>
              <a:buSzPct val="70000"/>
            </a:pPr>
            <a:endParaRPr lang="en-US" sz="2400" dirty="0">
              <a:latin typeface="Helvetic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zh-CN" altLang="en-US" sz="2400" dirty="0">
                <a:latin typeface="Helvetica" pitchFamily="34" charset="0"/>
              </a:rPr>
              <a:t>同心型和平面型选择</a:t>
            </a:r>
            <a:r>
              <a:rPr lang="en-US" sz="2400" dirty="0">
                <a:latin typeface="Helvetica" pitchFamily="34" charset="0"/>
              </a:rPr>
              <a:t>: EE, EFD, EI, EP, ETD, POT, PQ, RM, UI, UU, T, I, and Drum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00000"/>
            </a:pPr>
            <a:endParaRPr lang="en-US" sz="2400" dirty="0">
              <a:latin typeface="Helvetic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zh-CN" altLang="en-US" sz="2400" dirty="0">
                <a:latin typeface="Helvetica" pitchFamily="34" charset="0"/>
              </a:rPr>
              <a:t>环形</a:t>
            </a:r>
            <a:r>
              <a:rPr lang="en-US" sz="2400" dirty="0">
                <a:latin typeface="Helvetica" pitchFamily="34" charset="0"/>
              </a:rPr>
              <a:t>, </a:t>
            </a:r>
            <a:r>
              <a:rPr lang="zh-CN" altLang="en-US" sz="2400" dirty="0">
                <a:latin typeface="Helvetica" pitchFamily="34" charset="0"/>
              </a:rPr>
              <a:t>选择</a:t>
            </a:r>
            <a:r>
              <a:rPr lang="en-US" sz="2400" dirty="0">
                <a:latin typeface="Helvetica" pitchFamily="34" charset="0"/>
              </a:rPr>
              <a:t> toroidal component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100000"/>
            </a:pPr>
            <a:endParaRPr lang="en-US" sz="2400" dirty="0">
              <a:latin typeface="Helvetic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zh-CN" altLang="en-US" sz="2400" dirty="0">
                <a:latin typeface="Helvetica" pitchFamily="34" charset="0"/>
              </a:rPr>
              <a:t>层叠型，选择</a:t>
            </a:r>
            <a:r>
              <a:rPr lang="en-US" sz="2400" dirty="0">
                <a:latin typeface="Helvetica" pitchFamily="34" charset="0"/>
              </a:rPr>
              <a:t> Laminated component</a:t>
            </a:r>
          </a:p>
          <a:p>
            <a:pPr marL="457200" indent="-457200">
              <a:spcBef>
                <a:spcPct val="20000"/>
              </a:spcBef>
              <a:buClr>
                <a:srgbClr val="000099"/>
              </a:buClr>
              <a:buSzPct val="70000"/>
              <a:buFont typeface="Monotype Sorts" pitchFamily="2" charset="2"/>
              <a:buChar char="w"/>
            </a:pPr>
            <a:endParaRPr lang="en-US" sz="2400" dirty="0">
              <a:latin typeface="Helvetic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0099"/>
              </a:buClr>
              <a:buSzPct val="70000"/>
              <a:buFont typeface="Monotype Sorts" pitchFamily="2" charset="2"/>
              <a:buChar char="w"/>
            </a:pPr>
            <a:endParaRPr lang="en-US" sz="2400" dirty="0">
              <a:latin typeface="Helvetica" pitchFamily="34" charset="0"/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36579924-C53D-4A74-972C-740BE2345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77" y="1505359"/>
            <a:ext cx="1493838" cy="3190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664B2FE8-5D89-45FC-99E1-4F75E57C4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77" y="2926175"/>
            <a:ext cx="1493838" cy="3190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3AACF9A2-0B0F-41DE-97F9-9FAE88E62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77" y="5767800"/>
            <a:ext cx="1493838" cy="3190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78B0A77-741D-41AD-A287-D9BE5BFC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0492" y="1301869"/>
            <a:ext cx="2409013" cy="475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AA51BEF0-318C-4B46-9031-C91B83E91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77" y="4346984"/>
            <a:ext cx="1493838" cy="3190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7">
            <a:extLst>
              <a:ext uri="{FF2B5EF4-FFF2-40B4-BE49-F238E27FC236}">
                <a16:creationId xmlns:a16="http://schemas.microsoft.com/office/drawing/2014/main" id="{F9DE263C-42F9-40A2-A68B-39BD0E70437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803400" y="130175"/>
            <a:ext cx="68389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tabLst>
                <a:tab pos="400050" algn="l"/>
              </a:tabLst>
            </a:pP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支持的典型铁芯形状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87B363C-604A-40AF-95F0-CB15C3C22104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786E2965-80EA-477A-B445-16FDA2BF2A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FA59359-7521-48BF-9C7F-24406F8B15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id="{001856E5-9776-4ADA-9AA9-8535FE06E9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7" name="Text Box 5">
                <a:extLst>
                  <a:ext uri="{FF2B5EF4-FFF2-40B4-BE49-F238E27FC236}">
                    <a16:creationId xmlns:a16="http://schemas.microsoft.com/office/drawing/2014/main" id="{B9C7C082-CFB0-45CD-88FF-E490CA2EA5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B649CFC7-1AAB-4BC0-A17B-D7B99506C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F298F73-809C-4F06-84A5-A7B8F35BB7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FFFE2C58-6A30-4BD9-94A8-2C4D19AD20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FFC59051-CD7A-4AA1-9E58-B9D92B755A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4" name="Text Box 15">
                  <a:extLst>
                    <a:ext uri="{FF2B5EF4-FFF2-40B4-BE49-F238E27FC236}">
                      <a16:creationId xmlns:a16="http://schemas.microsoft.com/office/drawing/2014/main" id="{A5882D0E-EA69-4D52-B2A5-8DF91E81B2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08FDBD-B535-4FBF-83FD-61ACF210A3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3489268F-6999-4694-A226-F7A1C8FF12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2E3FADAD-8D03-4592-AE4D-EB67A2A393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C303D23A-78B5-4748-8F6D-7607770772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47C42AE-246B-4F40-8AF1-5A8F60290967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2DD0947E-C3A0-4BEB-A7DB-E61FAA77A1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C71352FB-7212-468F-90C2-B8FD101FD8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5" name="Group 8">
                <a:extLst>
                  <a:ext uri="{FF2B5EF4-FFF2-40B4-BE49-F238E27FC236}">
                    <a16:creationId xmlns:a16="http://schemas.microsoft.com/office/drawing/2014/main" id="{9AD55C86-E228-442A-8FE6-C16F52056F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0CBB9940-0236-44D2-815E-CB625AAA9C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7" name="Text Box 10">
                  <a:extLst>
                    <a:ext uri="{FF2B5EF4-FFF2-40B4-BE49-F238E27FC236}">
                      <a16:creationId xmlns:a16="http://schemas.microsoft.com/office/drawing/2014/main" id="{8202B4E1-1CF1-4ADE-9509-7D1FAC117E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BBB50F43-6E18-48F6-80D8-CFAB724A1B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2" name="Freeform 23">
                <a:extLst>
                  <a:ext uri="{FF2B5EF4-FFF2-40B4-BE49-F238E27FC236}">
                    <a16:creationId xmlns:a16="http://schemas.microsoft.com/office/drawing/2014/main" id="{C0A4A232-2613-42D1-8371-6BBC6805FC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F96D40FE-760B-4149-8276-0A962BC035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DA9286A-4E93-46EE-B542-C8651917CD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325253396"/>
      </p:ext>
    </p:extLst>
  </p:cSld>
  <p:clrMapOvr>
    <a:masterClrMapping/>
  </p:clrMapOvr>
  <p:transition spd="med"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CE5CF75C-560D-41CB-B5EA-1049B7E5C82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803400" y="130175"/>
            <a:ext cx="68389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tabLst>
                <a:tab pos="400050" algn="l"/>
              </a:tabLst>
            </a:pP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支持的典型线型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E1E7238-D482-467B-B0B2-A1940E97A1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398498"/>
              </p:ext>
            </p:extLst>
          </p:nvPr>
        </p:nvGraphicFramePr>
        <p:xfrm>
          <a:off x="1830015" y="1046334"/>
          <a:ext cx="2835275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4" name="Bitmap Image" r:id="rId3" imgW="4200000" imgH="3696216" progId="PBrush">
                  <p:embed/>
                </p:oleObj>
              </mc:Choice>
              <mc:Fallback>
                <p:oleObj name="Bitmap Image" r:id="rId3" imgW="4200000" imgH="3696216" progId="PBrus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015" y="1046334"/>
                        <a:ext cx="2835275" cy="249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794641F-87FC-4846-9BD3-FB5EDBC08B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40346"/>
              </p:ext>
            </p:extLst>
          </p:nvPr>
        </p:nvGraphicFramePr>
        <p:xfrm>
          <a:off x="4836740" y="1038396"/>
          <a:ext cx="2822575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5" name="Bitmap Image" r:id="rId5" imgW="4219048" imgH="3696216" progId="PBrush">
                  <p:embed/>
                </p:oleObj>
              </mc:Choice>
              <mc:Fallback>
                <p:oleObj name="Bitmap Image" r:id="rId5" imgW="4219048" imgH="3696216" progId="PBrush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740" y="1038396"/>
                        <a:ext cx="2822575" cy="247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236F859-840A-4B7D-B42E-B40F536C0A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99008"/>
              </p:ext>
            </p:extLst>
          </p:nvPr>
        </p:nvGraphicFramePr>
        <p:xfrm>
          <a:off x="1877637" y="3718096"/>
          <a:ext cx="2770188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6" name="Bitmap Image" r:id="rId7" imgW="4219048" imgH="3685714" progId="PBrush">
                  <p:embed/>
                </p:oleObj>
              </mc:Choice>
              <mc:Fallback>
                <p:oleObj name="Bitmap Image" r:id="rId7" imgW="4219048" imgH="3685714" progId="PBrush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7637" y="3718096"/>
                        <a:ext cx="2770188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230E757-1B05-4BDF-80C9-C0484B823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846374"/>
              </p:ext>
            </p:extLst>
          </p:nvPr>
        </p:nvGraphicFramePr>
        <p:xfrm>
          <a:off x="4846265" y="3700637"/>
          <a:ext cx="2741613" cy="240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7" name="Bitmap Image" r:id="rId9" imgW="4219048" imgH="3696216" progId="PBrush">
                  <p:embed/>
                </p:oleObj>
              </mc:Choice>
              <mc:Fallback>
                <p:oleObj name="Bitmap Image" r:id="rId9" imgW="4219048" imgH="3696216" progId="PBrush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265" y="3700637"/>
                        <a:ext cx="2741613" cy="240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B7560F2-9624-46A2-8869-A082B815FD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001374"/>
              </p:ext>
            </p:extLst>
          </p:nvPr>
        </p:nvGraphicFramePr>
        <p:xfrm>
          <a:off x="7735515" y="1046337"/>
          <a:ext cx="2767013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8" name="Bitmap Image" r:id="rId11" imgW="4210638" imgH="3696216" progId="PBrush">
                  <p:embed/>
                </p:oleObj>
              </mc:Choice>
              <mc:Fallback>
                <p:oleObj name="Bitmap Image" r:id="rId11" imgW="4210638" imgH="3696216" progId="PBrush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5515" y="1046337"/>
                        <a:ext cx="2767013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5D0D9B7-BADE-4FC9-87D9-530D594E2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600" y="1017759"/>
            <a:ext cx="696912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2000">
                <a:latin typeface="Helvetica" pitchFamily="34" charset="0"/>
              </a:rPr>
              <a:t>Litz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19BAB-051A-44F7-9F1B-5C5B7743B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640" y="3637134"/>
            <a:ext cx="9429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2000">
                <a:latin typeface="Helvetica" pitchFamily="34" charset="0"/>
              </a:rPr>
              <a:t>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54F384-71D3-4699-AA09-D9D3DC9E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653" y="1003471"/>
            <a:ext cx="623887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2000">
                <a:latin typeface="Helvetica" pitchFamily="34" charset="0"/>
              </a:rPr>
              <a:t>Foil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9982D1-35B7-40B9-B219-B218A2F04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912" y="3653009"/>
            <a:ext cx="116205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2000">
                <a:latin typeface="Helvetica" pitchFamily="34" charset="0"/>
              </a:rPr>
              <a:t>Square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F339E-BB8F-404A-8036-6727485A1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462" y="990600"/>
            <a:ext cx="150018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2000" dirty="0">
                <a:latin typeface="Helvetica" pitchFamily="34" charset="0"/>
              </a:rPr>
              <a:t>Planar wire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C3F07C2-B8CE-4B03-9C36-3BC8770B8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310540"/>
              </p:ext>
            </p:extLst>
          </p:nvPr>
        </p:nvGraphicFramePr>
        <p:xfrm>
          <a:off x="7713290" y="3676824"/>
          <a:ext cx="2765425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9" name="Bitmap Image" r:id="rId13" imgW="3383573" imgH="2972058" progId="PBrush">
                  <p:embed/>
                </p:oleObj>
              </mc:Choice>
              <mc:Fallback>
                <p:oleObj name="Bitmap Image" r:id="rId13" imgW="3383573" imgH="2972058" progId="PBrush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3290" y="3676824"/>
                        <a:ext cx="2765425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3B8A9CFB-F167-4297-8CD8-44306EEA1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7862" y="3606971"/>
            <a:ext cx="172243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2000" dirty="0">
                <a:latin typeface="Helvetica" pitchFamily="34" charset="0"/>
              </a:rPr>
              <a:t>Planar tech.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2CB81F-EE25-494D-B7C3-1B3DCE0A3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140" y="6199362"/>
            <a:ext cx="54705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99"/>
              </a:buClr>
              <a:buSzPct val="70000"/>
              <a:buFont typeface="Monotype Sorts" pitchFamily="2" charset="2"/>
              <a:buNone/>
            </a:pPr>
            <a:r>
              <a:rPr lang="en-US" sz="1200">
                <a:latin typeface="Helvetica" pitchFamily="34" charset="0"/>
              </a:rPr>
              <a:t>Note: Planar technology includes spacing between traces and board thickness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EA64D6A-A93B-4CA6-82E9-BF6FDABB19F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3F243351-EA87-4288-9315-735C694930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8" name="Freeform 3">
                <a:extLst>
                  <a:ext uri="{FF2B5EF4-FFF2-40B4-BE49-F238E27FC236}">
                    <a16:creationId xmlns:a16="http://schemas.microsoft.com/office/drawing/2014/main" id="{EE10499F-9B55-4C9B-85A8-F46FC15357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A323DFB1-875F-4EF5-B4E4-054B4F2909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40" name="Text Box 5">
                <a:extLst>
                  <a:ext uri="{FF2B5EF4-FFF2-40B4-BE49-F238E27FC236}">
                    <a16:creationId xmlns:a16="http://schemas.microsoft.com/office/drawing/2014/main" id="{928BCA2F-95A3-4130-8E0C-F7D62B64B9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C39DDF93-100E-48DB-882C-9982FFEC6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CD238ED8-8903-4095-AE58-EAB1F4D1CA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5" name="Group 13">
                <a:extLst>
                  <a:ext uri="{FF2B5EF4-FFF2-40B4-BE49-F238E27FC236}">
                    <a16:creationId xmlns:a16="http://schemas.microsoft.com/office/drawing/2014/main" id="{A454C4C8-3182-473F-87B3-BDBA04DC95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6" name="Freeform 14">
                  <a:extLst>
                    <a:ext uri="{FF2B5EF4-FFF2-40B4-BE49-F238E27FC236}">
                      <a16:creationId xmlns:a16="http://schemas.microsoft.com/office/drawing/2014/main" id="{FFC56E80-5FA2-4392-85C5-405B86700C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7" name="Text Box 15">
                  <a:extLst>
                    <a:ext uri="{FF2B5EF4-FFF2-40B4-BE49-F238E27FC236}">
                      <a16:creationId xmlns:a16="http://schemas.microsoft.com/office/drawing/2014/main" id="{6BB28A57-C7FF-486D-B4F1-286008189F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418A271F-67F1-4250-ADBC-487416AF7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3A33EE41-BE32-4848-A7D1-18FB03596F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A0F3BCBF-C029-4188-9457-5F4B6C0032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" name="Text Box 19">
                <a:extLst>
                  <a:ext uri="{FF2B5EF4-FFF2-40B4-BE49-F238E27FC236}">
                    <a16:creationId xmlns:a16="http://schemas.microsoft.com/office/drawing/2014/main" id="{257B361B-6AA1-4A74-9A6A-F97763294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02875D9-CB50-4F72-BD0A-E3993D43377D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7814E85C-5623-4C07-9277-03B6541066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C3EBF930-42E6-440B-B1EF-2050462405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8">
                <a:extLst>
                  <a:ext uri="{FF2B5EF4-FFF2-40B4-BE49-F238E27FC236}">
                    <a16:creationId xmlns:a16="http://schemas.microsoft.com/office/drawing/2014/main" id="{B9094B3C-8324-4871-9EA9-FC0A8E6A1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134DCE8B-41BC-48AB-A07E-8A71C8020A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0">
                  <a:extLst>
                    <a:ext uri="{FF2B5EF4-FFF2-40B4-BE49-F238E27FC236}">
                      <a16:creationId xmlns:a16="http://schemas.microsoft.com/office/drawing/2014/main" id="{4FF1C222-6193-49F1-95EC-3D8295FF79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0394B2-7208-44F2-BB89-0CB1183148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A0DE42B0-9192-4202-8D17-AF6740478D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E1BD798C-7DA9-44DB-94F7-C71C0A92997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F234036-02A9-4FE4-A9ED-9B7298E3F6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353919234"/>
      </p:ext>
    </p:extLst>
  </p:cSld>
  <p:clrMapOvr>
    <a:masterClrMapping/>
  </p:clrMapOvr>
  <p:transition spd="med" advClick="0"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286000" y="302682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PExprt 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设计流程</a:t>
            </a: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--&gt;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指定性能指标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90600"/>
            <a:ext cx="673484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7AC7190-4506-4DCC-8E3B-6724970F806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088BC02A-BAEE-411D-9E38-141D7CCF6A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6" name="Freeform 3">
                <a:extLst>
                  <a:ext uri="{FF2B5EF4-FFF2-40B4-BE49-F238E27FC236}">
                    <a16:creationId xmlns:a16="http://schemas.microsoft.com/office/drawing/2014/main" id="{5EF737F3-76F8-4A6B-8DA6-99201A558F8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4CE9562-29BF-4B66-9CAB-11937CFADE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A039C48E-AC5B-4875-A6A2-9D79D0123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D7C370EB-8324-4146-9615-4AD6AAB8C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4723645-2B6A-4970-B449-EBB3D1D30B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5632FE70-34A2-4AEA-8C60-E7D0922EE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A46B069E-5DCA-40B4-80BD-2B95C2AABE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5">
                  <a:extLst>
                    <a:ext uri="{FF2B5EF4-FFF2-40B4-BE49-F238E27FC236}">
                      <a16:creationId xmlns:a16="http://schemas.microsoft.com/office/drawing/2014/main" id="{57BE22FB-46A5-46A5-8A36-4F3F7609AF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C68E6537-FD59-4ADD-94AF-3C9731AB6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88BC06B6-A860-40DB-8499-9D10624DB2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5AA6ADE-1414-4B18-8186-9DE3C11E7D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46851C0C-3434-4E96-9D16-A9981C0B96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83650A9-FB6B-40B9-8B3A-BD28D91B1A2B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764B2A13-C44B-4CF2-BCE0-6E3261704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0B7DE41-515F-45D6-9028-65857199F0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8">
                <a:extLst>
                  <a:ext uri="{FF2B5EF4-FFF2-40B4-BE49-F238E27FC236}">
                    <a16:creationId xmlns:a16="http://schemas.microsoft.com/office/drawing/2014/main" id="{0392C4F2-1831-4E64-A839-10C8D9B85E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EE6C5A5A-86F3-4DE9-905F-B6DF4D22AF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0">
                  <a:extLst>
                    <a:ext uri="{FF2B5EF4-FFF2-40B4-BE49-F238E27FC236}">
                      <a16:creationId xmlns:a16="http://schemas.microsoft.com/office/drawing/2014/main" id="{BA145A44-FA4D-404C-A36D-04060D6450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F5A4BC40-A91E-4A2F-A214-82551E3958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EEAA2F8C-D777-4FD9-B1F6-5FA01083A0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3C2421BD-170A-44D6-8D1E-BD19A27881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946EDFAB-4EAA-44FA-AFB5-3F7EB4DD3E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87116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31333"/>
            <a:ext cx="753745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971802" y="304800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PExprt 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设计流程</a:t>
            </a: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--&gt;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指定设计目标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CBEAD76-31C1-44F2-9B2D-13702F4C4CC0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3DE24748-CA41-40B4-9F27-CDD6F486C5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6" name="Freeform 3">
                <a:extLst>
                  <a:ext uri="{FF2B5EF4-FFF2-40B4-BE49-F238E27FC236}">
                    <a16:creationId xmlns:a16="http://schemas.microsoft.com/office/drawing/2014/main" id="{22844A03-BB0C-4CD4-881A-3F7904FA03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D05DBEA-20C2-4306-A8F2-AAD1F23EE5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5909EC4C-C0D9-4F0F-9104-2ADA53B7F7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C23DD555-8BB4-4F13-B247-C808C4BD2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A58FAB02-7E12-4FEB-AAFE-C7362998EA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A6045384-77CF-4E23-B834-8C803B788F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701639F1-4DE7-421E-8687-931619B4E0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5">
                  <a:extLst>
                    <a:ext uri="{FF2B5EF4-FFF2-40B4-BE49-F238E27FC236}">
                      <a16:creationId xmlns:a16="http://schemas.microsoft.com/office/drawing/2014/main" id="{5432F423-B8A1-4114-AEBE-CAFF148CF4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25C66E97-920C-462E-93BF-C8B0CCE1F6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95C75CA0-F2FE-4DB0-A94C-671489FAE1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7E7CEDC2-CCC9-46C7-8009-EC7BE22EE4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D2A3B8F9-17BC-49C7-A8DF-D30FF612D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B5D57BA-62FD-4106-8577-D4A3021D87BB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5B69C2E0-CFAC-4775-B6C0-0DEAE5203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291CB461-5601-4AB9-9FEF-649C3E370B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8">
                <a:extLst>
                  <a:ext uri="{FF2B5EF4-FFF2-40B4-BE49-F238E27FC236}">
                    <a16:creationId xmlns:a16="http://schemas.microsoft.com/office/drawing/2014/main" id="{AC78AACF-AAA2-45CD-8168-A681EB440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E1C3E284-7C4A-4871-9F7B-36B813694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0">
                  <a:extLst>
                    <a:ext uri="{FF2B5EF4-FFF2-40B4-BE49-F238E27FC236}">
                      <a16:creationId xmlns:a16="http://schemas.microsoft.com/office/drawing/2014/main" id="{093305C5-B953-4069-B6DF-7CD1E57993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B9D8D8EA-395D-4D0A-A105-38BB9A620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F186D16E-2019-4ECD-AC9A-CBD5949258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8FF485CA-8934-47D2-B2CC-051E5037CC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41D40016-9077-4A3A-919D-F5369F7A15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66450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450412113"/>
              </p:ext>
            </p:extLst>
          </p:nvPr>
        </p:nvGraphicFramePr>
        <p:xfrm>
          <a:off x="1943100" y="1600200"/>
          <a:ext cx="8305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标题 3"/>
          <p:cNvSpPr>
            <a:spLocks noGrp="1"/>
          </p:cNvSpPr>
          <p:nvPr>
            <p:ph type="title"/>
          </p:nvPr>
        </p:nvSpPr>
        <p:spPr>
          <a:xfrm>
            <a:off x="2819403" y="255750"/>
            <a:ext cx="7126287" cy="609600"/>
          </a:xfrm>
        </p:spPr>
        <p:txBody>
          <a:bodyPr/>
          <a:lstStyle/>
          <a:p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内容提要</a:t>
            </a:r>
          </a:p>
        </p:txBody>
      </p:sp>
    </p:spTree>
    <p:extLst>
      <p:ext uri="{BB962C8B-B14F-4D97-AF65-F5344CB8AC3E}">
        <p14:creationId xmlns:p14="http://schemas.microsoft.com/office/powerpoint/2010/main" val="3872527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AC81F9-8C8F-4E9E-B8E9-1547209D9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AC81F9-8C8F-4E9E-B8E9-1547209D9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AC81F9-8C8F-4E9E-B8E9-1547209D9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BFA260-022F-468F-8EB8-8E1ECE932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DABFA260-022F-468F-8EB8-8E1ECE932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DABFA260-022F-468F-8EB8-8E1ECE932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53B7D-9805-41E3-A7A8-D3908A69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BAD53B7D-9805-41E3-A7A8-D3908A69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AD53B7D-9805-41E3-A7A8-D3908A69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B8A5DC-F1D2-426C-92DA-84E1645ED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C3B8A5DC-F1D2-426C-92DA-84E1645ED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C3B8A5DC-F1D2-426C-92DA-84E1645ED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8A4F89-EBED-44AF-B543-2DB57F1E4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908A4F89-EBED-44AF-B543-2DB57F1E4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908A4F89-EBED-44AF-B543-2DB57F1E4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0D71B4-F7EE-4F47-8B0F-956CA303A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7A0D71B4-F7EE-4F47-8B0F-956CA303A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7A0D71B4-F7EE-4F47-8B0F-956CA303A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599"/>
            <a:ext cx="7391400" cy="534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971802" y="304800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PExprt 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设计流程</a:t>
            </a: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--&gt;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快速得到结果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3ECC8BA-FCE6-41C2-9E6A-8D844336AED1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E4950600-E1DC-438A-B0BA-E3AF9E3523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6" name="Freeform 3">
                <a:extLst>
                  <a:ext uri="{FF2B5EF4-FFF2-40B4-BE49-F238E27FC236}">
                    <a16:creationId xmlns:a16="http://schemas.microsoft.com/office/drawing/2014/main" id="{9559EF9D-5016-4096-A8B0-7904129C31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D2A79BC7-9628-4469-82B4-6D3F589BC1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C93D458C-A057-466C-914C-69C0A55690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6C739C86-4885-4106-A492-3C65356BF6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6DC9DC06-4A2C-463B-A67E-2ABD88B0F8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66221D4B-2E03-4E95-B8B4-1DAD0DD559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B110E938-A9C2-4146-BEC9-4AB1B8D221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5">
                  <a:extLst>
                    <a:ext uri="{FF2B5EF4-FFF2-40B4-BE49-F238E27FC236}">
                      <a16:creationId xmlns:a16="http://schemas.microsoft.com/office/drawing/2014/main" id="{FB4D9467-7589-4C4B-9368-6A3081BAA4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F78C1A72-8630-4DE1-88D4-E7CE9BF67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960A926E-D723-4F3C-A4D0-AC8DEEE90F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DB03FC11-3035-49B1-9ABF-94616405EF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FF301317-6EC6-49F3-BA46-2BEA649CA9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B41DE1A-7E86-454B-8AFA-D60D48DA472F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5D9650E8-B788-48F9-B682-E0716C73F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198341-F3F5-43BD-91AF-39652D60D6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8">
                <a:extLst>
                  <a:ext uri="{FF2B5EF4-FFF2-40B4-BE49-F238E27FC236}">
                    <a16:creationId xmlns:a16="http://schemas.microsoft.com/office/drawing/2014/main" id="{94025254-168E-4E97-8AC6-6D95485371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60EBA992-7281-4F7A-816A-88D05DCD72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0">
                  <a:extLst>
                    <a:ext uri="{FF2B5EF4-FFF2-40B4-BE49-F238E27FC236}">
                      <a16:creationId xmlns:a16="http://schemas.microsoft.com/office/drawing/2014/main" id="{A7C5E73F-DB5A-45EB-B760-AC9EBA8DEB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CE60FA06-6C59-4BB0-9C47-C6C0B8F713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21A6423C-0532-427F-A6B4-35C775365A1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CCB9FD44-A04E-474D-BD02-48651DFDFC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4CBC9726-26AD-4605-A614-A68E99C2C6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834674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9232" y="3478693"/>
            <a:ext cx="3200400" cy="298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10135" r="22974" b="67905"/>
          <a:stretch>
            <a:fillRect/>
          </a:stretch>
        </p:blipFill>
        <p:spPr bwMode="auto">
          <a:xfrm>
            <a:off x="3081347" y="4180010"/>
            <a:ext cx="5648523" cy="174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30132"/>
            <a:ext cx="6834188" cy="234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971802" y="113698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PExprt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设计流程</a:t>
            </a: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--&gt;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结果信息丰富</a:t>
            </a:r>
            <a:endParaRPr lang="en-US" altLang="zh-CN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53977-210C-407C-BA35-F1B6B3FB2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700443"/>
            <a:ext cx="2667002" cy="5894006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74AAF5DF-D770-4A1A-8643-89AA374BD213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31AC64E4-5ECD-41C9-A734-743B1FB0C8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21F1F51D-DBEC-4E6D-8291-8771303880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08E4DC8A-19E2-4E45-9AC7-60A2759DA2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1" name="Text Box 5">
                <a:extLst>
                  <a:ext uri="{FF2B5EF4-FFF2-40B4-BE49-F238E27FC236}">
                    <a16:creationId xmlns:a16="http://schemas.microsoft.com/office/drawing/2014/main" id="{FBE2630B-9DE5-476A-AC46-14E5C1FC0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248A05CA-24B8-4EE9-8B39-41CB8D6F3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03852C5D-FA8E-4FD6-BA2E-5C6691041B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13">
                <a:extLst>
                  <a:ext uri="{FF2B5EF4-FFF2-40B4-BE49-F238E27FC236}">
                    <a16:creationId xmlns:a16="http://schemas.microsoft.com/office/drawing/2014/main" id="{10172157-72C5-4565-9FA6-3C9D20BA2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41F3E77B-4D7A-4389-B5E7-337993E1F6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5">
                  <a:extLst>
                    <a:ext uri="{FF2B5EF4-FFF2-40B4-BE49-F238E27FC236}">
                      <a16:creationId xmlns:a16="http://schemas.microsoft.com/office/drawing/2014/main" id="{61AF8D02-814D-4EA1-A9F6-53A3193509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BACEE36F-D40C-4BFE-8EDD-D3397AA6A3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AE0BB9FD-02D3-445F-AC86-E5E722B3C8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1DF29F97-7B24-4E7E-9673-941B4A1FCA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BDDCA3D1-7533-4DD6-AA33-F6C9CD06A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450B1DB-4751-4067-856B-F74333E2C571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348A4C50-BE95-4B67-A85F-D9C2B3AF0D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AF2EED19-D19B-476F-A8CC-51DFEDA531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60FF2D62-9C95-4A9E-835B-4A64FF4CCA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0" name="Freeform 9">
                  <a:extLst>
                    <a:ext uri="{FF2B5EF4-FFF2-40B4-BE49-F238E27FC236}">
                      <a16:creationId xmlns:a16="http://schemas.microsoft.com/office/drawing/2014/main" id="{183045B5-05D5-4916-A7EA-DC214CC987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1" name="Text Box 10">
                  <a:extLst>
                    <a:ext uri="{FF2B5EF4-FFF2-40B4-BE49-F238E27FC236}">
                      <a16:creationId xmlns:a16="http://schemas.microsoft.com/office/drawing/2014/main" id="{396F18EF-9643-432D-A85E-71BC5D1D91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28C30518-6F51-43BD-BB71-85892A4D4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F8D3F051-4704-4FB0-A8DA-93BCA23A75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9B919978-B4FD-4ED1-8C87-C29A12DEE0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D5020183-4C3A-4D06-9ED7-5EC933A9CB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725437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7239000" cy="500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828800" y="221654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PExprt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425687" y="554798"/>
            <a:ext cx="6858000" cy="46166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直接用</a:t>
            </a:r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PEmag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设计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分析、优化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变压器或电感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982C5DE-3CA8-4586-9D83-BEF4C2CDCABC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564C511C-2CF3-4E96-A125-A835EACACD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2CEED045-2D85-41E7-85EB-3E44EB30990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41B70AD5-3107-44D3-B0E6-73782B16D2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9" name="Text Box 5">
                <a:extLst>
                  <a:ext uri="{FF2B5EF4-FFF2-40B4-BE49-F238E27FC236}">
                    <a16:creationId xmlns:a16="http://schemas.microsoft.com/office/drawing/2014/main" id="{C836112F-8799-4F5B-9B8A-F73481B05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FB9F9126-B7A1-4817-82BA-091B880C6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AA7DA435-E678-45EA-A0BB-F5E13BBE28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7AAF8368-67AB-4C76-A07C-5F549D5C38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5" name="Freeform 14">
                  <a:extLst>
                    <a:ext uri="{FF2B5EF4-FFF2-40B4-BE49-F238E27FC236}">
                      <a16:creationId xmlns:a16="http://schemas.microsoft.com/office/drawing/2014/main" id="{54A471A0-C817-4846-A894-8A4F15A78D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6" name="Text Box 15">
                  <a:extLst>
                    <a:ext uri="{FF2B5EF4-FFF2-40B4-BE49-F238E27FC236}">
                      <a16:creationId xmlns:a16="http://schemas.microsoft.com/office/drawing/2014/main" id="{4CC939BF-8F33-4A90-8AC5-5871B46C94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4A184E37-3D49-4F0C-9555-3DF1462BCA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FD08A543-5AAA-4F67-891A-5EDB723E9F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92A88213-40D2-4216-A76A-CE94389304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" name="Text Box 19">
                <a:extLst>
                  <a:ext uri="{FF2B5EF4-FFF2-40B4-BE49-F238E27FC236}">
                    <a16:creationId xmlns:a16="http://schemas.microsoft.com/office/drawing/2014/main" id="{0A602FE6-1DD1-4BDA-864B-E1AE47535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43E529F-8D4E-43BB-87BA-CC2F6E393632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6B25F4CF-E0C8-4DA8-BF63-30A2D3975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94A45E3-F72B-467C-BF00-76582FB111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7" name="Group 8">
                <a:extLst>
                  <a:ext uri="{FF2B5EF4-FFF2-40B4-BE49-F238E27FC236}">
                    <a16:creationId xmlns:a16="http://schemas.microsoft.com/office/drawing/2014/main" id="{B0F9FBA5-7F03-4039-BCCC-A57435225F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53654694-4304-41E0-AB90-0D60462940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9" name="Text Box 10">
                  <a:extLst>
                    <a:ext uri="{FF2B5EF4-FFF2-40B4-BE49-F238E27FC236}">
                      <a16:creationId xmlns:a16="http://schemas.microsoft.com/office/drawing/2014/main" id="{EA49EB30-A509-4D08-8F5C-6D98CC7512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22">
              <a:extLst>
                <a:ext uri="{FF2B5EF4-FFF2-40B4-BE49-F238E27FC236}">
                  <a16:creationId xmlns:a16="http://schemas.microsoft.com/office/drawing/2014/main" id="{79EEC71D-C16A-4AC3-9F9A-AF63D12D8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4" name="Freeform 23">
                <a:extLst>
                  <a:ext uri="{FF2B5EF4-FFF2-40B4-BE49-F238E27FC236}">
                    <a16:creationId xmlns:a16="http://schemas.microsoft.com/office/drawing/2014/main" id="{C27BBAA0-C129-45B4-A941-9568ED2AA2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5" name="Rectangle 24">
                <a:extLst>
                  <a:ext uri="{FF2B5EF4-FFF2-40B4-BE49-F238E27FC236}">
                    <a16:creationId xmlns:a16="http://schemas.microsoft.com/office/drawing/2014/main" id="{BFF1E15E-BB37-40B1-9137-3A01BE8814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3DB140F0-D358-45BD-982E-7E8D652DBB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580802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FFF9911E-46AE-4999-831D-9FA598083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250" y="3848100"/>
          <a:ext cx="3009900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7" name="Bitmap Image" r:id="rId3" imgW="3010320" imgH="2228571" progId="PBrush">
                  <p:embed/>
                </p:oleObj>
              </mc:Choice>
              <mc:Fallback>
                <p:oleObj name="Bitmap Image" r:id="rId3" imgW="3010320" imgH="2228571" progId="PBrush">
                  <p:embed/>
                  <p:pic>
                    <p:nvPicPr>
                      <p:cNvPr id="3461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3848100"/>
                        <a:ext cx="3009900" cy="222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6216227-C651-42EE-ABA7-C3CD0E1D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806" y="289103"/>
            <a:ext cx="7126287" cy="412394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电子变压器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拓扑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3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C442B2-EF40-47A7-8937-81449092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53" y="1053543"/>
            <a:ext cx="3847797" cy="2457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3597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zh-CN" altLang="en-US" sz="1650" b="1" i="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  <a:defRPr lang="zh-CN" altLang="en-US" sz="1350" b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 lang="zh-CN" altLang="en-US" sz="1200" b="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731044" indent="-214313" algn="l" rtl="0" eaLnBrk="1" fontAlgn="base" hangingPunct="1">
              <a:lnSpc>
                <a:spcPct val="130000"/>
              </a:lnSpc>
              <a:spcBef>
                <a:spcPts val="270"/>
              </a:spcBef>
              <a:spcAft>
                <a:spcPct val="0"/>
              </a:spcAft>
              <a:buClrTx/>
              <a:buFont typeface="Arial" pitchFamily="34" charset="0"/>
              <a:buChar char="•"/>
              <a:defRPr lang="zh-CN" altLang="en-US" sz="1050" b="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4pPr>
            <a:lvl5pPr marL="902653" indent="-214313" algn="l" rtl="0" eaLnBrk="1" fontAlgn="base" hangingPunct="1">
              <a:lnSpc>
                <a:spcPct val="130000"/>
              </a:lnSpc>
              <a:spcBef>
                <a:spcPts val="225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lang="zh-CN" altLang="en-US" sz="900" b="1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5pPr>
            <a:lvl6pPr marL="16716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0145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3574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7003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</a:pPr>
            <a:r>
              <a:rPr lang="zh-CN" altLang="en-US" sz="2000" b="0" dirty="0">
                <a:latin typeface="Arial" pitchFamily="34" charset="0"/>
                <a:cs typeface="Arial" pitchFamily="34" charset="0"/>
              </a:rPr>
              <a:t>使用绕组编辑器来按要求任意连接线圈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  <a:p>
            <a:pPr>
              <a:buClrTx/>
            </a:pPr>
            <a:r>
              <a:rPr lang="zh-CN" altLang="en-US" sz="20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重要</a:t>
            </a:r>
            <a:r>
              <a:rPr lang="en-US" sz="20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zh-CN" altLang="en-US" sz="20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所有线圈的匝数可单独</a:t>
            </a:r>
            <a:endParaRPr lang="en-US" sz="20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E2C5AA0-0213-4E95-BFF1-23E576842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904033"/>
              </p:ext>
            </p:extLst>
          </p:nvPr>
        </p:nvGraphicFramePr>
        <p:xfrm>
          <a:off x="5562600" y="867957"/>
          <a:ext cx="5086047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8" name="Bitmap Image" r:id="rId5" imgW="10181625" imgH="3486377" progId="PBrush">
                  <p:embed/>
                </p:oleObj>
              </mc:Choice>
              <mc:Fallback>
                <p:oleObj name="Bitmap Image" r:id="rId5" imgW="10181625" imgH="3486377" progId="PBrush">
                  <p:embed/>
                  <p:pic>
                    <p:nvPicPr>
                      <p:cNvPr id="3461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867957"/>
                        <a:ext cx="5086047" cy="213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4DC0E8D-677C-4B68-888D-B11C0E001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2250" y="3151188"/>
          <a:ext cx="1709738" cy="330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9" name="Bitmap Image" r:id="rId7" imgW="2695951" imgH="5210902" progId="PBrush">
                  <p:embed/>
                </p:oleObj>
              </mc:Choice>
              <mc:Fallback>
                <p:oleObj name="Bitmap Image" r:id="rId7" imgW="2695951" imgH="5210902" progId="PBrush">
                  <p:embed/>
                  <p:pic>
                    <p:nvPicPr>
                      <p:cNvPr id="3461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3151188"/>
                        <a:ext cx="1709738" cy="330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B7D1DBAB-D7FB-45A5-A8CF-4E959E28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4400550"/>
            <a:ext cx="9906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B15AA425-34F9-4DD4-BDF6-56121459D2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7650" y="4857750"/>
            <a:ext cx="2057400" cy="0"/>
          </a:xfrm>
          <a:prstGeom prst="line">
            <a:avLst/>
          </a:prstGeom>
          <a:noFill/>
          <a:ln w="25400">
            <a:solidFill>
              <a:srgbClr val="F82722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A39D5A94-E5F1-4266-A7DA-D70F569C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3257553"/>
            <a:ext cx="838200" cy="473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Core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286AC79-B15B-4B43-AA31-63BBAF06A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3943353"/>
            <a:ext cx="685800" cy="473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gap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B2883E51-6C7A-434E-857B-EA7FBE889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6000753"/>
            <a:ext cx="1143000" cy="473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Bobbin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60A2B6A6-FE3B-4841-AE0D-2BD4C500B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3181353"/>
            <a:ext cx="2438400" cy="473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Insulation (green)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3928A60C-E47F-478F-81CB-F0BD3DD0F5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4850" y="4171950"/>
            <a:ext cx="5334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C4574BF6-0801-4FB5-8A6E-A51F394B23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81450" y="3333750"/>
            <a:ext cx="914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601F77F0-08A4-479B-96E3-5C7FFDA6BB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95650" y="5772150"/>
            <a:ext cx="14478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ADBB4C2-AB9C-4520-B810-89DCA181B0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0450" y="3638550"/>
            <a:ext cx="11430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0B8E42B-D26E-4A29-A156-8CC37A8F63E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B84257A6-9785-4ABF-A331-7BAE8E315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5FD66C9-78D4-4090-AEC6-6CAE3D6F282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4306CB4-37E4-4874-9E9A-50DED82164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42" name="Text Box 5">
                <a:extLst>
                  <a:ext uri="{FF2B5EF4-FFF2-40B4-BE49-F238E27FC236}">
                    <a16:creationId xmlns:a16="http://schemas.microsoft.com/office/drawing/2014/main" id="{586263C4-FAFC-48FA-844B-A926B9A5CD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F38C9A44-A1A7-42E5-9EE1-2A4F62EC0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4B4040FC-AE13-43FE-82B6-6666E1EDD0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7" name="Group 13">
                <a:extLst>
                  <a:ext uri="{FF2B5EF4-FFF2-40B4-BE49-F238E27FC236}">
                    <a16:creationId xmlns:a16="http://schemas.microsoft.com/office/drawing/2014/main" id="{6412A0E7-7AF6-4C0D-A9CD-F89B52A216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223D73A7-DAE3-493B-877D-5003C52975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9" name="Text Box 15">
                  <a:extLst>
                    <a:ext uri="{FF2B5EF4-FFF2-40B4-BE49-F238E27FC236}">
                      <a16:creationId xmlns:a16="http://schemas.microsoft.com/office/drawing/2014/main" id="{3F626BEE-3644-4232-AC8A-5EE9D63DA7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1FF38E44-E0F9-4229-9131-13F167A76A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F0A4ADF8-C76C-47B5-9770-F31B525B1E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CFB3800D-1F7C-4026-97DE-71C56AD0C3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" name="Text Box 19">
                <a:extLst>
                  <a:ext uri="{FF2B5EF4-FFF2-40B4-BE49-F238E27FC236}">
                    <a16:creationId xmlns:a16="http://schemas.microsoft.com/office/drawing/2014/main" id="{469DAEBE-F8E1-460F-8ED8-0DEC1BFB55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E010358-10A1-4D1E-AAE4-AB92F2335E17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B980945A-4B1B-414F-8FE3-BB578BA3E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EEA9B948-533B-472F-B652-6F19B8B281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0" name="Group 8">
                <a:extLst>
                  <a:ext uri="{FF2B5EF4-FFF2-40B4-BE49-F238E27FC236}">
                    <a16:creationId xmlns:a16="http://schemas.microsoft.com/office/drawing/2014/main" id="{8507B0B0-937A-4C84-B378-E02329B156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1" name="Freeform 9">
                  <a:extLst>
                    <a:ext uri="{FF2B5EF4-FFF2-40B4-BE49-F238E27FC236}">
                      <a16:creationId xmlns:a16="http://schemas.microsoft.com/office/drawing/2014/main" id="{99755FFD-B727-4C12-9397-EFCB03EAFA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Text Box 10">
                  <a:extLst>
                    <a:ext uri="{FF2B5EF4-FFF2-40B4-BE49-F238E27FC236}">
                      <a16:creationId xmlns:a16="http://schemas.microsoft.com/office/drawing/2014/main" id="{1B2B9E07-4463-4769-9B63-6BD6B6677A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642B3091-2638-4D66-8625-4EEB533DF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5E0FF46D-8B95-48E8-BEEA-ED1531E9B5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8" name="Rectangle 24">
                <a:extLst>
                  <a:ext uri="{FF2B5EF4-FFF2-40B4-BE49-F238E27FC236}">
                    <a16:creationId xmlns:a16="http://schemas.microsoft.com/office/drawing/2014/main" id="{5E9FC33F-579D-4A6C-82AB-6726B6F9372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D2D3F40-43DF-49D6-9560-454BEFB466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921890365"/>
      </p:ext>
    </p:extLst>
  </p:cSld>
  <p:clrMapOvr>
    <a:masterClrMapping/>
  </p:clrMapOvr>
  <p:transition spd="med"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E83EDEE-1114-4347-970F-CFE6A95D4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8"/>
          <a:stretch/>
        </p:blipFill>
        <p:spPr bwMode="auto">
          <a:xfrm>
            <a:off x="1705711" y="912328"/>
            <a:ext cx="3368841" cy="269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39CE481-727B-4945-A79F-07451DC0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91" y="877156"/>
            <a:ext cx="4157099" cy="28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8CAE050-71B5-41D4-8C4D-300140A4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9"/>
          <a:stretch/>
        </p:blipFill>
        <p:spPr bwMode="auto">
          <a:xfrm>
            <a:off x="1676403" y="3956541"/>
            <a:ext cx="4086997" cy="21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EF92CDF-32A5-4860-A8AD-4A422CB28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8"/>
          <a:stretch/>
        </p:blipFill>
        <p:spPr bwMode="auto">
          <a:xfrm>
            <a:off x="6096000" y="4114800"/>
            <a:ext cx="3577576" cy="229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23879A-AB7C-45C7-8EAB-8B37BA08A003}"/>
              </a:ext>
            </a:extLst>
          </p:cNvPr>
          <p:cNvSpPr txBox="1"/>
          <p:nvPr/>
        </p:nvSpPr>
        <p:spPr bwMode="auto">
          <a:xfrm>
            <a:off x="2895603" y="5737547"/>
            <a:ext cx="1354651" cy="369332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Maxwell 2D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24CA6-1B35-47CD-84D1-DBCA4FD7C221}"/>
              </a:ext>
            </a:extLst>
          </p:cNvPr>
          <p:cNvSpPr txBox="1"/>
          <p:nvPr/>
        </p:nvSpPr>
        <p:spPr bwMode="auto">
          <a:xfrm>
            <a:off x="7135314" y="6010102"/>
            <a:ext cx="1354651" cy="369332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Maxwell 3D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A3ED67-E3F9-4C4D-A2DE-92D4BC54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848223"/>
            <a:ext cx="2644465" cy="20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B115AE-9793-437C-BFD2-2F7BC10A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21162"/>
            <a:ext cx="7126287" cy="412394"/>
          </a:xfrm>
        </p:spPr>
        <p:txBody>
          <a:bodyPr/>
          <a:lstStyle/>
          <a:p>
            <a:r>
              <a:rPr lang="en-US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PEmag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Integration in Maxwell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EBF2516-F5D9-404B-8595-A6ACDD3052A7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D26EF69A-B5C3-4B04-BA25-F929D624A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B18C714E-9E8B-4A8C-A7F0-9BF77D78CF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02EEDAFF-BFA3-4844-88DD-D3584744CB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5" name="Text Box 5">
                <a:extLst>
                  <a:ext uri="{FF2B5EF4-FFF2-40B4-BE49-F238E27FC236}">
                    <a16:creationId xmlns:a16="http://schemas.microsoft.com/office/drawing/2014/main" id="{34C6A053-7D53-4936-84C3-02E44ABF96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B394A8F8-2892-46B4-8524-3B687404F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C400F2F-7866-438E-B611-58E7ACF047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0" name="Group 13">
                <a:extLst>
                  <a:ext uri="{FF2B5EF4-FFF2-40B4-BE49-F238E27FC236}">
                    <a16:creationId xmlns:a16="http://schemas.microsoft.com/office/drawing/2014/main" id="{FD205B44-368E-41FC-84AD-53F9DDDE84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F2C00B74-626F-41A6-977B-3D6A1705DD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Text Box 15">
                  <a:extLst>
                    <a:ext uri="{FF2B5EF4-FFF2-40B4-BE49-F238E27FC236}">
                      <a16:creationId xmlns:a16="http://schemas.microsoft.com/office/drawing/2014/main" id="{E54F9845-DF07-4893-B87E-E1F80C44DD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F644B30E-D70B-4DA8-872F-CBE21DA5E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4137D785-FE6D-4CAC-8AF3-DBC8EA487B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243C52F6-44D8-4551-8F27-BBAB736EAE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1359B8A8-7B53-4130-9672-DBBD3CED6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B52D02-D91E-47AF-A5B9-0B732838F75F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D368ACA4-D91D-4A4F-974E-4654AC3895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4F6469C4-58F1-4DE7-89D2-6276A823D4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8">
                <a:extLst>
                  <a:ext uri="{FF2B5EF4-FFF2-40B4-BE49-F238E27FC236}">
                    <a16:creationId xmlns:a16="http://schemas.microsoft.com/office/drawing/2014/main" id="{1F9DEE1F-9F77-481D-96BC-4C1A5A02E7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4" name="Freeform 9">
                  <a:extLst>
                    <a:ext uri="{FF2B5EF4-FFF2-40B4-BE49-F238E27FC236}">
                      <a16:creationId xmlns:a16="http://schemas.microsoft.com/office/drawing/2014/main" id="{1FA03190-3FF2-411E-8A2F-9191D85BC1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95DE1B98-1677-44E4-BE7E-5351609231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6FE8B134-0528-47BB-AE91-1CF35941F3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D9EB87DA-C296-40BB-A4EC-BBF8263FD5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F77DA18B-42B0-4B9A-BADF-2E74A34BEF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50F1B2FB-9B0C-4B45-A3F3-B5F09CF1F5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187712019"/>
      </p:ext>
    </p:extLst>
  </p:cSld>
  <p:clrMapOvr>
    <a:masterClrMapping/>
  </p:clrMapOvr>
  <p:transition spd="med"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1828800" y="292400"/>
            <a:ext cx="7126288" cy="484188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PExprt </a:t>
            </a:r>
          </a:p>
          <a:p>
            <a:pPr>
              <a:defRPr/>
            </a:pPr>
            <a:endParaRPr lang="en-US" sz="3200" spc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538330" y="483456"/>
            <a:ext cx="6858000" cy="46166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直接用</a:t>
            </a:r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PEmag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设计差模、共模滤波电感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19" y="3581400"/>
            <a:ext cx="7162800" cy="26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143000"/>
            <a:ext cx="26098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BDBE674-D329-4398-9ABE-784CB0C3B15D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97FF12E2-2669-4245-A12C-80227A2AB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10ADCC7C-3450-4F01-BC9E-A8D8EA4B4A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50CC1CE1-ABFD-439E-B803-DFCC39194C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0" name="Text Box 5">
                <a:extLst>
                  <a:ext uri="{FF2B5EF4-FFF2-40B4-BE49-F238E27FC236}">
                    <a16:creationId xmlns:a16="http://schemas.microsoft.com/office/drawing/2014/main" id="{05A1149D-B4F6-4C37-BA36-052C499D0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A3B5C8EC-E24A-45D8-A751-B03A82840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1C658796-AAED-4278-804A-3DF8C989F6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5" name="Group 13">
                <a:extLst>
                  <a:ext uri="{FF2B5EF4-FFF2-40B4-BE49-F238E27FC236}">
                    <a16:creationId xmlns:a16="http://schemas.microsoft.com/office/drawing/2014/main" id="{ACD46A49-C43A-4E95-97FB-2443410D61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CB16E543-9ADA-4706-BDD6-31AA03F158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7" name="Text Box 15">
                  <a:extLst>
                    <a:ext uri="{FF2B5EF4-FFF2-40B4-BE49-F238E27FC236}">
                      <a16:creationId xmlns:a16="http://schemas.microsoft.com/office/drawing/2014/main" id="{99B331EF-7A33-4B99-ADDB-B1E44B2CA4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6C00E11F-9D21-4BC1-9F6A-560EE4D8AD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21A3D802-04A1-4004-8E86-CEAD83D706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8C08E45F-9CED-4D2D-B83A-E144CC367D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004D84D1-C83D-4208-9902-F01ACA3F78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CF98CEB-E548-44F7-9D35-798BC8C4938E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1F137FA5-D43D-448D-9FA6-644F191615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54138F7B-429F-4990-88DE-ADF6E79721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8" name="Group 8">
                <a:extLst>
                  <a:ext uri="{FF2B5EF4-FFF2-40B4-BE49-F238E27FC236}">
                    <a16:creationId xmlns:a16="http://schemas.microsoft.com/office/drawing/2014/main" id="{900EC8D0-AEFA-4153-89D8-9A151D48EC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9" name="Freeform 9">
                  <a:extLst>
                    <a:ext uri="{FF2B5EF4-FFF2-40B4-BE49-F238E27FC236}">
                      <a16:creationId xmlns:a16="http://schemas.microsoft.com/office/drawing/2014/main" id="{44135CEC-6645-4CD0-9FF4-1D0B3D9901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0" name="Text Box 10">
                  <a:extLst>
                    <a:ext uri="{FF2B5EF4-FFF2-40B4-BE49-F238E27FC236}">
                      <a16:creationId xmlns:a16="http://schemas.microsoft.com/office/drawing/2014/main" id="{C35CFC7C-F222-4C01-A45A-A384375D1D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DA282A72-0442-47FE-ACE1-54122695A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813A47F6-9FF5-4C86-A874-120F6135FD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9ABCC254-1E8E-4713-8D1C-AA03F8A4B4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DF45462E-0832-4563-AF43-43D2A082FD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476586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2EFB-FCE7-46C4-A4B9-4D84B6A0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5" y="327319"/>
            <a:ext cx="10802168" cy="443308"/>
          </a:xfrm>
        </p:spPr>
        <p:txBody>
          <a:bodyPr/>
          <a:lstStyle/>
          <a:p>
            <a:r>
              <a:rPr lang="en-US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PExprt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CN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PEmag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设计的磁性器件与</a:t>
            </a:r>
            <a:r>
              <a:rPr lang="en-US" altLang="zh-CN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Simplorer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联合仿真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6708F8-4A01-4772-BC9C-4277B7078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737" t="19873" r="3548" b="50497"/>
          <a:stretch/>
        </p:blipFill>
        <p:spPr bwMode="auto">
          <a:xfrm>
            <a:off x="2021816" y="1445806"/>
            <a:ext cx="7677247" cy="20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2BE5841-1E9C-45F1-8195-60CA99641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689" y="1375509"/>
            <a:ext cx="3145653" cy="253597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6D49427-0EA7-4AD5-A4C9-AA83A719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0681" t="49435" r="46744" b="8138"/>
          <a:stretch>
            <a:fillRect/>
          </a:stretch>
        </p:blipFill>
        <p:spPr bwMode="auto">
          <a:xfrm>
            <a:off x="9144384" y="1121374"/>
            <a:ext cx="1212512" cy="1545103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EEFE4C3-2AB5-4819-B19E-AB9B5255A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737" t="19872" r="33479" b="52514"/>
          <a:stretch/>
        </p:blipFill>
        <p:spPr bwMode="auto">
          <a:xfrm>
            <a:off x="1981838" y="1187619"/>
            <a:ext cx="4560001" cy="215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713BEA2-F693-4DD2-BF47-A30521BA3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0368" t="20268" r="9229" b="44510"/>
          <a:stretch>
            <a:fillRect/>
          </a:stretch>
        </p:blipFill>
        <p:spPr bwMode="auto">
          <a:xfrm>
            <a:off x="2157959" y="3415567"/>
            <a:ext cx="3064919" cy="240890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grpSp>
        <p:nvGrpSpPr>
          <p:cNvPr id="9" name="Group 11">
            <a:extLst>
              <a:ext uri="{FF2B5EF4-FFF2-40B4-BE49-F238E27FC236}">
                <a16:creationId xmlns:a16="http://schemas.microsoft.com/office/drawing/2014/main" id="{1CF44F47-5373-414C-BA8D-66FDD6F47E8B}"/>
              </a:ext>
            </a:extLst>
          </p:cNvPr>
          <p:cNvGrpSpPr>
            <a:grpSpLocks/>
          </p:cNvGrpSpPr>
          <p:nvPr/>
        </p:nvGrpSpPr>
        <p:grpSpPr bwMode="auto">
          <a:xfrm>
            <a:off x="5715003" y="4005426"/>
            <a:ext cx="4241547" cy="2372402"/>
            <a:chOff x="2976" y="1978"/>
            <a:chExt cx="2837" cy="1755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F7145C27-96A2-4AB7-B778-F7618AF0F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7334" t="19901" r="3125" b="46397"/>
            <a:stretch>
              <a:fillRect/>
            </a:stretch>
          </p:blipFill>
          <p:spPr bwMode="auto">
            <a:xfrm>
              <a:off x="2976" y="1978"/>
              <a:ext cx="2051" cy="17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CCFCA6DB-3E36-492B-AD25-B6282FC0D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25569" t="49609" r="51563" b="7942"/>
            <a:stretch>
              <a:fillRect/>
            </a:stretch>
          </p:blipFill>
          <p:spPr bwMode="auto">
            <a:xfrm>
              <a:off x="5010" y="2380"/>
              <a:ext cx="803" cy="11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DED964F0-7A7D-4C14-B048-FB08BBB14639}"/>
              </a:ext>
            </a:extLst>
          </p:cNvPr>
          <p:cNvGrpSpPr>
            <a:grpSpLocks/>
          </p:cNvGrpSpPr>
          <p:nvPr/>
        </p:nvGrpSpPr>
        <p:grpSpPr bwMode="auto">
          <a:xfrm>
            <a:off x="3248949" y="2847837"/>
            <a:ext cx="4833602" cy="2776590"/>
            <a:chOff x="1118" y="1437"/>
            <a:chExt cx="3233" cy="2054"/>
          </a:xfrm>
        </p:grpSpPr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A7F3E0E7-CA0F-4A84-8215-1F070AEDC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950"/>
              <a:ext cx="236" cy="5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05B1F1BA-F9A5-466C-8BFC-8C8207D7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" y="1437"/>
              <a:ext cx="236" cy="541"/>
            </a:xfrm>
            <a:prstGeom prst="ellips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6DE312CD-384A-49CF-A0EE-F506AF296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2865"/>
              <a:ext cx="236" cy="541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076694D-A7A6-4F7B-BED9-94643D487730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8A8FB8FC-2E11-4AD3-BDC6-D157F8B5C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7C8122BD-8500-44C5-9BA1-93D2DD925E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5D652168-A027-4CB4-A329-F2CAFDF643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9" name="Text Box 5">
                <a:extLst>
                  <a:ext uri="{FF2B5EF4-FFF2-40B4-BE49-F238E27FC236}">
                    <a16:creationId xmlns:a16="http://schemas.microsoft.com/office/drawing/2014/main" id="{E068696D-4659-47BD-B603-22C717D80C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5C2B9523-C099-4CD0-B707-09A2037048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FE74E730-A0E5-4BA1-A0C0-B1BCE74D54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4" name="Group 13">
                <a:extLst>
                  <a:ext uri="{FF2B5EF4-FFF2-40B4-BE49-F238E27FC236}">
                    <a16:creationId xmlns:a16="http://schemas.microsoft.com/office/drawing/2014/main" id="{71196FD8-81D7-4A09-A785-5BF14C431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31C91A91-3028-4958-BFD3-B3F1827060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6" name="Text Box 15">
                  <a:extLst>
                    <a:ext uri="{FF2B5EF4-FFF2-40B4-BE49-F238E27FC236}">
                      <a16:creationId xmlns:a16="http://schemas.microsoft.com/office/drawing/2014/main" id="{8A3785FC-03B3-408D-9619-07983A0045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4E8A2ED9-E33B-41D8-A5FA-39CD12BA2A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7FFD7733-4979-4F7A-8D09-3E01FFCBDC8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5A496B83-D46E-48FE-9D17-29E98B67CC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Text Box 19">
                <a:extLst>
                  <a:ext uri="{FF2B5EF4-FFF2-40B4-BE49-F238E27FC236}">
                    <a16:creationId xmlns:a16="http://schemas.microsoft.com/office/drawing/2014/main" id="{42B4B1C9-6679-4C81-86E8-0275CDE2F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54A3309-124F-4F1E-BBE0-272572FEF23A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7A0B9314-E851-4A4D-850D-137F33CE5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58FA1EC7-5107-47A0-BF9E-250629C550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8">
                <a:extLst>
                  <a:ext uri="{FF2B5EF4-FFF2-40B4-BE49-F238E27FC236}">
                    <a16:creationId xmlns:a16="http://schemas.microsoft.com/office/drawing/2014/main" id="{26DAA3D7-A2BC-495A-8EBB-756547B740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5C7B0E19-DA2E-436C-8543-2FC189823A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545EBEC4-1908-4854-B835-A0CCD03B24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120516D1-A672-49F7-B26A-DEDE29DBA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3FD0453-AB26-4D7A-AA1D-9FD79F1F17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5F231D1-C80D-4AC4-A0C6-E99B380100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CF98AE9-9C44-4ED4-A813-A3321CB26B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51945185"/>
      </p:ext>
    </p:extLst>
  </p:cSld>
  <p:clrMapOvr>
    <a:masterClrMapping/>
  </p:clrMapOvr>
  <p:transition spd="med"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058" name="Picture 2" descr="maxwell3D_spiral_i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1405" y="3750909"/>
            <a:ext cx="2705100" cy="2128838"/>
          </a:xfrm>
          <a:prstGeom prst="rect">
            <a:avLst/>
          </a:prstGeom>
          <a:noFill/>
        </p:spPr>
      </p:pic>
      <p:pic>
        <p:nvPicPr>
          <p:cNvPr id="94106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2496" y="4386117"/>
            <a:ext cx="1447800" cy="1444625"/>
          </a:xfrm>
          <a:prstGeom prst="rect">
            <a:avLst/>
          </a:prstGeom>
          <a:noFill/>
        </p:spPr>
      </p:pic>
      <p:pic>
        <p:nvPicPr>
          <p:cNvPr id="941065" name="Picture 9" descr="maxwell3D_transform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2496" y="2249134"/>
            <a:ext cx="1871663" cy="1501775"/>
          </a:xfrm>
          <a:prstGeom prst="rect">
            <a:avLst/>
          </a:prstGeom>
          <a:noFill/>
        </p:spPr>
      </p:pic>
      <p:sp>
        <p:nvSpPr>
          <p:cNvPr id="941060" name="Text Box 4"/>
          <p:cNvSpPr txBox="1">
            <a:spLocks noChangeArrowheads="1"/>
          </p:cNvSpPr>
          <p:nvPr/>
        </p:nvSpPr>
        <p:spPr bwMode="auto">
          <a:xfrm>
            <a:off x="914400" y="1718928"/>
            <a:ext cx="575058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zh-CN" altLang="en-US" sz="2400" dirty="0">
                <a:latin typeface="Helvetica" pitchFamily="34" charset="0"/>
              </a:rPr>
              <a:t>用</a:t>
            </a:r>
            <a:r>
              <a:rPr lang="en-US" altLang="zh-CN" sz="2400" dirty="0">
                <a:latin typeface="Helvetica" pitchFamily="34" charset="0"/>
              </a:rPr>
              <a:t>FEA</a:t>
            </a:r>
            <a:r>
              <a:rPr lang="zh-CN" altLang="en-US" sz="2400" dirty="0">
                <a:latin typeface="Helvetica" pitchFamily="34" charset="0"/>
              </a:rPr>
              <a:t>方法解决</a:t>
            </a:r>
            <a:r>
              <a:rPr lang="en-US" sz="2400" dirty="0">
                <a:latin typeface="Helvetica" pitchFamily="34" charset="0"/>
              </a:rPr>
              <a:t> 2-D </a:t>
            </a:r>
            <a:r>
              <a:rPr lang="zh-CN" altLang="en-US" sz="2400" dirty="0">
                <a:latin typeface="Helvetica" pitchFamily="34" charset="0"/>
              </a:rPr>
              <a:t>、</a:t>
            </a:r>
            <a:r>
              <a:rPr lang="en-US" sz="2400" dirty="0">
                <a:latin typeface="Helvetica" pitchFamily="34" charset="0"/>
              </a:rPr>
              <a:t>3-D </a:t>
            </a:r>
            <a:r>
              <a:rPr lang="zh-CN" altLang="en-US" sz="2400" dirty="0">
                <a:latin typeface="Helvetica" pitchFamily="34" charset="0"/>
              </a:rPr>
              <a:t>电磁场问题</a:t>
            </a:r>
            <a:endParaRPr lang="en-US" sz="2400" dirty="0"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zh-CN" altLang="en-US" sz="2400" dirty="0">
                <a:latin typeface="Helvetica" pitchFamily="34" charset="0"/>
              </a:rPr>
              <a:t>分析</a:t>
            </a:r>
            <a:r>
              <a:rPr lang="en-US" sz="2400" dirty="0">
                <a:latin typeface="Helvetica" pitchFamily="34" charset="0"/>
              </a:rPr>
              <a:t> R,L,C, </a:t>
            </a:r>
            <a:r>
              <a:rPr lang="zh-CN" altLang="en-US" sz="2400" dirty="0">
                <a:latin typeface="Helvetica" pitchFamily="34" charset="0"/>
              </a:rPr>
              <a:t>力</a:t>
            </a:r>
            <a:r>
              <a:rPr lang="en-US" sz="2400" dirty="0">
                <a:latin typeface="Helvetica" pitchFamily="34" charset="0"/>
              </a:rPr>
              <a:t>, </a:t>
            </a:r>
            <a:r>
              <a:rPr lang="zh-CN" altLang="en-US" sz="2400" dirty="0">
                <a:latin typeface="Helvetica" pitchFamily="34" charset="0"/>
              </a:rPr>
              <a:t>转矩</a:t>
            </a:r>
            <a:r>
              <a:rPr lang="en-US" sz="2400" dirty="0">
                <a:latin typeface="Helvetica" pitchFamily="34" charset="0"/>
              </a:rPr>
              <a:t>, </a:t>
            </a:r>
            <a:r>
              <a:rPr lang="zh-CN" altLang="en-US" sz="2400" dirty="0">
                <a:latin typeface="Helvetica" pitchFamily="34" charset="0"/>
              </a:rPr>
              <a:t>损耗</a:t>
            </a:r>
            <a:r>
              <a:rPr lang="en-US" sz="2400" dirty="0">
                <a:latin typeface="Helvetica" pitchFamily="34" charset="0"/>
              </a:rPr>
              <a:t>,</a:t>
            </a:r>
            <a:r>
              <a:rPr lang="zh-CN" altLang="en-US" sz="2400" dirty="0">
                <a:latin typeface="Helvetica" pitchFamily="34" charset="0"/>
              </a:rPr>
              <a:t>饱和效应</a:t>
            </a:r>
            <a:r>
              <a:rPr lang="en-US" sz="2400" dirty="0">
                <a:latin typeface="Helvetica" pitchFamily="34" charset="0"/>
              </a:rPr>
              <a:t>, </a:t>
            </a:r>
            <a:r>
              <a:rPr lang="zh-CN" altLang="en-US" sz="2400" dirty="0">
                <a:latin typeface="Helvetica" pitchFamily="34" charset="0"/>
              </a:rPr>
              <a:t>时变效应等</a:t>
            </a:r>
            <a:endParaRPr lang="en-US" altLang="zh-CN" sz="2400" dirty="0"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zh-CN" altLang="en-US" sz="2400" dirty="0">
                <a:latin typeface="Helvetica" pitchFamily="34" charset="0"/>
              </a:rPr>
              <a:t>仿真</a:t>
            </a:r>
            <a:r>
              <a:rPr lang="en-US" sz="2400" dirty="0">
                <a:latin typeface="Helvetica" pitchFamily="34" charset="0"/>
              </a:rPr>
              <a:t>:</a:t>
            </a:r>
            <a:r>
              <a:rPr lang="zh-CN" altLang="en-US" sz="2400" dirty="0">
                <a:latin typeface="Helvetica" pitchFamily="34" charset="0"/>
              </a:rPr>
              <a:t>电感</a:t>
            </a:r>
            <a:r>
              <a:rPr lang="en-US" sz="2400" dirty="0">
                <a:latin typeface="Helvetica" pitchFamily="34" charset="0"/>
              </a:rPr>
              <a:t>, </a:t>
            </a:r>
            <a:r>
              <a:rPr lang="zh-CN" altLang="en-US" sz="2400" dirty="0">
                <a:latin typeface="Helvetica" pitchFamily="34" charset="0"/>
              </a:rPr>
              <a:t>变压器</a:t>
            </a:r>
            <a:r>
              <a:rPr lang="en-US" sz="2400" dirty="0">
                <a:latin typeface="Helvetica" pitchFamily="34" charset="0"/>
              </a:rPr>
              <a:t>, </a:t>
            </a:r>
            <a:r>
              <a:rPr lang="zh-CN" altLang="en-US" sz="2400" dirty="0">
                <a:latin typeface="Helvetica" pitchFamily="34" charset="0"/>
              </a:rPr>
              <a:t>电动机</a:t>
            </a:r>
            <a:r>
              <a:rPr lang="en-US" sz="2400" dirty="0"/>
              <a:t>,</a:t>
            </a:r>
            <a:r>
              <a:rPr lang="zh-CN" altLang="en-US" sz="2400" dirty="0"/>
              <a:t>发电机</a:t>
            </a:r>
            <a:r>
              <a:rPr lang="en-US" sz="2400" dirty="0"/>
              <a:t> , </a:t>
            </a:r>
            <a:r>
              <a:rPr lang="zh-CN" altLang="en-US" sz="2400" dirty="0"/>
              <a:t>执行器</a:t>
            </a:r>
            <a:r>
              <a:rPr lang="en-US" sz="2400" dirty="0"/>
              <a:t>, </a:t>
            </a:r>
            <a:r>
              <a:rPr lang="zh-CN" altLang="en-US" sz="2400" dirty="0"/>
              <a:t>母排等</a:t>
            </a:r>
            <a:endParaRPr lang="en-US" sz="2400" dirty="0"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zh-CN" altLang="en-US" sz="2400" dirty="0">
                <a:latin typeface="Helvetica" pitchFamily="34" charset="0"/>
              </a:rPr>
              <a:t> 与</a:t>
            </a:r>
            <a:r>
              <a:rPr lang="en-US" sz="2400" dirty="0">
                <a:latin typeface="Helvetica" pitchFamily="34" charset="0"/>
              </a:rPr>
              <a:t>Simplorer</a:t>
            </a:r>
            <a:r>
              <a:rPr lang="zh-CN" altLang="en-US" sz="2400" dirty="0">
                <a:latin typeface="Helvetica" pitchFamily="34" charset="0"/>
              </a:rPr>
              <a:t>协同仿真</a:t>
            </a:r>
            <a:endParaRPr lang="en-US" sz="2400" dirty="0"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zh-CN" altLang="en-US" sz="2400" dirty="0">
                <a:latin typeface="Helvetica" pitchFamily="34" charset="0"/>
              </a:rPr>
              <a:t>与</a:t>
            </a:r>
            <a:r>
              <a:rPr lang="en-US" sz="2400" dirty="0">
                <a:latin typeface="Helvetica" pitchFamily="34" charset="0"/>
              </a:rPr>
              <a:t>PExprt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zh-CN" altLang="en-US" sz="2400" dirty="0">
                <a:latin typeface="Helvetica" pitchFamily="34" charset="0"/>
              </a:rPr>
              <a:t>与</a:t>
            </a:r>
            <a:r>
              <a:rPr lang="en-US" sz="2400" dirty="0">
                <a:latin typeface="Helvetica" pitchFamily="34" charset="0"/>
              </a:rPr>
              <a:t>ANSYS </a:t>
            </a:r>
            <a:r>
              <a:rPr lang="zh-CN" altLang="en-US" sz="2400" dirty="0">
                <a:latin typeface="Helvetica" pitchFamily="34" charset="0"/>
              </a:rPr>
              <a:t>其它物理域软件直接链接</a:t>
            </a:r>
            <a:endParaRPr lang="en-US" sz="2400" dirty="0">
              <a:latin typeface="Helvetica" pitchFamily="34" charset="0"/>
            </a:endParaRPr>
          </a:p>
        </p:txBody>
      </p:sp>
      <p:pic>
        <p:nvPicPr>
          <p:cNvPr id="941067" name="Picture 11" descr="3phase_sync_g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85130" y="1572955"/>
            <a:ext cx="2111375" cy="1951038"/>
          </a:xfrm>
          <a:prstGeom prst="rect">
            <a:avLst/>
          </a:prstGeom>
          <a:noFill/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10109" y="373618"/>
            <a:ext cx="7126287" cy="609600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电磁部件设计建模（变压器，电感器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914400" y="940153"/>
            <a:ext cx="7126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3E9D056F-AC55-4993-A2A0-86DCBB7EF584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96141F7D-9DEE-40BA-8E78-D2399AFD08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B17F178-5545-4CE9-ADD5-8AC9A97E149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B131A52F-4CB4-4818-AD4F-A78BF28FCAF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3" name="Text Box 5">
                <a:extLst>
                  <a:ext uri="{FF2B5EF4-FFF2-40B4-BE49-F238E27FC236}">
                    <a16:creationId xmlns:a16="http://schemas.microsoft.com/office/drawing/2014/main" id="{D62B9525-2BD3-49A5-9C8B-4A5251C0E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36B86D4-C57E-4C8E-81C8-95F74AECE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8F9D2376-2DE6-4C7C-A22E-7608243728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6B991EA2-70E2-4FC3-ADD7-55FF3824A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B12103A2-57E7-44BE-808C-7103435BBB9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5">
                  <a:extLst>
                    <a:ext uri="{FF2B5EF4-FFF2-40B4-BE49-F238E27FC236}">
                      <a16:creationId xmlns:a16="http://schemas.microsoft.com/office/drawing/2014/main" id="{BF62C45B-BE2C-483F-83A3-D5FE8F267A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81942135-7F10-4504-BF89-92F64C7DE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9ECF0DC1-C360-4F78-9E21-14F9BFC9F0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5F5A3A6E-D74D-4D97-800A-89191C4BBF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" name="Text Box 19">
                <a:extLst>
                  <a:ext uri="{FF2B5EF4-FFF2-40B4-BE49-F238E27FC236}">
                    <a16:creationId xmlns:a16="http://schemas.microsoft.com/office/drawing/2014/main" id="{A37AA1D4-C875-4AF7-85D4-35C00684B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8815851-1C80-49E5-ADF7-311342247300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30AFD13C-DBA4-49EE-A3ED-A0FAAD501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A7B49175-C1F9-4F0A-B884-C6EC7A597A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1" name="Group 8">
                <a:extLst>
                  <a:ext uri="{FF2B5EF4-FFF2-40B4-BE49-F238E27FC236}">
                    <a16:creationId xmlns:a16="http://schemas.microsoft.com/office/drawing/2014/main" id="{332DE3CF-74BE-4E9E-BA05-167ED6540F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2" name="Freeform 9">
                  <a:extLst>
                    <a:ext uri="{FF2B5EF4-FFF2-40B4-BE49-F238E27FC236}">
                      <a16:creationId xmlns:a16="http://schemas.microsoft.com/office/drawing/2014/main" id="{5C9E0586-39A6-43BC-AC44-3F0752F4AB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3" name="Text Box 10">
                  <a:extLst>
                    <a:ext uri="{FF2B5EF4-FFF2-40B4-BE49-F238E27FC236}">
                      <a16:creationId xmlns:a16="http://schemas.microsoft.com/office/drawing/2014/main" id="{3045600F-0EB5-4F06-BA56-A9C64782BB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id="{A9D6EFD2-B987-47C5-A62D-95D286777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10F3DFEE-2C88-482A-9B0B-ED32F4EB1D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B775A361-97C3-4E96-9498-EF108468D7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050FCB3A-2C3B-4DF8-9E1E-B6E5AC1B73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578" name="Picture 2" descr="AutoMes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359" y="1673686"/>
            <a:ext cx="2790661" cy="4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4579" name="Picture 3" descr="ForcePlot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6278" y="1870291"/>
            <a:ext cx="3142455" cy="421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10134600" y="2438400"/>
            <a:ext cx="1094853" cy="3359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600" dirty="0">
                <a:latin typeface="Helvetica" pitchFamily="34" charset="0"/>
              </a:rPr>
              <a:t>Measured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066800" y="347133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自动自适应网格剖分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819400" y="956733"/>
            <a:ext cx="6553200" cy="40011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Ansoft</a:t>
            </a:r>
            <a:r>
              <a:rPr lang="zh-CN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核心技术之一，</a:t>
            </a:r>
            <a:r>
              <a:rPr lang="en-US" altLang="zh-CN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FEA</a:t>
            </a:r>
            <a:r>
              <a:rPr lang="zh-CN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计算精度的保证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68" y="1566333"/>
            <a:ext cx="3683797" cy="497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D296103A-2CCE-4DD7-904F-48CC8AA305FE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3FA11DB1-474D-42E5-9469-918F08CBA2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CC246A11-9C5F-4C37-9557-F77BD0142A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FD191A56-1E94-4812-8C52-AC13A4C363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2" name="Text Box 5">
                <a:extLst>
                  <a:ext uri="{FF2B5EF4-FFF2-40B4-BE49-F238E27FC236}">
                    <a16:creationId xmlns:a16="http://schemas.microsoft.com/office/drawing/2014/main" id="{F8880420-A870-4E47-9305-A82A59C07D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B2EDB2FC-ADFC-4061-A958-558DB0B1E2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6CE78CDB-A831-4989-84EF-B4E2DD0E5A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9D78F94B-490C-4550-9FB1-4BDC30E91D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5E4A34B1-8493-4428-8457-51EAE65F65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5">
                  <a:extLst>
                    <a:ext uri="{FF2B5EF4-FFF2-40B4-BE49-F238E27FC236}">
                      <a16:creationId xmlns:a16="http://schemas.microsoft.com/office/drawing/2014/main" id="{CEFE48BA-3177-40E0-8329-A7EB76C7D4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19A6C1E0-F41E-4127-8D76-D36A8C488B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5363F48B-432A-4F12-9065-0047A0E30A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BAB1C696-C2BE-4218-8511-EF2C30C4F0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10EFB22A-B41D-460C-8373-E0169F3A85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E165F55-BDA8-40DE-8D30-C54150C8E493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A2DFECF5-165E-4F13-9923-6473FABA2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989CE9B7-BEA9-4F9D-B979-6C471E2ABEF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0" name="Group 8">
                <a:extLst>
                  <a:ext uri="{FF2B5EF4-FFF2-40B4-BE49-F238E27FC236}">
                    <a16:creationId xmlns:a16="http://schemas.microsoft.com/office/drawing/2014/main" id="{D6549D5A-D9BE-41E4-964E-0BBF782A00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1" name="Freeform 9">
                  <a:extLst>
                    <a:ext uri="{FF2B5EF4-FFF2-40B4-BE49-F238E27FC236}">
                      <a16:creationId xmlns:a16="http://schemas.microsoft.com/office/drawing/2014/main" id="{4C26BA5C-99AF-4F07-803D-E7FD16DA04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2" name="Text Box 10">
                  <a:extLst>
                    <a:ext uri="{FF2B5EF4-FFF2-40B4-BE49-F238E27FC236}">
                      <a16:creationId xmlns:a16="http://schemas.microsoft.com/office/drawing/2014/main" id="{F191268A-1C80-42A1-BB4F-0AAB86DE6B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CB68F0F8-1345-40EF-A902-A7021A918A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7" name="Freeform 23">
                <a:extLst>
                  <a:ext uri="{FF2B5EF4-FFF2-40B4-BE49-F238E27FC236}">
                    <a16:creationId xmlns:a16="http://schemas.microsoft.com/office/drawing/2014/main" id="{093B78D5-8546-4135-94E4-9E11E3F6A1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8" name="Rectangle 24">
                <a:extLst>
                  <a:ext uri="{FF2B5EF4-FFF2-40B4-BE49-F238E27FC236}">
                    <a16:creationId xmlns:a16="http://schemas.microsoft.com/office/drawing/2014/main" id="{4456CA87-D3F4-4D48-8FD3-E21B22905C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BA28CA07-FCE1-470E-9D29-C7693BCCA3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972541" y="304800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Maxwell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材料参数，可手动输入或调整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7" y="1066800"/>
            <a:ext cx="800457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667000"/>
            <a:ext cx="5410866" cy="35052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657EABB9-6143-46C8-9C45-65B55281B7FC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BC671B96-F7A8-4E03-9715-65C690AEC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6" name="Freeform 3">
                <a:extLst>
                  <a:ext uri="{FF2B5EF4-FFF2-40B4-BE49-F238E27FC236}">
                    <a16:creationId xmlns:a16="http://schemas.microsoft.com/office/drawing/2014/main" id="{DD3FEFF7-A9E3-4DD8-9DA1-76013B92DE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69F6FB7-DEC4-4880-8294-A8441460EC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1941C578-CCD6-48B6-AA7D-C2795FE6BC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90F55581-8FE9-4539-8C37-9EE9BF2D2B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253C4BD6-30F9-4C41-A46C-651E788223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1920D11B-0ECD-4EC1-889F-B635826550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09D37420-6D81-41E8-A23D-D6D3B4A819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5">
                  <a:extLst>
                    <a:ext uri="{FF2B5EF4-FFF2-40B4-BE49-F238E27FC236}">
                      <a16:creationId xmlns:a16="http://schemas.microsoft.com/office/drawing/2014/main" id="{BBB37288-4D1B-43AB-9BC6-02D890C885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D771D1E0-C512-4D64-8B76-DD4AF59E56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37BFC03F-3A4F-4FA8-89FA-8D4BB6722C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0FAAF4D-80C9-4FBB-83DF-F4AF9BF05C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3DF0F065-3E74-47E4-9A4F-427DB3592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3A94BEC-DC92-4100-98CA-A2B734991EE0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7CC0CA4C-07ED-44D3-85B5-71E4015CC4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37313FAE-8B57-472E-A952-A92FC983DC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8">
                <a:extLst>
                  <a:ext uri="{FF2B5EF4-FFF2-40B4-BE49-F238E27FC236}">
                    <a16:creationId xmlns:a16="http://schemas.microsoft.com/office/drawing/2014/main" id="{2A65B624-89C3-4809-AD58-0B83E298DF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24FD6CD7-58D2-4B39-8601-632C327714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0">
                  <a:extLst>
                    <a:ext uri="{FF2B5EF4-FFF2-40B4-BE49-F238E27FC236}">
                      <a16:creationId xmlns:a16="http://schemas.microsoft.com/office/drawing/2014/main" id="{23181C42-820A-43E0-94BA-30E10C8A05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9ECFC770-690A-4E8B-8688-4A674692CF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E5691CB8-B25F-4166-9516-4CB64FDADC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D5E0F35F-D7BE-45CC-99DA-2F6221FA1C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5840F774-0D50-4269-9E92-F77D4602A3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86019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14" name="Picture 2" descr="tsflm060116-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16722"/>
          <a:stretch>
            <a:fillRect/>
          </a:stretch>
        </p:blipFill>
        <p:spPr bwMode="auto">
          <a:xfrm>
            <a:off x="5666306" y="4501980"/>
            <a:ext cx="2367522" cy="15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1715" name="Picture 3" descr="big_cont_bilder_x5_download_002"/>
          <p:cNvPicPr>
            <a:picLocks noChangeAspect="1" noChangeArrowheads="1"/>
          </p:cNvPicPr>
          <p:nvPr/>
        </p:nvPicPr>
        <p:blipFill>
          <a:blip r:embed="rId6" cstate="print"/>
          <a:srcRect t="23878" r="4385" b="3711"/>
          <a:stretch>
            <a:fillRect/>
          </a:stretch>
        </p:blipFill>
        <p:spPr bwMode="auto">
          <a:xfrm>
            <a:off x="8544249" y="4500249"/>
            <a:ext cx="2690798" cy="1529506"/>
          </a:xfrm>
          <a:prstGeom prst="rect">
            <a:avLst/>
          </a:prstGeom>
          <a:noFill/>
        </p:spPr>
      </p:pic>
      <p:sp>
        <p:nvSpPr>
          <p:cNvPr id="1011716" name="Text Box 4"/>
          <p:cNvSpPr txBox="1">
            <a:spLocks noChangeArrowheads="1"/>
          </p:cNvSpPr>
          <p:nvPr/>
        </p:nvSpPr>
        <p:spPr bwMode="auto">
          <a:xfrm>
            <a:off x="3046566" y="1182045"/>
            <a:ext cx="2039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b="1" dirty="0">
                <a:latin typeface="55 Helvetica Roman" charset="0"/>
              </a:rPr>
              <a:t>电源</a:t>
            </a:r>
            <a:r>
              <a:rPr lang="en-US" sz="2400" b="1" dirty="0">
                <a:latin typeface="55 Helvetica Roman" charset="0"/>
              </a:rPr>
              <a:t>&amp; </a:t>
            </a:r>
            <a:r>
              <a:rPr lang="zh-CN" altLang="en-US" sz="2400" b="1" dirty="0">
                <a:latin typeface="55 Helvetica Roman" charset="0"/>
              </a:rPr>
              <a:t>驱动器</a:t>
            </a:r>
            <a:endParaRPr lang="en-US" sz="2400" b="1" dirty="0">
              <a:latin typeface="55 Helvetica Roman" charset="0"/>
            </a:endParaRPr>
          </a:p>
        </p:txBody>
      </p:sp>
      <p:sp>
        <p:nvSpPr>
          <p:cNvPr id="1011717" name="Text Box 5"/>
          <p:cNvSpPr txBox="1">
            <a:spLocks noChangeArrowheads="1"/>
          </p:cNvSpPr>
          <p:nvPr/>
        </p:nvSpPr>
        <p:spPr bwMode="auto">
          <a:xfrm>
            <a:off x="5486400" y="1186510"/>
            <a:ext cx="142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b="1" dirty="0">
                <a:latin typeface="55 Helvetica Roman" charset="0"/>
              </a:rPr>
              <a:t>交通运输</a:t>
            </a:r>
            <a:endParaRPr lang="en-US" sz="2400" b="1" dirty="0">
              <a:latin typeface="55 Helvetica Roman" charset="0"/>
            </a:endParaRPr>
          </a:p>
        </p:txBody>
      </p:sp>
      <p:pic>
        <p:nvPicPr>
          <p:cNvPr id="1011718" name="Picture 6" descr="exa40"/>
          <p:cNvPicPr>
            <a:picLocks noChangeAspect="1" noChangeArrowheads="1"/>
          </p:cNvPicPr>
          <p:nvPr/>
        </p:nvPicPr>
        <p:blipFill>
          <a:blip r:embed="rId7" cstate="print"/>
          <a:srcRect l="5598" t="10579" r="8232" b="11002"/>
          <a:stretch>
            <a:fillRect/>
          </a:stretch>
        </p:blipFill>
        <p:spPr bwMode="auto">
          <a:xfrm>
            <a:off x="3046566" y="4512918"/>
            <a:ext cx="2241727" cy="1590426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pic>
        <p:nvPicPr>
          <p:cNvPr id="1011719" name="Picture 7" descr="adsd20010382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4473813"/>
            <a:ext cx="2170719" cy="15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1720" name="Picture 8" descr="adsd2001038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06294" y="1760420"/>
            <a:ext cx="2346248" cy="165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1721" name="Picture 9" descr="F/A-18 Hornet Blue Angel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2277" y="1817726"/>
            <a:ext cx="2341117" cy="152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1723" name="Text Box 11"/>
          <p:cNvSpPr txBox="1">
            <a:spLocks noChangeArrowheads="1"/>
          </p:cNvSpPr>
          <p:nvPr/>
        </p:nvSpPr>
        <p:spPr bwMode="auto">
          <a:xfrm>
            <a:off x="1685974" y="3458786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dirty="0"/>
              <a:t>电源变换</a:t>
            </a:r>
            <a:r>
              <a:rPr lang="en-US" dirty="0"/>
              <a:t>/</a:t>
            </a:r>
            <a:r>
              <a:rPr lang="zh-CN" altLang="en-US" dirty="0"/>
              <a:t>电网质量改善</a:t>
            </a:r>
            <a:endParaRPr lang="en-US" dirty="0"/>
          </a:p>
        </p:txBody>
      </p:sp>
      <p:sp>
        <p:nvSpPr>
          <p:cNvPr id="1011724" name="Text Box 12"/>
          <p:cNvSpPr txBox="1">
            <a:spLocks noChangeArrowheads="1"/>
          </p:cNvSpPr>
          <p:nvPr/>
        </p:nvSpPr>
        <p:spPr bwMode="auto">
          <a:xfrm>
            <a:off x="1448767" y="4017601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dirty="0"/>
              <a:t>驱动器</a:t>
            </a:r>
            <a:endParaRPr lang="en-US" dirty="0"/>
          </a:p>
        </p:txBody>
      </p:sp>
      <p:sp>
        <p:nvSpPr>
          <p:cNvPr id="1011725" name="Text Box 13"/>
          <p:cNvSpPr txBox="1">
            <a:spLocks noChangeArrowheads="1"/>
          </p:cNvSpPr>
          <p:nvPr/>
        </p:nvSpPr>
        <p:spPr bwMode="auto">
          <a:xfrm>
            <a:off x="3769888" y="4056702"/>
            <a:ext cx="1107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dirty="0"/>
              <a:t>板上电源</a:t>
            </a:r>
            <a:endParaRPr lang="en-US" dirty="0"/>
          </a:p>
        </p:txBody>
      </p:sp>
      <p:sp>
        <p:nvSpPr>
          <p:cNvPr id="1011726" name="Text Box 14"/>
          <p:cNvSpPr txBox="1">
            <a:spLocks noChangeArrowheads="1"/>
          </p:cNvSpPr>
          <p:nvPr/>
        </p:nvSpPr>
        <p:spPr bwMode="auto">
          <a:xfrm>
            <a:off x="5458070" y="3477829"/>
            <a:ext cx="1107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dirty="0"/>
              <a:t>航空航天</a:t>
            </a:r>
            <a:endParaRPr lang="en-US" dirty="0"/>
          </a:p>
        </p:txBody>
      </p:sp>
      <p:sp>
        <p:nvSpPr>
          <p:cNvPr id="1011727" name="Text Box 15"/>
          <p:cNvSpPr txBox="1">
            <a:spLocks noChangeArrowheads="1"/>
          </p:cNvSpPr>
          <p:nvPr/>
        </p:nvSpPr>
        <p:spPr bwMode="auto">
          <a:xfrm>
            <a:off x="6413823" y="4083864"/>
            <a:ext cx="1107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dirty="0"/>
              <a:t>铁路运输</a:t>
            </a:r>
            <a:endParaRPr lang="en-US" dirty="0"/>
          </a:p>
        </p:txBody>
      </p:sp>
      <p:sp>
        <p:nvSpPr>
          <p:cNvPr id="1011728" name="Text Box 16"/>
          <p:cNvSpPr txBox="1">
            <a:spLocks noChangeArrowheads="1"/>
          </p:cNvSpPr>
          <p:nvPr/>
        </p:nvSpPr>
        <p:spPr bwMode="auto">
          <a:xfrm>
            <a:off x="9426788" y="4082136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dirty="0"/>
              <a:t>汽车</a:t>
            </a:r>
            <a:endParaRPr lang="en-US" dirty="0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257309" y="438645"/>
            <a:ext cx="7126287" cy="609600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kern="0" dirty="0">
                <a:latin typeface="Calibri" pitchFamily="34" charset="0"/>
                <a:ea typeface="+mj-ea"/>
                <a:cs typeface="Calibri" pitchFamily="34" charset="0"/>
              </a:rPr>
              <a:t>开关电源应用领域</a:t>
            </a:r>
            <a:endParaRPr lang="en-US" sz="36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7" name="図 8" descr="201011witricity5.jpg">
            <a:extLst>
              <a:ext uri="{FF2B5EF4-FFF2-40B4-BE49-F238E27FC236}">
                <a16:creationId xmlns:a16="http://schemas.microsoft.com/office/drawing/2014/main" id="{EF9FAE8C-07F7-4039-AF82-5E37D67CA64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96604" y="1838046"/>
            <a:ext cx="2039342" cy="1529507"/>
          </a:xfrm>
          <a:prstGeom prst="rect">
            <a:avLst/>
          </a:prstGeom>
        </p:spPr>
      </p:pic>
      <p:sp>
        <p:nvSpPr>
          <p:cNvPr id="19" name="Text Box 14">
            <a:extLst>
              <a:ext uri="{FF2B5EF4-FFF2-40B4-BE49-F238E27FC236}">
                <a16:creationId xmlns:a16="http://schemas.microsoft.com/office/drawing/2014/main" id="{CF3677A2-7D74-4367-B900-51C58C6D8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279" y="3458786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dirty="0"/>
              <a:t>無線充電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5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81750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  <a:p>
            <a:fld id="{9DFCEA4C-2F03-4232-AB4A-FF795B05BB1C}" type="slidenum">
              <a:rPr lang="en-US" sz="800"/>
              <a:pPr/>
              <a:t>30</a:t>
            </a:fld>
            <a:endParaRPr lang="en-US" sz="800"/>
          </a:p>
        </p:txBody>
      </p:sp>
      <p:pic>
        <p:nvPicPr>
          <p:cNvPr id="54276" name="Picture 20" descr="ga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3" y="3874470"/>
            <a:ext cx="2242457" cy="245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1752602" y="903039"/>
            <a:ext cx="6095997" cy="4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zh-CN" altLang="en-US" sz="2000" dirty="0"/>
              <a:t>考虑电感边缘效应、非线性饱和、频率影响等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5428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3" y="3940130"/>
            <a:ext cx="2935742" cy="253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4629166" y="4233028"/>
            <a:ext cx="1705996" cy="2194404"/>
            <a:chOff x="5791200" y="990600"/>
            <a:chExt cx="1300163" cy="1539875"/>
          </a:xfrm>
        </p:grpSpPr>
        <p:pic>
          <p:nvPicPr>
            <p:cNvPr id="5427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 r="72665" b="24138"/>
            <a:stretch>
              <a:fillRect/>
            </a:stretch>
          </p:blipFill>
          <p:spPr bwMode="auto">
            <a:xfrm>
              <a:off x="5791200" y="990600"/>
              <a:ext cx="1300163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3" name="AutoShape 27"/>
            <p:cNvSpPr>
              <a:spLocks noChangeArrowheads="1"/>
            </p:cNvSpPr>
            <p:nvPr/>
          </p:nvSpPr>
          <p:spPr bwMode="auto">
            <a:xfrm>
              <a:off x="5932488" y="1447800"/>
              <a:ext cx="619125" cy="1082675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0781" y="1384833"/>
            <a:ext cx="293509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2231" y="1588035"/>
            <a:ext cx="3951514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1192961" y="284248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Maxwell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电感计算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1C1BD41-D648-417F-921A-796BF036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424" y="3477615"/>
            <a:ext cx="5191205" cy="4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zh-CN" altLang="en-US" sz="2000" dirty="0"/>
              <a:t>参数化优化设计</a:t>
            </a:r>
            <a:endParaRPr lang="en-US" sz="2000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322AF7A-45B4-4FCB-AF4E-D36A8E485CE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F8E86ECB-31F7-4796-B2B1-1915DC68F6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E6ECDC4A-9F22-4DBF-85C8-7772884BB5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3FD9BA64-485B-417C-9FE6-966E7A7753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9" name="Text Box 5">
                <a:extLst>
                  <a:ext uri="{FF2B5EF4-FFF2-40B4-BE49-F238E27FC236}">
                    <a16:creationId xmlns:a16="http://schemas.microsoft.com/office/drawing/2014/main" id="{8AC76FC6-2A8A-4027-8A35-E177387FF0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91E24C4E-573F-47D2-BF8C-E52BA0A0E0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C2058CC-7CB2-4456-A456-7817B17B0D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4" name="Group 13">
                <a:extLst>
                  <a:ext uri="{FF2B5EF4-FFF2-40B4-BE49-F238E27FC236}">
                    <a16:creationId xmlns:a16="http://schemas.microsoft.com/office/drawing/2014/main" id="{B9B62330-032F-4788-BBA1-902AB3CC3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7F7FFFA3-91CD-49C4-912D-7CBBFAFCAD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6" name="Text Box 15">
                  <a:extLst>
                    <a:ext uri="{FF2B5EF4-FFF2-40B4-BE49-F238E27FC236}">
                      <a16:creationId xmlns:a16="http://schemas.microsoft.com/office/drawing/2014/main" id="{9F085882-9835-47EE-80A1-6B4F204C7F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F33B0494-0426-4345-B126-4FBBBF9987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09B3F4AE-BAA9-45BF-AC66-5306D9BEE4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76C6AE07-4C7F-4D6F-890E-13B31BC56A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Text Box 19">
                <a:extLst>
                  <a:ext uri="{FF2B5EF4-FFF2-40B4-BE49-F238E27FC236}">
                    <a16:creationId xmlns:a16="http://schemas.microsoft.com/office/drawing/2014/main" id="{4E1B7106-78E7-4968-8B6B-DF6974C585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23AB7A5-62CD-4355-A9DD-BC39DA50FE0A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4C6D823D-7F1C-419A-BE68-FAF234FABC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33AB402-F8E8-49A0-9A2E-5463C7B8B9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8">
                <a:extLst>
                  <a:ext uri="{FF2B5EF4-FFF2-40B4-BE49-F238E27FC236}">
                    <a16:creationId xmlns:a16="http://schemas.microsoft.com/office/drawing/2014/main" id="{1C5DEDF3-4B24-4463-93D5-98CB9A2B1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6D0C0DAA-BE13-446C-BA27-6F498E1DDD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F02260EA-ADF6-45F5-B347-C28E7D8F89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CF4BCF4-F9FE-4AA9-A311-9B983212C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FFC1BCD-FB96-4EF8-A833-E40EBCAB53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A87CD5-FE79-49E7-8D98-87113E4CEA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F6179A11-F5B0-487E-8B9A-2852EA5C05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gJ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1939" y="1005824"/>
            <a:ext cx="3600450" cy="2451010"/>
          </a:xfrm>
          <a:prstGeom prst="rect">
            <a:avLst/>
          </a:prstGeom>
        </p:spPr>
      </p:pic>
      <p:pic>
        <p:nvPicPr>
          <p:cNvPr id="35845" name="Picture 3" descr="Bm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4999" y="3642298"/>
            <a:ext cx="3990975" cy="259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657600"/>
            <a:ext cx="3581399" cy="257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t="14732" b="16022"/>
          <a:stretch>
            <a:fillRect/>
          </a:stretch>
        </p:blipFill>
        <p:spPr bwMode="auto">
          <a:xfrm>
            <a:off x="1895471" y="948311"/>
            <a:ext cx="3981450" cy="25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062301" y="5736824"/>
            <a:ext cx="2012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</a:pPr>
            <a:r>
              <a:rPr lang="en-US" dirty="0"/>
              <a:t>Winding Losses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34444" y="2950081"/>
            <a:ext cx="2012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</a:pPr>
            <a:r>
              <a:rPr lang="en-US" dirty="0"/>
              <a:t>Current Density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56356" y="5791253"/>
            <a:ext cx="1631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</a:pPr>
            <a:r>
              <a:rPr lang="en-US" dirty="0"/>
              <a:t>Flux Density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1676400" y="244108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Maxwell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全面分析变压器电感的场数据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B63DC34-B20A-481C-9E6B-9FECE4E1669B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ACAA28DE-448E-4432-958A-A01F737B2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660D68B6-1F07-432A-900C-FDA39026E7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D7871F65-F0A5-481F-A35C-26710A2441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9" name="Text Box 5">
                <a:extLst>
                  <a:ext uri="{FF2B5EF4-FFF2-40B4-BE49-F238E27FC236}">
                    <a16:creationId xmlns:a16="http://schemas.microsoft.com/office/drawing/2014/main" id="{5CFABA2F-1AE5-4958-812C-2CA1BB61B9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A8C0EC21-89F2-48C5-93B6-04444149C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BE7C65D5-EFDC-4AB7-B8DA-FDE5E087CB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4" name="Group 13">
                <a:extLst>
                  <a:ext uri="{FF2B5EF4-FFF2-40B4-BE49-F238E27FC236}">
                    <a16:creationId xmlns:a16="http://schemas.microsoft.com/office/drawing/2014/main" id="{8AF30931-1098-4102-B7F2-1753396FC3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ABF467A1-A4FC-43A2-9933-84F95B5DE00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6" name="Text Box 15">
                  <a:extLst>
                    <a:ext uri="{FF2B5EF4-FFF2-40B4-BE49-F238E27FC236}">
                      <a16:creationId xmlns:a16="http://schemas.microsoft.com/office/drawing/2014/main" id="{7F976A4E-1B73-4A3D-B7DB-192896F9FB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DB0887F5-E7F9-4C08-8738-F96DA928E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175F5460-5F87-4C5A-B2C8-A32CA18053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AEEDBFFE-3B55-4891-A947-C852A9F64B6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Text Box 19">
                <a:extLst>
                  <a:ext uri="{FF2B5EF4-FFF2-40B4-BE49-F238E27FC236}">
                    <a16:creationId xmlns:a16="http://schemas.microsoft.com/office/drawing/2014/main" id="{C6C123D1-284B-4151-AAA5-E3728A6EA5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10B1802-4A9B-4668-AC25-3E5EC874A588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CB4A9649-1B5B-44DE-95FF-198612458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6BE030A1-4346-4F65-A2D7-90BDA5291F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8">
                <a:extLst>
                  <a:ext uri="{FF2B5EF4-FFF2-40B4-BE49-F238E27FC236}">
                    <a16:creationId xmlns:a16="http://schemas.microsoft.com/office/drawing/2014/main" id="{BB511876-87AA-4865-8525-ADC9E415F3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A4AF7341-9827-472F-90CE-7F29D65EA8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8B5F49BC-F6D0-4317-AD79-7990C58951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FC0A610C-6FFB-4C57-A853-1697CAA234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6A9F5CB9-6AEE-44CA-87A0-F4532C0CAE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705588A-C191-49AF-85A1-378611E5BB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E3ACF82-9ABF-4446-B710-4485840A3A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43001"/>
            <a:ext cx="812874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532856" y="152400"/>
            <a:ext cx="7126287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Maxwell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全面分析变压器电感的场数据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085222-9611-41E5-92A7-4CE3F0330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877003"/>
            <a:ext cx="5105400" cy="4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</a:pPr>
            <a:r>
              <a:rPr lang="zh-CN" altLang="en-US" sz="2000" dirty="0"/>
              <a:t>                    电源系统的电场分布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20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16A25E-5DA8-42A8-8174-BCE84FB7053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8BB5622A-7174-4E7C-9EF8-A181C292C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6" name="Freeform 3">
                <a:extLst>
                  <a:ext uri="{FF2B5EF4-FFF2-40B4-BE49-F238E27FC236}">
                    <a16:creationId xmlns:a16="http://schemas.microsoft.com/office/drawing/2014/main" id="{E18058EF-F5A4-45C2-9DF5-C1E9E62D1E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CD6C69C8-D8D0-47D3-975A-C94ED6B588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00F2597C-1A54-4ACE-95B8-9EFDCA28B9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AAFD5D66-D6C0-4383-8001-C2ADF70A94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ADAA0C8-8AB1-4ABD-9290-3758D244DC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10EAC74A-9D16-459D-8D0D-1C26FE037F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6814EEDD-3DF6-4183-96E7-E911FBAD4A8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5">
                  <a:extLst>
                    <a:ext uri="{FF2B5EF4-FFF2-40B4-BE49-F238E27FC236}">
                      <a16:creationId xmlns:a16="http://schemas.microsoft.com/office/drawing/2014/main" id="{FE673815-FF00-48DE-916F-F586D3B117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F9EB29CB-AE7E-47DE-AB59-1B3172DBEF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00E0171B-6C5D-4D44-AA9E-BA295084791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69B76F8D-2396-4E97-9130-220D7905D6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67EB438C-9132-400A-8D7F-9FD2CC42AA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EC5DC1-7C18-4FFB-86EC-7638D4C8F289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C90981A5-9EB8-4B42-BF45-7B2BBF716B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8357CC14-2B23-4382-A68F-0105DFC7E3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8">
                <a:extLst>
                  <a:ext uri="{FF2B5EF4-FFF2-40B4-BE49-F238E27FC236}">
                    <a16:creationId xmlns:a16="http://schemas.microsoft.com/office/drawing/2014/main" id="{827CB639-0297-4F20-A368-67FEE2516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17D19C2A-5CAC-4AD7-8A85-61B5FD2DBD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0">
                  <a:extLst>
                    <a:ext uri="{FF2B5EF4-FFF2-40B4-BE49-F238E27FC236}">
                      <a16:creationId xmlns:a16="http://schemas.microsoft.com/office/drawing/2014/main" id="{3BEA2C5E-D25E-4F7A-A3AA-FF0CB1CFEC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0168C5BA-EFF6-42EF-92F6-BB90C1B9E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180AF045-8A26-47B8-B12F-A390BA765A9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FE33E103-15FC-4868-8DAD-925C06653D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C48921DF-7D9F-44F4-BBE7-E535D461DA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668450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90600" y="287647"/>
            <a:ext cx="9501716" cy="609600"/>
          </a:xfrm>
        </p:spPr>
        <p:txBody>
          <a:bodyPr/>
          <a:lstStyle/>
          <a:p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：平板变压器案例</a:t>
            </a:r>
            <a:b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绕组越少的变压器对仿真要求越高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非标磁性元器件：平板变压器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 Ferrite PQ Core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 Primary turns = 4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 Secondary turns = 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 Insulation layers between conductors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 Fundamental Frequency = 100kHz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5264" y="3658710"/>
            <a:ext cx="3733800" cy="267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F:\100_4249.JPG"/>
          <p:cNvPicPr>
            <a:picLocks noChangeAspect="1" noChangeArrowheads="1"/>
          </p:cNvPicPr>
          <p:nvPr/>
        </p:nvPicPr>
        <p:blipFill>
          <a:blip r:embed="rId5"/>
          <a:srcRect l="12712" r="19492" b="32203"/>
          <a:stretch>
            <a:fillRect/>
          </a:stretch>
        </p:blipFill>
        <p:spPr bwMode="auto">
          <a:xfrm>
            <a:off x="7543800" y="1377881"/>
            <a:ext cx="2590800" cy="1943100"/>
          </a:xfrm>
          <a:prstGeom prst="rect">
            <a:avLst/>
          </a:prstGeom>
          <a:noFill/>
        </p:spPr>
      </p:pic>
      <p:pic>
        <p:nvPicPr>
          <p:cNvPr id="7" name="Picture 2" descr="http://product.dianyuan.com/upload/biz/2009/04/16/1239861265-93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93665"/>
            <a:ext cx="2590800" cy="20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94F837B-0551-4F0E-BDA1-72E3058F2A9B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A8AEF91E-0C65-4706-84B4-5D63CC898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CDDFB05B-59AC-48D3-83FF-55E7B25BF3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21975C95-2CD8-4C09-954A-1FDFEB50F1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1" name="Text Box 5">
                <a:extLst>
                  <a:ext uri="{FF2B5EF4-FFF2-40B4-BE49-F238E27FC236}">
                    <a16:creationId xmlns:a16="http://schemas.microsoft.com/office/drawing/2014/main" id="{1113C654-BE08-48E3-B94F-A5D2507D3C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20438C34-C0EF-4BF0-A453-F00EFFB4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56BC0313-F6C7-4514-9B73-8448B1519F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13">
                <a:extLst>
                  <a:ext uri="{FF2B5EF4-FFF2-40B4-BE49-F238E27FC236}">
                    <a16:creationId xmlns:a16="http://schemas.microsoft.com/office/drawing/2014/main" id="{08B86FEA-4868-4AAE-89A3-8631B451A1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3698087B-B142-4143-AAA3-07ACA9C220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5">
                  <a:extLst>
                    <a:ext uri="{FF2B5EF4-FFF2-40B4-BE49-F238E27FC236}">
                      <a16:creationId xmlns:a16="http://schemas.microsoft.com/office/drawing/2014/main" id="{E1B6EBB1-DAF5-4785-B8F9-BFC7389223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41F7269-FE74-45F7-AB50-0F5FAB157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FC014B0-E53A-4978-A9E6-C18BB5C11F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76250172-337E-4EEB-B559-53E7417271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F5A6D3E2-27FD-4D51-A7EF-802432E63E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21D5484-7147-4A19-A4EB-1AAA9F1BE538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1D2E139E-AD78-48DE-9E13-F370EEB83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D7012FE5-3607-44AA-8176-E4F1B70CEB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CC819AF0-B910-4981-ADD5-2918C43CFD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0" name="Freeform 9">
                  <a:extLst>
                    <a:ext uri="{FF2B5EF4-FFF2-40B4-BE49-F238E27FC236}">
                      <a16:creationId xmlns:a16="http://schemas.microsoft.com/office/drawing/2014/main" id="{FCC6A638-1E6A-4B61-98AA-C479EA6078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1" name="Text Box 10">
                  <a:extLst>
                    <a:ext uri="{FF2B5EF4-FFF2-40B4-BE49-F238E27FC236}">
                      <a16:creationId xmlns:a16="http://schemas.microsoft.com/office/drawing/2014/main" id="{7965E268-EF6D-4FA6-BB77-92FD53E322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3C9401AF-CB0E-4732-8C84-749B93932D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660DA71F-E33A-4405-B0F1-D7C550BBBA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598E29C0-5F1C-403F-8398-E9D07F76B8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8B3DEA7F-8965-4CD9-AAC6-91ACA5EDE8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861011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铁氧体材料属性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1027"/>
          <p:cNvSpPr>
            <a:spLocks noGrp="1" noChangeArrowheads="1"/>
          </p:cNvSpPr>
          <p:nvPr>
            <p:ph sz="quarter" idx="10"/>
          </p:nvPr>
        </p:nvSpPr>
        <p:spPr>
          <a:xfrm>
            <a:off x="1295400" y="1143001"/>
            <a:ext cx="9984317" cy="5111750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随频率变化的磁导率实部和磁导率虚部</a:t>
            </a:r>
            <a:endParaRPr lang="en-US" sz="2000" b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利用</a:t>
            </a:r>
            <a:r>
              <a:rPr lang="en-US" altLang="zh-CN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Simplorer</a:t>
            </a:r>
            <a:r>
              <a:rPr lang="zh-CN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的</a:t>
            </a:r>
            <a:r>
              <a:rPr lang="en-US" altLang="zh-CN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sheetscan</a:t>
            </a:r>
            <a:r>
              <a:rPr lang="zh-CN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功能提取</a:t>
            </a:r>
            <a:r>
              <a:rPr lang="en-US" altLang="zh-CN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datasheet</a:t>
            </a:r>
            <a:r>
              <a:rPr lang="zh-CN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数据</a:t>
            </a:r>
            <a:endParaRPr lang="en-US" sz="2000" b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2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850871"/>
            <a:ext cx="3479798" cy="403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981200"/>
            <a:ext cx="4322440" cy="364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225811" y="5793086"/>
            <a:ext cx="1453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Sheetscan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864191" y="5793086"/>
            <a:ext cx="145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Datasheet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AEE25D3-787C-4019-A448-DE37EB43D3B0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7B54791C-43A4-46C8-AB55-4AA17281E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9186729D-EB6A-45D6-9DE2-F5CFAE0365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68E50332-AF23-4FE8-AFF3-0C3AC84BCF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1" name="Text Box 5">
                <a:extLst>
                  <a:ext uri="{FF2B5EF4-FFF2-40B4-BE49-F238E27FC236}">
                    <a16:creationId xmlns:a16="http://schemas.microsoft.com/office/drawing/2014/main" id="{2F9A0EE2-E58C-4293-AE36-FD634C7983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C8833CD7-5285-4A50-AC07-413CE6964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11086ED-D419-4EFE-BAA6-167FEC70AC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13">
                <a:extLst>
                  <a:ext uri="{FF2B5EF4-FFF2-40B4-BE49-F238E27FC236}">
                    <a16:creationId xmlns:a16="http://schemas.microsoft.com/office/drawing/2014/main" id="{8A64996F-C329-440F-9867-11B85F85B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B593D7EF-3F07-4992-B69D-60B288408A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5">
                  <a:extLst>
                    <a:ext uri="{FF2B5EF4-FFF2-40B4-BE49-F238E27FC236}">
                      <a16:creationId xmlns:a16="http://schemas.microsoft.com/office/drawing/2014/main" id="{D2C381F5-375D-44BB-A477-BD9F140C0F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788106C9-93BA-4CD2-9951-6320A2D27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13E9DE9A-77A6-474E-B02F-37614D2ABE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7F9B3FE-5EE1-4197-8505-4A71DC4053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5C69EE7B-F104-41AC-AD87-FEF8CA9B25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4C0D3DC-803A-44AF-97B4-22A9A3B44F34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A5B8A60D-17DB-4D22-9EBF-CB84FA0725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04B9C3BD-20D8-420D-AF1B-3E50D578A9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13E56C35-866A-4FE6-B0D3-61E1D84B8D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0" name="Freeform 9">
                  <a:extLst>
                    <a:ext uri="{FF2B5EF4-FFF2-40B4-BE49-F238E27FC236}">
                      <a16:creationId xmlns:a16="http://schemas.microsoft.com/office/drawing/2014/main" id="{F68C46B2-5DA7-4700-85AF-292617C93F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1" name="Text Box 10">
                  <a:extLst>
                    <a:ext uri="{FF2B5EF4-FFF2-40B4-BE49-F238E27FC236}">
                      <a16:creationId xmlns:a16="http://schemas.microsoft.com/office/drawing/2014/main" id="{5D24C44A-EAA0-4EB1-BA78-617ACC050A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02FE4C32-5412-4497-89E6-794A2BD7E6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5B7B5A2A-7862-4B90-8146-E15DF89CF2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3785C116-12C8-465A-ADCC-674A49B234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395F2E51-A09B-4FB3-96F3-8F67735650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70239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 r="46970" b="51404"/>
          <a:stretch>
            <a:fillRect/>
          </a:stretch>
        </p:blipFill>
        <p:spPr bwMode="auto">
          <a:xfrm>
            <a:off x="7467597" y="1165861"/>
            <a:ext cx="3200400" cy="211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2688283"/>
            <a:ext cx="4661519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84003"/>
            <a:ext cx="9501716" cy="60960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铁氧体材料属性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2"/>
            </a:endParaRPr>
          </a:p>
        </p:txBody>
      </p:sp>
      <p:sp>
        <p:nvSpPr>
          <p:cNvPr id="9" name="Rectangle 1027"/>
          <p:cNvSpPr>
            <a:spLocks noGrp="1" noChangeArrowheads="1"/>
          </p:cNvSpPr>
          <p:nvPr>
            <p:ph sz="quarter" idx="10"/>
          </p:nvPr>
        </p:nvSpPr>
        <p:spPr>
          <a:xfrm>
            <a:off x="685800" y="970608"/>
            <a:ext cx="7488238" cy="5111750"/>
          </a:xfrm>
          <a:prstGeom prst="rect">
            <a:avLst/>
          </a:prstGeom>
          <a:noFill/>
          <a:ln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Datasets used to define properties vs. frequency: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Relative Permeability = 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pwl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($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perm,Freq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Magnetic Loss tangent = 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pwl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($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losstan,Freq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Relative 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permitivity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  = 12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2"/>
              </a:rPr>
              <a:t>Conductivity = 0.5 (S/m)</a:t>
            </a:r>
          </a:p>
          <a:p>
            <a:pPr lvl="1">
              <a:lnSpc>
                <a:spcPct val="90000"/>
              </a:lnSpc>
            </a:pP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Line 1039"/>
          <p:cNvSpPr>
            <a:spLocks noChangeShapeType="1"/>
          </p:cNvSpPr>
          <p:nvPr/>
        </p:nvSpPr>
        <p:spPr bwMode="auto">
          <a:xfrm flipV="1">
            <a:off x="3047997" y="2383485"/>
            <a:ext cx="6019800" cy="68579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3526483"/>
            <a:ext cx="4700587" cy="303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Line 1040"/>
          <p:cNvSpPr>
            <a:spLocks noChangeShapeType="1"/>
          </p:cNvSpPr>
          <p:nvPr/>
        </p:nvSpPr>
        <p:spPr bwMode="auto">
          <a:xfrm flipV="1">
            <a:off x="6095997" y="2840683"/>
            <a:ext cx="29718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/>
          <a:lstStyle/>
          <a:p>
            <a:endParaRPr 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73EBC4B-7502-4C68-A24D-BD5F9DE9010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0E3CF9B4-3A25-41B5-95ED-F314A2D1B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F693CA72-FDB8-409A-9D95-3FB782EA13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23FC7891-C3AA-474E-9C54-C3F682CD49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5" name="Text Box 5">
                <a:extLst>
                  <a:ext uri="{FF2B5EF4-FFF2-40B4-BE49-F238E27FC236}">
                    <a16:creationId xmlns:a16="http://schemas.microsoft.com/office/drawing/2014/main" id="{BD57CF69-7564-49AF-968B-0F0F2D6199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BDD815-1D2E-4F04-B57B-8A19F1149D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41BF834A-C0BA-4C8E-9F28-1D5EDA4F7A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0" name="Group 13">
                <a:extLst>
                  <a:ext uri="{FF2B5EF4-FFF2-40B4-BE49-F238E27FC236}">
                    <a16:creationId xmlns:a16="http://schemas.microsoft.com/office/drawing/2014/main" id="{9232490B-B862-4AE6-A415-5C0E32356B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238FAB6B-82B1-4AE7-B12C-CDE27E13DF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Text Box 15">
                  <a:extLst>
                    <a:ext uri="{FF2B5EF4-FFF2-40B4-BE49-F238E27FC236}">
                      <a16:creationId xmlns:a16="http://schemas.microsoft.com/office/drawing/2014/main" id="{30419775-8FB0-49A1-82E2-CCFFB2EAE7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122B14D5-ADE4-4C92-9E04-4D729FF322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6AEA5DAF-B571-46BD-8B0B-79FDB3EF00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0F352A06-3ABD-494C-A951-E48A5B122D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A74FF0FC-E8AF-4136-BECF-929E0A8C4B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83AEE1F-A91A-44CB-9CDD-40F0904AE197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BCE12AEA-F115-4724-BD57-5ACB005E8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4FDB5480-BD93-4343-AE17-2F271C487A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8">
                <a:extLst>
                  <a:ext uri="{FF2B5EF4-FFF2-40B4-BE49-F238E27FC236}">
                    <a16:creationId xmlns:a16="http://schemas.microsoft.com/office/drawing/2014/main" id="{D1FF1B1D-243F-442F-A7BB-4A82B50A4F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4" name="Freeform 9">
                  <a:extLst>
                    <a:ext uri="{FF2B5EF4-FFF2-40B4-BE49-F238E27FC236}">
                      <a16:creationId xmlns:a16="http://schemas.microsoft.com/office/drawing/2014/main" id="{7FF311F4-C11B-4C0A-8AB3-7DF7CA2144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76BE8E21-4AB0-49EB-A977-0569E78567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BA643AA1-97FE-4991-8FC5-37608D2ED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3179A55F-86B6-486C-A703-7B51E46C1A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74332D0D-716B-4AB3-9176-5D7DF6FCAB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B58A72D6-C6A1-4C33-A15A-B859094B71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184436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an0001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371600"/>
            <a:ext cx="3048000" cy="2352178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667003" y="1676400"/>
          <a:ext cx="33940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0" name="Equation" r:id="rId6" imgW="1866900" imgH="419100" progId="Equation.3">
                  <p:embed/>
                </p:oleObj>
              </mc:Choice>
              <mc:Fallback>
                <p:oleObj name="Equation" r:id="rId6" imgW="1866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3" y="1676400"/>
                        <a:ext cx="339407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8"/>
          <a:srcRect r="30037" b="50877"/>
          <a:stretch>
            <a:fillRect/>
          </a:stretch>
        </p:blipFill>
        <p:spPr bwMode="auto">
          <a:xfrm>
            <a:off x="1905000" y="2895603"/>
            <a:ext cx="4648200" cy="247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9"/>
          <a:srcRect b="45828"/>
          <a:stretch>
            <a:fillRect/>
          </a:stretch>
        </p:blipFill>
        <p:spPr bwMode="auto">
          <a:xfrm>
            <a:off x="6780697" y="3962400"/>
            <a:ext cx="367527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36700" y="349630"/>
            <a:ext cx="9501716" cy="609600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考虑温度特性的电导率材料属性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26E6D5-7030-46A0-9A9E-ADE544D0191D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FD5B98AC-C832-47E2-94F7-22249B3E12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1F1F4120-D28B-459D-B469-DBDC439D96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AA303D0D-1535-4993-9847-22BBD68D6A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2" name="Text Box 5">
                <a:extLst>
                  <a:ext uri="{FF2B5EF4-FFF2-40B4-BE49-F238E27FC236}">
                    <a16:creationId xmlns:a16="http://schemas.microsoft.com/office/drawing/2014/main" id="{41E428BD-52DA-4D3B-A900-151FCB6055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E6C1126D-B022-4AE7-858C-4B40E41E5F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C899FBA4-7EDC-40BB-A02F-D9072F493D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15F1EDC7-6754-4BEC-BE99-080C206BD1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CEEFE65F-9140-4412-A290-2C10C3047F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5">
                  <a:extLst>
                    <a:ext uri="{FF2B5EF4-FFF2-40B4-BE49-F238E27FC236}">
                      <a16:creationId xmlns:a16="http://schemas.microsoft.com/office/drawing/2014/main" id="{7EE9BCC4-9A98-4FCC-A587-8450B6AB39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809DB707-5153-466B-8794-19280B9F7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AE47E126-FE04-4F51-8AF9-C86142CEC5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EA9E2351-768C-4CDD-A2C0-091DE73D9B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56DB269F-93BF-4BFB-8C2F-DCBFEA48E9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1138913-2A52-4C07-96A8-29D269E90871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35A3281B-CDB1-4515-86DB-47FBF32E4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E79E271-66D9-4C43-9DCC-D1F60C76D0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0" name="Group 8">
                <a:extLst>
                  <a:ext uri="{FF2B5EF4-FFF2-40B4-BE49-F238E27FC236}">
                    <a16:creationId xmlns:a16="http://schemas.microsoft.com/office/drawing/2014/main" id="{0DC65792-0D9B-449D-B097-CCB68AC22A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1" name="Freeform 9">
                  <a:extLst>
                    <a:ext uri="{FF2B5EF4-FFF2-40B4-BE49-F238E27FC236}">
                      <a16:creationId xmlns:a16="http://schemas.microsoft.com/office/drawing/2014/main" id="{2BC9B058-BD8A-4EA3-BF38-999DC4C1B8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2" name="Text Box 10">
                  <a:extLst>
                    <a:ext uri="{FF2B5EF4-FFF2-40B4-BE49-F238E27FC236}">
                      <a16:creationId xmlns:a16="http://schemas.microsoft.com/office/drawing/2014/main" id="{CDD535F2-A4BA-4424-924E-04C2914A8D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38DCA202-5352-4F4D-9D13-EC2ABD0D0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7" name="Freeform 23">
                <a:extLst>
                  <a:ext uri="{FF2B5EF4-FFF2-40B4-BE49-F238E27FC236}">
                    <a16:creationId xmlns:a16="http://schemas.microsoft.com/office/drawing/2014/main" id="{455C482A-462E-4EFA-B818-CB1135A74A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8" name="Rectangle 24">
                <a:extLst>
                  <a:ext uri="{FF2B5EF4-FFF2-40B4-BE49-F238E27FC236}">
                    <a16:creationId xmlns:a16="http://schemas.microsoft.com/office/drawing/2014/main" id="{91B66CF9-F9A0-4042-ACA3-D7A14F424DC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5128CC7B-08F6-41DD-B8B0-13086D6FEB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761287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295402"/>
            <a:ext cx="4495800" cy="268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295403"/>
            <a:ext cx="2209800" cy="264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6"/>
          <a:srcRect b="46482"/>
          <a:stretch>
            <a:fillRect/>
          </a:stretch>
        </p:blipFill>
        <p:spPr bwMode="auto">
          <a:xfrm>
            <a:off x="6400802" y="4114800"/>
            <a:ext cx="37201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7"/>
          <a:srcRect r="28115" b="49663"/>
          <a:stretch>
            <a:fillRect/>
          </a:stretch>
        </p:blipFill>
        <p:spPr bwMode="auto">
          <a:xfrm>
            <a:off x="1981200" y="4114800"/>
            <a:ext cx="4038600" cy="221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68942" y="259149"/>
            <a:ext cx="9501716" cy="609600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考虑温度特性的磁导率材料属性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1033DF2-CF2C-4DEA-91C4-1FEA18D7FF2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CC2A3223-85A9-4C31-93B2-0D71D4490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9A5C0A0F-BB76-456B-99E5-2949ED6A0A0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B12E2D8F-B5A7-4B8A-AB55-74E2CE110C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0" name="Text Box 5">
                <a:extLst>
                  <a:ext uri="{FF2B5EF4-FFF2-40B4-BE49-F238E27FC236}">
                    <a16:creationId xmlns:a16="http://schemas.microsoft.com/office/drawing/2014/main" id="{CE849025-F6E8-4765-BA05-A2513ABA76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259283A8-12DD-41AC-90F2-B4CFD03F2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E7C7F681-B58F-454D-950E-7F4E1736FD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5" name="Group 13">
                <a:extLst>
                  <a:ext uri="{FF2B5EF4-FFF2-40B4-BE49-F238E27FC236}">
                    <a16:creationId xmlns:a16="http://schemas.microsoft.com/office/drawing/2014/main" id="{2E7957B2-20BA-4092-BDE3-54FAB6AF0D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8B88F76A-CC16-48CA-8E4F-FC0DFCD9470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7" name="Text Box 15">
                  <a:extLst>
                    <a:ext uri="{FF2B5EF4-FFF2-40B4-BE49-F238E27FC236}">
                      <a16:creationId xmlns:a16="http://schemas.microsoft.com/office/drawing/2014/main" id="{789DD820-AC30-4C97-8419-6BB6462232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56693303-364A-4A64-8C5A-34818D661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D9BF5C1F-EA78-4146-B9EE-D353380DC3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1082299E-8569-472D-9CC3-898BC2D928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180B82B8-2889-4C9C-86AA-807B523EA4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C7D2C4-BD24-4F6F-B0A9-8C4791A1930F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A410EFE-786B-4861-B5B4-24AD72E27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08B65DD-3597-4694-ABC4-E1355932D6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8" name="Group 8">
                <a:extLst>
                  <a:ext uri="{FF2B5EF4-FFF2-40B4-BE49-F238E27FC236}">
                    <a16:creationId xmlns:a16="http://schemas.microsoft.com/office/drawing/2014/main" id="{721180D4-09A7-4701-9EA9-C0EB3355D0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9" name="Freeform 9">
                  <a:extLst>
                    <a:ext uri="{FF2B5EF4-FFF2-40B4-BE49-F238E27FC236}">
                      <a16:creationId xmlns:a16="http://schemas.microsoft.com/office/drawing/2014/main" id="{3D2B97E3-CD4F-43E2-AD7F-93A1EB6831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0" name="Text Box 10">
                  <a:extLst>
                    <a:ext uri="{FF2B5EF4-FFF2-40B4-BE49-F238E27FC236}">
                      <a16:creationId xmlns:a16="http://schemas.microsoft.com/office/drawing/2014/main" id="{D940F6A3-663B-468D-96E1-997634BBAD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6D10A7E8-3F49-40C3-B36F-B2D6B36ED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7B2EE124-F7B9-4FF6-9307-8674705A91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27EE54FD-36FB-4EB8-999D-7BFB74D38B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7A2E8C3-8915-47F6-93F7-B174DB5BD5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87488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32717" y="404812"/>
            <a:ext cx="9501716" cy="609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仿真结果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219200"/>
            <a:ext cx="826818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7969BE97-F2E0-4D67-855E-D68C9C4C44F9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2B3FC30F-17DF-40B6-9C1A-1E4FE2B4DD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9A01530-D26D-4001-B20B-331EA35E38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299669A5-3BD2-4461-88D7-80AF17FC39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9" name="Text Box 5">
                <a:extLst>
                  <a:ext uri="{FF2B5EF4-FFF2-40B4-BE49-F238E27FC236}">
                    <a16:creationId xmlns:a16="http://schemas.microsoft.com/office/drawing/2014/main" id="{D400F5D9-8E4D-4B0D-9E2F-767C91DC95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B0D7D76B-C0CD-4357-BAD8-2301F744F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CD44C0FF-DEF4-49C6-8CF6-0BF3E560D3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4B44C096-FEA3-48B8-8F71-C1E3987C9E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5" name="Freeform 14">
                  <a:extLst>
                    <a:ext uri="{FF2B5EF4-FFF2-40B4-BE49-F238E27FC236}">
                      <a16:creationId xmlns:a16="http://schemas.microsoft.com/office/drawing/2014/main" id="{771F4402-D7CE-46A8-AB2B-CD88362CA0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6" name="Text Box 15">
                  <a:extLst>
                    <a:ext uri="{FF2B5EF4-FFF2-40B4-BE49-F238E27FC236}">
                      <a16:creationId xmlns:a16="http://schemas.microsoft.com/office/drawing/2014/main" id="{0BE758C4-3914-4D21-814E-F66C7494CA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7A0719F4-9FBB-41B3-87A9-4C4D595BA9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AD7CC92B-CD66-483E-990D-445FCB182F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709842F5-7601-45F4-A4FC-463C601FA35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" name="Text Box 19">
                <a:extLst>
                  <a:ext uri="{FF2B5EF4-FFF2-40B4-BE49-F238E27FC236}">
                    <a16:creationId xmlns:a16="http://schemas.microsoft.com/office/drawing/2014/main" id="{FA0F707C-C37D-45B1-9849-A65AFD4763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9815096-649F-4F53-911A-9EB30F9316AA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5A9383BD-460C-48FE-A70D-DF4BB1FA00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9743263-2E89-4434-8EDA-E10E6EDB54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7" name="Group 8">
                <a:extLst>
                  <a:ext uri="{FF2B5EF4-FFF2-40B4-BE49-F238E27FC236}">
                    <a16:creationId xmlns:a16="http://schemas.microsoft.com/office/drawing/2014/main" id="{A10024A0-F5DF-4FEA-A5AB-D8372595B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FF0BE837-CB6A-4521-B865-F7A3C3409A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9" name="Text Box 10">
                  <a:extLst>
                    <a:ext uri="{FF2B5EF4-FFF2-40B4-BE49-F238E27FC236}">
                      <a16:creationId xmlns:a16="http://schemas.microsoft.com/office/drawing/2014/main" id="{D0003A70-F787-4428-AD6D-5F023F0A7D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22">
              <a:extLst>
                <a:ext uri="{FF2B5EF4-FFF2-40B4-BE49-F238E27FC236}">
                  <a16:creationId xmlns:a16="http://schemas.microsoft.com/office/drawing/2014/main" id="{4E1A1E50-155E-494A-B9E4-3E36E7B7A8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4" name="Freeform 23">
                <a:extLst>
                  <a:ext uri="{FF2B5EF4-FFF2-40B4-BE49-F238E27FC236}">
                    <a16:creationId xmlns:a16="http://schemas.microsoft.com/office/drawing/2014/main" id="{A0FB4620-E8B9-4C8E-AAE6-1F63525500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5" name="Rectangle 24">
                <a:extLst>
                  <a:ext uri="{FF2B5EF4-FFF2-40B4-BE49-F238E27FC236}">
                    <a16:creationId xmlns:a16="http://schemas.microsoft.com/office/drawing/2014/main" id="{E44A1688-54C1-497D-8867-5969206E0B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1B62F5F9-52F3-4BC8-9C40-6C8A757670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035878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838199"/>
            <a:ext cx="9132236" cy="564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345142" y="373857"/>
            <a:ext cx="9501716" cy="609600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仿真结果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86F86F-D12B-472D-9A2D-2087C149EBD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64B26400-A988-4A63-B648-183B1E44A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E8999C82-BE67-4A40-8E39-58FC301981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FB5D3965-0A8B-4A7D-B443-629D3B7573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7" name="Text Box 5">
                <a:extLst>
                  <a:ext uri="{FF2B5EF4-FFF2-40B4-BE49-F238E27FC236}">
                    <a16:creationId xmlns:a16="http://schemas.microsoft.com/office/drawing/2014/main" id="{674E5BFA-237C-4F12-8814-15065203B2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8C80FB47-60B9-423D-8E51-C40B70AB9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AA3C4182-8E75-42D1-B261-C6A25A2902B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2" name="Group 13">
                <a:extLst>
                  <a:ext uri="{FF2B5EF4-FFF2-40B4-BE49-F238E27FC236}">
                    <a16:creationId xmlns:a16="http://schemas.microsoft.com/office/drawing/2014/main" id="{940911C6-C6A4-4BB9-938A-C2BA09513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3" name="Freeform 14">
                  <a:extLst>
                    <a:ext uri="{FF2B5EF4-FFF2-40B4-BE49-F238E27FC236}">
                      <a16:creationId xmlns:a16="http://schemas.microsoft.com/office/drawing/2014/main" id="{A20AA426-3EC9-427F-BD99-AA106DEAEE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4" name="Text Box 15">
                  <a:extLst>
                    <a:ext uri="{FF2B5EF4-FFF2-40B4-BE49-F238E27FC236}">
                      <a16:creationId xmlns:a16="http://schemas.microsoft.com/office/drawing/2014/main" id="{00777BE0-2950-4747-BEFC-734954EF3D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AFEFAF13-2ED5-49A7-8BE5-94AE210DF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6CCEFD5-0994-434E-BDBB-92BD97DF3F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69123F3-3407-4107-89C8-A3E1A50DA7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E1783124-EF26-4BA3-9CF2-D927746A6E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F349047-CE67-45C5-97A1-1B9B62EB992E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B95DB1E0-0366-486F-868C-16348394B1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55511AB-0232-478C-8C78-D12B6128D3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5" name="Group 8">
                <a:extLst>
                  <a:ext uri="{FF2B5EF4-FFF2-40B4-BE49-F238E27FC236}">
                    <a16:creationId xmlns:a16="http://schemas.microsoft.com/office/drawing/2014/main" id="{CF16446D-BC80-419C-8610-F8C5968672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6" name="Freeform 9">
                  <a:extLst>
                    <a:ext uri="{FF2B5EF4-FFF2-40B4-BE49-F238E27FC236}">
                      <a16:creationId xmlns:a16="http://schemas.microsoft.com/office/drawing/2014/main" id="{DBB43284-DADF-4AF8-8437-EB4098F850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" name="Text Box 10">
                  <a:extLst>
                    <a:ext uri="{FF2B5EF4-FFF2-40B4-BE49-F238E27FC236}">
                      <a16:creationId xmlns:a16="http://schemas.microsoft.com/office/drawing/2014/main" id="{6588444C-915D-4DF0-95EE-D516F56230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" name="Group 22">
              <a:extLst>
                <a:ext uri="{FF2B5EF4-FFF2-40B4-BE49-F238E27FC236}">
                  <a16:creationId xmlns:a16="http://schemas.microsoft.com/office/drawing/2014/main" id="{EFD5E0C0-0F3F-4400-894A-EF6A8E0D30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2" name="Freeform 23">
                <a:extLst>
                  <a:ext uri="{FF2B5EF4-FFF2-40B4-BE49-F238E27FC236}">
                    <a16:creationId xmlns:a16="http://schemas.microsoft.com/office/drawing/2014/main" id="{80033DEE-8FF4-4C0C-BE20-E7D9B4D6763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B571B412-6E9E-4EB3-9BE5-A83A327D8B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8FC5E0C-4EF8-4A3D-B95B-FC6C48C323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638121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5b0988e595225.cdn.sohucs.com/images/20181221/f755afa83b824567b977c97261193942.jpeg">
            <a:extLst>
              <a:ext uri="{FF2B5EF4-FFF2-40B4-BE49-F238E27FC236}">
                <a16:creationId xmlns:a16="http://schemas.microsoft.com/office/drawing/2014/main" id="{B55A1D73-2908-40E8-897F-79F99CF6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8" y="1486079"/>
            <a:ext cx="8217239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64D46B-0185-4614-8749-491661444BB1}"/>
              </a:ext>
            </a:extLst>
          </p:cNvPr>
          <p:cNvSpPr txBox="1">
            <a:spLocks/>
          </p:cNvSpPr>
          <p:nvPr/>
        </p:nvSpPr>
        <p:spPr>
          <a:xfrm>
            <a:off x="2209800" y="457021"/>
            <a:ext cx="7126287" cy="609600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kern="0" dirty="0">
                <a:latin typeface="Calibri" pitchFamily="34" charset="0"/>
                <a:ea typeface="+mj-ea"/>
                <a:cs typeface="Calibri" pitchFamily="34" charset="0"/>
              </a:rPr>
              <a:t>开关电源应用领域</a:t>
            </a:r>
            <a:endParaRPr lang="en-US" sz="36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6105D2A-CD76-45B8-9861-A342C23EB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590800"/>
            <a:ext cx="32624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5G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时代来临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/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eaLnBrk="0" hangingPunct="0"/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需要更多更稳定的电源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2164217"/>
      </p:ext>
    </p:extLst>
  </p:cSld>
  <p:clrMapOvr>
    <a:masterClrMapping/>
  </p:clrMapOvr>
  <p:transition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F99756-C755-4C17-90A6-1F16285F2775}"/>
              </a:ext>
            </a:extLst>
          </p:cNvPr>
          <p:cNvSpPr/>
          <p:nvPr/>
        </p:nvSpPr>
        <p:spPr>
          <a:xfrm>
            <a:off x="1465897" y="407121"/>
            <a:ext cx="6411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Electronic Transformer Kit (ETK)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C9B71A-7360-4FE1-B20B-B568F0151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r="12262" b="38512"/>
          <a:stretch/>
        </p:blipFill>
        <p:spPr bwMode="auto">
          <a:xfrm>
            <a:off x="3810000" y="1219623"/>
            <a:ext cx="3886200" cy="19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BBEFD0-FE59-44A0-9098-24F77D009C19}"/>
              </a:ext>
            </a:extLst>
          </p:cNvPr>
          <p:cNvGrpSpPr/>
          <p:nvPr/>
        </p:nvGrpSpPr>
        <p:grpSpPr>
          <a:xfrm>
            <a:off x="6095998" y="3505200"/>
            <a:ext cx="3713362" cy="3010834"/>
            <a:chOff x="4010025" y="517099"/>
            <a:chExt cx="4686300" cy="3155214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AE8E69F3-FB2A-4329-9D4C-559D6942D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73" t="10309" r="62607" b="40795"/>
            <a:stretch/>
          </p:blipFill>
          <p:spPr bwMode="auto">
            <a:xfrm>
              <a:off x="4010025" y="610722"/>
              <a:ext cx="1371600" cy="148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D5F23A67-31CE-4EC9-8BC6-9132095A68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t="1841" r="65472" b="49079"/>
            <a:stretch/>
          </p:blipFill>
          <p:spPr bwMode="auto">
            <a:xfrm>
              <a:off x="5410200" y="610722"/>
              <a:ext cx="1708071" cy="137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27B7066D-A50A-43E6-B281-E508B50DE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0" t="14654" r="64153" b="41163"/>
            <a:stretch/>
          </p:blipFill>
          <p:spPr bwMode="auto">
            <a:xfrm>
              <a:off x="4022959" y="2089339"/>
              <a:ext cx="1368191" cy="1492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6AD36D6E-5B80-459E-9432-DD7E030710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" t="7880" r="69657" b="37187"/>
            <a:stretch/>
          </p:blipFill>
          <p:spPr bwMode="auto">
            <a:xfrm>
              <a:off x="5457825" y="2018920"/>
              <a:ext cx="1600200" cy="16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10DE46B5-1E29-4B7D-998B-9579A1F0C5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2" t="6995" r="75875" b="48823"/>
            <a:stretch/>
          </p:blipFill>
          <p:spPr bwMode="auto">
            <a:xfrm>
              <a:off x="7162800" y="2000250"/>
              <a:ext cx="1336596" cy="159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01B320BA-C431-49A0-AB51-AD834FBEE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4" t="8174" r="64153" b="29823"/>
            <a:stretch/>
          </p:blipFill>
          <p:spPr bwMode="auto">
            <a:xfrm>
              <a:off x="7191375" y="517099"/>
              <a:ext cx="1504950" cy="1530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80A1B51F-8DE2-4668-B5CE-12FF9C4C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2"/>
          <a:stretch/>
        </p:blipFill>
        <p:spPr bwMode="auto">
          <a:xfrm>
            <a:off x="2150663" y="3395870"/>
            <a:ext cx="37133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D1ADB4EF-0A4B-4BB2-BA8A-BAF2714D880D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183BDE9-2E14-4D34-9E43-BB79F2A40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47F3E789-236B-4D69-B8A2-864097A329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id="{700925DD-AD2F-4449-80B3-635EE700DB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7" name="Text Box 5">
                <a:extLst>
                  <a:ext uri="{FF2B5EF4-FFF2-40B4-BE49-F238E27FC236}">
                    <a16:creationId xmlns:a16="http://schemas.microsoft.com/office/drawing/2014/main" id="{A598F9D7-450E-4F6D-A52D-18F1F262C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24CF0433-3241-46E5-81B4-3C61950AB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2AFB4DBB-2DF1-4F81-B22B-C2E5220100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82F3F50E-B39F-4F05-95F4-8EF8AB86B7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8FE04600-2955-44B7-979D-3C90E8E096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4" name="Text Box 15">
                  <a:extLst>
                    <a:ext uri="{FF2B5EF4-FFF2-40B4-BE49-F238E27FC236}">
                      <a16:creationId xmlns:a16="http://schemas.microsoft.com/office/drawing/2014/main" id="{A73EBEA2-2A5B-4D31-BB5B-BDD8470E82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CE77CF-683A-4DE4-9084-56F1D05EFF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32273B12-D6A7-442D-BE91-FF0E1C68CF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125451A9-7D50-4B51-8283-9D00EB271F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E7846356-8123-4872-9BA3-CC10297C40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B87E246-0F72-42FC-A01A-7CFF86A977BB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04294A39-DFDD-41CB-BAB4-EE6A62D606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E62FEBAC-FF15-451C-99EA-FD0F92DB54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5" name="Group 8">
                <a:extLst>
                  <a:ext uri="{FF2B5EF4-FFF2-40B4-BE49-F238E27FC236}">
                    <a16:creationId xmlns:a16="http://schemas.microsoft.com/office/drawing/2014/main" id="{FE90958A-5F14-4FF2-9229-F054A03B6F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E29602C8-BD65-487E-BE6D-48CE8FDA80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7" name="Text Box 10">
                  <a:extLst>
                    <a:ext uri="{FF2B5EF4-FFF2-40B4-BE49-F238E27FC236}">
                      <a16:creationId xmlns:a16="http://schemas.microsoft.com/office/drawing/2014/main" id="{D3338EEA-A2AB-4184-A642-4BED8CFF7D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F26A2E3A-0319-4CA3-9B3E-AC673DD53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2" name="Freeform 23">
                <a:extLst>
                  <a:ext uri="{FF2B5EF4-FFF2-40B4-BE49-F238E27FC236}">
                    <a16:creationId xmlns:a16="http://schemas.microsoft.com/office/drawing/2014/main" id="{94EBDC81-8147-4E88-98FC-AA76E1F6ED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5050FED0-BF47-45C2-958D-EBCDD092D5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B716517-0DAB-4136-8707-7FF6963259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135813545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F99756-C755-4C17-90A6-1F16285F2775}"/>
              </a:ext>
            </a:extLst>
          </p:cNvPr>
          <p:cNvSpPr/>
          <p:nvPr/>
        </p:nvSpPr>
        <p:spPr>
          <a:xfrm>
            <a:off x="1971261" y="278534"/>
            <a:ext cx="6411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Electronic Transformer Kit (ETK)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6EFE4C-E989-4E02-B75D-D9BB71376535}"/>
              </a:ext>
            </a:extLst>
          </p:cNvPr>
          <p:cNvGrpSpPr/>
          <p:nvPr/>
        </p:nvGrpSpPr>
        <p:grpSpPr>
          <a:xfrm>
            <a:off x="1981200" y="1143000"/>
            <a:ext cx="3649064" cy="3483258"/>
            <a:chOff x="4572000" y="1524000"/>
            <a:chExt cx="4258664" cy="420052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7158712-79A3-4262-9558-156B06D27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524000"/>
              <a:ext cx="4258664" cy="420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4789AC99-F66E-4148-BCCE-D4B7A8B46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540" y="3464242"/>
              <a:ext cx="723900" cy="246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30B3C584-7276-40E5-BE85-C0266135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32" y="959953"/>
            <a:ext cx="3531469" cy="348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4C34AE-5E48-4647-82EF-F05A0E47F71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4" b="-31701"/>
          <a:stretch/>
        </p:blipFill>
        <p:spPr bwMode="auto">
          <a:xfrm>
            <a:off x="2720268" y="4236551"/>
            <a:ext cx="3408862" cy="2821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47E730-461F-41F1-BA27-9804A318876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2133600" cy="2608277"/>
          </a:xfrm>
          <a:prstGeom prst="rect">
            <a:avLst/>
          </a:prstGeom>
          <a:noFill/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CB714CFA-F21C-417B-BBF0-E343272352F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B08011A0-414C-48A6-A5D9-3A99ED5E0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025D55D9-DE7E-4C0D-BEAE-9E249BD464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0A638030-BBF7-4C91-854C-9758F70B83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8" name="Text Box 5">
                <a:extLst>
                  <a:ext uri="{FF2B5EF4-FFF2-40B4-BE49-F238E27FC236}">
                    <a16:creationId xmlns:a16="http://schemas.microsoft.com/office/drawing/2014/main" id="{32497B11-274A-4B17-B673-7400325D92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13A4E3EB-E345-41B4-BDEF-29AC1D2F9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C029CD12-BA41-4C34-86CE-6400FBA731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1417F5DB-1A0D-4DD4-902F-E3BEEC5FF6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4" name="Freeform 14">
                  <a:extLst>
                    <a:ext uri="{FF2B5EF4-FFF2-40B4-BE49-F238E27FC236}">
                      <a16:creationId xmlns:a16="http://schemas.microsoft.com/office/drawing/2014/main" id="{DC7F003D-12B6-4A69-B91A-0D287B80C3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5" name="Text Box 15">
                  <a:extLst>
                    <a:ext uri="{FF2B5EF4-FFF2-40B4-BE49-F238E27FC236}">
                      <a16:creationId xmlns:a16="http://schemas.microsoft.com/office/drawing/2014/main" id="{1584E0C1-5691-4044-99B3-61EC05491B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946F19D9-B652-4C13-B37A-A52F70FF7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32214CE1-51AE-457D-8CDA-44ADC5E4FD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C52FBF6F-B3AB-4019-98C4-63EC52E56D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Text Box 19">
                <a:extLst>
                  <a:ext uri="{FF2B5EF4-FFF2-40B4-BE49-F238E27FC236}">
                    <a16:creationId xmlns:a16="http://schemas.microsoft.com/office/drawing/2014/main" id="{4850609E-229C-4CB2-ABDB-5E9CD8E5E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3E4A297-C01A-4E55-BF77-5B5C9A233980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90C38A3D-A53C-4749-8AD2-96E49E35EF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AE0DE3A6-C578-4B8E-B316-B756197058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8">
                <a:extLst>
                  <a:ext uri="{FF2B5EF4-FFF2-40B4-BE49-F238E27FC236}">
                    <a16:creationId xmlns:a16="http://schemas.microsoft.com/office/drawing/2014/main" id="{7E485D76-7861-402D-8940-F9F0431A12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54CBE7D3-3CE6-4A06-BB87-A35B70DCBE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0">
                  <a:extLst>
                    <a:ext uri="{FF2B5EF4-FFF2-40B4-BE49-F238E27FC236}">
                      <a16:creationId xmlns:a16="http://schemas.microsoft.com/office/drawing/2014/main" id="{83816EAC-4145-4E80-AC87-45F48F8417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D580D3D3-2573-494D-93D4-BC9244D25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360E7C32-5DF4-44F4-9045-0EC2CFDD62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9CA87EFF-0EC4-4A4D-9F66-979976EF12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D2EA5AA-4A4A-4FD9-B9CD-12DF8161C9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917999711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F99756-C755-4C17-90A6-1F16285F2775}"/>
              </a:ext>
            </a:extLst>
          </p:cNvPr>
          <p:cNvSpPr/>
          <p:nvPr/>
        </p:nvSpPr>
        <p:spPr>
          <a:xfrm>
            <a:off x="1242660" y="145769"/>
            <a:ext cx="6411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Electronic Transformer Kit (ETK)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22049-860B-4D95-B5C0-0AB6A524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" t="6443" r="10291" b="10873"/>
          <a:stretch/>
        </p:blipFill>
        <p:spPr>
          <a:xfrm>
            <a:off x="2078977" y="1052653"/>
            <a:ext cx="4419599" cy="267258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414E00E-4C7D-437B-8E3F-F12F8DD71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39"/>
          <a:stretch/>
        </p:blipFill>
        <p:spPr bwMode="auto">
          <a:xfrm>
            <a:off x="1764647" y="4167509"/>
            <a:ext cx="473392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CA435D4-5298-4541-A805-BB578897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76" y="1482220"/>
            <a:ext cx="2362200" cy="261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70163A-755C-4D76-BB5D-AAD00C9B78CB}"/>
              </a:ext>
            </a:extLst>
          </p:cNvPr>
          <p:cNvSpPr/>
          <p:nvPr/>
        </p:nvSpPr>
        <p:spPr>
          <a:xfrm>
            <a:off x="7404632" y="1010318"/>
            <a:ext cx="2814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 to </a:t>
            </a:r>
            <a:r>
              <a:rPr lang="en-US" sz="2000" b="1" u="sng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Simplorer</a:t>
            </a:r>
            <a:endParaRPr lang="en-US" sz="20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EE42762B-2651-4294-A955-256D27CEA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/>
        </p:blipFill>
        <p:spPr bwMode="auto">
          <a:xfrm>
            <a:off x="7191688" y="4639411"/>
            <a:ext cx="3172200" cy="18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521D7E-E993-414B-8DE4-DF1EB4BAC9FC}"/>
              </a:ext>
            </a:extLst>
          </p:cNvPr>
          <p:cNvSpPr/>
          <p:nvPr/>
        </p:nvSpPr>
        <p:spPr>
          <a:xfrm>
            <a:off x="7565965" y="4167509"/>
            <a:ext cx="2427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 to </a:t>
            </a:r>
            <a:r>
              <a:rPr lang="en-US" sz="2000" b="1" u="sng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PSpice</a:t>
            </a:r>
            <a:endParaRPr lang="en-US" sz="20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90DA4FB-DDB4-4D24-B60A-34D2AD11CB46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FE469BE4-068A-4295-9B8B-F48449790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FAEEACCF-1874-4CC4-B3E4-94C376A9E9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06A75788-3859-4A0B-8C33-C6FD6A2B40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8" name="Text Box 5">
                <a:extLst>
                  <a:ext uri="{FF2B5EF4-FFF2-40B4-BE49-F238E27FC236}">
                    <a16:creationId xmlns:a16="http://schemas.microsoft.com/office/drawing/2014/main" id="{4319F698-A6FC-45B9-92AE-FF937AB914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FA41419D-156B-41E8-8B5E-4A08460AF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4C59DF2F-B911-49C4-96C8-E8C47679C8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D1B16418-5725-48D1-AFC7-BAFA11F0DC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4" name="Freeform 14">
                  <a:extLst>
                    <a:ext uri="{FF2B5EF4-FFF2-40B4-BE49-F238E27FC236}">
                      <a16:creationId xmlns:a16="http://schemas.microsoft.com/office/drawing/2014/main" id="{C4FA666B-3AE2-4CBE-8C83-99892D314C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5" name="Text Box 15">
                  <a:extLst>
                    <a:ext uri="{FF2B5EF4-FFF2-40B4-BE49-F238E27FC236}">
                      <a16:creationId xmlns:a16="http://schemas.microsoft.com/office/drawing/2014/main" id="{6A47F3E7-2DFE-4C21-86A8-02E7F95DCD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B6DAC7-3068-4727-AE8D-004F718ECE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767B217B-063C-4C9A-BEB8-BF08D823B5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E665A450-7A4B-40E4-B319-20D7DCA2B0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Text Box 19">
                <a:extLst>
                  <a:ext uri="{FF2B5EF4-FFF2-40B4-BE49-F238E27FC236}">
                    <a16:creationId xmlns:a16="http://schemas.microsoft.com/office/drawing/2014/main" id="{5FA7ECB8-0B9B-4949-A50F-2B247F5B4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19E6B52-8C76-44D5-8470-6A0438EA7EF0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23FECD61-E0CF-495D-A7AF-5AC6D6831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B99B0281-1B1B-4069-A630-B5BD289FF1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8">
                <a:extLst>
                  <a:ext uri="{FF2B5EF4-FFF2-40B4-BE49-F238E27FC236}">
                    <a16:creationId xmlns:a16="http://schemas.microsoft.com/office/drawing/2014/main" id="{85BFF182-BB3C-4126-B630-D8970EF5DC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643DF57F-58B5-4B9E-B37F-29824E4B5A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0">
                  <a:extLst>
                    <a:ext uri="{FF2B5EF4-FFF2-40B4-BE49-F238E27FC236}">
                      <a16:creationId xmlns:a16="http://schemas.microsoft.com/office/drawing/2014/main" id="{DE19607E-BFB1-47FB-AA51-74BF9B15A9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8B5FF932-3020-4E58-9824-A9BB9082E8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577FD6BD-8CA6-4148-AA8C-8CA612B710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EBC32918-7F01-4AD0-9A66-7383545532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2B7A4BD-2AEA-4709-86A4-6BF282FD10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461622726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4D7A86-A2EA-4598-B246-887D09C6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08" y="341289"/>
            <a:ext cx="9917858" cy="44330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时间分解算法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TDM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大大提高电子变压器时域仿真效率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88331AF7-6538-4B16-9821-F317CBD4DC07}"/>
              </a:ext>
            </a:extLst>
          </p:cNvPr>
          <p:cNvSpPr txBox="1">
            <a:spLocks/>
          </p:cNvSpPr>
          <p:nvPr/>
        </p:nvSpPr>
        <p:spPr>
          <a:xfrm>
            <a:off x="1069099" y="962483"/>
            <a:ext cx="8219255" cy="671157"/>
          </a:xfrm>
          <a:prstGeom prst="rect">
            <a:avLst/>
          </a:prstGeom>
        </p:spPr>
        <p:txBody>
          <a:bodyPr>
            <a:normAutofit/>
          </a:bodyPr>
          <a:lstStyle>
            <a:lvl1pPr marL="203597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zh-CN" altLang="en-US" sz="1650" b="1" i="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  <a:defRPr lang="zh-CN" altLang="en-US" sz="1350" b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 lang="zh-CN" altLang="en-US" sz="1200" b="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731044" indent="-214313" algn="l" rtl="0" eaLnBrk="1" fontAlgn="base" hangingPunct="1">
              <a:lnSpc>
                <a:spcPct val="130000"/>
              </a:lnSpc>
              <a:spcBef>
                <a:spcPts val="270"/>
              </a:spcBef>
              <a:spcAft>
                <a:spcPct val="0"/>
              </a:spcAft>
              <a:buClrTx/>
              <a:buFont typeface="Arial" pitchFamily="34" charset="0"/>
              <a:buChar char="•"/>
              <a:defRPr lang="zh-CN" altLang="en-US" sz="1050" b="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4pPr>
            <a:lvl5pPr marL="902653" indent="-214313" algn="l" rtl="0" eaLnBrk="1" fontAlgn="base" hangingPunct="1">
              <a:lnSpc>
                <a:spcPct val="130000"/>
              </a:lnSpc>
              <a:spcBef>
                <a:spcPts val="225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lang="zh-CN" altLang="en-US" sz="900" b="1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5pPr>
            <a:lvl6pPr marL="16716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0145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3574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7003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常规瞬态求解算法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CN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按序求解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所有的时间步：</a:t>
            </a:r>
          </a:p>
          <a:p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2" name="组合 2">
            <a:extLst>
              <a:ext uri="{FF2B5EF4-FFF2-40B4-BE49-F238E27FC236}">
                <a16:creationId xmlns:a16="http://schemas.microsoft.com/office/drawing/2014/main" id="{EF0F6B72-3110-4545-A4B8-431FBC979148}"/>
              </a:ext>
            </a:extLst>
          </p:cNvPr>
          <p:cNvGrpSpPr/>
          <p:nvPr/>
        </p:nvGrpSpPr>
        <p:grpSpPr>
          <a:xfrm>
            <a:off x="1805022" y="1614398"/>
            <a:ext cx="8431033" cy="1865660"/>
            <a:chOff x="189549" y="1659315"/>
            <a:chExt cx="8431033" cy="186566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8865AAC-188C-420B-997B-3FF2FA034AEF}"/>
                </a:ext>
              </a:extLst>
            </p:cNvPr>
            <p:cNvCxnSpPr/>
            <p:nvPr/>
          </p:nvCxnSpPr>
          <p:spPr bwMode="auto">
            <a:xfrm flipV="1">
              <a:off x="1288822" y="1940042"/>
              <a:ext cx="449538" cy="1128"/>
            </a:xfrm>
            <a:prstGeom prst="straightConnector1">
              <a:avLst/>
            </a:prstGeom>
            <a:solidFill>
              <a:schemeClr val="accent2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63A8522-1636-4372-91FF-4612275A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2303" y="2295814"/>
              <a:ext cx="1257002" cy="12268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BE2CEE-7B04-4D12-9DED-147218EAA833}"/>
                </a:ext>
              </a:extLst>
            </p:cNvPr>
            <p:cNvSpPr txBox="1"/>
            <p:nvPr/>
          </p:nvSpPr>
          <p:spPr bwMode="auto">
            <a:xfrm>
              <a:off x="1903137" y="1767157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1</a:t>
              </a:r>
            </a:p>
          </p:txBody>
        </p:sp>
        <p:pic>
          <p:nvPicPr>
            <p:cNvPr id="56" name="t1_circle">
              <a:extLst>
                <a:ext uri="{FF2B5EF4-FFF2-40B4-BE49-F238E27FC236}">
                  <a16:creationId xmlns:a16="http://schemas.microsoft.com/office/drawing/2014/main" id="{77EC9E86-36A1-40C4-AF13-EBF0DD93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817" y="1741392"/>
              <a:ext cx="457200" cy="4572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FFF189D-42B0-4BFD-A7D4-0B1B2E5E37CF}"/>
                </a:ext>
              </a:extLst>
            </p:cNvPr>
            <p:cNvSpPr txBox="1"/>
            <p:nvPr/>
          </p:nvSpPr>
          <p:spPr bwMode="auto">
            <a:xfrm>
              <a:off x="3210187" y="1771912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2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3592492-D0C6-45E9-8A85-846A7989F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7269" y="2295814"/>
              <a:ext cx="1257747" cy="122916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B7517A6-52FC-473C-B616-B4A42453B867}"/>
                </a:ext>
              </a:extLst>
            </p:cNvPr>
            <p:cNvCxnSpPr/>
            <p:nvPr/>
          </p:nvCxnSpPr>
          <p:spPr bwMode="auto">
            <a:xfrm flipV="1">
              <a:off x="2534337" y="1938914"/>
              <a:ext cx="449538" cy="1128"/>
            </a:xfrm>
            <a:prstGeom prst="straightConnector1">
              <a:avLst/>
            </a:prstGeom>
            <a:solidFill>
              <a:schemeClr val="accent2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60" name="t2_circle">
              <a:extLst>
                <a:ext uri="{FF2B5EF4-FFF2-40B4-BE49-F238E27FC236}">
                  <a16:creationId xmlns:a16="http://schemas.microsoft.com/office/drawing/2014/main" id="{4CF83EA6-4EFA-4723-9ABA-941C7A2A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052" y="1741392"/>
              <a:ext cx="457200" cy="4572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232667-E162-4539-B96F-6FD8C5D53185}"/>
                </a:ext>
              </a:extLst>
            </p:cNvPr>
            <p:cNvSpPr txBox="1"/>
            <p:nvPr/>
          </p:nvSpPr>
          <p:spPr bwMode="auto">
            <a:xfrm>
              <a:off x="4500297" y="1770757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3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3ED2AAE-DDB2-4060-91B2-4DC483390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141" y="2295814"/>
              <a:ext cx="1245843" cy="122684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0C1F5E9-A8EF-4A7D-A5A0-0301A9B0D73D}"/>
                </a:ext>
              </a:extLst>
            </p:cNvPr>
            <p:cNvCxnSpPr/>
            <p:nvPr/>
          </p:nvCxnSpPr>
          <p:spPr bwMode="auto">
            <a:xfrm flipV="1">
              <a:off x="3810126" y="1938914"/>
              <a:ext cx="449538" cy="1128"/>
            </a:xfrm>
            <a:prstGeom prst="straightConnector1">
              <a:avLst/>
            </a:prstGeom>
            <a:solidFill>
              <a:schemeClr val="accent2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64" name="t3_circle">
              <a:extLst>
                <a:ext uri="{FF2B5EF4-FFF2-40B4-BE49-F238E27FC236}">
                  <a16:creationId xmlns:a16="http://schemas.microsoft.com/office/drawing/2014/main" id="{81137EDB-EAA0-439A-8052-2FEAB6DC1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904" y="1741392"/>
              <a:ext cx="457200" cy="4572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1334833-D845-4749-A723-E0D567BD8CE7}"/>
                </a:ext>
              </a:extLst>
            </p:cNvPr>
            <p:cNvSpPr txBox="1"/>
            <p:nvPr/>
          </p:nvSpPr>
          <p:spPr bwMode="auto">
            <a:xfrm>
              <a:off x="5764159" y="1770757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4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C0E4A6E-4470-48DC-995E-19D36D525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3914" y="2295814"/>
              <a:ext cx="1244193" cy="122684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88EA3DB-FF98-41F8-BB71-6B132648A774}"/>
                </a:ext>
              </a:extLst>
            </p:cNvPr>
            <p:cNvCxnSpPr/>
            <p:nvPr/>
          </p:nvCxnSpPr>
          <p:spPr bwMode="auto">
            <a:xfrm flipV="1">
              <a:off x="5098377" y="1954299"/>
              <a:ext cx="449538" cy="1128"/>
            </a:xfrm>
            <a:prstGeom prst="straightConnector1">
              <a:avLst/>
            </a:prstGeom>
            <a:solidFill>
              <a:schemeClr val="accent2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68" name="t4_circle">
              <a:extLst>
                <a:ext uri="{FF2B5EF4-FFF2-40B4-BE49-F238E27FC236}">
                  <a16:creationId xmlns:a16="http://schemas.microsoft.com/office/drawing/2014/main" id="{287A7E4D-95FF-439C-9C54-7B33C31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204" y="1741392"/>
              <a:ext cx="457200" cy="4572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4DE70DE-CD18-4797-8B95-F5DB5F2A85EC}"/>
                </a:ext>
              </a:extLst>
            </p:cNvPr>
            <p:cNvSpPr txBox="1"/>
            <p:nvPr/>
          </p:nvSpPr>
          <p:spPr bwMode="auto">
            <a:xfrm>
              <a:off x="7624976" y="1771912"/>
              <a:ext cx="36901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n</a:t>
              </a:r>
              <a:endParaRPr lang="en-US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6AE84B-79C6-431B-88EA-6E87B590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1880" y="2295814"/>
              <a:ext cx="1248702" cy="122334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B9C1914-078F-496B-9CF0-344FCE0F5E70}"/>
                </a:ext>
              </a:extLst>
            </p:cNvPr>
            <p:cNvCxnSpPr/>
            <p:nvPr/>
          </p:nvCxnSpPr>
          <p:spPr bwMode="auto">
            <a:xfrm flipV="1">
              <a:off x="6727152" y="1970839"/>
              <a:ext cx="449538" cy="1128"/>
            </a:xfrm>
            <a:prstGeom prst="straightConnector1">
              <a:avLst/>
            </a:prstGeom>
            <a:solidFill>
              <a:schemeClr val="accent2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72" name="tend_circle">
              <a:extLst>
                <a:ext uri="{FF2B5EF4-FFF2-40B4-BE49-F238E27FC236}">
                  <a16:creationId xmlns:a16="http://schemas.microsoft.com/office/drawing/2014/main" id="{14F1C628-1F36-4F5F-9C73-271BB32B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026" y="1659315"/>
              <a:ext cx="660737" cy="6607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06403A4-40C7-441A-B3F6-B3FFF5F2ABFB}"/>
                    </a:ext>
                  </a:extLst>
                </p:cNvPr>
                <p:cNvSpPr txBox="1"/>
                <p:nvPr/>
              </p:nvSpPr>
              <p:spPr bwMode="auto">
                <a:xfrm>
                  <a:off x="736409" y="1767157"/>
                  <a:ext cx="510011" cy="369332"/>
                </a:xfrm>
                <a:prstGeom prst="rect">
                  <a:avLst/>
                </a:prstGeom>
                <a:noFill/>
                <a:ln w="12700" cap="sq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b="1" baseline="-25000"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m:t>0</m:t>
                            </m:r>
                          </m:e>
                          <m:sub/>
                        </m:sSub>
                      </m:oMath>
                    </m:oMathPara>
                  </a14:m>
                  <a:endParaRPr 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06403A4-40C7-441A-B3F6-B3FFF5F2AB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6409" y="1767157"/>
                  <a:ext cx="510011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sq" algn="ctr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4" name="t0_circle">
              <a:extLst>
                <a:ext uri="{FF2B5EF4-FFF2-40B4-BE49-F238E27FC236}">
                  <a16:creationId xmlns:a16="http://schemas.microsoft.com/office/drawing/2014/main" id="{B4B2A61A-5DEC-4F54-9F4C-E4D85EA0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95" y="1741392"/>
              <a:ext cx="457200" cy="4572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9391BCD-FA21-46EF-B7C3-E074F827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549" y="2295814"/>
              <a:ext cx="1252753" cy="122684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C4F6A2F-79E0-40CB-9BC0-499F20C91BCD}"/>
              </a:ext>
            </a:extLst>
          </p:cNvPr>
          <p:cNvGrpSpPr/>
          <p:nvPr/>
        </p:nvGrpSpPr>
        <p:grpSpPr>
          <a:xfrm>
            <a:off x="1780907" y="4155663"/>
            <a:ext cx="8710708" cy="1878577"/>
            <a:chOff x="7494" y="4089334"/>
            <a:chExt cx="8710708" cy="1878577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D65B65D-8139-45FA-9A05-4F85AE832D66}"/>
                </a:ext>
              </a:extLst>
            </p:cNvPr>
            <p:cNvSpPr txBox="1"/>
            <p:nvPr/>
          </p:nvSpPr>
          <p:spPr bwMode="auto">
            <a:xfrm>
              <a:off x="566723" y="4241428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E2128BC-D06B-4DA4-BC34-55D276B3AC1D}"/>
                </a:ext>
              </a:extLst>
            </p:cNvPr>
            <p:cNvSpPr txBox="1"/>
            <p:nvPr/>
          </p:nvSpPr>
          <p:spPr bwMode="auto">
            <a:xfrm>
              <a:off x="1733451" y="4241428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F4495C5-A426-486B-A762-0932DF467C6B}"/>
                </a:ext>
              </a:extLst>
            </p:cNvPr>
            <p:cNvSpPr txBox="1"/>
            <p:nvPr/>
          </p:nvSpPr>
          <p:spPr bwMode="auto">
            <a:xfrm>
              <a:off x="3040501" y="4246183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AC6277A-73BC-4B3F-8686-1863DE1A544D}"/>
                </a:ext>
              </a:extLst>
            </p:cNvPr>
            <p:cNvSpPr txBox="1"/>
            <p:nvPr/>
          </p:nvSpPr>
          <p:spPr bwMode="auto">
            <a:xfrm>
              <a:off x="4428918" y="4213693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D08F9ED-0A6D-4D3F-854D-A485F71898CA}"/>
                </a:ext>
              </a:extLst>
            </p:cNvPr>
            <p:cNvSpPr txBox="1"/>
            <p:nvPr/>
          </p:nvSpPr>
          <p:spPr bwMode="auto">
            <a:xfrm>
              <a:off x="5831953" y="4245028"/>
              <a:ext cx="36420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4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7914F1B-9028-445B-98D6-CD606FBA420E}"/>
                </a:ext>
              </a:extLst>
            </p:cNvPr>
            <p:cNvSpPr txBox="1"/>
            <p:nvPr/>
          </p:nvSpPr>
          <p:spPr bwMode="auto">
            <a:xfrm>
              <a:off x="7826291" y="4213693"/>
              <a:ext cx="369012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t</a:t>
              </a:r>
              <a:r>
                <a:rPr lang="en-US" b="1" baseline="-25000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n</a:t>
              </a:r>
              <a:endParaRPr lang="en-US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1ED6BD5-1780-44FB-8605-ADA84B918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2617" y="4738750"/>
              <a:ext cx="1257002" cy="12268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B9D6C5F-7269-4DE5-AC81-EB6E87FBC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7583" y="4738750"/>
              <a:ext cx="1257747" cy="12291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2EC766C-7890-4CC0-A195-B8E4B368B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3762" y="4738750"/>
              <a:ext cx="1245843" cy="12268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C46B2C1-D35B-4B13-B088-005A20F8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1708" y="4738750"/>
              <a:ext cx="1244193" cy="12268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71C6F38-E4DA-462D-824B-F7AC60B01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9500" y="4738750"/>
              <a:ext cx="1248702" cy="1223347"/>
            </a:xfrm>
            <a:prstGeom prst="rect">
              <a:avLst/>
            </a:prstGeom>
            <a:ln>
              <a:noFill/>
            </a:ln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F741C78-4AC6-4EFD-BEB8-5845D1372EFE}"/>
                </a:ext>
              </a:extLst>
            </p:cNvPr>
            <p:cNvSpPr txBox="1"/>
            <p:nvPr/>
          </p:nvSpPr>
          <p:spPr bwMode="auto">
            <a:xfrm>
              <a:off x="6927771" y="4281541"/>
              <a:ext cx="383438" cy="369332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Calibri" pitchFamily="34" charset="0"/>
                </a:rPr>
                <a:t>…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512911C-D281-4D94-8FD8-4DA84575E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09" y="4225810"/>
              <a:ext cx="457200" cy="457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C90E364-12E1-4872-B8F4-3248013A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564" y="4225810"/>
              <a:ext cx="457200" cy="457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184D17F-9E17-40BF-9712-440475B6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875" y="4225810"/>
              <a:ext cx="457200" cy="457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BDAB1328-E163-4CAC-9B3F-C4C8D553B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516" y="4225810"/>
              <a:ext cx="457200" cy="457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DC10C23-EEAA-4E33-9296-14355204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035" y="4225810"/>
              <a:ext cx="457200" cy="457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B220DC1-6134-4946-B72B-3676AA5A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625" y="4089334"/>
              <a:ext cx="731520" cy="731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DC63A00-34D4-40CB-9061-80EE646F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4" y="4738750"/>
              <a:ext cx="1252753" cy="12268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102B04C-F7E0-4A19-BB35-6533DD20A325}"/>
              </a:ext>
            </a:extLst>
          </p:cNvPr>
          <p:cNvSpPr txBox="1"/>
          <p:nvPr/>
        </p:nvSpPr>
        <p:spPr bwMode="auto">
          <a:xfrm>
            <a:off x="7871279" y="863709"/>
            <a:ext cx="275929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TDM 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功能始于 </a:t>
            </a:r>
            <a:r>
              <a:rPr 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R17(</a:t>
            </a: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V2016)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7A4343FD-853D-4636-8E2C-F0110E76D206}"/>
              </a:ext>
            </a:extLst>
          </p:cNvPr>
          <p:cNvSpPr txBox="1">
            <a:spLocks/>
          </p:cNvSpPr>
          <p:nvPr/>
        </p:nvSpPr>
        <p:spPr>
          <a:xfrm>
            <a:off x="1131097" y="3659678"/>
            <a:ext cx="8219255" cy="902130"/>
          </a:xfrm>
          <a:prstGeom prst="rect">
            <a:avLst/>
          </a:prstGeom>
        </p:spPr>
        <p:txBody>
          <a:bodyPr>
            <a:normAutofit/>
          </a:bodyPr>
          <a:lstStyle>
            <a:lvl1pPr marL="203597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zh-CN" altLang="en-US" sz="1650" b="1" i="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  <a:defRPr lang="zh-CN" altLang="en-US" sz="1350" b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 lang="zh-CN" altLang="en-US" sz="1200" b="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731044" indent="-214313" algn="l" rtl="0" eaLnBrk="1" fontAlgn="base" hangingPunct="1">
              <a:lnSpc>
                <a:spcPct val="130000"/>
              </a:lnSpc>
              <a:spcBef>
                <a:spcPts val="270"/>
              </a:spcBef>
              <a:spcAft>
                <a:spcPct val="0"/>
              </a:spcAft>
              <a:buClrTx/>
              <a:buFont typeface="Arial" pitchFamily="34" charset="0"/>
              <a:buChar char="•"/>
              <a:defRPr lang="zh-CN" altLang="en-US" sz="1050" b="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4pPr>
            <a:lvl5pPr marL="902653" indent="-214313" algn="l" rtl="0" eaLnBrk="1" fontAlgn="base" hangingPunct="1">
              <a:lnSpc>
                <a:spcPct val="130000"/>
              </a:lnSpc>
              <a:spcBef>
                <a:spcPts val="225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lang="zh-CN" altLang="en-US" sz="900" b="1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5pPr>
            <a:lvl6pPr marL="16716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0145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3574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7003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TDM 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瞬态求解算法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CN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同时求解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所有的时间步：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1FD9C6D9-E5A4-4920-B37D-9900606AE192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98" name="Group 2">
              <a:extLst>
                <a:ext uri="{FF2B5EF4-FFF2-40B4-BE49-F238E27FC236}">
                  <a16:creationId xmlns:a16="http://schemas.microsoft.com/office/drawing/2014/main" id="{AFC0F430-E0CF-4816-AEF0-198F37C0B5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118" name="Freeform 3">
                <a:extLst>
                  <a:ext uri="{FF2B5EF4-FFF2-40B4-BE49-F238E27FC236}">
                    <a16:creationId xmlns:a16="http://schemas.microsoft.com/office/drawing/2014/main" id="{0412D867-B9CE-4FC9-AF7C-DC10EF43F8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9" name="Freeform 4">
                <a:extLst>
                  <a:ext uri="{FF2B5EF4-FFF2-40B4-BE49-F238E27FC236}">
                    <a16:creationId xmlns:a16="http://schemas.microsoft.com/office/drawing/2014/main" id="{5E55177E-4F31-411C-848D-BF5A8F5C34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20" name="Text Box 5">
                <a:extLst>
                  <a:ext uri="{FF2B5EF4-FFF2-40B4-BE49-F238E27FC236}">
                    <a16:creationId xmlns:a16="http://schemas.microsoft.com/office/drawing/2014/main" id="{568A988C-0FA2-427A-B9DD-C9D7E08709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9" name="Group 11">
              <a:extLst>
                <a:ext uri="{FF2B5EF4-FFF2-40B4-BE49-F238E27FC236}">
                  <a16:creationId xmlns:a16="http://schemas.microsoft.com/office/drawing/2014/main" id="{C7C53CE9-3548-4E6B-B87A-275298FFB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114" name="Freeform 12">
                <a:extLst>
                  <a:ext uri="{FF2B5EF4-FFF2-40B4-BE49-F238E27FC236}">
                    <a16:creationId xmlns:a16="http://schemas.microsoft.com/office/drawing/2014/main" id="{EE2DE43C-001E-42FF-BF1A-F26E321706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15" name="Group 13">
                <a:extLst>
                  <a:ext uri="{FF2B5EF4-FFF2-40B4-BE49-F238E27FC236}">
                    <a16:creationId xmlns:a16="http://schemas.microsoft.com/office/drawing/2014/main" id="{CBE4CC18-2E2B-452F-B407-3F00544E37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116" name="Freeform 14">
                  <a:extLst>
                    <a:ext uri="{FF2B5EF4-FFF2-40B4-BE49-F238E27FC236}">
                      <a16:creationId xmlns:a16="http://schemas.microsoft.com/office/drawing/2014/main" id="{32DB5DB3-BFDD-41DC-97B9-9CE0356B4EE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17" name="Text Box 15">
                  <a:extLst>
                    <a:ext uri="{FF2B5EF4-FFF2-40B4-BE49-F238E27FC236}">
                      <a16:creationId xmlns:a16="http://schemas.microsoft.com/office/drawing/2014/main" id="{8D54EF80-42CC-4000-BED9-A51AAC80B1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0" name="Group 16">
              <a:extLst>
                <a:ext uri="{FF2B5EF4-FFF2-40B4-BE49-F238E27FC236}">
                  <a16:creationId xmlns:a16="http://schemas.microsoft.com/office/drawing/2014/main" id="{C669169A-4BC1-4A02-A3E1-AF7C384BE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111" name="Freeform 17">
                <a:extLst>
                  <a:ext uri="{FF2B5EF4-FFF2-40B4-BE49-F238E27FC236}">
                    <a16:creationId xmlns:a16="http://schemas.microsoft.com/office/drawing/2014/main" id="{42892ECC-25CC-404C-AE09-B426E20AB3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2" name="Freeform 18">
                <a:extLst>
                  <a:ext uri="{FF2B5EF4-FFF2-40B4-BE49-F238E27FC236}">
                    <a16:creationId xmlns:a16="http://schemas.microsoft.com/office/drawing/2014/main" id="{4DF7AC38-C745-4FFB-913C-FC3EA7F2F70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3" name="Text Box 19">
                <a:extLst>
                  <a:ext uri="{FF2B5EF4-FFF2-40B4-BE49-F238E27FC236}">
                    <a16:creationId xmlns:a16="http://schemas.microsoft.com/office/drawing/2014/main" id="{E157AF50-F278-4217-87B9-DE8A5AEF46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FF88F5A5-5089-40E4-A2AB-65677EA5483B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2" name="Group 6">
              <a:extLst>
                <a:ext uri="{FF2B5EF4-FFF2-40B4-BE49-F238E27FC236}">
                  <a16:creationId xmlns:a16="http://schemas.microsoft.com/office/drawing/2014/main" id="{7EEA38A4-694E-45EB-98DB-CCEE4F7EB9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107" name="Freeform 7">
                <a:extLst>
                  <a:ext uri="{FF2B5EF4-FFF2-40B4-BE49-F238E27FC236}">
                    <a16:creationId xmlns:a16="http://schemas.microsoft.com/office/drawing/2014/main" id="{17FBF892-F1A6-48BE-9DA6-ACF60328E4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08" name="Group 8">
                <a:extLst>
                  <a:ext uri="{FF2B5EF4-FFF2-40B4-BE49-F238E27FC236}">
                    <a16:creationId xmlns:a16="http://schemas.microsoft.com/office/drawing/2014/main" id="{120637D4-5545-4705-98F5-B2CF762F65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109" name="Freeform 9">
                  <a:extLst>
                    <a:ext uri="{FF2B5EF4-FFF2-40B4-BE49-F238E27FC236}">
                      <a16:creationId xmlns:a16="http://schemas.microsoft.com/office/drawing/2014/main" id="{5001704A-270B-44F3-BB56-060544DFEF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10" name="Text Box 10">
                  <a:extLst>
                    <a:ext uri="{FF2B5EF4-FFF2-40B4-BE49-F238E27FC236}">
                      <a16:creationId xmlns:a16="http://schemas.microsoft.com/office/drawing/2014/main" id="{5724D38F-DC26-47B6-88B2-3DA8E29CEE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3" name="Group 22">
              <a:extLst>
                <a:ext uri="{FF2B5EF4-FFF2-40B4-BE49-F238E27FC236}">
                  <a16:creationId xmlns:a16="http://schemas.microsoft.com/office/drawing/2014/main" id="{7CFF24A0-3C34-4706-849E-A83395C963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105" name="Freeform 23">
                <a:extLst>
                  <a:ext uri="{FF2B5EF4-FFF2-40B4-BE49-F238E27FC236}">
                    <a16:creationId xmlns:a16="http://schemas.microsoft.com/office/drawing/2014/main" id="{F8105C80-4928-442D-BF0F-F2FE99F816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06" name="Rectangle 24">
                <a:extLst>
                  <a:ext uri="{FF2B5EF4-FFF2-40B4-BE49-F238E27FC236}">
                    <a16:creationId xmlns:a16="http://schemas.microsoft.com/office/drawing/2014/main" id="{8C3D5EA6-3E3E-416D-B708-3496BB2C1B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04" name="Freeform 21">
              <a:extLst>
                <a:ext uri="{FF2B5EF4-FFF2-40B4-BE49-F238E27FC236}">
                  <a16:creationId xmlns:a16="http://schemas.microsoft.com/office/drawing/2014/main" id="{0EFC6F95-B3F1-4D7E-8F36-3A36A992EF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0377828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3C07A0-669B-487D-A9D7-56E2FB8D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32" y="302341"/>
            <a:ext cx="9745968" cy="44330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时间分解算法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TDM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大大提高电子变压器时域仿真效率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2B414-521D-42D6-AD7F-9FA31879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7335" y="2696710"/>
            <a:ext cx="3225691" cy="1446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FDE09-1B37-41B1-9BE1-198AEBB90C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5278" y="708785"/>
            <a:ext cx="2505534" cy="1901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65163-2D56-4B33-AFEA-59313789106B}"/>
              </a:ext>
            </a:extLst>
          </p:cNvPr>
          <p:cNvSpPr txBox="1"/>
          <p:nvPr/>
        </p:nvSpPr>
        <p:spPr bwMode="auto">
          <a:xfrm>
            <a:off x="8923921" y="1065353"/>
            <a:ext cx="162320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Nonlinear Core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4EB67-1DA6-47B5-A189-156F1533E36C}"/>
              </a:ext>
            </a:extLst>
          </p:cNvPr>
          <p:cNvSpPr txBox="1"/>
          <p:nvPr/>
        </p:nvSpPr>
        <p:spPr bwMode="auto">
          <a:xfrm>
            <a:off x="6476652" y="2529094"/>
            <a:ext cx="389932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Primary and Secondary Solid Windings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716A4-9F2A-44A8-9DC0-048233B005D2}"/>
              </a:ext>
            </a:extLst>
          </p:cNvPr>
          <p:cNvSpPr txBox="1"/>
          <p:nvPr/>
        </p:nvSpPr>
        <p:spPr bwMode="auto">
          <a:xfrm>
            <a:off x="2133600" y="2096548"/>
            <a:ext cx="3563796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Finite Elements:		900k</a:t>
            </a:r>
          </a:p>
          <a:p>
            <a:r>
              <a:rPr lang="en-US" b="1" dirty="0">
                <a:latin typeface="Calibri" pitchFamily="34" charset="0"/>
                <a:cs typeface="Calibri" pitchFamily="34" charset="0"/>
              </a:rPr>
              <a:t>DOFs’:			1.5Mil</a:t>
            </a:r>
          </a:p>
          <a:p>
            <a:r>
              <a:rPr lang="en-US" b="1" dirty="0">
                <a:latin typeface="Calibri" pitchFamily="34" charset="0"/>
                <a:cs typeface="Calibri" pitchFamily="34" charset="0"/>
              </a:rPr>
              <a:t>Time Steps:		1,000</a:t>
            </a:r>
          </a:p>
          <a:p>
            <a:r>
              <a:rPr lang="en-US" b="1" dirty="0">
                <a:latin typeface="Calibri" pitchFamily="34" charset="0"/>
                <a:cs typeface="Calibri" pitchFamily="34" charset="0"/>
              </a:rPr>
              <a:t>Input Voltage Rising Time:	20ns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9BD64-80AB-47F8-B094-60A78AAA5F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2"/>
          <a:stretch/>
        </p:blipFill>
        <p:spPr>
          <a:xfrm>
            <a:off x="6476655" y="4226134"/>
            <a:ext cx="3384915" cy="1982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B2F466-122C-4655-9E28-67C5E485B8F3}"/>
              </a:ext>
            </a:extLst>
          </p:cNvPr>
          <p:cNvSpPr txBox="1"/>
          <p:nvPr/>
        </p:nvSpPr>
        <p:spPr bwMode="auto">
          <a:xfrm>
            <a:off x="7620000" y="4226132"/>
            <a:ext cx="99912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Currents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78353-BE5E-4EE8-834D-3D90A3E324F7}"/>
              </a:ext>
            </a:extLst>
          </p:cNvPr>
          <p:cNvSpPr txBox="1"/>
          <p:nvPr/>
        </p:nvSpPr>
        <p:spPr bwMode="auto">
          <a:xfrm>
            <a:off x="9212888" y="4264794"/>
            <a:ext cx="558166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15A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44AD90-35A6-4049-969F-8E1BD56CC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0"/>
          <a:stretch/>
        </p:blipFill>
        <p:spPr>
          <a:xfrm>
            <a:off x="2280482" y="4226132"/>
            <a:ext cx="3051861" cy="19821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E67316-4B49-4105-9279-5F5EF0B395AE}"/>
              </a:ext>
            </a:extLst>
          </p:cNvPr>
          <p:cNvSpPr txBox="1"/>
          <p:nvPr/>
        </p:nvSpPr>
        <p:spPr bwMode="auto">
          <a:xfrm>
            <a:off x="2971800" y="4233349"/>
            <a:ext cx="125111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Power Loss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82DCAA-181E-4986-B33A-0AA281889176}"/>
              </a:ext>
            </a:extLst>
          </p:cNvPr>
          <p:cNvSpPr txBox="1"/>
          <p:nvPr/>
        </p:nvSpPr>
        <p:spPr bwMode="auto">
          <a:xfrm>
            <a:off x="4452445" y="4233349"/>
            <a:ext cx="806631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17.5W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048E64A-B2A4-4175-AF80-7E7A8E83DA39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9C89167A-1156-4E3B-AB06-9788B0458E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AB0991DD-CEB4-4F10-B364-6C57DC9003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F2577424-9B3B-40D9-A0BA-36199687DA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9" name="Text Box 5">
                <a:extLst>
                  <a:ext uri="{FF2B5EF4-FFF2-40B4-BE49-F238E27FC236}">
                    <a16:creationId xmlns:a16="http://schemas.microsoft.com/office/drawing/2014/main" id="{16FD6B27-DBAC-4D4A-81E4-B6AA086723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E2B9C08E-55CD-44AA-BB41-80ABEF28B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07BD57F3-B8C7-446E-A3B2-21F2FE904F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4" name="Group 13">
                <a:extLst>
                  <a:ext uri="{FF2B5EF4-FFF2-40B4-BE49-F238E27FC236}">
                    <a16:creationId xmlns:a16="http://schemas.microsoft.com/office/drawing/2014/main" id="{FD6CBFD9-C235-4FCA-AD59-98801920C1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0D0F0D35-AB33-4F06-9AA5-662AF42D0D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6" name="Text Box 15">
                  <a:extLst>
                    <a:ext uri="{FF2B5EF4-FFF2-40B4-BE49-F238E27FC236}">
                      <a16:creationId xmlns:a16="http://schemas.microsoft.com/office/drawing/2014/main" id="{344FA251-1AD9-4032-B6A1-32FA40AF9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452504E5-2BCA-4956-B913-EEA9EB566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3709FCEC-61D1-4944-A03F-C34216116C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E2D8853-9078-45DF-99D1-91F008D453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Text Box 19">
                <a:extLst>
                  <a:ext uri="{FF2B5EF4-FFF2-40B4-BE49-F238E27FC236}">
                    <a16:creationId xmlns:a16="http://schemas.microsoft.com/office/drawing/2014/main" id="{4EB96E96-70FF-4F3D-888E-458E5EAEBB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9AF96E3-4B96-4FB7-BDBA-D3D1A0937D1C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117C437F-636B-405D-B61B-E0EEDDDE4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A6834C2A-B29A-4317-9185-B804AA6B8B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8">
                <a:extLst>
                  <a:ext uri="{FF2B5EF4-FFF2-40B4-BE49-F238E27FC236}">
                    <a16:creationId xmlns:a16="http://schemas.microsoft.com/office/drawing/2014/main" id="{C9F86E06-4725-4CB9-8443-DAC7EB721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6B83269E-4497-413E-8FC7-DBC0CE8D65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2B4C0441-BCD6-43A8-B65B-1610B8055E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E06B0D32-C21C-473F-97D3-D405B4246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6909FEC-A746-49DB-9835-6A99FD6047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0E05C8-290F-458E-8A60-72BB9A01C9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088F87C5-58C2-4643-B004-E62A8C91E1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809912751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6872090-3AEA-426F-8B04-2CEE2A2D4F8C}"/>
              </a:ext>
            </a:extLst>
          </p:cNvPr>
          <p:cNvGraphicFramePr>
            <a:graphicFrameLocks/>
          </p:cNvGraphicFramePr>
          <p:nvPr/>
        </p:nvGraphicFramePr>
        <p:xfrm>
          <a:off x="2704538" y="953180"/>
          <a:ext cx="6339519" cy="349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7BDFF5-3679-4C82-A755-A733D152A84E}"/>
              </a:ext>
            </a:extLst>
          </p:cNvPr>
          <p:cNvSpPr txBox="1"/>
          <p:nvPr/>
        </p:nvSpPr>
        <p:spPr bwMode="auto">
          <a:xfrm>
            <a:off x="6716782" y="4261916"/>
            <a:ext cx="3925818" cy="369332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No-TDM: 6.5 day simulation on 8 cores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DF402-4302-4031-AFC0-4DD43F779E16}"/>
              </a:ext>
            </a:extLst>
          </p:cNvPr>
          <p:cNvSpPr txBox="1"/>
          <p:nvPr/>
        </p:nvSpPr>
        <p:spPr bwMode="auto">
          <a:xfrm>
            <a:off x="4131667" y="2280188"/>
            <a:ext cx="1260281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11 h:20min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31851-5C9C-44FC-A4E0-1ADF7A220089}"/>
              </a:ext>
            </a:extLst>
          </p:cNvPr>
          <p:cNvSpPr txBox="1"/>
          <p:nvPr/>
        </p:nvSpPr>
        <p:spPr bwMode="auto">
          <a:xfrm>
            <a:off x="5874294" y="1954620"/>
            <a:ext cx="1207382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08h:40min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5C199-4943-41CC-8A15-BBDBC2C7219E}"/>
              </a:ext>
            </a:extLst>
          </p:cNvPr>
          <p:cNvSpPr txBox="1"/>
          <p:nvPr/>
        </p:nvSpPr>
        <p:spPr bwMode="auto">
          <a:xfrm>
            <a:off x="7747707" y="1522107"/>
            <a:ext cx="1207382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06h:30min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3B2D8B-DDC5-4FC3-BC53-90AB8430C39A}"/>
              </a:ext>
            </a:extLst>
          </p:cNvPr>
          <p:cNvSpPr txBox="1"/>
          <p:nvPr/>
        </p:nvSpPr>
        <p:spPr bwMode="auto">
          <a:xfrm>
            <a:off x="3073745" y="5817259"/>
            <a:ext cx="6186083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itchFamily="34" charset="0"/>
                <a:cs typeface="Calibri" pitchFamily="34" charset="0"/>
              </a:rPr>
              <a:t>Benchmark system used: Windows Server 2012 R2; 512 GB RAM per node; Clock Speed 2 GHz;  16 nodes and 448 cores (28 cores per node)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8836CA-0540-4E23-B270-563B922984BC}"/>
              </a:ext>
            </a:extLst>
          </p:cNvPr>
          <p:cNvGraphicFramePr>
            <a:graphicFrameLocks noGrp="1"/>
          </p:cNvGraphicFramePr>
          <p:nvPr/>
        </p:nvGraphicFramePr>
        <p:xfrm>
          <a:off x="3078743" y="4731694"/>
          <a:ext cx="6171941" cy="925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95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85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# Cores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# Core Distribution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TDM Simulation Time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Speed up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</a:rPr>
                        <a:t>64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effectLst/>
                          <a:latin typeface="+mn-lt"/>
                        </a:rPr>
                        <a:t>32 tasks x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2 cores/task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11h:20min 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14X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</a:rPr>
                        <a:t>128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</a:rPr>
                        <a:t>64</a:t>
                      </a:r>
                      <a:r>
                        <a:rPr lang="en-US" sz="1200" baseline="0" dirty="0">
                          <a:effectLst/>
                          <a:latin typeface="+mn-lt"/>
                          <a:ea typeface="+mn-ea"/>
                        </a:rPr>
                        <a:t> tasks x 2 cores/task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8h:40min 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18X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/>
                        </a:rPr>
                        <a:t>256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/>
                        </a:rPr>
                        <a:t>128 tasks x</a:t>
                      </a:r>
                      <a:r>
                        <a:rPr lang="en-US" sz="1200" baseline="0" dirty="0">
                          <a:effectLst/>
                          <a:latin typeface="+mn-lt"/>
                          <a:ea typeface="Calibri"/>
                        </a:rPr>
                        <a:t> 2 cores/task</a:t>
                      </a:r>
                      <a:endParaRPr lang="en-US" sz="12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/>
                        </a:rPr>
                        <a:t>6h:30min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/>
                        </a:rPr>
                        <a:t>24x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018A03E6-9031-4352-9E6F-B8613E01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22" y="357422"/>
            <a:ext cx="9886152" cy="44330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时间分解算法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TDM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大大提高电子变压器时域仿真效率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FBF1769-C0D1-49A8-8C7F-59C3DEB9C79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86390" y="1818163"/>
            <a:chExt cx="1238250" cy="1284106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D55E9A97-CA36-493A-BEEC-4B0BA01918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1400" y="2477739"/>
              <a:ext cx="723240" cy="580618"/>
              <a:chOff x="1556" y="2321"/>
              <a:chExt cx="1927" cy="1547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35B188AF-2F13-4C56-8CBE-45384C36C9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" name="Freeform 4">
                <a:extLst>
                  <a:ext uri="{FF2B5EF4-FFF2-40B4-BE49-F238E27FC236}">
                    <a16:creationId xmlns:a16="http://schemas.microsoft.com/office/drawing/2014/main" id="{A2700CD0-DA55-403A-94D1-5EF68C5659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6" name="Text Box 5">
                <a:extLst>
                  <a:ext uri="{FF2B5EF4-FFF2-40B4-BE49-F238E27FC236}">
                    <a16:creationId xmlns:a16="http://schemas.microsoft.com/office/drawing/2014/main" id="{32B6EBE6-D81B-49D5-B4C8-43F1426E53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4876F27E-541D-434B-BD3F-0CEBA97AC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1246" y="1818163"/>
              <a:ext cx="546840" cy="728118"/>
              <a:chOff x="1824" y="536"/>
              <a:chExt cx="1457" cy="1940"/>
            </a:xfrm>
          </p:grpSpPr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B9229528-6C75-4343-B698-9FDBDB21B5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94368D25-6D65-44DE-8331-4572CEB79C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2" name="Freeform 14">
                  <a:extLst>
                    <a:ext uri="{FF2B5EF4-FFF2-40B4-BE49-F238E27FC236}">
                      <a16:creationId xmlns:a16="http://schemas.microsoft.com/office/drawing/2014/main" id="{6EDD6378-8FE6-44CE-AE37-7B9820D2F1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3" name="Text Box 15">
                  <a:extLst>
                    <a:ext uri="{FF2B5EF4-FFF2-40B4-BE49-F238E27FC236}">
                      <a16:creationId xmlns:a16="http://schemas.microsoft.com/office/drawing/2014/main" id="{4589E2B3-D1D7-4DD1-8C71-F944981650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181F8C9-15B7-4419-B2E0-3B1487236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3" y="1826561"/>
              <a:ext cx="540835" cy="723239"/>
              <a:chOff x="400" y="582"/>
              <a:chExt cx="1441" cy="1927"/>
            </a:xfrm>
          </p:grpSpPr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BC5BBA89-27C9-43CB-8C4D-C8A7CC1A6B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1F9E059-4B67-4F7D-B3CC-85E4235F72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" name="Text Box 19">
                <a:extLst>
                  <a:ext uri="{FF2B5EF4-FFF2-40B4-BE49-F238E27FC236}">
                    <a16:creationId xmlns:a16="http://schemas.microsoft.com/office/drawing/2014/main" id="{ACDEA26B-5151-405E-A29E-C9CFA2F950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B7B14C2-2D0D-4D55-BC2B-A118145A5146}"/>
                </a:ext>
              </a:extLst>
            </p:cNvPr>
            <p:cNvSpPr/>
            <p:nvPr/>
          </p:nvSpPr>
          <p:spPr bwMode="auto">
            <a:xfrm>
              <a:off x="10686390" y="185321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6FA2989A-8BBC-49A1-AB5A-01DECE3C59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6792" y="2379030"/>
              <a:ext cx="540835" cy="723239"/>
              <a:chOff x="400" y="2058"/>
              <a:chExt cx="1441" cy="1927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D7F44B71-4C53-4758-A9AC-DB35544FB6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4" name="Group 8">
                <a:extLst>
                  <a:ext uri="{FF2B5EF4-FFF2-40B4-BE49-F238E27FC236}">
                    <a16:creationId xmlns:a16="http://schemas.microsoft.com/office/drawing/2014/main" id="{31D5A50E-D905-4146-91BE-5FDC916A81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id="{DFF4A951-8B02-43D1-AB2C-CC070D5203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6" name="Text Box 10">
                  <a:extLst>
                    <a:ext uri="{FF2B5EF4-FFF2-40B4-BE49-F238E27FC236}">
                      <a16:creationId xmlns:a16="http://schemas.microsoft.com/office/drawing/2014/main" id="{15C06E39-951C-48BC-A297-887A1FC28A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C5DB7DB6-1FA0-4608-8A3E-698CD4D09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26540" y="2276356"/>
              <a:ext cx="360682" cy="383951"/>
              <a:chOff x="1360" y="1820"/>
              <a:chExt cx="961" cy="1023"/>
            </a:xfrm>
          </p:grpSpPr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E26E11FB-148C-4C6B-9025-F328C1A5BA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819A2A20-282F-42A7-936C-427F251D32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3C0F63A-48FA-48CE-8A29-B6F9EA09F3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2158" y="227059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927567959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2895602" y="143933"/>
            <a:ext cx="7126287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2"/>
            <a:r>
              <a:rPr lang="zh-CN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电磁部件与电路协同系统仿真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838200"/>
            <a:ext cx="7772400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86800" y="2687927"/>
            <a:ext cx="181822" cy="371513"/>
          </a:xfrm>
          <a:prstGeom prst="rect">
            <a:avLst/>
          </a:prstGeom>
          <a:noFill/>
          <a:ln w="25400">
            <a:solidFill>
              <a:srgbClr val="CC0000"/>
            </a:solidFill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CN" alt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268662"/>
            <a:ext cx="35814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763000" y="3059440"/>
            <a:ext cx="304800" cy="742622"/>
          </a:xfrm>
          <a:prstGeom prst="line">
            <a:avLst/>
          </a:prstGeom>
          <a:noFill/>
          <a:ln w="254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CN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A508444-6A1D-4578-909A-CE4DBD239AF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36671" y="3449850"/>
            <a:chExt cx="1238250" cy="128410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F575257F-6ABD-4E24-B032-7BC6450443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17073" y="4010717"/>
              <a:ext cx="540835" cy="723239"/>
              <a:chOff x="400" y="2058"/>
              <a:chExt cx="1441" cy="1927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B318DE54-A16D-4817-B41E-AF67D2517C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8">
                <a:extLst>
                  <a:ext uri="{FF2B5EF4-FFF2-40B4-BE49-F238E27FC236}">
                    <a16:creationId xmlns:a16="http://schemas.microsoft.com/office/drawing/2014/main" id="{8E69E70F-B88B-4467-BAB1-AF7931077D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3FBE8883-9E50-4F99-85FE-0571C4DB11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0">
                  <a:extLst>
                    <a:ext uri="{FF2B5EF4-FFF2-40B4-BE49-F238E27FC236}">
                      <a16:creationId xmlns:a16="http://schemas.microsoft.com/office/drawing/2014/main" id="{A44E30A2-F7C8-4541-A14A-189CC555BB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96CEC606-03FD-4756-BD31-7558C1E258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51681" y="4109426"/>
              <a:ext cx="723240" cy="580618"/>
              <a:chOff x="1556" y="2321"/>
              <a:chExt cx="1927" cy="1547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1EE110DC-07C5-47DD-B7C2-488FA52F3B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FDE2476E-6312-4E59-B60E-87DEC7B344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6" name="Text Box 5">
                <a:extLst>
                  <a:ext uri="{FF2B5EF4-FFF2-40B4-BE49-F238E27FC236}">
                    <a16:creationId xmlns:a16="http://schemas.microsoft.com/office/drawing/2014/main" id="{C7424B3D-FBBF-456B-85E6-A2BE6714DF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29A74FE2-B6ED-44C7-B180-657FEA751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51527" y="3449850"/>
              <a:ext cx="546840" cy="728118"/>
              <a:chOff x="1824" y="536"/>
              <a:chExt cx="1457" cy="1940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2CCEB473-30AD-482F-BB15-9A38B05FE1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1" name="Group 13">
                <a:extLst>
                  <a:ext uri="{FF2B5EF4-FFF2-40B4-BE49-F238E27FC236}">
                    <a16:creationId xmlns:a16="http://schemas.microsoft.com/office/drawing/2014/main" id="{0020451D-124E-44F4-A4DD-C8FE5100A9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2" name="Freeform 14">
                  <a:extLst>
                    <a:ext uri="{FF2B5EF4-FFF2-40B4-BE49-F238E27FC236}">
                      <a16:creationId xmlns:a16="http://schemas.microsoft.com/office/drawing/2014/main" id="{6817F029-06B6-47E2-8489-B414F15BF3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3" name="Text Box 15">
                  <a:extLst>
                    <a:ext uri="{FF2B5EF4-FFF2-40B4-BE49-F238E27FC236}">
                      <a16:creationId xmlns:a16="http://schemas.microsoft.com/office/drawing/2014/main" id="{4B6A6DA1-79A4-4404-B0C0-E1E20A304F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69670B4-47D4-4243-AC4C-969C48F13225}"/>
                </a:ext>
              </a:extLst>
            </p:cNvPr>
            <p:cNvSpPr/>
            <p:nvPr/>
          </p:nvSpPr>
          <p:spPr bwMode="auto">
            <a:xfrm>
              <a:off x="10636671" y="3484903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96AF518D-3C3A-46D7-98C6-31B5E6F08F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17074" y="3458248"/>
              <a:ext cx="540835" cy="723239"/>
              <a:chOff x="400" y="582"/>
              <a:chExt cx="1441" cy="1927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934A7C6-EECD-4805-AA4B-B1DE43D5FD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78D192E-9EF6-4185-ACA2-D26A07E9794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96DFF79B-B511-4FFD-910B-B77212802E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1EA064A1-F5B6-4BA3-AC2F-C06F05635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6821" y="3908043"/>
              <a:ext cx="360682" cy="383951"/>
              <a:chOff x="1360" y="1820"/>
              <a:chExt cx="961" cy="1023"/>
            </a:xfrm>
          </p:grpSpPr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2476311D-F920-4616-B0AB-002A649B1A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4E5CE38A-1C5B-4651-BE45-02CCBB46FE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4CB8BE24-724A-4CB1-A88F-67D23EF11C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72439" y="3902285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731119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660098"/>
            <a:ext cx="7391400" cy="589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05000"/>
            <a:ext cx="5638800" cy="4035425"/>
          </a:xfrm>
          <a:prstGeom prst="rect">
            <a:avLst/>
          </a:prstGeom>
          <a:noFill/>
          <a:ln w="25400">
            <a:noFill/>
            <a:prstDash val="sysDot"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78074" y="1056199"/>
            <a:ext cx="181822" cy="371513"/>
          </a:xfrm>
          <a:prstGeom prst="rect">
            <a:avLst/>
          </a:prstGeom>
          <a:noFill/>
          <a:ln w="25400">
            <a:solidFill>
              <a:srgbClr val="CC0000"/>
            </a:solidFill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CN" alt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181600" y="1295396"/>
            <a:ext cx="152400" cy="2133603"/>
          </a:xfrm>
          <a:prstGeom prst="line">
            <a:avLst/>
          </a:prstGeom>
          <a:noFill/>
          <a:ln w="25400">
            <a:solidFill>
              <a:srgbClr val="CC0000"/>
            </a:solidFill>
            <a:prstDash val="sysDot"/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CN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400800" y="4495797"/>
            <a:ext cx="2438400" cy="666750"/>
          </a:xfrm>
          <a:prstGeom prst="rect">
            <a:avLst/>
          </a:prstGeom>
          <a:noFill/>
          <a:ln w="2540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Transient overshoot Voltage: &lt;=200mV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38389" y="3736955"/>
            <a:ext cx="181822" cy="371513"/>
          </a:xfrm>
          <a:prstGeom prst="rect">
            <a:avLst/>
          </a:prstGeom>
          <a:noFill/>
          <a:ln w="2540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CN" alt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224289" y="2783395"/>
            <a:ext cx="181822" cy="371513"/>
          </a:xfrm>
          <a:prstGeom prst="rect">
            <a:avLst/>
          </a:prstGeom>
          <a:noFill/>
          <a:ln w="2540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zh-CN" alt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 flipV="1">
            <a:off x="6096000" y="4343397"/>
            <a:ext cx="304800" cy="228600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CN" alt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7543800" y="3657597"/>
            <a:ext cx="0" cy="838200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CN" alt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34639" y="1525344"/>
            <a:ext cx="3733800" cy="369888"/>
          </a:xfrm>
          <a:prstGeom prst="rect">
            <a:avLst/>
          </a:prstGeom>
          <a:noFill/>
          <a:ln w="2540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/>
              <a:t>Load regulation: &lt; 0.2% (10mV)</a:t>
            </a:r>
            <a:endParaRPr lang="zh-CN" alt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7520639" y="1144344"/>
            <a:ext cx="152400" cy="381000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zh-CN" altLang="en-US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895602" y="143933"/>
            <a:ext cx="7126287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2"/>
            <a:r>
              <a:rPr lang="zh-CN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电磁部件与电路协同系统仿真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A4BBF20-E904-45DD-B928-17F0AA95605D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636671" y="3449850"/>
            <a:chExt cx="1238250" cy="1284106"/>
          </a:xfrm>
        </p:grpSpPr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F1BD4BD7-6301-42A3-98E6-1AB1B8065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17073" y="4010717"/>
              <a:ext cx="540835" cy="723239"/>
              <a:chOff x="400" y="2058"/>
              <a:chExt cx="1441" cy="1927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AEB4CD3C-A8B7-45A3-8351-01C04B8532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5" name="Group 8">
                <a:extLst>
                  <a:ext uri="{FF2B5EF4-FFF2-40B4-BE49-F238E27FC236}">
                    <a16:creationId xmlns:a16="http://schemas.microsoft.com/office/drawing/2014/main" id="{92C92C57-097B-47B6-B5A0-BB458D8064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6" name="Freeform 9">
                  <a:extLst>
                    <a:ext uri="{FF2B5EF4-FFF2-40B4-BE49-F238E27FC236}">
                      <a16:creationId xmlns:a16="http://schemas.microsoft.com/office/drawing/2014/main" id="{2A1AFC40-5D3B-417F-81D3-896A177099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7" name="Text Box 10">
                  <a:extLst>
                    <a:ext uri="{FF2B5EF4-FFF2-40B4-BE49-F238E27FC236}">
                      <a16:creationId xmlns:a16="http://schemas.microsoft.com/office/drawing/2014/main" id="{180FFAE8-9DBA-4774-8CD9-F0F6CFA7FC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A038575F-BA83-4B4B-86E4-CE83CFD0C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51681" y="4109426"/>
              <a:ext cx="723240" cy="580618"/>
              <a:chOff x="1556" y="2321"/>
              <a:chExt cx="1927" cy="1547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ADA0B38A-47D6-4F5F-BF44-11EAF7954A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723A5011-5E4F-40A5-897A-5E86A305E4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3" name="Text Box 5">
                <a:extLst>
                  <a:ext uri="{FF2B5EF4-FFF2-40B4-BE49-F238E27FC236}">
                    <a16:creationId xmlns:a16="http://schemas.microsoft.com/office/drawing/2014/main" id="{75E753A8-FD76-4AF4-9F63-0F913F7C2C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99D10D75-00C4-48D9-BC05-B0A180F46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51527" y="3449850"/>
              <a:ext cx="546840" cy="728118"/>
              <a:chOff x="1824" y="536"/>
              <a:chExt cx="1457" cy="194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8EC27ADD-A45C-43BE-8876-067F012FA9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1B76EC15-91FD-4750-80B9-E19858977E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B13CBDE5-EDDD-414A-86AC-DCA90D49A22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5">
                  <a:extLst>
                    <a:ext uri="{FF2B5EF4-FFF2-40B4-BE49-F238E27FC236}">
                      <a16:creationId xmlns:a16="http://schemas.microsoft.com/office/drawing/2014/main" id="{ED6AD8E5-4FE5-4146-8ABD-AF76C07521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62A3B75-F9BE-4797-8F33-7D55A4852313}"/>
                </a:ext>
              </a:extLst>
            </p:cNvPr>
            <p:cNvSpPr/>
            <p:nvPr/>
          </p:nvSpPr>
          <p:spPr bwMode="auto">
            <a:xfrm>
              <a:off x="10636671" y="3484903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B1FA0D15-124D-481C-A841-87F82CA732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17074" y="3458248"/>
              <a:ext cx="540835" cy="723239"/>
              <a:chOff x="400" y="582"/>
              <a:chExt cx="1441" cy="1927"/>
            </a:xfrm>
          </p:grpSpPr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A4E67F3A-1BE5-4E11-8497-AA11964786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CDA5E916-9969-4D0C-98EA-8FEA1B3CC8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" name="Text Box 19">
                <a:extLst>
                  <a:ext uri="{FF2B5EF4-FFF2-40B4-BE49-F238E27FC236}">
                    <a16:creationId xmlns:a16="http://schemas.microsoft.com/office/drawing/2014/main" id="{70A5FC1E-3E7D-42EA-80CF-AD43D739C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oup 22">
              <a:extLst>
                <a:ext uri="{FF2B5EF4-FFF2-40B4-BE49-F238E27FC236}">
                  <a16:creationId xmlns:a16="http://schemas.microsoft.com/office/drawing/2014/main" id="{11002764-B092-4BE6-8507-2B9453A7E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6821" y="3908043"/>
              <a:ext cx="360682" cy="383951"/>
              <a:chOff x="1360" y="1820"/>
              <a:chExt cx="961" cy="1023"/>
            </a:xfrm>
          </p:grpSpPr>
          <p:sp>
            <p:nvSpPr>
              <p:cNvPr id="22" name="Freeform 23">
                <a:extLst>
                  <a:ext uri="{FF2B5EF4-FFF2-40B4-BE49-F238E27FC236}">
                    <a16:creationId xmlns:a16="http://schemas.microsoft.com/office/drawing/2014/main" id="{0D0EB785-F5EB-45E8-B2E7-BDCFDCC146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E74ADAD9-5C0A-4B9C-B5E5-D145E8CFA1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A0B7673-F6FF-40F6-95BC-4B08F7B880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72439" y="3902285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28711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055816" y="3401806"/>
            <a:ext cx="7920037" cy="305212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8788400" y="4130678"/>
            <a:ext cx="0" cy="936625"/>
          </a:xfrm>
          <a:prstGeom prst="line">
            <a:avLst/>
          </a:prstGeom>
          <a:noFill/>
          <a:ln w="38100">
            <a:solidFill>
              <a:srgbClr val="FF50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7132638" y="4130678"/>
            <a:ext cx="0" cy="936625"/>
          </a:xfrm>
          <a:prstGeom prst="line">
            <a:avLst/>
          </a:prstGeom>
          <a:noFill/>
          <a:ln w="38100">
            <a:solidFill>
              <a:srgbClr val="FF50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403850" y="4130678"/>
            <a:ext cx="0" cy="936625"/>
          </a:xfrm>
          <a:prstGeom prst="line">
            <a:avLst/>
          </a:prstGeom>
          <a:noFill/>
          <a:ln w="38100">
            <a:solidFill>
              <a:srgbClr val="FF50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208338" y="4130678"/>
            <a:ext cx="0" cy="936625"/>
          </a:xfrm>
          <a:prstGeom prst="line">
            <a:avLst/>
          </a:prstGeom>
          <a:noFill/>
          <a:ln w="38100">
            <a:solidFill>
              <a:srgbClr val="FF50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503738" y="3401013"/>
            <a:ext cx="5218112" cy="305212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328863" y="2989263"/>
            <a:ext cx="1839912" cy="1130300"/>
          </a:xfrm>
          <a:prstGeom prst="rect">
            <a:avLst/>
          </a:prstGeom>
          <a:solidFill>
            <a:srgbClr val="FFCC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410203" y="1250953"/>
            <a:ext cx="1355725" cy="627063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FF5008"/>
                </a:solidFill>
                <a:ea typeface="ＭＳ Ｐゴシック" pitchFamily="50" charset="-128"/>
              </a:rPr>
              <a:t>EMI source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803778" y="3244853"/>
            <a:ext cx="1355725" cy="627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ea typeface="ＭＳ Ｐゴシック" pitchFamily="50" charset="-128"/>
              </a:rPr>
              <a:t>Capacitive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450016" y="3233738"/>
            <a:ext cx="1355725" cy="627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Inductive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8113716" y="3233738"/>
            <a:ext cx="1355725" cy="627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Radiative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2566991" y="3246438"/>
            <a:ext cx="1355725" cy="627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ea typeface="ＭＳ Ｐゴシック" pitchFamily="50" charset="-128"/>
              </a:rPr>
              <a:t>Conductive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693697" y="2298700"/>
            <a:ext cx="18280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836572" y="2352675"/>
            <a:ext cx="182808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8326233" y="2690813"/>
            <a:ext cx="135614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Space &amp; Field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266033" y="2690813"/>
            <a:ext cx="117500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Conduction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5410203" y="5715003"/>
            <a:ext cx="1355725" cy="627063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FF5008"/>
                </a:solidFill>
                <a:ea typeface="ＭＳ Ｐゴシック" pitchFamily="50" charset="-128"/>
              </a:rPr>
              <a:t>Immunity</a:t>
            </a: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6411913" y="1898650"/>
            <a:ext cx="0" cy="539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6411913" y="2438400"/>
            <a:ext cx="938212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800725" y="1898650"/>
            <a:ext cx="0" cy="539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3567113" y="2438400"/>
            <a:ext cx="22352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>
            <a:off x="3567113" y="2438400"/>
            <a:ext cx="0" cy="539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7348538" y="2438403"/>
            <a:ext cx="0" cy="5762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5143547" y="4383091"/>
            <a:ext cx="228908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Low &amp; Middle Frequency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LC Resonance</a:t>
            </a: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7951516" y="4383088"/>
            <a:ext cx="153407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High Frequency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2306671" y="4383091"/>
            <a:ext cx="1825565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Low, Middle &amp; High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t>Frequency</a:t>
            </a:r>
          </a:p>
        </p:txBody>
      </p:sp>
      <p:sp>
        <p:nvSpPr>
          <p:cNvPr id="6173" name="Line 29"/>
          <p:cNvSpPr>
            <a:spLocks noChangeShapeType="1"/>
          </p:cNvSpPr>
          <p:nvPr/>
        </p:nvSpPr>
        <p:spPr bwMode="auto">
          <a:xfrm>
            <a:off x="3208338" y="5067300"/>
            <a:ext cx="5580062" cy="0"/>
          </a:xfrm>
          <a:prstGeom prst="line">
            <a:avLst/>
          </a:prstGeom>
          <a:noFill/>
          <a:ln w="38100">
            <a:solidFill>
              <a:srgbClr val="FF50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 rot="5400000">
            <a:off x="5960508" y="5086421"/>
            <a:ext cx="253527" cy="606291"/>
          </a:xfrm>
          <a:custGeom>
            <a:avLst/>
            <a:gdLst>
              <a:gd name="T0" fmla="*/ 431006 w 21600"/>
              <a:gd name="T1" fmla="*/ 0 h 21600"/>
              <a:gd name="T2" fmla="*/ 0 w 21600"/>
              <a:gd name="T3" fmla="*/ 126206 h 21600"/>
              <a:gd name="T4" fmla="*/ 431006 w 21600"/>
              <a:gd name="T5" fmla="*/ 252412 h 21600"/>
              <a:gd name="T6" fmla="*/ 574675 w 21600"/>
              <a:gd name="T7" fmla="*/ 12620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500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solidFill>
                <a:srgbClr val="000000"/>
              </a:solidFill>
            </a:endParaRP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2116943" y="1970091"/>
            <a:ext cx="213199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FF5008"/>
                </a:solidFill>
                <a:ea typeface="ＭＳ Ｐゴシック" pitchFamily="50" charset="-128"/>
              </a:rPr>
              <a:t>Coupling process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6337444" y="5391153"/>
            <a:ext cx="626776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  <a:ea typeface="ＭＳ Ｐゴシック" pitchFamily="50" charset="-128"/>
              </a:rPr>
              <a:t>EMS</a:t>
            </a:r>
          </a:p>
        </p:txBody>
      </p:sp>
      <p:sp>
        <p:nvSpPr>
          <p:cNvPr id="388129" name="Rectangle 33"/>
          <p:cNvSpPr>
            <a:spLocks noChangeArrowheads="1"/>
          </p:cNvSpPr>
          <p:nvPr/>
        </p:nvSpPr>
        <p:spPr bwMode="auto">
          <a:xfrm>
            <a:off x="6483353" y="2149478"/>
            <a:ext cx="1355725" cy="62706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Shields</a:t>
            </a:r>
          </a:p>
        </p:txBody>
      </p:sp>
      <p:sp>
        <p:nvSpPr>
          <p:cNvPr id="388130" name="Rectangle 34"/>
          <p:cNvSpPr>
            <a:spLocks noChangeArrowheads="1"/>
          </p:cNvSpPr>
          <p:nvPr/>
        </p:nvSpPr>
        <p:spPr bwMode="auto">
          <a:xfrm>
            <a:off x="4359278" y="2149478"/>
            <a:ext cx="1355725" cy="62706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EMI Filters</a:t>
            </a:r>
          </a:p>
        </p:txBody>
      </p:sp>
      <p:sp>
        <p:nvSpPr>
          <p:cNvPr id="388131" name="Rectangle 35"/>
          <p:cNvSpPr>
            <a:spLocks noChangeArrowheads="1"/>
          </p:cNvSpPr>
          <p:nvPr/>
        </p:nvSpPr>
        <p:spPr bwMode="auto">
          <a:xfrm>
            <a:off x="4732341" y="4238628"/>
            <a:ext cx="1355725" cy="62706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Shields</a:t>
            </a:r>
          </a:p>
        </p:txBody>
      </p:sp>
      <p:sp>
        <p:nvSpPr>
          <p:cNvPr id="388132" name="Rectangle 36"/>
          <p:cNvSpPr>
            <a:spLocks noChangeArrowheads="1"/>
          </p:cNvSpPr>
          <p:nvPr/>
        </p:nvSpPr>
        <p:spPr bwMode="auto">
          <a:xfrm>
            <a:off x="6448428" y="4238628"/>
            <a:ext cx="1355725" cy="62706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Shields</a:t>
            </a:r>
          </a:p>
        </p:txBody>
      </p:sp>
      <p:sp>
        <p:nvSpPr>
          <p:cNvPr id="388133" name="Rectangle 37"/>
          <p:cNvSpPr>
            <a:spLocks noChangeArrowheads="1"/>
          </p:cNvSpPr>
          <p:nvPr/>
        </p:nvSpPr>
        <p:spPr bwMode="auto">
          <a:xfrm>
            <a:off x="8067678" y="4238628"/>
            <a:ext cx="1355725" cy="62706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Shields</a:t>
            </a:r>
          </a:p>
        </p:txBody>
      </p:sp>
      <p:sp>
        <p:nvSpPr>
          <p:cNvPr id="388134" name="Rectangle 38"/>
          <p:cNvSpPr>
            <a:spLocks noChangeArrowheads="1"/>
          </p:cNvSpPr>
          <p:nvPr/>
        </p:nvSpPr>
        <p:spPr bwMode="auto">
          <a:xfrm>
            <a:off x="2559053" y="4238628"/>
            <a:ext cx="1355725" cy="62706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ea typeface="ＭＳ Ｐゴシック" pitchFamily="50" charset="-128"/>
              </a:rPr>
              <a:t>EMI Filters</a:t>
            </a:r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6826253" y="1333503"/>
            <a:ext cx="109485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  <a:ea typeface="ＭＳ Ｐゴシック" pitchFamily="50" charset="-128"/>
              </a:rPr>
              <a:t>Emission</a:t>
            </a:r>
          </a:p>
        </p:txBody>
      </p:sp>
      <p:sp>
        <p:nvSpPr>
          <p:cNvPr id="44" name="Title 2"/>
          <p:cNvSpPr txBox="1">
            <a:spLocks/>
          </p:cNvSpPr>
          <p:nvPr/>
        </p:nvSpPr>
        <p:spPr>
          <a:xfrm>
            <a:off x="2524127" y="350235"/>
            <a:ext cx="7126287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2"/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</a:t>
            </a:r>
            <a:r>
              <a:rPr lang="zh-CN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电磁兼容仿真</a:t>
            </a: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2E81DD68-AE1A-4E95-A580-BCD6F5FDA9F1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66" name="Group 16">
              <a:extLst>
                <a:ext uri="{FF2B5EF4-FFF2-40B4-BE49-F238E27FC236}">
                  <a16:creationId xmlns:a16="http://schemas.microsoft.com/office/drawing/2014/main" id="{32B35C7A-5694-4CA7-BCF7-7BF54E9940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86" name="Freeform 17">
                <a:extLst>
                  <a:ext uri="{FF2B5EF4-FFF2-40B4-BE49-F238E27FC236}">
                    <a16:creationId xmlns:a16="http://schemas.microsoft.com/office/drawing/2014/main" id="{D0CB6C8E-1159-4B16-8F9C-67C3BF13423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7" name="Freeform 18">
                <a:extLst>
                  <a:ext uri="{FF2B5EF4-FFF2-40B4-BE49-F238E27FC236}">
                    <a16:creationId xmlns:a16="http://schemas.microsoft.com/office/drawing/2014/main" id="{8F193C8C-4382-4C01-A248-9D35B3FA9B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0D6FD48D-2B6E-4232-ADD9-B2757D1337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60F44999-603A-40BB-9A0A-CC804E98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82" name="Freeform 7">
                <a:extLst>
                  <a:ext uri="{FF2B5EF4-FFF2-40B4-BE49-F238E27FC236}">
                    <a16:creationId xmlns:a16="http://schemas.microsoft.com/office/drawing/2014/main" id="{584C39A9-7CF4-40FA-BCB1-9E21E100EE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83" name="Group 8">
                <a:extLst>
                  <a:ext uri="{FF2B5EF4-FFF2-40B4-BE49-F238E27FC236}">
                    <a16:creationId xmlns:a16="http://schemas.microsoft.com/office/drawing/2014/main" id="{068B7073-9145-4E6E-B6A4-BBEE0C2DAC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84" name="Freeform 9">
                  <a:extLst>
                    <a:ext uri="{FF2B5EF4-FFF2-40B4-BE49-F238E27FC236}">
                      <a16:creationId xmlns:a16="http://schemas.microsoft.com/office/drawing/2014/main" id="{18A61691-7170-45E3-ABFB-290A72E205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85" name="Text Box 10">
                  <a:extLst>
                    <a:ext uri="{FF2B5EF4-FFF2-40B4-BE49-F238E27FC236}">
                      <a16:creationId xmlns:a16="http://schemas.microsoft.com/office/drawing/2014/main" id="{F48F08CD-277E-4EA3-9B13-B8D5D10886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8" name="Group 2">
              <a:extLst>
                <a:ext uri="{FF2B5EF4-FFF2-40B4-BE49-F238E27FC236}">
                  <a16:creationId xmlns:a16="http://schemas.microsoft.com/office/drawing/2014/main" id="{F1380393-D6A5-4FB3-828E-CC299EB72F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79" name="Freeform 3">
                <a:extLst>
                  <a:ext uri="{FF2B5EF4-FFF2-40B4-BE49-F238E27FC236}">
                    <a16:creationId xmlns:a16="http://schemas.microsoft.com/office/drawing/2014/main" id="{ED5218C3-772D-4DB8-A3D7-B64E9A31B2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0" name="Freeform 4">
                <a:extLst>
                  <a:ext uri="{FF2B5EF4-FFF2-40B4-BE49-F238E27FC236}">
                    <a16:creationId xmlns:a16="http://schemas.microsoft.com/office/drawing/2014/main" id="{2359AD01-48D5-47B3-BC2C-F0E757EFC5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81" name="Text Box 5">
                <a:extLst>
                  <a:ext uri="{FF2B5EF4-FFF2-40B4-BE49-F238E27FC236}">
                    <a16:creationId xmlns:a16="http://schemas.microsoft.com/office/drawing/2014/main" id="{14080A05-E43A-4A9C-B6E4-4F8B97F72B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1F7B3F0C-DDB0-4DC9-98BD-77C441E8A534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70" name="Group 11">
              <a:extLst>
                <a:ext uri="{FF2B5EF4-FFF2-40B4-BE49-F238E27FC236}">
                  <a16:creationId xmlns:a16="http://schemas.microsoft.com/office/drawing/2014/main" id="{61F81BDB-22BD-4227-A93B-B980A60516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75" name="Freeform 12">
                <a:extLst>
                  <a:ext uri="{FF2B5EF4-FFF2-40B4-BE49-F238E27FC236}">
                    <a16:creationId xmlns:a16="http://schemas.microsoft.com/office/drawing/2014/main" id="{7B79D9BC-39E3-42EE-97CB-F2D9C861A5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id="{DD2529F8-D3B0-46A2-A33B-BEF6E073B1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id="{BFDC1631-6459-468A-B0CE-92B59FF7DA6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78" name="Text Box 15">
                  <a:extLst>
                    <a:ext uri="{FF2B5EF4-FFF2-40B4-BE49-F238E27FC236}">
                      <a16:creationId xmlns:a16="http://schemas.microsoft.com/office/drawing/2014/main" id="{895A1C9E-42A7-4086-BAD6-867DF1A372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1" name="Group 22">
              <a:extLst>
                <a:ext uri="{FF2B5EF4-FFF2-40B4-BE49-F238E27FC236}">
                  <a16:creationId xmlns:a16="http://schemas.microsoft.com/office/drawing/2014/main" id="{486F7616-82AE-4A0D-9B3A-E5B022E3F0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F1506521-F945-45D9-876F-6378960F55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74" name="Rectangle 24">
                <a:extLst>
                  <a:ext uri="{FF2B5EF4-FFF2-40B4-BE49-F238E27FC236}">
                    <a16:creationId xmlns:a16="http://schemas.microsoft.com/office/drawing/2014/main" id="{21182744-52D4-4F2B-B733-A2C0473E18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22D29CBE-1C36-42E4-964E-D85107DEB1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3632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8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29" grpId="0" animBg="1"/>
      <p:bldP spid="388130" grpId="0" animBg="1"/>
      <p:bldP spid="388131" grpId="0" animBg="1"/>
      <p:bldP spid="388132" grpId="0" animBg="1"/>
      <p:bldP spid="388133" grpId="0" animBg="1"/>
      <p:bldP spid="3881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45199" y="225255"/>
            <a:ext cx="7126287" cy="609600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仿真解决电磁干扰关键点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12069" y="906706"/>
            <a:ext cx="640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2286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Pct val="120000"/>
              <a:buFont typeface="Arial" charset="0"/>
              <a:buChar char="•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4572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Font typeface="Calibri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687388" indent="-225425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914400" indent="-227013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2288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模型建立： 建模体现源头、耦合路径、受扰体的细节</a:t>
            </a:r>
            <a:endParaRPr lang="ja-JP" altLang="en-US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8" descr="sp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99" y="3510378"/>
            <a:ext cx="4703435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2"/>
            <a:ext cx="32575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98392"/>
            <a:ext cx="3905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4CAA9EB9-3B8D-4B52-8875-F220338CC1E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CC8DB32F-9CFA-4B87-BB5F-C3CBD1AC1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5296006E-6434-46FC-8747-E0C2E76C89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E8D6C226-8059-4CE1-8756-715E3E9D2B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Text Box 19">
                <a:extLst>
                  <a:ext uri="{FF2B5EF4-FFF2-40B4-BE49-F238E27FC236}">
                    <a16:creationId xmlns:a16="http://schemas.microsoft.com/office/drawing/2014/main" id="{8F32EC6A-0157-459E-8318-F9484F4B53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62D40F41-C767-4E6E-973E-CA9EBEF5B6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C3E92D0B-AE93-4E81-81D2-D074647FE07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6" name="Group 8">
                <a:extLst>
                  <a:ext uri="{FF2B5EF4-FFF2-40B4-BE49-F238E27FC236}">
                    <a16:creationId xmlns:a16="http://schemas.microsoft.com/office/drawing/2014/main" id="{A72542CE-4AF7-4893-80BB-FDD1AA84A3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62CE705B-E6EA-4D6B-883C-95E5146D66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Text Box 10">
                  <a:extLst>
                    <a:ext uri="{FF2B5EF4-FFF2-40B4-BE49-F238E27FC236}">
                      <a16:creationId xmlns:a16="http://schemas.microsoft.com/office/drawing/2014/main" id="{23C5F99D-CEDD-4F0F-B1B2-C0922EBD1B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B5404073-D644-41E5-9CEB-2DCEC04CC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3C921D40-3877-456B-9D79-40DAB05921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985575F1-A730-4DEA-BF21-FD799B68E0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4" name="Text Box 5">
                <a:extLst>
                  <a:ext uri="{FF2B5EF4-FFF2-40B4-BE49-F238E27FC236}">
                    <a16:creationId xmlns:a16="http://schemas.microsoft.com/office/drawing/2014/main" id="{A9DE0D98-556D-49BE-BF1A-4FB2A4AC53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7FE389D-5507-426F-80CA-3B6584FE3105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D22B85F0-B8CE-4BB1-B065-401122E31F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FD54D169-2E7C-4B3A-A3A6-F23235FDC5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9" name="Group 13">
                <a:extLst>
                  <a:ext uri="{FF2B5EF4-FFF2-40B4-BE49-F238E27FC236}">
                    <a16:creationId xmlns:a16="http://schemas.microsoft.com/office/drawing/2014/main" id="{4F271E7A-889E-4A7F-BE9C-FB8C7182B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E7D92D23-4473-4401-91FB-21E6595657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1" name="Text Box 15">
                  <a:extLst>
                    <a:ext uri="{FF2B5EF4-FFF2-40B4-BE49-F238E27FC236}">
                      <a16:creationId xmlns:a16="http://schemas.microsoft.com/office/drawing/2014/main" id="{2A854181-3446-40F3-98C6-6C4F4CDB5E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AD7856F6-988D-45E5-A0A4-0522DE2F0A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A4B64564-7C04-4C8D-A636-3848715751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508D00EB-2A0E-43F4-A1DF-358BB1104C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711EE445-DC6E-401C-8048-036D1CA0A2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98649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51237" y="3381670"/>
            <a:ext cx="2287588" cy="2636838"/>
            <a:chOff x="400" y="2207"/>
            <a:chExt cx="1441" cy="1661"/>
          </a:xfrm>
        </p:grpSpPr>
        <p:sp>
          <p:nvSpPr>
            <p:cNvPr id="936967" name="Freeform 7"/>
            <p:cNvSpPr>
              <a:spLocks noChangeAspect="1"/>
            </p:cNvSpPr>
            <p:nvPr/>
          </p:nvSpPr>
          <p:spPr bwMode="auto">
            <a:xfrm>
              <a:off x="400" y="2332"/>
              <a:ext cx="1441" cy="1536"/>
            </a:xfrm>
            <a:custGeom>
              <a:avLst/>
              <a:gdLst/>
              <a:ahLst/>
              <a:cxnLst>
                <a:cxn ang="0">
                  <a:pos x="3200" y="3413"/>
                </a:cxn>
                <a:cxn ang="0">
                  <a:pos x="3200" y="0"/>
                </a:cxn>
                <a:cxn ang="0">
                  <a:pos x="0" y="0"/>
                </a:cxn>
                <a:cxn ang="0">
                  <a:pos x="3200" y="3413"/>
                </a:cxn>
              </a:cxnLst>
              <a:rect l="0" t="0" r="r" b="b"/>
              <a:pathLst>
                <a:path w="3200" h="3413">
                  <a:moveTo>
                    <a:pt x="3200" y="3413"/>
                  </a:moveTo>
                  <a:lnTo>
                    <a:pt x="3200" y="0"/>
                  </a:lnTo>
                  <a:lnTo>
                    <a:pt x="0" y="0"/>
                  </a:lnTo>
                  <a:cubicBezTo>
                    <a:pt x="0" y="1885"/>
                    <a:pt x="1433" y="3413"/>
                    <a:pt x="3200" y="3413"/>
                  </a:cubicBezTo>
                  <a:close/>
                </a:path>
              </a:pathLst>
            </a:custGeom>
            <a:solidFill>
              <a:schemeClr val="accent1"/>
            </a:solidFill>
            <a:ln w="7938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00" y="2207"/>
              <a:ext cx="1441" cy="1661"/>
              <a:chOff x="400" y="2207"/>
              <a:chExt cx="1441" cy="1661"/>
            </a:xfrm>
          </p:grpSpPr>
          <p:sp>
            <p:nvSpPr>
              <p:cNvPr id="936969" name="Freeform 9"/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970" name="Text Box 10"/>
              <p:cNvSpPr txBox="1">
                <a:spLocks noChangeArrowheads="1"/>
              </p:cNvSpPr>
              <p:nvPr/>
            </p:nvSpPr>
            <p:spPr bwMode="auto">
              <a:xfrm rot="2826650">
                <a:off x="349" y="2818"/>
                <a:ext cx="163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</a:rPr>
                  <a:t>电磁部件设计分析</a:t>
                </a:r>
                <a:endParaRPr lang="en-US" sz="2000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en-US" sz="1600" b="1" dirty="0">
                    <a:solidFill>
                      <a:schemeClr val="bg1"/>
                    </a:solidFill>
                  </a:rPr>
                  <a:t>(</a:t>
                </a:r>
                <a:r>
                  <a:rPr lang="zh-CN" altLang="en-US" sz="1600" b="1" dirty="0">
                    <a:solidFill>
                      <a:schemeClr val="bg1"/>
                    </a:solidFill>
                  </a:rPr>
                  <a:t>变压器、电感、开关频率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211837" y="772810"/>
            <a:ext cx="2312988" cy="3079751"/>
            <a:chOff x="1824" y="536"/>
            <a:chExt cx="1457" cy="1940"/>
          </a:xfrm>
        </p:grpSpPr>
        <p:sp>
          <p:nvSpPr>
            <p:cNvPr id="936972" name="Freeform 12"/>
            <p:cNvSpPr>
              <a:spLocks noChangeAspect="1"/>
            </p:cNvSpPr>
            <p:nvPr/>
          </p:nvSpPr>
          <p:spPr bwMode="auto">
            <a:xfrm>
              <a:off x="1841" y="795"/>
              <a:ext cx="1440" cy="1537"/>
            </a:xfrm>
            <a:custGeom>
              <a:avLst/>
              <a:gdLst/>
              <a:ahLst/>
              <a:cxnLst>
                <a:cxn ang="0">
                  <a:pos x="0" y="3414"/>
                </a:cxn>
                <a:cxn ang="0">
                  <a:pos x="3200" y="341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414"/>
                </a:cxn>
              </a:cxnLst>
              <a:rect l="0" t="0" r="r" b="b"/>
              <a:pathLst>
                <a:path w="3200" h="3414">
                  <a:moveTo>
                    <a:pt x="0" y="3414"/>
                  </a:moveTo>
                  <a:lnTo>
                    <a:pt x="3200" y="3414"/>
                  </a:lnTo>
                  <a:cubicBezTo>
                    <a:pt x="3200" y="1528"/>
                    <a:pt x="1767" y="0"/>
                    <a:pt x="0" y="0"/>
                  </a:cubicBezTo>
                  <a:lnTo>
                    <a:pt x="0" y="0"/>
                  </a:lnTo>
                  <a:lnTo>
                    <a:pt x="0" y="3414"/>
                  </a:lnTo>
                  <a:close/>
                </a:path>
              </a:pathLst>
            </a:custGeom>
            <a:solidFill>
              <a:srgbClr val="FF0000"/>
            </a:solidFill>
            <a:ln w="7938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824" y="536"/>
              <a:ext cx="1440" cy="1940"/>
              <a:chOff x="2640" y="-40"/>
              <a:chExt cx="1440" cy="1940"/>
            </a:xfrm>
          </p:grpSpPr>
          <p:sp>
            <p:nvSpPr>
              <p:cNvPr id="936974" name="Freeform 14"/>
              <p:cNvSpPr>
                <a:spLocks noChangeAspect="1"/>
              </p:cNvSpPr>
              <p:nvPr/>
            </p:nvSpPr>
            <p:spPr bwMode="auto">
              <a:xfrm>
                <a:off x="2640" y="192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975" name="Text Box 15"/>
              <p:cNvSpPr txBox="1">
                <a:spLocks noChangeArrowheads="1"/>
              </p:cNvSpPr>
              <p:nvPr/>
            </p:nvSpPr>
            <p:spPr bwMode="auto">
              <a:xfrm rot="2860554">
                <a:off x="2413" y="726"/>
                <a:ext cx="194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</a:rPr>
                  <a:t>电磁兼容分析设计</a:t>
                </a:r>
                <a:endParaRPr lang="en-US" altLang="zh-CN" sz="2000" b="1" dirty="0">
                  <a:solidFill>
                    <a:schemeClr val="bg1"/>
                  </a:solidFill>
                </a:endParaRPr>
              </a:p>
              <a:p>
                <a:pPr algn="ctr" eaLnBrk="0" hangingPunct="0"/>
                <a:r>
                  <a:rPr lang="zh-CN" altLang="en-US" sz="1600" b="1" dirty="0">
                    <a:solidFill>
                      <a:schemeClr val="bg1"/>
                    </a:solidFill>
                  </a:rPr>
                  <a:t>（滤波电路、线缆、传导干扰）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0841" y="3562645"/>
            <a:ext cx="2297113" cy="2455863"/>
            <a:chOff x="1834" y="2321"/>
            <a:chExt cx="1447" cy="1547"/>
          </a:xfrm>
        </p:grpSpPr>
        <p:sp>
          <p:nvSpPr>
            <p:cNvPr id="936963" name="Freeform 3"/>
            <p:cNvSpPr>
              <a:spLocks noChangeAspect="1"/>
            </p:cNvSpPr>
            <p:nvPr/>
          </p:nvSpPr>
          <p:spPr bwMode="auto">
            <a:xfrm>
              <a:off x="1841" y="2332"/>
              <a:ext cx="1440" cy="1536"/>
            </a:xfrm>
            <a:custGeom>
              <a:avLst/>
              <a:gdLst/>
              <a:ahLst/>
              <a:cxnLst>
                <a:cxn ang="0">
                  <a:pos x="3200" y="0"/>
                </a:cxn>
                <a:cxn ang="0">
                  <a:pos x="0" y="0"/>
                </a:cxn>
                <a:cxn ang="0">
                  <a:pos x="0" y="3413"/>
                </a:cxn>
                <a:cxn ang="0">
                  <a:pos x="3200" y="0"/>
                </a:cxn>
                <a:cxn ang="0">
                  <a:pos x="3200" y="0"/>
                </a:cxn>
              </a:cxnLst>
              <a:rect l="0" t="0" r="r" b="b"/>
              <a:pathLst>
                <a:path w="3200" h="3413">
                  <a:moveTo>
                    <a:pt x="3200" y="0"/>
                  </a:moveTo>
                  <a:lnTo>
                    <a:pt x="0" y="0"/>
                  </a:lnTo>
                  <a:lnTo>
                    <a:pt x="0" y="3413"/>
                  </a:lnTo>
                  <a:cubicBezTo>
                    <a:pt x="1767" y="3413"/>
                    <a:pt x="3200" y="1885"/>
                    <a:pt x="3200" y="0"/>
                  </a:cubicBezTo>
                  <a:cubicBezTo>
                    <a:pt x="3200" y="0"/>
                    <a:pt x="3200" y="0"/>
                    <a:pt x="3200" y="0"/>
                  </a:cubicBezTo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964" name="Freeform 4"/>
            <p:cNvSpPr>
              <a:spLocks noChangeAspect="1"/>
            </p:cNvSpPr>
            <p:nvPr/>
          </p:nvSpPr>
          <p:spPr bwMode="auto">
            <a:xfrm>
              <a:off x="1834" y="2321"/>
              <a:ext cx="1440" cy="1536"/>
            </a:xfrm>
            <a:custGeom>
              <a:avLst/>
              <a:gdLst/>
              <a:ahLst/>
              <a:cxnLst>
                <a:cxn ang="0">
                  <a:pos x="3200" y="0"/>
                </a:cxn>
                <a:cxn ang="0">
                  <a:pos x="0" y="0"/>
                </a:cxn>
                <a:cxn ang="0">
                  <a:pos x="0" y="3413"/>
                </a:cxn>
                <a:cxn ang="0">
                  <a:pos x="3200" y="0"/>
                </a:cxn>
                <a:cxn ang="0">
                  <a:pos x="3200" y="0"/>
                </a:cxn>
              </a:cxnLst>
              <a:rect l="0" t="0" r="r" b="b"/>
              <a:pathLst>
                <a:path w="3200" h="3413">
                  <a:moveTo>
                    <a:pt x="3200" y="0"/>
                  </a:moveTo>
                  <a:lnTo>
                    <a:pt x="0" y="0"/>
                  </a:lnTo>
                  <a:lnTo>
                    <a:pt x="0" y="3413"/>
                  </a:lnTo>
                  <a:cubicBezTo>
                    <a:pt x="1767" y="3413"/>
                    <a:pt x="3200" y="1885"/>
                    <a:pt x="3200" y="0"/>
                  </a:cubicBezTo>
                  <a:cubicBezTo>
                    <a:pt x="3200" y="0"/>
                    <a:pt x="3200" y="0"/>
                    <a:pt x="3200" y="0"/>
                  </a:cubicBezTo>
                  <a:close/>
                </a:path>
              </a:pathLst>
            </a:custGeom>
            <a:solidFill>
              <a:srgbClr val="00CC00"/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6965" name="Text Box 5"/>
            <p:cNvSpPr txBox="1">
              <a:spLocks noChangeArrowheads="1"/>
            </p:cNvSpPr>
            <p:nvPr/>
          </p:nvSpPr>
          <p:spPr bwMode="auto">
            <a:xfrm rot="19089621">
              <a:off x="1839" y="2819"/>
              <a:ext cx="1358" cy="407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</a:rPr>
                <a:t>开关器件设计</a:t>
              </a:r>
              <a:endParaRPr lang="en-US" sz="1600" b="1" dirty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600" b="1" dirty="0">
                  <a:solidFill>
                    <a:schemeClr val="bg1"/>
                  </a:solidFill>
                </a:rPr>
                <a:t>(IGBT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、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MOSFET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、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SCR</a:t>
              </a:r>
              <a:r>
                <a:rPr lang="en-US" sz="1600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951240" y="1146471"/>
            <a:ext cx="2287588" cy="2439989"/>
            <a:chOff x="400" y="795"/>
            <a:chExt cx="1441" cy="1537"/>
          </a:xfrm>
        </p:grpSpPr>
        <p:sp>
          <p:nvSpPr>
            <p:cNvPr id="936977" name="Freeform 17"/>
            <p:cNvSpPr>
              <a:spLocks noChangeAspect="1"/>
            </p:cNvSpPr>
            <p:nvPr/>
          </p:nvSpPr>
          <p:spPr bwMode="auto">
            <a:xfrm>
              <a:off x="400" y="795"/>
              <a:ext cx="1441" cy="1537"/>
            </a:xfrm>
            <a:custGeom>
              <a:avLst/>
              <a:gdLst/>
              <a:ahLst/>
              <a:cxnLst>
                <a:cxn ang="0">
                  <a:pos x="0" y="3414"/>
                </a:cxn>
                <a:cxn ang="0">
                  <a:pos x="3200" y="3414"/>
                </a:cxn>
                <a:cxn ang="0">
                  <a:pos x="3200" y="0"/>
                </a:cxn>
                <a:cxn ang="0">
                  <a:pos x="0" y="3414"/>
                </a:cxn>
              </a:cxnLst>
              <a:rect l="0" t="0" r="r" b="b"/>
              <a:pathLst>
                <a:path w="3200" h="3414">
                  <a:moveTo>
                    <a:pt x="0" y="3414"/>
                  </a:moveTo>
                  <a:lnTo>
                    <a:pt x="3200" y="3414"/>
                  </a:lnTo>
                  <a:lnTo>
                    <a:pt x="3200" y="0"/>
                  </a:lnTo>
                  <a:cubicBezTo>
                    <a:pt x="1433" y="0"/>
                    <a:pt x="0" y="1528"/>
                    <a:pt x="0" y="3414"/>
                  </a:cubicBezTo>
                  <a:close/>
                </a:path>
              </a:pathLst>
            </a:custGeom>
            <a:gradFill rotWithShape="1">
              <a:gsLst>
                <a:gs pos="0">
                  <a:srgbClr val="6600CC"/>
                </a:gs>
                <a:gs pos="100000">
                  <a:srgbClr val="6600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978" name="Freeform 18"/>
            <p:cNvSpPr>
              <a:spLocks noChangeAspect="1"/>
            </p:cNvSpPr>
            <p:nvPr/>
          </p:nvSpPr>
          <p:spPr bwMode="auto">
            <a:xfrm>
              <a:off x="400" y="795"/>
              <a:ext cx="1441" cy="1537"/>
            </a:xfrm>
            <a:custGeom>
              <a:avLst/>
              <a:gdLst/>
              <a:ahLst/>
              <a:cxnLst>
                <a:cxn ang="0">
                  <a:pos x="0" y="3414"/>
                </a:cxn>
                <a:cxn ang="0">
                  <a:pos x="3200" y="3414"/>
                </a:cxn>
                <a:cxn ang="0">
                  <a:pos x="3200" y="0"/>
                </a:cxn>
                <a:cxn ang="0">
                  <a:pos x="0" y="3414"/>
                </a:cxn>
              </a:cxnLst>
              <a:rect l="0" t="0" r="r" b="b"/>
              <a:pathLst>
                <a:path w="3200" h="3414">
                  <a:moveTo>
                    <a:pt x="0" y="3414"/>
                  </a:moveTo>
                  <a:lnTo>
                    <a:pt x="3200" y="3414"/>
                  </a:lnTo>
                  <a:lnTo>
                    <a:pt x="3200" y="0"/>
                  </a:lnTo>
                  <a:cubicBezTo>
                    <a:pt x="1433" y="0"/>
                    <a:pt x="0" y="1528"/>
                    <a:pt x="0" y="3414"/>
                  </a:cubicBezTo>
                  <a:close/>
                </a:path>
              </a:pathLst>
            </a:custGeom>
            <a:solidFill>
              <a:srgbClr val="0000FF"/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979" name="Text Box 19"/>
            <p:cNvSpPr txBox="1">
              <a:spLocks noChangeArrowheads="1"/>
            </p:cNvSpPr>
            <p:nvPr/>
          </p:nvSpPr>
          <p:spPr bwMode="auto">
            <a:xfrm rot="18864066">
              <a:off x="379" y="1342"/>
              <a:ext cx="1490" cy="40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</a:rPr>
                <a:t>开关电源系统设计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600" b="1" dirty="0">
                  <a:solidFill>
                    <a:schemeClr val="bg1"/>
                  </a:solidFill>
                </a:rPr>
                <a:t>(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主电路拓扑、控制原理</a:t>
              </a:r>
              <a:r>
                <a:rPr lang="en-US" sz="1600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936981" name="Freeform 21"/>
          <p:cNvSpPr>
            <a:spLocks noChangeAspect="1"/>
          </p:cNvSpPr>
          <p:nvPr/>
        </p:nvSpPr>
        <p:spPr bwMode="auto">
          <a:xfrm>
            <a:off x="3472876" y="2710847"/>
            <a:ext cx="1525588" cy="1624013"/>
          </a:xfrm>
          <a:custGeom>
            <a:avLst/>
            <a:gdLst/>
            <a:ahLst/>
            <a:cxnLst>
              <a:cxn ang="0">
                <a:pos x="0" y="341"/>
              </a:cxn>
              <a:cxn ang="0">
                <a:pos x="320" y="0"/>
              </a:cxn>
              <a:cxn ang="0">
                <a:pos x="640" y="341"/>
              </a:cxn>
              <a:cxn ang="0">
                <a:pos x="640" y="341"/>
              </a:cxn>
              <a:cxn ang="0">
                <a:pos x="320" y="682"/>
              </a:cxn>
              <a:cxn ang="0">
                <a:pos x="0" y="341"/>
              </a:cxn>
            </a:cxnLst>
            <a:rect l="0" t="0" r="r" b="b"/>
            <a:pathLst>
              <a:path w="640" h="682">
                <a:moveTo>
                  <a:pt x="0" y="341"/>
                </a:moveTo>
                <a:cubicBezTo>
                  <a:pt x="0" y="153"/>
                  <a:pt x="143" y="0"/>
                  <a:pt x="320" y="0"/>
                </a:cubicBezTo>
                <a:cubicBezTo>
                  <a:pt x="497" y="0"/>
                  <a:pt x="640" y="153"/>
                  <a:pt x="640" y="341"/>
                </a:cubicBezTo>
                <a:cubicBezTo>
                  <a:pt x="640" y="341"/>
                  <a:pt x="640" y="341"/>
                  <a:pt x="640" y="341"/>
                </a:cubicBezTo>
                <a:cubicBezTo>
                  <a:pt x="640" y="530"/>
                  <a:pt x="497" y="682"/>
                  <a:pt x="320" y="682"/>
                </a:cubicBezTo>
                <a:cubicBezTo>
                  <a:pt x="143" y="682"/>
                  <a:pt x="0" y="530"/>
                  <a:pt x="0" y="341"/>
                </a:cubicBezTo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8001" cap="rnd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472876" y="2710847"/>
            <a:ext cx="1525588" cy="1624013"/>
            <a:chOff x="1360" y="1820"/>
            <a:chExt cx="961" cy="1023"/>
          </a:xfrm>
        </p:grpSpPr>
        <p:sp>
          <p:nvSpPr>
            <p:cNvPr id="936983" name="Freeform 23"/>
            <p:cNvSpPr>
              <a:spLocks noChangeAspect="1"/>
            </p:cNvSpPr>
            <p:nvPr/>
          </p:nvSpPr>
          <p:spPr bwMode="auto">
            <a:xfrm>
              <a:off x="1360" y="1820"/>
              <a:ext cx="961" cy="1023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36984" name="Rectangle 24"/>
            <p:cNvSpPr>
              <a:spLocks noChangeAspect="1" noChangeArrowheads="1"/>
            </p:cNvSpPr>
            <p:nvPr/>
          </p:nvSpPr>
          <p:spPr bwMode="auto">
            <a:xfrm>
              <a:off x="1516" y="2254"/>
              <a:ext cx="646" cy="19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</a:rPr>
                <a:t>电源系统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 flipH="1">
            <a:off x="5950087" y="1185457"/>
            <a:ext cx="3087687" cy="5045075"/>
            <a:chOff x="2953" y="729"/>
            <a:chExt cx="1945" cy="3178"/>
          </a:xfrm>
        </p:grpSpPr>
        <p:sp>
          <p:nvSpPr>
            <p:cNvPr id="59" name="Curved Up Arrow 58"/>
            <p:cNvSpPr>
              <a:spLocks noChangeArrowheads="1"/>
            </p:cNvSpPr>
            <p:nvPr/>
          </p:nvSpPr>
          <p:spPr bwMode="auto">
            <a:xfrm rot="10800000" flipV="1">
              <a:off x="2953" y="3444"/>
              <a:ext cx="1918" cy="463"/>
            </a:xfrm>
            <a:prstGeom prst="curvedUpArrow">
              <a:avLst>
                <a:gd name="adj1" fmla="val 36535"/>
                <a:gd name="adj2" fmla="val 60278"/>
                <a:gd name="adj3" fmla="val 24838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Curved Down Arrow 59"/>
            <p:cNvSpPr>
              <a:spLocks noChangeArrowheads="1"/>
            </p:cNvSpPr>
            <p:nvPr/>
          </p:nvSpPr>
          <p:spPr bwMode="auto">
            <a:xfrm>
              <a:off x="2953" y="729"/>
              <a:ext cx="1945" cy="471"/>
            </a:xfrm>
            <a:prstGeom prst="curvedDownArrow">
              <a:avLst>
                <a:gd name="adj1" fmla="val 30340"/>
                <a:gd name="adj2" fmla="val 85554"/>
                <a:gd name="adj3" fmla="val 40338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8" name="Title 2"/>
          <p:cNvSpPr>
            <a:spLocks noGrp="1"/>
          </p:cNvSpPr>
          <p:nvPr>
            <p:ph type="title"/>
          </p:nvPr>
        </p:nvSpPr>
        <p:spPr>
          <a:xfrm>
            <a:off x="1229907" y="317396"/>
            <a:ext cx="7126287" cy="609600"/>
          </a:xfrm>
        </p:spPr>
        <p:txBody>
          <a:bodyPr/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开关电源面临的挑战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67EED56-C21A-4B1C-9006-69088DD96137}"/>
              </a:ext>
            </a:extLst>
          </p:cNvPr>
          <p:cNvGrpSpPr/>
          <p:nvPr/>
        </p:nvGrpSpPr>
        <p:grpSpPr>
          <a:xfrm>
            <a:off x="6941489" y="2209105"/>
            <a:ext cx="3552978" cy="3050378"/>
            <a:chOff x="7302676" y="2471345"/>
            <a:chExt cx="3552978" cy="3050378"/>
          </a:xfrm>
        </p:grpSpPr>
        <p:grpSp>
          <p:nvGrpSpPr>
            <p:cNvPr id="17" name="Group 29"/>
            <p:cNvGrpSpPr>
              <a:grpSpLocks/>
            </p:cNvGrpSpPr>
            <p:nvPr/>
          </p:nvGrpSpPr>
          <p:grpSpPr bwMode="auto">
            <a:xfrm>
              <a:off x="8745544" y="2576516"/>
              <a:ext cx="1436688" cy="2852738"/>
              <a:chOff x="4549" y="1437"/>
              <a:chExt cx="905" cy="1797"/>
            </a:xfrm>
          </p:grpSpPr>
          <p:sp>
            <p:nvSpPr>
              <p:cNvPr id="936992" name="Rectangle 32"/>
              <p:cNvSpPr>
                <a:spLocks noChangeArrowheads="1"/>
              </p:cNvSpPr>
              <p:nvPr/>
            </p:nvSpPr>
            <p:spPr bwMode="auto">
              <a:xfrm>
                <a:off x="4554" y="2102"/>
                <a:ext cx="900" cy="45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hangingPunct="0"/>
                <a:r>
                  <a:rPr lang="zh-CN" altLang="en-US" b="1" dirty="0">
                    <a:solidFill>
                      <a:schemeClr val="bg2"/>
                    </a:solidFill>
                    <a:latin typeface="55 Helvetica Roman" charset="0"/>
                  </a:rPr>
                  <a:t>可靠性设计</a:t>
                </a:r>
                <a:endParaRPr lang="en-US" altLang="zh-CN" b="1" dirty="0">
                  <a:solidFill>
                    <a:schemeClr val="bg2"/>
                  </a:solidFill>
                  <a:latin typeface="55 Helvetica Roman" charset="0"/>
                </a:endParaRPr>
              </a:p>
            </p:txBody>
          </p:sp>
          <p:grpSp>
            <p:nvGrpSpPr>
              <p:cNvPr id="21" name="Group 33"/>
              <p:cNvGrpSpPr>
                <a:grpSpLocks/>
              </p:cNvGrpSpPr>
              <p:nvPr/>
            </p:nvGrpSpPr>
            <p:grpSpPr bwMode="auto">
              <a:xfrm>
                <a:off x="4549" y="1437"/>
                <a:ext cx="905" cy="1797"/>
                <a:chOff x="4549" y="938"/>
                <a:chExt cx="905" cy="1797"/>
              </a:xfrm>
            </p:grpSpPr>
            <p:sp>
              <p:nvSpPr>
                <p:cNvPr id="936994" name="Rectangle 34"/>
                <p:cNvSpPr>
                  <a:spLocks noChangeArrowheads="1"/>
                </p:cNvSpPr>
                <p:nvPr/>
              </p:nvSpPr>
              <p:spPr bwMode="auto">
                <a:xfrm>
                  <a:off x="4549" y="938"/>
                  <a:ext cx="905" cy="454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eaLnBrk="0" hangingPunct="0"/>
                  <a:r>
                    <a:rPr lang="zh-CN" altLang="en-US" b="1" dirty="0">
                      <a:solidFill>
                        <a:schemeClr val="bg2"/>
                      </a:solidFill>
                      <a:latin typeface="55 Helvetica Roman" charset="0"/>
                    </a:rPr>
                    <a:t>热、应力设计</a:t>
                  </a:r>
                  <a:endParaRPr lang="en-US" b="1" dirty="0">
                    <a:solidFill>
                      <a:schemeClr val="bg2"/>
                    </a:solidFill>
                    <a:latin typeface="55 Helvetica Roman" charset="0"/>
                  </a:endParaRPr>
                </a:p>
              </p:txBody>
            </p:sp>
            <p:sp>
              <p:nvSpPr>
                <p:cNvPr id="936995" name="Rectangle 35"/>
                <p:cNvSpPr>
                  <a:spLocks noChangeArrowheads="1"/>
                </p:cNvSpPr>
                <p:nvPr/>
              </p:nvSpPr>
              <p:spPr bwMode="auto">
                <a:xfrm>
                  <a:off x="4560" y="2281"/>
                  <a:ext cx="894" cy="454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eaLnBrk="0" hangingPunct="0"/>
                  <a:r>
                    <a:rPr lang="zh-TW" altLang="en-US" b="1" dirty="0">
                      <a:solidFill>
                        <a:schemeClr val="bg2"/>
                      </a:solidFill>
                      <a:latin typeface="55 Helvetica Roman" charset="0"/>
                    </a:rPr>
                    <a:t>系統設計</a:t>
                  </a:r>
                  <a:endParaRPr lang="en-US" b="1" dirty="0">
                    <a:solidFill>
                      <a:schemeClr val="bg2"/>
                    </a:solidFill>
                    <a:latin typeface="55 Helvetica Roman" charset="0"/>
                  </a:endParaRPr>
                </a:p>
              </p:txBody>
            </p:sp>
          </p:grpSp>
        </p:grpSp>
        <p:sp>
          <p:nvSpPr>
            <p:cNvPr id="24" name="矩形 23"/>
            <p:cNvSpPr/>
            <p:nvPr/>
          </p:nvSpPr>
          <p:spPr>
            <a:xfrm>
              <a:off x="9508810" y="3824885"/>
              <a:ext cx="13468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endParaRPr lang="en-US" altLang="zh-CN" b="1" dirty="0">
                <a:solidFill>
                  <a:schemeClr val="bg1"/>
                </a:solidFill>
                <a:latin typeface="55 Helvetica Roman" charset="0"/>
              </a:endParaRPr>
            </a:p>
          </p:txBody>
        </p:sp>
        <p:sp>
          <p:nvSpPr>
            <p:cNvPr id="20" name="立方體 19">
              <a:extLst>
                <a:ext uri="{FF2B5EF4-FFF2-40B4-BE49-F238E27FC236}">
                  <a16:creationId xmlns:a16="http://schemas.microsoft.com/office/drawing/2014/main" id="{BA4A3FF4-AD7A-4A8C-8B8D-678DCCA7C60B}"/>
                </a:ext>
              </a:extLst>
            </p:cNvPr>
            <p:cNvSpPr/>
            <p:nvPr/>
          </p:nvSpPr>
          <p:spPr bwMode="auto">
            <a:xfrm flipH="1">
              <a:off x="7302676" y="2471345"/>
              <a:ext cx="1223170" cy="3050378"/>
            </a:xfrm>
            <a:prstGeom prst="cube">
              <a:avLst>
                <a:gd name="adj" fmla="val 74718"/>
              </a:avLst>
            </a:prstGeom>
            <a:solidFill>
              <a:schemeClr val="bg2"/>
            </a:solidFill>
            <a:ln w="12700" cap="sq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42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1676400" y="414270"/>
            <a:ext cx="7126287" cy="609600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仿真解决电磁干扰关键点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D775CC8-B61F-4DEF-B478-C01AC6DC12BD}"/>
              </a:ext>
            </a:extLst>
          </p:cNvPr>
          <p:cNvGrpSpPr/>
          <p:nvPr/>
        </p:nvGrpSpPr>
        <p:grpSpPr>
          <a:xfrm>
            <a:off x="934242" y="1219200"/>
            <a:ext cx="10257601" cy="4953000"/>
            <a:chOff x="1676400" y="1981203"/>
            <a:chExt cx="8610600" cy="415772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981203"/>
              <a:ext cx="8610600" cy="282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标题 2"/>
            <p:cNvSpPr txBox="1">
              <a:spLocks/>
            </p:cNvSpPr>
            <p:nvPr/>
          </p:nvSpPr>
          <p:spPr bwMode="auto">
            <a:xfrm>
              <a:off x="2743203" y="5529330"/>
              <a:ext cx="712628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alibri" pitchFamily="34" charset="0"/>
                  <a:ea typeface="+mj-ea"/>
                  <a:cs typeface="Calibri" pitchFamily="34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zh-CN" altLang="en-US" sz="2400" kern="0" dirty="0"/>
                <a:t>对地电容是共模电流的主要通道，仿真必须能体现该电容</a:t>
              </a:r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5972044" y="3787462"/>
              <a:ext cx="704057" cy="457200"/>
            </a:xfrm>
            <a:prstGeom prst="ellipse">
              <a:avLst/>
            </a:prstGeom>
            <a:noFill/>
            <a:ln w="12700" cap="sq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>
              <a:off x="6324069" y="4244662"/>
              <a:ext cx="0" cy="1165538"/>
            </a:xfrm>
            <a:prstGeom prst="straightConnector1">
              <a:avLst/>
            </a:prstGeom>
            <a:solidFill>
              <a:schemeClr val="accent2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arrow"/>
            </a:ln>
            <a:effectLst/>
          </p:spPr>
        </p:cxn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F878FA5-A11A-4437-851B-072A85036FD3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2342C116-16DA-4536-8FBA-50AAE2D041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8E5C6C72-576C-4B2A-A2A8-9D97C5D146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14E91D39-7FBF-4B56-8547-3931775B41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Text Box 19">
                <a:extLst>
                  <a:ext uri="{FF2B5EF4-FFF2-40B4-BE49-F238E27FC236}">
                    <a16:creationId xmlns:a16="http://schemas.microsoft.com/office/drawing/2014/main" id="{AEE000F5-B7F9-4C5B-965A-C1B99BE77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E8B4E973-3939-45E7-A220-FC2BC1F096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2D1B717A-FD4B-44DD-A51E-BC5FD8CE84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7" name="Group 8">
                <a:extLst>
                  <a:ext uri="{FF2B5EF4-FFF2-40B4-BE49-F238E27FC236}">
                    <a16:creationId xmlns:a16="http://schemas.microsoft.com/office/drawing/2014/main" id="{20AD7A72-E84F-45F1-B601-CF7C1C6FE4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A1866B1B-09DE-4085-9487-BC25D8F03D1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2A63EA34-B02A-4EC5-84DE-B7ABCDE3DF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A89E9ABC-5796-4AAC-8E35-80AB9F661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B9EAAD65-0940-4F2A-AB42-CF017CE81B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4920FFB7-C308-4701-81AC-1B0ACB3F55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5" name="Text Box 5">
                <a:extLst>
                  <a:ext uri="{FF2B5EF4-FFF2-40B4-BE49-F238E27FC236}">
                    <a16:creationId xmlns:a16="http://schemas.microsoft.com/office/drawing/2014/main" id="{16046F2B-477F-4E5F-8B15-257CEA8609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717A1AA-329D-4F5D-BC98-2C7FE5DDABD7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4A03B7C2-7718-43CB-9DAC-0D68A56744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6F0D5A05-7B95-4AE2-8ECE-4BAC93DFCD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0" name="Group 13">
                <a:extLst>
                  <a:ext uri="{FF2B5EF4-FFF2-40B4-BE49-F238E27FC236}">
                    <a16:creationId xmlns:a16="http://schemas.microsoft.com/office/drawing/2014/main" id="{4394CD90-8F22-4049-86DC-A61D2FBCCA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1" name="Freeform 14">
                  <a:extLst>
                    <a:ext uri="{FF2B5EF4-FFF2-40B4-BE49-F238E27FC236}">
                      <a16:creationId xmlns:a16="http://schemas.microsoft.com/office/drawing/2014/main" id="{DDF6EBC1-B0E6-4491-83E8-443FADDEBE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2" name="Text Box 15">
                  <a:extLst>
                    <a:ext uri="{FF2B5EF4-FFF2-40B4-BE49-F238E27FC236}">
                      <a16:creationId xmlns:a16="http://schemas.microsoft.com/office/drawing/2014/main" id="{D0F0CD56-4CC6-4EEB-9B92-CCCBB6551C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66DBFCDE-079E-4782-B62A-CAD18D8C20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7" name="Freeform 23">
                <a:extLst>
                  <a:ext uri="{FF2B5EF4-FFF2-40B4-BE49-F238E27FC236}">
                    <a16:creationId xmlns:a16="http://schemas.microsoft.com/office/drawing/2014/main" id="{F55A0B4E-64E5-4FBE-8EDE-15DC1966A8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8" name="Rectangle 24">
                <a:extLst>
                  <a:ext uri="{FF2B5EF4-FFF2-40B4-BE49-F238E27FC236}">
                    <a16:creationId xmlns:a16="http://schemas.microsoft.com/office/drawing/2014/main" id="{1F95DAFB-11F8-4E79-ADAB-57A9DFB031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0FE5BAA2-B71D-4E99-AFF6-C29E2F0DED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626966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21" name="Rectangle 5"/>
          <p:cNvSpPr>
            <a:spLocks noChangeArrowheads="1"/>
          </p:cNvSpPr>
          <p:nvPr/>
        </p:nvSpPr>
        <p:spPr bwMode="auto">
          <a:xfrm>
            <a:off x="1524003" y="943982"/>
            <a:ext cx="9143999" cy="332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</a:rPr>
              <a:t>Q3D </a:t>
            </a:r>
            <a:r>
              <a:rPr lang="en-US" altLang="zh-CN" sz="2000" b="1" kern="0" dirty="0">
                <a:latin typeface="Calibri" pitchFamily="34" charset="0"/>
                <a:cs typeface="Calibri" pitchFamily="34" charset="0"/>
              </a:rPr>
              <a:t>Extractor </a:t>
            </a:r>
            <a:r>
              <a:rPr lang="zh-CN" altLang="en-US" sz="2000" b="1" kern="0" dirty="0">
                <a:latin typeface="Calibri" pitchFamily="34" charset="0"/>
                <a:cs typeface="Calibri" pitchFamily="34" charset="0"/>
              </a:rPr>
              <a:t>是电路板、连接器、母排和线缆电气寄生参数的快速提取工具</a:t>
            </a:r>
            <a:r>
              <a:rPr lang="en-US" sz="2000" dirty="0">
                <a:latin typeface="Helvetica" pitchFamily="34" charset="0"/>
              </a:rPr>
              <a:t>.</a:t>
            </a:r>
          </a:p>
          <a:p>
            <a:pPr eaLnBrk="0" hangingPunct="0"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    </a:t>
            </a:r>
            <a:r>
              <a:rPr lang="zh-CN" altLang="en-US" sz="2000" dirty="0">
                <a:latin typeface="Arial" pitchFamily="34" charset="0"/>
                <a:cs typeface="Arial" pitchFamily="34" charset="0"/>
              </a:rPr>
              <a:t>与常用的布板工具有接口：</a:t>
            </a:r>
            <a:endParaRPr lang="en-US" altLang="zh-CN" sz="2000" dirty="0">
              <a:latin typeface="Arial" pitchFamily="34" charset="0"/>
              <a:cs typeface="Arial" pitchFamily="34" charset="0"/>
            </a:endParaRPr>
          </a:p>
          <a:p>
            <a:pPr lvl="1" eaLnBrk="0" hangingPunct="0"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 Cadence</a:t>
            </a:r>
          </a:p>
          <a:p>
            <a:pPr lvl="1" eaLnBrk="0" hangingPunct="0"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 Mentor</a:t>
            </a:r>
          </a:p>
          <a:p>
            <a:pPr lvl="1" eaLnBrk="0" hangingPunct="0">
              <a:spcBef>
                <a:spcPct val="50000"/>
              </a:spcBef>
              <a:buSzPct val="100000"/>
              <a:buFont typeface="Arial" pitchFamily="34" charset="0"/>
              <a:buChar char="•"/>
            </a:pPr>
            <a:r>
              <a:rPr lang="zh-CN" altLang="en-US" sz="2000" dirty="0">
                <a:latin typeface="Arial" pitchFamily="34" charset="0"/>
                <a:cs typeface="Arial" pitchFamily="34" charset="0"/>
              </a:rPr>
              <a:t> 其它典型工具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Helvetic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endParaRPr lang="en-US" sz="700" dirty="0">
              <a:latin typeface="Helvetic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Helvetica" pitchFamily="34" charset="0"/>
              </a:rPr>
              <a:t>Q3D </a:t>
            </a:r>
            <a:r>
              <a:rPr lang="zh-CN" altLang="en-US" sz="2000" dirty="0">
                <a:latin typeface="Helvetica" pitchFamily="34" charset="0"/>
              </a:rPr>
              <a:t>包含两个工具</a:t>
            </a:r>
            <a:r>
              <a:rPr lang="en-US" sz="2000" dirty="0">
                <a:latin typeface="Helvetica" pitchFamily="34" charset="0"/>
              </a:rPr>
              <a:t>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u="sng" dirty="0">
                <a:latin typeface="Helvetica" pitchFamily="34" charset="0"/>
              </a:rPr>
              <a:t>Q3D Extractor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u="sng" dirty="0">
                <a:latin typeface="Helvetica" pitchFamily="34" charset="0"/>
              </a:rPr>
              <a:t>2D Extractor</a:t>
            </a:r>
            <a:endParaRPr lang="en-US" sz="2000" dirty="0">
              <a:latin typeface="Helvetica" pitchFamily="34" charset="0"/>
            </a:endParaRPr>
          </a:p>
        </p:txBody>
      </p:sp>
      <p:grpSp>
        <p:nvGrpSpPr>
          <p:cNvPr id="4" name="Group 22"/>
          <p:cNvGrpSpPr/>
          <p:nvPr/>
        </p:nvGrpSpPr>
        <p:grpSpPr>
          <a:xfrm>
            <a:off x="2270125" y="4203700"/>
            <a:ext cx="2743200" cy="2120900"/>
            <a:chOff x="704850" y="3975100"/>
            <a:chExt cx="2743200" cy="2120900"/>
          </a:xfrm>
        </p:grpSpPr>
        <p:pic>
          <p:nvPicPr>
            <p:cNvPr id="11612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4850" y="3975100"/>
              <a:ext cx="2743200" cy="21209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21"/>
            <p:cNvSpPr/>
            <p:nvPr/>
          </p:nvSpPr>
          <p:spPr bwMode="auto">
            <a:xfrm>
              <a:off x="3009900" y="4295775"/>
              <a:ext cx="361950" cy="247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none" lIns="137160" tIns="155448" rIns="137160" bIns="15544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25" name="Title 2"/>
          <p:cNvSpPr txBox="1">
            <a:spLocks/>
          </p:cNvSpPr>
          <p:nvPr/>
        </p:nvSpPr>
        <p:spPr>
          <a:xfrm>
            <a:off x="1321939" y="208562"/>
            <a:ext cx="4439444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Q3D Extractor – 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简介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40" r="23523"/>
          <a:stretch>
            <a:fillRect/>
          </a:stretch>
        </p:blipFill>
        <p:spPr bwMode="auto">
          <a:xfrm>
            <a:off x="5791200" y="1910533"/>
            <a:ext cx="3733800" cy="4345034"/>
          </a:xfrm>
          <a:prstGeom prst="rect">
            <a:avLst/>
          </a:prstGeom>
          <a:noFill/>
          <a:ln w="28575" cap="sq" algn="ctr">
            <a:noFill/>
            <a:miter lim="800000"/>
            <a:headEnd/>
            <a:tailEnd/>
          </a:ln>
          <a:effectLst/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48DAF549-F310-47F8-A5F6-59BAFB027344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C5CFDEA5-5DD8-40DC-B726-845B11228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86CE418A-1A63-49F8-B37A-0402771B3B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3ECF4E1F-81A2-4725-A028-CFFAAEE1AA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DA40BE74-DC2C-4B3F-A60F-F5E83950C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DEA0DC81-F34D-4F1A-A97D-837427E200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6F40CD14-B32F-4410-A818-D3E5239391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9" name="Group 8">
                <a:extLst>
                  <a:ext uri="{FF2B5EF4-FFF2-40B4-BE49-F238E27FC236}">
                    <a16:creationId xmlns:a16="http://schemas.microsoft.com/office/drawing/2014/main" id="{69F61D62-14C6-48E1-9D91-F5A2F85D40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9F1EDDBB-0789-4928-AFC6-0600F5FE41B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1" name="Text Box 10">
                  <a:extLst>
                    <a:ext uri="{FF2B5EF4-FFF2-40B4-BE49-F238E27FC236}">
                      <a16:creationId xmlns:a16="http://schemas.microsoft.com/office/drawing/2014/main" id="{07D6AFEF-CCBD-42A2-A3AD-01D160DF7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22F644F2-7304-485B-9DB5-697F64A863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AAA8C1AD-B704-4B0D-98D0-1DB0182AA6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FCC6A538-E04E-47FC-A229-3739B98587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7" name="Text Box 5">
                <a:extLst>
                  <a:ext uri="{FF2B5EF4-FFF2-40B4-BE49-F238E27FC236}">
                    <a16:creationId xmlns:a16="http://schemas.microsoft.com/office/drawing/2014/main" id="{643E151F-7932-41AB-9940-C61934A23F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B6FA3FC-D6F8-441E-A13C-2C6CED096FAB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A6931B5B-3C55-4B69-BA39-9464C6452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97753EDB-6762-49AE-AFF7-70B444B0E7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9" name="Group 13">
                <a:extLst>
                  <a:ext uri="{FF2B5EF4-FFF2-40B4-BE49-F238E27FC236}">
                    <a16:creationId xmlns:a16="http://schemas.microsoft.com/office/drawing/2014/main" id="{ADD6579E-1505-4DAF-8CA5-4CF5380231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A3A0B56D-969A-40EE-97D6-B3DFA47834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1" name="Text Box 15">
                  <a:extLst>
                    <a:ext uri="{FF2B5EF4-FFF2-40B4-BE49-F238E27FC236}">
                      <a16:creationId xmlns:a16="http://schemas.microsoft.com/office/drawing/2014/main" id="{305E9447-C385-472D-8AAB-315A58A924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6C843373-069E-4052-8F43-A15D68D0D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28429028-A37E-4811-8B97-9A062F6B84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F4F54711-77D9-4467-A747-9593DA66D8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BBCE000F-7192-4952-8AFF-7E1C71D144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37628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6A6512-7AD4-44B6-B55A-37B57914BB5C}"/>
              </a:ext>
            </a:extLst>
          </p:cNvPr>
          <p:cNvSpPr txBox="1">
            <a:spLocks/>
          </p:cNvSpPr>
          <p:nvPr/>
        </p:nvSpPr>
        <p:spPr>
          <a:xfrm>
            <a:off x="1762125" y="887413"/>
            <a:ext cx="8667750" cy="2698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3597" indent="-203597" algn="l" defTabSz="269081" rtl="0" eaLnBrk="1" fontAlgn="base" hangingPunct="1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zh-CN" altLang="en-US" sz="1650" b="1" i="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36947" indent="-203597" algn="l" rtl="0" eaLnBrk="1" fontAlgn="base" hangingPunct="1">
              <a:lnSpc>
                <a:spcPct val="130000"/>
              </a:lnSpc>
              <a:spcBef>
                <a:spcPts val="360"/>
              </a:spcBef>
              <a:spcAft>
                <a:spcPct val="0"/>
              </a:spcAft>
              <a:buClrTx/>
              <a:buSzPct val="120000"/>
              <a:buFont typeface="Calibri" panose="020F0502020204030204" pitchFamily="34" charset="0"/>
              <a:buChar char="–"/>
              <a:defRPr lang="zh-CN" altLang="en-US" sz="1350" b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2pPr>
            <a:lvl3pPr marL="558563" indent="-214313" algn="l" rtl="0" eaLnBrk="1" fontAlgn="base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 lang="zh-CN" altLang="en-US" sz="1200" b="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731044" indent="-214313" algn="l" rtl="0" eaLnBrk="1" fontAlgn="base" hangingPunct="1">
              <a:lnSpc>
                <a:spcPct val="130000"/>
              </a:lnSpc>
              <a:spcBef>
                <a:spcPts val="270"/>
              </a:spcBef>
              <a:spcAft>
                <a:spcPct val="0"/>
              </a:spcAft>
              <a:buClrTx/>
              <a:buFont typeface="Arial" pitchFamily="34" charset="0"/>
              <a:buChar char="•"/>
              <a:defRPr lang="zh-CN" altLang="en-US" sz="1050" b="0" baseline="0" dirty="0" smtClean="0">
                <a:solidFill>
                  <a:schemeClr val="tx1"/>
                </a:solidFill>
                <a:latin typeface="Calibri Light" panose="020F0302020204030204" pitchFamily="34" charset="0"/>
                <a:ea typeface="微软雅黑 Light" panose="020B0502040204020203" pitchFamily="34" charset="-122"/>
                <a:cs typeface="Calibri" pitchFamily="34" charset="0"/>
              </a:defRPr>
            </a:lvl4pPr>
            <a:lvl5pPr marL="902653" indent="-214313" algn="l" rtl="0" eaLnBrk="1" fontAlgn="base" hangingPunct="1">
              <a:lnSpc>
                <a:spcPct val="130000"/>
              </a:lnSpc>
              <a:spcBef>
                <a:spcPts val="225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lang="zh-CN" altLang="en-US" sz="900" b="1" baseline="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itchFamily="34" charset="0"/>
              </a:defRPr>
            </a:lvl5pPr>
            <a:lvl6pPr marL="16716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0145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3574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700338" indent="-17145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Once the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layout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optimized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the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next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to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extract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the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resistance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inductance and capacitance (RLC)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parameters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of the package.</a:t>
            </a:r>
          </a:p>
          <a:p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For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this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we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use the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boundary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element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method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in Q3D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fr-FR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Example for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two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fr-FR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conductors</a:t>
            </a:r>
            <a:r>
              <a:rPr lang="fr-FR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</p:txBody>
      </p:sp>
      <p:pic>
        <p:nvPicPr>
          <p:cNvPr id="5" name="Picture 25" descr="modelRLC">
            <a:extLst>
              <a:ext uri="{FF2B5EF4-FFF2-40B4-BE49-F238E27FC236}">
                <a16:creationId xmlns:a16="http://schemas.microsoft.com/office/drawing/2014/main" id="{0D87A106-55E7-46B1-9B22-C5D7FC46B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67" y="3208562"/>
            <a:ext cx="3443233" cy="31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05-b">
            <a:extLst>
              <a:ext uri="{FF2B5EF4-FFF2-40B4-BE49-F238E27FC236}">
                <a16:creationId xmlns:a16="http://schemas.microsoft.com/office/drawing/2014/main" id="{67D896FF-6716-4741-845F-76F2780A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25" y="5577171"/>
            <a:ext cx="3271905" cy="78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8">
            <a:extLst>
              <a:ext uri="{FF2B5EF4-FFF2-40B4-BE49-F238E27FC236}">
                <a16:creationId xmlns:a16="http://schemas.microsoft.com/office/drawing/2014/main" id="{D216BB21-1414-4FC0-9B02-E675DAFDB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713" y="4665266"/>
            <a:ext cx="962122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CN" altLang="zh-CN" sz="2400" b="1">
              <a:latin typeface="Helvetica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5C257B2-9BA3-4664-A4ED-1FA89806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12" y="3424572"/>
            <a:ext cx="2547136" cy="18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01EBBA8-1FD8-4DC2-B54B-290EBB80B6F9}"/>
              </a:ext>
            </a:extLst>
          </p:cNvPr>
          <p:cNvSpPr txBox="1">
            <a:spLocks/>
          </p:cNvSpPr>
          <p:nvPr/>
        </p:nvSpPr>
        <p:spPr>
          <a:xfrm>
            <a:off x="1150146" y="153316"/>
            <a:ext cx="4648200" cy="609600"/>
          </a:xfrm>
          <a:prstGeom prst="rect">
            <a:avLst/>
          </a:prstGeom>
        </p:spPr>
        <p:txBody>
          <a:bodyPr/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Q3D Extractor – </a:t>
            </a:r>
            <a:r>
              <a:rPr lang="zh-CN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简介</a:t>
            </a: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495AAF9-984C-409F-B659-C7E0B45F5AE3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12DD49B1-7069-4705-8862-351135710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E110603-4952-4AA6-AE88-498545AB63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0680F579-8238-465F-90F0-C6D85527D88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" name="Text Box 19">
                <a:extLst>
                  <a:ext uri="{FF2B5EF4-FFF2-40B4-BE49-F238E27FC236}">
                    <a16:creationId xmlns:a16="http://schemas.microsoft.com/office/drawing/2014/main" id="{EE398B99-4D88-4316-9D87-5E17545674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75517893-5F75-493F-BCF6-2AE2AAF64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61B34691-531C-4085-9968-68DF7135BF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8">
                <a:extLst>
                  <a:ext uri="{FF2B5EF4-FFF2-40B4-BE49-F238E27FC236}">
                    <a16:creationId xmlns:a16="http://schemas.microsoft.com/office/drawing/2014/main" id="{B33C54B7-0B31-46E4-B4B6-EBC2DFF160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4E69396F-9170-479C-80DC-B5CE6032D37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0">
                  <a:extLst>
                    <a:ext uri="{FF2B5EF4-FFF2-40B4-BE49-F238E27FC236}">
                      <a16:creationId xmlns:a16="http://schemas.microsoft.com/office/drawing/2014/main" id="{2E3E67D8-FA67-43B2-865D-E4923904CD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CE02526C-8671-429F-8C20-7E052A6A24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DEC76B49-663C-4AD3-B312-267FE80784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FB5E96E7-D404-49D3-B25E-FAB15ADFC1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6" name="Text Box 5">
                <a:extLst>
                  <a:ext uri="{FF2B5EF4-FFF2-40B4-BE49-F238E27FC236}">
                    <a16:creationId xmlns:a16="http://schemas.microsoft.com/office/drawing/2014/main" id="{45E4210B-4BF7-40E1-8482-439749F839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2398CB-B702-41F9-9A2C-01AB4B7A60F2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5B6D557A-DE08-40FD-BEA6-13EE620EB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6ACF424-3625-4291-AE05-1544A68C85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1" name="Group 13">
                <a:extLst>
                  <a:ext uri="{FF2B5EF4-FFF2-40B4-BE49-F238E27FC236}">
                    <a16:creationId xmlns:a16="http://schemas.microsoft.com/office/drawing/2014/main" id="{685F632C-DAAD-45E9-BE09-9C92A5E347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2" name="Freeform 14">
                  <a:extLst>
                    <a:ext uri="{FF2B5EF4-FFF2-40B4-BE49-F238E27FC236}">
                      <a16:creationId xmlns:a16="http://schemas.microsoft.com/office/drawing/2014/main" id="{BF33B63A-5EF9-4486-9065-C851DC9DE48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3" name="Text Box 15">
                  <a:extLst>
                    <a:ext uri="{FF2B5EF4-FFF2-40B4-BE49-F238E27FC236}">
                      <a16:creationId xmlns:a16="http://schemas.microsoft.com/office/drawing/2014/main" id="{58D6B4EF-D43D-4DB4-8A94-5EE2CC5ECC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id="{939ADE32-7D85-4DC5-A95F-1C4EBB7C95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E88DB892-CE98-496B-8974-F2EC6ED737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BD415CF3-BBF4-42DB-9301-4FC840B78E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E77D3B64-32BE-4433-862A-438B7D7D77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90222834"/>
      </p:ext>
    </p:extLst>
  </p:cSld>
  <p:clrMapOvr>
    <a:masterClrMapping/>
  </p:clrMapOvr>
  <p:transition spd="med" advTm="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08768"/>
            <a:ext cx="7126288" cy="484188"/>
          </a:xfrm>
        </p:spPr>
        <p:txBody>
          <a:bodyPr/>
          <a:lstStyle/>
          <a:p>
            <a:pPr lvl="2"/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开关电源电磁兼容仿真</a:t>
            </a:r>
            <a:b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CN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243053"/>
              </p:ext>
            </p:extLst>
          </p:nvPr>
        </p:nvGraphicFramePr>
        <p:xfrm>
          <a:off x="1371599" y="914400"/>
          <a:ext cx="899718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7" name="Visio" r:id="rId4" imgW="9499884" imgH="5140757" progId="Visio.Drawing.11">
                  <p:embed/>
                </p:oleObj>
              </mc:Choice>
              <mc:Fallback>
                <p:oleObj name="Visio" r:id="rId4" imgW="9499884" imgH="5140757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599" y="914400"/>
                        <a:ext cx="8997185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1E01F1A2-E9B8-46CA-A396-FFE44CE94485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DA8B055E-8B01-4DCA-9759-84FE7F1AB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AEA740FC-C743-401B-ADBD-58B2455F66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037078B3-3C97-468F-8A2E-C85E4C11C5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671BA508-87E1-479A-B748-940C30A8D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7CE2B4-2A3D-41EB-919D-FD414B275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69F6581F-7ABA-4FFF-9F42-E9B912E2BC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8">
                <a:extLst>
                  <a:ext uri="{FF2B5EF4-FFF2-40B4-BE49-F238E27FC236}">
                    <a16:creationId xmlns:a16="http://schemas.microsoft.com/office/drawing/2014/main" id="{FF9FD74C-1754-43C7-854B-5B1AE25949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4" name="Freeform 9">
                  <a:extLst>
                    <a:ext uri="{FF2B5EF4-FFF2-40B4-BE49-F238E27FC236}">
                      <a16:creationId xmlns:a16="http://schemas.microsoft.com/office/drawing/2014/main" id="{18B99B3B-B267-46C3-85D2-D1DFD539A0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5D6E95FD-DF45-41EC-A2EE-39E3EBE7BF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6FB207D6-70F9-4B56-A2B4-B42C8EAA4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29C59EE-6C68-4ED7-9FA2-FFF20E0C3A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E25AF24B-3A39-4DE1-BED2-0D9757F82A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04CEE586-6724-4F7F-950E-2EA0963512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834B950-2FA4-4F41-92D6-04B603175DD9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CBDD2735-0B28-40D0-8A59-1E8733E123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3437271A-C838-4803-A82D-782A069847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E0F6F72D-8800-44EE-BE25-C83F86F598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E44045D2-C830-4605-88D6-14937972DE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5">
                  <a:extLst>
                    <a:ext uri="{FF2B5EF4-FFF2-40B4-BE49-F238E27FC236}">
                      <a16:creationId xmlns:a16="http://schemas.microsoft.com/office/drawing/2014/main" id="{52464771-3D13-46D7-85AA-0A4377151D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95622ADD-32D8-4F19-A8D3-3CA4D7FD0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0D02B38D-C713-4472-A452-276B5C4B35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AC6A7DC1-8D23-4A88-ADFA-E997E6DFB32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0F19B7B1-8C5C-419D-99E5-BC4D0893BF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398478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81000" y="306812"/>
            <a:ext cx="10802168" cy="44330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测试</a:t>
            </a:r>
          </a:p>
        </p:txBody>
      </p:sp>
      <p:pic>
        <p:nvPicPr>
          <p:cNvPr id="8" name="Picture 9" descr="100_004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3916" y="983624"/>
            <a:ext cx="5916613" cy="3733800"/>
          </a:xfrm>
          <a:noFill/>
        </p:spPr>
      </p:pic>
      <p:sp>
        <p:nvSpPr>
          <p:cNvPr id="5" name="灯片编号占位符 3"/>
          <p:cNvSpPr txBox="1">
            <a:spLocks/>
          </p:cNvSpPr>
          <p:nvPr/>
        </p:nvSpPr>
        <p:spPr>
          <a:xfrm>
            <a:off x="10287000" y="6629400"/>
            <a:ext cx="381000" cy="2286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fld id="{663310AF-810F-4188-9132-47AFF7FD121B}" type="slidenum">
              <a:rPr lang="en-US" altLang="zh-CN" sz="1200" b="0">
                <a:solidFill>
                  <a:schemeClr val="tx1"/>
                </a:solidFill>
                <a:latin typeface="Arial" charset="0"/>
                <a:ea typeface="宋体" charset="-122"/>
              </a:rPr>
              <a:pPr/>
              <a:t>54</a:t>
            </a:fld>
            <a:endParaRPr lang="en-US" altLang="zh-CN" sz="1400" b="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6" name="页脚占位符 4"/>
          <p:cNvSpPr txBox="1">
            <a:spLocks/>
          </p:cNvSpPr>
          <p:nvPr/>
        </p:nvSpPr>
        <p:spPr>
          <a:xfrm>
            <a:off x="3581400" y="6629400"/>
            <a:ext cx="5029200" cy="2286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r>
              <a:rPr lang="en-US" altLang="zh-CN" sz="1000" b="0">
                <a:solidFill>
                  <a:schemeClr val="tx1"/>
                </a:solidFill>
                <a:ea typeface="宋体" charset="-122"/>
              </a:rPr>
              <a:t>Copyright © 2006 Rockwell Automation, Inc. All rights reserved.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54908" y="1046375"/>
            <a:ext cx="2819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200" dirty="0">
                <a:ea typeface="宋体" charset="-122"/>
                <a:cs typeface="Arial" charset="0"/>
              </a:rPr>
              <a:t>125 MHz sampling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200" dirty="0">
                <a:ea typeface="宋体" charset="-122"/>
                <a:cs typeface="Arial" charset="0"/>
              </a:rPr>
              <a:t>10 ms recorded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200" dirty="0">
                <a:ea typeface="宋体" charset="-122"/>
                <a:cs typeface="Arial" charset="0"/>
              </a:rPr>
              <a:t>V</a:t>
            </a:r>
            <a:r>
              <a:rPr kumimoji="1" lang="en-US" altLang="zh-CN" sz="2200" baseline="-25000" dirty="0">
                <a:ea typeface="宋体" charset="-122"/>
                <a:cs typeface="Arial" charset="0"/>
              </a:rPr>
              <a:t>DC</a:t>
            </a:r>
            <a:r>
              <a:rPr kumimoji="1" lang="en-US" altLang="zh-CN" sz="2200" dirty="0">
                <a:ea typeface="宋体" charset="-122"/>
                <a:cs typeface="Arial" charset="0"/>
              </a:rPr>
              <a:t>=200V nominally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tabLst>
                <a:tab pos="1254125" algn="r"/>
                <a:tab pos="1371600" algn="l"/>
              </a:tabLst>
            </a:pPr>
            <a:r>
              <a:rPr kumimoji="1" lang="en-US" altLang="zh-CN" sz="2200" dirty="0">
                <a:ea typeface="宋体" charset="-122"/>
                <a:cs typeface="Arial" charset="0"/>
              </a:rPr>
              <a:t> 	(up to 600V)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200" dirty="0">
                <a:ea typeface="宋体" charset="-122"/>
                <a:cs typeface="Arial" charset="0"/>
              </a:rPr>
              <a:t>50% (DC fan) load nominally</a:t>
            </a:r>
          </a:p>
        </p:txBody>
      </p:sp>
      <p:pic>
        <p:nvPicPr>
          <p:cNvPr id="9" name="Picture 15" descr="100_00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3" y="3488263"/>
            <a:ext cx="2881313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9067799" y="5257800"/>
            <a:ext cx="198119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763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tabLst>
                <a:tab pos="1254125" algn="r"/>
                <a:tab pos="1371600" algn="l"/>
              </a:tabLst>
            </a:pPr>
            <a:r>
              <a:rPr kumimoji="1" lang="en-US" altLang="zh-CN" sz="2400">
                <a:ea typeface="宋体" charset="-122"/>
                <a:cs typeface="Arial" charset="0"/>
              </a:rPr>
              <a:t>DC Power Supply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7162800" y="5410200"/>
            <a:ext cx="15409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763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tabLst>
                <a:tab pos="1254125" algn="r"/>
                <a:tab pos="1371600" algn="l"/>
              </a:tabLst>
            </a:pPr>
            <a:r>
              <a:rPr kumimoji="1" lang="en-US" altLang="zh-CN" sz="2400">
                <a:ea typeface="宋体" charset="-122"/>
                <a:cs typeface="Arial" charset="0"/>
              </a:rPr>
              <a:t>LISN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4952999" y="5410200"/>
            <a:ext cx="19811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763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tabLst>
                <a:tab pos="1254125" algn="r"/>
                <a:tab pos="1371600" algn="l"/>
              </a:tabLst>
            </a:pPr>
            <a:r>
              <a:rPr kumimoji="1" lang="en-US" altLang="zh-CN" sz="2400">
                <a:ea typeface="宋体" charset="-122"/>
                <a:cs typeface="Arial" charset="0"/>
              </a:rPr>
              <a:t>SMPS</a:t>
            </a: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 flipV="1">
            <a:off x="5638800" y="34290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>
            <a:off x="3886200" y="5562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 flipV="1">
            <a:off x="7696200" y="3733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 flipV="1">
            <a:off x="9753600" y="41148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E11DF75-589D-45C0-BAFB-90C7C24B5B54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9351DF1A-B63E-491D-8527-5262477C23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004790C3-426A-4561-91C2-0333C187E1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1D392D86-10CC-484F-BB92-F9435EF383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" name="Text Box 19">
                <a:extLst>
                  <a:ext uri="{FF2B5EF4-FFF2-40B4-BE49-F238E27FC236}">
                    <a16:creationId xmlns:a16="http://schemas.microsoft.com/office/drawing/2014/main" id="{373C859B-4B94-4814-AD84-2F3F03FC70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C5756EE8-61E0-4731-863D-F0A16A611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4D405989-9951-437E-8B74-B68E6531CD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5" name="Group 8">
                <a:extLst>
                  <a:ext uri="{FF2B5EF4-FFF2-40B4-BE49-F238E27FC236}">
                    <a16:creationId xmlns:a16="http://schemas.microsoft.com/office/drawing/2014/main" id="{5793F356-FDC5-4923-BE49-C05188BC33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6" name="Freeform 9">
                  <a:extLst>
                    <a:ext uri="{FF2B5EF4-FFF2-40B4-BE49-F238E27FC236}">
                      <a16:creationId xmlns:a16="http://schemas.microsoft.com/office/drawing/2014/main" id="{F74D354F-8359-4EFF-90E1-7321BA93A3C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7" name="Text Box 10">
                  <a:extLst>
                    <a:ext uri="{FF2B5EF4-FFF2-40B4-BE49-F238E27FC236}">
                      <a16:creationId xmlns:a16="http://schemas.microsoft.com/office/drawing/2014/main" id="{25C0E60A-1A05-4B79-AD84-C2585F1E97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7F0A67B5-3D78-4E84-8807-52C597319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DBF4E3F-F9F8-45CA-8968-D9C48270BB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A6218222-0F26-4D2F-B582-3CAA4E3F8D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3" name="Text Box 5">
                <a:extLst>
                  <a:ext uri="{FF2B5EF4-FFF2-40B4-BE49-F238E27FC236}">
                    <a16:creationId xmlns:a16="http://schemas.microsoft.com/office/drawing/2014/main" id="{C0DF9238-6445-45F1-AEB6-49F795F42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DC9FC76-16C6-4D09-901A-2AB42D7F2A25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9C08AC79-C55F-455A-A4A5-A8373345A4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D20F5B05-B181-41D9-8E62-812150137F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1534E2ED-15E1-4436-8419-77031F1BF6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64718345-4608-46A9-B492-486993A09A4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5">
                  <a:extLst>
                    <a:ext uri="{FF2B5EF4-FFF2-40B4-BE49-F238E27FC236}">
                      <a16:creationId xmlns:a16="http://schemas.microsoft.com/office/drawing/2014/main" id="{1B3393C0-DD84-4197-B4CF-D7A8788458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46EE01-83D3-45B6-8C61-284BCC6FFB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23ADA9C6-3C0C-431A-9E6A-98FD5DFA71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7AFE90B3-899F-41DE-A07C-390C3ACACC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708DE116-F787-4BF7-BE65-61CE40C3EE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33657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94732" y="258762"/>
            <a:ext cx="7126288" cy="48418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开关电源电磁兼容仿真</a:t>
            </a:r>
            <a:endParaRPr lang="zh-CN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/>
          <p:cNvSpPr txBox="1">
            <a:spLocks/>
          </p:cNvSpPr>
          <p:nvPr/>
        </p:nvSpPr>
        <p:spPr>
          <a:xfrm>
            <a:off x="9675812" y="6629400"/>
            <a:ext cx="381000" cy="2286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fld id="{158C2B8D-01A4-4EB2-A2ED-8E41EAF2FDF0}" type="slidenum">
              <a:rPr lang="en-US" altLang="zh-CN" sz="1200" b="0">
                <a:solidFill>
                  <a:schemeClr val="tx1"/>
                </a:solidFill>
                <a:latin typeface="Arial" charset="0"/>
                <a:ea typeface="宋体" charset="-122"/>
              </a:rPr>
              <a:pPr/>
              <a:t>55</a:t>
            </a:fld>
            <a:endParaRPr lang="en-US" altLang="zh-CN" sz="1400" b="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5" name="页脚占位符 4"/>
          <p:cNvSpPr txBox="1">
            <a:spLocks/>
          </p:cNvSpPr>
          <p:nvPr/>
        </p:nvSpPr>
        <p:spPr>
          <a:xfrm>
            <a:off x="2970212" y="6629400"/>
            <a:ext cx="5029200" cy="2286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 algn="l" defTabSz="914400" rtl="0" eaLnBrk="1" latinLnBrk="0" hangingPunct="1"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r>
              <a:rPr lang="en-US" altLang="zh-CN" sz="1000" b="0">
                <a:solidFill>
                  <a:schemeClr val="tx1"/>
                </a:solidFill>
                <a:ea typeface="宋体" charset="-122"/>
              </a:rPr>
              <a:t>Copyright © 2006 Rockwell Automation, Inc. All rights reserved.</a:t>
            </a:r>
          </a:p>
        </p:txBody>
      </p: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007751" y="1383610"/>
            <a:ext cx="2197100" cy="2508250"/>
            <a:chOff x="1724" y="958"/>
            <a:chExt cx="1384" cy="1580"/>
          </a:xfrm>
        </p:grpSpPr>
        <p:sp>
          <p:nvSpPr>
            <p:cNvPr id="7" name="Rectangle 37"/>
            <p:cNvSpPr>
              <a:spLocks noChangeArrowheads="1"/>
            </p:cNvSpPr>
            <p:nvPr/>
          </p:nvSpPr>
          <p:spPr bwMode="auto">
            <a:xfrm>
              <a:off x="1905" y="2103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38"/>
            <p:cNvSpPr>
              <a:spLocks noChangeArrowheads="1"/>
            </p:cNvSpPr>
            <p:nvPr/>
          </p:nvSpPr>
          <p:spPr bwMode="auto">
            <a:xfrm>
              <a:off x="2565" y="2436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2943" y="2112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Rectangle 40"/>
            <p:cNvSpPr>
              <a:spLocks noChangeArrowheads="1"/>
            </p:cNvSpPr>
            <p:nvPr/>
          </p:nvSpPr>
          <p:spPr bwMode="auto">
            <a:xfrm>
              <a:off x="2808" y="1845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2811" y="1539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angle 42"/>
            <p:cNvSpPr>
              <a:spLocks noChangeArrowheads="1"/>
            </p:cNvSpPr>
            <p:nvPr/>
          </p:nvSpPr>
          <p:spPr bwMode="auto">
            <a:xfrm>
              <a:off x="2808" y="1284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43"/>
            <p:cNvSpPr>
              <a:spLocks noChangeArrowheads="1"/>
            </p:cNvSpPr>
            <p:nvPr/>
          </p:nvSpPr>
          <p:spPr bwMode="auto">
            <a:xfrm rot="5400000">
              <a:off x="2546" y="1133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44"/>
            <p:cNvSpPr>
              <a:spLocks noChangeArrowheads="1"/>
            </p:cNvSpPr>
            <p:nvPr/>
          </p:nvSpPr>
          <p:spPr bwMode="auto">
            <a:xfrm rot="5400000">
              <a:off x="2177" y="989"/>
              <a:ext cx="165" cy="102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45"/>
            <p:cNvSpPr>
              <a:spLocks noChangeArrowheads="1"/>
            </p:cNvSpPr>
            <p:nvPr/>
          </p:nvSpPr>
          <p:spPr bwMode="auto">
            <a:xfrm rot="5400000">
              <a:off x="1742" y="1761"/>
              <a:ext cx="231" cy="264"/>
            </a:xfrm>
            <a:prstGeom prst="rect">
              <a:avLst/>
            </a:prstGeom>
            <a:solidFill>
              <a:srgbClr val="008000">
                <a:alpha val="39999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53"/>
          <p:cNvGrpSpPr>
            <a:grpSpLocks/>
          </p:cNvGrpSpPr>
          <p:nvPr/>
        </p:nvGrpSpPr>
        <p:grpSpPr bwMode="auto">
          <a:xfrm>
            <a:off x="747154" y="1158185"/>
            <a:ext cx="5476875" cy="3176588"/>
            <a:chOff x="300" y="816"/>
            <a:chExt cx="3450" cy="2001"/>
          </a:xfrm>
        </p:grpSpPr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 rot="5400000">
              <a:off x="1074" y="2547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47"/>
            <p:cNvSpPr>
              <a:spLocks noChangeArrowheads="1"/>
            </p:cNvSpPr>
            <p:nvPr/>
          </p:nvSpPr>
          <p:spPr bwMode="auto">
            <a:xfrm rot="5400000">
              <a:off x="285" y="2523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tangle 48"/>
            <p:cNvSpPr>
              <a:spLocks noChangeArrowheads="1"/>
            </p:cNvSpPr>
            <p:nvPr/>
          </p:nvSpPr>
          <p:spPr bwMode="auto">
            <a:xfrm rot="5400000">
              <a:off x="3084" y="2682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49"/>
            <p:cNvSpPr>
              <a:spLocks noChangeArrowheads="1"/>
            </p:cNvSpPr>
            <p:nvPr/>
          </p:nvSpPr>
          <p:spPr bwMode="auto">
            <a:xfrm rot="5400000">
              <a:off x="3204" y="2676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tangle 50"/>
            <p:cNvSpPr>
              <a:spLocks noChangeArrowheads="1"/>
            </p:cNvSpPr>
            <p:nvPr/>
          </p:nvSpPr>
          <p:spPr bwMode="auto">
            <a:xfrm rot="5400000">
              <a:off x="3342" y="2676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tangle 51"/>
            <p:cNvSpPr>
              <a:spLocks noChangeArrowheads="1"/>
            </p:cNvSpPr>
            <p:nvPr/>
          </p:nvSpPr>
          <p:spPr bwMode="auto">
            <a:xfrm rot="5400000">
              <a:off x="3618" y="2679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tangle 52"/>
            <p:cNvSpPr>
              <a:spLocks noChangeArrowheads="1"/>
            </p:cNvSpPr>
            <p:nvPr/>
          </p:nvSpPr>
          <p:spPr bwMode="auto">
            <a:xfrm rot="5400000">
              <a:off x="270" y="847"/>
              <a:ext cx="165" cy="10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31" descr="schemat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9" y="777185"/>
            <a:ext cx="594201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8797"/>
          <a:stretch>
            <a:fillRect/>
          </a:stretch>
        </p:blipFill>
        <p:spPr bwMode="auto">
          <a:xfrm>
            <a:off x="1318651" y="4441138"/>
            <a:ext cx="2971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57"/>
          <p:cNvSpPr>
            <a:spLocks noChangeArrowheads="1"/>
          </p:cNvSpPr>
          <p:nvPr/>
        </p:nvSpPr>
        <p:spPr bwMode="auto">
          <a:xfrm>
            <a:off x="6350290" y="1128127"/>
            <a:ext cx="475456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Blue elements are manually input from Q3D and are turned on/off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2 ns step size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4 </a:t>
            </a:r>
            <a:r>
              <a:rPr kumimoji="1" lang="en-US" altLang="zh-CN" sz="2400" dirty="0" err="1">
                <a:ea typeface="宋体" charset="-122"/>
                <a:cs typeface="Arial" charset="0"/>
              </a:rPr>
              <a:t>ms</a:t>
            </a:r>
            <a:r>
              <a:rPr kumimoji="1" lang="en-US" altLang="zh-CN" sz="2400" dirty="0">
                <a:ea typeface="宋体" charset="-122"/>
                <a:cs typeface="Arial" charset="0"/>
              </a:rPr>
              <a:t> total time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30-60 min Simulation time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V</a:t>
            </a:r>
            <a:r>
              <a:rPr kumimoji="1" lang="en-US" altLang="zh-CN" sz="2400" baseline="-25000" dirty="0">
                <a:ea typeface="宋体" charset="-122"/>
                <a:cs typeface="Arial" charset="0"/>
              </a:rPr>
              <a:t>DC</a:t>
            </a:r>
            <a:r>
              <a:rPr kumimoji="1" lang="en-US" altLang="zh-CN" sz="2400" dirty="0">
                <a:ea typeface="宋体" charset="-122"/>
                <a:cs typeface="Arial" charset="0"/>
              </a:rPr>
              <a:t>=200V nominally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50% (resistive) load nominally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endParaRPr kumimoji="1" lang="en-US" altLang="zh-CN" sz="2400" dirty="0">
              <a:ea typeface="宋体" charset="-122"/>
              <a:cs typeface="Arial" charset="0"/>
            </a:endParaRPr>
          </a:p>
        </p:txBody>
      </p:sp>
      <p:pic>
        <p:nvPicPr>
          <p:cNvPr id="27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2652" r="7745" b="1137"/>
          <a:stretch>
            <a:fillRect/>
          </a:stretch>
        </p:blipFill>
        <p:spPr bwMode="auto">
          <a:xfrm>
            <a:off x="5408051" y="4272860"/>
            <a:ext cx="3683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65"/>
          <p:cNvSpPr>
            <a:spLocks noChangeArrowheads="1"/>
          </p:cNvSpPr>
          <p:nvPr/>
        </p:nvSpPr>
        <p:spPr bwMode="auto">
          <a:xfrm rot="5400000">
            <a:off x="772950" y="4685888"/>
            <a:ext cx="215102" cy="1097994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28575" cap="sq" algn="ctr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AutoShape 66"/>
          <p:cNvSpPr>
            <a:spLocks noChangeArrowheads="1"/>
          </p:cNvSpPr>
          <p:nvPr/>
        </p:nvSpPr>
        <p:spPr bwMode="auto">
          <a:xfrm>
            <a:off x="4442854" y="5096657"/>
            <a:ext cx="229395" cy="733663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28575" cap="sq" algn="ctr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55952D5-9F82-41A2-B82A-50CB7684D215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31" name="Group 16">
              <a:extLst>
                <a:ext uri="{FF2B5EF4-FFF2-40B4-BE49-F238E27FC236}">
                  <a16:creationId xmlns:a16="http://schemas.microsoft.com/office/drawing/2014/main" id="{E5950B4A-0515-4227-9515-31707240BC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8776E7FB-199D-4B60-9AE4-7CDB8C418D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1DE2203B-8A0E-4213-A199-1B013AD283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" name="Text Box 19">
                <a:extLst>
                  <a:ext uri="{FF2B5EF4-FFF2-40B4-BE49-F238E27FC236}">
                    <a16:creationId xmlns:a16="http://schemas.microsoft.com/office/drawing/2014/main" id="{B12E0388-ECDD-4672-AD1F-85AFD5A7DC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702A57FB-1272-4D61-9E3A-422028FCF1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E325FBBC-29DD-448D-B4FF-BD202B754D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48" name="Group 8">
                <a:extLst>
                  <a:ext uri="{FF2B5EF4-FFF2-40B4-BE49-F238E27FC236}">
                    <a16:creationId xmlns:a16="http://schemas.microsoft.com/office/drawing/2014/main" id="{38E38A89-F098-4484-8239-F92E87FE26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49" name="Freeform 9">
                  <a:extLst>
                    <a:ext uri="{FF2B5EF4-FFF2-40B4-BE49-F238E27FC236}">
                      <a16:creationId xmlns:a16="http://schemas.microsoft.com/office/drawing/2014/main" id="{0B0BC904-4597-42B9-A9CB-49C00A2F09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50" name="Text Box 10">
                  <a:extLst>
                    <a:ext uri="{FF2B5EF4-FFF2-40B4-BE49-F238E27FC236}">
                      <a16:creationId xmlns:a16="http://schemas.microsoft.com/office/drawing/2014/main" id="{F92865E4-76FF-48CA-BEEB-712566E8D9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B7E4FB23-680E-4033-8F76-2CB46ED86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6D3A6934-FAD3-408B-994F-2569C6FD37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5CC1311E-D80D-478D-8088-BB874CA352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46" name="Text Box 5">
                <a:extLst>
                  <a:ext uri="{FF2B5EF4-FFF2-40B4-BE49-F238E27FC236}">
                    <a16:creationId xmlns:a16="http://schemas.microsoft.com/office/drawing/2014/main" id="{403A7D0A-BBC6-4656-959F-601E63E285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1F49F52-A2FB-422F-B86E-D18EA2A1D7C0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35" name="Group 11">
              <a:extLst>
                <a:ext uri="{FF2B5EF4-FFF2-40B4-BE49-F238E27FC236}">
                  <a16:creationId xmlns:a16="http://schemas.microsoft.com/office/drawing/2014/main" id="{5B38436D-BEDF-4C39-A356-3B550EB95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D5F1B39C-795F-4059-97C6-5003CFB428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3C14D251-FC19-448D-8A0D-C3776C6E1E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42" name="Freeform 14">
                  <a:extLst>
                    <a:ext uri="{FF2B5EF4-FFF2-40B4-BE49-F238E27FC236}">
                      <a16:creationId xmlns:a16="http://schemas.microsoft.com/office/drawing/2014/main" id="{1D6DEE7D-8683-4AA3-B136-D6327BC7B9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43" name="Text Box 15">
                  <a:extLst>
                    <a:ext uri="{FF2B5EF4-FFF2-40B4-BE49-F238E27FC236}">
                      <a16:creationId xmlns:a16="http://schemas.microsoft.com/office/drawing/2014/main" id="{E869D845-DCA5-4E24-831B-B27A5209DF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6" name="Group 22">
              <a:extLst>
                <a:ext uri="{FF2B5EF4-FFF2-40B4-BE49-F238E27FC236}">
                  <a16:creationId xmlns:a16="http://schemas.microsoft.com/office/drawing/2014/main" id="{36DF44BC-141C-4F4E-AC30-1F4DD377DD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38" name="Freeform 23">
                <a:extLst>
                  <a:ext uri="{FF2B5EF4-FFF2-40B4-BE49-F238E27FC236}">
                    <a16:creationId xmlns:a16="http://schemas.microsoft.com/office/drawing/2014/main" id="{5A45C818-E2C7-4283-A752-472E2D9C7C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9" name="Rectangle 24">
                <a:extLst>
                  <a:ext uri="{FF2B5EF4-FFF2-40B4-BE49-F238E27FC236}">
                    <a16:creationId xmlns:a16="http://schemas.microsoft.com/office/drawing/2014/main" id="{4A6D85DB-0CB6-4DA5-BA02-6B43A49CB2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053D7104-9845-4766-8321-DD59060654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825296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351692"/>
            <a:ext cx="9608368" cy="443308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开关电源电磁兼容仿真</a:t>
            </a:r>
            <a:endParaRPr lang="zh-CN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t="3551" r="8386" b="5058"/>
          <a:stretch>
            <a:fillRect/>
          </a:stretch>
        </p:blipFill>
        <p:spPr bwMode="auto">
          <a:xfrm>
            <a:off x="2057400" y="936628"/>
            <a:ext cx="78486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60E95D12-CDB8-4C4D-91E9-A22D364AB890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69068A88-3771-4836-9532-ADAFA08F7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400AC378-310E-40B6-83C8-D1284D1743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58B60D8-D50E-4581-9FDE-B96DC7ACB28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B3B63BCC-6C14-4245-B456-431903544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03276D-CD17-4E86-A48A-10F2472C36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BA29C323-8D5F-4460-9E61-E049527104E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8">
                <a:extLst>
                  <a:ext uri="{FF2B5EF4-FFF2-40B4-BE49-F238E27FC236}">
                    <a16:creationId xmlns:a16="http://schemas.microsoft.com/office/drawing/2014/main" id="{EAC160F4-5464-4168-A8C2-F08E0A76CC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4" name="Freeform 9">
                  <a:extLst>
                    <a:ext uri="{FF2B5EF4-FFF2-40B4-BE49-F238E27FC236}">
                      <a16:creationId xmlns:a16="http://schemas.microsoft.com/office/drawing/2014/main" id="{A93CB4A7-A8D1-403E-8AFF-3E3C610C29D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5F70BC31-0512-4C8E-AC04-F634B15252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2E02D79-308C-47A3-8650-B0922503B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7AEB39A6-B737-4239-85DB-E49D57ECF3D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2DD57465-37EC-435C-9B06-8926E7F823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5B862038-8E3C-4064-A4A1-0C3E5DA7A3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1C44B9C-D8D9-4649-8595-C7702DF18E07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10BCF81-6830-4B9A-9662-278F895F5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971871BF-1F18-4888-B9EF-F31ACEA047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BA134C3D-673D-49F9-8AD3-4F0E4D421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67A2BCA3-2848-40CA-B8AF-FA40F6B6FF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5">
                  <a:extLst>
                    <a:ext uri="{FF2B5EF4-FFF2-40B4-BE49-F238E27FC236}">
                      <a16:creationId xmlns:a16="http://schemas.microsoft.com/office/drawing/2014/main" id="{C88D23A0-708E-46CA-A469-1521292CB3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7BC1C44C-C6DC-4A93-9217-9D2E5A83F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6DDDD8AD-A0D7-4FEB-8250-4EA8705F3C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B8BE26AC-33FA-441B-92F8-A92164D0A8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63ECD0F2-9F22-448D-B856-8461057F02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16347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1828800" y="1371603"/>
          <a:ext cx="4795838" cy="196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24" name="Visio" r:id="rId4" imgW="4796942" imgH="1960839" progId="Visio.Drawing.11">
                  <p:embed/>
                </p:oleObj>
              </mc:Choice>
              <mc:Fallback>
                <p:oleObj name="Visio" r:id="rId4" imgW="4796942" imgH="19608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3"/>
                        <a:ext cx="4795838" cy="196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cap="sq" algn="ctr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71842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1824041" y="4318000"/>
          <a:ext cx="4795837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25" name="Visio" r:id="rId6" imgW="4796942" imgH="2006559" progId="Visio.Drawing.11">
                  <p:embed/>
                </p:oleObj>
              </mc:Choice>
              <mc:Fallback>
                <p:oleObj name="Visio" r:id="rId6" imgW="4796942" imgH="200655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41" y="4318000"/>
                        <a:ext cx="4795837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cap="sq" algn="ctr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71842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260257" y="1354228"/>
            <a:ext cx="4191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Where/how to physically place shield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Where to electrically connect shield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Size and cost of shield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Is it all worth it?</a:t>
            </a:r>
          </a:p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buFontTx/>
              <a:buChar char="•"/>
              <a:tabLst>
                <a:tab pos="1254125" algn="r"/>
                <a:tab pos="1371600" algn="l"/>
              </a:tabLst>
            </a:pPr>
            <a:endParaRPr kumimoji="1" lang="en-US" altLang="zh-CN" sz="2400" dirty="0">
              <a:ea typeface="宋体" charset="-122"/>
              <a:cs typeface="Arial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3124200" y="3574137"/>
            <a:ext cx="366960" cy="433626"/>
          </a:xfrm>
          <a:prstGeom prst="downArrow">
            <a:avLst>
              <a:gd name="adj1" fmla="val 50000"/>
              <a:gd name="adj2" fmla="val 35714"/>
            </a:avLst>
          </a:prstGeom>
          <a:solidFill>
            <a:schemeClr val="accent1"/>
          </a:solidFill>
          <a:ln w="28575" cap="sq" algn="ctr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657600" y="356235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25000"/>
              </a:spcBef>
              <a:buClr>
                <a:schemeClr val="accent1"/>
              </a:buClr>
              <a:tabLst>
                <a:tab pos="1254125" algn="r"/>
                <a:tab pos="1371600" algn="l"/>
              </a:tabLst>
            </a:pPr>
            <a:r>
              <a:rPr kumimoji="1" lang="en-US" altLang="zh-CN" sz="2400" dirty="0">
                <a:ea typeface="宋体" charset="-122"/>
                <a:cs typeface="Arial" charset="0"/>
              </a:rPr>
              <a:t>Add Shield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2D053A2-812F-4FF0-B03B-95714C4D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51692"/>
            <a:ext cx="8101626" cy="443308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开关电源电磁兼容仿真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电磁兼容整改措施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645A96D-7346-47E2-A7A0-2705974F448D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E9FAB3A7-7AFB-44A6-BA2D-6C36943FC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CCD75EBE-E4BD-431E-A81B-2558EF0FF4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BC04E359-BF1E-4F73-AAA8-8C9F6EBBFC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" name="Text Box 19">
                <a:extLst>
                  <a:ext uri="{FF2B5EF4-FFF2-40B4-BE49-F238E27FC236}">
                    <a16:creationId xmlns:a16="http://schemas.microsoft.com/office/drawing/2014/main" id="{58FBD0FD-8E1B-41AD-A55B-37205B5835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81267249-B720-4095-9B40-E76112FB80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98ABA578-614B-483F-8D4C-1A0C4C83DC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8" name="Group 8">
                <a:extLst>
                  <a:ext uri="{FF2B5EF4-FFF2-40B4-BE49-F238E27FC236}">
                    <a16:creationId xmlns:a16="http://schemas.microsoft.com/office/drawing/2014/main" id="{BB69406E-DC9A-418E-BAB4-34DDAB610F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CF292604-AA98-40F6-AE27-5D76A64002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Text Box 10">
                  <a:extLst>
                    <a:ext uri="{FF2B5EF4-FFF2-40B4-BE49-F238E27FC236}">
                      <a16:creationId xmlns:a16="http://schemas.microsoft.com/office/drawing/2014/main" id="{16CB372D-F6B6-45F1-9EFD-9C8D1E528A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471FD1A0-CC5F-4120-B5B4-1E83732035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407D880D-723F-453F-B3B1-168797EBA0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440917BF-B990-4098-9179-BB4609BD40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6" name="Text Box 5">
                <a:extLst>
                  <a:ext uri="{FF2B5EF4-FFF2-40B4-BE49-F238E27FC236}">
                    <a16:creationId xmlns:a16="http://schemas.microsoft.com/office/drawing/2014/main" id="{7D78BC50-3696-4B0A-B64E-A57F61D65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A6A96B-1F8F-45A1-A2F4-559A3F53F776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3B955FDB-2146-4AAB-BFC5-F629F64F8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25626481-742A-4C53-9FCA-4161115AE5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1" name="Group 13">
                <a:extLst>
                  <a:ext uri="{FF2B5EF4-FFF2-40B4-BE49-F238E27FC236}">
                    <a16:creationId xmlns:a16="http://schemas.microsoft.com/office/drawing/2014/main" id="{D0A1EE34-E15F-45C8-A06C-9EDF328691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22" name="Freeform 14">
                  <a:extLst>
                    <a:ext uri="{FF2B5EF4-FFF2-40B4-BE49-F238E27FC236}">
                      <a16:creationId xmlns:a16="http://schemas.microsoft.com/office/drawing/2014/main" id="{1742BD5A-5B76-4FA7-8833-D3ADDF432A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3" name="Text Box 15">
                  <a:extLst>
                    <a:ext uri="{FF2B5EF4-FFF2-40B4-BE49-F238E27FC236}">
                      <a16:creationId xmlns:a16="http://schemas.microsoft.com/office/drawing/2014/main" id="{3D4E30A4-22C3-45E0-9588-DE995B301A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id="{FD8D6159-C84C-4BAC-80E4-34A29A3BF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F914822D-8362-4956-A5C1-E1FDB51A0D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2159489C-64B3-4A09-93C7-371EC7FCCD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0276CC7B-CF82-4387-B627-64ED74409A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693807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286000" y="3962400"/>
            <a:ext cx="2971800" cy="1219200"/>
          </a:xfrm>
          <a:prstGeom prst="rect">
            <a:avLst/>
          </a:prstGeom>
          <a:solidFill>
            <a:srgbClr val="7A7A7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</a:rPr>
              <a:t>Core</a:t>
            </a: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23622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24717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25908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27003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28194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29289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30480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31575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32766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33861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35052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36147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37338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38433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39624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40719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auto">
          <a:xfrm>
            <a:off x="41910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>
            <a:off x="43005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auto">
          <a:xfrm>
            <a:off x="44196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9"/>
          <p:cNvSpPr>
            <a:spLocks noChangeArrowheads="1"/>
          </p:cNvSpPr>
          <p:nvPr/>
        </p:nvSpPr>
        <p:spPr bwMode="auto">
          <a:xfrm>
            <a:off x="45291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30"/>
          <p:cNvSpPr>
            <a:spLocks noChangeArrowheads="1"/>
          </p:cNvSpPr>
          <p:nvPr/>
        </p:nvSpPr>
        <p:spPr bwMode="auto">
          <a:xfrm>
            <a:off x="46482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>
            <a:off x="47577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32"/>
          <p:cNvSpPr>
            <a:spLocks noChangeArrowheads="1"/>
          </p:cNvSpPr>
          <p:nvPr/>
        </p:nvSpPr>
        <p:spPr bwMode="auto">
          <a:xfrm>
            <a:off x="48768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49863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34"/>
          <p:cNvSpPr>
            <a:spLocks noChangeArrowheads="1"/>
          </p:cNvSpPr>
          <p:nvPr/>
        </p:nvSpPr>
        <p:spPr bwMode="auto">
          <a:xfrm>
            <a:off x="51054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>
            <a:off x="43434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>
            <a:off x="44624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7"/>
          <p:cNvSpPr>
            <a:spLocks noChangeArrowheads="1"/>
          </p:cNvSpPr>
          <p:nvPr/>
        </p:nvSpPr>
        <p:spPr bwMode="auto">
          <a:xfrm>
            <a:off x="45720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8"/>
          <p:cNvSpPr>
            <a:spLocks noChangeArrowheads="1"/>
          </p:cNvSpPr>
          <p:nvPr/>
        </p:nvSpPr>
        <p:spPr bwMode="auto">
          <a:xfrm>
            <a:off x="46910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Oval 39"/>
          <p:cNvSpPr>
            <a:spLocks noChangeArrowheads="1"/>
          </p:cNvSpPr>
          <p:nvPr/>
        </p:nvSpPr>
        <p:spPr bwMode="auto">
          <a:xfrm>
            <a:off x="48006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40"/>
          <p:cNvSpPr>
            <a:spLocks noChangeArrowheads="1"/>
          </p:cNvSpPr>
          <p:nvPr/>
        </p:nvSpPr>
        <p:spPr bwMode="auto">
          <a:xfrm>
            <a:off x="49196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auto">
          <a:xfrm>
            <a:off x="50292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Oval 42"/>
          <p:cNvSpPr>
            <a:spLocks noChangeArrowheads="1"/>
          </p:cNvSpPr>
          <p:nvPr/>
        </p:nvSpPr>
        <p:spPr bwMode="auto">
          <a:xfrm>
            <a:off x="35385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Oval 43"/>
          <p:cNvSpPr>
            <a:spLocks noChangeArrowheads="1"/>
          </p:cNvSpPr>
          <p:nvPr/>
        </p:nvSpPr>
        <p:spPr bwMode="auto">
          <a:xfrm>
            <a:off x="36576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Oval 44"/>
          <p:cNvSpPr>
            <a:spLocks noChangeArrowheads="1"/>
          </p:cNvSpPr>
          <p:nvPr/>
        </p:nvSpPr>
        <p:spPr bwMode="auto">
          <a:xfrm>
            <a:off x="37671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Oval 45"/>
          <p:cNvSpPr>
            <a:spLocks noChangeArrowheads="1"/>
          </p:cNvSpPr>
          <p:nvPr/>
        </p:nvSpPr>
        <p:spPr bwMode="auto">
          <a:xfrm>
            <a:off x="38862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Oval 46"/>
          <p:cNvSpPr>
            <a:spLocks noChangeArrowheads="1"/>
          </p:cNvSpPr>
          <p:nvPr/>
        </p:nvSpPr>
        <p:spPr bwMode="auto">
          <a:xfrm>
            <a:off x="39957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Oval 47"/>
          <p:cNvSpPr>
            <a:spLocks noChangeArrowheads="1"/>
          </p:cNvSpPr>
          <p:nvPr/>
        </p:nvSpPr>
        <p:spPr bwMode="auto">
          <a:xfrm>
            <a:off x="41148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Oval 48"/>
          <p:cNvSpPr>
            <a:spLocks noChangeArrowheads="1"/>
          </p:cNvSpPr>
          <p:nvPr/>
        </p:nvSpPr>
        <p:spPr bwMode="auto">
          <a:xfrm>
            <a:off x="42243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Oval 49"/>
          <p:cNvSpPr>
            <a:spLocks noChangeArrowheads="1"/>
          </p:cNvSpPr>
          <p:nvPr/>
        </p:nvSpPr>
        <p:spPr bwMode="auto">
          <a:xfrm>
            <a:off x="27432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28622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51"/>
          <p:cNvSpPr>
            <a:spLocks noChangeArrowheads="1"/>
          </p:cNvSpPr>
          <p:nvPr/>
        </p:nvSpPr>
        <p:spPr bwMode="auto">
          <a:xfrm>
            <a:off x="29718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Oval 52"/>
          <p:cNvSpPr>
            <a:spLocks noChangeArrowheads="1"/>
          </p:cNvSpPr>
          <p:nvPr/>
        </p:nvSpPr>
        <p:spPr bwMode="auto">
          <a:xfrm>
            <a:off x="30908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Oval 53"/>
          <p:cNvSpPr>
            <a:spLocks noChangeArrowheads="1"/>
          </p:cNvSpPr>
          <p:nvPr/>
        </p:nvSpPr>
        <p:spPr bwMode="auto">
          <a:xfrm>
            <a:off x="32004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54"/>
          <p:cNvSpPr>
            <a:spLocks noChangeArrowheads="1"/>
          </p:cNvSpPr>
          <p:nvPr/>
        </p:nvSpPr>
        <p:spPr bwMode="auto">
          <a:xfrm>
            <a:off x="33194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Oval 55"/>
          <p:cNvSpPr>
            <a:spLocks noChangeArrowheads="1"/>
          </p:cNvSpPr>
          <p:nvPr/>
        </p:nvSpPr>
        <p:spPr bwMode="auto">
          <a:xfrm>
            <a:off x="34290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6"/>
          <p:cNvSpPr>
            <a:spLocks noChangeArrowheads="1"/>
          </p:cNvSpPr>
          <p:nvPr/>
        </p:nvSpPr>
        <p:spPr bwMode="auto">
          <a:xfrm>
            <a:off x="23955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7"/>
          <p:cNvSpPr>
            <a:spLocks noChangeArrowheads="1"/>
          </p:cNvSpPr>
          <p:nvPr/>
        </p:nvSpPr>
        <p:spPr bwMode="auto">
          <a:xfrm>
            <a:off x="25146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8"/>
          <p:cNvSpPr>
            <a:spLocks noChangeArrowheads="1"/>
          </p:cNvSpPr>
          <p:nvPr/>
        </p:nvSpPr>
        <p:spPr bwMode="auto">
          <a:xfrm>
            <a:off x="26241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Rectangle 59"/>
          <p:cNvSpPr>
            <a:spLocks noChangeArrowheads="1"/>
          </p:cNvSpPr>
          <p:nvPr/>
        </p:nvSpPr>
        <p:spPr bwMode="auto">
          <a:xfrm>
            <a:off x="2209800" y="36576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60"/>
          <p:cNvSpPr>
            <a:spLocks noChangeArrowheads="1"/>
          </p:cNvSpPr>
          <p:nvPr/>
        </p:nvSpPr>
        <p:spPr bwMode="auto">
          <a:xfrm>
            <a:off x="3505200" y="3538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61"/>
          <p:cNvSpPr>
            <a:spLocks noChangeArrowheads="1"/>
          </p:cNvSpPr>
          <p:nvPr/>
        </p:nvSpPr>
        <p:spPr bwMode="auto">
          <a:xfrm>
            <a:off x="3624263" y="3538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62"/>
          <p:cNvSpPr>
            <a:spLocks noChangeArrowheads="1"/>
          </p:cNvSpPr>
          <p:nvPr/>
        </p:nvSpPr>
        <p:spPr bwMode="auto">
          <a:xfrm>
            <a:off x="3733800" y="3538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Oval 63"/>
          <p:cNvSpPr>
            <a:spLocks noChangeArrowheads="1"/>
          </p:cNvSpPr>
          <p:nvPr/>
        </p:nvSpPr>
        <p:spPr bwMode="auto">
          <a:xfrm>
            <a:off x="3852863" y="3538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64"/>
          <p:cNvSpPr>
            <a:spLocks noChangeArrowheads="1"/>
          </p:cNvSpPr>
          <p:nvPr/>
        </p:nvSpPr>
        <p:spPr bwMode="auto">
          <a:xfrm>
            <a:off x="2209800" y="34290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val 65"/>
          <p:cNvSpPr>
            <a:spLocks noChangeArrowheads="1"/>
          </p:cNvSpPr>
          <p:nvPr/>
        </p:nvSpPr>
        <p:spPr bwMode="auto">
          <a:xfrm>
            <a:off x="3505200" y="3309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Oval 66"/>
          <p:cNvSpPr>
            <a:spLocks noChangeArrowheads="1"/>
          </p:cNvSpPr>
          <p:nvPr/>
        </p:nvSpPr>
        <p:spPr bwMode="auto">
          <a:xfrm>
            <a:off x="3624263" y="3309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Oval 67"/>
          <p:cNvSpPr>
            <a:spLocks noChangeArrowheads="1"/>
          </p:cNvSpPr>
          <p:nvPr/>
        </p:nvSpPr>
        <p:spPr bwMode="auto">
          <a:xfrm>
            <a:off x="3733800" y="3309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3852863" y="3309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tangle 69"/>
          <p:cNvSpPr>
            <a:spLocks noChangeArrowheads="1"/>
          </p:cNvSpPr>
          <p:nvPr/>
        </p:nvSpPr>
        <p:spPr bwMode="auto">
          <a:xfrm>
            <a:off x="2209800" y="32004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>
            <a:off x="3505200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Oval 71"/>
          <p:cNvSpPr>
            <a:spLocks noChangeArrowheads="1"/>
          </p:cNvSpPr>
          <p:nvPr/>
        </p:nvSpPr>
        <p:spPr bwMode="auto">
          <a:xfrm>
            <a:off x="3624263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Oval 72"/>
          <p:cNvSpPr>
            <a:spLocks noChangeArrowheads="1"/>
          </p:cNvSpPr>
          <p:nvPr/>
        </p:nvSpPr>
        <p:spPr bwMode="auto">
          <a:xfrm>
            <a:off x="3733800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Oval 73"/>
          <p:cNvSpPr>
            <a:spLocks noChangeArrowheads="1"/>
          </p:cNvSpPr>
          <p:nvPr/>
        </p:nvSpPr>
        <p:spPr bwMode="auto">
          <a:xfrm>
            <a:off x="3852863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Oval 74"/>
          <p:cNvSpPr>
            <a:spLocks noChangeArrowheads="1"/>
          </p:cNvSpPr>
          <p:nvPr/>
        </p:nvSpPr>
        <p:spPr bwMode="auto">
          <a:xfrm>
            <a:off x="3962400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Oval 75"/>
          <p:cNvSpPr>
            <a:spLocks noChangeArrowheads="1"/>
          </p:cNvSpPr>
          <p:nvPr/>
        </p:nvSpPr>
        <p:spPr bwMode="auto">
          <a:xfrm>
            <a:off x="4081463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Oval 76"/>
          <p:cNvSpPr>
            <a:spLocks noChangeArrowheads="1"/>
          </p:cNvSpPr>
          <p:nvPr/>
        </p:nvSpPr>
        <p:spPr bwMode="auto">
          <a:xfrm>
            <a:off x="3271838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Oval 77"/>
          <p:cNvSpPr>
            <a:spLocks noChangeArrowheads="1"/>
          </p:cNvSpPr>
          <p:nvPr/>
        </p:nvSpPr>
        <p:spPr bwMode="auto">
          <a:xfrm>
            <a:off x="3390900" y="3081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Rectangle 78"/>
          <p:cNvSpPr>
            <a:spLocks noChangeArrowheads="1"/>
          </p:cNvSpPr>
          <p:nvPr/>
        </p:nvSpPr>
        <p:spPr bwMode="auto">
          <a:xfrm>
            <a:off x="2209800" y="29718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Oval 79"/>
          <p:cNvSpPr>
            <a:spLocks noChangeArrowheads="1"/>
          </p:cNvSpPr>
          <p:nvPr/>
        </p:nvSpPr>
        <p:spPr bwMode="auto">
          <a:xfrm>
            <a:off x="3460750" y="2852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Oval 80"/>
          <p:cNvSpPr>
            <a:spLocks noChangeArrowheads="1"/>
          </p:cNvSpPr>
          <p:nvPr/>
        </p:nvSpPr>
        <p:spPr bwMode="auto">
          <a:xfrm>
            <a:off x="3576638" y="2852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Oval 81"/>
          <p:cNvSpPr>
            <a:spLocks noChangeArrowheads="1"/>
          </p:cNvSpPr>
          <p:nvPr/>
        </p:nvSpPr>
        <p:spPr bwMode="auto">
          <a:xfrm>
            <a:off x="3686175" y="2852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Oval 82"/>
          <p:cNvSpPr>
            <a:spLocks noChangeArrowheads="1"/>
          </p:cNvSpPr>
          <p:nvPr/>
        </p:nvSpPr>
        <p:spPr bwMode="auto">
          <a:xfrm>
            <a:off x="3805238" y="2852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val 83"/>
          <p:cNvSpPr>
            <a:spLocks noChangeArrowheads="1"/>
          </p:cNvSpPr>
          <p:nvPr/>
        </p:nvSpPr>
        <p:spPr bwMode="auto">
          <a:xfrm>
            <a:off x="3914775" y="2852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Rectangle 84"/>
          <p:cNvSpPr>
            <a:spLocks noChangeArrowheads="1"/>
          </p:cNvSpPr>
          <p:nvPr/>
        </p:nvSpPr>
        <p:spPr bwMode="auto">
          <a:xfrm>
            <a:off x="2209800" y="27432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 85"/>
          <p:cNvSpPr>
            <a:spLocks noChangeArrowheads="1"/>
          </p:cNvSpPr>
          <p:nvPr/>
        </p:nvSpPr>
        <p:spPr bwMode="auto">
          <a:xfrm>
            <a:off x="3454400" y="26241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 86"/>
          <p:cNvSpPr>
            <a:spLocks noChangeArrowheads="1"/>
          </p:cNvSpPr>
          <p:nvPr/>
        </p:nvSpPr>
        <p:spPr bwMode="auto">
          <a:xfrm>
            <a:off x="3573463" y="26241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Oval 87"/>
          <p:cNvSpPr>
            <a:spLocks noChangeArrowheads="1"/>
          </p:cNvSpPr>
          <p:nvPr/>
        </p:nvSpPr>
        <p:spPr bwMode="auto">
          <a:xfrm>
            <a:off x="3683000" y="26241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Oval 88"/>
          <p:cNvSpPr>
            <a:spLocks noChangeArrowheads="1"/>
          </p:cNvSpPr>
          <p:nvPr/>
        </p:nvSpPr>
        <p:spPr bwMode="auto">
          <a:xfrm>
            <a:off x="3802063" y="26241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Oval 89"/>
          <p:cNvSpPr>
            <a:spLocks noChangeArrowheads="1"/>
          </p:cNvSpPr>
          <p:nvPr/>
        </p:nvSpPr>
        <p:spPr bwMode="auto">
          <a:xfrm>
            <a:off x="3911600" y="26241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Oval 90"/>
          <p:cNvSpPr>
            <a:spLocks noChangeArrowheads="1"/>
          </p:cNvSpPr>
          <p:nvPr/>
        </p:nvSpPr>
        <p:spPr bwMode="auto">
          <a:xfrm>
            <a:off x="3340100" y="26241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 91"/>
          <p:cNvSpPr>
            <a:spLocks noChangeArrowheads="1"/>
          </p:cNvSpPr>
          <p:nvPr/>
        </p:nvSpPr>
        <p:spPr bwMode="auto">
          <a:xfrm>
            <a:off x="2209800" y="25146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ctangle 92"/>
          <p:cNvSpPr>
            <a:spLocks noChangeArrowheads="1"/>
          </p:cNvSpPr>
          <p:nvPr/>
        </p:nvSpPr>
        <p:spPr bwMode="auto">
          <a:xfrm>
            <a:off x="2209800" y="22860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Rectangle 93"/>
          <p:cNvSpPr>
            <a:spLocks noChangeArrowheads="1"/>
          </p:cNvSpPr>
          <p:nvPr/>
        </p:nvSpPr>
        <p:spPr bwMode="auto">
          <a:xfrm>
            <a:off x="2209800" y="20574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Rectangle 94"/>
          <p:cNvSpPr>
            <a:spLocks noChangeArrowheads="1"/>
          </p:cNvSpPr>
          <p:nvPr/>
        </p:nvSpPr>
        <p:spPr bwMode="auto">
          <a:xfrm>
            <a:off x="2209800" y="1828800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Oval 95"/>
          <p:cNvSpPr>
            <a:spLocks noChangeArrowheads="1"/>
          </p:cNvSpPr>
          <p:nvPr/>
        </p:nvSpPr>
        <p:spPr bwMode="auto">
          <a:xfrm>
            <a:off x="23622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Oval 96"/>
          <p:cNvSpPr>
            <a:spLocks noChangeArrowheads="1"/>
          </p:cNvSpPr>
          <p:nvPr/>
        </p:nvSpPr>
        <p:spPr bwMode="auto">
          <a:xfrm>
            <a:off x="24717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Oval 97"/>
          <p:cNvSpPr>
            <a:spLocks noChangeArrowheads="1"/>
          </p:cNvSpPr>
          <p:nvPr/>
        </p:nvSpPr>
        <p:spPr bwMode="auto">
          <a:xfrm>
            <a:off x="25908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Oval 98"/>
          <p:cNvSpPr>
            <a:spLocks noChangeArrowheads="1"/>
          </p:cNvSpPr>
          <p:nvPr/>
        </p:nvSpPr>
        <p:spPr bwMode="auto">
          <a:xfrm>
            <a:off x="27003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Oval 99"/>
          <p:cNvSpPr>
            <a:spLocks noChangeArrowheads="1"/>
          </p:cNvSpPr>
          <p:nvPr/>
        </p:nvSpPr>
        <p:spPr bwMode="auto">
          <a:xfrm>
            <a:off x="28194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Oval 100"/>
          <p:cNvSpPr>
            <a:spLocks noChangeArrowheads="1"/>
          </p:cNvSpPr>
          <p:nvPr/>
        </p:nvSpPr>
        <p:spPr bwMode="auto">
          <a:xfrm>
            <a:off x="29289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Oval 101"/>
          <p:cNvSpPr>
            <a:spLocks noChangeArrowheads="1"/>
          </p:cNvSpPr>
          <p:nvPr/>
        </p:nvSpPr>
        <p:spPr bwMode="auto">
          <a:xfrm>
            <a:off x="30480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Oval 102"/>
          <p:cNvSpPr>
            <a:spLocks noChangeArrowheads="1"/>
          </p:cNvSpPr>
          <p:nvPr/>
        </p:nvSpPr>
        <p:spPr bwMode="auto">
          <a:xfrm>
            <a:off x="31575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Oval 103"/>
          <p:cNvSpPr>
            <a:spLocks noChangeArrowheads="1"/>
          </p:cNvSpPr>
          <p:nvPr/>
        </p:nvSpPr>
        <p:spPr bwMode="auto">
          <a:xfrm>
            <a:off x="32766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Oval 104"/>
          <p:cNvSpPr>
            <a:spLocks noChangeArrowheads="1"/>
          </p:cNvSpPr>
          <p:nvPr/>
        </p:nvSpPr>
        <p:spPr bwMode="auto">
          <a:xfrm>
            <a:off x="33861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Oval 105"/>
          <p:cNvSpPr>
            <a:spLocks noChangeArrowheads="1"/>
          </p:cNvSpPr>
          <p:nvPr/>
        </p:nvSpPr>
        <p:spPr bwMode="auto">
          <a:xfrm>
            <a:off x="35052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Oval 106"/>
          <p:cNvSpPr>
            <a:spLocks noChangeArrowheads="1"/>
          </p:cNvSpPr>
          <p:nvPr/>
        </p:nvSpPr>
        <p:spPr bwMode="auto">
          <a:xfrm>
            <a:off x="36147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Oval 107"/>
          <p:cNvSpPr>
            <a:spLocks noChangeArrowheads="1"/>
          </p:cNvSpPr>
          <p:nvPr/>
        </p:nvSpPr>
        <p:spPr bwMode="auto">
          <a:xfrm>
            <a:off x="37338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Oval 108"/>
          <p:cNvSpPr>
            <a:spLocks noChangeArrowheads="1"/>
          </p:cNvSpPr>
          <p:nvPr/>
        </p:nvSpPr>
        <p:spPr bwMode="auto">
          <a:xfrm>
            <a:off x="38433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Oval 109"/>
          <p:cNvSpPr>
            <a:spLocks noChangeArrowheads="1"/>
          </p:cNvSpPr>
          <p:nvPr/>
        </p:nvSpPr>
        <p:spPr bwMode="auto">
          <a:xfrm>
            <a:off x="39624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Oval 110"/>
          <p:cNvSpPr>
            <a:spLocks noChangeArrowheads="1"/>
          </p:cNvSpPr>
          <p:nvPr/>
        </p:nvSpPr>
        <p:spPr bwMode="auto">
          <a:xfrm>
            <a:off x="40719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Oval 111"/>
          <p:cNvSpPr>
            <a:spLocks noChangeArrowheads="1"/>
          </p:cNvSpPr>
          <p:nvPr/>
        </p:nvSpPr>
        <p:spPr bwMode="auto">
          <a:xfrm>
            <a:off x="41910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Oval 112"/>
          <p:cNvSpPr>
            <a:spLocks noChangeArrowheads="1"/>
          </p:cNvSpPr>
          <p:nvPr/>
        </p:nvSpPr>
        <p:spPr bwMode="auto">
          <a:xfrm>
            <a:off x="43005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Oval 113"/>
          <p:cNvSpPr>
            <a:spLocks noChangeArrowheads="1"/>
          </p:cNvSpPr>
          <p:nvPr/>
        </p:nvSpPr>
        <p:spPr bwMode="auto">
          <a:xfrm>
            <a:off x="44196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Oval 114"/>
          <p:cNvSpPr>
            <a:spLocks noChangeArrowheads="1"/>
          </p:cNvSpPr>
          <p:nvPr/>
        </p:nvSpPr>
        <p:spPr bwMode="auto">
          <a:xfrm>
            <a:off x="45291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Oval 115"/>
          <p:cNvSpPr>
            <a:spLocks noChangeArrowheads="1"/>
          </p:cNvSpPr>
          <p:nvPr/>
        </p:nvSpPr>
        <p:spPr bwMode="auto">
          <a:xfrm>
            <a:off x="46482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Oval 116"/>
          <p:cNvSpPr>
            <a:spLocks noChangeArrowheads="1"/>
          </p:cNvSpPr>
          <p:nvPr/>
        </p:nvSpPr>
        <p:spPr bwMode="auto">
          <a:xfrm>
            <a:off x="47577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Oval 117"/>
          <p:cNvSpPr>
            <a:spLocks noChangeArrowheads="1"/>
          </p:cNvSpPr>
          <p:nvPr/>
        </p:nvSpPr>
        <p:spPr bwMode="auto">
          <a:xfrm>
            <a:off x="48768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Oval 118"/>
          <p:cNvSpPr>
            <a:spLocks noChangeArrowheads="1"/>
          </p:cNvSpPr>
          <p:nvPr/>
        </p:nvSpPr>
        <p:spPr bwMode="auto">
          <a:xfrm>
            <a:off x="4986338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Oval 119"/>
          <p:cNvSpPr>
            <a:spLocks noChangeArrowheads="1"/>
          </p:cNvSpPr>
          <p:nvPr/>
        </p:nvSpPr>
        <p:spPr bwMode="auto">
          <a:xfrm>
            <a:off x="5105400" y="23955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Oval 120"/>
          <p:cNvSpPr>
            <a:spLocks noChangeArrowheads="1"/>
          </p:cNvSpPr>
          <p:nvPr/>
        </p:nvSpPr>
        <p:spPr bwMode="auto">
          <a:xfrm>
            <a:off x="3962400" y="35369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Oval 121"/>
          <p:cNvSpPr>
            <a:spLocks noChangeArrowheads="1"/>
          </p:cNvSpPr>
          <p:nvPr/>
        </p:nvSpPr>
        <p:spPr bwMode="auto">
          <a:xfrm>
            <a:off x="3390900" y="35369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Oval 122"/>
          <p:cNvSpPr>
            <a:spLocks noChangeArrowheads="1"/>
          </p:cNvSpPr>
          <p:nvPr/>
        </p:nvSpPr>
        <p:spPr bwMode="auto">
          <a:xfrm>
            <a:off x="3962400" y="3308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Oval 123"/>
          <p:cNvSpPr>
            <a:spLocks noChangeArrowheads="1"/>
          </p:cNvSpPr>
          <p:nvPr/>
        </p:nvSpPr>
        <p:spPr bwMode="auto">
          <a:xfrm>
            <a:off x="3390900" y="3308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Oval 124"/>
          <p:cNvSpPr>
            <a:spLocks noChangeArrowheads="1"/>
          </p:cNvSpPr>
          <p:nvPr/>
        </p:nvSpPr>
        <p:spPr bwMode="auto">
          <a:xfrm>
            <a:off x="3040063" y="3082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Oval 125"/>
          <p:cNvSpPr>
            <a:spLocks noChangeArrowheads="1"/>
          </p:cNvSpPr>
          <p:nvPr/>
        </p:nvSpPr>
        <p:spPr bwMode="auto">
          <a:xfrm>
            <a:off x="3159125" y="3082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Oval 126"/>
          <p:cNvSpPr>
            <a:spLocks noChangeArrowheads="1"/>
          </p:cNvSpPr>
          <p:nvPr/>
        </p:nvSpPr>
        <p:spPr bwMode="auto">
          <a:xfrm>
            <a:off x="4191000" y="3082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Oval 127"/>
          <p:cNvSpPr>
            <a:spLocks noChangeArrowheads="1"/>
          </p:cNvSpPr>
          <p:nvPr/>
        </p:nvSpPr>
        <p:spPr bwMode="auto">
          <a:xfrm>
            <a:off x="4310063" y="3082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Oval 128"/>
          <p:cNvSpPr>
            <a:spLocks noChangeArrowheads="1"/>
          </p:cNvSpPr>
          <p:nvPr/>
        </p:nvSpPr>
        <p:spPr bwMode="auto">
          <a:xfrm>
            <a:off x="4029075" y="2851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Oval 129"/>
          <p:cNvSpPr>
            <a:spLocks noChangeArrowheads="1"/>
          </p:cNvSpPr>
          <p:nvPr/>
        </p:nvSpPr>
        <p:spPr bwMode="auto">
          <a:xfrm>
            <a:off x="3343275" y="2851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Oval 130"/>
          <p:cNvSpPr>
            <a:spLocks noChangeArrowheads="1"/>
          </p:cNvSpPr>
          <p:nvPr/>
        </p:nvSpPr>
        <p:spPr bwMode="auto">
          <a:xfrm>
            <a:off x="4025900" y="26257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Oval 131"/>
          <p:cNvSpPr>
            <a:spLocks noChangeArrowheads="1"/>
          </p:cNvSpPr>
          <p:nvPr/>
        </p:nvSpPr>
        <p:spPr bwMode="auto">
          <a:xfrm>
            <a:off x="3225800" y="26257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Oval 132"/>
          <p:cNvSpPr>
            <a:spLocks noChangeArrowheads="1"/>
          </p:cNvSpPr>
          <p:nvPr/>
        </p:nvSpPr>
        <p:spPr bwMode="auto">
          <a:xfrm>
            <a:off x="4140200" y="26257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Oval 133"/>
          <p:cNvSpPr>
            <a:spLocks noChangeArrowheads="1"/>
          </p:cNvSpPr>
          <p:nvPr/>
        </p:nvSpPr>
        <p:spPr bwMode="auto">
          <a:xfrm>
            <a:off x="3446463" y="1708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Oval 134"/>
          <p:cNvSpPr>
            <a:spLocks noChangeArrowheads="1"/>
          </p:cNvSpPr>
          <p:nvPr/>
        </p:nvSpPr>
        <p:spPr bwMode="auto">
          <a:xfrm>
            <a:off x="3565525" y="1708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Oval 135"/>
          <p:cNvSpPr>
            <a:spLocks noChangeArrowheads="1"/>
          </p:cNvSpPr>
          <p:nvPr/>
        </p:nvSpPr>
        <p:spPr bwMode="auto">
          <a:xfrm>
            <a:off x="3675063" y="1708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Oval 136"/>
          <p:cNvSpPr>
            <a:spLocks noChangeArrowheads="1"/>
          </p:cNvSpPr>
          <p:nvPr/>
        </p:nvSpPr>
        <p:spPr bwMode="auto">
          <a:xfrm>
            <a:off x="3794125" y="1708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Oval 137"/>
          <p:cNvSpPr>
            <a:spLocks noChangeArrowheads="1"/>
          </p:cNvSpPr>
          <p:nvPr/>
        </p:nvSpPr>
        <p:spPr bwMode="auto">
          <a:xfrm>
            <a:off x="3903663" y="1708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Oval 138"/>
          <p:cNvSpPr>
            <a:spLocks noChangeArrowheads="1"/>
          </p:cNvSpPr>
          <p:nvPr/>
        </p:nvSpPr>
        <p:spPr bwMode="auto">
          <a:xfrm>
            <a:off x="3332163" y="17081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Oval 139"/>
          <p:cNvSpPr>
            <a:spLocks noChangeArrowheads="1"/>
          </p:cNvSpPr>
          <p:nvPr/>
        </p:nvSpPr>
        <p:spPr bwMode="auto">
          <a:xfrm>
            <a:off x="4017963" y="1709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Oval 140"/>
          <p:cNvSpPr>
            <a:spLocks noChangeArrowheads="1"/>
          </p:cNvSpPr>
          <p:nvPr/>
        </p:nvSpPr>
        <p:spPr bwMode="auto">
          <a:xfrm>
            <a:off x="3217863" y="1709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Oval 141"/>
          <p:cNvSpPr>
            <a:spLocks noChangeArrowheads="1"/>
          </p:cNvSpPr>
          <p:nvPr/>
        </p:nvSpPr>
        <p:spPr bwMode="auto">
          <a:xfrm>
            <a:off x="4132263" y="17097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Oval 142"/>
          <p:cNvSpPr>
            <a:spLocks noChangeArrowheads="1"/>
          </p:cNvSpPr>
          <p:nvPr/>
        </p:nvSpPr>
        <p:spPr bwMode="auto">
          <a:xfrm>
            <a:off x="3452813" y="1938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Oval 143"/>
          <p:cNvSpPr>
            <a:spLocks noChangeArrowheads="1"/>
          </p:cNvSpPr>
          <p:nvPr/>
        </p:nvSpPr>
        <p:spPr bwMode="auto">
          <a:xfrm>
            <a:off x="3571875" y="1938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Oval 144"/>
          <p:cNvSpPr>
            <a:spLocks noChangeArrowheads="1"/>
          </p:cNvSpPr>
          <p:nvPr/>
        </p:nvSpPr>
        <p:spPr bwMode="auto">
          <a:xfrm>
            <a:off x="3681413" y="1938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Oval 145"/>
          <p:cNvSpPr>
            <a:spLocks noChangeArrowheads="1"/>
          </p:cNvSpPr>
          <p:nvPr/>
        </p:nvSpPr>
        <p:spPr bwMode="auto">
          <a:xfrm>
            <a:off x="3800475" y="1938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Oval 146"/>
          <p:cNvSpPr>
            <a:spLocks noChangeArrowheads="1"/>
          </p:cNvSpPr>
          <p:nvPr/>
        </p:nvSpPr>
        <p:spPr bwMode="auto">
          <a:xfrm>
            <a:off x="3910013" y="1938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Oval 147"/>
          <p:cNvSpPr>
            <a:spLocks noChangeArrowheads="1"/>
          </p:cNvSpPr>
          <p:nvPr/>
        </p:nvSpPr>
        <p:spPr bwMode="auto">
          <a:xfrm>
            <a:off x="3338513" y="19383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Oval 148"/>
          <p:cNvSpPr>
            <a:spLocks noChangeArrowheads="1"/>
          </p:cNvSpPr>
          <p:nvPr/>
        </p:nvSpPr>
        <p:spPr bwMode="auto">
          <a:xfrm>
            <a:off x="4024313" y="1939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Oval 149"/>
          <p:cNvSpPr>
            <a:spLocks noChangeArrowheads="1"/>
          </p:cNvSpPr>
          <p:nvPr/>
        </p:nvSpPr>
        <p:spPr bwMode="auto">
          <a:xfrm>
            <a:off x="3224213" y="1939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Oval 150"/>
          <p:cNvSpPr>
            <a:spLocks noChangeArrowheads="1"/>
          </p:cNvSpPr>
          <p:nvPr/>
        </p:nvSpPr>
        <p:spPr bwMode="auto">
          <a:xfrm>
            <a:off x="4138613" y="19399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Oval 151"/>
          <p:cNvSpPr>
            <a:spLocks noChangeArrowheads="1"/>
          </p:cNvSpPr>
          <p:nvPr/>
        </p:nvSpPr>
        <p:spPr bwMode="auto">
          <a:xfrm>
            <a:off x="3449638" y="2165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Oval 152"/>
          <p:cNvSpPr>
            <a:spLocks noChangeArrowheads="1"/>
          </p:cNvSpPr>
          <p:nvPr/>
        </p:nvSpPr>
        <p:spPr bwMode="auto">
          <a:xfrm>
            <a:off x="3568700" y="2165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Oval 153"/>
          <p:cNvSpPr>
            <a:spLocks noChangeArrowheads="1"/>
          </p:cNvSpPr>
          <p:nvPr/>
        </p:nvSpPr>
        <p:spPr bwMode="auto">
          <a:xfrm>
            <a:off x="3678238" y="2165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Oval 154"/>
          <p:cNvSpPr>
            <a:spLocks noChangeArrowheads="1"/>
          </p:cNvSpPr>
          <p:nvPr/>
        </p:nvSpPr>
        <p:spPr bwMode="auto">
          <a:xfrm>
            <a:off x="3797300" y="2165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Oval 155"/>
          <p:cNvSpPr>
            <a:spLocks noChangeArrowheads="1"/>
          </p:cNvSpPr>
          <p:nvPr/>
        </p:nvSpPr>
        <p:spPr bwMode="auto">
          <a:xfrm>
            <a:off x="3906838" y="2165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Oval 156"/>
          <p:cNvSpPr>
            <a:spLocks noChangeArrowheads="1"/>
          </p:cNvSpPr>
          <p:nvPr/>
        </p:nvSpPr>
        <p:spPr bwMode="auto">
          <a:xfrm>
            <a:off x="3335338" y="21653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Oval 157"/>
          <p:cNvSpPr>
            <a:spLocks noChangeArrowheads="1"/>
          </p:cNvSpPr>
          <p:nvPr/>
        </p:nvSpPr>
        <p:spPr bwMode="auto">
          <a:xfrm>
            <a:off x="4021138" y="2166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Oval 158"/>
          <p:cNvSpPr>
            <a:spLocks noChangeArrowheads="1"/>
          </p:cNvSpPr>
          <p:nvPr/>
        </p:nvSpPr>
        <p:spPr bwMode="auto">
          <a:xfrm>
            <a:off x="3221038" y="2166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Oval 159"/>
          <p:cNvSpPr>
            <a:spLocks noChangeArrowheads="1"/>
          </p:cNvSpPr>
          <p:nvPr/>
        </p:nvSpPr>
        <p:spPr bwMode="auto">
          <a:xfrm>
            <a:off x="4135438" y="21669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5" name="Text Box 160"/>
          <p:cNvSpPr txBox="1">
            <a:spLocks noChangeArrowheads="1"/>
          </p:cNvSpPr>
          <p:nvPr/>
        </p:nvSpPr>
        <p:spPr bwMode="auto">
          <a:xfrm>
            <a:off x="5248278" y="3752850"/>
            <a:ext cx="4667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Pri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1</a:t>
            </a:r>
          </a:p>
        </p:txBody>
      </p:sp>
      <p:sp>
        <p:nvSpPr>
          <p:cNvPr id="156" name="Text Box 161"/>
          <p:cNvSpPr txBox="1">
            <a:spLocks noChangeArrowheads="1"/>
          </p:cNvSpPr>
          <p:nvPr/>
        </p:nvSpPr>
        <p:spPr bwMode="auto">
          <a:xfrm>
            <a:off x="5257800" y="3471863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+12V</a:t>
            </a:r>
          </a:p>
        </p:txBody>
      </p:sp>
      <p:sp>
        <p:nvSpPr>
          <p:cNvPr id="157" name="Text Box 162"/>
          <p:cNvSpPr txBox="1">
            <a:spLocks noChangeArrowheads="1"/>
          </p:cNvSpPr>
          <p:nvPr/>
        </p:nvSpPr>
        <p:spPr bwMode="auto">
          <a:xfrm>
            <a:off x="5257800" y="3243263"/>
            <a:ext cx="990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-12V</a:t>
            </a:r>
          </a:p>
        </p:txBody>
      </p:sp>
      <p:sp>
        <p:nvSpPr>
          <p:cNvPr id="158" name="Text Box 163"/>
          <p:cNvSpPr txBox="1">
            <a:spLocks noChangeArrowheads="1"/>
          </p:cNvSpPr>
          <p:nvPr/>
        </p:nvSpPr>
        <p:spPr bwMode="auto">
          <a:xfrm>
            <a:off x="5257800" y="3019425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24V</a:t>
            </a:r>
          </a:p>
        </p:txBody>
      </p:sp>
      <p:sp>
        <p:nvSpPr>
          <p:cNvPr id="159" name="Text Box 164"/>
          <p:cNvSpPr txBox="1">
            <a:spLocks noChangeArrowheads="1"/>
          </p:cNvSpPr>
          <p:nvPr/>
        </p:nvSpPr>
        <p:spPr bwMode="auto">
          <a:xfrm>
            <a:off x="5257800" y="2786063"/>
            <a:ext cx="83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15V</a:t>
            </a:r>
          </a:p>
        </p:txBody>
      </p:sp>
      <p:sp>
        <p:nvSpPr>
          <p:cNvPr id="160" name="Text Box 165"/>
          <p:cNvSpPr txBox="1">
            <a:spLocks noChangeArrowheads="1"/>
          </p:cNvSpPr>
          <p:nvPr/>
        </p:nvSpPr>
        <p:spPr bwMode="auto">
          <a:xfrm>
            <a:off x="5257800" y="2552700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N</a:t>
            </a:r>
          </a:p>
        </p:txBody>
      </p:sp>
      <p:sp>
        <p:nvSpPr>
          <p:cNvPr id="161" name="Text Box 166"/>
          <p:cNvSpPr txBox="1">
            <a:spLocks noChangeArrowheads="1"/>
          </p:cNvSpPr>
          <p:nvPr/>
        </p:nvSpPr>
        <p:spPr bwMode="auto">
          <a:xfrm>
            <a:off x="5257800" y="2333625"/>
            <a:ext cx="533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Pri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2</a:t>
            </a:r>
          </a:p>
        </p:txBody>
      </p:sp>
      <p:sp>
        <p:nvSpPr>
          <p:cNvPr id="162" name="Text Box 167"/>
          <p:cNvSpPr txBox="1">
            <a:spLocks noChangeArrowheads="1"/>
          </p:cNvSpPr>
          <p:nvPr/>
        </p:nvSpPr>
        <p:spPr bwMode="auto">
          <a:xfrm>
            <a:off x="5257800" y="2100263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B</a:t>
            </a:r>
          </a:p>
        </p:txBody>
      </p:sp>
      <p:sp>
        <p:nvSpPr>
          <p:cNvPr id="163" name="Text Box 168"/>
          <p:cNvSpPr txBox="1">
            <a:spLocks noChangeArrowheads="1"/>
          </p:cNvSpPr>
          <p:nvPr/>
        </p:nvSpPr>
        <p:spPr bwMode="auto">
          <a:xfrm>
            <a:off x="5257800" y="1876425"/>
            <a:ext cx="83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A</a:t>
            </a:r>
          </a:p>
        </p:txBody>
      </p:sp>
      <p:sp>
        <p:nvSpPr>
          <p:cNvPr id="164" name="Text Box 169"/>
          <p:cNvSpPr txBox="1">
            <a:spLocks noChangeArrowheads="1"/>
          </p:cNvSpPr>
          <p:nvPr/>
        </p:nvSpPr>
        <p:spPr bwMode="auto">
          <a:xfrm>
            <a:off x="5257800" y="1600200"/>
            <a:ext cx="83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C</a:t>
            </a:r>
          </a:p>
        </p:txBody>
      </p:sp>
      <p:sp>
        <p:nvSpPr>
          <p:cNvPr id="165" name="Rectangle 170"/>
          <p:cNvSpPr>
            <a:spLocks noChangeArrowheads="1"/>
          </p:cNvSpPr>
          <p:nvPr/>
        </p:nvSpPr>
        <p:spPr bwMode="auto">
          <a:xfrm>
            <a:off x="6629400" y="3962400"/>
            <a:ext cx="2971800" cy="1219200"/>
          </a:xfrm>
          <a:prstGeom prst="rect">
            <a:avLst/>
          </a:prstGeom>
          <a:solidFill>
            <a:srgbClr val="7A7A7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</a:rPr>
              <a:t>Core</a:t>
            </a:r>
          </a:p>
        </p:txBody>
      </p:sp>
      <p:sp>
        <p:nvSpPr>
          <p:cNvPr id="166" name="Oval 171"/>
          <p:cNvSpPr>
            <a:spLocks noChangeArrowheads="1"/>
          </p:cNvSpPr>
          <p:nvPr/>
        </p:nvSpPr>
        <p:spPr bwMode="auto">
          <a:xfrm>
            <a:off x="67056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" name="Oval 172"/>
          <p:cNvSpPr>
            <a:spLocks noChangeArrowheads="1"/>
          </p:cNvSpPr>
          <p:nvPr/>
        </p:nvSpPr>
        <p:spPr bwMode="auto">
          <a:xfrm>
            <a:off x="68151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Oval 173"/>
          <p:cNvSpPr>
            <a:spLocks noChangeArrowheads="1"/>
          </p:cNvSpPr>
          <p:nvPr/>
        </p:nvSpPr>
        <p:spPr bwMode="auto">
          <a:xfrm>
            <a:off x="69342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Oval 174"/>
          <p:cNvSpPr>
            <a:spLocks noChangeArrowheads="1"/>
          </p:cNvSpPr>
          <p:nvPr/>
        </p:nvSpPr>
        <p:spPr bwMode="auto">
          <a:xfrm>
            <a:off x="70437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0" name="Oval 175"/>
          <p:cNvSpPr>
            <a:spLocks noChangeArrowheads="1"/>
          </p:cNvSpPr>
          <p:nvPr/>
        </p:nvSpPr>
        <p:spPr bwMode="auto">
          <a:xfrm>
            <a:off x="71628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" name="Oval 176"/>
          <p:cNvSpPr>
            <a:spLocks noChangeArrowheads="1"/>
          </p:cNvSpPr>
          <p:nvPr/>
        </p:nvSpPr>
        <p:spPr bwMode="auto">
          <a:xfrm>
            <a:off x="72723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2" name="Oval 177"/>
          <p:cNvSpPr>
            <a:spLocks noChangeArrowheads="1"/>
          </p:cNvSpPr>
          <p:nvPr/>
        </p:nvSpPr>
        <p:spPr bwMode="auto">
          <a:xfrm>
            <a:off x="73914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3" name="Oval 178"/>
          <p:cNvSpPr>
            <a:spLocks noChangeArrowheads="1"/>
          </p:cNvSpPr>
          <p:nvPr/>
        </p:nvSpPr>
        <p:spPr bwMode="auto">
          <a:xfrm>
            <a:off x="75009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" name="Oval 179"/>
          <p:cNvSpPr>
            <a:spLocks noChangeArrowheads="1"/>
          </p:cNvSpPr>
          <p:nvPr/>
        </p:nvSpPr>
        <p:spPr bwMode="auto">
          <a:xfrm>
            <a:off x="76200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Oval 180"/>
          <p:cNvSpPr>
            <a:spLocks noChangeArrowheads="1"/>
          </p:cNvSpPr>
          <p:nvPr/>
        </p:nvSpPr>
        <p:spPr bwMode="auto">
          <a:xfrm>
            <a:off x="77295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Oval 181"/>
          <p:cNvSpPr>
            <a:spLocks noChangeArrowheads="1"/>
          </p:cNvSpPr>
          <p:nvPr/>
        </p:nvSpPr>
        <p:spPr bwMode="auto">
          <a:xfrm>
            <a:off x="78486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" name="Oval 182"/>
          <p:cNvSpPr>
            <a:spLocks noChangeArrowheads="1"/>
          </p:cNvSpPr>
          <p:nvPr/>
        </p:nvSpPr>
        <p:spPr bwMode="auto">
          <a:xfrm>
            <a:off x="79581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" name="Oval 183"/>
          <p:cNvSpPr>
            <a:spLocks noChangeArrowheads="1"/>
          </p:cNvSpPr>
          <p:nvPr/>
        </p:nvSpPr>
        <p:spPr bwMode="auto">
          <a:xfrm>
            <a:off x="80772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" name="Oval 184"/>
          <p:cNvSpPr>
            <a:spLocks noChangeArrowheads="1"/>
          </p:cNvSpPr>
          <p:nvPr/>
        </p:nvSpPr>
        <p:spPr bwMode="auto">
          <a:xfrm>
            <a:off x="81867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Oval 185"/>
          <p:cNvSpPr>
            <a:spLocks noChangeArrowheads="1"/>
          </p:cNvSpPr>
          <p:nvPr/>
        </p:nvSpPr>
        <p:spPr bwMode="auto">
          <a:xfrm>
            <a:off x="83058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1" name="Oval 186"/>
          <p:cNvSpPr>
            <a:spLocks noChangeArrowheads="1"/>
          </p:cNvSpPr>
          <p:nvPr/>
        </p:nvSpPr>
        <p:spPr bwMode="auto">
          <a:xfrm>
            <a:off x="84153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" name="Oval 187"/>
          <p:cNvSpPr>
            <a:spLocks noChangeArrowheads="1"/>
          </p:cNvSpPr>
          <p:nvPr/>
        </p:nvSpPr>
        <p:spPr bwMode="auto">
          <a:xfrm>
            <a:off x="85344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" name="Oval 188"/>
          <p:cNvSpPr>
            <a:spLocks noChangeArrowheads="1"/>
          </p:cNvSpPr>
          <p:nvPr/>
        </p:nvSpPr>
        <p:spPr bwMode="auto">
          <a:xfrm>
            <a:off x="86439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" name="Oval 189"/>
          <p:cNvSpPr>
            <a:spLocks noChangeArrowheads="1"/>
          </p:cNvSpPr>
          <p:nvPr/>
        </p:nvSpPr>
        <p:spPr bwMode="auto">
          <a:xfrm>
            <a:off x="87630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" name="Oval 190"/>
          <p:cNvSpPr>
            <a:spLocks noChangeArrowheads="1"/>
          </p:cNvSpPr>
          <p:nvPr/>
        </p:nvSpPr>
        <p:spPr bwMode="auto">
          <a:xfrm>
            <a:off x="88725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6" name="Oval 191"/>
          <p:cNvSpPr>
            <a:spLocks noChangeArrowheads="1"/>
          </p:cNvSpPr>
          <p:nvPr/>
        </p:nvSpPr>
        <p:spPr bwMode="auto">
          <a:xfrm>
            <a:off x="89916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7" name="Oval 192"/>
          <p:cNvSpPr>
            <a:spLocks noChangeArrowheads="1"/>
          </p:cNvSpPr>
          <p:nvPr/>
        </p:nvSpPr>
        <p:spPr bwMode="auto">
          <a:xfrm>
            <a:off x="91011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" name="Oval 193"/>
          <p:cNvSpPr>
            <a:spLocks noChangeArrowheads="1"/>
          </p:cNvSpPr>
          <p:nvPr/>
        </p:nvSpPr>
        <p:spPr bwMode="auto">
          <a:xfrm>
            <a:off x="92202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" name="Oval 194"/>
          <p:cNvSpPr>
            <a:spLocks noChangeArrowheads="1"/>
          </p:cNvSpPr>
          <p:nvPr/>
        </p:nvSpPr>
        <p:spPr bwMode="auto">
          <a:xfrm>
            <a:off x="9329738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0" name="Oval 195"/>
          <p:cNvSpPr>
            <a:spLocks noChangeArrowheads="1"/>
          </p:cNvSpPr>
          <p:nvPr/>
        </p:nvSpPr>
        <p:spPr bwMode="auto">
          <a:xfrm>
            <a:off x="9448800" y="3857625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1" name="Oval 196"/>
          <p:cNvSpPr>
            <a:spLocks noChangeArrowheads="1"/>
          </p:cNvSpPr>
          <p:nvPr/>
        </p:nvSpPr>
        <p:spPr bwMode="auto">
          <a:xfrm>
            <a:off x="86868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" name="Oval 197"/>
          <p:cNvSpPr>
            <a:spLocks noChangeArrowheads="1"/>
          </p:cNvSpPr>
          <p:nvPr/>
        </p:nvSpPr>
        <p:spPr bwMode="auto">
          <a:xfrm>
            <a:off x="88058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3" name="Oval 198"/>
          <p:cNvSpPr>
            <a:spLocks noChangeArrowheads="1"/>
          </p:cNvSpPr>
          <p:nvPr/>
        </p:nvSpPr>
        <p:spPr bwMode="auto">
          <a:xfrm>
            <a:off x="89154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Oval 199"/>
          <p:cNvSpPr>
            <a:spLocks noChangeArrowheads="1"/>
          </p:cNvSpPr>
          <p:nvPr/>
        </p:nvSpPr>
        <p:spPr bwMode="auto">
          <a:xfrm>
            <a:off x="90344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Oval 200"/>
          <p:cNvSpPr>
            <a:spLocks noChangeArrowheads="1"/>
          </p:cNvSpPr>
          <p:nvPr/>
        </p:nvSpPr>
        <p:spPr bwMode="auto">
          <a:xfrm>
            <a:off x="91440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" name="Oval 201"/>
          <p:cNvSpPr>
            <a:spLocks noChangeArrowheads="1"/>
          </p:cNvSpPr>
          <p:nvPr/>
        </p:nvSpPr>
        <p:spPr bwMode="auto">
          <a:xfrm>
            <a:off x="92630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7" name="Oval 202"/>
          <p:cNvSpPr>
            <a:spLocks noChangeArrowheads="1"/>
          </p:cNvSpPr>
          <p:nvPr/>
        </p:nvSpPr>
        <p:spPr bwMode="auto">
          <a:xfrm>
            <a:off x="93726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Oval 203"/>
          <p:cNvSpPr>
            <a:spLocks noChangeArrowheads="1"/>
          </p:cNvSpPr>
          <p:nvPr/>
        </p:nvSpPr>
        <p:spPr bwMode="auto">
          <a:xfrm>
            <a:off x="78819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9" name="Oval 204"/>
          <p:cNvSpPr>
            <a:spLocks noChangeArrowheads="1"/>
          </p:cNvSpPr>
          <p:nvPr/>
        </p:nvSpPr>
        <p:spPr bwMode="auto">
          <a:xfrm>
            <a:off x="80010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Oval 205"/>
          <p:cNvSpPr>
            <a:spLocks noChangeArrowheads="1"/>
          </p:cNvSpPr>
          <p:nvPr/>
        </p:nvSpPr>
        <p:spPr bwMode="auto">
          <a:xfrm>
            <a:off x="81105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" name="Oval 206"/>
          <p:cNvSpPr>
            <a:spLocks noChangeArrowheads="1"/>
          </p:cNvSpPr>
          <p:nvPr/>
        </p:nvSpPr>
        <p:spPr bwMode="auto">
          <a:xfrm>
            <a:off x="82296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Oval 207"/>
          <p:cNvSpPr>
            <a:spLocks noChangeArrowheads="1"/>
          </p:cNvSpPr>
          <p:nvPr/>
        </p:nvSpPr>
        <p:spPr bwMode="auto">
          <a:xfrm>
            <a:off x="83391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3" name="Oval 208"/>
          <p:cNvSpPr>
            <a:spLocks noChangeArrowheads="1"/>
          </p:cNvSpPr>
          <p:nvPr/>
        </p:nvSpPr>
        <p:spPr bwMode="auto">
          <a:xfrm>
            <a:off x="84582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" name="Oval 209"/>
          <p:cNvSpPr>
            <a:spLocks noChangeArrowheads="1"/>
          </p:cNvSpPr>
          <p:nvPr/>
        </p:nvSpPr>
        <p:spPr bwMode="auto">
          <a:xfrm>
            <a:off x="85677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" name="Oval 210"/>
          <p:cNvSpPr>
            <a:spLocks noChangeArrowheads="1"/>
          </p:cNvSpPr>
          <p:nvPr/>
        </p:nvSpPr>
        <p:spPr bwMode="auto">
          <a:xfrm>
            <a:off x="70866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" name="Oval 211"/>
          <p:cNvSpPr>
            <a:spLocks noChangeArrowheads="1"/>
          </p:cNvSpPr>
          <p:nvPr/>
        </p:nvSpPr>
        <p:spPr bwMode="auto">
          <a:xfrm>
            <a:off x="72056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7" name="Oval 212"/>
          <p:cNvSpPr>
            <a:spLocks noChangeArrowheads="1"/>
          </p:cNvSpPr>
          <p:nvPr/>
        </p:nvSpPr>
        <p:spPr bwMode="auto">
          <a:xfrm>
            <a:off x="73152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8" name="Oval 213"/>
          <p:cNvSpPr>
            <a:spLocks noChangeArrowheads="1"/>
          </p:cNvSpPr>
          <p:nvPr/>
        </p:nvSpPr>
        <p:spPr bwMode="auto">
          <a:xfrm>
            <a:off x="74342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" name="Oval 214"/>
          <p:cNvSpPr>
            <a:spLocks noChangeArrowheads="1"/>
          </p:cNvSpPr>
          <p:nvPr/>
        </p:nvSpPr>
        <p:spPr bwMode="auto">
          <a:xfrm>
            <a:off x="75438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" name="Oval 215"/>
          <p:cNvSpPr>
            <a:spLocks noChangeArrowheads="1"/>
          </p:cNvSpPr>
          <p:nvPr/>
        </p:nvSpPr>
        <p:spPr bwMode="auto">
          <a:xfrm>
            <a:off x="7662863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" name="Oval 216"/>
          <p:cNvSpPr>
            <a:spLocks noChangeArrowheads="1"/>
          </p:cNvSpPr>
          <p:nvPr/>
        </p:nvSpPr>
        <p:spPr bwMode="auto">
          <a:xfrm>
            <a:off x="77724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" name="Oval 217"/>
          <p:cNvSpPr>
            <a:spLocks noChangeArrowheads="1"/>
          </p:cNvSpPr>
          <p:nvPr/>
        </p:nvSpPr>
        <p:spPr bwMode="auto">
          <a:xfrm>
            <a:off x="67389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" name="Oval 218"/>
          <p:cNvSpPr>
            <a:spLocks noChangeArrowheads="1"/>
          </p:cNvSpPr>
          <p:nvPr/>
        </p:nvSpPr>
        <p:spPr bwMode="auto">
          <a:xfrm>
            <a:off x="6858000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Oval 219"/>
          <p:cNvSpPr>
            <a:spLocks noChangeArrowheads="1"/>
          </p:cNvSpPr>
          <p:nvPr/>
        </p:nvSpPr>
        <p:spPr bwMode="auto">
          <a:xfrm>
            <a:off x="6967538" y="3752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Oval 220"/>
          <p:cNvSpPr>
            <a:spLocks noChangeArrowheads="1"/>
          </p:cNvSpPr>
          <p:nvPr/>
        </p:nvSpPr>
        <p:spPr bwMode="auto">
          <a:xfrm>
            <a:off x="7848600" y="3219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" name="Oval 221"/>
          <p:cNvSpPr>
            <a:spLocks noChangeArrowheads="1"/>
          </p:cNvSpPr>
          <p:nvPr/>
        </p:nvSpPr>
        <p:spPr bwMode="auto">
          <a:xfrm>
            <a:off x="7967663" y="3219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Oval 222"/>
          <p:cNvSpPr>
            <a:spLocks noChangeArrowheads="1"/>
          </p:cNvSpPr>
          <p:nvPr/>
        </p:nvSpPr>
        <p:spPr bwMode="auto">
          <a:xfrm>
            <a:off x="8077200" y="3219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" name="Oval 223"/>
          <p:cNvSpPr>
            <a:spLocks noChangeArrowheads="1"/>
          </p:cNvSpPr>
          <p:nvPr/>
        </p:nvSpPr>
        <p:spPr bwMode="auto">
          <a:xfrm>
            <a:off x="8196263" y="3219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Rectangle 224"/>
          <p:cNvSpPr>
            <a:spLocks noChangeArrowheads="1"/>
          </p:cNvSpPr>
          <p:nvPr/>
        </p:nvSpPr>
        <p:spPr bwMode="auto">
          <a:xfrm>
            <a:off x="6553200" y="31099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0" name="Oval 225"/>
          <p:cNvSpPr>
            <a:spLocks noChangeArrowheads="1"/>
          </p:cNvSpPr>
          <p:nvPr/>
        </p:nvSpPr>
        <p:spPr bwMode="auto">
          <a:xfrm>
            <a:off x="7848600" y="2990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1" name="Oval 226"/>
          <p:cNvSpPr>
            <a:spLocks noChangeArrowheads="1"/>
          </p:cNvSpPr>
          <p:nvPr/>
        </p:nvSpPr>
        <p:spPr bwMode="auto">
          <a:xfrm>
            <a:off x="7967663" y="2990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" name="Oval 227"/>
          <p:cNvSpPr>
            <a:spLocks noChangeArrowheads="1"/>
          </p:cNvSpPr>
          <p:nvPr/>
        </p:nvSpPr>
        <p:spPr bwMode="auto">
          <a:xfrm>
            <a:off x="8077200" y="2990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3" name="Oval 228"/>
          <p:cNvSpPr>
            <a:spLocks noChangeArrowheads="1"/>
          </p:cNvSpPr>
          <p:nvPr/>
        </p:nvSpPr>
        <p:spPr bwMode="auto">
          <a:xfrm>
            <a:off x="8196263" y="2990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4" name="Rectangle 229"/>
          <p:cNvSpPr>
            <a:spLocks noChangeArrowheads="1"/>
          </p:cNvSpPr>
          <p:nvPr/>
        </p:nvSpPr>
        <p:spPr bwMode="auto">
          <a:xfrm>
            <a:off x="6553200" y="28813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" name="Oval 230"/>
          <p:cNvSpPr>
            <a:spLocks noChangeArrowheads="1"/>
          </p:cNvSpPr>
          <p:nvPr/>
        </p:nvSpPr>
        <p:spPr bwMode="auto">
          <a:xfrm>
            <a:off x="7848600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6" name="Oval 231"/>
          <p:cNvSpPr>
            <a:spLocks noChangeArrowheads="1"/>
          </p:cNvSpPr>
          <p:nvPr/>
        </p:nvSpPr>
        <p:spPr bwMode="auto">
          <a:xfrm>
            <a:off x="7967663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7" name="Oval 232"/>
          <p:cNvSpPr>
            <a:spLocks noChangeArrowheads="1"/>
          </p:cNvSpPr>
          <p:nvPr/>
        </p:nvSpPr>
        <p:spPr bwMode="auto">
          <a:xfrm>
            <a:off x="8077200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Oval 233"/>
          <p:cNvSpPr>
            <a:spLocks noChangeArrowheads="1"/>
          </p:cNvSpPr>
          <p:nvPr/>
        </p:nvSpPr>
        <p:spPr bwMode="auto">
          <a:xfrm>
            <a:off x="8196263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9" name="Oval 234"/>
          <p:cNvSpPr>
            <a:spLocks noChangeArrowheads="1"/>
          </p:cNvSpPr>
          <p:nvPr/>
        </p:nvSpPr>
        <p:spPr bwMode="auto">
          <a:xfrm>
            <a:off x="8305800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0" name="Oval 235"/>
          <p:cNvSpPr>
            <a:spLocks noChangeArrowheads="1"/>
          </p:cNvSpPr>
          <p:nvPr/>
        </p:nvSpPr>
        <p:spPr bwMode="auto">
          <a:xfrm>
            <a:off x="8424863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1" name="Oval 236"/>
          <p:cNvSpPr>
            <a:spLocks noChangeArrowheads="1"/>
          </p:cNvSpPr>
          <p:nvPr/>
        </p:nvSpPr>
        <p:spPr bwMode="auto">
          <a:xfrm>
            <a:off x="7615238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2" name="Oval 237"/>
          <p:cNvSpPr>
            <a:spLocks noChangeArrowheads="1"/>
          </p:cNvSpPr>
          <p:nvPr/>
        </p:nvSpPr>
        <p:spPr bwMode="auto">
          <a:xfrm>
            <a:off x="7734300" y="2762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Rectangle 238"/>
          <p:cNvSpPr>
            <a:spLocks noChangeArrowheads="1"/>
          </p:cNvSpPr>
          <p:nvPr/>
        </p:nvSpPr>
        <p:spPr bwMode="auto">
          <a:xfrm>
            <a:off x="6553200" y="26527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Oval 239"/>
          <p:cNvSpPr>
            <a:spLocks noChangeArrowheads="1"/>
          </p:cNvSpPr>
          <p:nvPr/>
        </p:nvSpPr>
        <p:spPr bwMode="auto">
          <a:xfrm>
            <a:off x="7804150" y="25336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" name="Oval 240"/>
          <p:cNvSpPr>
            <a:spLocks noChangeArrowheads="1"/>
          </p:cNvSpPr>
          <p:nvPr/>
        </p:nvSpPr>
        <p:spPr bwMode="auto">
          <a:xfrm>
            <a:off x="7920038" y="25336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6" name="Oval 241"/>
          <p:cNvSpPr>
            <a:spLocks noChangeArrowheads="1"/>
          </p:cNvSpPr>
          <p:nvPr/>
        </p:nvSpPr>
        <p:spPr bwMode="auto">
          <a:xfrm>
            <a:off x="8029575" y="25336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Oval 242"/>
          <p:cNvSpPr>
            <a:spLocks noChangeArrowheads="1"/>
          </p:cNvSpPr>
          <p:nvPr/>
        </p:nvSpPr>
        <p:spPr bwMode="auto">
          <a:xfrm>
            <a:off x="8148638" y="25336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" name="Oval 243"/>
          <p:cNvSpPr>
            <a:spLocks noChangeArrowheads="1"/>
          </p:cNvSpPr>
          <p:nvPr/>
        </p:nvSpPr>
        <p:spPr bwMode="auto">
          <a:xfrm>
            <a:off x="8258175" y="25336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9" name="Rectangle 244"/>
          <p:cNvSpPr>
            <a:spLocks noChangeArrowheads="1"/>
          </p:cNvSpPr>
          <p:nvPr/>
        </p:nvSpPr>
        <p:spPr bwMode="auto">
          <a:xfrm>
            <a:off x="6553200" y="24241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0" name="Oval 245"/>
          <p:cNvSpPr>
            <a:spLocks noChangeArrowheads="1"/>
          </p:cNvSpPr>
          <p:nvPr/>
        </p:nvSpPr>
        <p:spPr bwMode="auto">
          <a:xfrm>
            <a:off x="7797800" y="23050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Oval 246"/>
          <p:cNvSpPr>
            <a:spLocks noChangeArrowheads="1"/>
          </p:cNvSpPr>
          <p:nvPr/>
        </p:nvSpPr>
        <p:spPr bwMode="auto">
          <a:xfrm>
            <a:off x="7916863" y="23050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" name="Oval 247"/>
          <p:cNvSpPr>
            <a:spLocks noChangeArrowheads="1"/>
          </p:cNvSpPr>
          <p:nvPr/>
        </p:nvSpPr>
        <p:spPr bwMode="auto">
          <a:xfrm>
            <a:off x="8026400" y="23050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" name="Oval 248"/>
          <p:cNvSpPr>
            <a:spLocks noChangeArrowheads="1"/>
          </p:cNvSpPr>
          <p:nvPr/>
        </p:nvSpPr>
        <p:spPr bwMode="auto">
          <a:xfrm>
            <a:off x="8145463" y="23050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4" name="Oval 249"/>
          <p:cNvSpPr>
            <a:spLocks noChangeArrowheads="1"/>
          </p:cNvSpPr>
          <p:nvPr/>
        </p:nvSpPr>
        <p:spPr bwMode="auto">
          <a:xfrm>
            <a:off x="8255000" y="23050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" name="Oval 250"/>
          <p:cNvSpPr>
            <a:spLocks noChangeArrowheads="1"/>
          </p:cNvSpPr>
          <p:nvPr/>
        </p:nvSpPr>
        <p:spPr bwMode="auto">
          <a:xfrm>
            <a:off x="7683500" y="23050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6" name="Rectangle 251"/>
          <p:cNvSpPr>
            <a:spLocks noChangeArrowheads="1"/>
          </p:cNvSpPr>
          <p:nvPr/>
        </p:nvSpPr>
        <p:spPr bwMode="auto">
          <a:xfrm>
            <a:off x="6553200" y="3519491"/>
            <a:ext cx="3124200" cy="109537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" name="Rectangle 252"/>
          <p:cNvSpPr>
            <a:spLocks noChangeArrowheads="1"/>
          </p:cNvSpPr>
          <p:nvPr/>
        </p:nvSpPr>
        <p:spPr bwMode="auto">
          <a:xfrm>
            <a:off x="6553200" y="21955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8" name="Rectangle 253"/>
          <p:cNvSpPr>
            <a:spLocks noChangeArrowheads="1"/>
          </p:cNvSpPr>
          <p:nvPr/>
        </p:nvSpPr>
        <p:spPr bwMode="auto">
          <a:xfrm>
            <a:off x="6553200" y="19669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9" name="Rectangle 254"/>
          <p:cNvSpPr>
            <a:spLocks noChangeArrowheads="1"/>
          </p:cNvSpPr>
          <p:nvPr/>
        </p:nvSpPr>
        <p:spPr bwMode="auto">
          <a:xfrm>
            <a:off x="6553200" y="1738313"/>
            <a:ext cx="3124200" cy="762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0" name="Oval 255"/>
          <p:cNvSpPr>
            <a:spLocks noChangeArrowheads="1"/>
          </p:cNvSpPr>
          <p:nvPr/>
        </p:nvSpPr>
        <p:spPr bwMode="auto">
          <a:xfrm>
            <a:off x="8305800" y="3217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1" name="Oval 256"/>
          <p:cNvSpPr>
            <a:spLocks noChangeArrowheads="1"/>
          </p:cNvSpPr>
          <p:nvPr/>
        </p:nvSpPr>
        <p:spPr bwMode="auto">
          <a:xfrm>
            <a:off x="7734300" y="3217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" name="Oval 257"/>
          <p:cNvSpPr>
            <a:spLocks noChangeArrowheads="1"/>
          </p:cNvSpPr>
          <p:nvPr/>
        </p:nvSpPr>
        <p:spPr bwMode="auto">
          <a:xfrm>
            <a:off x="8305800" y="29892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3" name="Oval 258"/>
          <p:cNvSpPr>
            <a:spLocks noChangeArrowheads="1"/>
          </p:cNvSpPr>
          <p:nvPr/>
        </p:nvSpPr>
        <p:spPr bwMode="auto">
          <a:xfrm>
            <a:off x="7734300" y="29892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4" name="Oval 259"/>
          <p:cNvSpPr>
            <a:spLocks noChangeArrowheads="1"/>
          </p:cNvSpPr>
          <p:nvPr/>
        </p:nvSpPr>
        <p:spPr bwMode="auto">
          <a:xfrm>
            <a:off x="7383463" y="27638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Oval 260"/>
          <p:cNvSpPr>
            <a:spLocks noChangeArrowheads="1"/>
          </p:cNvSpPr>
          <p:nvPr/>
        </p:nvSpPr>
        <p:spPr bwMode="auto">
          <a:xfrm>
            <a:off x="7502525" y="27638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" name="Oval 261"/>
          <p:cNvSpPr>
            <a:spLocks noChangeArrowheads="1"/>
          </p:cNvSpPr>
          <p:nvPr/>
        </p:nvSpPr>
        <p:spPr bwMode="auto">
          <a:xfrm>
            <a:off x="8534400" y="27638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7" name="Oval 262"/>
          <p:cNvSpPr>
            <a:spLocks noChangeArrowheads="1"/>
          </p:cNvSpPr>
          <p:nvPr/>
        </p:nvSpPr>
        <p:spPr bwMode="auto">
          <a:xfrm>
            <a:off x="8653463" y="27638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8" name="Oval 263"/>
          <p:cNvSpPr>
            <a:spLocks noChangeArrowheads="1"/>
          </p:cNvSpPr>
          <p:nvPr/>
        </p:nvSpPr>
        <p:spPr bwMode="auto">
          <a:xfrm>
            <a:off x="8372475" y="25320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9" name="Oval 264"/>
          <p:cNvSpPr>
            <a:spLocks noChangeArrowheads="1"/>
          </p:cNvSpPr>
          <p:nvPr/>
        </p:nvSpPr>
        <p:spPr bwMode="auto">
          <a:xfrm>
            <a:off x="7686675" y="25320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" name="Oval 265"/>
          <p:cNvSpPr>
            <a:spLocks noChangeArrowheads="1"/>
          </p:cNvSpPr>
          <p:nvPr/>
        </p:nvSpPr>
        <p:spPr bwMode="auto">
          <a:xfrm>
            <a:off x="8369300" y="23066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1" name="Oval 266"/>
          <p:cNvSpPr>
            <a:spLocks noChangeArrowheads="1"/>
          </p:cNvSpPr>
          <p:nvPr/>
        </p:nvSpPr>
        <p:spPr bwMode="auto">
          <a:xfrm>
            <a:off x="7569200" y="23066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Oval 267"/>
          <p:cNvSpPr>
            <a:spLocks noChangeArrowheads="1"/>
          </p:cNvSpPr>
          <p:nvPr/>
        </p:nvSpPr>
        <p:spPr bwMode="auto">
          <a:xfrm>
            <a:off x="8483600" y="23066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" name="Oval 268"/>
          <p:cNvSpPr>
            <a:spLocks noChangeArrowheads="1"/>
          </p:cNvSpPr>
          <p:nvPr/>
        </p:nvSpPr>
        <p:spPr bwMode="auto">
          <a:xfrm>
            <a:off x="7789863" y="16176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4" name="Oval 269"/>
          <p:cNvSpPr>
            <a:spLocks noChangeArrowheads="1"/>
          </p:cNvSpPr>
          <p:nvPr/>
        </p:nvSpPr>
        <p:spPr bwMode="auto">
          <a:xfrm>
            <a:off x="7908925" y="16176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5" name="Oval 270"/>
          <p:cNvSpPr>
            <a:spLocks noChangeArrowheads="1"/>
          </p:cNvSpPr>
          <p:nvPr/>
        </p:nvSpPr>
        <p:spPr bwMode="auto">
          <a:xfrm>
            <a:off x="8018463" y="16176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" name="Oval 271"/>
          <p:cNvSpPr>
            <a:spLocks noChangeArrowheads="1"/>
          </p:cNvSpPr>
          <p:nvPr/>
        </p:nvSpPr>
        <p:spPr bwMode="auto">
          <a:xfrm>
            <a:off x="8137525" y="16176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" name="Oval 272"/>
          <p:cNvSpPr>
            <a:spLocks noChangeArrowheads="1"/>
          </p:cNvSpPr>
          <p:nvPr/>
        </p:nvSpPr>
        <p:spPr bwMode="auto">
          <a:xfrm>
            <a:off x="8247063" y="16176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8" name="Oval 273"/>
          <p:cNvSpPr>
            <a:spLocks noChangeArrowheads="1"/>
          </p:cNvSpPr>
          <p:nvPr/>
        </p:nvSpPr>
        <p:spPr bwMode="auto">
          <a:xfrm>
            <a:off x="7675563" y="16176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" name="Oval 274"/>
          <p:cNvSpPr>
            <a:spLocks noChangeArrowheads="1"/>
          </p:cNvSpPr>
          <p:nvPr/>
        </p:nvSpPr>
        <p:spPr bwMode="auto">
          <a:xfrm>
            <a:off x="8361363" y="1619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" name="Oval 275"/>
          <p:cNvSpPr>
            <a:spLocks noChangeArrowheads="1"/>
          </p:cNvSpPr>
          <p:nvPr/>
        </p:nvSpPr>
        <p:spPr bwMode="auto">
          <a:xfrm>
            <a:off x="7561263" y="1619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" name="Oval 276"/>
          <p:cNvSpPr>
            <a:spLocks noChangeArrowheads="1"/>
          </p:cNvSpPr>
          <p:nvPr/>
        </p:nvSpPr>
        <p:spPr bwMode="auto">
          <a:xfrm>
            <a:off x="8475663" y="16192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" name="Oval 277"/>
          <p:cNvSpPr>
            <a:spLocks noChangeArrowheads="1"/>
          </p:cNvSpPr>
          <p:nvPr/>
        </p:nvSpPr>
        <p:spPr bwMode="auto">
          <a:xfrm>
            <a:off x="7796213" y="1847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3" name="Oval 278"/>
          <p:cNvSpPr>
            <a:spLocks noChangeArrowheads="1"/>
          </p:cNvSpPr>
          <p:nvPr/>
        </p:nvSpPr>
        <p:spPr bwMode="auto">
          <a:xfrm>
            <a:off x="7915275" y="1847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4" name="Oval 279"/>
          <p:cNvSpPr>
            <a:spLocks noChangeArrowheads="1"/>
          </p:cNvSpPr>
          <p:nvPr/>
        </p:nvSpPr>
        <p:spPr bwMode="auto">
          <a:xfrm>
            <a:off x="8024813" y="1847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5" name="Oval 280"/>
          <p:cNvSpPr>
            <a:spLocks noChangeArrowheads="1"/>
          </p:cNvSpPr>
          <p:nvPr/>
        </p:nvSpPr>
        <p:spPr bwMode="auto">
          <a:xfrm>
            <a:off x="8143875" y="1847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" name="Oval 281"/>
          <p:cNvSpPr>
            <a:spLocks noChangeArrowheads="1"/>
          </p:cNvSpPr>
          <p:nvPr/>
        </p:nvSpPr>
        <p:spPr bwMode="auto">
          <a:xfrm>
            <a:off x="8253413" y="1847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7" name="Oval 282"/>
          <p:cNvSpPr>
            <a:spLocks noChangeArrowheads="1"/>
          </p:cNvSpPr>
          <p:nvPr/>
        </p:nvSpPr>
        <p:spPr bwMode="auto">
          <a:xfrm>
            <a:off x="7681913" y="18478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" name="Oval 283"/>
          <p:cNvSpPr>
            <a:spLocks noChangeArrowheads="1"/>
          </p:cNvSpPr>
          <p:nvPr/>
        </p:nvSpPr>
        <p:spPr bwMode="auto">
          <a:xfrm>
            <a:off x="8367713" y="18494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" name="Oval 284"/>
          <p:cNvSpPr>
            <a:spLocks noChangeArrowheads="1"/>
          </p:cNvSpPr>
          <p:nvPr/>
        </p:nvSpPr>
        <p:spPr bwMode="auto">
          <a:xfrm>
            <a:off x="7567613" y="18494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Oval 285"/>
          <p:cNvSpPr>
            <a:spLocks noChangeArrowheads="1"/>
          </p:cNvSpPr>
          <p:nvPr/>
        </p:nvSpPr>
        <p:spPr bwMode="auto">
          <a:xfrm>
            <a:off x="8482013" y="1849438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1" name="Oval 286"/>
          <p:cNvSpPr>
            <a:spLocks noChangeArrowheads="1"/>
          </p:cNvSpPr>
          <p:nvPr/>
        </p:nvSpPr>
        <p:spPr bwMode="auto">
          <a:xfrm>
            <a:off x="7793038" y="2074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2" name="Oval 287"/>
          <p:cNvSpPr>
            <a:spLocks noChangeArrowheads="1"/>
          </p:cNvSpPr>
          <p:nvPr/>
        </p:nvSpPr>
        <p:spPr bwMode="auto">
          <a:xfrm>
            <a:off x="7912100" y="2074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Oval 288"/>
          <p:cNvSpPr>
            <a:spLocks noChangeArrowheads="1"/>
          </p:cNvSpPr>
          <p:nvPr/>
        </p:nvSpPr>
        <p:spPr bwMode="auto">
          <a:xfrm>
            <a:off x="8021638" y="2074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Oval 289"/>
          <p:cNvSpPr>
            <a:spLocks noChangeArrowheads="1"/>
          </p:cNvSpPr>
          <p:nvPr/>
        </p:nvSpPr>
        <p:spPr bwMode="auto">
          <a:xfrm>
            <a:off x="8140700" y="2074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Oval 290"/>
          <p:cNvSpPr>
            <a:spLocks noChangeArrowheads="1"/>
          </p:cNvSpPr>
          <p:nvPr/>
        </p:nvSpPr>
        <p:spPr bwMode="auto">
          <a:xfrm>
            <a:off x="8250238" y="2074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" name="Oval 291"/>
          <p:cNvSpPr>
            <a:spLocks noChangeArrowheads="1"/>
          </p:cNvSpPr>
          <p:nvPr/>
        </p:nvSpPr>
        <p:spPr bwMode="auto">
          <a:xfrm>
            <a:off x="7678738" y="2074863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7" name="Oval 292"/>
          <p:cNvSpPr>
            <a:spLocks noChangeArrowheads="1"/>
          </p:cNvSpPr>
          <p:nvPr/>
        </p:nvSpPr>
        <p:spPr bwMode="auto">
          <a:xfrm>
            <a:off x="8364538" y="2076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8" name="Oval 293"/>
          <p:cNvSpPr>
            <a:spLocks noChangeArrowheads="1"/>
          </p:cNvSpPr>
          <p:nvPr/>
        </p:nvSpPr>
        <p:spPr bwMode="auto">
          <a:xfrm>
            <a:off x="7564438" y="2076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9" name="Oval 294"/>
          <p:cNvSpPr>
            <a:spLocks noChangeArrowheads="1"/>
          </p:cNvSpPr>
          <p:nvPr/>
        </p:nvSpPr>
        <p:spPr bwMode="auto">
          <a:xfrm>
            <a:off x="8478838" y="207645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0" name="Text Box 295"/>
          <p:cNvSpPr txBox="1">
            <a:spLocks noChangeArrowheads="1"/>
          </p:cNvSpPr>
          <p:nvPr/>
        </p:nvSpPr>
        <p:spPr bwMode="auto">
          <a:xfrm>
            <a:off x="9591678" y="3690938"/>
            <a:ext cx="619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Pri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1&amp;2</a:t>
            </a:r>
          </a:p>
        </p:txBody>
      </p:sp>
      <p:sp>
        <p:nvSpPr>
          <p:cNvPr id="291" name="Text Box 296"/>
          <p:cNvSpPr txBox="1">
            <a:spLocks noChangeArrowheads="1"/>
          </p:cNvSpPr>
          <p:nvPr/>
        </p:nvSpPr>
        <p:spPr bwMode="auto">
          <a:xfrm>
            <a:off x="9601200" y="3152775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+12V</a:t>
            </a:r>
          </a:p>
        </p:txBody>
      </p:sp>
      <p:sp>
        <p:nvSpPr>
          <p:cNvPr id="292" name="Text Box 297"/>
          <p:cNvSpPr txBox="1">
            <a:spLocks noChangeArrowheads="1"/>
          </p:cNvSpPr>
          <p:nvPr/>
        </p:nvSpPr>
        <p:spPr bwMode="auto">
          <a:xfrm>
            <a:off x="9601200" y="2924175"/>
            <a:ext cx="990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-12V</a:t>
            </a:r>
          </a:p>
        </p:txBody>
      </p:sp>
      <p:sp>
        <p:nvSpPr>
          <p:cNvPr id="293" name="Text Box 298"/>
          <p:cNvSpPr txBox="1">
            <a:spLocks noChangeArrowheads="1"/>
          </p:cNvSpPr>
          <p:nvPr/>
        </p:nvSpPr>
        <p:spPr bwMode="auto">
          <a:xfrm>
            <a:off x="9601200" y="2700338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24V</a:t>
            </a:r>
          </a:p>
        </p:txBody>
      </p:sp>
      <p:sp>
        <p:nvSpPr>
          <p:cNvPr id="294" name="Text Box 299"/>
          <p:cNvSpPr txBox="1">
            <a:spLocks noChangeArrowheads="1"/>
          </p:cNvSpPr>
          <p:nvPr/>
        </p:nvSpPr>
        <p:spPr bwMode="auto">
          <a:xfrm>
            <a:off x="9601200" y="2466975"/>
            <a:ext cx="83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15V</a:t>
            </a:r>
          </a:p>
        </p:txBody>
      </p:sp>
      <p:sp>
        <p:nvSpPr>
          <p:cNvPr id="295" name="Text Box 300"/>
          <p:cNvSpPr txBox="1">
            <a:spLocks noChangeArrowheads="1"/>
          </p:cNvSpPr>
          <p:nvPr/>
        </p:nvSpPr>
        <p:spPr bwMode="auto">
          <a:xfrm>
            <a:off x="9601200" y="2233613"/>
            <a:ext cx="762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N</a:t>
            </a:r>
          </a:p>
        </p:txBody>
      </p:sp>
      <p:sp>
        <p:nvSpPr>
          <p:cNvPr id="296" name="Text Box 301"/>
          <p:cNvSpPr txBox="1">
            <a:spLocks noChangeArrowheads="1"/>
          </p:cNvSpPr>
          <p:nvPr/>
        </p:nvSpPr>
        <p:spPr bwMode="auto">
          <a:xfrm>
            <a:off x="9601200" y="20097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B</a:t>
            </a:r>
          </a:p>
        </p:txBody>
      </p:sp>
      <p:sp>
        <p:nvSpPr>
          <p:cNvPr id="297" name="Text Box 302"/>
          <p:cNvSpPr txBox="1">
            <a:spLocks noChangeArrowheads="1"/>
          </p:cNvSpPr>
          <p:nvPr/>
        </p:nvSpPr>
        <p:spPr bwMode="auto">
          <a:xfrm>
            <a:off x="9601200" y="1785938"/>
            <a:ext cx="83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A</a:t>
            </a:r>
          </a:p>
        </p:txBody>
      </p:sp>
      <p:sp>
        <p:nvSpPr>
          <p:cNvPr id="298" name="Text Box 303"/>
          <p:cNvSpPr txBox="1">
            <a:spLocks noChangeArrowheads="1"/>
          </p:cNvSpPr>
          <p:nvPr/>
        </p:nvSpPr>
        <p:spPr bwMode="auto">
          <a:xfrm>
            <a:off x="9601200" y="1509713"/>
            <a:ext cx="838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P</a:t>
            </a:r>
            <a:r>
              <a:rPr lang="en-US" altLang="zh-CN" sz="1300" b="0" baseline="-25000">
                <a:solidFill>
                  <a:schemeClr val="tx1"/>
                </a:solidFill>
                <a:latin typeface="Arial" charset="0"/>
                <a:ea typeface="宋体" charset="-122"/>
              </a:rPr>
              <a:t>C</a:t>
            </a:r>
          </a:p>
        </p:txBody>
      </p:sp>
      <p:sp>
        <p:nvSpPr>
          <p:cNvPr id="299" name="Oval 304"/>
          <p:cNvSpPr>
            <a:spLocks noChangeArrowheads="1"/>
          </p:cNvSpPr>
          <p:nvPr/>
        </p:nvSpPr>
        <p:spPr bwMode="auto">
          <a:xfrm>
            <a:off x="67056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0" name="Oval 305"/>
          <p:cNvSpPr>
            <a:spLocks noChangeArrowheads="1"/>
          </p:cNvSpPr>
          <p:nvPr/>
        </p:nvSpPr>
        <p:spPr bwMode="auto">
          <a:xfrm>
            <a:off x="68151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1" name="Oval 306"/>
          <p:cNvSpPr>
            <a:spLocks noChangeArrowheads="1"/>
          </p:cNvSpPr>
          <p:nvPr/>
        </p:nvSpPr>
        <p:spPr bwMode="auto">
          <a:xfrm>
            <a:off x="69342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" name="Oval 307"/>
          <p:cNvSpPr>
            <a:spLocks noChangeArrowheads="1"/>
          </p:cNvSpPr>
          <p:nvPr/>
        </p:nvSpPr>
        <p:spPr bwMode="auto">
          <a:xfrm>
            <a:off x="70437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3" name="Oval 308"/>
          <p:cNvSpPr>
            <a:spLocks noChangeArrowheads="1"/>
          </p:cNvSpPr>
          <p:nvPr/>
        </p:nvSpPr>
        <p:spPr bwMode="auto">
          <a:xfrm>
            <a:off x="71628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4" name="Oval 309"/>
          <p:cNvSpPr>
            <a:spLocks noChangeArrowheads="1"/>
          </p:cNvSpPr>
          <p:nvPr/>
        </p:nvSpPr>
        <p:spPr bwMode="auto">
          <a:xfrm>
            <a:off x="72723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5" name="Oval 310"/>
          <p:cNvSpPr>
            <a:spLocks noChangeArrowheads="1"/>
          </p:cNvSpPr>
          <p:nvPr/>
        </p:nvSpPr>
        <p:spPr bwMode="auto">
          <a:xfrm>
            <a:off x="73914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6" name="Oval 311"/>
          <p:cNvSpPr>
            <a:spLocks noChangeArrowheads="1"/>
          </p:cNvSpPr>
          <p:nvPr/>
        </p:nvSpPr>
        <p:spPr bwMode="auto">
          <a:xfrm>
            <a:off x="75009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" name="Oval 312"/>
          <p:cNvSpPr>
            <a:spLocks noChangeArrowheads="1"/>
          </p:cNvSpPr>
          <p:nvPr/>
        </p:nvSpPr>
        <p:spPr bwMode="auto">
          <a:xfrm>
            <a:off x="76200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" name="Oval 313"/>
          <p:cNvSpPr>
            <a:spLocks noChangeArrowheads="1"/>
          </p:cNvSpPr>
          <p:nvPr/>
        </p:nvSpPr>
        <p:spPr bwMode="auto">
          <a:xfrm>
            <a:off x="77295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" name="Oval 314"/>
          <p:cNvSpPr>
            <a:spLocks noChangeArrowheads="1"/>
          </p:cNvSpPr>
          <p:nvPr/>
        </p:nvSpPr>
        <p:spPr bwMode="auto">
          <a:xfrm>
            <a:off x="78486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" name="Oval 315"/>
          <p:cNvSpPr>
            <a:spLocks noChangeArrowheads="1"/>
          </p:cNvSpPr>
          <p:nvPr/>
        </p:nvSpPr>
        <p:spPr bwMode="auto">
          <a:xfrm>
            <a:off x="79581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" name="Oval 316"/>
          <p:cNvSpPr>
            <a:spLocks noChangeArrowheads="1"/>
          </p:cNvSpPr>
          <p:nvPr/>
        </p:nvSpPr>
        <p:spPr bwMode="auto">
          <a:xfrm>
            <a:off x="80772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2" name="Oval 317"/>
          <p:cNvSpPr>
            <a:spLocks noChangeArrowheads="1"/>
          </p:cNvSpPr>
          <p:nvPr/>
        </p:nvSpPr>
        <p:spPr bwMode="auto">
          <a:xfrm>
            <a:off x="81867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" name="Oval 318"/>
          <p:cNvSpPr>
            <a:spLocks noChangeArrowheads="1"/>
          </p:cNvSpPr>
          <p:nvPr/>
        </p:nvSpPr>
        <p:spPr bwMode="auto">
          <a:xfrm>
            <a:off x="83058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4" name="Oval 319"/>
          <p:cNvSpPr>
            <a:spLocks noChangeArrowheads="1"/>
          </p:cNvSpPr>
          <p:nvPr/>
        </p:nvSpPr>
        <p:spPr bwMode="auto">
          <a:xfrm>
            <a:off x="84153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5" name="Oval 320"/>
          <p:cNvSpPr>
            <a:spLocks noChangeArrowheads="1"/>
          </p:cNvSpPr>
          <p:nvPr/>
        </p:nvSpPr>
        <p:spPr bwMode="auto">
          <a:xfrm>
            <a:off x="85344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6" name="Oval 321"/>
          <p:cNvSpPr>
            <a:spLocks noChangeArrowheads="1"/>
          </p:cNvSpPr>
          <p:nvPr/>
        </p:nvSpPr>
        <p:spPr bwMode="auto">
          <a:xfrm>
            <a:off x="86439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" name="Oval 322"/>
          <p:cNvSpPr>
            <a:spLocks noChangeArrowheads="1"/>
          </p:cNvSpPr>
          <p:nvPr/>
        </p:nvSpPr>
        <p:spPr bwMode="auto">
          <a:xfrm>
            <a:off x="87630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8" name="Oval 323"/>
          <p:cNvSpPr>
            <a:spLocks noChangeArrowheads="1"/>
          </p:cNvSpPr>
          <p:nvPr/>
        </p:nvSpPr>
        <p:spPr bwMode="auto">
          <a:xfrm>
            <a:off x="88725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" name="Oval 324"/>
          <p:cNvSpPr>
            <a:spLocks noChangeArrowheads="1"/>
          </p:cNvSpPr>
          <p:nvPr/>
        </p:nvSpPr>
        <p:spPr bwMode="auto">
          <a:xfrm>
            <a:off x="89916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0" name="Oval 325"/>
          <p:cNvSpPr>
            <a:spLocks noChangeArrowheads="1"/>
          </p:cNvSpPr>
          <p:nvPr/>
        </p:nvSpPr>
        <p:spPr bwMode="auto">
          <a:xfrm>
            <a:off x="91011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1" name="Oval 326"/>
          <p:cNvSpPr>
            <a:spLocks noChangeArrowheads="1"/>
          </p:cNvSpPr>
          <p:nvPr/>
        </p:nvSpPr>
        <p:spPr bwMode="auto">
          <a:xfrm>
            <a:off x="92202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" name="Oval 327"/>
          <p:cNvSpPr>
            <a:spLocks noChangeArrowheads="1"/>
          </p:cNvSpPr>
          <p:nvPr/>
        </p:nvSpPr>
        <p:spPr bwMode="auto">
          <a:xfrm>
            <a:off x="9329738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3" name="Oval 328"/>
          <p:cNvSpPr>
            <a:spLocks noChangeArrowheads="1"/>
          </p:cNvSpPr>
          <p:nvPr/>
        </p:nvSpPr>
        <p:spPr bwMode="auto">
          <a:xfrm>
            <a:off x="9448800" y="3657600"/>
            <a:ext cx="76200" cy="76200"/>
          </a:xfrm>
          <a:prstGeom prst="ellipse">
            <a:avLst/>
          </a:prstGeom>
          <a:solidFill>
            <a:srgbClr val="D6D368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4" name="Rectangle 329"/>
          <p:cNvSpPr>
            <a:spLocks noChangeArrowheads="1"/>
          </p:cNvSpPr>
          <p:nvPr/>
        </p:nvSpPr>
        <p:spPr bwMode="auto">
          <a:xfrm>
            <a:off x="6553200" y="3443288"/>
            <a:ext cx="3124200" cy="76200"/>
          </a:xfrm>
          <a:prstGeom prst="rect">
            <a:avLst/>
          </a:prstGeom>
          <a:solidFill>
            <a:srgbClr val="D6D36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5" name="Rectangle 330"/>
          <p:cNvSpPr>
            <a:spLocks noChangeArrowheads="1"/>
          </p:cNvSpPr>
          <p:nvPr/>
        </p:nvSpPr>
        <p:spPr bwMode="auto">
          <a:xfrm>
            <a:off x="6553200" y="3333750"/>
            <a:ext cx="3124200" cy="109538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6" name="Text Box 331"/>
          <p:cNvSpPr txBox="1">
            <a:spLocks noChangeArrowheads="1"/>
          </p:cNvSpPr>
          <p:nvPr/>
        </p:nvSpPr>
        <p:spPr bwMode="auto">
          <a:xfrm>
            <a:off x="5973763" y="336232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0"/>
              </a:spcBef>
            </a:pPr>
            <a:r>
              <a:rPr lang="en-US" altLang="zh-CN" sz="1300" b="0">
                <a:solidFill>
                  <a:schemeClr val="tx1"/>
                </a:solidFill>
                <a:latin typeface="Arial" charset="0"/>
                <a:ea typeface="宋体" charset="-122"/>
              </a:rPr>
              <a:t>Shield</a:t>
            </a:r>
          </a:p>
        </p:txBody>
      </p:sp>
      <p:sp>
        <p:nvSpPr>
          <p:cNvPr id="327" name="Text Box 335"/>
          <p:cNvSpPr txBox="1">
            <a:spLocks noChangeArrowheads="1"/>
          </p:cNvSpPr>
          <p:nvPr/>
        </p:nvSpPr>
        <p:spPr bwMode="auto">
          <a:xfrm>
            <a:off x="2286000" y="5253038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0">
                <a:solidFill>
                  <a:schemeClr val="tx1"/>
                </a:solidFill>
                <a:latin typeface="Arial" charset="0"/>
                <a:ea typeface="宋体" charset="-122"/>
              </a:rPr>
              <a:t>Present                      Winding Cross-Section</a:t>
            </a:r>
          </a:p>
        </p:txBody>
      </p:sp>
      <p:sp>
        <p:nvSpPr>
          <p:cNvPr id="328" name="Text Box 336"/>
          <p:cNvSpPr txBox="1">
            <a:spLocks noChangeArrowheads="1"/>
          </p:cNvSpPr>
          <p:nvPr/>
        </p:nvSpPr>
        <p:spPr bwMode="auto">
          <a:xfrm>
            <a:off x="6629400" y="5253038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0">
                <a:solidFill>
                  <a:schemeClr val="tx1"/>
                </a:solidFill>
                <a:latin typeface="Arial" charset="0"/>
                <a:ea typeface="宋体" charset="-122"/>
              </a:rPr>
              <a:t>Proposed (Shielded) Winding Cross-Section</a:t>
            </a:r>
          </a:p>
        </p:txBody>
      </p:sp>
      <p:sp>
        <p:nvSpPr>
          <p:cNvPr id="329" name="Line 337"/>
          <p:cNvSpPr>
            <a:spLocks noChangeShapeType="1"/>
          </p:cNvSpPr>
          <p:nvPr/>
        </p:nvSpPr>
        <p:spPr bwMode="auto">
          <a:xfrm>
            <a:off x="10223500" y="1600200"/>
            <a:ext cx="0" cy="1676400"/>
          </a:xfrm>
          <a:prstGeom prst="line">
            <a:avLst/>
          </a:prstGeom>
          <a:noFill/>
          <a:ln w="34925">
            <a:solidFill>
              <a:schemeClr val="bg2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0" name="Text Box 339"/>
          <p:cNvSpPr txBox="1">
            <a:spLocks noChangeArrowheads="1"/>
          </p:cNvSpPr>
          <p:nvPr/>
        </p:nvSpPr>
        <p:spPr bwMode="auto">
          <a:xfrm>
            <a:off x="10210800" y="2176463"/>
            <a:ext cx="342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800">
                <a:solidFill>
                  <a:schemeClr val="bg2"/>
                </a:solidFill>
                <a:latin typeface="Century" pitchFamily="18" charset="0"/>
                <a:ea typeface="宋体" charset="-122"/>
              </a:rPr>
              <a:t>?</a:t>
            </a:r>
          </a:p>
        </p:txBody>
      </p:sp>
      <p:sp>
        <p:nvSpPr>
          <p:cNvPr id="331" name="Line 341"/>
          <p:cNvSpPr>
            <a:spLocks noChangeShapeType="1"/>
          </p:cNvSpPr>
          <p:nvPr/>
        </p:nvSpPr>
        <p:spPr bwMode="auto">
          <a:xfrm>
            <a:off x="6019800" y="914400"/>
            <a:ext cx="0" cy="5715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2" name="标题 1">
            <a:extLst>
              <a:ext uri="{FF2B5EF4-FFF2-40B4-BE49-F238E27FC236}">
                <a16:creationId xmlns:a16="http://schemas.microsoft.com/office/drawing/2014/main" id="{0CBFEDF0-90EC-42A3-B8A1-BE0E8BA5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787" y="437962"/>
            <a:ext cx="8101626" cy="443308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开关电源电磁兼容仿真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电磁兼容整改措施</a:t>
            </a:r>
          </a:p>
        </p:txBody>
      </p: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84F447F6-6156-4D93-A2A5-E0B1D53D93DF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334" name="Group 16">
              <a:extLst>
                <a:ext uri="{FF2B5EF4-FFF2-40B4-BE49-F238E27FC236}">
                  <a16:creationId xmlns:a16="http://schemas.microsoft.com/office/drawing/2014/main" id="{2547C028-2D91-46CE-ADB3-E6135D6D8A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354" name="Freeform 17">
                <a:extLst>
                  <a:ext uri="{FF2B5EF4-FFF2-40B4-BE49-F238E27FC236}">
                    <a16:creationId xmlns:a16="http://schemas.microsoft.com/office/drawing/2014/main" id="{307A839F-1A5B-48EC-9238-AD5C7F9151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5" name="Freeform 18">
                <a:extLst>
                  <a:ext uri="{FF2B5EF4-FFF2-40B4-BE49-F238E27FC236}">
                    <a16:creationId xmlns:a16="http://schemas.microsoft.com/office/drawing/2014/main" id="{58AEA4D2-7E40-4AA2-9626-4FA0C94014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6" name="Text Box 19">
                <a:extLst>
                  <a:ext uri="{FF2B5EF4-FFF2-40B4-BE49-F238E27FC236}">
                    <a16:creationId xmlns:a16="http://schemas.microsoft.com/office/drawing/2014/main" id="{C13295F9-96E7-490A-9091-C45881DF49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5" name="Group 6">
              <a:extLst>
                <a:ext uri="{FF2B5EF4-FFF2-40B4-BE49-F238E27FC236}">
                  <a16:creationId xmlns:a16="http://schemas.microsoft.com/office/drawing/2014/main" id="{300AAFEE-6C27-4B63-95AF-270D038DE6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350" name="Freeform 7">
                <a:extLst>
                  <a:ext uri="{FF2B5EF4-FFF2-40B4-BE49-F238E27FC236}">
                    <a16:creationId xmlns:a16="http://schemas.microsoft.com/office/drawing/2014/main" id="{6F5C6BA4-3BC1-4B6C-B3F3-95A129811FF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51" name="Group 8">
                <a:extLst>
                  <a:ext uri="{FF2B5EF4-FFF2-40B4-BE49-F238E27FC236}">
                    <a16:creationId xmlns:a16="http://schemas.microsoft.com/office/drawing/2014/main" id="{BD337EC2-3BCB-4BF2-8FB2-3819597F5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352" name="Freeform 9">
                  <a:extLst>
                    <a:ext uri="{FF2B5EF4-FFF2-40B4-BE49-F238E27FC236}">
                      <a16:creationId xmlns:a16="http://schemas.microsoft.com/office/drawing/2014/main" id="{2C0F0B20-C27A-4339-9580-206DB6362B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53" name="Text Box 10">
                  <a:extLst>
                    <a:ext uri="{FF2B5EF4-FFF2-40B4-BE49-F238E27FC236}">
                      <a16:creationId xmlns:a16="http://schemas.microsoft.com/office/drawing/2014/main" id="{E4E73DB7-9712-4D56-84EF-6C5F912DAA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36" name="Group 2">
              <a:extLst>
                <a:ext uri="{FF2B5EF4-FFF2-40B4-BE49-F238E27FC236}">
                  <a16:creationId xmlns:a16="http://schemas.microsoft.com/office/drawing/2014/main" id="{0D9CA899-9EB7-459C-B881-6D2C291D5A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347" name="Freeform 3">
                <a:extLst>
                  <a:ext uri="{FF2B5EF4-FFF2-40B4-BE49-F238E27FC236}">
                    <a16:creationId xmlns:a16="http://schemas.microsoft.com/office/drawing/2014/main" id="{F3E3DCE0-0EB3-4D25-8187-340537B197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8" name="Freeform 4">
                <a:extLst>
                  <a:ext uri="{FF2B5EF4-FFF2-40B4-BE49-F238E27FC236}">
                    <a16:creationId xmlns:a16="http://schemas.microsoft.com/office/drawing/2014/main" id="{0B581C93-7290-4109-A895-05AC610A89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49" name="Text Box 5">
                <a:extLst>
                  <a:ext uri="{FF2B5EF4-FFF2-40B4-BE49-F238E27FC236}">
                    <a16:creationId xmlns:a16="http://schemas.microsoft.com/office/drawing/2014/main" id="{EBB01225-1FED-4384-94A0-B946FB0AEA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7" name="矩形 336">
              <a:extLst>
                <a:ext uri="{FF2B5EF4-FFF2-40B4-BE49-F238E27FC236}">
                  <a16:creationId xmlns:a16="http://schemas.microsoft.com/office/drawing/2014/main" id="{E7089207-23E1-434C-8F8F-9B073CD7D899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338" name="Group 11">
              <a:extLst>
                <a:ext uri="{FF2B5EF4-FFF2-40B4-BE49-F238E27FC236}">
                  <a16:creationId xmlns:a16="http://schemas.microsoft.com/office/drawing/2014/main" id="{4E97F03C-4B6D-4E04-9E9D-A76E6FB5F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343" name="Freeform 12">
                <a:extLst>
                  <a:ext uri="{FF2B5EF4-FFF2-40B4-BE49-F238E27FC236}">
                    <a16:creationId xmlns:a16="http://schemas.microsoft.com/office/drawing/2014/main" id="{37B0B06B-EDE9-4301-8FD9-B57939F300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344" name="Group 13">
                <a:extLst>
                  <a:ext uri="{FF2B5EF4-FFF2-40B4-BE49-F238E27FC236}">
                    <a16:creationId xmlns:a16="http://schemas.microsoft.com/office/drawing/2014/main" id="{40AFDF1B-182D-4ADB-BB62-3BFD04D84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345" name="Freeform 14">
                  <a:extLst>
                    <a:ext uri="{FF2B5EF4-FFF2-40B4-BE49-F238E27FC236}">
                      <a16:creationId xmlns:a16="http://schemas.microsoft.com/office/drawing/2014/main" id="{754CB56D-54A0-41B0-AAE9-605B528947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46" name="Text Box 15">
                  <a:extLst>
                    <a:ext uri="{FF2B5EF4-FFF2-40B4-BE49-F238E27FC236}">
                      <a16:creationId xmlns:a16="http://schemas.microsoft.com/office/drawing/2014/main" id="{B8ECDF81-F8F8-417A-8361-C287FAC811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39" name="Group 22">
              <a:extLst>
                <a:ext uri="{FF2B5EF4-FFF2-40B4-BE49-F238E27FC236}">
                  <a16:creationId xmlns:a16="http://schemas.microsoft.com/office/drawing/2014/main" id="{0CBC331A-A759-4834-BABC-749C46EEAF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341" name="Freeform 23">
                <a:extLst>
                  <a:ext uri="{FF2B5EF4-FFF2-40B4-BE49-F238E27FC236}">
                    <a16:creationId xmlns:a16="http://schemas.microsoft.com/office/drawing/2014/main" id="{77FD5D4F-DD4C-47B2-BA29-4706DAF467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342" name="Rectangle 24">
                <a:extLst>
                  <a:ext uri="{FF2B5EF4-FFF2-40B4-BE49-F238E27FC236}">
                    <a16:creationId xmlns:a16="http://schemas.microsoft.com/office/drawing/2014/main" id="{75DCA87E-D4C9-4297-B11C-4E9DC30927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340" name="Freeform 21">
              <a:extLst>
                <a:ext uri="{FF2B5EF4-FFF2-40B4-BE49-F238E27FC236}">
                  <a16:creationId xmlns:a16="http://schemas.microsoft.com/office/drawing/2014/main" id="{1507ADC8-B437-47DD-B08C-CBEA044CE2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381500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3262" r="8290" b="4892"/>
          <a:stretch>
            <a:fillRect/>
          </a:stretch>
        </p:blipFill>
        <p:spPr bwMode="auto">
          <a:xfrm>
            <a:off x="2117728" y="1004891"/>
            <a:ext cx="77692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52EE8E12-FE8A-4E25-9C43-0EA383F7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327" y="381000"/>
            <a:ext cx="8101626" cy="443308"/>
          </a:xfrm>
        </p:spPr>
        <p:txBody>
          <a:bodyPr/>
          <a:lstStyle/>
          <a:p>
            <a:r>
              <a:rPr lang="zh-CN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开关电源电磁兼容仿真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电磁兼容整改措施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FE31BFC-7038-4E52-B226-A301FDB4EEC9}"/>
              </a:ext>
            </a:extLst>
          </p:cNvPr>
          <p:cNvGrpSpPr/>
          <p:nvPr/>
        </p:nvGrpSpPr>
        <p:grpSpPr>
          <a:xfrm>
            <a:off x="10877550" y="76200"/>
            <a:ext cx="1238250" cy="1284106"/>
            <a:chOff x="10002797" y="5072183"/>
            <a:chExt cx="1238250" cy="1284106"/>
          </a:xfrm>
        </p:grpSpPr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6CD7A852-96AF-4ADE-9CEE-DFA7014544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200" y="5080581"/>
              <a:ext cx="540835" cy="723239"/>
              <a:chOff x="400" y="582"/>
              <a:chExt cx="1441" cy="1927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68A6B779-B85C-48DB-9E7D-9E2D1F6DA6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9FF40676-D72C-41C5-A7D6-0CECA826AE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795"/>
                <a:ext cx="1441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320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lnTo>
                      <a:pt x="3200" y="0"/>
                    </a:lnTo>
                    <a:cubicBezTo>
                      <a:pt x="1433" y="0"/>
                      <a:pt x="0" y="1528"/>
                      <a:pt x="0" y="3414"/>
                    </a:cubicBezTo>
                    <a:close/>
                  </a:path>
                </a:pathLst>
              </a:custGeom>
              <a:solidFill>
                <a:srgbClr val="0000FF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7D9BC24B-E4AC-40D9-9C3A-72B9C76712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864066">
                <a:off x="159" y="1207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CN" altLang="en-US" sz="1050" b="1" dirty="0">
                    <a:solidFill>
                      <a:schemeClr val="bg1"/>
                    </a:solidFill>
                  </a:rPr>
                  <a:t>电源系统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A60155-1902-413E-BC8E-4339C3C33E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3199" y="5633050"/>
              <a:ext cx="540835" cy="723239"/>
              <a:chOff x="400" y="2058"/>
              <a:chExt cx="1441" cy="1927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6479F09B-AAC1-47CF-A2D4-C569C454D0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0" y="2332"/>
                <a:ext cx="1441" cy="1536"/>
              </a:xfrm>
              <a:custGeom>
                <a:avLst/>
                <a:gdLst/>
                <a:ahLst/>
                <a:cxnLst>
                  <a:cxn ang="0">
                    <a:pos x="3200" y="3413"/>
                  </a:cxn>
                  <a:cxn ang="0">
                    <a:pos x="3200" y="0"/>
                  </a:cxn>
                  <a:cxn ang="0">
                    <a:pos x="0" y="0"/>
                  </a:cxn>
                  <a:cxn ang="0">
                    <a:pos x="3200" y="3413"/>
                  </a:cxn>
                </a:cxnLst>
                <a:rect l="0" t="0" r="r" b="b"/>
                <a:pathLst>
                  <a:path w="3200" h="3413">
                    <a:moveTo>
                      <a:pt x="3200" y="3413"/>
                    </a:moveTo>
                    <a:lnTo>
                      <a:pt x="3200" y="0"/>
                    </a:lnTo>
                    <a:lnTo>
                      <a:pt x="0" y="0"/>
                    </a:lnTo>
                    <a:cubicBezTo>
                      <a:pt x="0" y="1885"/>
                      <a:pt x="1433" y="3413"/>
                      <a:pt x="3200" y="3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23" name="Group 8">
                <a:extLst>
                  <a:ext uri="{FF2B5EF4-FFF2-40B4-BE49-F238E27FC236}">
                    <a16:creationId xmlns:a16="http://schemas.microsoft.com/office/drawing/2014/main" id="{C718F54A-9190-44ED-8287-1627C03506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" y="2058"/>
                <a:ext cx="1441" cy="1927"/>
                <a:chOff x="400" y="2058"/>
                <a:chExt cx="1441" cy="1927"/>
              </a:xfrm>
            </p:grpSpPr>
            <p:sp>
              <p:nvSpPr>
                <p:cNvPr id="24" name="Freeform 9">
                  <a:extLst>
                    <a:ext uri="{FF2B5EF4-FFF2-40B4-BE49-F238E27FC236}">
                      <a16:creationId xmlns:a16="http://schemas.microsoft.com/office/drawing/2014/main" id="{08D88119-685C-4B96-8957-77F35FFC2BB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" y="2332"/>
                  <a:ext cx="1441" cy="1536"/>
                </a:xfrm>
                <a:custGeom>
                  <a:avLst/>
                  <a:gdLst/>
                  <a:ahLst/>
                  <a:cxnLst>
                    <a:cxn ang="0">
                      <a:pos x="3200" y="3413"/>
                    </a:cxn>
                    <a:cxn ang="0">
                      <a:pos x="3200" y="0"/>
                    </a:cxn>
                    <a:cxn ang="0">
                      <a:pos x="0" y="0"/>
                    </a:cxn>
                    <a:cxn ang="0">
                      <a:pos x="3200" y="3413"/>
                    </a:cxn>
                  </a:cxnLst>
                  <a:rect l="0" t="0" r="r" b="b"/>
                  <a:pathLst>
                    <a:path w="3200" h="3413">
                      <a:moveTo>
                        <a:pt x="3200" y="3413"/>
                      </a:moveTo>
                      <a:lnTo>
                        <a:pt x="3200" y="0"/>
                      </a:lnTo>
                      <a:lnTo>
                        <a:pt x="0" y="0"/>
                      </a:lnTo>
                      <a:cubicBezTo>
                        <a:pt x="0" y="1885"/>
                        <a:pt x="1433" y="3413"/>
                        <a:pt x="3200" y="34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0625BDF3-42C2-45D6-BA01-60B0FCE563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26650">
                  <a:off x="202" y="2683"/>
                  <a:ext cx="1927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zh-TW" altLang="en-US" sz="1050" b="1" dirty="0">
                      <a:solidFill>
                        <a:schemeClr val="bg1"/>
                      </a:solidFill>
                    </a:rPr>
                    <a:t>電磁元件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19772E40-35E3-4A2E-BD3B-8CBE347B5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7807" y="5731759"/>
              <a:ext cx="723240" cy="580618"/>
              <a:chOff x="1556" y="2321"/>
              <a:chExt cx="1927" cy="1547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9AEDC8A7-9F4D-45A6-A9EA-DB343D77BA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2332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564D95BE-BDC8-44CF-8434-33D4B8201F5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4" y="2321"/>
                <a:ext cx="1440" cy="1536"/>
              </a:xfrm>
              <a:custGeom>
                <a:avLst/>
                <a:gdLst/>
                <a:ahLst/>
                <a:cxnLst>
                  <a:cxn ang="0">
                    <a:pos x="3200" y="0"/>
                  </a:cxn>
                  <a:cxn ang="0">
                    <a:pos x="0" y="0"/>
                  </a:cxn>
                  <a:cxn ang="0">
                    <a:pos x="0" y="3413"/>
                  </a:cxn>
                  <a:cxn ang="0">
                    <a:pos x="3200" y="0"/>
                  </a:cxn>
                  <a:cxn ang="0">
                    <a:pos x="3200" y="0"/>
                  </a:cxn>
                </a:cxnLst>
                <a:rect l="0" t="0" r="r" b="b"/>
                <a:pathLst>
                  <a:path w="3200" h="3413">
                    <a:moveTo>
                      <a:pt x="3200" y="0"/>
                    </a:moveTo>
                    <a:lnTo>
                      <a:pt x="0" y="0"/>
                    </a:lnTo>
                    <a:lnTo>
                      <a:pt x="0" y="3413"/>
                    </a:lnTo>
                    <a:cubicBezTo>
                      <a:pt x="1767" y="3413"/>
                      <a:pt x="3200" y="1885"/>
                      <a:pt x="3200" y="0"/>
                    </a:cubicBezTo>
                    <a:cubicBezTo>
                      <a:pt x="3200" y="0"/>
                      <a:pt x="3200" y="0"/>
                      <a:pt x="3200" y="0"/>
                    </a:cubicBezTo>
                    <a:close/>
                  </a:path>
                </a:pathLst>
              </a:custGeom>
              <a:solidFill>
                <a:srgbClr val="00CC00"/>
              </a:solidFill>
              <a:ln w="8001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0DD922ED-4054-435F-8633-43665EBE3B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89621">
                <a:off x="1556" y="2684"/>
                <a:ext cx="1927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1050" b="1" dirty="0">
                    <a:solidFill>
                      <a:schemeClr val="bg1"/>
                    </a:solidFill>
                  </a:rPr>
                  <a:t>開關元件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B45E2B5-74DD-4FA4-9E0D-A4AABF17B25B}"/>
                </a:ext>
              </a:extLst>
            </p:cNvPr>
            <p:cNvSpPr/>
            <p:nvPr/>
          </p:nvSpPr>
          <p:spPr bwMode="auto">
            <a:xfrm>
              <a:off x="10002797" y="5107236"/>
              <a:ext cx="1211415" cy="122301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15A1146A-D5AE-47B5-B262-D69C70257C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7653" y="5072183"/>
              <a:ext cx="546840" cy="728118"/>
              <a:chOff x="1824" y="536"/>
              <a:chExt cx="1457" cy="1940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97D2B847-3B55-4DDF-8B1E-01C7B6359F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41" y="795"/>
                <a:ext cx="1440" cy="1537"/>
              </a:xfrm>
              <a:custGeom>
                <a:avLst/>
                <a:gdLst/>
                <a:ahLst/>
                <a:cxnLst>
                  <a:cxn ang="0">
                    <a:pos x="0" y="3414"/>
                  </a:cxn>
                  <a:cxn ang="0">
                    <a:pos x="3200" y="34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14"/>
                  </a:cxn>
                </a:cxnLst>
                <a:rect l="0" t="0" r="r" b="b"/>
                <a:pathLst>
                  <a:path w="3200" h="3414">
                    <a:moveTo>
                      <a:pt x="0" y="3414"/>
                    </a:moveTo>
                    <a:lnTo>
                      <a:pt x="3200" y="3414"/>
                    </a:lnTo>
                    <a:cubicBezTo>
                      <a:pt x="3200" y="1528"/>
                      <a:pt x="1767" y="0"/>
                      <a:pt x="0" y="0"/>
                    </a:cubicBezTo>
                    <a:lnTo>
                      <a:pt x="0" y="0"/>
                    </a:lnTo>
                    <a:lnTo>
                      <a:pt x="0" y="3414"/>
                    </a:lnTo>
                    <a:close/>
                  </a:path>
                </a:pathLst>
              </a:custGeom>
              <a:solidFill>
                <a:srgbClr val="FF0000"/>
              </a:solidFill>
              <a:ln w="7938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3A7AD89A-9155-45E0-BDD5-A1CB8D52A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536"/>
                <a:ext cx="1440" cy="1940"/>
                <a:chOff x="2640" y="-40"/>
                <a:chExt cx="1440" cy="1940"/>
              </a:xfrm>
            </p:grpSpPr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CFCD718E-2B45-4284-A6B9-D40312EC97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92"/>
                  <a:ext cx="1440" cy="1537"/>
                </a:xfrm>
                <a:custGeom>
                  <a:avLst/>
                  <a:gdLst/>
                  <a:ahLst/>
                  <a:cxnLst>
                    <a:cxn ang="0">
                      <a:pos x="0" y="3414"/>
                    </a:cxn>
                    <a:cxn ang="0">
                      <a:pos x="3200" y="34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14"/>
                    </a:cxn>
                  </a:cxnLst>
                  <a:rect l="0" t="0" r="r" b="b"/>
                  <a:pathLst>
                    <a:path w="3200" h="3414">
                      <a:moveTo>
                        <a:pt x="0" y="3414"/>
                      </a:moveTo>
                      <a:lnTo>
                        <a:pt x="3200" y="3414"/>
                      </a:lnTo>
                      <a:cubicBezTo>
                        <a:pt x="3200" y="1528"/>
                        <a:pt x="1767" y="0"/>
                        <a:pt x="0" y="0"/>
                      </a:cubicBezTo>
                      <a:lnTo>
                        <a:pt x="0" y="0"/>
                      </a:lnTo>
                      <a:lnTo>
                        <a:pt x="0" y="34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8" name="Text Box 15">
                  <a:extLst>
                    <a:ext uri="{FF2B5EF4-FFF2-40B4-BE49-F238E27FC236}">
                      <a16:creationId xmlns:a16="http://schemas.microsoft.com/office/drawing/2014/main" id="{83DDA190-ABED-437C-B306-C049ACC416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860554">
                  <a:off x="2413" y="591"/>
                  <a:ext cx="1940" cy="6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zh-CN" altLang="en-US" sz="1050" b="1" dirty="0">
                      <a:solidFill>
                        <a:schemeClr val="bg1"/>
                      </a:solidFill>
                    </a:rPr>
                    <a:t>电磁兼容</a:t>
                  </a:r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DB15C120-2455-40AB-8CE4-3898BCD4EE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2947" y="5530376"/>
              <a:ext cx="360682" cy="383951"/>
              <a:chOff x="1360" y="1820"/>
              <a:chExt cx="961" cy="1023"/>
            </a:xfrm>
          </p:grpSpPr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1C8D06E7-FBD2-478B-BCD3-4321B1C448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60" y="1820"/>
                <a:ext cx="961" cy="1023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20" y="0"/>
                  </a:cxn>
                  <a:cxn ang="0">
                    <a:pos x="640" y="341"/>
                  </a:cxn>
                  <a:cxn ang="0">
                    <a:pos x="640" y="341"/>
                  </a:cxn>
                  <a:cxn ang="0">
                    <a:pos x="320" y="682"/>
                  </a:cxn>
                  <a:cxn ang="0">
                    <a:pos x="0" y="341"/>
                  </a:cxn>
                </a:cxnLst>
                <a:rect l="0" t="0" r="r" b="b"/>
                <a:pathLst>
                  <a:path w="640" h="682">
                    <a:moveTo>
                      <a:pt x="0" y="341"/>
                    </a:moveTo>
                    <a:cubicBezTo>
                      <a:pt x="0" y="153"/>
                      <a:pt x="143" y="0"/>
                      <a:pt x="320" y="0"/>
                    </a:cubicBezTo>
                    <a:cubicBezTo>
                      <a:pt x="497" y="0"/>
                      <a:pt x="640" y="153"/>
                      <a:pt x="640" y="341"/>
                    </a:cubicBezTo>
                    <a:cubicBezTo>
                      <a:pt x="640" y="341"/>
                      <a:pt x="640" y="341"/>
                      <a:pt x="640" y="341"/>
                    </a:cubicBezTo>
                    <a:cubicBezTo>
                      <a:pt x="640" y="530"/>
                      <a:pt x="497" y="682"/>
                      <a:pt x="320" y="682"/>
                    </a:cubicBezTo>
                    <a:cubicBezTo>
                      <a:pt x="143" y="682"/>
                      <a:pt x="0" y="530"/>
                      <a:pt x="0" y="341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050" dirty="0"/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915DDBA0-600E-4663-ACBD-4E9F8A8975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0" y="2123"/>
                <a:ext cx="961" cy="4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050" b="1" dirty="0">
                    <a:solidFill>
                      <a:schemeClr val="bg1"/>
                    </a:solidFill>
                  </a:rPr>
                  <a:t>Power</a:t>
                </a:r>
              </a:p>
            </p:txBody>
          </p:sp>
        </p:grp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061D89DC-1207-4BC8-A7AA-22731C7A7D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38565" y="5524618"/>
              <a:ext cx="378190" cy="402432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rgbClr val="FFFFFF">
                <a:alpha val="74902"/>
              </a:srgbClr>
            </a:solidFill>
            <a:ln w="8001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81081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72273" y="5394311"/>
            <a:ext cx="2197589" cy="95410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</a:rPr>
              <a:t> ICEPAK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altLang="zh-CN" sz="2800" b="1" dirty="0">
                <a:solidFill>
                  <a:schemeClr val="bg1"/>
                </a:solidFill>
              </a:rPr>
              <a:t>MECHANICAL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33177" y="5279536"/>
            <a:ext cx="1160895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chemeClr val="bg1"/>
                </a:solidFill>
              </a:rPr>
              <a:t>PExprt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450768" y="2139367"/>
            <a:ext cx="1460914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</a:rPr>
              <a:t>Maxwell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88088" y="2212589"/>
            <a:ext cx="1059386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</a:rPr>
              <a:t>Q3D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1931811" y="2985977"/>
            <a:ext cx="2428343" cy="2054028"/>
            <a:chOff x="1281" y="1820"/>
            <a:chExt cx="1127" cy="1023"/>
          </a:xfrm>
        </p:grpSpPr>
        <p:sp>
          <p:nvSpPr>
            <p:cNvPr id="21" name="Freeform 21"/>
            <p:cNvSpPr>
              <a:spLocks noChangeAspect="1"/>
            </p:cNvSpPr>
            <p:nvPr/>
          </p:nvSpPr>
          <p:spPr bwMode="auto">
            <a:xfrm>
              <a:off x="1360" y="1820"/>
              <a:ext cx="961" cy="1023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20" y="0"/>
                </a:cxn>
                <a:cxn ang="0">
                  <a:pos x="640" y="341"/>
                </a:cxn>
                <a:cxn ang="0">
                  <a:pos x="640" y="341"/>
                </a:cxn>
                <a:cxn ang="0">
                  <a:pos x="320" y="682"/>
                </a:cxn>
                <a:cxn ang="0">
                  <a:pos x="0" y="341"/>
                </a:cxn>
              </a:cxnLst>
              <a:rect l="0" t="0" r="r" b="b"/>
              <a:pathLst>
                <a:path w="640" h="682">
                  <a:moveTo>
                    <a:pt x="0" y="341"/>
                  </a:moveTo>
                  <a:cubicBezTo>
                    <a:pt x="0" y="153"/>
                    <a:pt x="143" y="0"/>
                    <a:pt x="320" y="0"/>
                  </a:cubicBezTo>
                  <a:cubicBezTo>
                    <a:pt x="497" y="0"/>
                    <a:pt x="640" y="153"/>
                    <a:pt x="640" y="341"/>
                  </a:cubicBezTo>
                  <a:cubicBezTo>
                    <a:pt x="640" y="341"/>
                    <a:pt x="640" y="341"/>
                    <a:pt x="640" y="341"/>
                  </a:cubicBezTo>
                  <a:cubicBezTo>
                    <a:pt x="640" y="530"/>
                    <a:pt x="497" y="682"/>
                    <a:pt x="320" y="682"/>
                  </a:cubicBezTo>
                  <a:cubicBezTo>
                    <a:pt x="143" y="682"/>
                    <a:pt x="0" y="530"/>
                    <a:pt x="0" y="341"/>
                  </a:cubicBezTo>
                </a:path>
              </a:pathLst>
            </a:custGeom>
            <a:solidFill>
              <a:schemeClr val="bg2"/>
            </a:solidFill>
            <a:ln w="8001" cap="rnd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 sz="2400"/>
            </a:p>
          </p:txBody>
        </p:sp>
        <p:sp>
          <p:nvSpPr>
            <p:cNvPr id="22" name="Rectangle 22"/>
            <p:cNvSpPr>
              <a:spLocks noChangeAspect="1" noChangeArrowheads="1"/>
            </p:cNvSpPr>
            <p:nvPr/>
          </p:nvSpPr>
          <p:spPr bwMode="auto">
            <a:xfrm>
              <a:off x="1281" y="2148"/>
              <a:ext cx="1127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eaLnBrk="0" hangingPunct="0"/>
              <a:r>
                <a:rPr lang="en-US" sz="2800" b="1" dirty="0" err="1">
                  <a:solidFill>
                    <a:schemeClr val="bg1"/>
                  </a:solidFill>
                </a:rPr>
                <a:t>Simplorer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AutoShape 31"/>
          <p:cNvSpPr>
            <a:spLocks noChangeArrowheads="1"/>
          </p:cNvSpPr>
          <p:nvPr/>
        </p:nvSpPr>
        <p:spPr bwMode="auto">
          <a:xfrm rot="18796883">
            <a:off x="1908280" y="4643532"/>
            <a:ext cx="532587" cy="792944"/>
          </a:xfrm>
          <a:prstGeom prst="rightArrow">
            <a:avLst>
              <a:gd name="adj1" fmla="val 50000"/>
              <a:gd name="adj2" fmla="val 29601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 sz="2400"/>
          </a:p>
        </p:txBody>
      </p:sp>
      <p:sp>
        <p:nvSpPr>
          <p:cNvPr id="32" name="AutoShape 32"/>
          <p:cNvSpPr>
            <a:spLocks noChangeArrowheads="1"/>
          </p:cNvSpPr>
          <p:nvPr/>
        </p:nvSpPr>
        <p:spPr bwMode="auto">
          <a:xfrm rot="2425762">
            <a:off x="1891121" y="2720495"/>
            <a:ext cx="556939" cy="723604"/>
          </a:xfrm>
          <a:prstGeom prst="rightArrow">
            <a:avLst>
              <a:gd name="adj1" fmla="val 50000"/>
              <a:gd name="adj2" fmla="val 29601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 sz="2400"/>
          </a:p>
        </p:txBody>
      </p:sp>
      <p:sp>
        <p:nvSpPr>
          <p:cNvPr id="33" name="AutoShape 33"/>
          <p:cNvSpPr>
            <a:spLocks noChangeArrowheads="1"/>
          </p:cNvSpPr>
          <p:nvPr/>
        </p:nvSpPr>
        <p:spPr bwMode="auto">
          <a:xfrm rot="2818575" flipH="1" flipV="1">
            <a:off x="3906402" y="4554956"/>
            <a:ext cx="532586" cy="803172"/>
          </a:xfrm>
          <a:prstGeom prst="rightArrow">
            <a:avLst>
              <a:gd name="adj1" fmla="val 50000"/>
              <a:gd name="adj2" fmla="val 29601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 sz="2400"/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 rot="18796883" flipH="1" flipV="1">
            <a:off x="3885970" y="2713611"/>
            <a:ext cx="532587" cy="763956"/>
          </a:xfrm>
          <a:prstGeom prst="rightArrow">
            <a:avLst>
              <a:gd name="adj1" fmla="val 50000"/>
              <a:gd name="adj2" fmla="val 29601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 sz="2400"/>
          </a:p>
        </p:txBody>
      </p:sp>
      <p:sp>
        <p:nvSpPr>
          <p:cNvPr id="35" name="Title 2"/>
          <p:cNvSpPr>
            <a:spLocks noGrp="1"/>
          </p:cNvSpPr>
          <p:nvPr>
            <p:ph type="title"/>
          </p:nvPr>
        </p:nvSpPr>
        <p:spPr>
          <a:xfrm>
            <a:off x="887624" y="261494"/>
            <a:ext cx="8180176" cy="609600"/>
          </a:xfrm>
        </p:spPr>
        <p:txBody>
          <a:bodyPr/>
          <a:lstStyle/>
          <a:p>
            <a:r>
              <a:rPr 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ANSYS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开关电源设计仿真平台方案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703377" y="1139977"/>
            <a:ext cx="864216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  <a:buFont typeface="Wingdings" pitchFamily="2" charset="2"/>
              <a:buChar char="à"/>
            </a:pPr>
            <a:r>
              <a:rPr lang="zh-CN" altLang="en-US" sz="2400" dirty="0">
                <a:solidFill>
                  <a:srgbClr val="FF0000"/>
                </a:solidFill>
                <a:latin typeface="Helvetica" pitchFamily="34" charset="0"/>
              </a:rPr>
              <a:t>为工程师提供一个从部件到系统、从基本性能到复杂电磁兼容、从电磁设计到其它多物理域设计的多层次一体化平台</a:t>
            </a:r>
            <a:endParaRPr lang="en-US" altLang="zh-CN" sz="24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6858000" y="5257800"/>
            <a:ext cx="4461933" cy="130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dirty="0">
                <a:latin typeface="Helvetica" pitchFamily="34" charset="0"/>
              </a:rPr>
              <a:t>ANSYS </a:t>
            </a:r>
            <a:r>
              <a:rPr lang="zh-CN" altLang="en-US" dirty="0">
                <a:latin typeface="Helvetica" pitchFamily="34" charset="0"/>
              </a:rPr>
              <a:t>其它物理域软件</a:t>
            </a:r>
            <a:r>
              <a:rPr lang="en-US" dirty="0">
                <a:latin typeface="Helvetica" pitchFamily="34" charset="0"/>
              </a:rPr>
              <a:t> – </a:t>
            </a:r>
            <a:r>
              <a:rPr lang="zh-CN" altLang="en-US" dirty="0">
                <a:latin typeface="Helvetica" pitchFamily="34" charset="0"/>
              </a:rPr>
              <a:t>如</a:t>
            </a:r>
            <a:r>
              <a:rPr lang="en-US" altLang="zh-CN" dirty="0">
                <a:latin typeface="Helvetica" pitchFamily="34" charset="0"/>
              </a:rPr>
              <a:t>ICEPAK</a:t>
            </a:r>
            <a:r>
              <a:rPr lang="zh-CN" altLang="en-US" dirty="0">
                <a:latin typeface="Helvetica" pitchFamily="34" charset="0"/>
              </a:rPr>
              <a:t>、</a:t>
            </a:r>
            <a:endParaRPr lang="en-US" altLang="zh-CN" dirty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MECHANICAL</a:t>
            </a:r>
            <a:r>
              <a:rPr lang="zh-CN" altLang="en-US" dirty="0">
                <a:latin typeface="Helvetica" pitchFamily="34" charset="0"/>
              </a:rPr>
              <a:t>、</a:t>
            </a:r>
            <a:r>
              <a:rPr lang="en-US" altLang="zh-CN" dirty="0">
                <a:latin typeface="Helvetica" pitchFamily="34" charset="0"/>
              </a:rPr>
              <a:t>FLUENT,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zh-CN" altLang="en-US" dirty="0">
                <a:latin typeface="Helvetica" pitchFamily="34" charset="0"/>
              </a:rPr>
              <a:t>分析电源系统热、应力等特性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90033" y="2746435"/>
            <a:ext cx="433493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Maxwell – </a:t>
            </a:r>
            <a:r>
              <a:rPr lang="zh-CN" altLang="en-US" dirty="0">
                <a:latin typeface="Helvetica" pitchFamily="34" charset="0"/>
              </a:rPr>
              <a:t>部件电磁特性有限元分析工具；</a:t>
            </a:r>
            <a:endParaRPr lang="en-US" altLang="zh-CN" dirty="0">
              <a:latin typeface="Helvetica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07375" y="2108948"/>
            <a:ext cx="419858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PExprt  – </a:t>
            </a:r>
            <a:r>
              <a:rPr lang="zh-CN" altLang="en-US" dirty="0">
                <a:latin typeface="Helvetica" pitchFamily="34" charset="0"/>
              </a:rPr>
              <a:t>变压器和电感专家设计工具；</a:t>
            </a:r>
            <a:endParaRPr lang="en-US" altLang="zh-CN" dirty="0">
              <a:latin typeface="Helvetica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782615" y="3393546"/>
            <a:ext cx="434977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Q3D Extractor – </a:t>
            </a:r>
            <a:r>
              <a:rPr lang="zh-CN" altLang="en-US" dirty="0">
                <a:latin typeface="Helvetica" pitchFamily="34" charset="0"/>
              </a:rPr>
              <a:t>提取</a:t>
            </a:r>
            <a:r>
              <a:rPr lang="en-US" altLang="zh-CN" dirty="0">
                <a:latin typeface="Helvetica" pitchFamily="34" charset="0"/>
              </a:rPr>
              <a:t>PCB</a:t>
            </a:r>
            <a:r>
              <a:rPr lang="zh-CN" altLang="en-US" dirty="0">
                <a:latin typeface="Helvetica" pitchFamily="34" charset="0"/>
              </a:rPr>
              <a:t>走线、接头及线缆的寄生参数，是进行</a:t>
            </a:r>
            <a:r>
              <a:rPr lang="en-US" altLang="zh-CN" dirty="0">
                <a:latin typeface="Helvetica" pitchFamily="34" charset="0"/>
              </a:rPr>
              <a:t>EMI EMC</a:t>
            </a:r>
            <a:r>
              <a:rPr lang="zh-CN" altLang="en-US" dirty="0">
                <a:latin typeface="Helvetica" pitchFamily="34" charset="0"/>
              </a:rPr>
              <a:t>仿真的重要工具；</a:t>
            </a:r>
            <a:endParaRPr lang="en-US" altLang="zh-CN" dirty="0">
              <a:latin typeface="Helvetica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820072" y="4346975"/>
            <a:ext cx="454483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Simplorer – IGBT</a:t>
            </a:r>
            <a:r>
              <a:rPr lang="zh-CN" altLang="en-US" dirty="0">
                <a:latin typeface="Helvetica" pitchFamily="34" charset="0"/>
              </a:rPr>
              <a:t>、</a:t>
            </a:r>
            <a:r>
              <a:rPr lang="en-US" altLang="zh-CN" dirty="0">
                <a:latin typeface="Helvetica" pitchFamily="34" charset="0"/>
              </a:rPr>
              <a:t>MOSFET</a:t>
            </a:r>
            <a:r>
              <a:rPr lang="zh-CN" altLang="en-US" dirty="0">
                <a:latin typeface="Helvetica" pitchFamily="34" charset="0"/>
              </a:rPr>
              <a:t>参数化建模、</a:t>
            </a:r>
            <a:endParaRPr lang="en-US" altLang="zh-CN" dirty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zh-CN" altLang="en-US" dirty="0">
                <a:latin typeface="Helvetica" pitchFamily="34" charset="0"/>
              </a:rPr>
              <a:t>电源系统整体仿真分析</a:t>
            </a:r>
            <a:endParaRPr lang="en-US" altLang="zh-CN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6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29" grpId="0" animBg="1"/>
      <p:bldP spid="18" grpId="0" animBg="1"/>
      <p:bldP spid="31" grpId="0" animBg="1"/>
      <p:bldP spid="32" grpId="0" animBg="1"/>
      <p:bldP spid="33" grpId="0" animBg="1"/>
      <p:bldP spid="34" grpId="0" animBg="1"/>
      <p:bldP spid="36" grpId="0"/>
      <p:bldP spid="37" grpId="0"/>
      <p:bldP spid="24" grpId="0"/>
      <p:bldP spid="25" grpId="0"/>
      <p:bldP spid="26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347662"/>
            <a:ext cx="7126288" cy="48418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开关电源多物理设计</a:t>
            </a:r>
          </a:p>
        </p:txBody>
      </p:sp>
      <p:pic>
        <p:nvPicPr>
          <p:cNvPr id="5" name="Picture 3" descr="35.jpg"/>
          <p:cNvPicPr>
            <a:picLocks noChangeAspect="1"/>
          </p:cNvPicPr>
          <p:nvPr/>
        </p:nvPicPr>
        <p:blipFill>
          <a:blip r:embed="rId3" cstate="print"/>
          <a:srcRect t="34375" r="14999" b="24374"/>
          <a:stretch>
            <a:fillRect/>
          </a:stretch>
        </p:blipFill>
        <p:spPr bwMode="auto">
          <a:xfrm>
            <a:off x="2438400" y="2063754"/>
            <a:ext cx="743108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1371600" y="1039819"/>
            <a:ext cx="10663234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000" dirty="0"/>
              <a:t>ANSYS</a:t>
            </a:r>
            <a:r>
              <a:rPr lang="zh-CN" altLang="en-US" sz="2000" dirty="0"/>
              <a:t>把各物理域软件集成到</a:t>
            </a:r>
            <a:r>
              <a:rPr lang="zh-CN" altLang="en-US" sz="2000" dirty="0">
                <a:solidFill>
                  <a:srgbClr val="FF0000"/>
                </a:solidFill>
              </a:rPr>
              <a:t>同一个平台</a:t>
            </a:r>
            <a:r>
              <a:rPr lang="en-US" altLang="zh-CN" sz="2000" dirty="0">
                <a:solidFill>
                  <a:srgbClr val="FF0000"/>
                </a:solidFill>
              </a:rPr>
              <a:t>Workbench</a:t>
            </a:r>
            <a:r>
              <a:rPr lang="zh-CN" altLang="en-US" sz="2000" dirty="0"/>
              <a:t>下，各模块之间</a:t>
            </a:r>
            <a:r>
              <a:rPr lang="zh-CN" altLang="en-US" sz="2000" dirty="0">
                <a:solidFill>
                  <a:srgbClr val="FF0000"/>
                </a:solidFill>
              </a:rPr>
              <a:t>无缝</a:t>
            </a:r>
            <a:r>
              <a:rPr lang="zh-CN" altLang="en-US" sz="2000" dirty="0"/>
              <a:t>实现数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据</a:t>
            </a:r>
            <a:r>
              <a:rPr lang="zh-CN" altLang="en-US" sz="2000" dirty="0">
                <a:solidFill>
                  <a:srgbClr val="FF0000"/>
                </a:solidFill>
              </a:rPr>
              <a:t>共享和传输</a:t>
            </a:r>
            <a:r>
              <a:rPr lang="zh-CN" altLang="en-US" sz="2000" dirty="0"/>
              <a:t>，相互之间还能</a:t>
            </a:r>
            <a:r>
              <a:rPr lang="zh-CN" altLang="en-US" sz="2000" dirty="0">
                <a:solidFill>
                  <a:srgbClr val="FF0000"/>
                </a:solidFill>
              </a:rPr>
              <a:t>迭代</a:t>
            </a:r>
            <a:r>
              <a:rPr lang="zh-CN" altLang="en-US" sz="2000" dirty="0"/>
              <a:t>，使仿真模型最大限度接近物理实际模型</a:t>
            </a:r>
            <a:br>
              <a:rPr lang="zh-CN" altLang="en-US" sz="2000" dirty="0">
                <a:solidFill>
                  <a:srgbClr val="C00000"/>
                </a:solidFill>
              </a:rPr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" name="Picture 10" descr="4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98" r="34972" b="7552"/>
          <a:stretch>
            <a:fillRect/>
          </a:stretch>
        </p:blipFill>
        <p:spPr bwMode="auto">
          <a:xfrm>
            <a:off x="1666875" y="4211638"/>
            <a:ext cx="154305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Temp-2.jpg"/>
          <p:cNvPicPr>
            <a:picLocks noChangeAspect="1"/>
          </p:cNvPicPr>
          <p:nvPr/>
        </p:nvPicPr>
        <p:blipFill>
          <a:blip r:embed="rId5" cstate="print"/>
          <a:srcRect r="49333"/>
          <a:stretch>
            <a:fillRect/>
          </a:stretch>
        </p:blipFill>
        <p:spPr bwMode="auto">
          <a:xfrm>
            <a:off x="5943600" y="4249738"/>
            <a:ext cx="2032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vel-3.jpg"/>
          <p:cNvPicPr>
            <a:picLocks noChangeAspect="1"/>
          </p:cNvPicPr>
          <p:nvPr/>
        </p:nvPicPr>
        <p:blipFill>
          <a:blip r:embed="rId6" cstate="print"/>
          <a:srcRect r="23334" b="10902"/>
          <a:stretch>
            <a:fillRect/>
          </a:stretch>
        </p:blipFill>
        <p:spPr bwMode="auto">
          <a:xfrm>
            <a:off x="3527425" y="4602163"/>
            <a:ext cx="2209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41.jpg"/>
          <p:cNvPicPr>
            <a:picLocks noChangeAspect="1"/>
          </p:cNvPicPr>
          <p:nvPr/>
        </p:nvPicPr>
        <p:blipFill>
          <a:blip r:embed="rId7" cstate="print"/>
          <a:srcRect r="50000"/>
          <a:stretch>
            <a:fillRect/>
          </a:stretch>
        </p:blipFill>
        <p:spPr bwMode="auto">
          <a:xfrm>
            <a:off x="8305800" y="4211638"/>
            <a:ext cx="2087562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7348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E6BF-A015-44C6-8F38-BFCB240D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1692"/>
            <a:ext cx="10802168" cy="715108"/>
          </a:xfrm>
        </p:spPr>
        <p:txBody>
          <a:bodyPr/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已有的 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Two-way 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电磁热仿真工作流程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33924-A793-4483-837F-2D7A91B7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6697" y="6645533"/>
            <a:ext cx="368322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482F0A-F3D6-49A0-9247-A55043138ED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05C2D-4D0A-4534-9614-76D8C012C294}"/>
              </a:ext>
            </a:extLst>
          </p:cNvPr>
          <p:cNvSpPr txBox="1"/>
          <p:nvPr/>
        </p:nvSpPr>
        <p:spPr>
          <a:xfrm>
            <a:off x="6199366" y="2304476"/>
            <a:ext cx="4079020" cy="4847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sz="1350" dirty="0"/>
              <a:t>Establish Connection for Geometry sharing, Volume/Surface Loss Mapping to Icepak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9832B-AD52-42FB-B03C-451569723A92}"/>
              </a:ext>
            </a:extLst>
          </p:cNvPr>
          <p:cNvSpPr/>
          <p:nvPr/>
        </p:nvSpPr>
        <p:spPr>
          <a:xfrm>
            <a:off x="2022687" y="2304476"/>
            <a:ext cx="3165719" cy="4847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Complete EM analysis</a:t>
            </a:r>
          </a:p>
          <a:p>
            <a:pPr algn="ctr"/>
            <a:r>
              <a:rPr lang="en-US" sz="1350" b="1" dirty="0"/>
              <a:t>Enable Temperature Dependent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DA04FD-BE18-4820-B8C5-D867A1E8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67" y="2825005"/>
            <a:ext cx="4079020" cy="18922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7DA5D0-9BA4-43EE-8E50-778DF0DC9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687" y="2837710"/>
            <a:ext cx="3165719" cy="18922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2CC392-70E3-4373-9F3D-14671C36DB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64" y="3190044"/>
            <a:ext cx="2109671" cy="11875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344A8F5D-AEF2-4BE8-9438-DAAF944A23A3}"/>
              </a:ext>
            </a:extLst>
          </p:cNvPr>
          <p:cNvSpPr/>
          <p:nvPr/>
        </p:nvSpPr>
        <p:spPr bwMode="auto">
          <a:xfrm>
            <a:off x="5188403" y="3430409"/>
            <a:ext cx="1010964" cy="337011"/>
          </a:xfrm>
          <a:prstGeom prst="rightArrow">
            <a:avLst/>
          </a:prstGeom>
          <a:solidFill>
            <a:srgbClr val="3A3AB9"/>
          </a:solidFill>
          <a:ln w="12700" cap="sq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en-US" sz="135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03D0749-5071-4D63-B6C8-088ED789B0B4}"/>
              </a:ext>
            </a:extLst>
          </p:cNvPr>
          <p:cNvSpPr txBox="1">
            <a:spLocks/>
          </p:cNvSpPr>
          <p:nvPr/>
        </p:nvSpPr>
        <p:spPr>
          <a:xfrm>
            <a:off x="990600" y="1256632"/>
            <a:ext cx="8647928" cy="626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‐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61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99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33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zh-CN" altLang="en-US" b="0" dirty="0"/>
              <a:t>已有的</a:t>
            </a:r>
            <a:r>
              <a:rPr lang="en-US" b="0" dirty="0"/>
              <a:t>two-way</a:t>
            </a:r>
            <a:r>
              <a:rPr lang="zh-CN" altLang="en-US" b="0" dirty="0"/>
              <a:t>电热工作流程采用在</a:t>
            </a:r>
            <a:r>
              <a:rPr lang="en-US" dirty="0">
                <a:solidFill>
                  <a:srgbClr val="C00000"/>
                </a:solidFill>
              </a:rPr>
              <a:t>ANSYS Workbench</a:t>
            </a:r>
            <a:r>
              <a:rPr lang="zh-CN" altLang="en-US" b="0" dirty="0"/>
              <a:t>中的多次迭代来实现</a:t>
            </a:r>
            <a:endParaRPr lang="en-US" dirty="0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828EA9F-E056-4FEB-8D23-AA6493E85F80}"/>
              </a:ext>
            </a:extLst>
          </p:cNvPr>
          <p:cNvSpPr txBox="1">
            <a:spLocks/>
          </p:cNvSpPr>
          <p:nvPr/>
        </p:nvSpPr>
        <p:spPr>
          <a:xfrm>
            <a:off x="1017104" y="4982994"/>
            <a:ext cx="8895964" cy="84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‐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61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99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33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zh-CN" altLang="en-US" b="0" dirty="0"/>
              <a:t>该工作流程包含多个</a:t>
            </a:r>
            <a:r>
              <a:rPr lang="en-US" b="0" dirty="0"/>
              <a:t> GUIs (</a:t>
            </a:r>
            <a:r>
              <a:rPr lang="en-US" dirty="0"/>
              <a:t>Workbench, Maxwell, Icepak, SpaceClaim</a:t>
            </a:r>
            <a:r>
              <a:rPr lang="en-US" b="0" dirty="0"/>
              <a:t>)</a:t>
            </a:r>
          </a:p>
          <a:p>
            <a:pPr>
              <a:spcAft>
                <a:spcPts val="450"/>
              </a:spcAft>
            </a:pPr>
            <a:r>
              <a:rPr lang="zh-CN" altLang="en-US" b="0" dirty="0"/>
              <a:t>需要非常多的设置和迭代，对使用者要求较高</a:t>
            </a:r>
            <a:endParaRPr lang="en-US" b="0" dirty="0"/>
          </a:p>
          <a:p>
            <a:pPr marL="171450" lvl="1" indent="0">
              <a:buNone/>
            </a:pPr>
            <a:endParaRPr lang="en-US" sz="2000" b="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E0C1D6-5276-4D7D-8C27-6198E3A13C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378"/>
          <a:stretch/>
        </p:blipFill>
        <p:spPr>
          <a:xfrm>
            <a:off x="9829800" y="1029311"/>
            <a:ext cx="817551" cy="6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6281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B25A8D4-488B-4FED-B7A5-561965B7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21" y="329742"/>
            <a:ext cx="8750129" cy="411480"/>
          </a:xfrm>
        </p:spPr>
        <p:txBody>
          <a:bodyPr/>
          <a:lstStyle/>
          <a:p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ANSYS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全新的电热耦合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ACT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8FF4E-4B5E-4E44-BC28-8F1B55DD1692}"/>
              </a:ext>
            </a:extLst>
          </p:cNvPr>
          <p:cNvSpPr/>
          <p:nvPr/>
        </p:nvSpPr>
        <p:spPr>
          <a:xfrm>
            <a:off x="2201830" y="3349562"/>
            <a:ext cx="3678086" cy="2885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Complete EM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ABD5B-B9AA-40E8-B522-187FA710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30" y="3659326"/>
            <a:ext cx="3649662" cy="23477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ED380-68DF-4FEB-9C3F-6AF2900C2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3" y="4222685"/>
            <a:ext cx="2109671" cy="11875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E3CBD1-314A-4F8B-8FAD-9781BCB5135F}"/>
              </a:ext>
            </a:extLst>
          </p:cNvPr>
          <p:cNvSpPr/>
          <p:nvPr/>
        </p:nvSpPr>
        <p:spPr>
          <a:xfrm>
            <a:off x="6850031" y="3349562"/>
            <a:ext cx="2025102" cy="2885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Launch ACT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E506F-2A79-493C-8612-1274CD8A6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031" y="3659329"/>
            <a:ext cx="2025102" cy="23477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7006987-AEDA-4015-9A08-6704F9DC58AD}"/>
              </a:ext>
            </a:extLst>
          </p:cNvPr>
          <p:cNvSpPr/>
          <p:nvPr/>
        </p:nvSpPr>
        <p:spPr bwMode="auto">
          <a:xfrm>
            <a:off x="5879916" y="4540542"/>
            <a:ext cx="901854" cy="337011"/>
          </a:xfrm>
          <a:prstGeom prst="rightArrow">
            <a:avLst/>
          </a:prstGeom>
          <a:solidFill>
            <a:srgbClr val="3A3AB9"/>
          </a:solidFill>
          <a:ln w="12700" cap="sq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/>
          <a:lstStyle/>
          <a:p>
            <a:pPr algn="ctr"/>
            <a:endParaRPr lang="en-US" sz="135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red_box">
            <a:extLst>
              <a:ext uri="{FF2B5EF4-FFF2-40B4-BE49-F238E27FC236}">
                <a16:creationId xmlns:a16="http://schemas.microsoft.com/office/drawing/2014/main" id="{EA71BEA3-6C1A-4DFC-902A-4341E6253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30" y="5750694"/>
            <a:ext cx="381000" cy="24251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2870" tIns="116586" rIns="102870" bIns="116586" anchor="ctr"/>
          <a:lstStyle/>
          <a:p>
            <a:pPr algn="ctr"/>
            <a:endParaRPr lang="ja-JP" alt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D5D35E-985E-43AC-BD33-CDF99F8FF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410" y="228600"/>
            <a:ext cx="621590" cy="595046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2E21EF0F-03A6-4846-A8AC-51E4A0323792}"/>
              </a:ext>
            </a:extLst>
          </p:cNvPr>
          <p:cNvGrpSpPr/>
          <p:nvPr/>
        </p:nvGrpSpPr>
        <p:grpSpPr>
          <a:xfrm>
            <a:off x="1841628" y="990600"/>
            <a:ext cx="7100141" cy="1909961"/>
            <a:chOff x="1841628" y="1234584"/>
            <a:chExt cx="7100141" cy="166597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D5B6071-6051-42BF-8242-0670E94114B6}"/>
                </a:ext>
              </a:extLst>
            </p:cNvPr>
            <p:cNvSpPr/>
            <p:nvPr/>
          </p:nvSpPr>
          <p:spPr>
            <a:xfrm>
              <a:off x="2534196" y="1266129"/>
              <a:ext cx="6407573" cy="26834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      </a:t>
              </a:r>
              <a:r>
                <a:rPr lang="zh-CN" altLang="en-US" sz="2000" dirty="0">
                  <a:solidFill>
                    <a:schemeClr val="tx1"/>
                  </a:solidFill>
                </a:rPr>
                <a:t>在</a:t>
              </a:r>
              <a:r>
                <a:rPr lang="en-US" altLang="zh-CN" sz="2000" dirty="0">
                  <a:solidFill>
                    <a:schemeClr val="tx1"/>
                  </a:solidFill>
                </a:rPr>
                <a:t>Maxwell</a:t>
              </a:r>
              <a:r>
                <a:rPr lang="zh-CN" altLang="en-US" sz="2000" dirty="0">
                  <a:solidFill>
                    <a:schemeClr val="tx1"/>
                  </a:solidFill>
                </a:rPr>
                <a:t>里完成电磁分析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519ECBB0-3A27-4D8C-8961-DE14C30FF048}"/>
                </a:ext>
              </a:extLst>
            </p:cNvPr>
            <p:cNvSpPr/>
            <p:nvPr/>
          </p:nvSpPr>
          <p:spPr>
            <a:xfrm>
              <a:off x="2358724" y="1234584"/>
              <a:ext cx="350938" cy="331435"/>
            </a:xfrm>
            <a:prstGeom prst="flowChartConnector">
              <a:avLst/>
            </a:prstGeom>
            <a:solidFill>
              <a:srgbClr val="DD9F4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0822F6-0792-4415-8DA3-38943CE44EF0}"/>
                </a:ext>
              </a:extLst>
            </p:cNvPr>
            <p:cNvSpPr/>
            <p:nvPr/>
          </p:nvSpPr>
          <p:spPr>
            <a:xfrm>
              <a:off x="2522892" y="1710841"/>
              <a:ext cx="6407573" cy="26834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      </a:t>
              </a:r>
              <a:r>
                <a:rPr lang="zh-CN" altLang="en-US" sz="2000" dirty="0">
                  <a:solidFill>
                    <a:schemeClr val="tx1"/>
                  </a:solidFill>
                </a:rPr>
                <a:t>启动</a:t>
              </a:r>
              <a:r>
                <a:rPr lang="en-US" sz="2000" dirty="0">
                  <a:solidFill>
                    <a:schemeClr val="tx1"/>
                  </a:solidFill>
                </a:rPr>
                <a:t> “</a:t>
              </a:r>
              <a:r>
                <a:rPr lang="en-US" sz="2000" b="1" dirty="0">
                  <a:solidFill>
                    <a:schemeClr val="tx1"/>
                  </a:solidFill>
                </a:rPr>
                <a:t>EM to </a:t>
              </a:r>
              <a:r>
                <a:rPr lang="en-US" sz="2000" b="1" dirty="0" err="1">
                  <a:solidFill>
                    <a:schemeClr val="tx1"/>
                  </a:solidFill>
                </a:rPr>
                <a:t>Icepak</a:t>
              </a:r>
              <a:r>
                <a:rPr lang="en-US" sz="2000" b="1" dirty="0">
                  <a:solidFill>
                    <a:schemeClr val="tx1"/>
                  </a:solidFill>
                </a:rPr>
                <a:t>” ACT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0F13821-569D-4436-8161-862FF11FA9BC}"/>
                </a:ext>
              </a:extLst>
            </p:cNvPr>
            <p:cNvSpPr/>
            <p:nvPr/>
          </p:nvSpPr>
          <p:spPr>
            <a:xfrm>
              <a:off x="2514360" y="2155556"/>
              <a:ext cx="6407573" cy="26834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      </a:t>
              </a:r>
              <a:r>
                <a:rPr lang="zh-CN" altLang="en-US" sz="2000" dirty="0">
                  <a:solidFill>
                    <a:schemeClr val="tx1"/>
                  </a:solidFill>
                </a:rPr>
                <a:t>指定热仿真类型</a:t>
              </a:r>
              <a:r>
                <a:rPr lang="en-US" sz="2000" dirty="0">
                  <a:solidFill>
                    <a:schemeClr val="tx1"/>
                  </a:solidFill>
                </a:rPr>
                <a:t>,  </a:t>
              </a:r>
              <a:r>
                <a:rPr lang="zh-CN" altLang="en-US" sz="2000" dirty="0">
                  <a:solidFill>
                    <a:schemeClr val="tx1"/>
                  </a:solidFill>
                </a:rPr>
                <a:t>网格</a:t>
              </a:r>
              <a:r>
                <a:rPr lang="en-US" altLang="zh-CN" sz="2000" dirty="0">
                  <a:solidFill>
                    <a:schemeClr val="tx1"/>
                  </a:solidFill>
                </a:rPr>
                <a:t>/</a:t>
              </a:r>
              <a:r>
                <a:rPr lang="zh-CN" altLang="en-US" sz="2000" dirty="0">
                  <a:solidFill>
                    <a:schemeClr val="tx1"/>
                  </a:solidFill>
                </a:rPr>
                <a:t>求解设定和双向迭代设置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B84A947C-49F0-4E11-A48F-E06C27BD64B2}"/>
                </a:ext>
              </a:extLst>
            </p:cNvPr>
            <p:cNvSpPr/>
            <p:nvPr/>
          </p:nvSpPr>
          <p:spPr>
            <a:xfrm>
              <a:off x="2358724" y="1678903"/>
              <a:ext cx="350938" cy="331435"/>
            </a:xfrm>
            <a:prstGeom prst="flowChartConnector">
              <a:avLst/>
            </a:prstGeom>
            <a:solidFill>
              <a:srgbClr val="BA2F3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E25DEC19-237C-4A2A-A49E-1E054D2DD460}"/>
                </a:ext>
              </a:extLst>
            </p:cNvPr>
            <p:cNvSpPr/>
            <p:nvPr/>
          </p:nvSpPr>
          <p:spPr>
            <a:xfrm>
              <a:off x="2358724" y="2124015"/>
              <a:ext cx="350938" cy="331435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9ADFE15-9F29-4838-AF73-6E3A067613D8}"/>
                </a:ext>
              </a:extLst>
            </p:cNvPr>
            <p:cNvSpPr/>
            <p:nvPr/>
          </p:nvSpPr>
          <p:spPr>
            <a:xfrm>
              <a:off x="2514360" y="2600271"/>
              <a:ext cx="6407573" cy="26834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      </a:t>
              </a:r>
              <a:r>
                <a:rPr lang="zh-CN" altLang="en-US" sz="2000" dirty="0">
                  <a:solidFill>
                    <a:schemeClr val="tx1"/>
                  </a:solidFill>
                </a:rPr>
                <a:t>点击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b="1" dirty="0">
                  <a:solidFill>
                    <a:schemeClr val="tx1"/>
                  </a:solidFill>
                </a:rPr>
                <a:t>Launch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zh-CN" altLang="en-US" sz="2000" dirty="0">
                  <a:solidFill>
                    <a:schemeClr val="tx1"/>
                  </a:solidFill>
                </a:rPr>
                <a:t>建立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Icepak</a:t>
              </a:r>
              <a:r>
                <a:rPr lang="en-US" sz="2000" dirty="0">
                  <a:solidFill>
                    <a:schemeClr val="tx1"/>
                  </a:solidFill>
                </a:rPr>
                <a:t> AEDT </a:t>
              </a:r>
              <a:r>
                <a:rPr lang="zh-CN" altLang="en-US" sz="2000" dirty="0">
                  <a:solidFill>
                    <a:schemeClr val="tx1"/>
                  </a:solidFill>
                </a:rPr>
                <a:t>设计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44361FE1-A846-42B2-923A-0A5758357862}"/>
                </a:ext>
              </a:extLst>
            </p:cNvPr>
            <p:cNvSpPr/>
            <p:nvPr/>
          </p:nvSpPr>
          <p:spPr>
            <a:xfrm>
              <a:off x="2358723" y="2569126"/>
              <a:ext cx="350938" cy="331435"/>
            </a:xfrm>
            <a:prstGeom prst="flowChartConnector">
              <a:avLst/>
            </a:prstGeom>
            <a:solidFill>
              <a:srgbClr val="5D9F8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EC26FDD0-1D6C-420D-886F-177EFE8C64D3}"/>
                </a:ext>
              </a:extLst>
            </p:cNvPr>
            <p:cNvSpPr/>
            <p:nvPr/>
          </p:nvSpPr>
          <p:spPr bwMode="auto">
            <a:xfrm rot="5400000">
              <a:off x="1230975" y="1930173"/>
              <a:ext cx="1558318" cy="33701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sq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46921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2887B5-B029-47F3-A756-D0AF17D8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1692"/>
            <a:ext cx="10802168" cy="443308"/>
          </a:xfrm>
        </p:spPr>
        <p:txBody>
          <a:bodyPr/>
          <a:lstStyle/>
          <a:p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Electro-Thermal ACT – 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介绍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C95EEE0-626C-4B63-9ACC-710ECF98A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255473"/>
            <a:ext cx="5237708" cy="4669281"/>
          </a:xfrm>
        </p:spPr>
        <p:txBody>
          <a:bodyPr>
            <a:noAutofit/>
          </a:bodyPr>
          <a:lstStyle/>
          <a:p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ACT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脚本自动实现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电磁仿真模型到</a:t>
            </a:r>
            <a:r>
              <a:rPr lang="en-US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Icepak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AEDT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热仿真模型的转变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几何模型和材料特性可以从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引用到</a:t>
            </a:r>
            <a:r>
              <a:rPr lang="en-US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Icepak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对于新材料需要添加材料的热热性）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损耗密度自动从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映射到</a:t>
            </a:r>
            <a:r>
              <a:rPr lang="en-US" altLang="zh-CN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Icepak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热仿真的边界条件由选择</a:t>
            </a:r>
            <a:r>
              <a:rPr 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Natural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Forced Convection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散热条件而自动生成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可设置网格剖分精度，对变压器来讲设置到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级（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Fine)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可以设置自动双向的电热迭代（</a:t>
            </a:r>
            <a:r>
              <a: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Maxwell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里面需要设置材料的温度特性并允许温度反馈）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D0BEC11-4A9F-4FED-B9D7-D14190D94E4E}"/>
              </a:ext>
            </a:extLst>
          </p:cNvPr>
          <p:cNvGrpSpPr/>
          <p:nvPr/>
        </p:nvGrpSpPr>
        <p:grpSpPr>
          <a:xfrm>
            <a:off x="5867400" y="1143000"/>
            <a:ext cx="6173330" cy="4781754"/>
            <a:chOff x="5421510" y="1409293"/>
            <a:chExt cx="4894639" cy="37788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A0198B-900B-4811-947A-D86099AFC126}"/>
                </a:ext>
              </a:extLst>
            </p:cNvPr>
            <p:cNvSpPr/>
            <p:nvPr/>
          </p:nvSpPr>
          <p:spPr>
            <a:xfrm>
              <a:off x="7944648" y="2998641"/>
              <a:ext cx="2068130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>
                  <a:solidFill>
                    <a:srgbClr val="3366FF"/>
                  </a:solidFill>
                </a:rPr>
                <a:t>https://catalog.ansys.com/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89D5E9-28FC-4255-B738-18EF39D47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7261" y="1425906"/>
              <a:ext cx="2528888" cy="60721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6DFA1B-0E44-4DB2-8284-46571DBE3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24783" b="24783"/>
            <a:stretch/>
          </p:blipFill>
          <p:spPr>
            <a:xfrm>
              <a:off x="7848600" y="1854056"/>
              <a:ext cx="2407970" cy="113575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DC0854-67BB-4B2D-B22F-D476248FBA65}"/>
                </a:ext>
              </a:extLst>
            </p:cNvPr>
            <p:cNvGrpSpPr/>
            <p:nvPr/>
          </p:nvGrpSpPr>
          <p:grpSpPr>
            <a:xfrm>
              <a:off x="7975722" y="3585044"/>
              <a:ext cx="2059495" cy="1520356"/>
              <a:chOff x="8725968" y="3248244"/>
              <a:chExt cx="2602491" cy="17876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5C5036C-59F3-49BE-9F60-D0EDDEF89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5968" y="3248244"/>
                <a:ext cx="2602491" cy="1787621"/>
              </a:xfrm>
              <a:prstGeom prst="rect">
                <a:avLst/>
              </a:prstGeom>
            </p:spPr>
          </p:pic>
          <p:sp>
            <p:nvSpPr>
              <p:cNvPr id="12" name="red_box">
                <a:extLst>
                  <a:ext uri="{FF2B5EF4-FFF2-40B4-BE49-F238E27FC236}">
                    <a16:creationId xmlns:a16="http://schemas.microsoft.com/office/drawing/2014/main" id="{5FDC87D3-64D5-4194-A750-22B91ADFA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5640" y="4273255"/>
                <a:ext cx="1077945" cy="659155"/>
              </a:xfrm>
              <a:prstGeom prst="roundRect">
                <a:avLst>
                  <a:gd name="adj" fmla="val 16667"/>
                </a:avLst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02870" tIns="116586" rIns="102870" bIns="116586" anchor="ctr"/>
              <a:lstStyle/>
              <a:p>
                <a:pPr algn="ctr"/>
                <a:endParaRPr lang="ja-JP" altLang="en-US" sz="1350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B9736F-8C94-4E76-903C-0A547E8B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1510" y="1409293"/>
              <a:ext cx="2296616" cy="377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C95EEE0-626C-4B63-9ACC-710ECF98A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18313"/>
            <a:ext cx="6312330" cy="522540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Download ACT from 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https://catalog.ansys.com/</a:t>
            </a:r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Activate the ACT in AEDT:  View &gt; ACT Extensions </a:t>
            </a:r>
          </a:p>
          <a:p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Click on Manage Extensions and click on the “+” sign to install extensions, select the </a:t>
            </a:r>
            <a:r>
              <a:rPr lang="en-US" sz="1800" i="1" dirty="0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wbex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file downloaded from the ANSYS ACT Application Store</a:t>
            </a:r>
          </a:p>
          <a:p>
            <a:endParaRPr lang="en-US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9D5E9-28FC-4255-B738-18EF39D4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354" y="1031154"/>
            <a:ext cx="3511245" cy="8430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BAA633-6604-4C99-A69F-BED8590BDF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66" t="13333" r="16778" b="7460"/>
          <a:stretch/>
        </p:blipFill>
        <p:spPr>
          <a:xfrm>
            <a:off x="8202847" y="1906335"/>
            <a:ext cx="2772894" cy="4216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9033C0-0FD6-4B61-A20F-5C2BEF4C7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817925"/>
            <a:ext cx="4465957" cy="2196638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8420F26E-066E-4271-9915-F2CFED80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227"/>
            <a:ext cx="8751094" cy="392906"/>
          </a:xfrm>
        </p:spPr>
        <p:txBody>
          <a:bodyPr/>
          <a:lstStyle/>
          <a:p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Electro-Thermal ACT 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下载安装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FBE97-6BDE-4995-8552-12BCB8C7125F}"/>
              </a:ext>
            </a:extLst>
          </p:cNvPr>
          <p:cNvSpPr/>
          <p:nvPr/>
        </p:nvSpPr>
        <p:spPr>
          <a:xfrm>
            <a:off x="5731196" y="2602026"/>
            <a:ext cx="2059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Works with 2019R1</a:t>
            </a:r>
          </a:p>
        </p:txBody>
      </p:sp>
    </p:spTree>
    <p:extLst>
      <p:ext uri="{BB962C8B-B14F-4D97-AF65-F5344CB8AC3E}">
        <p14:creationId xmlns:p14="http://schemas.microsoft.com/office/powerpoint/2010/main" val="34015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C95EEE0-626C-4B63-9ACC-710ECF98A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90600"/>
            <a:ext cx="8686800" cy="4047677"/>
          </a:xfrm>
        </p:spPr>
        <p:txBody>
          <a:bodyPr>
            <a:noAutofit/>
          </a:bodyPr>
          <a:lstStyle/>
          <a:p>
            <a:r>
              <a:rPr lang="en-US" sz="1800" dirty="0"/>
              <a:t>From Wizards panel, click on </a:t>
            </a:r>
            <a:r>
              <a:rPr lang="en-US" sz="1800" dirty="0" err="1"/>
              <a:t>EMtoIcepak</a:t>
            </a:r>
            <a:r>
              <a:rPr lang="en-US" sz="1800" dirty="0"/>
              <a:t> to start ACT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Since planar magnetics often have very thin layers, the mesh resolution should be increased to 5(fine)</a:t>
            </a:r>
          </a:p>
          <a:p>
            <a:r>
              <a:rPr lang="en-US" sz="1800" dirty="0"/>
              <a:t>Number of Coupling Iterations: 4</a:t>
            </a:r>
          </a:p>
          <a:p>
            <a:r>
              <a:rPr lang="en-US" sz="1800" dirty="0"/>
              <a:t>Continue </a:t>
            </a:r>
            <a:r>
              <a:rPr lang="en-US" sz="1800" dirty="0" err="1"/>
              <a:t>Icepak</a:t>
            </a:r>
            <a:r>
              <a:rPr lang="en-US" sz="1800" dirty="0"/>
              <a:t> Iterations: Yes (set 200 iterations)</a:t>
            </a:r>
          </a:p>
          <a:p>
            <a:r>
              <a:rPr lang="en-US" sz="1800" dirty="0"/>
              <a:t>Select </a:t>
            </a:r>
            <a:r>
              <a:rPr lang="en-US" sz="1800" dirty="0">
                <a:highlight>
                  <a:srgbClr val="A3B3C3"/>
                </a:highlight>
              </a:rPr>
              <a:t>Launch</a:t>
            </a:r>
            <a:r>
              <a:rPr lang="en-US" sz="1800" dirty="0"/>
              <a:t> to solve </a:t>
            </a:r>
            <a:r>
              <a:rPr lang="en-US" sz="1800" dirty="0" err="1"/>
              <a:t>Icepak</a:t>
            </a:r>
            <a:r>
              <a:rPr lang="en-US" sz="1800" dirty="0"/>
              <a:t> with 2-way coupling to Maxwell 3D Eddy Current</a:t>
            </a:r>
          </a:p>
          <a:p>
            <a:r>
              <a:rPr lang="en-US" sz="1800" dirty="0"/>
              <a:t>When solving is complete, select </a:t>
            </a:r>
            <a:r>
              <a:rPr lang="en-US" sz="1800" dirty="0">
                <a:solidFill>
                  <a:schemeClr val="bg1"/>
                </a:solidFill>
                <a:highlight>
                  <a:srgbClr val="3366FF"/>
                </a:highlight>
              </a:rPr>
              <a:t>Finish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/>
              <a:t>to exit ACT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B228785-A73D-4EC9-8BF2-90BC73C447C9}"/>
              </a:ext>
            </a:extLst>
          </p:cNvPr>
          <p:cNvGrpSpPr/>
          <p:nvPr/>
        </p:nvGrpSpPr>
        <p:grpSpPr>
          <a:xfrm>
            <a:off x="1904378" y="1574900"/>
            <a:ext cx="3429622" cy="2355768"/>
            <a:chOff x="2567732" y="2079922"/>
            <a:chExt cx="2105384" cy="14461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D92044-7548-4CE3-8238-FB9195B1C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732" y="2079922"/>
              <a:ext cx="2105384" cy="1446164"/>
            </a:xfrm>
            <a:prstGeom prst="rect">
              <a:avLst/>
            </a:prstGeom>
          </p:spPr>
        </p:pic>
        <p:sp>
          <p:nvSpPr>
            <p:cNvPr id="20" name="red_box">
              <a:extLst>
                <a:ext uri="{FF2B5EF4-FFF2-40B4-BE49-F238E27FC236}">
                  <a16:creationId xmlns:a16="http://schemas.microsoft.com/office/drawing/2014/main" id="{6BC0E000-51E8-40F0-9BE8-6A3374DC9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948" y="2921566"/>
              <a:ext cx="862658" cy="513632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02870" tIns="116586" rIns="102870" bIns="116586" anchor="ctr"/>
            <a:lstStyle/>
            <a:p>
              <a:pPr algn="ctr"/>
              <a:endParaRPr lang="ja-JP" altLang="en-US" sz="135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D58FE0-824E-485E-9D83-7C6C37674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1143000"/>
            <a:ext cx="3090454" cy="5085043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C142124-305D-43FF-88AB-25C3BF9E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33557"/>
            <a:ext cx="8751094" cy="392906"/>
          </a:xfrm>
        </p:spPr>
        <p:txBody>
          <a:bodyPr/>
          <a:lstStyle/>
          <a:p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 to </a:t>
            </a:r>
            <a:r>
              <a:rPr lang="en-US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Icepak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ACT Example</a:t>
            </a:r>
          </a:p>
        </p:txBody>
      </p:sp>
    </p:spTree>
    <p:extLst>
      <p:ext uri="{BB962C8B-B14F-4D97-AF65-F5344CB8AC3E}">
        <p14:creationId xmlns:p14="http://schemas.microsoft.com/office/powerpoint/2010/main" val="27048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BE0E-3DEC-4B08-95D2-325438D8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74551"/>
            <a:ext cx="10802168" cy="443308"/>
          </a:xfrm>
        </p:spPr>
        <p:txBody>
          <a:bodyPr/>
          <a:lstStyle/>
          <a:p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 to </a:t>
            </a:r>
            <a:r>
              <a:rPr lang="en-US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Icepak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ACT – 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仿真结果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E6910D-EFFD-4160-BE7D-DC4CB5B7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143000"/>
            <a:ext cx="8215312" cy="473551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Using 50V and 0.5ohm 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A3F00-E601-4EAF-BAB1-C6E3CA92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6697" y="6645533"/>
            <a:ext cx="368322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482F0A-F3D6-49A0-9247-A55043138EDC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10C294-1AF2-485D-990C-687A3FC1F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23" y="2019274"/>
            <a:ext cx="4433558" cy="3460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B19B8-F2F5-48E7-90AA-16709FDA1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090593"/>
            <a:ext cx="4953000" cy="34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0352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39916003"/>
              </p:ext>
            </p:extLst>
          </p:nvPr>
        </p:nvGraphicFramePr>
        <p:xfrm>
          <a:off x="1943100" y="1600200"/>
          <a:ext cx="8305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标题 3"/>
          <p:cNvSpPr>
            <a:spLocks noGrp="1"/>
          </p:cNvSpPr>
          <p:nvPr>
            <p:ph type="title"/>
          </p:nvPr>
        </p:nvSpPr>
        <p:spPr>
          <a:xfrm>
            <a:off x="2819403" y="255750"/>
            <a:ext cx="7126287" cy="609600"/>
          </a:xfrm>
        </p:spPr>
        <p:txBody>
          <a:bodyPr/>
          <a:lstStyle/>
          <a:p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内容提要</a:t>
            </a:r>
          </a:p>
        </p:txBody>
      </p:sp>
    </p:spTree>
    <p:extLst>
      <p:ext uri="{BB962C8B-B14F-4D97-AF65-F5344CB8AC3E}">
        <p14:creationId xmlns:p14="http://schemas.microsoft.com/office/powerpoint/2010/main" val="2942598459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524000" y="173077"/>
            <a:ext cx="9058988" cy="609600"/>
          </a:xfrm>
        </p:spPr>
        <p:txBody>
          <a:bodyPr/>
          <a:lstStyle/>
          <a:p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ANSYS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提供完整的开关电源仿真设计平台方案</a:t>
            </a:r>
            <a:b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4687" y="926393"/>
            <a:ext cx="5967005" cy="2939987"/>
            <a:chOff x="158727" y="915013"/>
            <a:chExt cx="6072238" cy="304889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72583" y="1275822"/>
              <a:ext cx="704833" cy="137778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916938" y="1288897"/>
              <a:ext cx="580506" cy="137675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729205" y="1238309"/>
              <a:ext cx="1947136" cy="272559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14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632099" y="1514583"/>
              <a:ext cx="703876" cy="820677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2670544" y="1544557"/>
              <a:ext cx="569030" cy="761762"/>
              <a:chOff x="2993" y="1253"/>
              <a:chExt cx="596" cy="737"/>
            </a:xfrm>
          </p:grpSpPr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3192" y="1508"/>
                <a:ext cx="0" cy="227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Line 20"/>
              <p:cNvSpPr>
                <a:spLocks noChangeShapeType="1"/>
              </p:cNvSpPr>
              <p:nvPr/>
            </p:nvSpPr>
            <p:spPr bwMode="auto">
              <a:xfrm>
                <a:off x="3249" y="1508"/>
                <a:ext cx="0" cy="227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H="1">
                <a:off x="2993" y="1621"/>
                <a:ext cx="198" cy="0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3334" y="1253"/>
                <a:ext cx="0" cy="227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>
                <a:off x="3334" y="1763"/>
                <a:ext cx="0" cy="227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24"/>
              <p:cNvSpPr>
                <a:spLocks noChangeShapeType="1"/>
              </p:cNvSpPr>
              <p:nvPr/>
            </p:nvSpPr>
            <p:spPr bwMode="auto">
              <a:xfrm flipH="1">
                <a:off x="3249" y="1480"/>
                <a:ext cx="85" cy="85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 flipH="1" flipV="1">
                <a:off x="3249" y="1678"/>
                <a:ext cx="85" cy="85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 flipH="1" flipV="1">
                <a:off x="3334" y="1395"/>
                <a:ext cx="170" cy="0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 flipH="1" flipV="1">
                <a:off x="3334" y="1848"/>
                <a:ext cx="170" cy="0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28"/>
              <p:cNvSpPr>
                <a:spLocks noChangeShapeType="1"/>
              </p:cNvSpPr>
              <p:nvPr/>
            </p:nvSpPr>
            <p:spPr bwMode="auto">
              <a:xfrm flipH="1" flipV="1">
                <a:off x="3419" y="1565"/>
                <a:ext cx="141" cy="0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" name="Group 29"/>
              <p:cNvGrpSpPr>
                <a:grpSpLocks/>
              </p:cNvGrpSpPr>
              <p:nvPr/>
            </p:nvGrpSpPr>
            <p:grpSpPr bwMode="auto">
              <a:xfrm>
                <a:off x="3419" y="1565"/>
                <a:ext cx="170" cy="113"/>
                <a:chOff x="3419" y="1593"/>
                <a:chExt cx="170" cy="113"/>
              </a:xfrm>
            </p:grpSpPr>
            <p:sp>
              <p:nvSpPr>
                <p:cNvPr id="23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19" y="1706"/>
                  <a:ext cx="170" cy="0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419" y="1593"/>
                  <a:ext cx="85" cy="113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Line 32"/>
                <p:cNvSpPr>
                  <a:spLocks noChangeShapeType="1"/>
                </p:cNvSpPr>
                <p:nvPr/>
              </p:nvSpPr>
              <p:spPr bwMode="auto">
                <a:xfrm>
                  <a:off x="3504" y="1593"/>
                  <a:ext cx="85" cy="113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" name="Line 33"/>
              <p:cNvSpPr>
                <a:spLocks noChangeShapeType="1"/>
              </p:cNvSpPr>
              <p:nvPr/>
            </p:nvSpPr>
            <p:spPr bwMode="auto">
              <a:xfrm>
                <a:off x="3504" y="1678"/>
                <a:ext cx="0" cy="170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34"/>
              <p:cNvSpPr>
                <a:spLocks noChangeShapeType="1"/>
              </p:cNvSpPr>
              <p:nvPr/>
            </p:nvSpPr>
            <p:spPr bwMode="auto">
              <a:xfrm>
                <a:off x="3504" y="1395"/>
                <a:ext cx="0" cy="170"/>
              </a:xfrm>
              <a:prstGeom prst="line">
                <a:avLst/>
              </a:prstGeom>
              <a:noFill/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Line 37"/>
            <p:cNvSpPr>
              <a:spLocks noChangeShapeType="1"/>
            </p:cNvSpPr>
            <p:nvPr/>
          </p:nvSpPr>
          <p:spPr bwMode="auto">
            <a:xfrm>
              <a:off x="2216276" y="1895980"/>
              <a:ext cx="217093" cy="0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7" name="Line 38"/>
            <p:cNvSpPr>
              <a:spLocks noChangeShapeType="1"/>
            </p:cNvSpPr>
            <p:nvPr/>
          </p:nvSpPr>
          <p:spPr bwMode="auto">
            <a:xfrm>
              <a:off x="2216276" y="1983837"/>
              <a:ext cx="217093" cy="0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2325300" y="1661354"/>
              <a:ext cx="0" cy="234626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9" name="Line 40"/>
            <p:cNvSpPr>
              <a:spLocks noChangeShapeType="1"/>
            </p:cNvSpPr>
            <p:nvPr/>
          </p:nvSpPr>
          <p:spPr bwMode="auto">
            <a:xfrm>
              <a:off x="2325300" y="1983837"/>
              <a:ext cx="0" cy="234626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0" name="Line 49"/>
            <p:cNvSpPr>
              <a:spLocks noChangeShapeType="1"/>
            </p:cNvSpPr>
            <p:nvPr/>
          </p:nvSpPr>
          <p:spPr bwMode="auto">
            <a:xfrm>
              <a:off x="3679689" y="3454440"/>
              <a:ext cx="1084505" cy="0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0079C1"/>
                </a:solidFill>
              </a:endParaRPr>
            </a:p>
          </p:txBody>
        </p:sp>
        <p:sp>
          <p:nvSpPr>
            <p:cNvPr id="31" name="Line 50"/>
            <p:cNvSpPr>
              <a:spLocks noChangeShapeType="1"/>
            </p:cNvSpPr>
            <p:nvPr/>
          </p:nvSpPr>
          <p:spPr bwMode="auto">
            <a:xfrm flipV="1">
              <a:off x="4755204" y="2573193"/>
              <a:ext cx="195861" cy="873183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1896472" y="3124199"/>
              <a:ext cx="1789338" cy="735616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altLang="zh-CN" sz="1400" b="1" dirty="0">
                <a:solidFill>
                  <a:srgbClr val="0079C1"/>
                </a:solidFill>
              </a:endParaRPr>
            </a:p>
            <a:p>
              <a:pPr algn="ctr"/>
              <a:endParaRPr kumimoji="1" lang="en-US" altLang="zh-CN" sz="1400" b="1" dirty="0">
                <a:solidFill>
                  <a:srgbClr val="0079C1"/>
                </a:solidFill>
              </a:endParaRPr>
            </a:p>
            <a:p>
              <a:pPr algn="ctr"/>
              <a:r>
                <a:rPr kumimoji="1" lang="zh-CN" altLang="en-US" sz="1400" b="1" dirty="0">
                  <a:solidFill>
                    <a:srgbClr val="0079C1"/>
                  </a:solidFill>
                </a:rPr>
                <a:t>数字控制器</a:t>
              </a:r>
              <a:r>
                <a:rPr kumimoji="1" lang="en-US" altLang="ja-JP" sz="1400" b="1" dirty="0">
                  <a:solidFill>
                    <a:srgbClr val="0079C1"/>
                  </a:solidFill>
                </a:rPr>
                <a:t>CPU, ASIC</a:t>
              </a:r>
            </a:p>
            <a:p>
              <a:pPr algn="ctr"/>
              <a:r>
                <a:rPr kumimoji="1" lang="zh-CN" altLang="en-US" sz="1400" b="1" dirty="0">
                  <a:solidFill>
                    <a:srgbClr val="0079C1"/>
                  </a:solidFill>
                </a:rPr>
                <a:t>模拟控制器</a:t>
              </a:r>
              <a:endParaRPr kumimoji="1" lang="en-US" altLang="ja-JP" sz="1400" b="1" dirty="0">
                <a:solidFill>
                  <a:srgbClr val="0079C1"/>
                </a:solidFill>
              </a:endParaRPr>
            </a:p>
            <a:p>
              <a:pPr algn="ctr"/>
              <a:endParaRPr kumimoji="1" lang="en-US" altLang="ja-JP" sz="1400" b="1" dirty="0">
                <a:solidFill>
                  <a:srgbClr val="0079C1"/>
                </a:solidFill>
              </a:endParaRPr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>
              <a:off x="207743" y="2747459"/>
              <a:ext cx="217092" cy="0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0079C1"/>
                </a:solidFill>
              </a:endParaRPr>
            </a:p>
          </p:txBody>
        </p:sp>
        <p:sp>
          <p:nvSpPr>
            <p:cNvPr id="34" name="Text Box 64"/>
            <p:cNvSpPr txBox="1">
              <a:spLocks noChangeArrowheads="1"/>
            </p:cNvSpPr>
            <p:nvPr/>
          </p:nvSpPr>
          <p:spPr bwMode="auto">
            <a:xfrm>
              <a:off x="2385489" y="928196"/>
              <a:ext cx="918733" cy="31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zh-CN" altLang="en-US" sz="1400" b="1" dirty="0">
                  <a:solidFill>
                    <a:srgbClr val="0079C1"/>
                  </a:solidFill>
                </a:rPr>
                <a:t>电力电子</a:t>
              </a:r>
              <a:endParaRPr kumimoji="1" lang="en-US" altLang="ja-JP" sz="1400" b="1" dirty="0">
                <a:solidFill>
                  <a:srgbClr val="0079C1"/>
                </a:solidFill>
              </a:endParaRPr>
            </a:p>
          </p:txBody>
        </p:sp>
        <p:sp>
          <p:nvSpPr>
            <p:cNvPr id="35" name="Text Box 67"/>
            <p:cNvSpPr txBox="1">
              <a:spLocks noChangeArrowheads="1"/>
            </p:cNvSpPr>
            <p:nvPr/>
          </p:nvSpPr>
          <p:spPr bwMode="auto">
            <a:xfrm>
              <a:off x="2174182" y="2984756"/>
              <a:ext cx="776813" cy="31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zh-CN" altLang="en-US" sz="1400" b="1" dirty="0">
                  <a:solidFill>
                    <a:srgbClr val="0079C1"/>
                  </a:solidFill>
                </a:rPr>
                <a:t>控制器</a:t>
              </a:r>
              <a:r>
                <a:rPr kumimoji="1" lang="en-US" altLang="ja-JP" sz="1400" b="1" dirty="0">
                  <a:solidFill>
                    <a:srgbClr val="0079C1"/>
                  </a:solidFill>
                </a:rPr>
                <a:t> </a:t>
              </a:r>
            </a:p>
          </p:txBody>
        </p:sp>
        <p:sp>
          <p:nvSpPr>
            <p:cNvPr id="36" name="Text Box 68"/>
            <p:cNvSpPr txBox="1">
              <a:spLocks noChangeArrowheads="1"/>
            </p:cNvSpPr>
            <p:nvPr/>
          </p:nvSpPr>
          <p:spPr bwMode="auto">
            <a:xfrm>
              <a:off x="4119953" y="915013"/>
              <a:ext cx="2111012" cy="31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zh-CN" altLang="en-US" sz="1400" b="1" dirty="0">
                  <a:solidFill>
                    <a:srgbClr val="0079C1"/>
                  </a:solidFill>
                </a:rPr>
                <a:t>机电负载或传感器电网</a:t>
              </a:r>
              <a:endParaRPr kumimoji="1" lang="en-US" altLang="ja-JP" sz="1400" b="1" dirty="0">
                <a:solidFill>
                  <a:srgbClr val="0079C1"/>
                </a:solidFill>
              </a:endParaRPr>
            </a:p>
          </p:txBody>
        </p:sp>
        <p:sp>
          <p:nvSpPr>
            <p:cNvPr id="37" name="Text Box 75"/>
            <p:cNvSpPr txBox="1">
              <a:spLocks noChangeArrowheads="1"/>
            </p:cNvSpPr>
            <p:nvPr/>
          </p:nvSpPr>
          <p:spPr bwMode="auto">
            <a:xfrm>
              <a:off x="158727" y="915013"/>
              <a:ext cx="1101436" cy="31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zh-CN" altLang="en-US" sz="1400" b="1" dirty="0">
                  <a:solidFill>
                    <a:srgbClr val="0079C1"/>
                  </a:solidFill>
                </a:rPr>
                <a:t>电池或电网</a:t>
              </a:r>
              <a:endParaRPr kumimoji="1" lang="en-US" altLang="ja-JP" sz="1400" b="1" dirty="0">
                <a:solidFill>
                  <a:srgbClr val="0079C1"/>
                </a:solidFill>
              </a:endParaRPr>
            </a:p>
          </p:txBody>
        </p:sp>
        <p:sp>
          <p:nvSpPr>
            <p:cNvPr id="38" name="Line 76"/>
            <p:cNvSpPr>
              <a:spLocks noChangeShapeType="1"/>
            </p:cNvSpPr>
            <p:nvPr/>
          </p:nvSpPr>
          <p:spPr bwMode="auto">
            <a:xfrm>
              <a:off x="3189844" y="2344355"/>
              <a:ext cx="0" cy="967448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9" name="Rectangle 78"/>
            <p:cNvSpPr/>
            <p:nvPr/>
          </p:nvSpPr>
          <p:spPr bwMode="auto">
            <a:xfrm>
              <a:off x="372809" y="1819081"/>
              <a:ext cx="459050" cy="396902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37160" tIns="155448" rIns="137160" bIns="15544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Rectangle 79"/>
            <p:cNvSpPr/>
            <p:nvPr/>
          </p:nvSpPr>
          <p:spPr bwMode="auto">
            <a:xfrm>
              <a:off x="424129" y="1743083"/>
              <a:ext cx="64807" cy="67348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37160" tIns="155448" rIns="137160" bIns="15544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" name="Rectangle 80"/>
            <p:cNvSpPr/>
            <p:nvPr/>
          </p:nvSpPr>
          <p:spPr bwMode="auto">
            <a:xfrm>
              <a:off x="687927" y="1742634"/>
              <a:ext cx="64807" cy="67348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37160" tIns="155448" rIns="137160" bIns="15544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42" name="Elbow Connector 84"/>
            <p:cNvCxnSpPr/>
            <p:nvPr/>
          </p:nvCxnSpPr>
          <p:spPr bwMode="auto">
            <a:xfrm rot="5400000">
              <a:off x="-107005" y="2185802"/>
              <a:ext cx="977990" cy="140775"/>
            </a:xfrm>
            <a:prstGeom prst="bentConnector3">
              <a:avLst>
                <a:gd name="adj1" fmla="val -729"/>
              </a:avLst>
            </a:prstGeom>
            <a:ln w="28575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flipH="1">
              <a:off x="394229" y="1779391"/>
              <a:ext cx="486594" cy="5426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-     +</a:t>
              </a:r>
            </a:p>
          </p:txBody>
        </p:sp>
        <p:cxnSp>
          <p:nvCxnSpPr>
            <p:cNvPr id="44" name="Elbow Connector 92"/>
            <p:cNvCxnSpPr/>
            <p:nvPr/>
          </p:nvCxnSpPr>
          <p:spPr bwMode="auto">
            <a:xfrm flipV="1">
              <a:off x="709445" y="1666935"/>
              <a:ext cx="1909647" cy="105840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Elbow Connector 100"/>
            <p:cNvCxnSpPr/>
            <p:nvPr/>
          </p:nvCxnSpPr>
          <p:spPr bwMode="auto">
            <a:xfrm flipV="1">
              <a:off x="305482" y="2242442"/>
              <a:ext cx="2325852" cy="456437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114"/>
            <p:cNvCxnSpPr/>
            <p:nvPr/>
          </p:nvCxnSpPr>
          <p:spPr bwMode="auto">
            <a:xfrm>
              <a:off x="237198" y="2793143"/>
              <a:ext cx="129107" cy="1034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118"/>
            <p:cNvCxnSpPr/>
            <p:nvPr/>
          </p:nvCxnSpPr>
          <p:spPr bwMode="auto">
            <a:xfrm>
              <a:off x="3322968" y="2242442"/>
              <a:ext cx="1593969" cy="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119"/>
            <p:cNvCxnSpPr/>
            <p:nvPr/>
          </p:nvCxnSpPr>
          <p:spPr bwMode="auto">
            <a:xfrm flipV="1">
              <a:off x="3329089" y="1640475"/>
              <a:ext cx="1587849" cy="6615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12967" y="1478407"/>
              <a:ext cx="428446" cy="114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47" descr="Inverter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8150" y="1806655"/>
              <a:ext cx="895926" cy="764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473" r="24811"/>
            <a:stretch>
              <a:fillRect/>
            </a:stretch>
          </p:blipFill>
          <p:spPr bwMode="auto">
            <a:xfrm rot="20865318">
              <a:off x="2203150" y="2393350"/>
              <a:ext cx="705757" cy="75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15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01852" y="1643783"/>
              <a:ext cx="654707" cy="66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0" descr="2DCable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21941" y="1643783"/>
              <a:ext cx="656441" cy="631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10556" y="1349476"/>
              <a:ext cx="489699" cy="109300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00" y="1776756"/>
              <a:ext cx="730485" cy="793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5975" y="1709926"/>
              <a:ext cx="818931" cy="594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961" y="1597061"/>
              <a:ext cx="440131" cy="652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6" name="直接连接符 55"/>
          <p:cNvCxnSpPr/>
          <p:nvPr/>
        </p:nvCxnSpPr>
        <p:spPr bwMode="auto">
          <a:xfrm>
            <a:off x="1658397" y="2426469"/>
            <a:ext cx="77754" cy="2278108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9" name="直接连接符 58"/>
          <p:cNvCxnSpPr/>
          <p:nvPr/>
        </p:nvCxnSpPr>
        <p:spPr bwMode="auto">
          <a:xfrm flipH="1">
            <a:off x="1784265" y="2304679"/>
            <a:ext cx="1877212" cy="2323701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2" name="直接连接符 61"/>
          <p:cNvCxnSpPr/>
          <p:nvPr/>
        </p:nvCxnSpPr>
        <p:spPr bwMode="auto">
          <a:xfrm>
            <a:off x="4703581" y="2206403"/>
            <a:ext cx="703351" cy="2345774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576" name="直接连接符 24575"/>
          <p:cNvCxnSpPr/>
          <p:nvPr/>
        </p:nvCxnSpPr>
        <p:spPr bwMode="auto">
          <a:xfrm flipH="1">
            <a:off x="5406932" y="2426469"/>
            <a:ext cx="662357" cy="2125708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579" name="直接连接符 24578"/>
          <p:cNvCxnSpPr/>
          <p:nvPr/>
        </p:nvCxnSpPr>
        <p:spPr bwMode="auto">
          <a:xfrm>
            <a:off x="2722874" y="2213517"/>
            <a:ext cx="216755" cy="310066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581" name="直接连接符 24580"/>
          <p:cNvCxnSpPr>
            <a:stCxn id="53" idx="2"/>
          </p:cNvCxnSpPr>
          <p:nvPr/>
        </p:nvCxnSpPr>
        <p:spPr bwMode="auto">
          <a:xfrm flipH="1">
            <a:off x="3059907" y="2238295"/>
            <a:ext cx="2330108" cy="3075885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583" name="直接连接符 24582"/>
          <p:cNvCxnSpPr/>
          <p:nvPr/>
        </p:nvCxnSpPr>
        <p:spPr bwMode="auto">
          <a:xfrm flipH="1">
            <a:off x="3059907" y="3056667"/>
            <a:ext cx="483064" cy="2257513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585" name="直接连接符 24584"/>
          <p:cNvCxnSpPr/>
          <p:nvPr/>
        </p:nvCxnSpPr>
        <p:spPr bwMode="auto">
          <a:xfrm>
            <a:off x="3309906" y="2295905"/>
            <a:ext cx="1546072" cy="2942072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586" name="TextBox 24585"/>
          <p:cNvSpPr txBox="1"/>
          <p:nvPr/>
        </p:nvSpPr>
        <p:spPr bwMode="auto">
          <a:xfrm>
            <a:off x="1229518" y="4856977"/>
            <a:ext cx="1264263" cy="40011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Simplorer</a:t>
            </a:r>
            <a:endParaRPr lang="zh-CN" alt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 bwMode="auto">
          <a:xfrm>
            <a:off x="2341364" y="5373444"/>
            <a:ext cx="1264263" cy="40011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Q3D</a:t>
            </a:r>
            <a:endParaRPr lang="zh-CN" altLang="en-US" sz="2000" b="1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4058002" y="5356512"/>
            <a:ext cx="1264263" cy="40011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PExprt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TextBox 76"/>
          <p:cNvSpPr txBox="1"/>
          <p:nvPr/>
        </p:nvSpPr>
        <p:spPr bwMode="auto">
          <a:xfrm>
            <a:off x="4686550" y="4229014"/>
            <a:ext cx="2074428" cy="707886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en-US" altLang="zh-CN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Maxwell,RMxprt</a:t>
            </a:r>
            <a:endParaRPr lang="zh-CN" altLang="en-US" sz="20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7" name="矩形 24586"/>
          <p:cNvSpPr/>
          <p:nvPr/>
        </p:nvSpPr>
        <p:spPr>
          <a:xfrm>
            <a:off x="1400018" y="5898380"/>
            <a:ext cx="4572000" cy="594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ANSYS </a:t>
            </a:r>
            <a:r>
              <a:rPr lang="zh-CN" altLang="en-US" dirty="0">
                <a:latin typeface="Helvetica" pitchFamily="34" charset="0"/>
              </a:rPr>
              <a:t>其它物理域软件</a:t>
            </a:r>
            <a:r>
              <a:rPr lang="en-US" altLang="zh-CN" dirty="0">
                <a:latin typeface="Helvetica" pitchFamily="34" charset="0"/>
              </a:rPr>
              <a:t> – </a:t>
            </a:r>
            <a:r>
              <a:rPr lang="zh-CN" altLang="en-US" dirty="0">
                <a:latin typeface="Helvetica" pitchFamily="34" charset="0"/>
              </a:rPr>
              <a:t>如</a:t>
            </a:r>
            <a:r>
              <a:rPr lang="en-US" altLang="zh-CN" dirty="0">
                <a:latin typeface="Helvetica" pitchFamily="34" charset="0"/>
              </a:rPr>
              <a:t>ICEPAK</a:t>
            </a:r>
            <a:r>
              <a:rPr lang="zh-CN" altLang="en-US" dirty="0">
                <a:latin typeface="Helvetica" pitchFamily="34" charset="0"/>
              </a:rPr>
              <a:t>、</a:t>
            </a:r>
            <a:endParaRPr lang="en-US" altLang="zh-CN" dirty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0000"/>
            </a:pPr>
            <a:r>
              <a:rPr lang="en-US" altLang="zh-CN" dirty="0">
                <a:latin typeface="Helvetica" pitchFamily="34" charset="0"/>
              </a:rPr>
              <a:t>MECHANICAL</a:t>
            </a:r>
            <a:r>
              <a:rPr lang="zh-CN" altLang="en-US" dirty="0">
                <a:latin typeface="Helvetica" pitchFamily="34" charset="0"/>
              </a:rPr>
              <a:t>、</a:t>
            </a:r>
            <a:r>
              <a:rPr lang="en-US" altLang="zh-CN" dirty="0">
                <a:latin typeface="Helvetica" pitchFamily="34" charset="0"/>
              </a:rPr>
              <a:t>FLUENT</a:t>
            </a:r>
            <a:endParaRPr lang="zh-CN" altLang="en-US" dirty="0"/>
          </a:p>
        </p:txBody>
      </p:sp>
      <p:sp>
        <p:nvSpPr>
          <p:cNvPr id="24590" name="TextBox 24589"/>
          <p:cNvSpPr txBox="1"/>
          <p:nvPr/>
        </p:nvSpPr>
        <p:spPr bwMode="auto">
          <a:xfrm>
            <a:off x="7522484" y="824256"/>
            <a:ext cx="4364716" cy="92333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Calibri" pitchFamily="34" charset="0"/>
                <a:cs typeface="Calibri" pitchFamily="34" charset="0"/>
              </a:rPr>
              <a:t>多种仿真工具协助工程师设计和分析开关器件、磁性器件、驱动系统、控制算法等、系统响应等；</a:t>
            </a:r>
          </a:p>
        </p:txBody>
      </p:sp>
      <p:sp>
        <p:nvSpPr>
          <p:cNvPr id="84" name="TextBox 83"/>
          <p:cNvSpPr txBox="1"/>
          <p:nvPr/>
        </p:nvSpPr>
        <p:spPr bwMode="auto">
          <a:xfrm>
            <a:off x="7604760" y="4334470"/>
            <a:ext cx="4364716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Calibri" pitchFamily="34" charset="0"/>
                <a:cs typeface="Calibri" pitchFamily="34" charset="0"/>
              </a:rPr>
              <a:t>软件平台包含成熟先进的电源设计思路和模型，相当于一个专家系统；</a:t>
            </a:r>
          </a:p>
        </p:txBody>
      </p:sp>
      <p:sp>
        <p:nvSpPr>
          <p:cNvPr id="85" name="TextBox 84"/>
          <p:cNvSpPr txBox="1"/>
          <p:nvPr/>
        </p:nvSpPr>
        <p:spPr bwMode="auto">
          <a:xfrm>
            <a:off x="7543800" y="2760475"/>
            <a:ext cx="4364716" cy="36933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Calibri" pitchFamily="34" charset="0"/>
                <a:cs typeface="Calibri" pitchFamily="34" charset="0"/>
              </a:rPr>
              <a:t>具备热、应力等多物理域仿真能力；</a:t>
            </a:r>
          </a:p>
        </p:txBody>
      </p:sp>
      <p:sp>
        <p:nvSpPr>
          <p:cNvPr id="86" name="TextBox 85"/>
          <p:cNvSpPr txBox="1"/>
          <p:nvPr/>
        </p:nvSpPr>
        <p:spPr bwMode="auto">
          <a:xfrm>
            <a:off x="7522484" y="5456535"/>
            <a:ext cx="4364716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虚拟实验平台低成本，高效率，无限拓展测试项目和优化分析空间</a:t>
            </a:r>
            <a:endParaRPr lang="zh-CN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 bwMode="auto">
          <a:xfrm>
            <a:off x="7505451" y="2045804"/>
            <a:ext cx="4364716" cy="36933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Calibri" pitchFamily="34" charset="0"/>
                <a:cs typeface="Calibri" pitchFamily="34" charset="0"/>
              </a:rPr>
              <a:t>可以进行开关电源电磁兼容仿真；</a:t>
            </a:r>
          </a:p>
        </p:txBody>
      </p:sp>
      <p:sp>
        <p:nvSpPr>
          <p:cNvPr id="79" name="TextBox 78"/>
          <p:cNvSpPr txBox="1"/>
          <p:nvPr/>
        </p:nvSpPr>
        <p:spPr bwMode="auto">
          <a:xfrm>
            <a:off x="7566212" y="3582683"/>
            <a:ext cx="4364716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Calibri" pitchFamily="34" charset="0"/>
                <a:cs typeface="Calibri" pitchFamily="34" charset="0"/>
              </a:rPr>
              <a:t>模块之间无缝接口，客户可以根据需求灵活配置；</a:t>
            </a:r>
          </a:p>
        </p:txBody>
      </p:sp>
    </p:spTree>
    <p:extLst>
      <p:ext uri="{BB962C8B-B14F-4D97-AF65-F5344CB8AC3E}">
        <p14:creationId xmlns:p14="http://schemas.microsoft.com/office/powerpoint/2010/main" val="1097498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  <p:bldP spid="84" grpId="0"/>
      <p:bldP spid="85" grpId="0"/>
      <p:bldP spid="86" grpId="0"/>
      <p:bldP spid="78" grpId="0"/>
      <p:bldP spid="7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533403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让我们的技术助你们实现技术更新、智领先机！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5000" y="1143000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协助用户取得附加价值才是我们最大的价值！</a:t>
            </a:r>
          </a:p>
        </p:txBody>
      </p:sp>
      <p:pic>
        <p:nvPicPr>
          <p:cNvPr id="7" name="Picture 2" descr="C:\Documents and Settings\user\桌面\1004212039889ec84d8cb0b99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828803"/>
            <a:ext cx="5600700" cy="4638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07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标题 5"/>
          <p:cNvSpPr>
            <a:spLocks noGrp="1"/>
          </p:cNvSpPr>
          <p:nvPr>
            <p:ph type="title"/>
          </p:nvPr>
        </p:nvSpPr>
        <p:spPr>
          <a:xfrm>
            <a:off x="579896" y="351621"/>
            <a:ext cx="8716504" cy="609600"/>
          </a:xfrm>
        </p:spPr>
        <p:txBody>
          <a:bodyPr/>
          <a:lstStyle/>
          <a:p>
            <a: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ANSYS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开关电源设计仿真平台技术优势</a:t>
            </a:r>
          </a:p>
        </p:txBody>
      </p:sp>
      <p:sp>
        <p:nvSpPr>
          <p:cNvPr id="61" name="Line 4"/>
          <p:cNvSpPr>
            <a:spLocks noChangeShapeType="1"/>
          </p:cNvSpPr>
          <p:nvPr/>
        </p:nvSpPr>
        <p:spPr bwMode="auto">
          <a:xfrm>
            <a:off x="3665687" y="5984872"/>
            <a:ext cx="23860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Line 5"/>
          <p:cNvSpPr>
            <a:spLocks noChangeShapeType="1"/>
          </p:cNvSpPr>
          <p:nvPr/>
        </p:nvSpPr>
        <p:spPr bwMode="auto">
          <a:xfrm flipH="1">
            <a:off x="6080272" y="5984872"/>
            <a:ext cx="2417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Line 6"/>
          <p:cNvSpPr>
            <a:spLocks noChangeShapeType="1"/>
          </p:cNvSpPr>
          <p:nvPr/>
        </p:nvSpPr>
        <p:spPr bwMode="auto">
          <a:xfrm>
            <a:off x="6113609" y="2116138"/>
            <a:ext cx="0" cy="384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Freeform 8"/>
          <p:cNvSpPr>
            <a:spLocks/>
          </p:cNvSpPr>
          <p:nvPr/>
        </p:nvSpPr>
        <p:spPr bwMode="auto">
          <a:xfrm>
            <a:off x="3664100" y="2097088"/>
            <a:ext cx="4892675" cy="3889375"/>
          </a:xfrm>
          <a:custGeom>
            <a:avLst/>
            <a:gdLst/>
            <a:ahLst/>
            <a:cxnLst>
              <a:cxn ang="0">
                <a:pos x="1534" y="0"/>
              </a:cxn>
              <a:cxn ang="0">
                <a:pos x="0" y="2449"/>
              </a:cxn>
              <a:cxn ang="0">
                <a:pos x="3081" y="2449"/>
              </a:cxn>
              <a:cxn ang="0">
                <a:pos x="1534" y="0"/>
              </a:cxn>
            </a:cxnLst>
            <a:rect l="0" t="0" r="r" b="b"/>
            <a:pathLst>
              <a:path w="3082" h="2450">
                <a:moveTo>
                  <a:pt x="1534" y="0"/>
                </a:moveTo>
                <a:lnTo>
                  <a:pt x="0" y="2449"/>
                </a:lnTo>
                <a:lnTo>
                  <a:pt x="3081" y="2449"/>
                </a:lnTo>
                <a:lnTo>
                  <a:pt x="1534" y="0"/>
                </a:lnTo>
              </a:path>
            </a:pathLst>
          </a:custGeom>
          <a:gradFill rotWithShape="0">
            <a:gsLst>
              <a:gs pos="0">
                <a:srgbClr val="114FFB">
                  <a:gamma/>
                  <a:shade val="69804"/>
                  <a:invGamma/>
                </a:srgbClr>
              </a:gs>
              <a:gs pos="100000">
                <a:srgbClr val="114FFB"/>
              </a:gs>
            </a:gsLst>
            <a:lin ang="2700000" scaled="1"/>
          </a:gra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H="1">
            <a:off x="3665687" y="2092322"/>
            <a:ext cx="2435225" cy="389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6113612" y="2092322"/>
            <a:ext cx="2435225" cy="389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5288109" y="3409947"/>
            <a:ext cx="1638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>
            <a:off x="4530875" y="4606922"/>
            <a:ext cx="31591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" name="Line 14"/>
          <p:cNvSpPr>
            <a:spLocks noChangeShapeType="1"/>
          </p:cNvSpPr>
          <p:nvPr/>
        </p:nvSpPr>
        <p:spPr bwMode="auto">
          <a:xfrm flipH="1">
            <a:off x="5346847" y="2116138"/>
            <a:ext cx="754062" cy="3868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" name="Line 15"/>
          <p:cNvSpPr>
            <a:spLocks noChangeShapeType="1"/>
          </p:cNvSpPr>
          <p:nvPr/>
        </p:nvSpPr>
        <p:spPr bwMode="auto">
          <a:xfrm>
            <a:off x="6113609" y="2116138"/>
            <a:ext cx="825500" cy="384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" name="Line 16"/>
          <p:cNvSpPr>
            <a:spLocks noChangeShapeType="1"/>
          </p:cNvSpPr>
          <p:nvPr/>
        </p:nvSpPr>
        <p:spPr bwMode="auto">
          <a:xfrm>
            <a:off x="6113612" y="2128838"/>
            <a:ext cx="1617663" cy="385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2" name="Rectangle 18"/>
          <p:cNvSpPr>
            <a:spLocks noChangeArrowheads="1"/>
          </p:cNvSpPr>
          <p:nvPr/>
        </p:nvSpPr>
        <p:spPr bwMode="auto">
          <a:xfrm>
            <a:off x="6181874" y="6007097"/>
            <a:ext cx="365485" cy="2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sz="1400" b="1" dirty="0"/>
              <a:t>热</a:t>
            </a:r>
            <a:endParaRPr lang="en-US" sz="1400" b="1" dirty="0"/>
          </a:p>
        </p:txBody>
      </p:sp>
      <p:sp>
        <p:nvSpPr>
          <p:cNvPr id="73" name="Rectangle 20"/>
          <p:cNvSpPr>
            <a:spLocks noChangeArrowheads="1"/>
          </p:cNvSpPr>
          <p:nvPr/>
        </p:nvSpPr>
        <p:spPr bwMode="auto">
          <a:xfrm>
            <a:off x="4129237" y="6007097"/>
            <a:ext cx="724557" cy="2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sz="1400" b="1" dirty="0"/>
              <a:t>电磁场</a:t>
            </a:r>
            <a:endParaRPr lang="en-US" sz="1400" b="1" dirty="0"/>
          </a:p>
        </p:txBody>
      </p:sp>
      <p:sp>
        <p:nvSpPr>
          <p:cNvPr id="74" name="Rectangle 21"/>
          <p:cNvSpPr>
            <a:spLocks noChangeArrowheads="1"/>
          </p:cNvSpPr>
          <p:nvPr/>
        </p:nvSpPr>
        <p:spPr bwMode="auto">
          <a:xfrm>
            <a:off x="7863037" y="6007097"/>
            <a:ext cx="545021" cy="2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sz="1400" b="1" dirty="0"/>
              <a:t>结构</a:t>
            </a:r>
            <a:endParaRPr lang="en-US" sz="1400" b="1" dirty="0"/>
          </a:p>
        </p:txBody>
      </p:sp>
      <p:sp>
        <p:nvSpPr>
          <p:cNvPr id="75" name="Rectangle 22"/>
          <p:cNvSpPr>
            <a:spLocks noChangeArrowheads="1"/>
          </p:cNvSpPr>
          <p:nvPr/>
        </p:nvSpPr>
        <p:spPr bwMode="auto">
          <a:xfrm>
            <a:off x="7028012" y="6005509"/>
            <a:ext cx="545021" cy="2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sz="1400" b="1" dirty="0"/>
              <a:t>流体</a:t>
            </a:r>
            <a:endParaRPr lang="en-US" sz="1400" b="1" dirty="0"/>
          </a:p>
        </p:txBody>
      </p:sp>
      <p:sp>
        <p:nvSpPr>
          <p:cNvPr id="76" name="Text Box 48"/>
          <p:cNvSpPr txBox="1">
            <a:spLocks noChangeArrowheads="1"/>
          </p:cNvSpPr>
          <p:nvPr/>
        </p:nvSpPr>
        <p:spPr bwMode="auto">
          <a:xfrm>
            <a:off x="4113359" y="551021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Line 51"/>
          <p:cNvSpPr>
            <a:spLocks noChangeShapeType="1"/>
          </p:cNvSpPr>
          <p:nvPr/>
        </p:nvSpPr>
        <p:spPr bwMode="auto">
          <a:xfrm>
            <a:off x="6110434" y="2120897"/>
            <a:ext cx="0" cy="388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8" name="Freeform 55"/>
          <p:cNvSpPr>
            <a:spLocks/>
          </p:cNvSpPr>
          <p:nvPr/>
        </p:nvSpPr>
        <p:spPr bwMode="auto">
          <a:xfrm>
            <a:off x="6105676" y="4598987"/>
            <a:ext cx="833437" cy="1379537"/>
          </a:xfrm>
          <a:custGeom>
            <a:avLst/>
            <a:gdLst>
              <a:gd name="connsiteX0" fmla="*/ 159 w 812"/>
              <a:gd name="connsiteY0" fmla="*/ 0 h 867"/>
              <a:gd name="connsiteX1" fmla="*/ 0 w 812"/>
              <a:gd name="connsiteY1" fmla="*/ 861 h 867"/>
              <a:gd name="connsiteX2" fmla="*/ 471 w 812"/>
              <a:gd name="connsiteY2" fmla="*/ 867 h 867"/>
              <a:gd name="connsiteX3" fmla="*/ 812 w 812"/>
              <a:gd name="connsiteY3" fmla="*/ 4 h 867"/>
              <a:gd name="connsiteX4" fmla="*/ 159 w 812"/>
              <a:gd name="connsiteY4" fmla="*/ 0 h 867"/>
              <a:gd name="connsiteX0" fmla="*/ 159 w 996"/>
              <a:gd name="connsiteY0" fmla="*/ 0 h 867"/>
              <a:gd name="connsiteX1" fmla="*/ 0 w 996"/>
              <a:gd name="connsiteY1" fmla="*/ 861 h 867"/>
              <a:gd name="connsiteX2" fmla="*/ 471 w 996"/>
              <a:gd name="connsiteY2" fmla="*/ 867 h 867"/>
              <a:gd name="connsiteX3" fmla="*/ 996 w 996"/>
              <a:gd name="connsiteY3" fmla="*/ 865 h 867"/>
              <a:gd name="connsiteX4" fmla="*/ 812 w 996"/>
              <a:gd name="connsiteY4" fmla="*/ 4 h 867"/>
              <a:gd name="connsiteX5" fmla="*/ 159 w 996"/>
              <a:gd name="connsiteY5" fmla="*/ 0 h 867"/>
              <a:gd name="connsiteX0" fmla="*/ 0 w 837"/>
              <a:gd name="connsiteY0" fmla="*/ 0 h 867"/>
              <a:gd name="connsiteX1" fmla="*/ 315 w 837"/>
              <a:gd name="connsiteY1" fmla="*/ 865 h 867"/>
              <a:gd name="connsiteX2" fmla="*/ 312 w 837"/>
              <a:gd name="connsiteY2" fmla="*/ 867 h 867"/>
              <a:gd name="connsiteX3" fmla="*/ 837 w 837"/>
              <a:gd name="connsiteY3" fmla="*/ 865 h 867"/>
              <a:gd name="connsiteX4" fmla="*/ 653 w 837"/>
              <a:gd name="connsiteY4" fmla="*/ 4 h 867"/>
              <a:gd name="connsiteX5" fmla="*/ 0 w 837"/>
              <a:gd name="connsiteY5" fmla="*/ 0 h 867"/>
              <a:gd name="connsiteX0" fmla="*/ 4 w 525"/>
              <a:gd name="connsiteY0" fmla="*/ 0 h 869"/>
              <a:gd name="connsiteX1" fmla="*/ 3 w 525"/>
              <a:gd name="connsiteY1" fmla="*/ 867 h 869"/>
              <a:gd name="connsiteX2" fmla="*/ 0 w 525"/>
              <a:gd name="connsiteY2" fmla="*/ 869 h 869"/>
              <a:gd name="connsiteX3" fmla="*/ 525 w 525"/>
              <a:gd name="connsiteY3" fmla="*/ 867 h 869"/>
              <a:gd name="connsiteX4" fmla="*/ 341 w 525"/>
              <a:gd name="connsiteY4" fmla="*/ 6 h 869"/>
              <a:gd name="connsiteX5" fmla="*/ 4 w 525"/>
              <a:gd name="connsiteY5" fmla="*/ 0 h 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" h="869">
                <a:moveTo>
                  <a:pt x="4" y="0"/>
                </a:moveTo>
                <a:cubicBezTo>
                  <a:pt x="4" y="289"/>
                  <a:pt x="3" y="578"/>
                  <a:pt x="3" y="867"/>
                </a:cubicBezTo>
                <a:cubicBezTo>
                  <a:pt x="2" y="868"/>
                  <a:pt x="1" y="868"/>
                  <a:pt x="0" y="869"/>
                </a:cubicBezTo>
                <a:lnTo>
                  <a:pt x="525" y="867"/>
                </a:lnTo>
                <a:cubicBezTo>
                  <a:pt x="464" y="580"/>
                  <a:pt x="402" y="293"/>
                  <a:pt x="341" y="6"/>
                </a:cubicBezTo>
                <a:lnTo>
                  <a:pt x="4" y="0"/>
                </a:lnTo>
                <a:close/>
              </a:path>
            </a:pathLst>
          </a:custGeom>
          <a:solidFill>
            <a:srgbClr val="808000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9" name="Freeform 56"/>
          <p:cNvSpPr>
            <a:spLocks/>
          </p:cNvSpPr>
          <p:nvPr/>
        </p:nvSpPr>
        <p:spPr bwMode="auto">
          <a:xfrm>
            <a:off x="6648597" y="4592634"/>
            <a:ext cx="1085850" cy="1397000"/>
          </a:xfrm>
          <a:custGeom>
            <a:avLst/>
            <a:gdLst>
              <a:gd name="connsiteX0" fmla="*/ 0 w 655"/>
              <a:gd name="connsiteY0" fmla="*/ 13 h 877"/>
              <a:gd name="connsiteX1" fmla="*/ 0 w 655"/>
              <a:gd name="connsiteY1" fmla="*/ 874 h 877"/>
              <a:gd name="connsiteX2" fmla="*/ 516 w 655"/>
              <a:gd name="connsiteY2" fmla="*/ 877 h 877"/>
              <a:gd name="connsiteX3" fmla="*/ 655 w 655"/>
              <a:gd name="connsiteY3" fmla="*/ 0 h 877"/>
              <a:gd name="connsiteX4" fmla="*/ 0 w 655"/>
              <a:gd name="connsiteY4" fmla="*/ 13 h 877"/>
              <a:gd name="connsiteX0" fmla="*/ 0 w 1059"/>
              <a:gd name="connsiteY0" fmla="*/ 13 h 874"/>
              <a:gd name="connsiteX1" fmla="*/ 0 w 1059"/>
              <a:gd name="connsiteY1" fmla="*/ 874 h 874"/>
              <a:gd name="connsiteX2" fmla="*/ 1013 w 1059"/>
              <a:gd name="connsiteY2" fmla="*/ 857 h 874"/>
              <a:gd name="connsiteX3" fmla="*/ 655 w 1059"/>
              <a:gd name="connsiteY3" fmla="*/ 0 h 874"/>
              <a:gd name="connsiteX4" fmla="*/ 0 w 1059"/>
              <a:gd name="connsiteY4" fmla="*/ 13 h 874"/>
              <a:gd name="connsiteX0" fmla="*/ 0 w 1013"/>
              <a:gd name="connsiteY0" fmla="*/ 13 h 874"/>
              <a:gd name="connsiteX1" fmla="*/ 0 w 1013"/>
              <a:gd name="connsiteY1" fmla="*/ 874 h 874"/>
              <a:gd name="connsiteX2" fmla="*/ 1013 w 1013"/>
              <a:gd name="connsiteY2" fmla="*/ 857 h 874"/>
              <a:gd name="connsiteX3" fmla="*/ 655 w 1013"/>
              <a:gd name="connsiteY3" fmla="*/ 0 h 874"/>
              <a:gd name="connsiteX4" fmla="*/ 0 w 1013"/>
              <a:gd name="connsiteY4" fmla="*/ 13 h 874"/>
              <a:gd name="connsiteX0" fmla="*/ 0 w 1017"/>
              <a:gd name="connsiteY0" fmla="*/ 13 h 884"/>
              <a:gd name="connsiteX1" fmla="*/ 0 w 1017"/>
              <a:gd name="connsiteY1" fmla="*/ 874 h 884"/>
              <a:gd name="connsiteX2" fmla="*/ 1017 w 1017"/>
              <a:gd name="connsiteY2" fmla="*/ 884 h 884"/>
              <a:gd name="connsiteX3" fmla="*/ 655 w 1017"/>
              <a:gd name="connsiteY3" fmla="*/ 0 h 884"/>
              <a:gd name="connsiteX4" fmla="*/ 0 w 1017"/>
              <a:gd name="connsiteY4" fmla="*/ 13 h 884"/>
              <a:gd name="connsiteX0" fmla="*/ 0 w 1017"/>
              <a:gd name="connsiteY0" fmla="*/ 13 h 884"/>
              <a:gd name="connsiteX1" fmla="*/ 518 w 1017"/>
              <a:gd name="connsiteY1" fmla="*/ 879 h 884"/>
              <a:gd name="connsiteX2" fmla="*/ 1017 w 1017"/>
              <a:gd name="connsiteY2" fmla="*/ 884 h 884"/>
              <a:gd name="connsiteX3" fmla="*/ 655 w 1017"/>
              <a:gd name="connsiteY3" fmla="*/ 0 h 884"/>
              <a:gd name="connsiteX4" fmla="*/ 0 w 1017"/>
              <a:gd name="connsiteY4" fmla="*/ 13 h 884"/>
              <a:gd name="connsiteX0" fmla="*/ 0 w 684"/>
              <a:gd name="connsiteY0" fmla="*/ 6 h 884"/>
              <a:gd name="connsiteX1" fmla="*/ 185 w 684"/>
              <a:gd name="connsiteY1" fmla="*/ 879 h 884"/>
              <a:gd name="connsiteX2" fmla="*/ 684 w 684"/>
              <a:gd name="connsiteY2" fmla="*/ 884 h 884"/>
              <a:gd name="connsiteX3" fmla="*/ 322 w 684"/>
              <a:gd name="connsiteY3" fmla="*/ 0 h 884"/>
              <a:gd name="connsiteX4" fmla="*/ 0 w 684"/>
              <a:gd name="connsiteY4" fmla="*/ 6 h 884"/>
              <a:gd name="connsiteX0" fmla="*/ 0 w 684"/>
              <a:gd name="connsiteY0" fmla="*/ 2 h 880"/>
              <a:gd name="connsiteX1" fmla="*/ 185 w 684"/>
              <a:gd name="connsiteY1" fmla="*/ 875 h 880"/>
              <a:gd name="connsiteX2" fmla="*/ 684 w 684"/>
              <a:gd name="connsiteY2" fmla="*/ 880 h 880"/>
              <a:gd name="connsiteX3" fmla="*/ 315 w 684"/>
              <a:gd name="connsiteY3" fmla="*/ 0 h 880"/>
              <a:gd name="connsiteX4" fmla="*/ 0 w 684"/>
              <a:gd name="connsiteY4" fmla="*/ 2 h 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" h="880">
                <a:moveTo>
                  <a:pt x="0" y="2"/>
                </a:moveTo>
                <a:cubicBezTo>
                  <a:pt x="62" y="293"/>
                  <a:pt x="123" y="584"/>
                  <a:pt x="185" y="875"/>
                </a:cubicBezTo>
                <a:lnTo>
                  <a:pt x="684" y="880"/>
                </a:lnTo>
                <a:lnTo>
                  <a:pt x="315" y="0"/>
                </a:lnTo>
                <a:lnTo>
                  <a:pt x="0" y="2"/>
                </a:lnTo>
                <a:close/>
              </a:path>
            </a:pathLst>
          </a:custGeom>
          <a:solidFill>
            <a:srgbClr val="339966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0" name="Freeform 57"/>
          <p:cNvSpPr>
            <a:spLocks/>
          </p:cNvSpPr>
          <p:nvPr/>
        </p:nvSpPr>
        <p:spPr bwMode="auto">
          <a:xfrm>
            <a:off x="7158187" y="4600575"/>
            <a:ext cx="1389063" cy="1387475"/>
          </a:xfrm>
          <a:custGeom>
            <a:avLst/>
            <a:gdLst>
              <a:gd name="connsiteX0" fmla="*/ 0 w 767"/>
              <a:gd name="connsiteY0" fmla="*/ 6 h 870"/>
              <a:gd name="connsiteX1" fmla="*/ 180 w 767"/>
              <a:gd name="connsiteY1" fmla="*/ 870 h 870"/>
              <a:gd name="connsiteX2" fmla="*/ 767 w 767"/>
              <a:gd name="connsiteY2" fmla="*/ 852 h 870"/>
              <a:gd name="connsiteX3" fmla="*/ 312 w 767"/>
              <a:gd name="connsiteY3" fmla="*/ 0 h 870"/>
              <a:gd name="connsiteX4" fmla="*/ 0 w 767"/>
              <a:gd name="connsiteY4" fmla="*/ 6 h 870"/>
              <a:gd name="connsiteX0" fmla="*/ 0 w 767"/>
              <a:gd name="connsiteY0" fmla="*/ 6 h 870"/>
              <a:gd name="connsiteX1" fmla="*/ 180 w 767"/>
              <a:gd name="connsiteY1" fmla="*/ 870 h 870"/>
              <a:gd name="connsiteX2" fmla="*/ 255 w 767"/>
              <a:gd name="connsiteY2" fmla="*/ 846 h 870"/>
              <a:gd name="connsiteX3" fmla="*/ 767 w 767"/>
              <a:gd name="connsiteY3" fmla="*/ 852 h 870"/>
              <a:gd name="connsiteX4" fmla="*/ 312 w 767"/>
              <a:gd name="connsiteY4" fmla="*/ 0 h 870"/>
              <a:gd name="connsiteX5" fmla="*/ 0 w 767"/>
              <a:gd name="connsiteY5" fmla="*/ 6 h 870"/>
              <a:gd name="connsiteX0" fmla="*/ 255 w 767"/>
              <a:gd name="connsiteY0" fmla="*/ 846 h 928"/>
              <a:gd name="connsiteX1" fmla="*/ 767 w 767"/>
              <a:gd name="connsiteY1" fmla="*/ 852 h 928"/>
              <a:gd name="connsiteX2" fmla="*/ 312 w 767"/>
              <a:gd name="connsiteY2" fmla="*/ 0 h 928"/>
              <a:gd name="connsiteX3" fmla="*/ 0 w 767"/>
              <a:gd name="connsiteY3" fmla="*/ 6 h 928"/>
              <a:gd name="connsiteX4" fmla="*/ 238 w 767"/>
              <a:gd name="connsiteY4" fmla="*/ 928 h 928"/>
              <a:gd name="connsiteX0" fmla="*/ 255 w 767"/>
              <a:gd name="connsiteY0" fmla="*/ 846 h 852"/>
              <a:gd name="connsiteX1" fmla="*/ 767 w 767"/>
              <a:gd name="connsiteY1" fmla="*/ 852 h 852"/>
              <a:gd name="connsiteX2" fmla="*/ 312 w 767"/>
              <a:gd name="connsiteY2" fmla="*/ 0 h 852"/>
              <a:gd name="connsiteX3" fmla="*/ 0 w 767"/>
              <a:gd name="connsiteY3" fmla="*/ 6 h 852"/>
              <a:gd name="connsiteX0" fmla="*/ 363 w 875"/>
              <a:gd name="connsiteY0" fmla="*/ 868 h 874"/>
              <a:gd name="connsiteX1" fmla="*/ 875 w 875"/>
              <a:gd name="connsiteY1" fmla="*/ 874 h 874"/>
              <a:gd name="connsiteX2" fmla="*/ 420 w 875"/>
              <a:gd name="connsiteY2" fmla="*/ 22 h 874"/>
              <a:gd name="connsiteX3" fmla="*/ 0 w 875"/>
              <a:gd name="connsiteY3" fmla="*/ 0 h 874"/>
              <a:gd name="connsiteX0" fmla="*/ 363 w 875"/>
              <a:gd name="connsiteY0" fmla="*/ 868 h 874"/>
              <a:gd name="connsiteX1" fmla="*/ 875 w 875"/>
              <a:gd name="connsiteY1" fmla="*/ 874 h 874"/>
              <a:gd name="connsiteX2" fmla="*/ 333 w 875"/>
              <a:gd name="connsiteY2" fmla="*/ 2 h 874"/>
              <a:gd name="connsiteX3" fmla="*/ 0 w 875"/>
              <a:gd name="connsiteY3" fmla="*/ 0 h 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" h="874">
                <a:moveTo>
                  <a:pt x="363" y="868"/>
                </a:moveTo>
                <a:lnTo>
                  <a:pt x="875" y="874"/>
                </a:lnTo>
                <a:lnTo>
                  <a:pt x="333" y="2"/>
                </a:lnTo>
                <a:lnTo>
                  <a:pt x="0" y="0"/>
                </a:lnTo>
              </a:path>
            </a:pathLst>
          </a:custGeom>
          <a:solidFill>
            <a:srgbClr val="00FFFF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6" name="Rectangle 50"/>
          <p:cNvSpPr>
            <a:spLocks noChangeArrowheads="1"/>
          </p:cNvSpPr>
          <p:nvPr/>
        </p:nvSpPr>
        <p:spPr bwMode="auto">
          <a:xfrm>
            <a:off x="6164358" y="4627289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b="1" dirty="0"/>
              <a:t>ANSYS</a:t>
            </a:r>
            <a:r>
              <a:rPr lang="en-US" b="1"/>
              <a:t>: </a:t>
            </a:r>
          </a:p>
          <a:p>
            <a:pPr eaLnBrk="0" hangingPunct="0"/>
            <a:r>
              <a:rPr lang="en-US" b="1"/>
              <a:t>Multiphysics </a:t>
            </a:r>
          </a:p>
          <a:p>
            <a:pPr eaLnBrk="0" hangingPunct="0"/>
            <a:r>
              <a:rPr lang="en-US" b="1"/>
              <a:t>Solvers</a:t>
            </a:r>
            <a:endParaRPr lang="en-US" b="1" dirty="0"/>
          </a:p>
        </p:txBody>
      </p:sp>
      <p:grpSp>
        <p:nvGrpSpPr>
          <p:cNvPr id="97" name="Group 76"/>
          <p:cNvGrpSpPr>
            <a:grpSpLocks/>
          </p:cNvGrpSpPr>
          <p:nvPr/>
        </p:nvGrpSpPr>
        <p:grpSpPr bwMode="auto">
          <a:xfrm>
            <a:off x="4541984" y="3851275"/>
            <a:ext cx="1574800" cy="727075"/>
            <a:chOff x="1988" y="1954"/>
            <a:chExt cx="992" cy="458"/>
          </a:xfrm>
        </p:grpSpPr>
        <p:sp>
          <p:nvSpPr>
            <p:cNvPr id="99" name="Freeform 60"/>
            <p:cNvSpPr>
              <a:spLocks/>
            </p:cNvSpPr>
            <p:nvPr/>
          </p:nvSpPr>
          <p:spPr bwMode="auto">
            <a:xfrm>
              <a:off x="1988" y="1958"/>
              <a:ext cx="992" cy="454"/>
            </a:xfrm>
            <a:custGeom>
              <a:avLst/>
              <a:gdLst>
                <a:gd name="connsiteX0" fmla="*/ 280 w 944"/>
                <a:gd name="connsiteY0" fmla="*/ 0 h 440"/>
                <a:gd name="connsiteX1" fmla="*/ 0 w 944"/>
                <a:gd name="connsiteY1" fmla="*/ 436 h 440"/>
                <a:gd name="connsiteX2" fmla="*/ 672 w 944"/>
                <a:gd name="connsiteY2" fmla="*/ 440 h 440"/>
                <a:gd name="connsiteX3" fmla="*/ 944 w 944"/>
                <a:gd name="connsiteY3" fmla="*/ 0 h 440"/>
                <a:gd name="connsiteX4" fmla="*/ 280 w 944"/>
                <a:gd name="connsiteY4" fmla="*/ 0 h 440"/>
                <a:gd name="connsiteX0" fmla="*/ 280 w 964"/>
                <a:gd name="connsiteY0" fmla="*/ 96 h 536"/>
                <a:gd name="connsiteX1" fmla="*/ 0 w 964"/>
                <a:gd name="connsiteY1" fmla="*/ 532 h 536"/>
                <a:gd name="connsiteX2" fmla="*/ 672 w 964"/>
                <a:gd name="connsiteY2" fmla="*/ 536 h 536"/>
                <a:gd name="connsiteX3" fmla="*/ 944 w 964"/>
                <a:gd name="connsiteY3" fmla="*/ 96 h 536"/>
                <a:gd name="connsiteX4" fmla="*/ 280 w 964"/>
                <a:gd name="connsiteY4" fmla="*/ 96 h 536"/>
                <a:gd name="connsiteX0" fmla="*/ 280 w 964"/>
                <a:gd name="connsiteY0" fmla="*/ 96 h 536"/>
                <a:gd name="connsiteX1" fmla="*/ 0 w 964"/>
                <a:gd name="connsiteY1" fmla="*/ 532 h 536"/>
                <a:gd name="connsiteX2" fmla="*/ 672 w 964"/>
                <a:gd name="connsiteY2" fmla="*/ 536 h 536"/>
                <a:gd name="connsiteX3" fmla="*/ 944 w 964"/>
                <a:gd name="connsiteY3" fmla="*/ 96 h 536"/>
                <a:gd name="connsiteX4" fmla="*/ 280 w 964"/>
                <a:gd name="connsiteY4" fmla="*/ 96 h 536"/>
                <a:gd name="connsiteX0" fmla="*/ 280 w 944"/>
                <a:gd name="connsiteY0" fmla="*/ 0 h 440"/>
                <a:gd name="connsiteX1" fmla="*/ 0 w 944"/>
                <a:gd name="connsiteY1" fmla="*/ 436 h 440"/>
                <a:gd name="connsiteX2" fmla="*/ 672 w 944"/>
                <a:gd name="connsiteY2" fmla="*/ 440 h 440"/>
                <a:gd name="connsiteX3" fmla="*/ 944 w 944"/>
                <a:gd name="connsiteY3" fmla="*/ 0 h 440"/>
                <a:gd name="connsiteX4" fmla="*/ 280 w 944"/>
                <a:gd name="connsiteY4" fmla="*/ 0 h 440"/>
                <a:gd name="connsiteX0" fmla="*/ 280 w 985"/>
                <a:gd name="connsiteY0" fmla="*/ 0 h 440"/>
                <a:gd name="connsiteX1" fmla="*/ 0 w 985"/>
                <a:gd name="connsiteY1" fmla="*/ 436 h 440"/>
                <a:gd name="connsiteX2" fmla="*/ 672 w 985"/>
                <a:gd name="connsiteY2" fmla="*/ 440 h 440"/>
                <a:gd name="connsiteX3" fmla="*/ 944 w 985"/>
                <a:gd name="connsiteY3" fmla="*/ 0 h 440"/>
                <a:gd name="connsiteX4" fmla="*/ 984 w 985"/>
                <a:gd name="connsiteY4" fmla="*/ 1 h 440"/>
                <a:gd name="connsiteX5" fmla="*/ 280 w 985"/>
                <a:gd name="connsiteY5" fmla="*/ 0 h 440"/>
                <a:gd name="connsiteX0" fmla="*/ 280 w 1042"/>
                <a:gd name="connsiteY0" fmla="*/ 0 h 440"/>
                <a:gd name="connsiteX1" fmla="*/ 0 w 1042"/>
                <a:gd name="connsiteY1" fmla="*/ 436 h 440"/>
                <a:gd name="connsiteX2" fmla="*/ 672 w 1042"/>
                <a:gd name="connsiteY2" fmla="*/ 440 h 440"/>
                <a:gd name="connsiteX3" fmla="*/ 944 w 1042"/>
                <a:gd name="connsiteY3" fmla="*/ 0 h 440"/>
                <a:gd name="connsiteX4" fmla="*/ 1042 w 1042"/>
                <a:gd name="connsiteY4" fmla="*/ 59 h 440"/>
                <a:gd name="connsiteX0" fmla="*/ 280 w 1042"/>
                <a:gd name="connsiteY0" fmla="*/ 0 h 440"/>
                <a:gd name="connsiteX1" fmla="*/ 0 w 1042"/>
                <a:gd name="connsiteY1" fmla="*/ 436 h 440"/>
                <a:gd name="connsiteX2" fmla="*/ 672 w 1042"/>
                <a:gd name="connsiteY2" fmla="*/ 440 h 440"/>
                <a:gd name="connsiteX3" fmla="*/ 1042 w 1042"/>
                <a:gd name="connsiteY3" fmla="*/ 59 h 440"/>
                <a:gd name="connsiteX0" fmla="*/ 280 w 989"/>
                <a:gd name="connsiteY0" fmla="*/ 6 h 446"/>
                <a:gd name="connsiteX1" fmla="*/ 0 w 989"/>
                <a:gd name="connsiteY1" fmla="*/ 442 h 446"/>
                <a:gd name="connsiteX2" fmla="*/ 672 w 989"/>
                <a:gd name="connsiteY2" fmla="*/ 446 h 446"/>
                <a:gd name="connsiteX3" fmla="*/ 989 w 989"/>
                <a:gd name="connsiteY3" fmla="*/ 0 h 446"/>
                <a:gd name="connsiteX0" fmla="*/ 280 w 992"/>
                <a:gd name="connsiteY0" fmla="*/ 6 h 446"/>
                <a:gd name="connsiteX1" fmla="*/ 0 w 992"/>
                <a:gd name="connsiteY1" fmla="*/ 442 h 446"/>
                <a:gd name="connsiteX2" fmla="*/ 992 w 992"/>
                <a:gd name="connsiteY2" fmla="*/ 446 h 446"/>
                <a:gd name="connsiteX3" fmla="*/ 989 w 992"/>
                <a:gd name="connsiteY3" fmla="*/ 0 h 446"/>
                <a:gd name="connsiteX0" fmla="*/ 280 w 992"/>
                <a:gd name="connsiteY0" fmla="*/ 13 h 453"/>
                <a:gd name="connsiteX1" fmla="*/ 281 w 992"/>
                <a:gd name="connsiteY1" fmla="*/ 0 h 453"/>
                <a:gd name="connsiteX2" fmla="*/ 0 w 992"/>
                <a:gd name="connsiteY2" fmla="*/ 449 h 453"/>
                <a:gd name="connsiteX3" fmla="*/ 992 w 992"/>
                <a:gd name="connsiteY3" fmla="*/ 453 h 453"/>
                <a:gd name="connsiteX4" fmla="*/ 989 w 992"/>
                <a:gd name="connsiteY4" fmla="*/ 7 h 453"/>
                <a:gd name="connsiteX0" fmla="*/ 399 w 1111"/>
                <a:gd name="connsiteY0" fmla="*/ 6 h 446"/>
                <a:gd name="connsiteX1" fmla="*/ 119 w 1111"/>
                <a:gd name="connsiteY1" fmla="*/ 442 h 446"/>
                <a:gd name="connsiteX2" fmla="*/ 1111 w 1111"/>
                <a:gd name="connsiteY2" fmla="*/ 446 h 446"/>
                <a:gd name="connsiteX3" fmla="*/ 1108 w 1111"/>
                <a:gd name="connsiteY3" fmla="*/ 0 h 446"/>
                <a:gd name="connsiteX0" fmla="*/ 280 w 992"/>
                <a:gd name="connsiteY0" fmla="*/ 6 h 446"/>
                <a:gd name="connsiteX1" fmla="*/ 0 w 992"/>
                <a:gd name="connsiteY1" fmla="*/ 442 h 446"/>
                <a:gd name="connsiteX2" fmla="*/ 992 w 992"/>
                <a:gd name="connsiteY2" fmla="*/ 446 h 446"/>
                <a:gd name="connsiteX3" fmla="*/ 989 w 992"/>
                <a:gd name="connsiteY3" fmla="*/ 0 h 446"/>
                <a:gd name="connsiteX0" fmla="*/ 280 w 992"/>
                <a:gd name="connsiteY0" fmla="*/ 17 h 457"/>
                <a:gd name="connsiteX1" fmla="*/ 271 w 992"/>
                <a:gd name="connsiteY1" fmla="*/ 0 h 457"/>
                <a:gd name="connsiteX2" fmla="*/ 0 w 992"/>
                <a:gd name="connsiteY2" fmla="*/ 453 h 457"/>
                <a:gd name="connsiteX3" fmla="*/ 992 w 992"/>
                <a:gd name="connsiteY3" fmla="*/ 457 h 457"/>
                <a:gd name="connsiteX4" fmla="*/ 989 w 992"/>
                <a:gd name="connsiteY4" fmla="*/ 11 h 457"/>
                <a:gd name="connsiteX0" fmla="*/ 399 w 1111"/>
                <a:gd name="connsiteY0" fmla="*/ 6 h 446"/>
                <a:gd name="connsiteX1" fmla="*/ 119 w 1111"/>
                <a:gd name="connsiteY1" fmla="*/ 442 h 446"/>
                <a:gd name="connsiteX2" fmla="*/ 1111 w 1111"/>
                <a:gd name="connsiteY2" fmla="*/ 446 h 446"/>
                <a:gd name="connsiteX3" fmla="*/ 1108 w 1111"/>
                <a:gd name="connsiteY3" fmla="*/ 0 h 446"/>
                <a:gd name="connsiteX0" fmla="*/ 280 w 992"/>
                <a:gd name="connsiteY0" fmla="*/ 6 h 446"/>
                <a:gd name="connsiteX1" fmla="*/ 0 w 992"/>
                <a:gd name="connsiteY1" fmla="*/ 442 h 446"/>
                <a:gd name="connsiteX2" fmla="*/ 992 w 992"/>
                <a:gd name="connsiteY2" fmla="*/ 446 h 446"/>
                <a:gd name="connsiteX3" fmla="*/ 989 w 992"/>
                <a:gd name="connsiteY3" fmla="*/ 0 h 446"/>
                <a:gd name="connsiteX0" fmla="*/ 229 w 992"/>
                <a:gd name="connsiteY0" fmla="*/ 0 h 496"/>
                <a:gd name="connsiteX1" fmla="*/ 0 w 992"/>
                <a:gd name="connsiteY1" fmla="*/ 492 h 496"/>
                <a:gd name="connsiteX2" fmla="*/ 992 w 992"/>
                <a:gd name="connsiteY2" fmla="*/ 496 h 496"/>
                <a:gd name="connsiteX3" fmla="*/ 989 w 992"/>
                <a:gd name="connsiteY3" fmla="*/ 50 h 496"/>
                <a:gd name="connsiteX0" fmla="*/ 229 w 992"/>
                <a:gd name="connsiteY0" fmla="*/ 3 h 499"/>
                <a:gd name="connsiteX1" fmla="*/ 174 w 992"/>
                <a:gd name="connsiteY1" fmla="*/ 0 h 499"/>
                <a:gd name="connsiteX2" fmla="*/ 0 w 992"/>
                <a:gd name="connsiteY2" fmla="*/ 495 h 499"/>
                <a:gd name="connsiteX3" fmla="*/ 992 w 992"/>
                <a:gd name="connsiteY3" fmla="*/ 499 h 499"/>
                <a:gd name="connsiteX4" fmla="*/ 989 w 992"/>
                <a:gd name="connsiteY4" fmla="*/ 53 h 499"/>
                <a:gd name="connsiteX0" fmla="*/ 356 w 1119"/>
                <a:gd name="connsiteY0" fmla="*/ 0 h 496"/>
                <a:gd name="connsiteX1" fmla="*/ 127 w 1119"/>
                <a:gd name="connsiteY1" fmla="*/ 492 h 496"/>
                <a:gd name="connsiteX2" fmla="*/ 1119 w 1119"/>
                <a:gd name="connsiteY2" fmla="*/ 496 h 496"/>
                <a:gd name="connsiteX3" fmla="*/ 1116 w 1119"/>
                <a:gd name="connsiteY3" fmla="*/ 50 h 496"/>
                <a:gd name="connsiteX0" fmla="*/ 229 w 992"/>
                <a:gd name="connsiteY0" fmla="*/ 0 h 496"/>
                <a:gd name="connsiteX1" fmla="*/ 0 w 992"/>
                <a:gd name="connsiteY1" fmla="*/ 492 h 496"/>
                <a:gd name="connsiteX2" fmla="*/ 992 w 992"/>
                <a:gd name="connsiteY2" fmla="*/ 496 h 496"/>
                <a:gd name="connsiteX3" fmla="*/ 989 w 992"/>
                <a:gd name="connsiteY3" fmla="*/ 50 h 496"/>
                <a:gd name="connsiteX0" fmla="*/ 289 w 992"/>
                <a:gd name="connsiteY0" fmla="*/ 0 h 454"/>
                <a:gd name="connsiteX1" fmla="*/ 0 w 992"/>
                <a:gd name="connsiteY1" fmla="*/ 450 h 454"/>
                <a:gd name="connsiteX2" fmla="*/ 992 w 992"/>
                <a:gd name="connsiteY2" fmla="*/ 454 h 454"/>
                <a:gd name="connsiteX3" fmla="*/ 989 w 992"/>
                <a:gd name="connsiteY3" fmla="*/ 8 h 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" h="454">
                  <a:moveTo>
                    <a:pt x="289" y="0"/>
                  </a:moveTo>
                  <a:lnTo>
                    <a:pt x="0" y="450"/>
                  </a:lnTo>
                  <a:lnTo>
                    <a:pt x="992" y="454"/>
                  </a:lnTo>
                  <a:cubicBezTo>
                    <a:pt x="991" y="305"/>
                    <a:pt x="990" y="157"/>
                    <a:pt x="989" y="8"/>
                  </a:cubicBezTo>
                </a:path>
              </a:pathLst>
            </a:custGeom>
            <a:solidFill>
              <a:srgbClr val="FFFF00">
                <a:alpha val="7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Rectangle 61"/>
            <p:cNvSpPr>
              <a:spLocks noChangeArrowheads="1"/>
            </p:cNvSpPr>
            <p:nvPr/>
          </p:nvSpPr>
          <p:spPr bwMode="auto">
            <a:xfrm>
              <a:off x="2320" y="1954"/>
              <a:ext cx="6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/>
                <a:t>XPrt </a:t>
              </a:r>
            </a:p>
            <a:p>
              <a:r>
                <a:rPr lang="en-US" b="1" dirty="0"/>
                <a:t>Tools</a:t>
              </a:r>
            </a:p>
          </p:txBody>
        </p:sp>
      </p:grpSp>
      <p:grpSp>
        <p:nvGrpSpPr>
          <p:cNvPr id="104" name="Group 77"/>
          <p:cNvGrpSpPr>
            <a:grpSpLocks/>
          </p:cNvGrpSpPr>
          <p:nvPr/>
        </p:nvGrpSpPr>
        <p:grpSpPr bwMode="auto">
          <a:xfrm>
            <a:off x="4999184" y="2082797"/>
            <a:ext cx="2673350" cy="2495550"/>
            <a:chOff x="2276" y="840"/>
            <a:chExt cx="1684" cy="1572"/>
          </a:xfrm>
        </p:grpSpPr>
        <p:sp>
          <p:nvSpPr>
            <p:cNvPr id="113" name="Freeform 62"/>
            <p:cNvSpPr>
              <a:spLocks/>
            </p:cNvSpPr>
            <p:nvPr/>
          </p:nvSpPr>
          <p:spPr bwMode="auto">
            <a:xfrm>
              <a:off x="2276" y="1660"/>
              <a:ext cx="1684" cy="752"/>
            </a:xfrm>
            <a:custGeom>
              <a:avLst/>
              <a:gdLst>
                <a:gd name="connsiteX0" fmla="*/ 188 w 1684"/>
                <a:gd name="connsiteY0" fmla="*/ 0 h 752"/>
                <a:gd name="connsiteX1" fmla="*/ 0 w 1684"/>
                <a:gd name="connsiteY1" fmla="*/ 304 h 752"/>
                <a:gd name="connsiteX2" fmla="*/ 703 w 1684"/>
                <a:gd name="connsiteY2" fmla="*/ 308 h 752"/>
                <a:gd name="connsiteX3" fmla="*/ 392 w 1684"/>
                <a:gd name="connsiteY3" fmla="*/ 752 h 752"/>
                <a:gd name="connsiteX4" fmla="*/ 1684 w 1684"/>
                <a:gd name="connsiteY4" fmla="*/ 752 h 752"/>
                <a:gd name="connsiteX5" fmla="*/ 1224 w 1684"/>
                <a:gd name="connsiteY5" fmla="*/ 20 h 752"/>
                <a:gd name="connsiteX6" fmla="*/ 188 w 1684"/>
                <a:gd name="connsiteY6" fmla="*/ 0 h 752"/>
                <a:gd name="connsiteX0" fmla="*/ 188 w 1684"/>
                <a:gd name="connsiteY0" fmla="*/ 0 h 752"/>
                <a:gd name="connsiteX1" fmla="*/ 0 w 1684"/>
                <a:gd name="connsiteY1" fmla="*/ 304 h 752"/>
                <a:gd name="connsiteX2" fmla="*/ 703 w 1684"/>
                <a:gd name="connsiteY2" fmla="*/ 308 h 752"/>
                <a:gd name="connsiteX3" fmla="*/ 392 w 1684"/>
                <a:gd name="connsiteY3" fmla="*/ 752 h 752"/>
                <a:gd name="connsiteX4" fmla="*/ 1684 w 1684"/>
                <a:gd name="connsiteY4" fmla="*/ 752 h 752"/>
                <a:gd name="connsiteX5" fmla="*/ 1224 w 1684"/>
                <a:gd name="connsiteY5" fmla="*/ 20 h 752"/>
                <a:gd name="connsiteX6" fmla="*/ 188 w 1684"/>
                <a:gd name="connsiteY6" fmla="*/ 0 h 752"/>
                <a:gd name="connsiteX0" fmla="*/ 188 w 1684"/>
                <a:gd name="connsiteY0" fmla="*/ 0 h 752"/>
                <a:gd name="connsiteX1" fmla="*/ 0 w 1684"/>
                <a:gd name="connsiteY1" fmla="*/ 304 h 752"/>
                <a:gd name="connsiteX2" fmla="*/ 703 w 1684"/>
                <a:gd name="connsiteY2" fmla="*/ 308 h 752"/>
                <a:gd name="connsiteX3" fmla="*/ 700 w 1684"/>
                <a:gd name="connsiteY3" fmla="*/ 752 h 752"/>
                <a:gd name="connsiteX4" fmla="*/ 1684 w 1684"/>
                <a:gd name="connsiteY4" fmla="*/ 752 h 752"/>
                <a:gd name="connsiteX5" fmla="*/ 1224 w 1684"/>
                <a:gd name="connsiteY5" fmla="*/ 20 h 752"/>
                <a:gd name="connsiteX6" fmla="*/ 188 w 1684"/>
                <a:gd name="connsiteY6" fmla="*/ 0 h 752"/>
                <a:gd name="connsiteX0" fmla="*/ 188 w 1684"/>
                <a:gd name="connsiteY0" fmla="*/ 0 h 752"/>
                <a:gd name="connsiteX1" fmla="*/ 0 w 1684"/>
                <a:gd name="connsiteY1" fmla="*/ 304 h 752"/>
                <a:gd name="connsiteX2" fmla="*/ 4 w 1684"/>
                <a:gd name="connsiteY2" fmla="*/ 299 h 752"/>
                <a:gd name="connsiteX3" fmla="*/ 703 w 1684"/>
                <a:gd name="connsiteY3" fmla="*/ 308 h 752"/>
                <a:gd name="connsiteX4" fmla="*/ 700 w 1684"/>
                <a:gd name="connsiteY4" fmla="*/ 752 h 752"/>
                <a:gd name="connsiteX5" fmla="*/ 1684 w 1684"/>
                <a:gd name="connsiteY5" fmla="*/ 752 h 752"/>
                <a:gd name="connsiteX6" fmla="*/ 1224 w 1684"/>
                <a:gd name="connsiteY6" fmla="*/ 20 h 752"/>
                <a:gd name="connsiteX7" fmla="*/ 188 w 1684"/>
                <a:gd name="connsiteY7" fmla="*/ 0 h 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" h="752">
                  <a:moveTo>
                    <a:pt x="188" y="0"/>
                  </a:moveTo>
                  <a:cubicBezTo>
                    <a:pt x="125" y="101"/>
                    <a:pt x="63" y="203"/>
                    <a:pt x="0" y="304"/>
                  </a:cubicBezTo>
                  <a:cubicBezTo>
                    <a:pt x="2" y="304"/>
                    <a:pt x="2" y="299"/>
                    <a:pt x="4" y="299"/>
                  </a:cubicBezTo>
                  <a:lnTo>
                    <a:pt x="703" y="308"/>
                  </a:lnTo>
                  <a:lnTo>
                    <a:pt x="700" y="752"/>
                  </a:lnTo>
                  <a:lnTo>
                    <a:pt x="1684" y="752"/>
                  </a:lnTo>
                  <a:lnTo>
                    <a:pt x="1224" y="2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Freeform 64"/>
            <p:cNvSpPr>
              <a:spLocks/>
            </p:cNvSpPr>
            <p:nvPr/>
          </p:nvSpPr>
          <p:spPr bwMode="auto">
            <a:xfrm>
              <a:off x="2468" y="840"/>
              <a:ext cx="1032" cy="832"/>
            </a:xfrm>
            <a:custGeom>
              <a:avLst/>
              <a:gdLst/>
              <a:ahLst/>
              <a:cxnLst>
                <a:cxn ang="0">
                  <a:pos x="0" y="820"/>
                </a:cxn>
                <a:cxn ang="0">
                  <a:pos x="1032" y="832"/>
                </a:cxn>
                <a:cxn ang="0">
                  <a:pos x="516" y="0"/>
                </a:cxn>
                <a:cxn ang="0">
                  <a:pos x="0" y="820"/>
                </a:cxn>
              </a:cxnLst>
              <a:rect l="0" t="0" r="r" b="b"/>
              <a:pathLst>
                <a:path w="1032" h="832">
                  <a:moveTo>
                    <a:pt x="0" y="820"/>
                  </a:moveTo>
                  <a:lnTo>
                    <a:pt x="1032" y="832"/>
                  </a:lnTo>
                  <a:lnTo>
                    <a:pt x="516" y="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Rectangle 63"/>
            <p:cNvSpPr>
              <a:spLocks noChangeArrowheads="1"/>
            </p:cNvSpPr>
            <p:nvPr/>
          </p:nvSpPr>
          <p:spPr bwMode="auto">
            <a:xfrm>
              <a:off x="2544" y="1536"/>
              <a:ext cx="864" cy="26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Simplorer</a:t>
              </a:r>
            </a:p>
          </p:txBody>
        </p:sp>
      </p:grpSp>
      <p:grpSp>
        <p:nvGrpSpPr>
          <p:cNvPr id="124" name="Group 65"/>
          <p:cNvGrpSpPr/>
          <p:nvPr/>
        </p:nvGrpSpPr>
        <p:grpSpPr>
          <a:xfrm>
            <a:off x="3667274" y="4595809"/>
            <a:ext cx="2451101" cy="1384300"/>
            <a:chOff x="2281237" y="3846512"/>
            <a:chExt cx="2451101" cy="1384300"/>
          </a:xfrm>
        </p:grpSpPr>
        <p:sp>
          <p:nvSpPr>
            <p:cNvPr id="125" name="Freeform 47"/>
            <p:cNvSpPr>
              <a:spLocks/>
            </p:cNvSpPr>
            <p:nvPr/>
          </p:nvSpPr>
          <p:spPr bwMode="auto">
            <a:xfrm>
              <a:off x="2281237" y="3846512"/>
              <a:ext cx="2451101" cy="1384300"/>
            </a:xfrm>
            <a:custGeom>
              <a:avLst/>
              <a:gdLst>
                <a:gd name="connsiteX0" fmla="*/ 534 w 1535"/>
                <a:gd name="connsiteY0" fmla="*/ 17 h 887"/>
                <a:gd name="connsiteX1" fmla="*/ 0 w 1535"/>
                <a:gd name="connsiteY1" fmla="*/ 884 h 887"/>
                <a:gd name="connsiteX2" fmla="*/ 1050 w 1535"/>
                <a:gd name="connsiteY2" fmla="*/ 887 h 887"/>
                <a:gd name="connsiteX3" fmla="*/ 1535 w 1535"/>
                <a:gd name="connsiteY3" fmla="*/ 0 h 887"/>
                <a:gd name="connsiteX4" fmla="*/ 534 w 1535"/>
                <a:gd name="connsiteY4" fmla="*/ 17 h 887"/>
                <a:gd name="connsiteX0" fmla="*/ 534 w 1535"/>
                <a:gd name="connsiteY0" fmla="*/ 17 h 884"/>
                <a:gd name="connsiteX1" fmla="*/ 0 w 1535"/>
                <a:gd name="connsiteY1" fmla="*/ 884 h 884"/>
                <a:gd name="connsiteX2" fmla="*/ 1526 w 1535"/>
                <a:gd name="connsiteY2" fmla="*/ 862 h 884"/>
                <a:gd name="connsiteX3" fmla="*/ 1535 w 1535"/>
                <a:gd name="connsiteY3" fmla="*/ 0 h 884"/>
                <a:gd name="connsiteX4" fmla="*/ 534 w 1535"/>
                <a:gd name="connsiteY4" fmla="*/ 17 h 884"/>
                <a:gd name="connsiteX0" fmla="*/ 545 w 1546"/>
                <a:gd name="connsiteY0" fmla="*/ 17 h 862"/>
                <a:gd name="connsiteX1" fmla="*/ 0 w 1546"/>
                <a:gd name="connsiteY1" fmla="*/ 859 h 862"/>
                <a:gd name="connsiteX2" fmla="*/ 1537 w 1546"/>
                <a:gd name="connsiteY2" fmla="*/ 862 h 862"/>
                <a:gd name="connsiteX3" fmla="*/ 1546 w 1546"/>
                <a:gd name="connsiteY3" fmla="*/ 0 h 862"/>
                <a:gd name="connsiteX4" fmla="*/ 545 w 1546"/>
                <a:gd name="connsiteY4" fmla="*/ 17 h 862"/>
                <a:gd name="connsiteX0" fmla="*/ 545 w 1546"/>
                <a:gd name="connsiteY0" fmla="*/ 0 h 870"/>
                <a:gd name="connsiteX1" fmla="*/ 0 w 1546"/>
                <a:gd name="connsiteY1" fmla="*/ 867 h 870"/>
                <a:gd name="connsiteX2" fmla="*/ 1537 w 1546"/>
                <a:gd name="connsiteY2" fmla="*/ 870 h 870"/>
                <a:gd name="connsiteX3" fmla="*/ 1546 w 1546"/>
                <a:gd name="connsiteY3" fmla="*/ 8 h 870"/>
                <a:gd name="connsiteX4" fmla="*/ 545 w 1546"/>
                <a:gd name="connsiteY4" fmla="*/ 0 h 870"/>
                <a:gd name="connsiteX0" fmla="*/ 543 w 1544"/>
                <a:gd name="connsiteY0" fmla="*/ 0 h 872"/>
                <a:gd name="connsiteX1" fmla="*/ 0 w 1544"/>
                <a:gd name="connsiteY1" fmla="*/ 872 h 872"/>
                <a:gd name="connsiteX2" fmla="*/ 1535 w 1544"/>
                <a:gd name="connsiteY2" fmla="*/ 870 h 872"/>
                <a:gd name="connsiteX3" fmla="*/ 1544 w 1544"/>
                <a:gd name="connsiteY3" fmla="*/ 8 h 872"/>
                <a:gd name="connsiteX4" fmla="*/ 543 w 1544"/>
                <a:gd name="connsiteY4" fmla="*/ 0 h 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4" h="872">
                  <a:moveTo>
                    <a:pt x="543" y="0"/>
                  </a:moveTo>
                  <a:lnTo>
                    <a:pt x="0" y="872"/>
                  </a:lnTo>
                  <a:lnTo>
                    <a:pt x="1535" y="870"/>
                  </a:lnTo>
                  <a:cubicBezTo>
                    <a:pt x="1538" y="583"/>
                    <a:pt x="1541" y="295"/>
                    <a:pt x="1544" y="8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981325" y="4010025"/>
              <a:ext cx="1733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       FEA       Field Solvers</a:t>
              </a:r>
            </a:p>
          </p:txBody>
        </p:sp>
      </p:grpSp>
      <p:sp>
        <p:nvSpPr>
          <p:cNvPr id="127" name="Left-Right Arrow 122"/>
          <p:cNvSpPr/>
          <p:nvPr/>
        </p:nvSpPr>
        <p:spPr bwMode="auto">
          <a:xfrm>
            <a:off x="4729181" y="5419771"/>
            <a:ext cx="2475914" cy="56270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37160" tIns="155448" rIns="137160" bIns="155448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pic>
        <p:nvPicPr>
          <p:cNvPr id="12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127" y="3291285"/>
            <a:ext cx="1588938" cy="136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159" y="3171910"/>
            <a:ext cx="1701486" cy="130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30" name="Group 36"/>
          <p:cNvGrpSpPr>
            <a:grpSpLocks/>
          </p:cNvGrpSpPr>
          <p:nvPr/>
        </p:nvGrpSpPr>
        <p:grpSpPr bwMode="auto">
          <a:xfrm>
            <a:off x="7348684" y="1873249"/>
            <a:ext cx="1790700" cy="1095375"/>
            <a:chOff x="768" y="1632"/>
            <a:chExt cx="1104" cy="816"/>
          </a:xfrm>
        </p:grpSpPr>
        <p:sp>
          <p:nvSpPr>
            <p:cNvPr id="131" name="Rectangle 37"/>
            <p:cNvSpPr>
              <a:spLocks noChangeArrowheads="1"/>
            </p:cNvSpPr>
            <p:nvPr/>
          </p:nvSpPr>
          <p:spPr bwMode="auto">
            <a:xfrm>
              <a:off x="768" y="1632"/>
              <a:ext cx="1104" cy="8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32" name="Picture 38"/>
            <p:cNvPicPr>
              <a:picLocks noChangeAspect="1" noChangeArrowheads="1"/>
            </p:cNvPicPr>
            <p:nvPr/>
          </p:nvPicPr>
          <p:blipFill>
            <a:blip r:embed="rId5" cstate="print"/>
            <a:srcRect l="62257" t="55469" r="8090" b="14323"/>
            <a:stretch>
              <a:fillRect/>
            </a:stretch>
          </p:blipFill>
          <p:spPr bwMode="auto">
            <a:xfrm>
              <a:off x="816" y="1680"/>
              <a:ext cx="96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3" name="Picture 207" descr="NLP150L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5370" y="4692647"/>
            <a:ext cx="1650367" cy="117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34" name="Group 76"/>
          <p:cNvGrpSpPr>
            <a:grpSpLocks/>
          </p:cNvGrpSpPr>
          <p:nvPr/>
        </p:nvGrpSpPr>
        <p:grpSpPr bwMode="auto">
          <a:xfrm>
            <a:off x="5923058" y="3824285"/>
            <a:ext cx="1649972" cy="923925"/>
            <a:chOff x="1988" y="1954"/>
            <a:chExt cx="992" cy="582"/>
          </a:xfrm>
        </p:grpSpPr>
        <p:sp>
          <p:nvSpPr>
            <p:cNvPr id="135" name="Freeform 60"/>
            <p:cNvSpPr>
              <a:spLocks/>
            </p:cNvSpPr>
            <p:nvPr/>
          </p:nvSpPr>
          <p:spPr bwMode="auto">
            <a:xfrm>
              <a:off x="1988" y="1958"/>
              <a:ext cx="992" cy="454"/>
            </a:xfrm>
            <a:custGeom>
              <a:avLst/>
              <a:gdLst>
                <a:gd name="connsiteX0" fmla="*/ 280 w 944"/>
                <a:gd name="connsiteY0" fmla="*/ 0 h 440"/>
                <a:gd name="connsiteX1" fmla="*/ 0 w 944"/>
                <a:gd name="connsiteY1" fmla="*/ 436 h 440"/>
                <a:gd name="connsiteX2" fmla="*/ 672 w 944"/>
                <a:gd name="connsiteY2" fmla="*/ 440 h 440"/>
                <a:gd name="connsiteX3" fmla="*/ 944 w 944"/>
                <a:gd name="connsiteY3" fmla="*/ 0 h 440"/>
                <a:gd name="connsiteX4" fmla="*/ 280 w 944"/>
                <a:gd name="connsiteY4" fmla="*/ 0 h 440"/>
                <a:gd name="connsiteX0" fmla="*/ 280 w 964"/>
                <a:gd name="connsiteY0" fmla="*/ 96 h 536"/>
                <a:gd name="connsiteX1" fmla="*/ 0 w 964"/>
                <a:gd name="connsiteY1" fmla="*/ 532 h 536"/>
                <a:gd name="connsiteX2" fmla="*/ 672 w 964"/>
                <a:gd name="connsiteY2" fmla="*/ 536 h 536"/>
                <a:gd name="connsiteX3" fmla="*/ 944 w 964"/>
                <a:gd name="connsiteY3" fmla="*/ 96 h 536"/>
                <a:gd name="connsiteX4" fmla="*/ 280 w 964"/>
                <a:gd name="connsiteY4" fmla="*/ 96 h 536"/>
                <a:gd name="connsiteX0" fmla="*/ 280 w 964"/>
                <a:gd name="connsiteY0" fmla="*/ 96 h 536"/>
                <a:gd name="connsiteX1" fmla="*/ 0 w 964"/>
                <a:gd name="connsiteY1" fmla="*/ 532 h 536"/>
                <a:gd name="connsiteX2" fmla="*/ 672 w 964"/>
                <a:gd name="connsiteY2" fmla="*/ 536 h 536"/>
                <a:gd name="connsiteX3" fmla="*/ 944 w 964"/>
                <a:gd name="connsiteY3" fmla="*/ 96 h 536"/>
                <a:gd name="connsiteX4" fmla="*/ 280 w 964"/>
                <a:gd name="connsiteY4" fmla="*/ 96 h 536"/>
                <a:gd name="connsiteX0" fmla="*/ 280 w 944"/>
                <a:gd name="connsiteY0" fmla="*/ 0 h 440"/>
                <a:gd name="connsiteX1" fmla="*/ 0 w 944"/>
                <a:gd name="connsiteY1" fmla="*/ 436 h 440"/>
                <a:gd name="connsiteX2" fmla="*/ 672 w 944"/>
                <a:gd name="connsiteY2" fmla="*/ 440 h 440"/>
                <a:gd name="connsiteX3" fmla="*/ 944 w 944"/>
                <a:gd name="connsiteY3" fmla="*/ 0 h 440"/>
                <a:gd name="connsiteX4" fmla="*/ 280 w 944"/>
                <a:gd name="connsiteY4" fmla="*/ 0 h 440"/>
                <a:gd name="connsiteX0" fmla="*/ 280 w 985"/>
                <a:gd name="connsiteY0" fmla="*/ 0 h 440"/>
                <a:gd name="connsiteX1" fmla="*/ 0 w 985"/>
                <a:gd name="connsiteY1" fmla="*/ 436 h 440"/>
                <a:gd name="connsiteX2" fmla="*/ 672 w 985"/>
                <a:gd name="connsiteY2" fmla="*/ 440 h 440"/>
                <a:gd name="connsiteX3" fmla="*/ 944 w 985"/>
                <a:gd name="connsiteY3" fmla="*/ 0 h 440"/>
                <a:gd name="connsiteX4" fmla="*/ 984 w 985"/>
                <a:gd name="connsiteY4" fmla="*/ 1 h 440"/>
                <a:gd name="connsiteX5" fmla="*/ 280 w 985"/>
                <a:gd name="connsiteY5" fmla="*/ 0 h 440"/>
                <a:gd name="connsiteX0" fmla="*/ 280 w 1042"/>
                <a:gd name="connsiteY0" fmla="*/ 0 h 440"/>
                <a:gd name="connsiteX1" fmla="*/ 0 w 1042"/>
                <a:gd name="connsiteY1" fmla="*/ 436 h 440"/>
                <a:gd name="connsiteX2" fmla="*/ 672 w 1042"/>
                <a:gd name="connsiteY2" fmla="*/ 440 h 440"/>
                <a:gd name="connsiteX3" fmla="*/ 944 w 1042"/>
                <a:gd name="connsiteY3" fmla="*/ 0 h 440"/>
                <a:gd name="connsiteX4" fmla="*/ 1042 w 1042"/>
                <a:gd name="connsiteY4" fmla="*/ 59 h 440"/>
                <a:gd name="connsiteX0" fmla="*/ 280 w 1042"/>
                <a:gd name="connsiteY0" fmla="*/ 0 h 440"/>
                <a:gd name="connsiteX1" fmla="*/ 0 w 1042"/>
                <a:gd name="connsiteY1" fmla="*/ 436 h 440"/>
                <a:gd name="connsiteX2" fmla="*/ 672 w 1042"/>
                <a:gd name="connsiteY2" fmla="*/ 440 h 440"/>
                <a:gd name="connsiteX3" fmla="*/ 1042 w 1042"/>
                <a:gd name="connsiteY3" fmla="*/ 59 h 440"/>
                <a:gd name="connsiteX0" fmla="*/ 280 w 989"/>
                <a:gd name="connsiteY0" fmla="*/ 6 h 446"/>
                <a:gd name="connsiteX1" fmla="*/ 0 w 989"/>
                <a:gd name="connsiteY1" fmla="*/ 442 h 446"/>
                <a:gd name="connsiteX2" fmla="*/ 672 w 989"/>
                <a:gd name="connsiteY2" fmla="*/ 446 h 446"/>
                <a:gd name="connsiteX3" fmla="*/ 989 w 989"/>
                <a:gd name="connsiteY3" fmla="*/ 0 h 446"/>
                <a:gd name="connsiteX0" fmla="*/ 280 w 992"/>
                <a:gd name="connsiteY0" fmla="*/ 6 h 446"/>
                <a:gd name="connsiteX1" fmla="*/ 0 w 992"/>
                <a:gd name="connsiteY1" fmla="*/ 442 h 446"/>
                <a:gd name="connsiteX2" fmla="*/ 992 w 992"/>
                <a:gd name="connsiteY2" fmla="*/ 446 h 446"/>
                <a:gd name="connsiteX3" fmla="*/ 989 w 992"/>
                <a:gd name="connsiteY3" fmla="*/ 0 h 446"/>
                <a:gd name="connsiteX0" fmla="*/ 280 w 992"/>
                <a:gd name="connsiteY0" fmla="*/ 13 h 453"/>
                <a:gd name="connsiteX1" fmla="*/ 281 w 992"/>
                <a:gd name="connsiteY1" fmla="*/ 0 h 453"/>
                <a:gd name="connsiteX2" fmla="*/ 0 w 992"/>
                <a:gd name="connsiteY2" fmla="*/ 449 h 453"/>
                <a:gd name="connsiteX3" fmla="*/ 992 w 992"/>
                <a:gd name="connsiteY3" fmla="*/ 453 h 453"/>
                <a:gd name="connsiteX4" fmla="*/ 989 w 992"/>
                <a:gd name="connsiteY4" fmla="*/ 7 h 453"/>
                <a:gd name="connsiteX0" fmla="*/ 399 w 1111"/>
                <a:gd name="connsiteY0" fmla="*/ 6 h 446"/>
                <a:gd name="connsiteX1" fmla="*/ 119 w 1111"/>
                <a:gd name="connsiteY1" fmla="*/ 442 h 446"/>
                <a:gd name="connsiteX2" fmla="*/ 1111 w 1111"/>
                <a:gd name="connsiteY2" fmla="*/ 446 h 446"/>
                <a:gd name="connsiteX3" fmla="*/ 1108 w 1111"/>
                <a:gd name="connsiteY3" fmla="*/ 0 h 446"/>
                <a:gd name="connsiteX0" fmla="*/ 280 w 992"/>
                <a:gd name="connsiteY0" fmla="*/ 6 h 446"/>
                <a:gd name="connsiteX1" fmla="*/ 0 w 992"/>
                <a:gd name="connsiteY1" fmla="*/ 442 h 446"/>
                <a:gd name="connsiteX2" fmla="*/ 992 w 992"/>
                <a:gd name="connsiteY2" fmla="*/ 446 h 446"/>
                <a:gd name="connsiteX3" fmla="*/ 989 w 992"/>
                <a:gd name="connsiteY3" fmla="*/ 0 h 446"/>
                <a:gd name="connsiteX0" fmla="*/ 280 w 992"/>
                <a:gd name="connsiteY0" fmla="*/ 17 h 457"/>
                <a:gd name="connsiteX1" fmla="*/ 271 w 992"/>
                <a:gd name="connsiteY1" fmla="*/ 0 h 457"/>
                <a:gd name="connsiteX2" fmla="*/ 0 w 992"/>
                <a:gd name="connsiteY2" fmla="*/ 453 h 457"/>
                <a:gd name="connsiteX3" fmla="*/ 992 w 992"/>
                <a:gd name="connsiteY3" fmla="*/ 457 h 457"/>
                <a:gd name="connsiteX4" fmla="*/ 989 w 992"/>
                <a:gd name="connsiteY4" fmla="*/ 11 h 457"/>
                <a:gd name="connsiteX0" fmla="*/ 399 w 1111"/>
                <a:gd name="connsiteY0" fmla="*/ 6 h 446"/>
                <a:gd name="connsiteX1" fmla="*/ 119 w 1111"/>
                <a:gd name="connsiteY1" fmla="*/ 442 h 446"/>
                <a:gd name="connsiteX2" fmla="*/ 1111 w 1111"/>
                <a:gd name="connsiteY2" fmla="*/ 446 h 446"/>
                <a:gd name="connsiteX3" fmla="*/ 1108 w 1111"/>
                <a:gd name="connsiteY3" fmla="*/ 0 h 446"/>
                <a:gd name="connsiteX0" fmla="*/ 280 w 992"/>
                <a:gd name="connsiteY0" fmla="*/ 6 h 446"/>
                <a:gd name="connsiteX1" fmla="*/ 0 w 992"/>
                <a:gd name="connsiteY1" fmla="*/ 442 h 446"/>
                <a:gd name="connsiteX2" fmla="*/ 992 w 992"/>
                <a:gd name="connsiteY2" fmla="*/ 446 h 446"/>
                <a:gd name="connsiteX3" fmla="*/ 989 w 992"/>
                <a:gd name="connsiteY3" fmla="*/ 0 h 446"/>
                <a:gd name="connsiteX0" fmla="*/ 229 w 992"/>
                <a:gd name="connsiteY0" fmla="*/ 0 h 496"/>
                <a:gd name="connsiteX1" fmla="*/ 0 w 992"/>
                <a:gd name="connsiteY1" fmla="*/ 492 h 496"/>
                <a:gd name="connsiteX2" fmla="*/ 992 w 992"/>
                <a:gd name="connsiteY2" fmla="*/ 496 h 496"/>
                <a:gd name="connsiteX3" fmla="*/ 989 w 992"/>
                <a:gd name="connsiteY3" fmla="*/ 50 h 496"/>
                <a:gd name="connsiteX0" fmla="*/ 229 w 992"/>
                <a:gd name="connsiteY0" fmla="*/ 3 h 499"/>
                <a:gd name="connsiteX1" fmla="*/ 174 w 992"/>
                <a:gd name="connsiteY1" fmla="*/ 0 h 499"/>
                <a:gd name="connsiteX2" fmla="*/ 0 w 992"/>
                <a:gd name="connsiteY2" fmla="*/ 495 h 499"/>
                <a:gd name="connsiteX3" fmla="*/ 992 w 992"/>
                <a:gd name="connsiteY3" fmla="*/ 499 h 499"/>
                <a:gd name="connsiteX4" fmla="*/ 989 w 992"/>
                <a:gd name="connsiteY4" fmla="*/ 53 h 499"/>
                <a:gd name="connsiteX0" fmla="*/ 356 w 1119"/>
                <a:gd name="connsiteY0" fmla="*/ 0 h 496"/>
                <a:gd name="connsiteX1" fmla="*/ 127 w 1119"/>
                <a:gd name="connsiteY1" fmla="*/ 492 h 496"/>
                <a:gd name="connsiteX2" fmla="*/ 1119 w 1119"/>
                <a:gd name="connsiteY2" fmla="*/ 496 h 496"/>
                <a:gd name="connsiteX3" fmla="*/ 1116 w 1119"/>
                <a:gd name="connsiteY3" fmla="*/ 50 h 496"/>
                <a:gd name="connsiteX0" fmla="*/ 229 w 992"/>
                <a:gd name="connsiteY0" fmla="*/ 0 h 496"/>
                <a:gd name="connsiteX1" fmla="*/ 0 w 992"/>
                <a:gd name="connsiteY1" fmla="*/ 492 h 496"/>
                <a:gd name="connsiteX2" fmla="*/ 992 w 992"/>
                <a:gd name="connsiteY2" fmla="*/ 496 h 496"/>
                <a:gd name="connsiteX3" fmla="*/ 989 w 992"/>
                <a:gd name="connsiteY3" fmla="*/ 50 h 496"/>
                <a:gd name="connsiteX0" fmla="*/ 289 w 992"/>
                <a:gd name="connsiteY0" fmla="*/ 0 h 454"/>
                <a:gd name="connsiteX1" fmla="*/ 0 w 992"/>
                <a:gd name="connsiteY1" fmla="*/ 450 h 454"/>
                <a:gd name="connsiteX2" fmla="*/ 992 w 992"/>
                <a:gd name="connsiteY2" fmla="*/ 454 h 454"/>
                <a:gd name="connsiteX3" fmla="*/ 989 w 992"/>
                <a:gd name="connsiteY3" fmla="*/ 8 h 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" h="454">
                  <a:moveTo>
                    <a:pt x="289" y="0"/>
                  </a:moveTo>
                  <a:lnTo>
                    <a:pt x="0" y="450"/>
                  </a:lnTo>
                  <a:lnTo>
                    <a:pt x="992" y="454"/>
                  </a:lnTo>
                  <a:cubicBezTo>
                    <a:pt x="991" y="305"/>
                    <a:pt x="990" y="157"/>
                    <a:pt x="989" y="8"/>
                  </a:cubicBezTo>
                </a:path>
              </a:pathLst>
            </a:custGeom>
            <a:solidFill>
              <a:srgbClr val="FFFF00">
                <a:alpha val="7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Rectangle 61"/>
            <p:cNvSpPr>
              <a:spLocks noChangeArrowheads="1"/>
            </p:cNvSpPr>
            <p:nvPr/>
          </p:nvSpPr>
          <p:spPr bwMode="auto">
            <a:xfrm>
              <a:off x="2320" y="1954"/>
              <a:ext cx="65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Q3D</a:t>
              </a:r>
            </a:p>
            <a:p>
              <a:endParaRPr lang="en-US" b="1" dirty="0"/>
            </a:p>
          </p:txBody>
        </p:sp>
      </p:grpSp>
      <p:sp>
        <p:nvSpPr>
          <p:cNvPr id="138" name="Rectangle 35"/>
          <p:cNvSpPr>
            <a:spLocks noChangeArrowheads="1"/>
          </p:cNvSpPr>
          <p:nvPr/>
        </p:nvSpPr>
        <p:spPr bwMode="auto">
          <a:xfrm>
            <a:off x="1568342" y="3513755"/>
            <a:ext cx="2295525" cy="5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b="1" dirty="0"/>
              <a:t>  控制算法、</a:t>
            </a:r>
            <a:endParaRPr lang="en-US" altLang="zh-CN" b="1" dirty="0"/>
          </a:p>
          <a:p>
            <a:pPr defTabSz="762000" eaLnBrk="0" hangingPunct="0">
              <a:lnSpc>
                <a:spcPct val="90000"/>
              </a:lnSpc>
            </a:pPr>
            <a:r>
              <a:rPr lang="en-US" altLang="zh-CN" b="1" dirty="0"/>
              <a:t>  </a:t>
            </a:r>
            <a:r>
              <a:rPr lang="zh-CN" altLang="en-US" b="1" dirty="0"/>
              <a:t>子系统</a:t>
            </a:r>
            <a:endParaRPr lang="en-US" b="1" dirty="0"/>
          </a:p>
        </p:txBody>
      </p:sp>
      <p:sp>
        <p:nvSpPr>
          <p:cNvPr id="140" name="Rectangle 30"/>
          <p:cNvSpPr>
            <a:spLocks noChangeArrowheads="1"/>
          </p:cNvSpPr>
          <p:nvPr/>
        </p:nvSpPr>
        <p:spPr bwMode="auto">
          <a:xfrm>
            <a:off x="1312433" y="5249911"/>
            <a:ext cx="2017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en-US" b="1" dirty="0"/>
              <a:t>      </a:t>
            </a:r>
            <a:r>
              <a:rPr lang="zh-CN" altLang="en-US" b="1" dirty="0"/>
              <a:t>部件</a:t>
            </a:r>
            <a:endParaRPr lang="en-US" b="1" dirty="0"/>
          </a:p>
        </p:txBody>
      </p:sp>
      <p:pic>
        <p:nvPicPr>
          <p:cNvPr id="141" name="Picture 13" descr="electricsy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7151" y="1510440"/>
            <a:ext cx="1580421" cy="16346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2" name="Rectangle 35"/>
          <p:cNvSpPr>
            <a:spLocks noChangeArrowheads="1"/>
          </p:cNvSpPr>
          <p:nvPr/>
        </p:nvSpPr>
        <p:spPr bwMode="auto">
          <a:xfrm>
            <a:off x="1817837" y="1911347"/>
            <a:ext cx="22955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zh-CN" altLang="en-US" b="1" dirty="0"/>
              <a:t>系统集成</a:t>
            </a:r>
            <a:endParaRPr lang="en-US" b="1" dirty="0"/>
          </a:p>
        </p:txBody>
      </p:sp>
      <p:pic>
        <p:nvPicPr>
          <p:cNvPr id="143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8658" y="5025858"/>
            <a:ext cx="1563332" cy="104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4243116979"/>
              </p:ext>
            </p:extLst>
          </p:nvPr>
        </p:nvGraphicFramePr>
        <p:xfrm>
          <a:off x="1943100" y="1600200"/>
          <a:ext cx="8305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标题 3"/>
          <p:cNvSpPr>
            <a:spLocks noGrp="1"/>
          </p:cNvSpPr>
          <p:nvPr>
            <p:ph type="title"/>
          </p:nvPr>
        </p:nvSpPr>
        <p:spPr>
          <a:xfrm>
            <a:off x="2819403" y="255750"/>
            <a:ext cx="7126287" cy="609600"/>
          </a:xfrm>
        </p:spPr>
        <p:txBody>
          <a:bodyPr/>
          <a:lstStyle/>
          <a:p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内容提要</a:t>
            </a:r>
          </a:p>
        </p:txBody>
      </p:sp>
    </p:spTree>
    <p:extLst>
      <p:ext uri="{BB962C8B-B14F-4D97-AF65-F5344CB8AC3E}">
        <p14:creationId xmlns:p14="http://schemas.microsoft.com/office/powerpoint/2010/main" val="1981991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AC81F9-8C8F-4E9E-B8E9-1547209D9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CAC81F9-8C8F-4E9E-B8E9-1547209D9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CAC81F9-8C8F-4E9E-B8E9-1547209D9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BFA260-022F-468F-8EB8-8E1ECE932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DABFA260-022F-468F-8EB8-8E1ECE932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DABFA260-022F-468F-8EB8-8E1ECE932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53B7D-9805-41E3-A7A8-D3908A69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BAD53B7D-9805-41E3-A7A8-D3908A69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AD53B7D-9805-41E3-A7A8-D3908A69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B8A5DC-F1D2-426C-92DA-84E1645ED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C3B8A5DC-F1D2-426C-92DA-84E1645ED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C3B8A5DC-F1D2-426C-92DA-84E1645ED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8A4F89-EBED-44AF-B543-2DB57F1E4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908A4F89-EBED-44AF-B543-2DB57F1E4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908A4F89-EBED-44AF-B543-2DB57F1E4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0D71B4-F7EE-4F47-8B0F-956CA303A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7A0D71B4-F7EE-4F47-8B0F-956CA303A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7A0D71B4-F7EE-4F47-8B0F-956CA303A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2">
            <a:extLst>
              <a:ext uri="{FF2B5EF4-FFF2-40B4-BE49-F238E27FC236}">
                <a16:creationId xmlns:a16="http://schemas.microsoft.com/office/drawing/2014/main" id="{E5BEA6DF-EFCC-494A-BD54-E247CFCB4B72}"/>
              </a:ext>
            </a:extLst>
          </p:cNvPr>
          <p:cNvSpPr txBox="1">
            <a:spLocks/>
          </p:cNvSpPr>
          <p:nvPr/>
        </p:nvSpPr>
        <p:spPr>
          <a:xfrm>
            <a:off x="1371735" y="254442"/>
            <a:ext cx="8302522" cy="609600"/>
          </a:xfrm>
          <a:prstGeom prst="rect">
            <a:avLst/>
          </a:prstGeom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开关电源在</a:t>
            </a:r>
            <a:r>
              <a:rPr lang="en-US" altLang="zh-CN" sz="3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ANSYS</a:t>
            </a:r>
            <a:r>
              <a:rPr lang="zh-CN" altLang="en-US" sz="3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平台上的设计流程</a:t>
            </a:r>
            <a:endParaRPr lang="en-US" sz="36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  <p:grpSp>
        <p:nvGrpSpPr>
          <p:cNvPr id="62" name="Group 120">
            <a:extLst>
              <a:ext uri="{FF2B5EF4-FFF2-40B4-BE49-F238E27FC236}">
                <a16:creationId xmlns:a16="http://schemas.microsoft.com/office/drawing/2014/main" id="{0474A85E-7DCB-447A-B6D4-6A6756BB2494}"/>
              </a:ext>
            </a:extLst>
          </p:cNvPr>
          <p:cNvGrpSpPr/>
          <p:nvPr/>
        </p:nvGrpSpPr>
        <p:grpSpPr>
          <a:xfrm>
            <a:off x="7713370" y="6038177"/>
            <a:ext cx="3206480" cy="276999"/>
            <a:chOff x="8043489" y="6279437"/>
            <a:chExt cx="2415267" cy="319741"/>
          </a:xfrm>
        </p:grpSpPr>
        <p:sp>
          <p:nvSpPr>
            <p:cNvPr id="72" name="Text Box 32">
              <a:extLst>
                <a:ext uri="{FF2B5EF4-FFF2-40B4-BE49-F238E27FC236}">
                  <a16:creationId xmlns:a16="http://schemas.microsoft.com/office/drawing/2014/main" id="{337B6090-1645-4DA8-A4A2-2446122AE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959" y="6279437"/>
              <a:ext cx="1975797" cy="31974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685800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Model order Reduction</a:t>
              </a:r>
            </a:p>
          </p:txBody>
        </p:sp>
        <p:cxnSp>
          <p:nvCxnSpPr>
            <p:cNvPr id="73" name="Straight Connector 122">
              <a:extLst>
                <a:ext uri="{FF2B5EF4-FFF2-40B4-BE49-F238E27FC236}">
                  <a16:creationId xmlns:a16="http://schemas.microsoft.com/office/drawing/2014/main" id="{415B7763-3ECC-4605-A0A3-287B62BD500E}"/>
                </a:ext>
              </a:extLst>
            </p:cNvPr>
            <p:cNvCxnSpPr/>
            <p:nvPr/>
          </p:nvCxnSpPr>
          <p:spPr bwMode="auto">
            <a:xfrm>
              <a:off x="8043489" y="6376607"/>
              <a:ext cx="407504" cy="0"/>
            </a:xfrm>
            <a:prstGeom prst="line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3" name="Group 123">
            <a:extLst>
              <a:ext uri="{FF2B5EF4-FFF2-40B4-BE49-F238E27FC236}">
                <a16:creationId xmlns:a16="http://schemas.microsoft.com/office/drawing/2014/main" id="{6812AE10-BB21-4314-98C5-6A642C1482C2}"/>
              </a:ext>
            </a:extLst>
          </p:cNvPr>
          <p:cNvGrpSpPr/>
          <p:nvPr/>
        </p:nvGrpSpPr>
        <p:grpSpPr>
          <a:xfrm>
            <a:off x="7713373" y="5766403"/>
            <a:ext cx="3206472" cy="276999"/>
            <a:chOff x="8043489" y="5990452"/>
            <a:chExt cx="2415262" cy="319743"/>
          </a:xfrm>
        </p:grpSpPr>
        <p:sp>
          <p:nvSpPr>
            <p:cNvPr id="70" name="Text Box 32">
              <a:extLst>
                <a:ext uri="{FF2B5EF4-FFF2-40B4-BE49-F238E27FC236}">
                  <a16:creationId xmlns:a16="http://schemas.microsoft.com/office/drawing/2014/main" id="{D8453A57-5F8D-448E-8271-6872D5D3A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954" y="5990452"/>
              <a:ext cx="1975797" cy="31974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685800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Co-simulation</a:t>
              </a:r>
            </a:p>
          </p:txBody>
        </p:sp>
        <p:cxnSp>
          <p:nvCxnSpPr>
            <p:cNvPr id="71" name="Straight Connector 125">
              <a:extLst>
                <a:ext uri="{FF2B5EF4-FFF2-40B4-BE49-F238E27FC236}">
                  <a16:creationId xmlns:a16="http://schemas.microsoft.com/office/drawing/2014/main" id="{72FB511B-6616-4257-8108-1F9AA204FD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3489" y="6101045"/>
              <a:ext cx="407504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126">
            <a:extLst>
              <a:ext uri="{FF2B5EF4-FFF2-40B4-BE49-F238E27FC236}">
                <a16:creationId xmlns:a16="http://schemas.microsoft.com/office/drawing/2014/main" id="{4944F1D6-2280-4893-B05F-819026C88F15}"/>
              </a:ext>
            </a:extLst>
          </p:cNvPr>
          <p:cNvGrpSpPr/>
          <p:nvPr/>
        </p:nvGrpSpPr>
        <p:grpSpPr>
          <a:xfrm>
            <a:off x="7713371" y="5212503"/>
            <a:ext cx="3206475" cy="276999"/>
            <a:chOff x="8703060" y="5167140"/>
            <a:chExt cx="2415264" cy="319743"/>
          </a:xfrm>
        </p:grpSpPr>
        <p:sp>
          <p:nvSpPr>
            <p:cNvPr id="68" name="Text Box 32">
              <a:extLst>
                <a:ext uri="{FF2B5EF4-FFF2-40B4-BE49-F238E27FC236}">
                  <a16:creationId xmlns:a16="http://schemas.microsoft.com/office/drawing/2014/main" id="{A5624FB7-9512-43AF-B722-37D1CF8FD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2529" y="5167140"/>
              <a:ext cx="1975795" cy="31974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685800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Model Creation</a:t>
              </a:r>
            </a:p>
          </p:txBody>
        </p:sp>
        <p:cxnSp>
          <p:nvCxnSpPr>
            <p:cNvPr id="69" name="Straight Connector 128">
              <a:extLst>
                <a:ext uri="{FF2B5EF4-FFF2-40B4-BE49-F238E27FC236}">
                  <a16:creationId xmlns:a16="http://schemas.microsoft.com/office/drawing/2014/main" id="{2D34E68F-09D2-4973-A5E8-826D03E7C1DA}"/>
                </a:ext>
              </a:extLst>
            </p:cNvPr>
            <p:cNvCxnSpPr/>
            <p:nvPr/>
          </p:nvCxnSpPr>
          <p:spPr bwMode="auto">
            <a:xfrm>
              <a:off x="8703060" y="5342296"/>
              <a:ext cx="407504" cy="0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5" name="Group 129">
            <a:extLst>
              <a:ext uri="{FF2B5EF4-FFF2-40B4-BE49-F238E27FC236}">
                <a16:creationId xmlns:a16="http://schemas.microsoft.com/office/drawing/2014/main" id="{F083C948-5364-4BDD-B797-06077CDC74F8}"/>
              </a:ext>
            </a:extLst>
          </p:cNvPr>
          <p:cNvGrpSpPr/>
          <p:nvPr/>
        </p:nvGrpSpPr>
        <p:grpSpPr>
          <a:xfrm>
            <a:off x="7713379" y="5489502"/>
            <a:ext cx="3206478" cy="276999"/>
            <a:chOff x="8043489" y="5701193"/>
            <a:chExt cx="2415266" cy="319743"/>
          </a:xfrm>
        </p:grpSpPr>
        <p:cxnSp>
          <p:nvCxnSpPr>
            <p:cNvPr id="66" name="Straight Connector 130">
              <a:extLst>
                <a:ext uri="{FF2B5EF4-FFF2-40B4-BE49-F238E27FC236}">
                  <a16:creationId xmlns:a16="http://schemas.microsoft.com/office/drawing/2014/main" id="{5FCF0046-125E-4554-918F-D6B02BD8A7E0}"/>
                </a:ext>
              </a:extLst>
            </p:cNvPr>
            <p:cNvCxnSpPr/>
            <p:nvPr/>
          </p:nvCxnSpPr>
          <p:spPr bwMode="auto">
            <a:xfrm>
              <a:off x="8043489" y="5847651"/>
              <a:ext cx="407504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Text Box 32">
              <a:extLst>
                <a:ext uri="{FF2B5EF4-FFF2-40B4-BE49-F238E27FC236}">
                  <a16:creationId xmlns:a16="http://schemas.microsoft.com/office/drawing/2014/main" id="{30C13335-F566-4D44-9F83-05B97AAFC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958" y="5701193"/>
              <a:ext cx="1975797" cy="31974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685800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Field Solution</a:t>
              </a:r>
            </a:p>
          </p:txBody>
        </p:sp>
      </p:grpSp>
      <p:sp>
        <p:nvSpPr>
          <p:cNvPr id="74" name="Rectangle 15">
            <a:extLst>
              <a:ext uri="{FF2B5EF4-FFF2-40B4-BE49-F238E27FC236}">
                <a16:creationId xmlns:a16="http://schemas.microsoft.com/office/drawing/2014/main" id="{D6CE7A8C-6E1F-45BC-9C2A-5B4B62D7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749" y="1051867"/>
            <a:ext cx="1908978" cy="12946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/>
            <a:endParaRPr lang="en-US" b="1" dirty="0">
              <a:solidFill>
                <a:srgbClr val="CC0000"/>
              </a:solidFill>
              <a:latin typeface="Calibri" panose="020F0502020204030204"/>
            </a:endParaRPr>
          </a:p>
          <a:p>
            <a:pPr algn="ctr" defTabSz="685800" eaLnBrk="0" hangingPunct="0"/>
            <a:r>
              <a:rPr lang="en-US" sz="1600" b="1" dirty="0">
                <a:solidFill>
                  <a:srgbClr val="CC0000"/>
                </a:solidFill>
                <a:latin typeface="Calibri" panose="020F0502020204030204"/>
              </a:rPr>
              <a:t>Electronic Transformer ACT </a:t>
            </a:r>
          </a:p>
          <a:p>
            <a:pPr algn="ctr" defTabSz="685800" eaLnBrk="0" hangingPunct="0"/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Model Creation</a:t>
            </a: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Rectangle 15">
            <a:extLst>
              <a:ext uri="{FF2B5EF4-FFF2-40B4-BE49-F238E27FC236}">
                <a16:creationId xmlns:a16="http://schemas.microsoft.com/office/drawing/2014/main" id="{C6F8C640-8E3B-4747-B189-77846ACA8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723" y="3887657"/>
            <a:ext cx="1903353" cy="116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685800" eaLnBrk="0" hangingPunct="0"/>
            <a:endParaRPr lang="en-US" sz="1500" b="1" dirty="0">
              <a:solidFill>
                <a:srgbClr val="CC0000"/>
              </a:solidFill>
              <a:latin typeface="Calibri" panose="020F0502020204030204"/>
            </a:endParaRPr>
          </a:p>
          <a:p>
            <a:pPr algn="ctr" defTabSz="685800" eaLnBrk="0" hangingPunct="0"/>
            <a:r>
              <a:rPr lang="en-US" sz="1600" b="1" dirty="0">
                <a:solidFill>
                  <a:srgbClr val="CC0000"/>
                </a:solidFill>
                <a:latin typeface="Calibri" panose="020F0502020204030204"/>
              </a:rPr>
              <a:t>CAD</a:t>
            </a:r>
            <a:endParaRPr lang="de-DE" sz="1600" b="1" dirty="0">
              <a:solidFill>
                <a:srgbClr val="CC0000"/>
              </a:solidFill>
              <a:latin typeface="Calibri" panose="020F0502020204030204"/>
            </a:endParaRPr>
          </a:p>
          <a:p>
            <a:pPr algn="ctr" defTabSz="685800" eaLnBrk="0" hangingPunct="0"/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Geometry only</a:t>
            </a:r>
          </a:p>
          <a:p>
            <a:pPr algn="ctr" defTabSz="685800" eaLnBrk="0" hangingPunct="0"/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Rectangle 15">
            <a:extLst>
              <a:ext uri="{FF2B5EF4-FFF2-40B4-BE49-F238E27FC236}">
                <a16:creationId xmlns:a16="http://schemas.microsoft.com/office/drawing/2014/main" id="{4C3834F0-EEA2-4AA9-B19A-049405CF0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749" y="2414468"/>
            <a:ext cx="1908978" cy="1396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685800" eaLnBrk="0" hangingPunct="0"/>
            <a:endParaRPr lang="en-US" sz="1500" b="1" dirty="0">
              <a:solidFill>
                <a:srgbClr val="CC0000"/>
              </a:solidFill>
              <a:latin typeface="Calibri" panose="020F0502020204030204"/>
            </a:endParaRPr>
          </a:p>
          <a:p>
            <a:pPr algn="ctr" defTabSz="685800" eaLnBrk="0" hangingPunct="0"/>
            <a:r>
              <a:rPr lang="en-US" altLang="zh-TW" sz="1600" b="1" dirty="0" err="1">
                <a:solidFill>
                  <a:srgbClr val="CC0000"/>
                </a:solidFill>
                <a:latin typeface="Calibri" panose="020F0502020204030204"/>
              </a:rPr>
              <a:t>RMxprt</a:t>
            </a:r>
            <a:r>
              <a:rPr lang="zh-TW" altLang="en-US" sz="1600" b="1" dirty="0">
                <a:solidFill>
                  <a:srgbClr val="CC0000"/>
                </a:solidFill>
                <a:latin typeface="Calibri" panose="020F0502020204030204"/>
              </a:rPr>
              <a:t>、</a:t>
            </a:r>
            <a:r>
              <a:rPr lang="en-US" sz="1600" b="1" dirty="0" err="1">
                <a:solidFill>
                  <a:srgbClr val="CC0000"/>
                </a:solidFill>
                <a:latin typeface="Calibri" panose="020F0502020204030204"/>
              </a:rPr>
              <a:t>PExprt</a:t>
            </a:r>
            <a:r>
              <a:rPr lang="zh-CN" altLang="en-US" sz="1600" b="1" dirty="0">
                <a:solidFill>
                  <a:srgbClr val="CC0000"/>
                </a:solidFill>
                <a:latin typeface="Calibri" panose="020F0502020204030204"/>
              </a:rPr>
              <a:t>、</a:t>
            </a:r>
            <a:r>
              <a:rPr lang="en-US" sz="1600" b="1" dirty="0" err="1">
                <a:solidFill>
                  <a:srgbClr val="CC0000"/>
                </a:solidFill>
                <a:latin typeface="Calibri" panose="020F0502020204030204"/>
              </a:rPr>
              <a:t>PEmag</a:t>
            </a:r>
            <a:endParaRPr lang="de-DE" sz="1600" b="1" dirty="0">
              <a:solidFill>
                <a:srgbClr val="CC0000"/>
              </a:solidFill>
              <a:latin typeface="Calibri" panose="020F0502020204030204"/>
            </a:endParaRPr>
          </a:p>
          <a:p>
            <a:pPr algn="ctr" defTabSz="685800" eaLnBrk="0" hangingPunct="0"/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Model Creation</a:t>
            </a: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0" hangingPunct="0"/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7" name="Group 136">
            <a:extLst>
              <a:ext uri="{FF2B5EF4-FFF2-40B4-BE49-F238E27FC236}">
                <a16:creationId xmlns:a16="http://schemas.microsoft.com/office/drawing/2014/main" id="{C269A66F-D98A-4C7D-BAD2-B0F14ED7CF95}"/>
              </a:ext>
            </a:extLst>
          </p:cNvPr>
          <p:cNvGrpSpPr/>
          <p:nvPr/>
        </p:nvGrpSpPr>
        <p:grpSpPr>
          <a:xfrm>
            <a:off x="4376074" y="1135560"/>
            <a:ext cx="1940248" cy="1413881"/>
            <a:chOff x="4819513" y="1103632"/>
            <a:chExt cx="2190704" cy="1167510"/>
          </a:xfrm>
        </p:grpSpPr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id="{C927C2CF-1DC8-4466-ACE9-68ADC8028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513" y="1103632"/>
              <a:ext cx="2190704" cy="6261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 eaLnBrk="0" hangingPunct="0"/>
              <a:endParaRPr lang="en-US" b="1" dirty="0">
                <a:solidFill>
                  <a:srgbClr val="CC0000"/>
                </a:solidFill>
                <a:latin typeface="Calibri" panose="020F0502020204030204"/>
              </a:endParaRPr>
            </a:p>
            <a:p>
              <a:pPr algn="ctr" defTabSz="685800" eaLnBrk="0" hangingPunct="0"/>
              <a:r>
                <a:rPr lang="en-US" sz="1600" b="1" dirty="0" err="1">
                  <a:solidFill>
                    <a:srgbClr val="CC0000"/>
                  </a:solidFill>
                  <a:latin typeface="Calibri" panose="020F0502020204030204"/>
                </a:rPr>
                <a:t>Optimetrics</a:t>
              </a:r>
              <a:r>
                <a:rPr lang="en-US" sz="1600" b="1" dirty="0">
                  <a:solidFill>
                    <a:srgbClr val="CC0000"/>
                  </a:solidFill>
                  <a:latin typeface="Calibri" panose="020F0502020204030204"/>
                </a:rPr>
                <a:t>-DX</a:t>
              </a:r>
            </a:p>
            <a:p>
              <a:pPr algn="ctr" defTabSz="685800" eaLnBrk="0" hangingPunct="0"/>
              <a:r>
                <a:rPr lang="en-US" sz="1400" b="1" dirty="0" err="1">
                  <a:solidFill>
                    <a:prstClr val="black"/>
                  </a:solidFill>
                  <a:latin typeface="Calibri" panose="020F0502020204030204"/>
                </a:rPr>
                <a:t>Parametrics</a:t>
              </a:r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1400" b="1" dirty="0" err="1">
                  <a:solidFill>
                    <a:prstClr val="black"/>
                  </a:solidFill>
                  <a:latin typeface="Calibri" panose="020F0502020204030204"/>
                </a:rPr>
                <a:t>Optimization,HPC</a:t>
              </a:r>
              <a:endParaRPr lang="de-DE" sz="14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de-DE" sz="12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en-US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Line 25">
              <a:extLst>
                <a:ext uri="{FF2B5EF4-FFF2-40B4-BE49-F238E27FC236}">
                  <a16:creationId xmlns:a16="http://schemas.microsoft.com/office/drawing/2014/main" id="{57020796-9277-447A-A7C3-5FE56A9C17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5690762" y="1999214"/>
              <a:ext cx="540769" cy="3088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 type="triangle"/>
              <a:tailEnd type="triangle" w="med" len="med"/>
            </a:ln>
            <a:effectLst/>
          </p:spPr>
          <p:txBody>
            <a:bodyPr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0" name="Group 139">
            <a:extLst>
              <a:ext uri="{FF2B5EF4-FFF2-40B4-BE49-F238E27FC236}">
                <a16:creationId xmlns:a16="http://schemas.microsoft.com/office/drawing/2014/main" id="{D4490B13-2C4A-46EE-B1DE-0A87CBFA9A37}"/>
              </a:ext>
            </a:extLst>
          </p:cNvPr>
          <p:cNvGrpSpPr/>
          <p:nvPr/>
        </p:nvGrpSpPr>
        <p:grpSpPr>
          <a:xfrm>
            <a:off x="3185872" y="2004500"/>
            <a:ext cx="3236844" cy="2442496"/>
            <a:chOff x="3719515" y="1657349"/>
            <a:chExt cx="3654671" cy="2819404"/>
          </a:xfrm>
        </p:grpSpPr>
        <p:grpSp>
          <p:nvGrpSpPr>
            <p:cNvPr id="81" name="Group 140">
              <a:extLst>
                <a:ext uri="{FF2B5EF4-FFF2-40B4-BE49-F238E27FC236}">
                  <a16:creationId xmlns:a16="http://schemas.microsoft.com/office/drawing/2014/main" id="{CAFDA3BF-E5F5-49C5-A475-A57A27CD944A}"/>
                </a:ext>
              </a:extLst>
            </p:cNvPr>
            <p:cNvGrpSpPr/>
            <p:nvPr/>
          </p:nvGrpSpPr>
          <p:grpSpPr>
            <a:xfrm>
              <a:off x="3719515" y="1657349"/>
              <a:ext cx="3654671" cy="2819404"/>
              <a:chOff x="3719515" y="1657349"/>
              <a:chExt cx="3654671" cy="2819404"/>
            </a:xfrm>
          </p:grpSpPr>
          <p:sp>
            <p:nvSpPr>
              <p:cNvPr id="83" name="Line 25">
                <a:extLst>
                  <a:ext uri="{FF2B5EF4-FFF2-40B4-BE49-F238E27FC236}">
                    <a16:creationId xmlns:a16="http://schemas.microsoft.com/office/drawing/2014/main" id="{754F4724-D0F8-479D-A263-BC3860BE4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548190" y="2224092"/>
                <a:ext cx="9526" cy="552450"/>
              </a:xfrm>
              <a:prstGeom prst="line">
                <a:avLst/>
              </a:prstGeom>
              <a:noFill/>
              <a:ln w="57150">
                <a:solidFill>
                  <a:srgbClr val="0070C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Rectangle 7">
                <a:extLst>
                  <a:ext uri="{FF2B5EF4-FFF2-40B4-BE49-F238E27FC236}">
                    <a16:creationId xmlns:a16="http://schemas.microsoft.com/office/drawing/2014/main" id="{51FE5253-9288-4DDA-8DF3-98441B9A9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9125" y="2287230"/>
                <a:ext cx="2545061" cy="20080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defTabSz="685800" eaLnBrk="0" hangingPunct="0"/>
                <a:r>
                  <a:rPr lang="en-US" sz="1600" b="1" dirty="0">
                    <a:solidFill>
                      <a:srgbClr val="CC0000"/>
                    </a:solidFill>
                    <a:latin typeface="Calibri" panose="020F0502020204030204"/>
                  </a:rPr>
                  <a:t>Maxwell 3D</a:t>
                </a:r>
                <a:endParaRPr lang="de-DE" sz="1600" b="1" dirty="0">
                  <a:solidFill>
                    <a:srgbClr val="CC0000"/>
                  </a:solidFill>
                  <a:latin typeface="Calibri" panose="020F0502020204030204"/>
                </a:endParaRPr>
              </a:p>
              <a:p>
                <a:pPr algn="ctr" defTabSz="685800" eaLnBrk="0" hangingPunct="0"/>
                <a:r>
                  <a:rPr lang="de-DE" sz="1400" b="1" dirty="0">
                    <a:solidFill>
                      <a:prstClr val="black"/>
                    </a:solidFill>
                    <a:latin typeface="Calibri" panose="020F0502020204030204"/>
                  </a:rPr>
                  <a:t>3D FEA</a:t>
                </a:r>
              </a:p>
              <a:p>
                <a:pPr algn="ctr" defTabSz="685800" eaLnBrk="0" hangingPunct="0"/>
                <a:endParaRPr lang="de-DE" sz="12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 defTabSz="685800" eaLnBrk="0" hangingPunct="0"/>
                <a:endParaRPr lang="de-DE"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 defTabSz="685800" eaLnBrk="0" hangingPunct="0"/>
                <a:endParaRPr lang="de-DE"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 defTabSz="685800" eaLnBrk="0" hangingPunct="0"/>
                <a:endParaRPr lang="de-DE"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 defTabSz="685800" eaLnBrk="0" hangingPunct="0"/>
                <a:endParaRPr lang="en-US"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Line 25">
                <a:extLst>
                  <a:ext uri="{FF2B5EF4-FFF2-40B4-BE49-F238E27FC236}">
                    <a16:creationId xmlns:a16="http://schemas.microsoft.com/office/drawing/2014/main" id="{2B62709A-AC77-41D7-9A14-6381FF35E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294577" y="2583276"/>
                <a:ext cx="11888" cy="1096965"/>
              </a:xfrm>
              <a:prstGeom prst="line">
                <a:avLst/>
              </a:prstGeom>
              <a:noFill/>
              <a:ln w="57150">
                <a:solidFill>
                  <a:srgbClr val="0070C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Line 26">
                <a:extLst>
                  <a:ext uri="{FF2B5EF4-FFF2-40B4-BE49-F238E27FC236}">
                    <a16:creationId xmlns:a16="http://schemas.microsoft.com/office/drawing/2014/main" id="{C125A59C-6B3B-45EE-BFB6-BD3B89B84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3890962" y="4071937"/>
                <a:ext cx="800100" cy="9525"/>
              </a:xfrm>
              <a:prstGeom prst="line">
                <a:avLst/>
              </a:prstGeom>
              <a:noFill/>
              <a:ln w="57150">
                <a:solidFill>
                  <a:srgbClr val="317FCB"/>
                </a:solidFill>
                <a:round/>
                <a:headEnd type="none"/>
                <a:tailEnd type="none" w="med" len="med"/>
              </a:ln>
              <a:effectLst/>
            </p:spPr>
            <p:txBody>
              <a:bodyPr/>
              <a:lstStyle/>
              <a:p>
                <a:pPr defTabSz="685800"/>
                <a:r>
                  <a:rPr lang="en-US" sz="1013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</p:txBody>
          </p:sp>
          <p:sp>
            <p:nvSpPr>
              <p:cNvPr id="87" name="Line 25">
                <a:extLst>
                  <a:ext uri="{FF2B5EF4-FFF2-40B4-BE49-F238E27FC236}">
                    <a16:creationId xmlns:a16="http://schemas.microsoft.com/office/drawing/2014/main" id="{5B0E0B7A-93A8-46FB-BA41-7095A030F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017170" y="1359694"/>
                <a:ext cx="1" cy="595312"/>
              </a:xfrm>
              <a:prstGeom prst="line">
                <a:avLst/>
              </a:prstGeom>
              <a:noFill/>
              <a:ln w="57150">
                <a:solidFill>
                  <a:srgbClr val="0070C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Line 25">
                <a:extLst>
                  <a:ext uri="{FF2B5EF4-FFF2-40B4-BE49-F238E27FC236}">
                    <a16:creationId xmlns:a16="http://schemas.microsoft.com/office/drawing/2014/main" id="{A5AAF954-43F3-492F-8D7D-B081F8440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 flipV="1">
                <a:off x="3857019" y="2098547"/>
                <a:ext cx="850894" cy="8447"/>
              </a:xfrm>
              <a:prstGeom prst="line">
                <a:avLst/>
              </a:prstGeom>
              <a:noFill/>
              <a:ln w="57150">
                <a:solidFill>
                  <a:srgbClr val="0070C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Line 25">
                <a:extLst>
                  <a:ext uri="{FF2B5EF4-FFF2-40B4-BE49-F238E27FC236}">
                    <a16:creationId xmlns:a16="http://schemas.microsoft.com/office/drawing/2014/main" id="{D980AFE8-4C37-4FE2-B85B-41AE6DA71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031131" y="4185178"/>
                <a:ext cx="3771" cy="579379"/>
              </a:xfrm>
              <a:prstGeom prst="line">
                <a:avLst/>
              </a:prstGeom>
              <a:noFill/>
              <a:ln w="57150">
                <a:solidFill>
                  <a:srgbClr val="0070C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Line 25">
                <a:extLst>
                  <a:ext uri="{FF2B5EF4-FFF2-40B4-BE49-F238E27FC236}">
                    <a16:creationId xmlns:a16="http://schemas.microsoft.com/office/drawing/2014/main" id="{51CBE86F-5100-4FB0-966A-C05EFC2D7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563780" y="3429259"/>
                <a:ext cx="7813" cy="561990"/>
              </a:xfrm>
              <a:prstGeom prst="line">
                <a:avLst/>
              </a:prstGeom>
              <a:noFill/>
              <a:ln w="57150">
                <a:solidFill>
                  <a:srgbClr val="0070C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2" name="Picture 141">
              <a:extLst>
                <a:ext uri="{FF2B5EF4-FFF2-40B4-BE49-F238E27FC236}">
                  <a16:creationId xmlns:a16="http://schemas.microsoft.com/office/drawing/2014/main" id="{6429A990-C945-4C8A-B315-8BE8C97F8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135"/>
            <a:stretch/>
          </p:blipFill>
          <p:spPr>
            <a:xfrm>
              <a:off x="5195700" y="3178567"/>
              <a:ext cx="1851738" cy="853398"/>
            </a:xfrm>
            <a:prstGeom prst="rect">
              <a:avLst/>
            </a:prstGeom>
          </p:spPr>
        </p:pic>
      </p:grpSp>
      <p:grpSp>
        <p:nvGrpSpPr>
          <p:cNvPr id="91" name="Group 150">
            <a:extLst>
              <a:ext uri="{FF2B5EF4-FFF2-40B4-BE49-F238E27FC236}">
                <a16:creationId xmlns:a16="http://schemas.microsoft.com/office/drawing/2014/main" id="{EF69AA52-619D-4428-9801-4AC62D9F29A8}"/>
              </a:ext>
            </a:extLst>
          </p:cNvPr>
          <p:cNvGrpSpPr/>
          <p:nvPr/>
        </p:nvGrpSpPr>
        <p:grpSpPr>
          <a:xfrm>
            <a:off x="6434391" y="3256190"/>
            <a:ext cx="2624984" cy="1678320"/>
            <a:chOff x="6643981" y="3166518"/>
            <a:chExt cx="2767110" cy="1937305"/>
          </a:xfrm>
        </p:grpSpPr>
        <p:sp>
          <p:nvSpPr>
            <p:cNvPr id="92" name="Rectangle 28">
              <a:extLst>
                <a:ext uri="{FF2B5EF4-FFF2-40B4-BE49-F238E27FC236}">
                  <a16:creationId xmlns:a16="http://schemas.microsoft.com/office/drawing/2014/main" id="{B50BCE43-47A2-4984-937F-297AABAE0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2127" y="3166518"/>
              <a:ext cx="1858964" cy="1937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685800" eaLnBrk="0" hangingPunct="0"/>
              <a:endParaRPr lang="en-US" b="1" dirty="0">
                <a:solidFill>
                  <a:srgbClr val="CC0000"/>
                </a:solidFill>
                <a:latin typeface="Calibri" panose="020F0502020204030204"/>
              </a:endParaRPr>
            </a:p>
            <a:p>
              <a:pPr algn="ctr" defTabSz="685800" eaLnBrk="0" hangingPunct="0"/>
              <a:r>
                <a:rPr lang="en-US" sz="1600" b="1" dirty="0">
                  <a:solidFill>
                    <a:srgbClr val="CC0000"/>
                  </a:solidFill>
                  <a:latin typeface="Calibri" panose="020F0502020204030204"/>
                </a:rPr>
                <a:t>ANSYS Mechanical</a:t>
              </a:r>
              <a:endParaRPr lang="de-DE" sz="1600" b="1" dirty="0">
                <a:solidFill>
                  <a:srgbClr val="CC0000"/>
                </a:solidFill>
                <a:latin typeface="Calibri" panose="020F0502020204030204"/>
              </a:endParaRPr>
            </a:p>
            <a:p>
              <a:pPr algn="ctr" defTabSz="685800" eaLnBrk="0" hangingPunct="0"/>
              <a:r>
                <a:rPr lang="de-DE" sz="1400" b="1" dirty="0">
                  <a:solidFill>
                    <a:prstClr val="black"/>
                  </a:solidFill>
                  <a:latin typeface="Calibri" panose="020F0502020204030204"/>
                </a:rPr>
                <a:t>Thermal</a:t>
              </a:r>
            </a:p>
            <a:p>
              <a:pPr algn="ctr" defTabSz="685800" eaLnBrk="0" hangingPunct="0"/>
              <a:endParaRPr lang="en-US" sz="12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de-DE" sz="10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de-DE" sz="10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de-DE" sz="10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de-DE" sz="10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85800" eaLnBrk="0" hangingPunct="0"/>
              <a:endParaRPr lang="en-US" sz="10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Line 25">
              <a:extLst>
                <a:ext uri="{FF2B5EF4-FFF2-40B4-BE49-F238E27FC236}">
                  <a16:creationId xmlns:a16="http://schemas.microsoft.com/office/drawing/2014/main" id="{C678AA62-8548-4AFE-98B2-CFF53B1B116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7091367" y="3484732"/>
              <a:ext cx="13373" cy="908146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 type="triangle"/>
              <a:tailEnd type="triangle" w="med" len="med"/>
            </a:ln>
            <a:effectLst/>
          </p:spPr>
          <p:txBody>
            <a:bodyPr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4" name="Picture 153">
              <a:extLst>
                <a:ext uri="{FF2B5EF4-FFF2-40B4-BE49-F238E27FC236}">
                  <a16:creationId xmlns:a16="http://schemas.microsoft.com/office/drawing/2014/main" id="{6D3DA916-6EEC-49F2-B1E1-9D53F4DD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7010" y="4123824"/>
              <a:ext cx="1209236" cy="862954"/>
            </a:xfrm>
            <a:prstGeom prst="rect">
              <a:avLst/>
            </a:prstGeom>
          </p:spPr>
        </p:pic>
      </p:grpSp>
      <p:pic>
        <p:nvPicPr>
          <p:cNvPr id="95" name="Picture 154">
            <a:extLst>
              <a:ext uri="{FF2B5EF4-FFF2-40B4-BE49-F238E27FC236}">
                <a16:creationId xmlns:a16="http://schemas.microsoft.com/office/drawing/2014/main" id="{21E362EE-5A98-434F-B741-D250B007634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4" b="-6371"/>
          <a:stretch/>
        </p:blipFill>
        <p:spPr bwMode="auto">
          <a:xfrm>
            <a:off x="1980453" y="1827608"/>
            <a:ext cx="715467" cy="468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6" name="Picture 155">
            <a:extLst>
              <a:ext uri="{FF2B5EF4-FFF2-40B4-BE49-F238E27FC236}">
                <a16:creationId xmlns:a16="http://schemas.microsoft.com/office/drawing/2014/main" id="{7C0771E5-149A-4618-A2B0-6A108D99C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672" y="3264327"/>
            <a:ext cx="988683" cy="431190"/>
          </a:xfrm>
          <a:prstGeom prst="rect">
            <a:avLst/>
          </a:prstGeom>
        </p:spPr>
      </p:pic>
      <p:pic>
        <p:nvPicPr>
          <p:cNvPr id="97" name="Picture 1">
            <a:extLst>
              <a:ext uri="{FF2B5EF4-FFF2-40B4-BE49-F238E27FC236}">
                <a16:creationId xmlns:a16="http://schemas.microsoft.com/office/drawing/2014/main" id="{25A9FC57-3B7F-4515-B244-B1411EA3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8057" y="4399259"/>
            <a:ext cx="797227" cy="5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Group 157">
            <a:extLst>
              <a:ext uri="{FF2B5EF4-FFF2-40B4-BE49-F238E27FC236}">
                <a16:creationId xmlns:a16="http://schemas.microsoft.com/office/drawing/2014/main" id="{62580E44-5D37-42AF-894A-F7E46AC3AD0C}"/>
              </a:ext>
            </a:extLst>
          </p:cNvPr>
          <p:cNvGrpSpPr/>
          <p:nvPr/>
        </p:nvGrpSpPr>
        <p:grpSpPr>
          <a:xfrm>
            <a:off x="1294719" y="4290212"/>
            <a:ext cx="5863628" cy="2118934"/>
            <a:chOff x="1584240" y="4295775"/>
            <a:chExt cx="6603064" cy="2445910"/>
          </a:xfrm>
        </p:grpSpPr>
        <p:grpSp>
          <p:nvGrpSpPr>
            <p:cNvPr id="99" name="Group 158">
              <a:extLst>
                <a:ext uri="{FF2B5EF4-FFF2-40B4-BE49-F238E27FC236}">
                  <a16:creationId xmlns:a16="http://schemas.microsoft.com/office/drawing/2014/main" id="{96646AE3-623B-4498-8383-9548A92E8D23}"/>
                </a:ext>
              </a:extLst>
            </p:cNvPr>
            <p:cNvGrpSpPr/>
            <p:nvPr/>
          </p:nvGrpSpPr>
          <p:grpSpPr>
            <a:xfrm>
              <a:off x="1584240" y="4295775"/>
              <a:ext cx="6603064" cy="2445910"/>
              <a:chOff x="1340400" y="4280535"/>
              <a:chExt cx="6603064" cy="2445910"/>
            </a:xfrm>
          </p:grpSpPr>
          <p:grpSp>
            <p:nvGrpSpPr>
              <p:cNvPr id="101" name="Group 161">
                <a:extLst>
                  <a:ext uri="{FF2B5EF4-FFF2-40B4-BE49-F238E27FC236}">
                    <a16:creationId xmlns:a16="http://schemas.microsoft.com/office/drawing/2014/main" id="{22ECE24B-CE15-4BB3-BA6D-6A7058E61C6F}"/>
                  </a:ext>
                </a:extLst>
              </p:cNvPr>
              <p:cNvGrpSpPr/>
              <p:nvPr/>
            </p:nvGrpSpPr>
            <p:grpSpPr>
              <a:xfrm>
                <a:off x="1340400" y="4285297"/>
                <a:ext cx="6603064" cy="2441148"/>
                <a:chOff x="-183600" y="4134851"/>
                <a:chExt cx="6603064" cy="2441148"/>
              </a:xfrm>
            </p:grpSpPr>
            <p:sp>
              <p:nvSpPr>
                <p:cNvPr id="103" name="Rectangle 3">
                  <a:extLst>
                    <a:ext uri="{FF2B5EF4-FFF2-40B4-BE49-F238E27FC236}">
                      <a16:creationId xmlns:a16="http://schemas.microsoft.com/office/drawing/2014/main" id="{FBD3039E-350C-49D0-9861-40ACEAE9B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6647" y="4581343"/>
                  <a:ext cx="3282817" cy="1994656"/>
                </a:xfrm>
                <a:custGeom>
                  <a:avLst/>
                  <a:gdLst>
                    <a:gd name="connsiteX0" fmla="*/ 0 w 2573337"/>
                    <a:gd name="connsiteY0" fmla="*/ 0 h 1882775"/>
                    <a:gd name="connsiteX1" fmla="*/ 2573337 w 2573337"/>
                    <a:gd name="connsiteY1" fmla="*/ 0 h 1882775"/>
                    <a:gd name="connsiteX2" fmla="*/ 2573337 w 2573337"/>
                    <a:gd name="connsiteY2" fmla="*/ 1882775 h 1882775"/>
                    <a:gd name="connsiteX3" fmla="*/ 0 w 2573337"/>
                    <a:gd name="connsiteY3" fmla="*/ 1882775 h 1882775"/>
                    <a:gd name="connsiteX4" fmla="*/ 0 w 2573337"/>
                    <a:gd name="connsiteY4" fmla="*/ 0 h 1882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3337" h="1882775">
                      <a:moveTo>
                        <a:pt x="0" y="0"/>
                      </a:moveTo>
                      <a:lnTo>
                        <a:pt x="2573337" y="0"/>
                      </a:lnTo>
                      <a:lnTo>
                        <a:pt x="2573337" y="1882775"/>
                      </a:lnTo>
                      <a:lnTo>
                        <a:pt x="0" y="18827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 defTabSz="685800" eaLnBrk="0" hangingPunct="0"/>
                  <a:r>
                    <a:rPr lang="en-US" sz="1600" b="1" dirty="0">
                      <a:solidFill>
                        <a:srgbClr val="CC0000"/>
                      </a:solidFill>
                      <a:latin typeface="Calibri" panose="020F0502020204030204"/>
                    </a:rPr>
                    <a:t>S</a:t>
                  </a:r>
                  <a:r>
                    <a:rPr lang="de-DE" sz="1600" b="1" dirty="0">
                      <a:solidFill>
                        <a:srgbClr val="CC0000"/>
                      </a:solidFill>
                      <a:latin typeface="Calibri" panose="020F0502020204030204"/>
                    </a:rPr>
                    <a:t>implorer</a:t>
                  </a:r>
                </a:p>
                <a:p>
                  <a:pPr algn="ctr" defTabSz="685800" eaLnBrk="0" hangingPunct="0"/>
                  <a:r>
                    <a:rPr lang="en-US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IGBT</a:t>
                  </a:r>
                  <a:r>
                    <a:rPr lang="zh-CN" altLang="en-US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、</a:t>
                  </a:r>
                  <a:r>
                    <a:rPr lang="en-US" altLang="zh-CN" sz="14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Mosfet</a:t>
                  </a:r>
                  <a:r>
                    <a:rPr lang="en-US" altLang="zh-CN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 and </a:t>
                  </a:r>
                  <a:r>
                    <a:rPr lang="en-US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System Analysis</a:t>
                  </a:r>
                </a:p>
                <a:p>
                  <a:pPr algn="ctr" defTabSz="685800" eaLnBrk="0" hangingPunct="0"/>
                  <a:endParaRPr lang="en-US" sz="135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en-US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4" name="Rectangle 22">
                  <a:extLst>
                    <a:ext uri="{FF2B5EF4-FFF2-40B4-BE49-F238E27FC236}">
                      <a16:creationId xmlns:a16="http://schemas.microsoft.com/office/drawing/2014/main" id="{0A6A1CEF-9275-42FD-AA57-F272D3D395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83600" y="5086064"/>
                  <a:ext cx="2149047" cy="134216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 defTabSz="685800" eaLnBrk="0" hangingPunct="0"/>
                  <a:endParaRPr lang="en-US" sz="1500" b="1" dirty="0">
                    <a:solidFill>
                      <a:srgbClr val="CC0000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r>
                    <a:rPr lang="en-US" sz="1600" b="1" dirty="0">
                      <a:solidFill>
                        <a:srgbClr val="CC0000"/>
                      </a:solidFill>
                      <a:latin typeface="Calibri" panose="020F0502020204030204"/>
                    </a:rPr>
                    <a:t>Q3D</a:t>
                  </a:r>
                  <a:endParaRPr lang="de-DE" sz="1600" b="1" dirty="0">
                    <a:solidFill>
                      <a:srgbClr val="CC0000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r>
                    <a:rPr lang="de-DE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Busbar Parasitics</a:t>
                  </a:r>
                  <a:endParaRPr lang="en-US" sz="14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en-US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5" name="Line 26">
                  <a:extLst>
                    <a:ext uri="{FF2B5EF4-FFF2-40B4-BE49-F238E27FC236}">
                      <a16:creationId xmlns:a16="http://schemas.microsoft.com/office/drawing/2014/main" id="{A4979CD7-9843-4402-9984-9605E14AF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2541373" y="5060223"/>
                  <a:ext cx="12422" cy="1175901"/>
                </a:xfrm>
                <a:prstGeom prst="line">
                  <a:avLst/>
                </a:prstGeom>
                <a:noFill/>
                <a:ln w="57150">
                  <a:solidFill>
                    <a:srgbClr val="7030A0"/>
                  </a:solidFill>
                  <a:round/>
                  <a:headEnd type="triangle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685800"/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6" name="Line 26">
                  <a:extLst>
                    <a:ext uri="{FF2B5EF4-FFF2-40B4-BE49-F238E27FC236}">
                      <a16:creationId xmlns:a16="http://schemas.microsoft.com/office/drawing/2014/main" id="{2461DA0F-4648-460A-8ECE-2E6F8EF2CC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3958722" y="4351889"/>
                  <a:ext cx="437531" cy="3456"/>
                </a:xfrm>
                <a:prstGeom prst="line">
                  <a:avLst/>
                </a:prstGeom>
                <a:noFill/>
                <a:ln w="57150">
                  <a:solidFill>
                    <a:srgbClr val="7030A0"/>
                  </a:solidFill>
                  <a:round/>
                  <a:headEnd type="triangle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685800"/>
                  <a:endParaRPr lang="en-US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02" name="Line 26">
                <a:extLst>
                  <a:ext uri="{FF2B5EF4-FFF2-40B4-BE49-F238E27FC236}">
                    <a16:creationId xmlns:a16="http://schemas.microsoft.com/office/drawing/2014/main" id="{8ABBC579-FD27-45D0-B8F0-8E5A57DFD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5959318" y="4506752"/>
                <a:ext cx="457200" cy="476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triangle"/>
                <a:tailEnd type="triangle" w="med" len="med"/>
              </a:ln>
              <a:effectLst/>
            </p:spPr>
            <p:txBody>
              <a:bodyPr/>
              <a:lstStyle/>
              <a:p>
                <a:pPr defTabSz="685800"/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00" name="Picture 6" descr="q3d">
              <a:extLst>
                <a:ext uri="{FF2B5EF4-FFF2-40B4-BE49-F238E27FC236}">
                  <a16:creationId xmlns:a16="http://schemas.microsoft.com/office/drawing/2014/main" id="{BF0D9BD4-A5F5-4CFB-B906-7A083B5AF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5068" y="5960678"/>
              <a:ext cx="913111" cy="484571"/>
            </a:xfrm>
            <a:prstGeom prst="rect">
              <a:avLst/>
            </a:prstGeom>
            <a:noFill/>
          </p:spPr>
        </p:pic>
      </p:grpSp>
      <p:grpSp>
        <p:nvGrpSpPr>
          <p:cNvPr id="107" name="Group 167">
            <a:extLst>
              <a:ext uri="{FF2B5EF4-FFF2-40B4-BE49-F238E27FC236}">
                <a16:creationId xmlns:a16="http://schemas.microsoft.com/office/drawing/2014/main" id="{05F6CFDD-BB18-428F-B191-4F2BD1E760DC}"/>
              </a:ext>
            </a:extLst>
          </p:cNvPr>
          <p:cNvGrpSpPr/>
          <p:nvPr/>
        </p:nvGrpSpPr>
        <p:grpSpPr>
          <a:xfrm>
            <a:off x="6417430" y="1135557"/>
            <a:ext cx="4481820" cy="2827815"/>
            <a:chOff x="6624832" y="718649"/>
            <a:chExt cx="5060353" cy="3264181"/>
          </a:xfrm>
        </p:grpSpPr>
        <p:sp>
          <p:nvSpPr>
            <p:cNvPr id="108" name="Rectangle 168">
              <a:extLst>
                <a:ext uri="{FF2B5EF4-FFF2-40B4-BE49-F238E27FC236}">
                  <a16:creationId xmlns:a16="http://schemas.microsoft.com/office/drawing/2014/main" id="{F0201721-35C7-49C9-A805-863E43051537}"/>
                </a:ext>
              </a:extLst>
            </p:cNvPr>
            <p:cNvSpPr/>
            <p:nvPr/>
          </p:nvSpPr>
          <p:spPr bwMode="auto">
            <a:xfrm>
              <a:off x="9831824" y="2235362"/>
              <a:ext cx="1843271" cy="174746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none" lIns="102870" tIns="116586" rIns="102870" bIns="116586" numCol="1" rtlCol="0" anchor="ctr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TextBox 169">
              <a:extLst>
                <a:ext uri="{FF2B5EF4-FFF2-40B4-BE49-F238E27FC236}">
                  <a16:creationId xmlns:a16="http://schemas.microsoft.com/office/drawing/2014/main" id="{951520C0-0D81-487C-8B36-553BF9495F85}"/>
                </a:ext>
              </a:extLst>
            </p:cNvPr>
            <p:cNvSpPr txBox="1"/>
            <p:nvPr/>
          </p:nvSpPr>
          <p:spPr>
            <a:xfrm>
              <a:off x="9841914" y="2249380"/>
              <a:ext cx="1843271" cy="639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0" hangingPunct="0"/>
              <a:r>
                <a:rPr lang="en-US" sz="1600" b="1" dirty="0" err="1">
                  <a:solidFill>
                    <a:srgbClr val="CC0000"/>
                  </a:solidFill>
                  <a:latin typeface="Calibri" panose="020F0502020204030204"/>
                </a:rPr>
                <a:t>Icepak</a:t>
              </a:r>
              <a:r>
                <a:rPr lang="en-US" sz="1600" b="1" dirty="0">
                  <a:solidFill>
                    <a:srgbClr val="CC0000"/>
                  </a:solidFill>
                  <a:latin typeface="Calibri" panose="020F0502020204030204"/>
                </a:rPr>
                <a:t> AEDT</a:t>
              </a:r>
              <a:r>
                <a:rPr lang="en-US" sz="16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</a:rPr>
                <a:t>Thermal with flow</a:t>
              </a:r>
              <a:endParaRPr lang="en-US" sz="15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Line 25">
              <a:extLst>
                <a:ext uri="{FF2B5EF4-FFF2-40B4-BE49-F238E27FC236}">
                  <a16:creationId xmlns:a16="http://schemas.microsoft.com/office/drawing/2014/main" id="{1ABDB626-9E15-492D-8AAE-8AEC9C2333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8215253" y="1342089"/>
              <a:ext cx="13374" cy="3180798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 type="triangle"/>
              <a:tailEnd type="triangle" w="med" len="med"/>
            </a:ln>
            <a:effectLst/>
          </p:spPr>
          <p:txBody>
            <a:bodyPr/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1" name="Picture 171">
              <a:extLst>
                <a:ext uri="{FF2B5EF4-FFF2-40B4-BE49-F238E27FC236}">
                  <a16:creationId xmlns:a16="http://schemas.microsoft.com/office/drawing/2014/main" id="{22510E7D-323F-45E4-B57D-F550E9D24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02065" y="3016032"/>
              <a:ext cx="856634" cy="846476"/>
            </a:xfrm>
            <a:prstGeom prst="rect">
              <a:avLst/>
            </a:prstGeom>
          </p:spPr>
        </p:pic>
        <p:grpSp>
          <p:nvGrpSpPr>
            <p:cNvPr id="112" name="Group 172">
              <a:extLst>
                <a:ext uri="{FF2B5EF4-FFF2-40B4-BE49-F238E27FC236}">
                  <a16:creationId xmlns:a16="http://schemas.microsoft.com/office/drawing/2014/main" id="{4B86A958-D230-43C4-B74B-79745CE4EFB4}"/>
                </a:ext>
              </a:extLst>
            </p:cNvPr>
            <p:cNvGrpSpPr/>
            <p:nvPr/>
          </p:nvGrpSpPr>
          <p:grpSpPr>
            <a:xfrm>
              <a:off x="6624832" y="718649"/>
              <a:ext cx="4128628" cy="1942145"/>
              <a:chOff x="6624832" y="718649"/>
              <a:chExt cx="4128628" cy="1942145"/>
            </a:xfrm>
          </p:grpSpPr>
          <p:grpSp>
            <p:nvGrpSpPr>
              <p:cNvPr id="113" name="Group 173">
                <a:extLst>
                  <a:ext uri="{FF2B5EF4-FFF2-40B4-BE49-F238E27FC236}">
                    <a16:creationId xmlns:a16="http://schemas.microsoft.com/office/drawing/2014/main" id="{D161A8FD-E427-4412-940F-A30B30D6E5F1}"/>
                  </a:ext>
                </a:extLst>
              </p:cNvPr>
              <p:cNvGrpSpPr/>
              <p:nvPr/>
            </p:nvGrpSpPr>
            <p:grpSpPr>
              <a:xfrm>
                <a:off x="7620550" y="718649"/>
                <a:ext cx="1736671" cy="1942145"/>
                <a:chOff x="8173975" y="1484247"/>
                <a:chExt cx="1990663" cy="2110350"/>
              </a:xfrm>
            </p:grpSpPr>
            <p:sp>
              <p:nvSpPr>
                <p:cNvPr id="117" name="Rectangle 15">
                  <a:extLst>
                    <a:ext uri="{FF2B5EF4-FFF2-40B4-BE49-F238E27FC236}">
                      <a16:creationId xmlns:a16="http://schemas.microsoft.com/office/drawing/2014/main" id="{8450328F-0E1F-4D66-9C48-4DF86E5EC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73975" y="1484247"/>
                  <a:ext cx="1990663" cy="211035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t" anchorCtr="0"/>
                <a:lstStyle/>
                <a:p>
                  <a:pPr algn="ctr" defTabSz="685800" eaLnBrk="0" hangingPunct="0"/>
                  <a:r>
                    <a:rPr lang="en-US" sz="1600" b="1" dirty="0" err="1">
                      <a:solidFill>
                        <a:srgbClr val="CC0000"/>
                      </a:solidFill>
                      <a:latin typeface="Calibri" panose="020F0502020204030204"/>
                    </a:rPr>
                    <a:t>EMtoIcepak</a:t>
                  </a:r>
                  <a:endParaRPr lang="en-US" sz="1600" b="1" dirty="0">
                    <a:solidFill>
                      <a:srgbClr val="CC0000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r>
                    <a:rPr lang="en-US" sz="1600" b="1" dirty="0">
                      <a:solidFill>
                        <a:srgbClr val="CC0000"/>
                      </a:solidFill>
                      <a:latin typeface="Calibri" panose="020F0502020204030204"/>
                    </a:rPr>
                    <a:t>ACT </a:t>
                  </a:r>
                </a:p>
                <a:p>
                  <a:pPr algn="ctr" defTabSz="685800" eaLnBrk="0" hangingPunct="0"/>
                  <a:r>
                    <a:rPr lang="en-US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Model Creation</a:t>
                  </a:r>
                  <a:endParaRPr lang="de-DE" sz="14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de-DE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685800" eaLnBrk="0" hangingPunct="0"/>
                  <a:endParaRPr lang="en-US" sz="10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18" name="Picture 178">
                  <a:extLst>
                    <a:ext uri="{FF2B5EF4-FFF2-40B4-BE49-F238E27FC236}">
                      <a16:creationId xmlns:a16="http://schemas.microsoft.com/office/drawing/2014/main" id="{E876559E-BCE2-4CB6-920C-0DC59B7978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19808" y="2576186"/>
                  <a:ext cx="1277891" cy="944251"/>
                </a:xfrm>
                <a:prstGeom prst="rect">
                  <a:avLst/>
                </a:prstGeom>
              </p:spPr>
            </p:pic>
          </p:grpSp>
          <p:cxnSp>
            <p:nvCxnSpPr>
              <p:cNvPr id="114" name="Connector: Elbow 174">
                <a:extLst>
                  <a:ext uri="{FF2B5EF4-FFF2-40B4-BE49-F238E27FC236}">
                    <a16:creationId xmlns:a16="http://schemas.microsoft.com/office/drawing/2014/main" id="{C07460D6-6AD3-4CCB-99D9-F2973B566EEC}"/>
                  </a:ext>
                </a:extLst>
              </p:cNvPr>
              <p:cNvCxnSpPr>
                <a:cxnSpLocks/>
                <a:endCxn id="117" idx="1"/>
              </p:cNvCxnSpPr>
              <p:nvPr/>
            </p:nvCxnSpPr>
            <p:spPr>
              <a:xfrm rot="5400000" flipH="1" flipV="1">
                <a:off x="6916473" y="1865330"/>
                <a:ext cx="879685" cy="528471"/>
              </a:xfrm>
              <a:prstGeom prst="bentConnector2">
                <a:avLst/>
              </a:prstGeom>
              <a:ln w="63500">
                <a:solidFill>
                  <a:srgbClr val="336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or: Elbow 175">
                <a:extLst>
                  <a:ext uri="{FF2B5EF4-FFF2-40B4-BE49-F238E27FC236}">
                    <a16:creationId xmlns:a16="http://schemas.microsoft.com/office/drawing/2014/main" id="{9C3781D4-6EE0-453D-8557-13E107A20B6B}"/>
                  </a:ext>
                </a:extLst>
              </p:cNvPr>
              <p:cNvCxnSpPr>
                <a:cxnSpLocks/>
                <a:stCxn id="117" idx="3"/>
                <a:endCxn id="108" idx="0"/>
              </p:cNvCxnSpPr>
              <p:nvPr/>
            </p:nvCxnSpPr>
            <p:spPr>
              <a:xfrm>
                <a:off x="9357221" y="1689722"/>
                <a:ext cx="1396239" cy="545640"/>
              </a:xfrm>
              <a:prstGeom prst="bentConnector2">
                <a:avLst/>
              </a:prstGeom>
              <a:ln w="63500">
                <a:solidFill>
                  <a:srgbClr val="336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76">
                <a:extLst>
                  <a:ext uri="{FF2B5EF4-FFF2-40B4-BE49-F238E27FC236}">
                    <a16:creationId xmlns:a16="http://schemas.microsoft.com/office/drawing/2014/main" id="{AC43469E-1B5D-4D56-BC52-FC117193FDA4}"/>
                  </a:ext>
                </a:extLst>
              </p:cNvPr>
              <p:cNvCxnSpPr/>
              <p:nvPr/>
            </p:nvCxnSpPr>
            <p:spPr>
              <a:xfrm flipH="1">
                <a:off x="6624832" y="2541096"/>
                <a:ext cx="467248" cy="0"/>
              </a:xfrm>
              <a:prstGeom prst="line">
                <a:avLst/>
              </a:prstGeom>
              <a:ln w="635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9" name="Picture 182">
            <a:extLst>
              <a:ext uri="{FF2B5EF4-FFF2-40B4-BE49-F238E27FC236}">
                <a16:creationId xmlns:a16="http://schemas.microsoft.com/office/drawing/2014/main" id="{3F9D9E82-1378-449E-98DE-35E2BA64E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8175" y="5379011"/>
            <a:ext cx="1891062" cy="10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2657"/>
      </p:ext>
    </p:extLst>
  </p:cSld>
  <p:clrMapOvr>
    <a:masterClrMapping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2.1|1.6|1.6|2.5"/>
</p:tagLst>
</file>

<file path=ppt/theme/theme1.xml><?xml version="1.0" encoding="utf-8"?>
<a:theme xmlns:a="http://schemas.openxmlformats.org/drawingml/2006/main" name="Company Overview3">
  <a:themeElements>
    <a:clrScheme name="Custom 1">
      <a:dk1>
        <a:sysClr val="windowText" lastClr="000000"/>
      </a:dk1>
      <a:lt1>
        <a:sysClr val="window" lastClr="FFFFFF"/>
      </a:lt1>
      <a:dk2>
        <a:srgbClr val="FFDD00"/>
      </a:dk2>
      <a:lt2>
        <a:srgbClr val="0079C1"/>
      </a:lt2>
      <a:accent1>
        <a:srgbClr val="000000"/>
      </a:accent1>
      <a:accent2>
        <a:srgbClr val="F2F2F2"/>
      </a:accent2>
      <a:accent3>
        <a:srgbClr val="BFBFBF"/>
      </a:accent3>
      <a:accent4>
        <a:srgbClr val="6D6E71"/>
      </a:accent4>
      <a:accent5>
        <a:srgbClr val="939598"/>
      </a:accent5>
      <a:accent6>
        <a:srgbClr val="BCBEC0"/>
      </a:accent6>
      <a:hlink>
        <a:srgbClr val="414042"/>
      </a:hlink>
      <a:folHlink>
        <a:srgbClr val="008C99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12700" cap="sq" algn="ctr">
          <a:noFill/>
          <a:miter lim="800000"/>
          <a:headEnd/>
          <a:tailEnd/>
        </a:ln>
        <a:effectLst/>
      </a:spPr>
      <a:bodyPr wrap="none" rtlCol="0" anchor="ctr"/>
      <a:lstStyle>
        <a:defPPr algn="ctr">
          <a:defRPr b="1" dirty="0" smtClean="0">
            <a:solidFill>
              <a:schemeClr val="bg1"/>
            </a:solidFill>
            <a:latin typeface="Arial Narrow" pitchFamily="34" charset="0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bg2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 rtlCol="0">
        <a:spAutoFit/>
      </a:bodyPr>
      <a:lstStyle>
        <a:defPPr>
          <a:defRPr b="1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ompany Overview3">
  <a:themeElements>
    <a:clrScheme name="Custom 10">
      <a:dk1>
        <a:sysClr val="windowText" lastClr="000000"/>
      </a:dk1>
      <a:lt1>
        <a:srgbClr val="FFFFFF"/>
      </a:lt1>
      <a:dk2>
        <a:srgbClr val="FFDD00"/>
      </a:dk2>
      <a:lt2>
        <a:srgbClr val="0079C1"/>
      </a:lt2>
      <a:accent1>
        <a:srgbClr val="0079C1"/>
      </a:accent1>
      <a:accent2>
        <a:srgbClr val="008C99"/>
      </a:accent2>
      <a:accent3>
        <a:srgbClr val="008752"/>
      </a:accent3>
      <a:accent4>
        <a:srgbClr val="6D276A"/>
      </a:accent4>
      <a:accent5>
        <a:srgbClr val="FFC000"/>
      </a:accent5>
      <a:accent6>
        <a:srgbClr val="2FB1FF"/>
      </a:accent6>
      <a:hlink>
        <a:srgbClr val="414042"/>
      </a:hlink>
      <a:folHlink>
        <a:srgbClr val="003C60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12700" cap="sq" algn="ctr">
          <a:noFill/>
          <a:miter lim="800000"/>
          <a:headEnd/>
          <a:tailEnd/>
        </a:ln>
        <a:effectLst/>
      </a:spPr>
      <a:bodyPr wrap="none" rtlCol="0" anchor="ctr"/>
      <a:lstStyle>
        <a:defPPr algn="ctr">
          <a:defRPr b="1" dirty="0" smtClean="0">
            <a:solidFill>
              <a:schemeClr val="bg1"/>
            </a:solidFill>
            <a:latin typeface="Arial Narrow" pitchFamily="34" charset="0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 rtlCol="0">
        <a:spAutoFit/>
      </a:bodyPr>
      <a:lstStyle>
        <a:defPPr>
          <a:defRPr b="1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谭洪涛模板_16.potx" id="{D14D5F4E-4A56-4DBC-A4C5-BDB0C202E7D6}" vid="{87DD6D80-693A-45D6-B966-09569A0DB9F1}"/>
    </a:ext>
  </a:extLst>
</a:theme>
</file>

<file path=ppt/theme/theme3.xml><?xml version="1.0" encoding="utf-8"?>
<a:theme xmlns:a="http://schemas.openxmlformats.org/drawingml/2006/main" name="2_Company Overview3">
  <a:themeElements>
    <a:clrScheme name="Custom 10">
      <a:dk1>
        <a:sysClr val="windowText" lastClr="000000"/>
      </a:dk1>
      <a:lt1>
        <a:srgbClr val="FFFFFF"/>
      </a:lt1>
      <a:dk2>
        <a:srgbClr val="FFDD00"/>
      </a:dk2>
      <a:lt2>
        <a:srgbClr val="0079C1"/>
      </a:lt2>
      <a:accent1>
        <a:srgbClr val="0079C1"/>
      </a:accent1>
      <a:accent2>
        <a:srgbClr val="008C99"/>
      </a:accent2>
      <a:accent3>
        <a:srgbClr val="008752"/>
      </a:accent3>
      <a:accent4>
        <a:srgbClr val="6D276A"/>
      </a:accent4>
      <a:accent5>
        <a:srgbClr val="FFC000"/>
      </a:accent5>
      <a:accent6>
        <a:srgbClr val="2FB1FF"/>
      </a:accent6>
      <a:hlink>
        <a:srgbClr val="414042"/>
      </a:hlink>
      <a:folHlink>
        <a:srgbClr val="003C60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12700" cap="sq" algn="ctr">
          <a:noFill/>
          <a:miter lim="800000"/>
          <a:headEnd/>
          <a:tailEnd/>
        </a:ln>
        <a:effectLst/>
      </a:spPr>
      <a:bodyPr wrap="none" rtlCol="0" anchor="ctr"/>
      <a:lstStyle>
        <a:defPPr algn="ctr">
          <a:defRPr b="1" dirty="0" smtClean="0">
            <a:solidFill>
              <a:schemeClr val="bg1"/>
            </a:solidFill>
            <a:latin typeface="Arial Narrow" pitchFamily="34" charset="0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 rtlCol="0">
        <a:spAutoFit/>
      </a:bodyPr>
      <a:lstStyle>
        <a:defPPr>
          <a:defRPr b="1" dirty="0" smtClean="0">
            <a:latin typeface="Calibri" pitchFamily="34" charset="0"/>
            <a:cs typeface="Calibri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谭洪涛模板_16.potx" id="{D14D5F4E-4A56-4DBC-A4C5-BDB0C202E7D6}" vid="{87DD6D80-693A-45D6-B966-09569A0DB9F1}"/>
    </a:ext>
  </a:extLst>
</a:theme>
</file>

<file path=ppt/theme/theme4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0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1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2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3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4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5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6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7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8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19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0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1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2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3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4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5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6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7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8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29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0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1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2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3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4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5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6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7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8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39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0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1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2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3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4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45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5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6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7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8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ppt/theme/themeOverride9.xml><?xml version="1.0" encoding="utf-8"?>
<a:themeOverride xmlns:a="http://schemas.openxmlformats.org/drawingml/2006/main">
  <a:clrScheme name="Custom 10">
    <a:dk1>
      <a:sysClr val="windowText" lastClr="000000"/>
    </a:dk1>
    <a:lt1>
      <a:srgbClr val="FFFFFF"/>
    </a:lt1>
    <a:dk2>
      <a:srgbClr val="FFDD00"/>
    </a:dk2>
    <a:lt2>
      <a:srgbClr val="0079C1"/>
    </a:lt2>
    <a:accent1>
      <a:srgbClr val="0079C1"/>
    </a:accent1>
    <a:accent2>
      <a:srgbClr val="008C99"/>
    </a:accent2>
    <a:accent3>
      <a:srgbClr val="008752"/>
    </a:accent3>
    <a:accent4>
      <a:srgbClr val="6D276A"/>
    </a:accent4>
    <a:accent5>
      <a:srgbClr val="FFC000"/>
    </a:accent5>
    <a:accent6>
      <a:srgbClr val="2FB1FF"/>
    </a:accent6>
    <a:hlink>
      <a:srgbClr val="414042"/>
    </a:hlink>
    <a:folHlink>
      <a:srgbClr val="003C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15621</TotalTime>
  <Words>4195</Words>
  <Application>Microsoft Office PowerPoint</Application>
  <PresentationFormat>寬螢幕</PresentationFormat>
  <Paragraphs>818</Paragraphs>
  <Slides>69</Slides>
  <Notes>24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69</vt:i4>
      </vt:variant>
    </vt:vector>
  </HeadingPairs>
  <TitlesOfParts>
    <vt:vector size="90" baseType="lpstr">
      <vt:lpstr>55 Helvetica Roman</vt:lpstr>
      <vt:lpstr>微软雅黑</vt:lpstr>
      <vt:lpstr>Monotype Sorts</vt:lpstr>
      <vt:lpstr>微軟正黑體</vt:lpstr>
      <vt:lpstr>Arial</vt:lpstr>
      <vt:lpstr>Arial Narrow</vt:lpstr>
      <vt:lpstr>Calibri</vt:lpstr>
      <vt:lpstr>Calibri Light</vt:lpstr>
      <vt:lpstr>Cambria Math</vt:lpstr>
      <vt:lpstr>Century</vt:lpstr>
      <vt:lpstr>Courier New</vt:lpstr>
      <vt:lpstr>Helvetica</vt:lpstr>
      <vt:lpstr>Times New Roman</vt:lpstr>
      <vt:lpstr>Wingdings</vt:lpstr>
      <vt:lpstr>Company Overview3</vt:lpstr>
      <vt:lpstr>1_Company Overview3</vt:lpstr>
      <vt:lpstr>2_Company Overview3</vt:lpstr>
      <vt:lpstr>Office Theme</vt:lpstr>
      <vt:lpstr>Bitmap Image</vt:lpstr>
      <vt:lpstr>Equation</vt:lpstr>
      <vt:lpstr>Visio</vt:lpstr>
      <vt:lpstr>ANSYS开关电源设计仿真平台</vt:lpstr>
      <vt:lpstr>内容提要</vt:lpstr>
      <vt:lpstr>PowerPoint 簡報</vt:lpstr>
      <vt:lpstr>PowerPoint 簡報</vt:lpstr>
      <vt:lpstr>开关电源面临的挑战</vt:lpstr>
      <vt:lpstr>ANSYS开关电源设计仿真平台方案</vt:lpstr>
      <vt:lpstr>  ANSYS开关电源设计仿真平台技术优势</vt:lpstr>
      <vt:lpstr>内容提要</vt:lpstr>
      <vt:lpstr>PowerPoint 簡報</vt:lpstr>
      <vt:lpstr>开关电源器件建模(IGBT、MOSFET)</vt:lpstr>
      <vt:lpstr>PowerPoint 簡報</vt:lpstr>
      <vt:lpstr>PowerPoint 簡報</vt:lpstr>
      <vt:lpstr>电磁部件设计建模（变压器，电感器）</vt:lpstr>
      <vt:lpstr>电磁部件设计建模（变压器，电感器）</vt:lpstr>
      <vt:lpstr>支持的典型厂家库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电子变压器- 拓扑 </vt:lpstr>
      <vt:lpstr>PEmag Integration in Maxwell</vt:lpstr>
      <vt:lpstr>PExprt  </vt:lpstr>
      <vt:lpstr>PExprt和PEmag设计的磁性器件与Simplorer联合仿真</vt:lpstr>
      <vt:lpstr>电磁部件设计建模（变压器，电感器）</vt:lpstr>
      <vt:lpstr>PowerPoint 簡報</vt:lpstr>
      <vt:lpstr>PowerPoint 簡報</vt:lpstr>
      <vt:lpstr>PowerPoint 簡報</vt:lpstr>
      <vt:lpstr>PowerPoint 簡報</vt:lpstr>
      <vt:lpstr>PowerPoint 簡報</vt:lpstr>
      <vt:lpstr>Maxwell：平板变压器案例 绕组越少的变压器对仿真要求越高</vt:lpstr>
      <vt:lpstr>铁氧体材料属性</vt:lpstr>
      <vt:lpstr>铁氧体材料属性</vt:lpstr>
      <vt:lpstr>考虑温度特性的电导率材料属性</vt:lpstr>
      <vt:lpstr>考虑温度特性的磁导率材料属性</vt:lpstr>
      <vt:lpstr>仿真结果</vt:lpstr>
      <vt:lpstr>仿真结果</vt:lpstr>
      <vt:lpstr>PowerPoint 簡報</vt:lpstr>
      <vt:lpstr>PowerPoint 簡報</vt:lpstr>
      <vt:lpstr>PowerPoint 簡報</vt:lpstr>
      <vt:lpstr>时间分解算法TDM大大提高电子变压器时域仿真效率</vt:lpstr>
      <vt:lpstr>时间分解算法TDM大大提高电子变压器时域仿真效率</vt:lpstr>
      <vt:lpstr>时间分解算法TDM大大提高电子变压器时域仿真效率</vt:lpstr>
      <vt:lpstr>PowerPoint 簡報</vt:lpstr>
      <vt:lpstr>PowerPoint 簡報</vt:lpstr>
      <vt:lpstr>PowerPoint 簡報</vt:lpstr>
      <vt:lpstr>仿真解决电磁干扰关键点</vt:lpstr>
      <vt:lpstr>仿真解决电磁干扰关键点</vt:lpstr>
      <vt:lpstr>PowerPoint 簡報</vt:lpstr>
      <vt:lpstr>PowerPoint 簡報</vt:lpstr>
      <vt:lpstr>             开关电源电磁兼容仿真 </vt:lpstr>
      <vt:lpstr>        开关电源电磁兼容测试</vt:lpstr>
      <vt:lpstr>    开关电源电磁兼容仿真</vt:lpstr>
      <vt:lpstr>开关电源电磁兼容仿真</vt:lpstr>
      <vt:lpstr>开关电源电磁兼容仿真电磁兼容整改措施</vt:lpstr>
      <vt:lpstr>开关电源电磁兼容仿真电磁兼容整改措施</vt:lpstr>
      <vt:lpstr>开关电源电磁兼容仿真电磁兼容整改措施</vt:lpstr>
      <vt:lpstr>开关电源多物理设计</vt:lpstr>
      <vt:lpstr>已有的 Two-way 电磁热仿真工作流程</vt:lpstr>
      <vt:lpstr>ANSYS全新的电热耦合ACT流程</vt:lpstr>
      <vt:lpstr>Electro-Thermal ACT – 介绍</vt:lpstr>
      <vt:lpstr>Electro-Thermal ACT 下载安装</vt:lpstr>
      <vt:lpstr>EM to Icepak ACT Example</vt:lpstr>
      <vt:lpstr>EM to Icepak ACT – 仿真结果 </vt:lpstr>
      <vt:lpstr>内容提要</vt:lpstr>
      <vt:lpstr>ANSYS提供完整的开关电源仿真设计平台方案 </vt:lpstr>
      <vt:lpstr>PowerPoint 簡報</vt:lpstr>
    </vt:vector>
  </TitlesOfParts>
  <Company>ANSYS,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Sales Conference Theme and Team Building</dc:title>
  <dc:creator>dkhart</dc:creator>
  <cp:lastModifiedBy>葉子涵</cp:lastModifiedBy>
  <cp:revision>390</cp:revision>
  <dcterms:created xsi:type="dcterms:W3CDTF">2011-07-29T14:53:26Z</dcterms:created>
  <dcterms:modified xsi:type="dcterms:W3CDTF">2019-07-25T13:41:24Z</dcterms:modified>
</cp:coreProperties>
</file>