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504" r:id="rId3"/>
    <p:sldId id="530" r:id="rId4"/>
    <p:sldId id="531" r:id="rId5"/>
    <p:sldId id="563" r:id="rId6"/>
    <p:sldId id="540" r:id="rId7"/>
    <p:sldId id="541" r:id="rId8"/>
    <p:sldId id="542" r:id="rId9"/>
    <p:sldId id="579" r:id="rId10"/>
    <p:sldId id="567" r:id="rId11"/>
    <p:sldId id="546" r:id="rId12"/>
    <p:sldId id="547" r:id="rId13"/>
    <p:sldId id="548" r:id="rId14"/>
    <p:sldId id="549" r:id="rId15"/>
    <p:sldId id="550" r:id="rId16"/>
    <p:sldId id="551" r:id="rId17"/>
    <p:sldId id="568" r:id="rId18"/>
    <p:sldId id="570" r:id="rId19"/>
    <p:sldId id="571" r:id="rId20"/>
    <p:sldId id="572" r:id="rId21"/>
    <p:sldId id="576" r:id="rId22"/>
    <p:sldId id="552" r:id="rId23"/>
    <p:sldId id="569" r:id="rId24"/>
    <p:sldId id="577" r:id="rId25"/>
    <p:sldId id="566" r:id="rId26"/>
    <p:sldId id="511" r:id="rId27"/>
    <p:sldId id="423" r:id="rId28"/>
  </p:sldIdLst>
  <p:sldSz cx="12190413" cy="6858000"/>
  <p:notesSz cx="7099300" cy="10234613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xiang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FF6600"/>
    <a:srgbClr val="E9F0F7"/>
    <a:srgbClr val="FFFFFF"/>
    <a:srgbClr val="E6ECFE"/>
    <a:srgbClr val="00C0A9"/>
    <a:srgbClr val="19C3FF"/>
    <a:srgbClr val="F9FF0D"/>
    <a:srgbClr val="E9656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5" autoAdjust="0"/>
    <p:restoredTop sz="99629" autoAdjust="0"/>
  </p:normalViewPr>
  <p:slideViewPr>
    <p:cSldViewPr>
      <p:cViewPr>
        <p:scale>
          <a:sx n="70" d="100"/>
          <a:sy n="70" d="100"/>
        </p:scale>
        <p:origin x="-640" y="-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48" d="100"/>
          <a:sy n="48" d="100"/>
        </p:scale>
        <p:origin x="-3030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8D170-E11B-471F-AAE1-F3E9D40FC37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5029B12-CEDA-4DEA-925C-8ED986B3F2A2}">
      <dgm:prSet phldrT="[文本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en-US" altLang="zh-CN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1</a:t>
          </a:r>
          <a:r>
            <a:rPr lang="zh-CN" alt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、在线缺陷控制</a:t>
          </a:r>
          <a:r>
            <a:rPr lang="en-US" altLang="zh-CN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2</a:t>
          </a:r>
          <a:r>
            <a:rPr lang="zh-CN" alt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、鲁棒测试验证</a:t>
          </a:r>
          <a:endParaRPr lang="zh-CN" altLang="en-US" b="1" dirty="0">
            <a:solidFill>
              <a:schemeClr val="tx1">
                <a:lumMod val="50000"/>
                <a:lumOff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16346B6C-F3AE-43DB-B808-A01EBD5BAD78}" type="parTrans" cxnId="{8D3A9788-06CB-4C4E-9550-4770BEC4DC6F}">
      <dgm:prSet/>
      <dgm:spPr/>
      <dgm:t>
        <a:bodyPr/>
        <a:lstStyle/>
        <a:p>
          <a:endParaRPr lang="zh-CN" altLang="en-US"/>
        </a:p>
      </dgm:t>
    </dgm:pt>
    <dgm:pt modelId="{4D226E0E-47E3-4D7F-9843-52E799EEF130}" type="sibTrans" cxnId="{8D3A9788-06CB-4C4E-9550-4770BEC4DC6F}">
      <dgm:prSet/>
      <dgm:spPr/>
      <dgm:t>
        <a:bodyPr/>
        <a:lstStyle/>
        <a:p>
          <a:endParaRPr lang="zh-CN" altLang="en-US"/>
        </a:p>
      </dgm:t>
    </dgm:pt>
    <dgm:pt modelId="{DA085879-A891-4F23-837A-C1EEAFFE8013}">
      <dgm:prSet phldrT="[文本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zh-CN" alt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提升功率密度改善损耗</a:t>
          </a:r>
          <a:endParaRPr lang="zh-CN" altLang="en-US" sz="1400" b="1" dirty="0">
            <a:solidFill>
              <a:schemeClr val="tx1">
                <a:lumMod val="50000"/>
                <a:lumOff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4FAADE59-8DBE-483B-A403-F0E915511798}" type="parTrans" cxnId="{E1B40DFA-01B3-4618-A53F-34DA9C1D7099}">
      <dgm:prSet/>
      <dgm:spPr/>
      <dgm:t>
        <a:bodyPr/>
        <a:lstStyle/>
        <a:p>
          <a:endParaRPr lang="zh-CN" altLang="en-US"/>
        </a:p>
      </dgm:t>
    </dgm:pt>
    <dgm:pt modelId="{4F98C574-9BAC-47A5-B252-A2CF8F6A8E46}" type="sibTrans" cxnId="{E1B40DFA-01B3-4618-A53F-34DA9C1D7099}">
      <dgm:prSet/>
      <dgm:spPr/>
      <dgm:t>
        <a:bodyPr/>
        <a:lstStyle/>
        <a:p>
          <a:endParaRPr lang="zh-CN" altLang="en-US"/>
        </a:p>
      </dgm:t>
    </dgm:pt>
    <dgm:pt modelId="{250E7C57-132B-44FB-BF36-35F5480C6D31}">
      <dgm:prSet phldrT="[文本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en-US" altLang="zh-CN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、终端结构设计</a:t>
          </a:r>
          <a:endParaRPr lang="en-US" altLang="zh-CN" sz="1000" b="1" dirty="0" smtClean="0">
            <a:solidFill>
              <a:schemeClr val="tx1">
                <a:lumMod val="50000"/>
                <a:lumOff val="5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algn="l"/>
          <a:r>
            <a:rPr lang="en-US" altLang="zh-CN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2</a:t>
          </a:r>
          <a:r>
            <a:rPr lang="zh-CN" altLang="en-US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、新型钝化</a:t>
          </a:r>
          <a:endParaRPr lang="zh-CN" altLang="en-US" sz="1000" b="1" dirty="0">
            <a:solidFill>
              <a:schemeClr val="tx1">
                <a:lumMod val="50000"/>
                <a:lumOff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1AAB8F72-2A43-4C4D-8798-4B07177F3F79}" type="sibTrans" cxnId="{AC84CE9A-6582-4F6B-A53B-1F8FAEB70633}">
      <dgm:prSet/>
      <dgm:spPr/>
      <dgm:t>
        <a:bodyPr/>
        <a:lstStyle/>
        <a:p>
          <a:endParaRPr lang="zh-CN" altLang="en-US"/>
        </a:p>
      </dgm:t>
    </dgm:pt>
    <dgm:pt modelId="{D402CFEB-B5D8-4F47-A5E9-49FDFB9A3AA4}" type="parTrans" cxnId="{AC84CE9A-6582-4F6B-A53B-1F8FAEB70633}">
      <dgm:prSet/>
      <dgm:spPr/>
      <dgm:t>
        <a:bodyPr/>
        <a:lstStyle/>
        <a:p>
          <a:endParaRPr lang="zh-CN" altLang="en-US"/>
        </a:p>
      </dgm:t>
    </dgm:pt>
    <dgm:pt modelId="{097096FC-E527-47CD-8460-80C81B759B8A}">
      <dgm:prSet phldrT="[文本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zh-CN" alt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电场分布优化</a:t>
          </a:r>
          <a:endParaRPr lang="zh-CN" altLang="en-US" sz="1400" b="1" dirty="0">
            <a:solidFill>
              <a:schemeClr val="tx1">
                <a:lumMod val="50000"/>
                <a:lumOff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8EB67C-D1A2-425F-98D4-D4B3DD985DC6}" type="sibTrans" cxnId="{D2269B8C-1739-4050-9914-DD86A2AF97AF}">
      <dgm:prSet/>
      <dgm:spPr/>
      <dgm:t>
        <a:bodyPr/>
        <a:lstStyle/>
        <a:p>
          <a:endParaRPr lang="zh-CN" altLang="en-US"/>
        </a:p>
      </dgm:t>
    </dgm:pt>
    <dgm:pt modelId="{F9300E05-85D3-4FAE-916E-B7CD009A7C00}" type="parTrans" cxnId="{D2269B8C-1739-4050-9914-DD86A2AF97AF}">
      <dgm:prSet/>
      <dgm:spPr/>
      <dgm:t>
        <a:bodyPr/>
        <a:lstStyle/>
        <a:p>
          <a:endParaRPr lang="zh-CN" altLang="en-US"/>
        </a:p>
      </dgm:t>
    </dgm:pt>
    <dgm:pt modelId="{20DAFEF9-5F04-472D-9C78-275784455509}">
      <dgm:prSet phldrT="[文本]"/>
      <dgm:spPr>
        <a:noFill/>
        <a:ln>
          <a:noFill/>
        </a:ln>
      </dgm:spPr>
      <dgm:t>
        <a:bodyPr/>
        <a:lstStyle/>
        <a:p>
          <a:r>
            <a:rPr lang="en-US" altLang="zh-CN" dirty="0" smtClean="0"/>
            <a:t>175</a:t>
          </a:r>
          <a:r>
            <a:rPr lang="en-US" altLang="zh-CN" dirty="0" smtClean="0">
              <a:latin typeface="仿宋"/>
              <a:ea typeface="仿宋"/>
            </a:rPr>
            <a:t>℃ </a:t>
          </a:r>
          <a:r>
            <a:rPr lang="en-US" altLang="zh-CN" dirty="0" err="1" smtClean="0">
              <a:latin typeface="仿宋"/>
              <a:ea typeface="仿宋"/>
            </a:rPr>
            <a:t>Tvjop</a:t>
          </a:r>
          <a:endParaRPr lang="zh-CN" altLang="en-US" dirty="0"/>
        </a:p>
      </dgm:t>
    </dgm:pt>
    <dgm:pt modelId="{EAA0C1A6-79F7-4787-82CD-CCB94E63D9C5}" type="sibTrans" cxnId="{EF22F92F-3767-4B31-889D-64429E0133D2}">
      <dgm:prSet/>
      <dgm:spPr/>
      <dgm:t>
        <a:bodyPr/>
        <a:lstStyle/>
        <a:p>
          <a:endParaRPr lang="zh-CN" altLang="en-US"/>
        </a:p>
      </dgm:t>
    </dgm:pt>
    <dgm:pt modelId="{717D7241-E9B0-4F08-97B2-D9452085E584}" type="parTrans" cxnId="{EF22F92F-3767-4B31-889D-64429E0133D2}">
      <dgm:prSet/>
      <dgm:spPr/>
      <dgm:t>
        <a:bodyPr/>
        <a:lstStyle/>
        <a:p>
          <a:endParaRPr lang="zh-CN" altLang="en-US"/>
        </a:p>
      </dgm:t>
    </dgm:pt>
    <dgm:pt modelId="{CD6DC55E-1DDD-4B5B-A9ED-1FEFB07E46F3}" type="pres">
      <dgm:prSet presAssocID="{3D88D170-E11B-471F-AAE1-F3E9D40FC3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8085BC7-0C7C-4BF0-8BC1-5949EE4D4EA0}" type="pres">
      <dgm:prSet presAssocID="{20DAFEF9-5F04-472D-9C78-275784455509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C111D4CB-09E0-45C7-8D1B-F79EE7AE1E1C}" type="pres">
      <dgm:prSet presAssocID="{45029B12-CEDA-4DEA-925C-8ED986B3F2A2}" presName="node" presStyleLbl="node1" presStyleIdx="0" presStyleCnt="4" custScaleX="160972" custScaleY="867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5B7BE5-ACFA-43A6-BD34-96667C4B2207}" type="pres">
      <dgm:prSet presAssocID="{45029B12-CEDA-4DEA-925C-8ED986B3F2A2}" presName="dummy" presStyleCnt="0"/>
      <dgm:spPr/>
    </dgm:pt>
    <dgm:pt modelId="{F090D214-7C0F-4CF7-B91D-E01E20E83890}" type="pres">
      <dgm:prSet presAssocID="{4D226E0E-47E3-4D7F-9843-52E799EEF130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D180E588-D014-4FD8-A9AC-A3E7FDC12EE5}" type="pres">
      <dgm:prSet presAssocID="{DA085879-A891-4F23-837A-C1EEAFFE8013}" presName="node" presStyleLbl="node1" presStyleIdx="1" presStyleCnt="4" custScaleX="180553" custScaleY="993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875DD1-6869-4A9B-9662-D3F7C7C70572}" type="pres">
      <dgm:prSet presAssocID="{DA085879-A891-4F23-837A-C1EEAFFE8013}" presName="dummy" presStyleCnt="0"/>
      <dgm:spPr/>
    </dgm:pt>
    <dgm:pt modelId="{8FF571A9-DE0C-43D1-80BD-EC0A03805EED}" type="pres">
      <dgm:prSet presAssocID="{4F98C574-9BAC-47A5-B252-A2CF8F6A8E46}" presName="sibTrans" presStyleLbl="sibTrans2D1" presStyleIdx="1" presStyleCnt="4" custScaleX="93195"/>
      <dgm:spPr/>
      <dgm:t>
        <a:bodyPr/>
        <a:lstStyle/>
        <a:p>
          <a:endParaRPr lang="zh-CN" altLang="en-US"/>
        </a:p>
      </dgm:t>
    </dgm:pt>
    <dgm:pt modelId="{42D1F050-D89B-402B-AB20-F67A0976785C}" type="pres">
      <dgm:prSet presAssocID="{250E7C57-132B-44FB-BF36-35F5480C6D31}" presName="node" presStyleLbl="node1" presStyleIdx="2" presStyleCnt="4" custScaleX="173796" custScaleY="737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D48A47-9453-47BC-ACB8-C6AB69263083}" type="pres">
      <dgm:prSet presAssocID="{250E7C57-132B-44FB-BF36-35F5480C6D31}" presName="dummy" presStyleCnt="0"/>
      <dgm:spPr/>
    </dgm:pt>
    <dgm:pt modelId="{72BF238B-8722-4A7C-8185-573B44A2683B}" type="pres">
      <dgm:prSet presAssocID="{1AAB8F72-2A43-4C4D-8798-4B07177F3F79}" presName="sibTrans" presStyleLbl="sibTrans2D1" presStyleIdx="2" presStyleCnt="4" custScaleX="103207" custScaleY="97546"/>
      <dgm:spPr/>
      <dgm:t>
        <a:bodyPr/>
        <a:lstStyle/>
        <a:p>
          <a:endParaRPr lang="zh-CN" altLang="en-US"/>
        </a:p>
      </dgm:t>
    </dgm:pt>
    <dgm:pt modelId="{C226208E-2A4E-468E-8592-7A0CD601F959}" type="pres">
      <dgm:prSet presAssocID="{097096FC-E527-47CD-8460-80C81B759B8A}" presName="node" presStyleLbl="node1" presStyleIdx="3" presStyleCnt="4" custScaleX="167585" custScaleY="91969" custRadScaleRad="100196" custRadScaleInc="-26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A74850-3BB3-4525-B495-125B0976CD2F}" type="pres">
      <dgm:prSet presAssocID="{097096FC-E527-47CD-8460-80C81B759B8A}" presName="dummy" presStyleCnt="0"/>
      <dgm:spPr/>
    </dgm:pt>
    <dgm:pt modelId="{E10C389A-CD68-4ABD-9A63-EFC59FD25720}" type="pres">
      <dgm:prSet presAssocID="{D68EB67C-D1A2-425F-98D4-D4B3DD985DC6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CAD1381F-7145-476D-9426-F1292C69AF65}" type="presOf" srcId="{20DAFEF9-5F04-472D-9C78-275784455509}" destId="{A8085BC7-0C7C-4BF0-8BC1-5949EE4D4EA0}" srcOrd="0" destOrd="0" presId="urn:microsoft.com/office/officeart/2005/8/layout/radial6"/>
    <dgm:cxn modelId="{BF7D1E7D-A4EB-4F8C-91DB-8FBB49BA1781}" type="presOf" srcId="{097096FC-E527-47CD-8460-80C81B759B8A}" destId="{C226208E-2A4E-468E-8592-7A0CD601F959}" srcOrd="0" destOrd="0" presId="urn:microsoft.com/office/officeart/2005/8/layout/radial6"/>
    <dgm:cxn modelId="{8D3A9788-06CB-4C4E-9550-4770BEC4DC6F}" srcId="{20DAFEF9-5F04-472D-9C78-275784455509}" destId="{45029B12-CEDA-4DEA-925C-8ED986B3F2A2}" srcOrd="0" destOrd="0" parTransId="{16346B6C-F3AE-43DB-B808-A01EBD5BAD78}" sibTransId="{4D226E0E-47E3-4D7F-9843-52E799EEF130}"/>
    <dgm:cxn modelId="{1B6EC6D6-7134-4CE1-8142-5ABCE67E005A}" type="presOf" srcId="{4D226E0E-47E3-4D7F-9843-52E799EEF130}" destId="{F090D214-7C0F-4CF7-B91D-E01E20E83890}" srcOrd="0" destOrd="0" presId="urn:microsoft.com/office/officeart/2005/8/layout/radial6"/>
    <dgm:cxn modelId="{EF22F92F-3767-4B31-889D-64429E0133D2}" srcId="{3D88D170-E11B-471F-AAE1-F3E9D40FC372}" destId="{20DAFEF9-5F04-472D-9C78-275784455509}" srcOrd="0" destOrd="0" parTransId="{717D7241-E9B0-4F08-97B2-D9452085E584}" sibTransId="{EAA0C1A6-79F7-4787-82CD-CCB94E63D9C5}"/>
    <dgm:cxn modelId="{36A12D52-4BD5-4BAE-9165-B71BEA2F5EBB}" type="presOf" srcId="{4F98C574-9BAC-47A5-B252-A2CF8F6A8E46}" destId="{8FF571A9-DE0C-43D1-80BD-EC0A03805EED}" srcOrd="0" destOrd="0" presId="urn:microsoft.com/office/officeart/2005/8/layout/radial6"/>
    <dgm:cxn modelId="{9293D77B-EFB4-436A-A169-70EEF9FFBAEB}" type="presOf" srcId="{3D88D170-E11B-471F-AAE1-F3E9D40FC372}" destId="{CD6DC55E-1DDD-4B5B-A9ED-1FEFB07E46F3}" srcOrd="0" destOrd="0" presId="urn:microsoft.com/office/officeart/2005/8/layout/radial6"/>
    <dgm:cxn modelId="{5EA21908-6313-4479-9AA5-EDCFAC454D9A}" type="presOf" srcId="{45029B12-CEDA-4DEA-925C-8ED986B3F2A2}" destId="{C111D4CB-09E0-45C7-8D1B-F79EE7AE1E1C}" srcOrd="0" destOrd="0" presId="urn:microsoft.com/office/officeart/2005/8/layout/radial6"/>
    <dgm:cxn modelId="{73036887-79D0-4241-991E-442604AF775E}" type="presOf" srcId="{250E7C57-132B-44FB-BF36-35F5480C6D31}" destId="{42D1F050-D89B-402B-AB20-F67A0976785C}" srcOrd="0" destOrd="0" presId="urn:microsoft.com/office/officeart/2005/8/layout/radial6"/>
    <dgm:cxn modelId="{8546A1B7-814B-43E4-88AD-4C6DBE921B53}" type="presOf" srcId="{D68EB67C-D1A2-425F-98D4-D4B3DD985DC6}" destId="{E10C389A-CD68-4ABD-9A63-EFC59FD25720}" srcOrd="0" destOrd="0" presId="urn:microsoft.com/office/officeart/2005/8/layout/radial6"/>
    <dgm:cxn modelId="{E1B40DFA-01B3-4618-A53F-34DA9C1D7099}" srcId="{20DAFEF9-5F04-472D-9C78-275784455509}" destId="{DA085879-A891-4F23-837A-C1EEAFFE8013}" srcOrd="1" destOrd="0" parTransId="{4FAADE59-8DBE-483B-A403-F0E915511798}" sibTransId="{4F98C574-9BAC-47A5-B252-A2CF8F6A8E46}"/>
    <dgm:cxn modelId="{9FAAB73A-A9E7-45DA-8975-0ECED9FC0202}" type="presOf" srcId="{DA085879-A891-4F23-837A-C1EEAFFE8013}" destId="{D180E588-D014-4FD8-A9AC-A3E7FDC12EE5}" srcOrd="0" destOrd="0" presId="urn:microsoft.com/office/officeart/2005/8/layout/radial6"/>
    <dgm:cxn modelId="{AC84CE9A-6582-4F6B-A53B-1F8FAEB70633}" srcId="{20DAFEF9-5F04-472D-9C78-275784455509}" destId="{250E7C57-132B-44FB-BF36-35F5480C6D31}" srcOrd="2" destOrd="0" parTransId="{D402CFEB-B5D8-4F47-A5E9-49FDFB9A3AA4}" sibTransId="{1AAB8F72-2A43-4C4D-8798-4B07177F3F79}"/>
    <dgm:cxn modelId="{D2269B8C-1739-4050-9914-DD86A2AF97AF}" srcId="{20DAFEF9-5F04-472D-9C78-275784455509}" destId="{097096FC-E527-47CD-8460-80C81B759B8A}" srcOrd="3" destOrd="0" parTransId="{F9300E05-85D3-4FAE-916E-B7CD009A7C00}" sibTransId="{D68EB67C-D1A2-425F-98D4-D4B3DD985DC6}"/>
    <dgm:cxn modelId="{2D05BD7D-12B3-4758-B3FF-5C91A6485F75}" type="presOf" srcId="{1AAB8F72-2A43-4C4D-8798-4B07177F3F79}" destId="{72BF238B-8722-4A7C-8185-573B44A2683B}" srcOrd="0" destOrd="0" presId="urn:microsoft.com/office/officeart/2005/8/layout/radial6"/>
    <dgm:cxn modelId="{1C3DE5A0-56B9-4E8C-BFEA-77DFEDCD8228}" type="presParOf" srcId="{CD6DC55E-1DDD-4B5B-A9ED-1FEFB07E46F3}" destId="{A8085BC7-0C7C-4BF0-8BC1-5949EE4D4EA0}" srcOrd="0" destOrd="0" presId="urn:microsoft.com/office/officeart/2005/8/layout/radial6"/>
    <dgm:cxn modelId="{CC898A66-2FA5-4286-9652-6EF25A7884B7}" type="presParOf" srcId="{CD6DC55E-1DDD-4B5B-A9ED-1FEFB07E46F3}" destId="{C111D4CB-09E0-45C7-8D1B-F79EE7AE1E1C}" srcOrd="1" destOrd="0" presId="urn:microsoft.com/office/officeart/2005/8/layout/radial6"/>
    <dgm:cxn modelId="{55ADB323-EECA-494D-87FF-42A03B0BE006}" type="presParOf" srcId="{CD6DC55E-1DDD-4B5B-A9ED-1FEFB07E46F3}" destId="{D45B7BE5-ACFA-43A6-BD34-96667C4B2207}" srcOrd="2" destOrd="0" presId="urn:microsoft.com/office/officeart/2005/8/layout/radial6"/>
    <dgm:cxn modelId="{84BAD771-0B04-431D-8372-B15AF21C4BB6}" type="presParOf" srcId="{CD6DC55E-1DDD-4B5B-A9ED-1FEFB07E46F3}" destId="{F090D214-7C0F-4CF7-B91D-E01E20E83890}" srcOrd="3" destOrd="0" presId="urn:microsoft.com/office/officeart/2005/8/layout/radial6"/>
    <dgm:cxn modelId="{24270747-C14C-48DD-9834-03570499D055}" type="presParOf" srcId="{CD6DC55E-1DDD-4B5B-A9ED-1FEFB07E46F3}" destId="{D180E588-D014-4FD8-A9AC-A3E7FDC12EE5}" srcOrd="4" destOrd="0" presId="urn:microsoft.com/office/officeart/2005/8/layout/radial6"/>
    <dgm:cxn modelId="{A0721B2D-CD6F-42DB-ADFC-21DA13965880}" type="presParOf" srcId="{CD6DC55E-1DDD-4B5B-A9ED-1FEFB07E46F3}" destId="{EA875DD1-6869-4A9B-9662-D3F7C7C70572}" srcOrd="5" destOrd="0" presId="urn:microsoft.com/office/officeart/2005/8/layout/radial6"/>
    <dgm:cxn modelId="{E77B3F01-1CF1-4F2A-8A4C-D3F75799CC3B}" type="presParOf" srcId="{CD6DC55E-1DDD-4B5B-A9ED-1FEFB07E46F3}" destId="{8FF571A9-DE0C-43D1-80BD-EC0A03805EED}" srcOrd="6" destOrd="0" presId="urn:microsoft.com/office/officeart/2005/8/layout/radial6"/>
    <dgm:cxn modelId="{120592D2-441A-453C-96B0-E66917914338}" type="presParOf" srcId="{CD6DC55E-1DDD-4B5B-A9ED-1FEFB07E46F3}" destId="{42D1F050-D89B-402B-AB20-F67A0976785C}" srcOrd="7" destOrd="0" presId="urn:microsoft.com/office/officeart/2005/8/layout/radial6"/>
    <dgm:cxn modelId="{811F62CE-854E-4D49-955D-254BD9472483}" type="presParOf" srcId="{CD6DC55E-1DDD-4B5B-A9ED-1FEFB07E46F3}" destId="{52D48A47-9453-47BC-ACB8-C6AB69263083}" srcOrd="8" destOrd="0" presId="urn:microsoft.com/office/officeart/2005/8/layout/radial6"/>
    <dgm:cxn modelId="{C8FCFB0B-2CE5-4359-9CB7-0837816B4968}" type="presParOf" srcId="{CD6DC55E-1DDD-4B5B-A9ED-1FEFB07E46F3}" destId="{72BF238B-8722-4A7C-8185-573B44A2683B}" srcOrd="9" destOrd="0" presId="urn:microsoft.com/office/officeart/2005/8/layout/radial6"/>
    <dgm:cxn modelId="{8F0E1778-C270-42DA-9F72-BD137C04C4DD}" type="presParOf" srcId="{CD6DC55E-1DDD-4B5B-A9ED-1FEFB07E46F3}" destId="{C226208E-2A4E-468E-8592-7A0CD601F959}" srcOrd="10" destOrd="0" presId="urn:microsoft.com/office/officeart/2005/8/layout/radial6"/>
    <dgm:cxn modelId="{2F1508CA-8124-4364-9B34-A88AE6029C64}" type="presParOf" srcId="{CD6DC55E-1DDD-4B5B-A9ED-1FEFB07E46F3}" destId="{28A74850-3BB3-4525-B495-125B0976CD2F}" srcOrd="11" destOrd="0" presId="urn:microsoft.com/office/officeart/2005/8/layout/radial6"/>
    <dgm:cxn modelId="{D0057EF3-F6C0-424A-85F7-DF1D9F159C1E}" type="presParOf" srcId="{CD6DC55E-1DDD-4B5B-A9ED-1FEFB07E46F3}" destId="{E10C389A-CD68-4ABD-9A63-EFC59FD25720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C389A-CD68-4ABD-9A63-EFC59FD25720}">
      <dsp:nvSpPr>
        <dsp:cNvPr id="0" name=""/>
        <dsp:cNvSpPr/>
      </dsp:nvSpPr>
      <dsp:spPr>
        <a:xfrm>
          <a:off x="2500551" y="464431"/>
          <a:ext cx="2889727" cy="2889727"/>
        </a:xfrm>
        <a:prstGeom prst="blockArc">
          <a:avLst>
            <a:gd name="adj1" fmla="val 10752326"/>
            <a:gd name="adj2" fmla="val 16206739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F238B-8722-4A7C-8185-573B44A2683B}">
      <dsp:nvSpPr>
        <dsp:cNvPr id="0" name=""/>
        <dsp:cNvSpPr/>
      </dsp:nvSpPr>
      <dsp:spPr>
        <a:xfrm>
          <a:off x="2454214" y="499894"/>
          <a:ext cx="2982400" cy="2818813"/>
        </a:xfrm>
        <a:prstGeom prst="blockArc">
          <a:avLst>
            <a:gd name="adj1" fmla="val 5393261"/>
            <a:gd name="adj2" fmla="val 10752339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571A9-DE0C-43D1-80BD-EC0A03805EED}">
      <dsp:nvSpPr>
        <dsp:cNvPr id="0" name=""/>
        <dsp:cNvSpPr/>
      </dsp:nvSpPr>
      <dsp:spPr>
        <a:xfrm>
          <a:off x="2601640" y="464434"/>
          <a:ext cx="2693081" cy="2889727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0D214-7C0F-4CF7-B91D-E01E20E83890}">
      <dsp:nvSpPr>
        <dsp:cNvPr id="0" name=""/>
        <dsp:cNvSpPr/>
      </dsp:nvSpPr>
      <dsp:spPr>
        <a:xfrm>
          <a:off x="2503317" y="464434"/>
          <a:ext cx="2889727" cy="2889727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85BC7-0C7C-4BF0-8BC1-5949EE4D4EA0}">
      <dsp:nvSpPr>
        <dsp:cNvPr id="0" name=""/>
        <dsp:cNvSpPr/>
      </dsp:nvSpPr>
      <dsp:spPr>
        <a:xfrm>
          <a:off x="3282851" y="1243968"/>
          <a:ext cx="1330659" cy="133065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175</a:t>
          </a:r>
          <a:r>
            <a:rPr lang="en-US" altLang="zh-CN" sz="2700" kern="1200" dirty="0" smtClean="0">
              <a:latin typeface="仿宋"/>
              <a:ea typeface="仿宋"/>
            </a:rPr>
            <a:t>℃ </a:t>
          </a:r>
          <a:r>
            <a:rPr lang="en-US" altLang="zh-CN" sz="2700" kern="1200" dirty="0" err="1" smtClean="0">
              <a:latin typeface="仿宋"/>
              <a:ea typeface="仿宋"/>
            </a:rPr>
            <a:t>Tvjop</a:t>
          </a:r>
          <a:endParaRPr lang="zh-CN" altLang="en-US" sz="2700" kern="1200" dirty="0"/>
        </a:p>
      </dsp:txBody>
      <dsp:txXfrm>
        <a:off x="3477721" y="1438838"/>
        <a:ext cx="940919" cy="940919"/>
      </dsp:txXfrm>
    </dsp:sp>
    <dsp:sp modelId="{C111D4CB-09E0-45C7-8D1B-F79EE7AE1E1C}">
      <dsp:nvSpPr>
        <dsp:cNvPr id="0" name=""/>
        <dsp:cNvSpPr/>
      </dsp:nvSpPr>
      <dsp:spPr>
        <a:xfrm>
          <a:off x="3198485" y="93722"/>
          <a:ext cx="1499392" cy="80848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1</a:t>
          </a:r>
          <a:r>
            <a:rPr lang="zh-CN" altLang="en-US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、在线缺陷控制</a:t>
          </a:r>
          <a:r>
            <a:rPr lang="en-US" altLang="zh-CN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2</a:t>
          </a:r>
          <a:r>
            <a:rPr lang="zh-CN" altLang="en-US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、鲁棒测试验证</a:t>
          </a:r>
          <a:endParaRPr lang="zh-CN" altLang="en-US" sz="1000" b="1" kern="1200" dirty="0">
            <a:solidFill>
              <a:schemeClr val="tx1">
                <a:lumMod val="50000"/>
                <a:lumOff val="50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418066" y="212122"/>
        <a:ext cx="1060230" cy="571689"/>
      </dsp:txXfrm>
    </dsp:sp>
    <dsp:sp modelId="{D180E588-D014-4FD8-A9AC-A3E7FDC12EE5}">
      <dsp:nvSpPr>
        <dsp:cNvPr id="0" name=""/>
        <dsp:cNvSpPr/>
      </dsp:nvSpPr>
      <dsp:spPr>
        <a:xfrm>
          <a:off x="4518621" y="1446799"/>
          <a:ext cx="1681781" cy="92499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提升功率密度改善损耗</a:t>
          </a:r>
          <a:endParaRPr lang="zh-CN" altLang="en-US" sz="1400" b="1" kern="1200" dirty="0">
            <a:solidFill>
              <a:schemeClr val="tx1">
                <a:lumMod val="50000"/>
                <a:lumOff val="50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4764912" y="1582262"/>
        <a:ext cx="1189199" cy="654071"/>
      </dsp:txXfrm>
    </dsp:sp>
    <dsp:sp modelId="{42D1F050-D89B-402B-AB20-F67A0976785C}">
      <dsp:nvSpPr>
        <dsp:cNvPr id="0" name=""/>
        <dsp:cNvSpPr/>
      </dsp:nvSpPr>
      <dsp:spPr>
        <a:xfrm>
          <a:off x="3138760" y="2977227"/>
          <a:ext cx="1618842" cy="6868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、终端结构设计</a:t>
          </a:r>
          <a:endParaRPr lang="en-US" altLang="zh-CN" sz="1000" b="1" kern="1200" dirty="0" smtClean="0">
            <a:solidFill>
              <a:schemeClr val="tx1">
                <a:lumMod val="50000"/>
                <a:lumOff val="5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2</a:t>
          </a:r>
          <a:r>
            <a:rPr lang="zh-CN" altLang="en-US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rPr>
            <a:t>、新型钝化</a:t>
          </a:r>
          <a:endParaRPr lang="zh-CN" altLang="en-US" sz="1000" b="1" kern="1200" dirty="0">
            <a:solidFill>
              <a:schemeClr val="tx1">
                <a:lumMod val="50000"/>
                <a:lumOff val="50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375834" y="3077807"/>
        <a:ext cx="1144694" cy="485643"/>
      </dsp:txXfrm>
    </dsp:sp>
    <dsp:sp modelId="{C226208E-2A4E-468E-8592-7A0CD601F959}">
      <dsp:nvSpPr>
        <dsp:cNvPr id="0" name=""/>
        <dsp:cNvSpPr/>
      </dsp:nvSpPr>
      <dsp:spPr>
        <a:xfrm>
          <a:off x="1753724" y="1500538"/>
          <a:ext cx="1560989" cy="8566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电场分布优化</a:t>
          </a:r>
          <a:endParaRPr lang="zh-CN" altLang="en-US" sz="1400" b="1" kern="1200" dirty="0">
            <a:solidFill>
              <a:schemeClr val="tx1">
                <a:lumMod val="50000"/>
                <a:lumOff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82326" y="1625992"/>
        <a:ext cx="1103785" cy="605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F1FAED0-7D10-4239-9B56-C55805060B86}" type="datetimeFigureOut">
              <a:rPr lang="zh-CN" altLang="en-US" smtClean="0"/>
              <a:pPr/>
              <a:t>2019-05-15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C147A23-5BA8-44CE-9215-79B767159C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5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各位好，下面由我向各位介绍下我们士兰微电子的</a:t>
            </a:r>
            <a:r>
              <a:rPr lang="en-US" altLang="zh-CN" dirty="0" smtClean="0"/>
              <a:t>IPM</a:t>
            </a:r>
            <a:r>
              <a:rPr lang="zh-CN" altLang="en-US" dirty="0" smtClean="0"/>
              <a:t>产品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45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4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D591-460B-4CB7-BC7B-847DBE8BDFA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34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D591-460B-4CB7-BC7B-847DBE8BDFA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34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D591-460B-4CB7-BC7B-847DBE8BDFA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343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confidential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00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confidential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128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D591-460B-4CB7-BC7B-847DBE8BDFA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34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D591-460B-4CB7-BC7B-847DBE8BDFA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34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这是士兰</a:t>
            </a:r>
            <a:r>
              <a:rPr lang="en-US" altLang="zh-CN" dirty="0" smtClean="0"/>
              <a:t>IPM</a:t>
            </a:r>
            <a:r>
              <a:rPr lang="zh-CN" altLang="en-US" dirty="0" smtClean="0"/>
              <a:t>发展历程。我们</a:t>
            </a:r>
            <a:r>
              <a:rPr lang="en-US" altLang="zh-CN" dirty="0" smtClean="0"/>
              <a:t>2010</a:t>
            </a:r>
            <a:r>
              <a:rPr lang="zh-CN" altLang="en-US" dirty="0" smtClean="0"/>
              <a:t>年开始进行</a:t>
            </a:r>
            <a:r>
              <a:rPr lang="en-US" altLang="zh-CN" dirty="0" smtClean="0"/>
              <a:t>IPM</a:t>
            </a:r>
            <a:r>
              <a:rPr lang="zh-CN" altLang="en-US" dirty="0" smtClean="0"/>
              <a:t>模块设计，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年承担国家</a:t>
            </a:r>
            <a:r>
              <a:rPr lang="en-US" altLang="zh-CN" dirty="0" smtClean="0"/>
              <a:t>02</a:t>
            </a:r>
            <a:r>
              <a:rPr lang="zh-CN" altLang="en-US" dirty="0" smtClean="0"/>
              <a:t>专项，里面包括高压功率模块项目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80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8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2019-05-15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10800000">
            <a:off x="-6898" y="-10666"/>
            <a:ext cx="12197310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118542" y="6510337"/>
            <a:ext cx="2719387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黑体" pitchFamily="2" charset="-12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黑体" pitchFamily="2" charset="-12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黑体" pitchFamily="2" charset="-12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黑体" pitchFamily="2" charset="-12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黑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 smtClean="0">
                <a:solidFill>
                  <a:srgbClr val="2555B5"/>
                </a:solidFill>
                <a:latin typeface="Arial" charset="0"/>
                <a:ea typeface="宋体" pitchFamily="2" charset="-122"/>
              </a:rPr>
              <a:t>Company Confidential</a:t>
            </a:r>
          </a:p>
        </p:txBody>
      </p:sp>
      <p:sp>
        <p:nvSpPr>
          <p:cNvPr id="8" name="页脚占位符 2"/>
          <p:cNvSpPr txBox="1">
            <a:spLocks noGrp="1"/>
          </p:cNvSpPr>
          <p:nvPr userDrawn="1"/>
        </p:nvSpPr>
        <p:spPr bwMode="auto">
          <a:xfrm>
            <a:off x="9335566" y="6538913"/>
            <a:ext cx="2535237" cy="2238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黑体" pitchFamily="49" charset="-12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黑体" pitchFamily="49" charset="-12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黑体" pitchFamily="49" charset="-12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黑体" pitchFamily="49" charset="-12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黑体" pitchFamily="49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400" dirty="0" smtClean="0">
                <a:solidFill>
                  <a:srgbClr val="2555B5"/>
                </a:solidFill>
                <a:latin typeface="+mn-lt"/>
              </a:rPr>
              <a:t>Page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</a:rPr>
              <a:t> </a:t>
            </a:r>
            <a:fld id="{2F7CEF75-D483-4499-B184-BD105C81C751}" type="slidenum">
              <a:rPr lang="en-US" altLang="zh-CN" sz="1400" smtClean="0">
                <a:solidFill>
                  <a:srgbClr val="2555B5"/>
                </a:solidFill>
                <a:latin typeface="+mn-lt"/>
              </a:rPr>
              <a:pPr algn="r" eaLnBrk="1" hangingPunct="1">
                <a:defRPr/>
              </a:pPr>
              <a:t>‹#›</a:t>
            </a:fld>
            <a:endParaRPr lang="en-US" altLang="zh-CN" sz="1400" dirty="0" smtClean="0">
              <a:solidFill>
                <a:srgbClr val="2555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9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microsoft.com/office/2007/relationships/hdphoto" Target="../media/hdphoto1.wdp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19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19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jpe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9.png"/><Relationship Id="rId3" Type="http://schemas.openxmlformats.org/officeDocument/2006/relationships/image" Target="../media/image79.pn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emf"/><Relationship Id="rId5" Type="http://schemas.openxmlformats.org/officeDocument/2006/relationships/image" Target="../media/image81.png"/><Relationship Id="rId10" Type="http://schemas.openxmlformats.org/officeDocument/2006/relationships/image" Target="../media/image92.png"/><Relationship Id="rId4" Type="http://schemas.openxmlformats.org/officeDocument/2006/relationships/image" Target="../media/image80.png"/><Relationship Id="rId9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9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image" Target="../media/image18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0.png"/><Relationship Id="rId7" Type="http://schemas.openxmlformats.org/officeDocument/2006/relationships/image" Target="../media/image1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9.png"/><Relationship Id="rId4" Type="http://schemas.openxmlformats.org/officeDocument/2006/relationships/image" Target="../media/image115.png"/><Relationship Id="rId9" Type="http://schemas.openxmlformats.org/officeDocument/2006/relationships/image" Target="../media/image1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cid:image005.png@01D27431.CBB482B0" TargetMode="External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cid:image006.png@01D27431.CBB482B0" TargetMode="External"/><Relationship Id="rId4" Type="http://schemas.openxmlformats.org/officeDocument/2006/relationships/image" Target="../media/image122.png"/><Relationship Id="rId9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1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diagramDrawing" Target="../diagrams/drawing1.xml"/><Relationship Id="rId1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18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46.png"/><Relationship Id="rId2" Type="http://schemas.openxmlformats.org/officeDocument/2006/relationships/image" Target="../media/image39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6.png"/><Relationship Id="rId15" Type="http://schemas.openxmlformats.org/officeDocument/2006/relationships/image" Target="../media/image45.png"/><Relationship Id="rId10" Type="http://schemas.openxmlformats.org/officeDocument/2006/relationships/diagramLayout" Target="../diagrams/layout1.xml"/><Relationship Id="rId19" Type="http://schemas.openxmlformats.org/officeDocument/2006/relationships/image" Target="../media/image19.png"/><Relationship Id="rId4" Type="http://schemas.openxmlformats.org/officeDocument/2006/relationships/image" Target="../media/image41.png"/><Relationship Id="rId9" Type="http://schemas.openxmlformats.org/officeDocument/2006/relationships/diagramData" Target="../diagrams/data1.xml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413" cy="425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0"/>
          <a:stretch/>
        </p:blipFill>
        <p:spPr bwMode="auto">
          <a:xfrm>
            <a:off x="-3175" y="4362044"/>
            <a:ext cx="12199938" cy="250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流程图: 决策 74"/>
          <p:cNvSpPr/>
          <p:nvPr/>
        </p:nvSpPr>
        <p:spPr>
          <a:xfrm>
            <a:off x="8611338" y="4795256"/>
            <a:ext cx="274775" cy="265616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3"/>
          <p:cNvSpPr txBox="1"/>
          <p:nvPr/>
        </p:nvSpPr>
        <p:spPr>
          <a:xfrm>
            <a:off x="118541" y="4697260"/>
            <a:ext cx="863018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kern="2200" spc="3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itchFamily="34" charset="-122"/>
                <a:ea typeface="微软雅黑" pitchFamily="34" charset="-122"/>
              </a:rPr>
              <a:t>车载</a:t>
            </a:r>
            <a:r>
              <a:rPr lang="en-US" altLang="zh-CN" sz="4000" b="1" kern="2200" spc="3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itchFamily="34" charset="-122"/>
                <a:ea typeface="微软雅黑" pitchFamily="34" charset="-122"/>
              </a:rPr>
              <a:t>IGBT</a:t>
            </a:r>
            <a:r>
              <a:rPr lang="zh-CN" altLang="en-US" sz="4000" b="1" kern="2200" spc="3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itchFamily="34" charset="-122"/>
                <a:ea typeface="微软雅黑" pitchFamily="34" charset="-122"/>
              </a:rPr>
              <a:t>芯片与模块产品开发</a:t>
            </a:r>
            <a:endParaRPr lang="zh-CN" altLang="en-US" sz="4000" b="1" kern="2200" spc="3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44000">
                    <a:srgbClr val="0070C0">
                      <a:shade val="67500"/>
                      <a:satMod val="115000"/>
                    </a:srgbClr>
                  </a:gs>
                  <a:gs pos="75000">
                    <a:srgbClr val="00B0F0"/>
                  </a:gs>
                  <a:gs pos="56000">
                    <a:srgbClr val="0070C0">
                      <a:shade val="100000"/>
                      <a:satMod val="115000"/>
                    </a:srgbClr>
                  </a:gs>
                </a:gsLst>
                <a:lin ang="18000000" scaled="0"/>
                <a:tileRect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文本框 45"/>
          <p:cNvSpPr txBox="1"/>
          <p:nvPr/>
        </p:nvSpPr>
        <p:spPr>
          <a:xfrm>
            <a:off x="694606" y="5601571"/>
            <a:ext cx="8746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方正大黑简体" pitchFamily="2" charset="-122"/>
                <a:ea typeface="方正大黑简体" pitchFamily="2" charset="-122"/>
              </a:rPr>
              <a:t>主讲人：杭州士兰微电子股份有限公司   顾悦吉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78" name="流程图: 决策 77"/>
          <p:cNvSpPr/>
          <p:nvPr/>
        </p:nvSpPr>
        <p:spPr>
          <a:xfrm>
            <a:off x="9166070" y="3763551"/>
            <a:ext cx="1931813" cy="1867419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流程图: 决策 78"/>
          <p:cNvSpPr/>
          <p:nvPr/>
        </p:nvSpPr>
        <p:spPr>
          <a:xfrm>
            <a:off x="8891295" y="4789573"/>
            <a:ext cx="549549" cy="531231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流程图: 决策 79"/>
          <p:cNvSpPr/>
          <p:nvPr/>
        </p:nvSpPr>
        <p:spPr>
          <a:xfrm>
            <a:off x="10440299" y="3553321"/>
            <a:ext cx="667662" cy="645407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流程图: 决策 80"/>
          <p:cNvSpPr/>
          <p:nvPr/>
        </p:nvSpPr>
        <p:spPr>
          <a:xfrm>
            <a:off x="11308013" y="3429000"/>
            <a:ext cx="257216" cy="248642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流程图: 决策 81"/>
          <p:cNvSpPr/>
          <p:nvPr/>
        </p:nvSpPr>
        <p:spPr>
          <a:xfrm>
            <a:off x="10858137" y="3750918"/>
            <a:ext cx="1156968" cy="1118403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流程图: 决策 82"/>
          <p:cNvSpPr/>
          <p:nvPr/>
        </p:nvSpPr>
        <p:spPr>
          <a:xfrm>
            <a:off x="10897567" y="4842921"/>
            <a:ext cx="667662" cy="645407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568067" y="6377211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方正大黑简体" pitchFamily="2" charset="-122"/>
                <a:ea typeface="方正大黑简体" pitchFamily="2" charset="-122"/>
              </a:rPr>
              <a:t>2019-04-18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57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375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375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375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75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0" y="-142"/>
            <a:ext cx="5230367" cy="44317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ular Callout 16"/>
          <p:cNvSpPr/>
          <p:nvPr/>
        </p:nvSpPr>
        <p:spPr>
          <a:xfrm>
            <a:off x="6061292" y="2204864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FAC14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ctangle 20"/>
          <p:cNvSpPr>
            <a:spLocks/>
          </p:cNvSpPr>
          <p:nvPr/>
        </p:nvSpPr>
        <p:spPr bwMode="auto">
          <a:xfrm>
            <a:off x="7175326" y="2348880"/>
            <a:ext cx="4121684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IGBT</a:t>
            </a:r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芯片技术发展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2" name="Rectangle 36"/>
          <p:cNvSpPr>
            <a:spLocks/>
          </p:cNvSpPr>
          <p:nvPr/>
        </p:nvSpPr>
        <p:spPr bwMode="auto">
          <a:xfrm>
            <a:off x="6311230" y="1525508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7CB5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1</a:t>
            </a:r>
            <a:endParaRPr lang="en-US" altLang="id-ID" sz="2400" b="1" dirty="0">
              <a:solidFill>
                <a:srgbClr val="7CB5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3" name="Rectangle 37"/>
          <p:cNvSpPr>
            <a:spLocks/>
          </p:cNvSpPr>
          <p:nvPr/>
        </p:nvSpPr>
        <p:spPr bwMode="auto">
          <a:xfrm>
            <a:off x="6023198" y="2469077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FAC1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2</a:t>
            </a:r>
            <a:endParaRPr lang="en-US" altLang="id-ID" sz="2400" b="1" dirty="0">
              <a:solidFill>
                <a:srgbClr val="FAC1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4" name="Rectangular Callout 7"/>
          <p:cNvSpPr/>
          <p:nvPr/>
        </p:nvSpPr>
        <p:spPr>
          <a:xfrm>
            <a:off x="5697141" y="3212976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202F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6788487" y="3356992"/>
            <a:ext cx="4275271" cy="42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IPM</a:t>
            </a:r>
            <a:r>
              <a:rPr lang="zh-CN" altLang="en-US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9" name="Rectangle 34"/>
          <p:cNvSpPr>
            <a:spLocks/>
          </p:cNvSpPr>
          <p:nvPr/>
        </p:nvSpPr>
        <p:spPr bwMode="auto">
          <a:xfrm>
            <a:off x="5650133" y="3477189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202F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3</a:t>
            </a:r>
            <a:endParaRPr lang="en-US" altLang="id-ID" sz="2400" b="1" dirty="0">
              <a:solidFill>
                <a:srgbClr val="202F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30" name="Rectangular Callout 8"/>
          <p:cNvSpPr/>
          <p:nvPr/>
        </p:nvSpPr>
        <p:spPr>
          <a:xfrm>
            <a:off x="5337100" y="4272947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1C94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Rectangle 17"/>
          <p:cNvSpPr>
            <a:spLocks/>
          </p:cNvSpPr>
          <p:nvPr/>
        </p:nvSpPr>
        <p:spPr bwMode="auto">
          <a:xfrm>
            <a:off x="6416616" y="4437112"/>
            <a:ext cx="5367222" cy="3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/>
            <a:r>
              <a:rPr lang="en-US" altLang="zh-CN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PIM</a:t>
            </a:r>
            <a:r>
              <a:rPr lang="zh-CN" altLang="en-US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33" name="Rectangle 35"/>
          <p:cNvSpPr>
            <a:spLocks/>
          </p:cNvSpPr>
          <p:nvPr/>
        </p:nvSpPr>
        <p:spPr bwMode="auto">
          <a:xfrm>
            <a:off x="5290093" y="4518846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1C94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4</a:t>
            </a:r>
            <a:endParaRPr lang="en-US" altLang="id-ID" sz="2400" b="1" dirty="0">
              <a:solidFill>
                <a:srgbClr val="1C94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-743" y="3552867"/>
            <a:ext cx="5231110" cy="1748341"/>
            <a:chOff x="0" y="893915"/>
            <a:chExt cx="6840760" cy="1284643"/>
          </a:xfrm>
        </p:grpSpPr>
        <p:sp>
          <p:nvSpPr>
            <p:cNvPr id="43" name="流程图: 决策 42"/>
            <p:cNvSpPr/>
            <p:nvPr/>
          </p:nvSpPr>
          <p:spPr>
            <a:xfrm flipV="1">
              <a:off x="0" y="893915"/>
              <a:ext cx="6840760" cy="1284643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3"/>
            <p:cNvSpPr txBox="1"/>
            <p:nvPr/>
          </p:nvSpPr>
          <p:spPr>
            <a:xfrm>
              <a:off x="2382197" y="1242819"/>
              <a:ext cx="2062320" cy="56536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spc="600" dirty="0">
                  <a:solidFill>
                    <a:schemeClr val="bg1"/>
                  </a:solidFill>
                  <a:latin typeface="Arial Black" pitchFamily="34" charset="0"/>
                  <a:ea typeface="微软雅黑" pitchFamily="34" charset="-122"/>
                </a:rPr>
                <a:t>主题</a:t>
              </a:r>
            </a:p>
          </p:txBody>
        </p:sp>
      </p:grpSp>
      <p:sp>
        <p:nvSpPr>
          <p:cNvPr id="20" name="Rectangular Callout 8"/>
          <p:cNvSpPr/>
          <p:nvPr/>
        </p:nvSpPr>
        <p:spPr>
          <a:xfrm>
            <a:off x="4966172" y="5301208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ctangle 17"/>
          <p:cNvSpPr>
            <a:spLocks/>
          </p:cNvSpPr>
          <p:nvPr/>
        </p:nvSpPr>
        <p:spPr bwMode="auto">
          <a:xfrm>
            <a:off x="5984568" y="5445224"/>
            <a:ext cx="5367222" cy="3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未来工作与展望</a:t>
            </a:r>
            <a:endParaRPr lang="en-US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7" name="Rectangle 35"/>
          <p:cNvSpPr>
            <a:spLocks/>
          </p:cNvSpPr>
          <p:nvPr/>
        </p:nvSpPr>
        <p:spPr bwMode="auto">
          <a:xfrm>
            <a:off x="4930053" y="5511664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5</a:t>
            </a:r>
            <a:endParaRPr lang="en-US" altLang="id-ID" sz="24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5" name="Rectangle 17"/>
          <p:cNvSpPr>
            <a:spLocks/>
          </p:cNvSpPr>
          <p:nvPr/>
        </p:nvSpPr>
        <p:spPr bwMode="auto">
          <a:xfrm>
            <a:off x="7430021" y="1412776"/>
            <a:ext cx="4785865" cy="3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士兰微电子介绍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8" name="Rectangular Callout 9"/>
          <p:cNvSpPr/>
          <p:nvPr/>
        </p:nvSpPr>
        <p:spPr>
          <a:xfrm>
            <a:off x="6370442" y="1268760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7CB55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57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2" grpId="0"/>
      <p:bldP spid="23" grpId="0"/>
      <p:bldP spid="24" grpId="0" animBg="1"/>
      <p:bldP spid="26" grpId="0"/>
      <p:bldP spid="29" grpId="0"/>
      <p:bldP spid="30" grpId="0" animBg="1"/>
      <p:bldP spid="32" grpId="0"/>
      <p:bldP spid="33" grpId="0"/>
      <p:bldP spid="20" grpId="0" animBg="1"/>
      <p:bldP spid="21" grpId="0"/>
      <p:bldP spid="27" grpId="0"/>
      <p:bldP spid="25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862183" y="3339002"/>
            <a:ext cx="1156616" cy="1156616"/>
            <a:chOff x="3290368" y="3812692"/>
            <a:chExt cx="1344613" cy="1344613"/>
          </a:xfrm>
        </p:grpSpPr>
        <p:sp>
          <p:nvSpPr>
            <p:cNvPr id="62" name="椭圆 61"/>
            <p:cNvSpPr/>
            <p:nvPr/>
          </p:nvSpPr>
          <p:spPr bwMode="auto">
            <a:xfrm>
              <a:off x="3493565" y="4020656"/>
              <a:ext cx="968372" cy="966787"/>
            </a:xfrm>
            <a:prstGeom prst="ellipse">
              <a:avLst/>
            </a:prstGeom>
            <a:solidFill>
              <a:srgbClr val="27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 bwMode="auto">
            <a:xfrm>
              <a:off x="3290368" y="3812692"/>
              <a:ext cx="1344613" cy="1344613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516777" y="3996669"/>
            <a:ext cx="1140069" cy="1140070"/>
            <a:chOff x="5372038" y="3994462"/>
            <a:chExt cx="1344612" cy="1344612"/>
          </a:xfrm>
        </p:grpSpPr>
        <p:sp>
          <p:nvSpPr>
            <p:cNvPr id="65" name="椭圆 64"/>
            <p:cNvSpPr/>
            <p:nvPr/>
          </p:nvSpPr>
          <p:spPr bwMode="auto">
            <a:xfrm>
              <a:off x="5560949" y="4182581"/>
              <a:ext cx="966789" cy="968373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/>
            </a:p>
          </p:txBody>
        </p:sp>
        <p:sp>
          <p:nvSpPr>
            <p:cNvPr id="66" name="椭圆 65"/>
            <p:cNvSpPr/>
            <p:nvPr/>
          </p:nvSpPr>
          <p:spPr bwMode="auto">
            <a:xfrm>
              <a:off x="5372038" y="3994462"/>
              <a:ext cx="1344612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470194" y="2517300"/>
            <a:ext cx="1119644" cy="1119644"/>
            <a:chOff x="5107018" y="3701771"/>
            <a:chExt cx="1631950" cy="1631950"/>
          </a:xfrm>
        </p:grpSpPr>
        <p:sp>
          <p:nvSpPr>
            <p:cNvPr id="71" name="椭圆 70"/>
            <p:cNvSpPr/>
            <p:nvPr/>
          </p:nvSpPr>
          <p:spPr bwMode="auto">
            <a:xfrm>
              <a:off x="5343555" y="3943659"/>
              <a:ext cx="1174749" cy="11763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b="1" dirty="0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5107018" y="3701771"/>
              <a:ext cx="1631950" cy="1631950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611978" y="2519021"/>
            <a:ext cx="1185870" cy="1185870"/>
            <a:chOff x="10010256" y="3633305"/>
            <a:chExt cx="1344612" cy="1344612"/>
          </a:xfrm>
        </p:grpSpPr>
        <p:sp>
          <p:nvSpPr>
            <p:cNvPr id="74" name="椭圆 73"/>
            <p:cNvSpPr/>
            <p:nvPr/>
          </p:nvSpPr>
          <p:spPr bwMode="auto">
            <a:xfrm>
              <a:off x="10198375" y="3822216"/>
              <a:ext cx="968374" cy="96678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10010256" y="3633305"/>
              <a:ext cx="1344612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76" name="文本框 51"/>
            <p:cNvSpPr txBox="1"/>
            <p:nvPr/>
          </p:nvSpPr>
          <p:spPr bwMode="auto">
            <a:xfrm>
              <a:off x="10216163" y="4086669"/>
              <a:ext cx="951378" cy="471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7" name="文本框 64"/>
          <p:cNvSpPr txBox="1"/>
          <p:nvPr/>
        </p:nvSpPr>
        <p:spPr>
          <a:xfrm>
            <a:off x="334566" y="2730996"/>
            <a:ext cx="2046648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HVIC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IGBT</a:t>
            </a:r>
          </a:p>
          <a:p>
            <a:pPr algn="ctr">
              <a:defRPr/>
            </a:pP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MOS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等芯片到位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8" name="直接箭头连接符 77"/>
          <p:cNvCxnSpPr/>
          <p:nvPr/>
        </p:nvCxnSpPr>
        <p:spPr>
          <a:xfrm flipV="1">
            <a:off x="2116463" y="3366371"/>
            <a:ext cx="303073" cy="21817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>
          <a:xfrm>
            <a:off x="3393615" y="3610440"/>
            <a:ext cx="246323" cy="38485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 flipV="1">
            <a:off x="4496672" y="3679073"/>
            <a:ext cx="308789" cy="31759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64"/>
          <p:cNvSpPr txBox="1"/>
          <p:nvPr/>
        </p:nvSpPr>
        <p:spPr>
          <a:xfrm>
            <a:off x="4261167" y="1988840"/>
            <a:ext cx="1887492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推出</a:t>
            </a: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DIP24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endParaRPr lang="en-US" altLang="zh-CN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空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调压缩机驱动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54646" y="3769306"/>
            <a:ext cx="832980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2009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20077" y="2924944"/>
            <a:ext cx="830767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76954" y="4417369"/>
            <a:ext cx="819721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93576" y="2952515"/>
            <a:ext cx="862932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 flipV="1">
            <a:off x="5836096" y="2497537"/>
            <a:ext cx="420561" cy="27003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/>
          <p:cNvGrpSpPr/>
          <p:nvPr/>
        </p:nvGrpSpPr>
        <p:grpSpPr>
          <a:xfrm>
            <a:off x="6424192" y="1877628"/>
            <a:ext cx="1140069" cy="1140070"/>
            <a:chOff x="5372038" y="3994462"/>
            <a:chExt cx="1344612" cy="1344612"/>
          </a:xfrm>
        </p:grpSpPr>
        <p:sp>
          <p:nvSpPr>
            <p:cNvPr id="100" name="椭圆 99"/>
            <p:cNvSpPr/>
            <p:nvPr/>
          </p:nvSpPr>
          <p:spPr bwMode="auto">
            <a:xfrm>
              <a:off x="5560953" y="4192898"/>
              <a:ext cx="966790" cy="968373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/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5372038" y="3994462"/>
              <a:ext cx="1344612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584369" y="2329136"/>
            <a:ext cx="819721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7871119" y="2951736"/>
            <a:ext cx="1173091" cy="1173091"/>
            <a:chOff x="8479907" y="1738520"/>
            <a:chExt cx="1343025" cy="1343025"/>
          </a:xfrm>
        </p:grpSpPr>
        <p:sp>
          <p:nvSpPr>
            <p:cNvPr id="105" name="椭圆 104"/>
            <p:cNvSpPr/>
            <p:nvPr/>
          </p:nvSpPr>
          <p:spPr bwMode="auto">
            <a:xfrm>
              <a:off x="8667231" y="1925844"/>
              <a:ext cx="968375" cy="9683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8479907" y="1738520"/>
              <a:ext cx="1343025" cy="1343025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cxnSp>
        <p:nvCxnSpPr>
          <p:cNvPr id="107" name="直接箭头连接符 106"/>
          <p:cNvCxnSpPr/>
          <p:nvPr/>
        </p:nvCxnSpPr>
        <p:spPr>
          <a:xfrm>
            <a:off x="7534672" y="2833512"/>
            <a:ext cx="305520" cy="34895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8043393" y="3371295"/>
            <a:ext cx="837194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9955174" y="2230811"/>
            <a:ext cx="1185870" cy="1185870"/>
            <a:chOff x="10010256" y="3633305"/>
            <a:chExt cx="1344612" cy="1344612"/>
          </a:xfrm>
        </p:grpSpPr>
        <p:sp>
          <p:nvSpPr>
            <p:cNvPr id="111" name="椭圆 110"/>
            <p:cNvSpPr/>
            <p:nvPr/>
          </p:nvSpPr>
          <p:spPr bwMode="auto">
            <a:xfrm>
              <a:off x="10216827" y="3822216"/>
              <a:ext cx="968374" cy="96678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10010256" y="3633305"/>
              <a:ext cx="1344612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113" name="文本框 51"/>
            <p:cNvSpPr txBox="1"/>
            <p:nvPr/>
          </p:nvSpPr>
          <p:spPr bwMode="auto">
            <a:xfrm>
              <a:off x="10216163" y="4086669"/>
              <a:ext cx="951378" cy="471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14" name="直接箭头连接符 113"/>
          <p:cNvCxnSpPr/>
          <p:nvPr/>
        </p:nvCxnSpPr>
        <p:spPr>
          <a:xfrm flipV="1">
            <a:off x="9191549" y="3089979"/>
            <a:ext cx="680173" cy="29555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64"/>
          <p:cNvSpPr txBox="1"/>
          <p:nvPr/>
        </p:nvSpPr>
        <p:spPr>
          <a:xfrm>
            <a:off x="7295773" y="4278868"/>
            <a:ext cx="2487454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推出</a:t>
            </a: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SOP37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endParaRPr lang="en-US" altLang="zh-CN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单芯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片风机驱动</a:t>
            </a:r>
            <a:endParaRPr lang="en-US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137359" y="2669857"/>
            <a:ext cx="862932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文本框 64"/>
          <p:cNvSpPr txBox="1"/>
          <p:nvPr/>
        </p:nvSpPr>
        <p:spPr>
          <a:xfrm>
            <a:off x="5807174" y="1218828"/>
            <a:ext cx="2487454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推出</a:t>
            </a: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DIP25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endParaRPr lang="en-US" altLang="zh-CN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风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机驱动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62958" y="179939"/>
            <a:ext cx="4796948" cy="5847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士兰 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IPM 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发 展 历 程</a:t>
            </a:r>
          </a:p>
        </p:txBody>
      </p:sp>
      <p:sp>
        <p:nvSpPr>
          <p:cNvPr id="50" name="文本框 64"/>
          <p:cNvSpPr txBox="1"/>
          <p:nvPr/>
        </p:nvSpPr>
        <p:spPr>
          <a:xfrm>
            <a:off x="9325098" y="1506860"/>
            <a:ext cx="2487454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推出</a:t>
            </a: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DIP26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endParaRPr lang="en-US" altLang="zh-CN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RC-IGBT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小型化</a:t>
            </a:r>
            <a:endParaRPr lang="en-US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11279782" y="2842157"/>
            <a:ext cx="68624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05064"/>
            <a:ext cx="1826762" cy="176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文本框 64"/>
          <p:cNvSpPr txBox="1"/>
          <p:nvPr/>
        </p:nvSpPr>
        <p:spPr>
          <a:xfrm>
            <a:off x="1666245" y="2104701"/>
            <a:ext cx="2845462" cy="3231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r>
              <a:rPr lang="en-US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IPM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模块设计</a:t>
            </a:r>
          </a:p>
        </p:txBody>
      </p:sp>
      <p:sp>
        <p:nvSpPr>
          <p:cNvPr id="55" name="文本框 64"/>
          <p:cNvSpPr txBox="1"/>
          <p:nvPr/>
        </p:nvSpPr>
        <p:spPr>
          <a:xfrm>
            <a:off x="3112454" y="5164024"/>
            <a:ext cx="2046648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推出系列</a:t>
            </a:r>
            <a:r>
              <a:rPr lang="en-US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IPM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endParaRPr lang="en-US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IPM23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DIP27</a:t>
            </a:r>
            <a:r>
              <a:rPr lang="zh-CN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5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 rot="2477623">
            <a:off x="1500364" y="4637245"/>
            <a:ext cx="1541462" cy="1387475"/>
          </a:xfrm>
          <a:prstGeom prst="ellipse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>
              <a:defRPr/>
            </a:pPr>
            <a:endParaRPr lang="zh-CN" altLang="en-US" sz="210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rot="21433954">
            <a:off x="2102531" y="3393232"/>
            <a:ext cx="2418953" cy="2365019"/>
          </a:xfrm>
          <a:prstGeom prst="ellipse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>
              <a:defRPr/>
            </a:pPr>
            <a:endParaRPr lang="zh-CN" altLang="en-US" sz="2100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rot="21433954">
            <a:off x="8237896" y="1705018"/>
            <a:ext cx="2436812" cy="2314576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>
              <a:defRPr/>
            </a:pPr>
            <a:endParaRPr lang="zh-CN" altLang="en-US" sz="2100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 rot="2477623">
            <a:off x="6430241" y="1956147"/>
            <a:ext cx="2159000" cy="2517775"/>
          </a:xfrm>
          <a:prstGeom prst="ellipse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>
              <a:defRPr/>
            </a:pPr>
            <a:endParaRPr lang="zh-CN" altLang="en-US" sz="2100">
              <a:solidFill>
                <a:prstClr val="white"/>
              </a:solidFill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H="1" flipV="1">
            <a:off x="1500368" y="1252197"/>
            <a:ext cx="39687" cy="4765676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algn="l">
              <a:defRPr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406580" y="6035335"/>
            <a:ext cx="11271579" cy="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algn="l">
              <a:defRPr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162231" y="6205198"/>
            <a:ext cx="112553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40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10W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157844" y="6205203"/>
            <a:ext cx="112553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100W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67214" y="6205198"/>
            <a:ext cx="1485900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700W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524923" y="6194086"/>
            <a:ext cx="1485900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1500W</a:t>
            </a: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1541637" y="6033759"/>
            <a:ext cx="0" cy="22542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algn="l">
              <a:defRPr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5806527" y="6035345"/>
            <a:ext cx="0" cy="22542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algn="l">
              <a:defRPr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8233123" y="6035345"/>
            <a:ext cx="0" cy="22542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algn="l">
              <a:defRPr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9760245" y="6035345"/>
            <a:ext cx="0" cy="22542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algn="l">
              <a:defRPr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2052819" y="6205198"/>
            <a:ext cx="112553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40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30W</a:t>
            </a: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2413173" y="6035345"/>
            <a:ext cx="0" cy="22542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algn="l">
              <a:defRPr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3540298" y="6017884"/>
            <a:ext cx="0" cy="22542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algn="l">
              <a:defRPr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060881" y="6205198"/>
            <a:ext cx="112553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40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60W</a:t>
            </a: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4709843" y="6035345"/>
            <a:ext cx="0" cy="22542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algn="l">
              <a:defRPr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257701" y="6205203"/>
            <a:ext cx="112553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500W</a:t>
            </a: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6923967" y="6035345"/>
            <a:ext cx="0" cy="22542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algn="l">
              <a:defRPr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406577" y="3044485"/>
            <a:ext cx="91440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zh-CN" altLang="en-US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406577" y="4330360"/>
            <a:ext cx="91440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zh-CN" altLang="en-US"/>
          </a:p>
        </p:txBody>
      </p:sp>
      <p:pic>
        <p:nvPicPr>
          <p:cNvPr id="47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077">
            <a:off x="8899883" y="1631992"/>
            <a:ext cx="13874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63"/>
          <p:cNvSpPr txBox="1">
            <a:spLocks noChangeArrowheads="1"/>
          </p:cNvSpPr>
          <p:nvPr/>
        </p:nvSpPr>
        <p:spPr bwMode="auto">
          <a:xfrm>
            <a:off x="9139594" y="2487666"/>
            <a:ext cx="582188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000">
                <a:solidFill>
                  <a:srgbClr val="000000"/>
                </a:solidFill>
                <a:cs typeface="Arial" charset="0"/>
              </a:rPr>
              <a:t>DIP-27</a:t>
            </a:r>
            <a:endParaRPr lang="zh-CN" alt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" name="TextBox 64"/>
          <p:cNvSpPr txBox="1">
            <a:spLocks noChangeArrowheads="1"/>
          </p:cNvSpPr>
          <p:nvPr/>
        </p:nvSpPr>
        <p:spPr bwMode="auto">
          <a:xfrm>
            <a:off x="7337457" y="2822759"/>
            <a:ext cx="582188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000">
                <a:solidFill>
                  <a:srgbClr val="000000"/>
                </a:solidFill>
                <a:cs typeface="Arial" charset="0"/>
              </a:rPr>
              <a:t>DIP-24</a:t>
            </a:r>
            <a:endParaRPr lang="zh-CN" alt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9047534" y="6205198"/>
            <a:ext cx="1485900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3000W</a:t>
            </a:r>
          </a:p>
        </p:txBody>
      </p:sp>
      <p:sp>
        <p:nvSpPr>
          <p:cNvPr id="59" name="TextBox 76"/>
          <p:cNvSpPr txBox="1">
            <a:spLocks noChangeArrowheads="1"/>
          </p:cNvSpPr>
          <p:nvPr/>
        </p:nvSpPr>
        <p:spPr bwMode="auto">
          <a:xfrm>
            <a:off x="3491087" y="4035973"/>
            <a:ext cx="538908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000">
                <a:solidFill>
                  <a:srgbClr val="000000"/>
                </a:solidFill>
                <a:cs typeface="Arial" charset="0"/>
              </a:rPr>
              <a:t>DIP23</a:t>
            </a:r>
            <a:endParaRPr lang="zh-CN" alt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" name="TextBox 77"/>
          <p:cNvSpPr txBox="1">
            <a:spLocks noChangeArrowheads="1"/>
          </p:cNvSpPr>
          <p:nvPr/>
        </p:nvSpPr>
        <p:spPr bwMode="auto">
          <a:xfrm>
            <a:off x="2843386" y="4035973"/>
            <a:ext cx="595012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000">
                <a:solidFill>
                  <a:srgbClr val="000000"/>
                </a:solidFill>
                <a:cs typeface="Arial" charset="0"/>
              </a:rPr>
              <a:t>SOP23</a:t>
            </a:r>
            <a:endParaRPr lang="zh-CN" alt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" name="TextBox 78"/>
          <p:cNvSpPr txBox="1">
            <a:spLocks noChangeArrowheads="1"/>
          </p:cNvSpPr>
          <p:nvPr/>
        </p:nvSpPr>
        <p:spPr bwMode="auto">
          <a:xfrm>
            <a:off x="1906760" y="5021419"/>
            <a:ext cx="84123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1000" dirty="0">
                <a:solidFill>
                  <a:srgbClr val="000000"/>
                </a:solidFill>
                <a:cs typeface="Arial" pitchFamily="34" charset="0"/>
              </a:rPr>
              <a:t>SOP37</a:t>
            </a:r>
          </a:p>
          <a:p>
            <a:pPr algn="l" eaLnBrk="1" hangingPunct="1">
              <a:defRPr/>
            </a:pPr>
            <a:r>
              <a:rPr lang="en-US" altLang="zh-CN" sz="1000" b="1" kern="100" dirty="0">
                <a:solidFill>
                  <a:prstClr val="black"/>
                </a:solidFill>
                <a:latin typeface="Arial"/>
                <a:ea typeface="宋体"/>
                <a:cs typeface="宋体"/>
              </a:rPr>
              <a:t>22*11.4*2.1</a:t>
            </a:r>
            <a:endParaRPr lang="zh-CN" altLang="en-US" sz="1000" b="1" dirty="0">
              <a:solidFill>
                <a:prstClr val="black"/>
              </a:solidFill>
            </a:endParaRPr>
          </a:p>
        </p:txBody>
      </p:sp>
      <p:graphicFrame>
        <p:nvGraphicFramePr>
          <p:cNvPr id="65" name="表格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14819"/>
              </p:ext>
            </p:extLst>
          </p:nvPr>
        </p:nvGraphicFramePr>
        <p:xfrm>
          <a:off x="1406701" y="5381783"/>
          <a:ext cx="3071813" cy="1071563"/>
        </p:xfrm>
        <a:graphic>
          <a:graphicData uri="http://schemas.openxmlformats.org/drawingml/2006/table">
            <a:tbl>
              <a:tblPr/>
              <a:tblGrid>
                <a:gridCol w="3071813"/>
              </a:tblGrid>
              <a:tr h="1071563">
                <a:tc>
                  <a:txBody>
                    <a:bodyPr/>
                    <a:lstStyle/>
                    <a:p>
                      <a:pPr marL="453390" indent="-226695" algn="just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l"/>
                        <a:tabLst>
                          <a:tab pos="457200" algn="l"/>
                          <a:tab pos="495300" algn="l"/>
                        </a:tabLst>
                      </a:pPr>
                      <a:r>
                        <a:rPr lang="en-US" altLang="zh-CN" sz="1200" b="0" kern="100" dirty="0" smtClean="0">
                          <a:latin typeface="+mn-lt"/>
                          <a:ea typeface="宋体"/>
                          <a:cs typeface="宋体"/>
                        </a:rPr>
                        <a:t>BSD</a:t>
                      </a:r>
                      <a:r>
                        <a:rPr lang="zh-CN" altLang="en-US" sz="1200" b="0" kern="100" dirty="0" smtClean="0">
                          <a:latin typeface="+mn-lt"/>
                          <a:ea typeface="宋体"/>
                          <a:cs typeface="宋体"/>
                        </a:rPr>
                        <a:t>、</a:t>
                      </a:r>
                      <a:r>
                        <a:rPr lang="en-US" altLang="zh-CN" sz="1200" b="0" kern="100" dirty="0" smtClean="0">
                          <a:latin typeface="+mn-lt"/>
                          <a:ea typeface="宋体"/>
                          <a:cs typeface="宋体"/>
                        </a:rPr>
                        <a:t>LOGIC</a:t>
                      </a:r>
                      <a:endParaRPr lang="zh-CN" altLang="en-US" sz="1200" b="0" kern="100" dirty="0" smtClean="0">
                        <a:latin typeface="+mn-lt"/>
                        <a:ea typeface="宋体"/>
                        <a:cs typeface="宋体"/>
                      </a:endParaRPr>
                    </a:p>
                    <a:p>
                      <a:pPr marL="453390" indent="-226695" algn="just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l"/>
                        <a:tabLst>
                          <a:tab pos="457200" algn="l"/>
                          <a:tab pos="495300" algn="l"/>
                        </a:tabLst>
                      </a:pPr>
                      <a:r>
                        <a:rPr lang="en-US" altLang="zh-CN" sz="1200" b="0" kern="100" dirty="0" smtClean="0">
                          <a:latin typeface="+mn-lt"/>
                          <a:ea typeface="宋体"/>
                          <a:cs typeface="宋体"/>
                        </a:rPr>
                        <a:t>TSD</a:t>
                      </a:r>
                      <a:r>
                        <a:rPr lang="zh-CN" altLang="en-US" sz="1200" b="0" kern="100" dirty="0" smtClean="0">
                          <a:latin typeface="+mn-lt"/>
                          <a:ea typeface="宋体"/>
                          <a:cs typeface="宋体"/>
                        </a:rPr>
                        <a:t>、</a:t>
                      </a:r>
                      <a:r>
                        <a:rPr lang="en-US" altLang="zh-CN" sz="1200" b="0" kern="100" dirty="0" smtClean="0">
                          <a:latin typeface="+mn-lt"/>
                          <a:ea typeface="宋体"/>
                          <a:cs typeface="宋体"/>
                        </a:rPr>
                        <a:t>OCL</a:t>
                      </a:r>
                      <a:r>
                        <a:rPr lang="zh-CN" altLang="en-US" sz="1200" b="0" kern="100" dirty="0" smtClean="0">
                          <a:latin typeface="+mn-lt"/>
                          <a:ea typeface="宋体"/>
                          <a:cs typeface="宋体"/>
                        </a:rPr>
                        <a:t>、</a:t>
                      </a:r>
                      <a:r>
                        <a:rPr lang="en-US" altLang="zh-CN" sz="1200" b="0" kern="100" dirty="0" smtClean="0">
                          <a:latin typeface="+mn-lt"/>
                          <a:ea typeface="宋体"/>
                          <a:cs typeface="宋体"/>
                        </a:rPr>
                        <a:t>OCP</a:t>
                      </a:r>
                    </a:p>
                    <a:p>
                      <a:pPr marL="453390" marR="0" indent="-2266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l"/>
                        <a:tabLst>
                          <a:tab pos="457200" algn="l"/>
                          <a:tab pos="495300" algn="l"/>
                        </a:tabLst>
                        <a:defRPr/>
                      </a:pPr>
                      <a:r>
                        <a:rPr lang="en-US" altLang="zh-CN" sz="1200" b="0" kern="100" dirty="0" smtClean="0">
                          <a:latin typeface="+mn-lt"/>
                          <a:ea typeface="宋体"/>
                          <a:cs typeface="宋体"/>
                        </a:rPr>
                        <a:t>1500Vrms/min</a:t>
                      </a:r>
                    </a:p>
                  </a:txBody>
                  <a:tcPr marL="114298" marR="1142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6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9926"/>
              </p:ext>
            </p:extLst>
          </p:nvPr>
        </p:nvGraphicFramePr>
        <p:xfrm>
          <a:off x="2263949" y="4443958"/>
          <a:ext cx="2714625" cy="857250"/>
        </p:xfrm>
        <a:graphic>
          <a:graphicData uri="http://schemas.openxmlformats.org/drawingml/2006/table">
            <a:tbl>
              <a:tblPr/>
              <a:tblGrid>
                <a:gridCol w="2714625"/>
              </a:tblGrid>
              <a:tr h="857250">
                <a:tc>
                  <a:txBody>
                    <a:bodyPr/>
                    <a:lstStyle/>
                    <a:p>
                      <a:pPr marL="453390" indent="-226695" algn="just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l"/>
                        <a:tabLst>
                          <a:tab pos="457200" algn="l"/>
                          <a:tab pos="495300" algn="l"/>
                        </a:tabLst>
                      </a:pPr>
                      <a:r>
                        <a:rPr lang="en-US" sz="1200" b="0" kern="100" dirty="0" smtClean="0">
                          <a:latin typeface="Arial"/>
                          <a:ea typeface="宋体"/>
                          <a:cs typeface="宋体"/>
                        </a:rPr>
                        <a:t>3</a:t>
                      </a:r>
                      <a:r>
                        <a:rPr lang="en-US" altLang="zh-CN" sz="1200" b="0" kern="100" dirty="0" smtClean="0">
                          <a:latin typeface="Arial"/>
                          <a:ea typeface="宋体"/>
                          <a:cs typeface="宋体"/>
                        </a:rPr>
                        <a:t> negative pin for current</a:t>
                      </a:r>
                      <a:endParaRPr lang="zh-CN" sz="1200" b="0" kern="100" dirty="0">
                        <a:latin typeface="Arial"/>
                        <a:ea typeface="宋体"/>
                        <a:cs typeface="宋体"/>
                      </a:endParaRPr>
                    </a:p>
                    <a:p>
                      <a:pPr marL="453390" marR="0" indent="-2266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l"/>
                        <a:tabLst>
                          <a:tab pos="457200" algn="l"/>
                          <a:tab pos="495300" algn="l"/>
                        </a:tabLst>
                        <a:defRPr/>
                      </a:pPr>
                      <a:r>
                        <a:rPr lang="en-US" altLang="zh-CN" sz="1200" b="0" kern="100" dirty="0" smtClean="0">
                          <a:latin typeface="Arial"/>
                          <a:ea typeface="宋体"/>
                          <a:cs typeface="宋体"/>
                        </a:rPr>
                        <a:t>NTC</a:t>
                      </a:r>
                    </a:p>
                    <a:p>
                      <a:pPr marL="453390" marR="0" indent="-2266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l"/>
                        <a:tabLst>
                          <a:tab pos="457200" algn="l"/>
                          <a:tab pos="495300" algn="l"/>
                        </a:tabLst>
                        <a:defRPr/>
                      </a:pPr>
                      <a:r>
                        <a:rPr lang="en-US" altLang="zh-CN" sz="1200" b="0" kern="100" dirty="0" smtClean="0">
                          <a:latin typeface="Arial"/>
                          <a:ea typeface="宋体"/>
                          <a:cs typeface="宋体"/>
                        </a:rPr>
                        <a:t>BSD</a:t>
                      </a:r>
                    </a:p>
                    <a:p>
                      <a:pPr marL="453390" marR="0" indent="-2266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l"/>
                        <a:tabLst>
                          <a:tab pos="457200" algn="l"/>
                          <a:tab pos="495300" algn="l"/>
                        </a:tabLst>
                        <a:defRPr/>
                      </a:pPr>
                      <a:r>
                        <a:rPr lang="en-US" sz="1200" b="0" kern="100" dirty="0" smtClean="0">
                          <a:latin typeface="Arial"/>
                          <a:ea typeface="宋体"/>
                          <a:cs typeface="宋体"/>
                        </a:rPr>
                        <a:t>1500V</a:t>
                      </a:r>
                      <a:r>
                        <a:rPr lang="en-US" sz="1200" b="0" kern="100" baseline="-25000" dirty="0" smtClean="0">
                          <a:latin typeface="Arial"/>
                          <a:ea typeface="宋体"/>
                          <a:cs typeface="宋体"/>
                        </a:rPr>
                        <a:t>rms</a:t>
                      </a:r>
                      <a:r>
                        <a:rPr lang="en-US" sz="1200" b="0" kern="100" dirty="0" smtClean="0">
                          <a:latin typeface="Arial"/>
                          <a:ea typeface="宋体"/>
                          <a:cs typeface="宋体"/>
                        </a:rPr>
                        <a:t>/min</a:t>
                      </a:r>
                      <a:endParaRPr lang="zh-CN" altLang="en-US" sz="1200" b="0" kern="100" dirty="0" smtClean="0">
                        <a:latin typeface="Arial"/>
                        <a:ea typeface="+mn-ea"/>
                        <a:cs typeface="宋体"/>
                      </a:endParaRPr>
                    </a:p>
                  </a:txBody>
                  <a:tcPr marL="114298" marR="1142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7" name="TextBox 76"/>
          <p:cNvSpPr txBox="1">
            <a:spLocks noChangeArrowheads="1"/>
          </p:cNvSpPr>
          <p:nvPr/>
        </p:nvSpPr>
        <p:spPr bwMode="auto">
          <a:xfrm>
            <a:off x="3121205" y="4229656"/>
            <a:ext cx="813021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000" b="1" dirty="0">
                <a:solidFill>
                  <a:srgbClr val="000000"/>
                </a:solidFill>
                <a:cs typeface="Arial" charset="0"/>
              </a:rPr>
              <a:t>29</a:t>
            </a:r>
            <a:r>
              <a:rPr lang="zh-CN" altLang="en-US" sz="1000" b="1" dirty="0">
                <a:solidFill>
                  <a:srgbClr val="000000"/>
                </a:solidFill>
                <a:cs typeface="Arial" charset="0"/>
              </a:rPr>
              <a:t>*</a:t>
            </a:r>
            <a:r>
              <a:rPr lang="en-US" altLang="zh-CN" sz="1000" b="1" dirty="0">
                <a:solidFill>
                  <a:srgbClr val="000000"/>
                </a:solidFill>
                <a:cs typeface="Arial" charset="0"/>
              </a:rPr>
              <a:t>12*3.15</a:t>
            </a:r>
            <a:endParaRPr lang="zh-CN" altLang="en-US" sz="1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023198" y="3456855"/>
            <a:ext cx="1928813" cy="830987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marL="453336" indent="-226668" algn="just">
              <a:buClr>
                <a:srgbClr val="C00000"/>
              </a:buClr>
              <a:buFont typeface="Wingdings" pitchFamily="2" charset="2"/>
              <a:buChar char="l"/>
              <a:tabLst>
                <a:tab pos="457146" algn="l"/>
                <a:tab pos="495242" algn="l"/>
              </a:tabLst>
              <a:defRPr/>
            </a:pP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UV</a:t>
            </a:r>
            <a:r>
              <a:rPr lang="zh-CN" altLang="en-US" sz="1200" kern="100" dirty="0">
                <a:solidFill>
                  <a:srgbClr val="000000"/>
                </a:solidFill>
                <a:ea typeface="宋体"/>
                <a:cs typeface="宋体"/>
              </a:rPr>
              <a:t>、</a:t>
            </a: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TSD</a:t>
            </a:r>
            <a:r>
              <a:rPr lang="zh-CN" altLang="en-US" sz="1200" kern="100" dirty="0">
                <a:solidFill>
                  <a:srgbClr val="000000"/>
                </a:solidFill>
                <a:ea typeface="宋体"/>
                <a:cs typeface="宋体"/>
              </a:rPr>
              <a:t>、</a:t>
            </a: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OCP</a:t>
            </a:r>
            <a:endParaRPr lang="zh-CN" altLang="en-US" sz="1200" kern="100" dirty="0">
              <a:solidFill>
                <a:srgbClr val="000000"/>
              </a:solidFill>
              <a:ea typeface="宋体"/>
              <a:cs typeface="宋体"/>
            </a:endParaRPr>
          </a:p>
          <a:p>
            <a:pPr marL="453336" indent="-226668" algn="just">
              <a:buClr>
                <a:srgbClr val="C00000"/>
              </a:buClr>
              <a:buFont typeface="Wingdings" pitchFamily="2" charset="2"/>
              <a:buChar char="l"/>
              <a:tabLst>
                <a:tab pos="457146" algn="l"/>
                <a:tab pos="495242" algn="l"/>
              </a:tabLst>
              <a:defRPr/>
            </a:pP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BSD</a:t>
            </a:r>
            <a:endParaRPr lang="zh-CN" altLang="en-US" sz="1200" kern="100" dirty="0">
              <a:solidFill>
                <a:srgbClr val="000000"/>
              </a:solidFill>
              <a:ea typeface="宋体"/>
              <a:cs typeface="宋体"/>
            </a:endParaRPr>
          </a:p>
          <a:p>
            <a:pPr marL="453336" indent="-226668" algn="just">
              <a:buClr>
                <a:srgbClr val="C00000"/>
              </a:buClr>
              <a:buFont typeface="Wingdings" pitchFamily="2" charset="2"/>
              <a:buChar char="l"/>
              <a:tabLst>
                <a:tab pos="457146" algn="l"/>
                <a:tab pos="495242" algn="l"/>
              </a:tabLst>
              <a:defRPr/>
            </a:pP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FO for UV</a:t>
            </a:r>
            <a:r>
              <a:rPr lang="zh-CN" altLang="en-US" sz="1200" kern="100" dirty="0">
                <a:solidFill>
                  <a:srgbClr val="000000"/>
                </a:solidFill>
                <a:ea typeface="宋体"/>
                <a:cs typeface="宋体"/>
              </a:rPr>
              <a:t>、</a:t>
            </a: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OCP</a:t>
            </a:r>
            <a:endParaRPr lang="zh-CN" altLang="en-US" sz="1200" kern="100" dirty="0">
              <a:solidFill>
                <a:srgbClr val="000000"/>
              </a:solidFill>
              <a:ea typeface="宋体"/>
              <a:cs typeface="宋体"/>
            </a:endParaRPr>
          </a:p>
          <a:p>
            <a:pPr marL="453336" indent="-226668" algn="just">
              <a:buClr>
                <a:srgbClr val="C00000"/>
              </a:buClr>
              <a:buFont typeface="Wingdings" pitchFamily="2" charset="2"/>
              <a:buChar char="l"/>
              <a:tabLst>
                <a:tab pos="457146" algn="l"/>
                <a:tab pos="495242" algn="l"/>
              </a:tabLst>
              <a:defRPr/>
            </a:pPr>
            <a:r>
              <a:rPr lang="en-US" altLang="zh-CN" sz="1200" kern="100" dirty="0" smtClean="0">
                <a:solidFill>
                  <a:srgbClr val="000000"/>
                </a:solidFill>
                <a:ea typeface="宋体"/>
                <a:cs typeface="宋体"/>
              </a:rPr>
              <a:t>1500Vrms/min </a:t>
            </a:r>
            <a:endParaRPr lang="zh-CN" altLang="en-US" sz="1200" kern="100" dirty="0">
              <a:solidFill>
                <a:srgbClr val="000000"/>
              </a:solidFill>
              <a:latin typeface="Arial"/>
              <a:ea typeface="宋体"/>
              <a:cs typeface="宋体"/>
            </a:endParaRPr>
          </a:p>
        </p:txBody>
      </p:sp>
      <p:sp>
        <p:nvSpPr>
          <p:cNvPr id="69" name="矩形 52"/>
          <p:cNvSpPr>
            <a:spLocks noChangeArrowheads="1"/>
          </p:cNvSpPr>
          <p:nvPr/>
        </p:nvSpPr>
        <p:spPr bwMode="auto">
          <a:xfrm>
            <a:off x="7259671" y="2979377"/>
            <a:ext cx="740886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00"/>
                </a:solidFill>
              </a:rPr>
              <a:t>38*24*3.5</a:t>
            </a:r>
          </a:p>
        </p:txBody>
      </p:sp>
      <p:sp>
        <p:nvSpPr>
          <p:cNvPr id="70" name="矩形 53"/>
          <p:cNvSpPr>
            <a:spLocks noChangeArrowheads="1"/>
          </p:cNvSpPr>
          <p:nvPr/>
        </p:nvSpPr>
        <p:spPr bwMode="auto">
          <a:xfrm>
            <a:off x="9053867" y="2667052"/>
            <a:ext cx="840272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pPr>
              <a:lnSpc>
                <a:spcPct val="120000"/>
              </a:lnSpc>
              <a:buClr>
                <a:srgbClr val="800000"/>
              </a:buClr>
            </a:pPr>
            <a:r>
              <a:rPr lang="en-US" altLang="zh-CN" sz="1000" b="1" dirty="0">
                <a:solidFill>
                  <a:srgbClr val="000000"/>
                </a:solidFill>
                <a:ea typeface="微软雅黑" pitchFamily="34" charset="-122"/>
              </a:rPr>
              <a:t>44*26.8*5.5</a:t>
            </a:r>
          </a:p>
        </p:txBody>
      </p:sp>
      <p:sp>
        <p:nvSpPr>
          <p:cNvPr id="71" name="矩形 70"/>
          <p:cNvSpPr/>
          <p:nvPr/>
        </p:nvSpPr>
        <p:spPr>
          <a:xfrm>
            <a:off x="8404583" y="2855959"/>
            <a:ext cx="1928813" cy="1015653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marL="453336" indent="-226668" algn="just">
              <a:buClr>
                <a:srgbClr val="C00000"/>
              </a:buClr>
              <a:buFont typeface="Wingdings" pitchFamily="2" charset="2"/>
              <a:buChar char="l"/>
              <a:tabLst>
                <a:tab pos="457146" algn="l"/>
                <a:tab pos="495242" algn="l"/>
              </a:tabLst>
              <a:defRPr/>
            </a:pP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UV</a:t>
            </a:r>
            <a:r>
              <a:rPr lang="zh-CN" altLang="en-US" sz="1200" kern="100" dirty="0">
                <a:solidFill>
                  <a:srgbClr val="000000"/>
                </a:solidFill>
                <a:ea typeface="宋体"/>
                <a:cs typeface="宋体"/>
              </a:rPr>
              <a:t>、</a:t>
            </a: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TSD</a:t>
            </a:r>
            <a:r>
              <a:rPr lang="zh-CN" altLang="en-US" sz="1200" kern="100" dirty="0">
                <a:solidFill>
                  <a:srgbClr val="000000"/>
                </a:solidFill>
                <a:ea typeface="宋体"/>
                <a:cs typeface="宋体"/>
              </a:rPr>
              <a:t>、</a:t>
            </a: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OCP</a:t>
            </a:r>
            <a:endParaRPr lang="zh-CN" altLang="en-US" sz="1200" kern="100" dirty="0">
              <a:solidFill>
                <a:srgbClr val="000000"/>
              </a:solidFill>
              <a:ea typeface="宋体"/>
              <a:cs typeface="宋体"/>
            </a:endParaRPr>
          </a:p>
          <a:p>
            <a:pPr marL="453336" indent="-226668" algn="just">
              <a:buClr>
                <a:srgbClr val="C00000"/>
              </a:buClr>
              <a:buFont typeface="Wingdings" pitchFamily="2" charset="2"/>
              <a:buChar char="l"/>
              <a:tabLst>
                <a:tab pos="457146" algn="l"/>
                <a:tab pos="495242" algn="l"/>
              </a:tabLst>
              <a:defRPr/>
            </a:pP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BSD</a:t>
            </a:r>
            <a:endParaRPr lang="zh-CN" altLang="en-US" sz="1200" kern="100" dirty="0">
              <a:solidFill>
                <a:srgbClr val="000000"/>
              </a:solidFill>
              <a:ea typeface="宋体"/>
              <a:cs typeface="宋体"/>
            </a:endParaRPr>
          </a:p>
          <a:p>
            <a:pPr marL="453336" indent="-226668" algn="just">
              <a:buClr>
                <a:srgbClr val="C00000"/>
              </a:buClr>
              <a:buFont typeface="Wingdings" pitchFamily="2" charset="2"/>
              <a:buChar char="l"/>
              <a:tabLst>
                <a:tab pos="457146" algn="l"/>
                <a:tab pos="495242" algn="l"/>
              </a:tabLst>
              <a:defRPr/>
            </a:pP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FO for UV</a:t>
            </a:r>
            <a:r>
              <a:rPr lang="zh-CN" altLang="en-US" sz="1200" kern="100" dirty="0">
                <a:solidFill>
                  <a:srgbClr val="000000"/>
                </a:solidFill>
                <a:ea typeface="宋体"/>
                <a:cs typeface="宋体"/>
              </a:rPr>
              <a:t>、</a:t>
            </a: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OCP</a:t>
            </a:r>
            <a:endParaRPr lang="zh-CN" altLang="en-US" sz="1200" kern="100" dirty="0">
              <a:solidFill>
                <a:srgbClr val="000000"/>
              </a:solidFill>
              <a:ea typeface="宋体"/>
              <a:cs typeface="宋体"/>
            </a:endParaRPr>
          </a:p>
          <a:p>
            <a:pPr marL="453336" indent="-226668" algn="just">
              <a:buClr>
                <a:srgbClr val="C00000"/>
              </a:buClr>
              <a:buFont typeface="Wingdings" pitchFamily="2" charset="2"/>
              <a:buChar char="l"/>
              <a:tabLst>
                <a:tab pos="457146" algn="l"/>
                <a:tab pos="495242" algn="l"/>
              </a:tabLst>
              <a:defRPr/>
            </a:pPr>
            <a:r>
              <a:rPr lang="en-US" altLang="zh-CN" sz="1200" kern="100" dirty="0">
                <a:solidFill>
                  <a:srgbClr val="000000"/>
                </a:solidFill>
                <a:ea typeface="宋体"/>
                <a:cs typeface="宋体"/>
              </a:rPr>
              <a:t>DBC</a:t>
            </a:r>
            <a:r>
              <a:rPr lang="zh-CN" altLang="en-US" sz="1200" kern="100" dirty="0">
                <a:solidFill>
                  <a:srgbClr val="000000"/>
                </a:solidFill>
                <a:ea typeface="宋体"/>
                <a:cs typeface="宋体"/>
              </a:rPr>
              <a:t>；</a:t>
            </a:r>
          </a:p>
          <a:p>
            <a:pPr marL="453336" indent="-226668" algn="just">
              <a:buClr>
                <a:srgbClr val="C00000"/>
              </a:buClr>
              <a:buFont typeface="Wingdings" pitchFamily="2" charset="2"/>
              <a:buChar char="l"/>
              <a:tabLst>
                <a:tab pos="457146" algn="l"/>
                <a:tab pos="495242" algn="l"/>
              </a:tabLst>
              <a:defRPr/>
            </a:pPr>
            <a:r>
              <a:rPr lang="en-US" altLang="zh-CN" sz="1200" kern="100" dirty="0" smtClean="0">
                <a:solidFill>
                  <a:srgbClr val="000000"/>
                </a:solidFill>
                <a:ea typeface="宋体"/>
                <a:cs typeface="宋体"/>
              </a:rPr>
              <a:t>2500Vrms/min</a:t>
            </a:r>
          </a:p>
        </p:txBody>
      </p:sp>
      <p:sp>
        <p:nvSpPr>
          <p:cNvPr id="85" name="椭圆 84"/>
          <p:cNvSpPr/>
          <p:nvPr/>
        </p:nvSpPr>
        <p:spPr>
          <a:xfrm rot="2477623">
            <a:off x="4054923" y="2979832"/>
            <a:ext cx="1405760" cy="1632559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>
              <a:defRPr/>
            </a:pPr>
            <a:endParaRPr lang="zh-CN" altLang="en-US" sz="2100">
              <a:solidFill>
                <a:prstClr val="white"/>
              </a:solidFill>
            </a:endParaRPr>
          </a:p>
        </p:txBody>
      </p:sp>
      <p:sp>
        <p:nvSpPr>
          <p:cNvPr id="90" name="TextBox 64"/>
          <p:cNvSpPr txBox="1">
            <a:spLocks noChangeArrowheads="1"/>
          </p:cNvSpPr>
          <p:nvPr/>
        </p:nvSpPr>
        <p:spPr bwMode="auto">
          <a:xfrm>
            <a:off x="4595800" y="3337541"/>
            <a:ext cx="582188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000" dirty="0">
                <a:solidFill>
                  <a:srgbClr val="000000"/>
                </a:solidFill>
                <a:cs typeface="Arial" charset="0"/>
              </a:rPr>
              <a:t>DIP-25</a:t>
            </a:r>
            <a:endParaRPr lang="zh-CN" alt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1" name="椭圆 90"/>
          <p:cNvSpPr/>
          <p:nvPr/>
        </p:nvSpPr>
        <p:spPr>
          <a:xfrm rot="2477623">
            <a:off x="5266220" y="2942040"/>
            <a:ext cx="1184275" cy="1425575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>
              <a:defRPr/>
            </a:pPr>
            <a:endParaRPr lang="zh-CN" altLang="en-US" sz="2100">
              <a:solidFill>
                <a:prstClr val="white"/>
              </a:solidFill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426" y="4518172"/>
            <a:ext cx="523945" cy="47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524" y="2719385"/>
            <a:ext cx="978281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 Box 10"/>
          <p:cNvSpPr txBox="1">
            <a:spLocks noChangeArrowheads="1"/>
          </p:cNvSpPr>
          <p:nvPr/>
        </p:nvSpPr>
        <p:spPr bwMode="auto">
          <a:xfrm>
            <a:off x="7429993" y="746721"/>
            <a:ext cx="223361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HVAC FAN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1400" b="1" dirty="0" err="1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Pump&amp;Ind.Inverter</a:t>
            </a:r>
            <a:endParaRPr lang="en-US" altLang="zh-CN" sz="1400" b="1" dirty="0">
              <a:solidFill>
                <a:srgbClr val="000000"/>
              </a:solidFill>
              <a:latin typeface="Verdana" pitchFamily="34" charset="0"/>
              <a:ea typeface="黑体" pitchFamily="49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AUTO motive</a:t>
            </a:r>
          </a:p>
        </p:txBody>
      </p:sp>
      <p:sp>
        <p:nvSpPr>
          <p:cNvPr id="107" name="右箭头 106"/>
          <p:cNvSpPr/>
          <p:nvPr/>
        </p:nvSpPr>
        <p:spPr>
          <a:xfrm>
            <a:off x="9771655" y="1081124"/>
            <a:ext cx="532767" cy="14439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/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10529480" y="2060853"/>
            <a:ext cx="1830422" cy="6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600V 20-50A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1200V</a:t>
            </a:r>
            <a:endParaRPr lang="en-US" altLang="zh-CN" sz="1400" b="1" dirty="0">
              <a:solidFill>
                <a:srgbClr val="000000"/>
              </a:solidFill>
              <a:latin typeface="Verdana" pitchFamily="34" charset="0"/>
              <a:ea typeface="黑体" pitchFamily="49" charset="-122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65" y="3567622"/>
            <a:ext cx="714664" cy="4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64"/>
          <p:cNvSpPr txBox="1">
            <a:spLocks noChangeArrowheads="1"/>
          </p:cNvSpPr>
          <p:nvPr/>
        </p:nvSpPr>
        <p:spPr bwMode="auto">
          <a:xfrm>
            <a:off x="4136230" y="1801124"/>
            <a:ext cx="530892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000" dirty="0" smtClean="0">
                <a:solidFill>
                  <a:srgbClr val="000000"/>
                </a:solidFill>
                <a:cs typeface="Arial" charset="0"/>
              </a:rPr>
              <a:t>SIP22</a:t>
            </a:r>
          </a:p>
          <a:p>
            <a:pPr algn="l" eaLnBrk="1" hangingPunct="1"/>
            <a:endParaRPr lang="zh-CN" alt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3" name="TextBox 64"/>
          <p:cNvSpPr txBox="1">
            <a:spLocks noChangeArrowheads="1"/>
          </p:cNvSpPr>
          <p:nvPr/>
        </p:nvSpPr>
        <p:spPr bwMode="auto">
          <a:xfrm>
            <a:off x="5541304" y="3102194"/>
            <a:ext cx="854699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000" dirty="0" smtClean="0">
                <a:solidFill>
                  <a:srgbClr val="000000"/>
                </a:solidFill>
                <a:cs typeface="Arial" charset="0"/>
              </a:rPr>
              <a:t>DIP26(slim)</a:t>
            </a:r>
            <a:endParaRPr lang="zh-CN" alt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4" name="TextBox 64"/>
          <p:cNvSpPr txBox="1">
            <a:spLocks noChangeArrowheads="1"/>
          </p:cNvSpPr>
          <p:nvPr/>
        </p:nvSpPr>
        <p:spPr bwMode="auto">
          <a:xfrm>
            <a:off x="10781260" y="1742633"/>
            <a:ext cx="538908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000" dirty="0" smtClean="0">
                <a:solidFill>
                  <a:srgbClr val="000000"/>
                </a:solidFill>
                <a:cs typeface="Arial" charset="0"/>
              </a:rPr>
              <a:t>DIP29</a:t>
            </a:r>
            <a:endParaRPr lang="zh-CN" altLang="en-US" sz="10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4" y="3374819"/>
            <a:ext cx="882833" cy="6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Line 14"/>
          <p:cNvSpPr>
            <a:spLocks noChangeShapeType="1"/>
          </p:cNvSpPr>
          <p:nvPr/>
        </p:nvSpPr>
        <p:spPr bwMode="auto">
          <a:xfrm>
            <a:off x="11154665" y="6021298"/>
            <a:ext cx="0" cy="22542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algn="l">
              <a:defRPr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117" name="Text Box 10"/>
          <p:cNvSpPr txBox="1">
            <a:spLocks noChangeArrowheads="1"/>
          </p:cNvSpPr>
          <p:nvPr/>
        </p:nvSpPr>
        <p:spPr bwMode="auto">
          <a:xfrm>
            <a:off x="10415686" y="6191151"/>
            <a:ext cx="1485900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5</a:t>
            </a:r>
            <a:r>
              <a:rPr lang="en-US" altLang="zh-CN" sz="1400" dirty="0" smtClean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000W</a:t>
            </a:r>
            <a:endParaRPr lang="en-US" altLang="zh-CN" sz="1400" dirty="0">
              <a:solidFill>
                <a:srgbClr val="000000"/>
              </a:solidFill>
              <a:latin typeface="Verdana" pitchFamily="34" charset="0"/>
              <a:ea typeface="黑体" pitchFamily="49" charset="-122"/>
            </a:endParaRPr>
          </a:p>
        </p:txBody>
      </p:sp>
      <p:sp>
        <p:nvSpPr>
          <p:cNvPr id="118" name="Text Box 10"/>
          <p:cNvSpPr txBox="1">
            <a:spLocks noChangeArrowheads="1"/>
          </p:cNvSpPr>
          <p:nvPr/>
        </p:nvSpPr>
        <p:spPr bwMode="auto">
          <a:xfrm>
            <a:off x="546001" y="1811004"/>
            <a:ext cx="1228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dirty="0" smtClean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变频器</a:t>
            </a:r>
            <a:endParaRPr lang="en-US" altLang="zh-CN" dirty="0">
              <a:solidFill>
                <a:srgbClr val="000000"/>
              </a:solidFill>
              <a:latin typeface="Verdana" pitchFamily="34" charset="0"/>
              <a:ea typeface="黑体" pitchFamily="49" charset="-122"/>
            </a:endParaRPr>
          </a:p>
        </p:txBody>
      </p:sp>
      <p:sp>
        <p:nvSpPr>
          <p:cNvPr id="119" name="Text Box 10"/>
          <p:cNvSpPr txBox="1">
            <a:spLocks noChangeArrowheads="1"/>
          </p:cNvSpPr>
          <p:nvPr/>
        </p:nvSpPr>
        <p:spPr bwMode="auto">
          <a:xfrm>
            <a:off x="182620" y="2315828"/>
            <a:ext cx="1664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 smtClean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空调</a:t>
            </a:r>
            <a:endParaRPr lang="en-US" altLang="zh-CN" dirty="0">
              <a:solidFill>
                <a:srgbClr val="000000"/>
              </a:solidFill>
              <a:latin typeface="Verdana" pitchFamily="34" charset="0"/>
              <a:ea typeface="黑体" pitchFamily="49" charset="-122"/>
            </a:endParaRPr>
          </a:p>
        </p:txBody>
      </p:sp>
      <p:sp>
        <p:nvSpPr>
          <p:cNvPr id="120" name="Text Box 10"/>
          <p:cNvSpPr txBox="1">
            <a:spLocks noChangeArrowheads="1"/>
          </p:cNvSpPr>
          <p:nvPr/>
        </p:nvSpPr>
        <p:spPr bwMode="auto">
          <a:xfrm>
            <a:off x="622598" y="3789045"/>
            <a:ext cx="16111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600" dirty="0" smtClean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冰箱</a:t>
            </a:r>
            <a:endParaRPr lang="en-US" altLang="zh-CN" sz="1600" dirty="0">
              <a:solidFill>
                <a:srgbClr val="000000"/>
              </a:solidFill>
              <a:latin typeface="Verdana" pitchFamily="34" charset="0"/>
              <a:ea typeface="黑体" pitchFamily="49" charset="-122"/>
            </a:endParaRPr>
          </a:p>
        </p:txBody>
      </p:sp>
      <p:sp>
        <p:nvSpPr>
          <p:cNvPr id="121" name="Text Box 10"/>
          <p:cNvSpPr txBox="1">
            <a:spLocks noChangeArrowheads="1"/>
          </p:cNvSpPr>
          <p:nvPr/>
        </p:nvSpPr>
        <p:spPr bwMode="auto">
          <a:xfrm>
            <a:off x="553938" y="5247935"/>
            <a:ext cx="124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dirty="0" smtClean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风扇</a:t>
            </a:r>
            <a:endParaRPr lang="en-US" altLang="zh-CN" dirty="0">
              <a:solidFill>
                <a:srgbClr val="000000"/>
              </a:solidFill>
              <a:latin typeface="Verdana" pitchFamily="34" charset="0"/>
              <a:ea typeface="黑体" pitchFamily="49" charset="-122"/>
            </a:endParaRPr>
          </a:p>
        </p:txBody>
      </p:sp>
      <p:sp>
        <p:nvSpPr>
          <p:cNvPr id="122" name="Text Box 10"/>
          <p:cNvSpPr txBox="1">
            <a:spLocks noChangeArrowheads="1"/>
          </p:cNvSpPr>
          <p:nvPr/>
        </p:nvSpPr>
        <p:spPr bwMode="auto">
          <a:xfrm>
            <a:off x="561874" y="4643288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dirty="0" smtClean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水泵</a:t>
            </a:r>
            <a:endParaRPr lang="en-US" altLang="zh-CN" dirty="0">
              <a:solidFill>
                <a:srgbClr val="000000"/>
              </a:solidFill>
              <a:latin typeface="Verdana" pitchFamily="34" charset="0"/>
              <a:ea typeface="黑体" pitchFamily="49" charset="-122"/>
            </a:endParaRPr>
          </a:p>
        </p:txBody>
      </p:sp>
      <p:sp>
        <p:nvSpPr>
          <p:cNvPr id="123" name="Text Box 10"/>
          <p:cNvSpPr txBox="1">
            <a:spLocks noChangeArrowheads="1"/>
          </p:cNvSpPr>
          <p:nvPr/>
        </p:nvSpPr>
        <p:spPr bwMode="auto">
          <a:xfrm>
            <a:off x="534887" y="3140968"/>
            <a:ext cx="1239839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dirty="0" smtClean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洗衣机</a:t>
            </a:r>
            <a:endParaRPr lang="en-US" altLang="zh-CN" dirty="0">
              <a:solidFill>
                <a:srgbClr val="000000"/>
              </a:solidFill>
              <a:latin typeface="Verdana" pitchFamily="34" charset="0"/>
              <a:ea typeface="黑体" pitchFamily="49" charset="-122"/>
            </a:endParaRPr>
          </a:p>
        </p:txBody>
      </p:sp>
      <p:sp>
        <p:nvSpPr>
          <p:cNvPr id="124" name="Text Box 10"/>
          <p:cNvSpPr txBox="1">
            <a:spLocks noChangeArrowheads="1"/>
          </p:cNvSpPr>
          <p:nvPr/>
        </p:nvSpPr>
        <p:spPr bwMode="auto">
          <a:xfrm>
            <a:off x="9490716" y="5614291"/>
            <a:ext cx="2015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功率范围</a:t>
            </a:r>
            <a:endParaRPr lang="en-US" altLang="zh-CN" b="1" dirty="0">
              <a:solidFill>
                <a:srgbClr val="000000"/>
              </a:solidFill>
              <a:latin typeface="Verdana" pitchFamily="34" charset="0"/>
              <a:ea typeface="黑体" pitchFamily="49" charset="-122"/>
            </a:endParaRPr>
          </a:p>
        </p:txBody>
      </p:sp>
      <p:sp>
        <p:nvSpPr>
          <p:cNvPr id="125" name="Text Box 10"/>
          <p:cNvSpPr txBox="1">
            <a:spLocks noChangeArrowheads="1"/>
          </p:cNvSpPr>
          <p:nvPr/>
        </p:nvSpPr>
        <p:spPr bwMode="auto">
          <a:xfrm>
            <a:off x="1579462" y="1268766"/>
            <a:ext cx="1674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应用</a:t>
            </a:r>
            <a:endParaRPr lang="en-US" altLang="zh-CN" b="1" dirty="0">
              <a:solidFill>
                <a:srgbClr val="000000"/>
              </a:solidFill>
              <a:latin typeface="Verdana" pitchFamily="34" charset="0"/>
              <a:ea typeface="黑体" pitchFamily="49" charset="-122"/>
            </a:endParaRPr>
          </a:p>
        </p:txBody>
      </p:sp>
      <p:sp>
        <p:nvSpPr>
          <p:cNvPr id="127" name="Text Box 10"/>
          <p:cNvSpPr txBox="1">
            <a:spLocks noChangeArrowheads="1"/>
          </p:cNvSpPr>
          <p:nvPr/>
        </p:nvSpPr>
        <p:spPr bwMode="auto">
          <a:xfrm>
            <a:off x="673651" y="1136699"/>
            <a:ext cx="1389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dirty="0" smtClean="0">
                <a:solidFill>
                  <a:srgbClr val="000000"/>
                </a:solidFill>
                <a:latin typeface="Verdana" pitchFamily="34" charset="0"/>
                <a:ea typeface="黑体" pitchFamily="49" charset="-122"/>
              </a:rPr>
              <a:t>汽车</a:t>
            </a:r>
            <a:endParaRPr lang="en-US" altLang="zh-CN" dirty="0">
              <a:solidFill>
                <a:srgbClr val="000000"/>
              </a:solidFill>
              <a:latin typeface="Verdana" pitchFamily="34" charset="0"/>
              <a:ea typeface="黑体" pitchFamily="49" charset="-122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147" y="800635"/>
            <a:ext cx="1332707" cy="100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06" y="1945036"/>
            <a:ext cx="1382209" cy="103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4" name="表格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74672"/>
              </p:ext>
            </p:extLst>
          </p:nvPr>
        </p:nvGraphicFramePr>
        <p:xfrm>
          <a:off x="3812629" y="3717032"/>
          <a:ext cx="2714625" cy="857250"/>
        </p:xfrm>
        <a:graphic>
          <a:graphicData uri="http://schemas.openxmlformats.org/drawingml/2006/table">
            <a:tbl>
              <a:tblPr/>
              <a:tblGrid>
                <a:gridCol w="2714625"/>
              </a:tblGrid>
              <a:tr h="857250">
                <a:tc>
                  <a:txBody>
                    <a:bodyPr/>
                    <a:lstStyle/>
                    <a:p>
                      <a:pPr marL="453390" indent="-226695" algn="just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l"/>
                        <a:tabLst>
                          <a:tab pos="457200" algn="l"/>
                          <a:tab pos="495300" algn="l"/>
                        </a:tabLst>
                      </a:pPr>
                      <a:r>
                        <a:rPr lang="en-US" sz="1200" b="0" kern="100" dirty="0" smtClean="0">
                          <a:latin typeface="Arial"/>
                          <a:ea typeface="宋体"/>
                          <a:cs typeface="宋体"/>
                        </a:rPr>
                        <a:t>T-sensing</a:t>
                      </a:r>
                      <a:endParaRPr lang="zh-CN" sz="1200" b="0" kern="100" dirty="0">
                        <a:latin typeface="Arial"/>
                        <a:ea typeface="宋体"/>
                        <a:cs typeface="宋体"/>
                      </a:endParaRPr>
                    </a:p>
                    <a:p>
                      <a:pPr marL="453390" marR="0" indent="-2266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l"/>
                        <a:tabLst>
                          <a:tab pos="457200" algn="l"/>
                          <a:tab pos="495300" algn="l"/>
                        </a:tabLst>
                        <a:defRPr/>
                      </a:pPr>
                      <a:r>
                        <a:rPr lang="en-US" altLang="zh-CN" sz="1200" b="0" kern="100" dirty="0" smtClean="0">
                          <a:latin typeface="Arial"/>
                          <a:ea typeface="宋体"/>
                          <a:cs typeface="宋体"/>
                        </a:rPr>
                        <a:t>NTC</a:t>
                      </a:r>
                    </a:p>
                    <a:p>
                      <a:pPr marL="453390" marR="0" indent="-2266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l"/>
                        <a:tabLst>
                          <a:tab pos="457200" algn="l"/>
                          <a:tab pos="495300" algn="l"/>
                        </a:tabLst>
                        <a:defRPr/>
                      </a:pPr>
                      <a:r>
                        <a:rPr lang="en-US" altLang="zh-CN" sz="1200" b="0" kern="100" dirty="0" smtClean="0">
                          <a:latin typeface="Arial"/>
                          <a:ea typeface="宋体"/>
                          <a:cs typeface="宋体"/>
                        </a:rPr>
                        <a:t>BSD</a:t>
                      </a:r>
                    </a:p>
                    <a:p>
                      <a:pPr marL="453390" marR="0" indent="-2266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l"/>
                        <a:tabLst>
                          <a:tab pos="457200" algn="l"/>
                          <a:tab pos="495300" algn="l"/>
                        </a:tabLst>
                        <a:defRPr/>
                      </a:pPr>
                      <a:r>
                        <a:rPr lang="en-US" sz="1200" b="0" kern="100" dirty="0" smtClean="0">
                          <a:latin typeface="Arial"/>
                          <a:ea typeface="宋体"/>
                          <a:cs typeface="宋体"/>
                        </a:rPr>
                        <a:t>1500V</a:t>
                      </a:r>
                      <a:r>
                        <a:rPr lang="en-US" sz="1200" b="0" kern="100" baseline="-25000" dirty="0" smtClean="0">
                          <a:latin typeface="Arial"/>
                          <a:ea typeface="宋体"/>
                          <a:cs typeface="宋体"/>
                        </a:rPr>
                        <a:t>rms</a:t>
                      </a:r>
                      <a:r>
                        <a:rPr lang="en-US" sz="1200" b="0" kern="100" dirty="0" smtClean="0">
                          <a:latin typeface="Arial"/>
                          <a:ea typeface="宋体"/>
                          <a:cs typeface="宋体"/>
                        </a:rPr>
                        <a:t>/min</a:t>
                      </a:r>
                      <a:endParaRPr lang="zh-CN" altLang="en-US" sz="1200" b="0" kern="100" dirty="0" smtClean="0">
                        <a:latin typeface="Arial"/>
                        <a:ea typeface="+mn-ea"/>
                        <a:cs typeface="宋体"/>
                      </a:endParaRPr>
                    </a:p>
                  </a:txBody>
                  <a:tcPr marL="114298" marR="1142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5" name="矩形 52"/>
          <p:cNvSpPr>
            <a:spLocks noChangeArrowheads="1"/>
          </p:cNvSpPr>
          <p:nvPr/>
        </p:nvSpPr>
        <p:spPr bwMode="auto">
          <a:xfrm>
            <a:off x="4511030" y="3498800"/>
            <a:ext cx="740886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l"/>
            <a:r>
              <a:rPr lang="en-US" altLang="zh-CN" sz="1000" b="1" dirty="0" smtClean="0">
                <a:solidFill>
                  <a:srgbClr val="000000"/>
                </a:solidFill>
              </a:rPr>
              <a:t>32*15*3.0</a:t>
            </a:r>
            <a:endParaRPr lang="en-US" altLang="zh-CN" sz="1000" b="1" dirty="0">
              <a:solidFill>
                <a:srgbClr val="000000"/>
              </a:solidFill>
            </a:endParaRPr>
          </a:p>
        </p:txBody>
      </p:sp>
      <p:sp>
        <p:nvSpPr>
          <p:cNvPr id="110" name="矩形 52"/>
          <p:cNvSpPr>
            <a:spLocks noChangeArrowheads="1"/>
          </p:cNvSpPr>
          <p:nvPr/>
        </p:nvSpPr>
        <p:spPr bwMode="auto">
          <a:xfrm>
            <a:off x="4093125" y="1958653"/>
            <a:ext cx="806609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l"/>
            <a:r>
              <a:rPr lang="en-US" altLang="zh-CN" sz="1000" b="1" dirty="0" smtClean="0">
                <a:solidFill>
                  <a:srgbClr val="000000"/>
                </a:solidFill>
              </a:rPr>
              <a:t>34*15*4.45</a:t>
            </a:r>
            <a:endParaRPr lang="en-US" altLang="zh-CN" sz="1000" b="1" dirty="0">
              <a:solidFill>
                <a:srgbClr val="000000"/>
              </a:solidFill>
            </a:endParaRPr>
          </a:p>
        </p:txBody>
      </p:sp>
      <p:sp>
        <p:nvSpPr>
          <p:cNvPr id="111" name="矩形 52"/>
          <p:cNvSpPr>
            <a:spLocks noChangeArrowheads="1"/>
          </p:cNvSpPr>
          <p:nvPr/>
        </p:nvSpPr>
        <p:spPr bwMode="auto">
          <a:xfrm>
            <a:off x="5510545" y="3274591"/>
            <a:ext cx="939659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l"/>
            <a:r>
              <a:rPr lang="en-US" altLang="zh-CN" sz="1000" b="1" dirty="0" smtClean="0">
                <a:solidFill>
                  <a:srgbClr val="000000"/>
                </a:solidFill>
              </a:rPr>
              <a:t>32.8*18.8*3.6</a:t>
            </a:r>
            <a:endParaRPr lang="en-US" altLang="zh-CN" sz="1000" b="1" dirty="0">
              <a:solidFill>
                <a:srgbClr val="000000"/>
              </a:solidFill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152102"/>
            <a:ext cx="1160588" cy="5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58" y="978657"/>
            <a:ext cx="1126448" cy="67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Box 64"/>
          <p:cNvSpPr txBox="1">
            <a:spLocks noChangeArrowheads="1"/>
          </p:cNvSpPr>
          <p:nvPr/>
        </p:nvSpPr>
        <p:spPr bwMode="auto">
          <a:xfrm>
            <a:off x="5177988" y="1797617"/>
            <a:ext cx="538908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000" dirty="0" smtClean="0">
                <a:solidFill>
                  <a:srgbClr val="000000"/>
                </a:solidFill>
                <a:cs typeface="Arial" charset="0"/>
              </a:rPr>
              <a:t>DIP30</a:t>
            </a:r>
          </a:p>
          <a:p>
            <a:pPr algn="l" eaLnBrk="1" hangingPunct="1"/>
            <a:endParaRPr lang="zh-CN" alt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0" name="矩形 52"/>
          <p:cNvSpPr>
            <a:spLocks noChangeArrowheads="1"/>
          </p:cNvSpPr>
          <p:nvPr/>
        </p:nvSpPr>
        <p:spPr bwMode="auto">
          <a:xfrm>
            <a:off x="5134883" y="1955146"/>
            <a:ext cx="806609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l"/>
            <a:r>
              <a:rPr lang="en-US" altLang="zh-CN" sz="1000" b="1" dirty="0" smtClean="0">
                <a:solidFill>
                  <a:srgbClr val="000000"/>
                </a:solidFill>
              </a:rPr>
              <a:t>34*15*4.45</a:t>
            </a:r>
            <a:endParaRPr lang="en-US" altLang="zh-CN" sz="1000" b="1" dirty="0">
              <a:solidFill>
                <a:srgbClr val="000000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6" b="996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02" y="2204864"/>
            <a:ext cx="1038624" cy="9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cxnSp>
        <p:nvCxnSpPr>
          <p:cNvPr id="78" name="直接箭头连接符 77"/>
          <p:cNvCxnSpPr/>
          <p:nvPr/>
        </p:nvCxnSpPr>
        <p:spPr>
          <a:xfrm>
            <a:off x="7679382" y="1084794"/>
            <a:ext cx="147796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111429" y="900128"/>
            <a:ext cx="1182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32.8mm</a:t>
            </a:r>
            <a:endParaRPr lang="zh-CN" altLang="en-US" sz="1000" dirty="0"/>
          </a:p>
        </p:txBody>
      </p:sp>
      <p:sp>
        <p:nvSpPr>
          <p:cNvPr id="83" name="矩形 82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IPM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系列产品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IPM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88" name="Picture 2" descr="C:\Users\silan\Desktop\ppt图片\00.png"/>
          <p:cNvPicPr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9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64254"/>
              </p:ext>
            </p:extLst>
          </p:nvPr>
        </p:nvGraphicFramePr>
        <p:xfrm>
          <a:off x="385615" y="1340768"/>
          <a:ext cx="6192686" cy="7492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36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/>
                <a:gridCol w="1171784"/>
              </a:tblGrid>
              <a:tr h="389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effectLst/>
                        </a:rPr>
                        <a:t>P/N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76" marR="11076" marT="830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 smtClean="0">
                          <a:effectLst/>
                        </a:rPr>
                        <a:t>Spec</a:t>
                      </a:r>
                      <a:endParaRPr lang="en-US" altLang="zh-CN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076" marR="11076" marT="830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</a:t>
                      </a:r>
                      <a:endParaRPr lang="en-US" altLang="zh-CN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76" marR="11076" marT="830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BSD</a:t>
                      </a:r>
                      <a:endParaRPr lang="en-US" altLang="zh-CN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76" marR="11076" marT="830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en-US" altLang="zh-CN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76" marR="11076" marT="830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SDM15L60FA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76" marR="11076" marT="8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15A/600V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76" marR="11076" marT="8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RC-IGBT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76" marR="11076" marT="8308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itchFamily="2" charset="2"/>
                        <a:buNone/>
                      </a:pPr>
                      <a:r>
                        <a:rPr lang="en-US" altLang="zh-CN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el-GR" altLang="zh-CN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76" marR="11076" marT="8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18.Q4 E.S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76" marR="11076" marT="830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5613" y="3356992"/>
            <a:ext cx="6120680" cy="318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特点：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IO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口完全兼容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3.3V/5V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，高电平有效；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个独立的负直流端，灵活适应电流检测设计；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内置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侧驱动电源生成用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BSD(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带限流电阻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，简化设计；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内置高压栅极驱动电路，使用方便；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内置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欠压保护、过流保护功能；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内置温度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输出、温度保护功能；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封装采用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AL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3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材质的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DBC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设计，优化散热；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绝缘耐压：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2000Vrms/min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10000"/>
              </a:lnSpc>
            </a:pP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应用：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空调、洗衣机等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566" y="900128"/>
            <a:ext cx="23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简述：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84" y="2564904"/>
            <a:ext cx="5511678" cy="402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900128"/>
            <a:ext cx="1232668" cy="170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82" y="1187238"/>
            <a:ext cx="1477963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>
            <a:off x="7679382" y="1084794"/>
            <a:ext cx="147796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9293867" y="1187853"/>
            <a:ext cx="0" cy="11350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11429" y="900128"/>
            <a:ext cx="1182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32.8mm</a:t>
            </a:r>
            <a:endParaRPr lang="zh-CN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9293867" y="1631658"/>
            <a:ext cx="1182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18mm</a:t>
            </a:r>
            <a:endParaRPr lang="zh-CN" alt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53" y="4581128"/>
            <a:ext cx="1998663" cy="16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2995950" y="2322916"/>
            <a:ext cx="5763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小体积高密度：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175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度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IGBT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FRD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一体：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低饱和压降，低开关损耗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IPM DIP26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系列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IPM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21" name="Picture 2" descr="C:\Users\silan\Desktop\ppt图片\00.pn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982638" y="866036"/>
            <a:ext cx="7939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整合续流二极管和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IGBT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到一个器件中；</a:t>
            </a:r>
            <a:endParaRPr lang="en-US" altLang="zh-CN" sz="1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可以省去续流二极管，从而提高电流密度</a:t>
            </a:r>
            <a:endParaRPr lang="en-US" altLang="zh-CN" sz="1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982638" y="4682460"/>
            <a:ext cx="863168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主要技术：</a:t>
            </a:r>
            <a:endParaRPr lang="en-US" altLang="zh-CN" sz="1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、提升二极管的性能来降低开关损耗，减小打开尖峰电流，以用于更高开关频率</a:t>
            </a:r>
            <a:endParaRPr lang="en-US" altLang="zh-CN" sz="1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、降低开通损耗，来降低热、提升寿命，从而提高电流密度</a:t>
            </a:r>
            <a:endParaRPr lang="en-US" altLang="zh-CN" sz="1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1891262"/>
            <a:ext cx="3433565" cy="257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961" y="1891262"/>
            <a:ext cx="3413760" cy="25603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86" y="1891262"/>
            <a:ext cx="4251475" cy="253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IPM DIP26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系列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IPM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14" name="Picture 2" descr="C:\Users\silan\Desktop\ppt图片\00.png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" y="2328284"/>
            <a:ext cx="184708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endParaRPr lang="zh-CN" altLang="zh-CN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452907" y="1556793"/>
            <a:ext cx="4898023" cy="25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342860" indent="-342860">
              <a:lnSpc>
                <a:spcPct val="120000"/>
              </a:lnSpc>
              <a:buSzPct val="80000"/>
              <a:buFont typeface="Wingdings" pitchFamily="2" charset="2"/>
              <a:buChar char="u"/>
            </a:pPr>
            <a:r>
              <a:rPr kumimoji="1" lang="en-US" altLang="zh-CN" sz="1500" dirty="0">
                <a:latin typeface="微软雅黑" pitchFamily="34" charset="-122"/>
                <a:ea typeface="微软雅黑" pitchFamily="34" charset="-122"/>
              </a:rPr>
              <a:t>3-phase 600V driver </a:t>
            </a:r>
            <a:r>
              <a:rPr kumimoji="1" lang="en-US" altLang="zh-CN" sz="15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with logic control</a:t>
            </a:r>
          </a:p>
          <a:p>
            <a:pPr marL="342860" indent="-342860">
              <a:lnSpc>
                <a:spcPct val="120000"/>
              </a:lnSpc>
              <a:buSzPct val="80000"/>
              <a:buFont typeface="Wingdings" pitchFamily="2" charset="2"/>
              <a:buChar char="u"/>
            </a:pPr>
            <a:r>
              <a:rPr kumimoji="1" lang="en-US" altLang="zh-CN" sz="1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Built-in bootstrap diodes with limit resistors</a:t>
            </a:r>
          </a:p>
          <a:p>
            <a:pPr marL="342860" indent="-342860">
              <a:lnSpc>
                <a:spcPct val="120000"/>
              </a:lnSpc>
              <a:buSzPct val="80000"/>
              <a:buFont typeface="Wingdings" pitchFamily="2" charset="2"/>
              <a:buChar char="u"/>
            </a:pPr>
            <a:r>
              <a:rPr kumimoji="1" lang="en-US" altLang="zh-CN" sz="1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Built-in protection circuit for controlling power supply voltage drop (UVLO)</a:t>
            </a:r>
          </a:p>
          <a:p>
            <a:pPr marL="342860" indent="-342860">
              <a:lnSpc>
                <a:spcPct val="120000"/>
              </a:lnSpc>
              <a:buSzPct val="80000"/>
              <a:buFont typeface="Wingdings" pitchFamily="2" charset="2"/>
              <a:buChar char="u"/>
            </a:pPr>
            <a:r>
              <a:rPr kumimoji="1" lang="en-US" altLang="zh-CN" sz="1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Built-in Over Current Protection(OCP)</a:t>
            </a:r>
          </a:p>
          <a:p>
            <a:pPr marL="342860" indent="-342860">
              <a:lnSpc>
                <a:spcPct val="120000"/>
              </a:lnSpc>
              <a:buSzPct val="80000"/>
              <a:buFont typeface="Wingdings" pitchFamily="2" charset="2"/>
              <a:buChar char="u"/>
            </a:pPr>
            <a:r>
              <a:rPr kumimoji="1" lang="en-US" altLang="zh-CN" sz="1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Built-in Thermal Shutdown (TSD)</a:t>
            </a:r>
          </a:p>
          <a:p>
            <a:pPr marL="342860" indent="-342860">
              <a:lnSpc>
                <a:spcPct val="120000"/>
              </a:lnSpc>
              <a:buSzPct val="80000"/>
              <a:buFont typeface="Wingdings" pitchFamily="2" charset="2"/>
              <a:buChar char="u"/>
            </a:pPr>
            <a:r>
              <a:rPr kumimoji="1" lang="en-US" altLang="zh-CN" sz="1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Built-in Over Current Limit (OCL)</a:t>
            </a:r>
          </a:p>
          <a:p>
            <a:pPr marL="342860" indent="-342860">
              <a:lnSpc>
                <a:spcPct val="120000"/>
              </a:lnSpc>
              <a:buSzPct val="80000"/>
              <a:buFont typeface="Wingdings" pitchFamily="2" charset="2"/>
              <a:buChar char="u"/>
            </a:pPr>
            <a:r>
              <a:rPr kumimoji="1" lang="en-US" altLang="zh-CN" sz="1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Pre-driver with FO (Fault Output) terminal</a:t>
            </a:r>
          </a:p>
          <a:p>
            <a:pPr marL="342860" indent="-342860">
              <a:lnSpc>
                <a:spcPct val="120000"/>
              </a:lnSpc>
              <a:buSzPct val="80000"/>
              <a:buFont typeface="Wingdings" pitchFamily="2" charset="2"/>
              <a:buChar char="u"/>
            </a:pPr>
            <a:endParaRPr kumimoji="1" lang="en-US" altLang="zh-CN" sz="15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455873" y="4901782"/>
            <a:ext cx="3839134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lnSpc>
                <a:spcPct val="120000"/>
              </a:lnSpc>
              <a:buSzPct val="80000"/>
            </a:pPr>
            <a:r>
              <a:rPr kumimoji="1" lang="en-US" altLang="zh-CN" sz="1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Small motor control:</a:t>
            </a:r>
          </a:p>
          <a:p>
            <a:pPr marL="342860" indent="-342860">
              <a:lnSpc>
                <a:spcPct val="120000"/>
              </a:lnSpc>
              <a:buSzPct val="80000"/>
              <a:buFont typeface="Wingdings" pitchFamily="2" charset="2"/>
              <a:buChar char="u"/>
            </a:pPr>
            <a:r>
              <a:rPr kumimoji="1" lang="en-US" altLang="zh-CN" sz="1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Air conditioning fan</a:t>
            </a:r>
          </a:p>
          <a:p>
            <a:pPr marL="342860" indent="-342860">
              <a:lnSpc>
                <a:spcPct val="120000"/>
              </a:lnSpc>
              <a:buSzPct val="80000"/>
              <a:buFont typeface="Wingdings" pitchFamily="2" charset="2"/>
              <a:buChar char="u"/>
            </a:pPr>
            <a:r>
              <a:rPr kumimoji="1" lang="en-US" altLang="zh-CN" sz="1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White goods cooling fans</a:t>
            </a:r>
          </a:p>
          <a:p>
            <a:pPr marL="342860" indent="-342860">
              <a:lnSpc>
                <a:spcPct val="120000"/>
              </a:lnSpc>
              <a:buSzPct val="80000"/>
              <a:buFont typeface="Wingdings" pitchFamily="2" charset="2"/>
              <a:buChar char="u"/>
            </a:pPr>
            <a:r>
              <a:rPr kumimoji="1" lang="en-US" altLang="zh-CN" sz="1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Ventilation blowers</a:t>
            </a:r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3862959" y="5552979"/>
            <a:ext cx="2975943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800000"/>
              </a:buClr>
            </a:pP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Package: </a:t>
            </a:r>
          </a:p>
          <a:p>
            <a:pPr eaLnBrk="1" hangingPunct="1">
              <a:lnSpc>
                <a:spcPct val="120000"/>
              </a:lnSpc>
              <a:buClr>
                <a:srgbClr val="800000"/>
              </a:buClr>
            </a:pP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22 × 14.1 × 2.1 mm 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13756" y="1132061"/>
            <a:ext cx="5401030" cy="42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85716" indent="-285716" eaLnBrk="1" hangingPunct="1"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n"/>
            </a:pPr>
            <a:r>
              <a:rPr lang="en-US" altLang="zh-CN" sz="1800" b="1" dirty="0">
                <a:solidFill>
                  <a:srgbClr val="0070C0"/>
                </a:solidFill>
              </a:rPr>
              <a:t>Features: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02467" y="4221088"/>
            <a:ext cx="3925905" cy="42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85716" indent="-285716" eaLnBrk="1" hangingPunct="1"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n"/>
            </a:pPr>
            <a:r>
              <a:rPr lang="en-US" altLang="zh-CN" sz="1800" b="1" dirty="0">
                <a:solidFill>
                  <a:srgbClr val="0070C0"/>
                </a:solidFill>
              </a:rPr>
              <a:t>Typical applications:</a:t>
            </a:r>
            <a:r>
              <a:rPr lang="en-US" altLang="zh-CN" sz="1800" b="1" dirty="0">
                <a:solidFill>
                  <a:srgbClr val="0070C0"/>
                </a:solidFill>
                <a:ea typeface="黑体" pitchFamily="49" charset="-122"/>
              </a:rPr>
              <a:t>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90" y="888683"/>
            <a:ext cx="5904656" cy="496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3768" y="4433454"/>
            <a:ext cx="125874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图片 15" descr="卧龙风机（士兰SOP37：SDM03B60DAS）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0925" y="2328284"/>
            <a:ext cx="1682313" cy="15589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集成逻辑控制的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SOP37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模块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IPM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20" name="Picture 2" descr="C:\Users\silan\Desktop\ppt图片\00.png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4749" y="1082070"/>
            <a:ext cx="10893106" cy="133881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</a:t>
            </a:r>
            <a:r>
              <a:rPr lang="zh-CN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研究、扩充创新的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IPM</a:t>
            </a:r>
            <a:r>
              <a:rPr lang="zh-CN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外形；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</a:t>
            </a:r>
            <a:r>
              <a:rPr lang="zh-CN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HVIC\IGBT\MOSFET</a:t>
            </a:r>
            <a:r>
              <a:rPr lang="zh-CN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等核心芯片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指标，提高集成度</a:t>
            </a:r>
            <a:r>
              <a:rPr lang="zh-CN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电机控制技术，让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IPM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更加智能化。</a:t>
            </a:r>
            <a:endParaRPr lang="zh-CN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Line 2"/>
          <p:cNvSpPr>
            <a:spLocks noChangeShapeType="1"/>
          </p:cNvSpPr>
          <p:nvPr/>
        </p:nvSpPr>
        <p:spPr bwMode="auto">
          <a:xfrm flipV="1">
            <a:off x="2649722" y="4236063"/>
            <a:ext cx="1947080" cy="673100"/>
          </a:xfrm>
          <a:prstGeom prst="line">
            <a:avLst/>
          </a:prstGeom>
          <a:ln>
            <a:headEnd type="none" w="sm" len="sm"/>
            <a:tailEnd type="stealth" w="med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Line 3"/>
          <p:cNvSpPr>
            <a:spLocks noChangeShapeType="1"/>
          </p:cNvSpPr>
          <p:nvPr/>
        </p:nvSpPr>
        <p:spPr bwMode="auto">
          <a:xfrm flipH="1" flipV="1">
            <a:off x="7593611" y="4304302"/>
            <a:ext cx="1947080" cy="673100"/>
          </a:xfrm>
          <a:prstGeom prst="line">
            <a:avLst/>
          </a:prstGeom>
          <a:ln>
            <a:headEnd type="none" w="sm" len="sm"/>
            <a:tailEnd type="stealth" w="med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2649722" y="3094387"/>
            <a:ext cx="1947080" cy="673100"/>
          </a:xfrm>
          <a:prstGeom prst="line">
            <a:avLst/>
          </a:prstGeom>
          <a:ln>
            <a:headEnd type="none" w="sm" len="sm"/>
            <a:tailEnd type="stealth" w="med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 flipH="1">
            <a:off x="7593611" y="3162627"/>
            <a:ext cx="1947080" cy="673100"/>
          </a:xfrm>
          <a:prstGeom prst="line">
            <a:avLst/>
          </a:prstGeom>
          <a:ln>
            <a:headEnd type="none" w="sm" len="sm"/>
            <a:tailEnd type="stealth" w="med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21"/>
          <p:cNvSpPr>
            <a:spLocks/>
          </p:cNvSpPr>
          <p:nvPr/>
        </p:nvSpPr>
        <p:spPr bwMode="auto">
          <a:xfrm>
            <a:off x="6095208" y="4027264"/>
            <a:ext cx="2117" cy="1023938"/>
          </a:xfrm>
          <a:custGeom>
            <a:avLst/>
            <a:gdLst>
              <a:gd name="T0" fmla="*/ 0 w 1"/>
              <a:gd name="T1" fmla="*/ 644 h 645"/>
              <a:gd name="T2" fmla="*/ 0 w 1"/>
              <a:gd name="T3" fmla="*/ 0 h 6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645">
                <a:moveTo>
                  <a:pt x="0" y="644"/>
                </a:moveTo>
                <a:lnTo>
                  <a:pt x="0" y="0"/>
                </a:lnTo>
              </a:path>
            </a:pathLst>
          </a:custGeom>
          <a:ln>
            <a:headEnd type="none" w="sm" len="sm"/>
            <a:tailEnd type="stealth" w="med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1034917" y="2675286"/>
            <a:ext cx="2590463" cy="10287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46033" rIns="0" bIns="46033" anchor="ctr"/>
          <a:lstStyle/>
          <a:p>
            <a:pPr marL="177779" indent="-177779" algn="ctr">
              <a:spcBef>
                <a:spcPct val="0"/>
              </a:spcBef>
            </a:pPr>
            <a:r>
              <a:rPr lang="zh-CN" altLang="en-US" b="1" dirty="0" smtClean="0">
                <a:solidFill>
                  <a:srgbClr val="C00000"/>
                </a:solidFill>
              </a:rPr>
              <a:t>增加集成度</a:t>
            </a:r>
            <a:r>
              <a:rPr lang="en-US" altLang="zh-SG" dirty="0" smtClean="0">
                <a:solidFill>
                  <a:srgbClr val="C00000"/>
                </a:solidFill>
              </a:rPr>
              <a:t>:</a:t>
            </a:r>
            <a:endParaRPr lang="en-US" altLang="zh-SG" dirty="0">
              <a:solidFill>
                <a:srgbClr val="C00000"/>
              </a:solidFill>
            </a:endParaRPr>
          </a:p>
          <a:p>
            <a:pPr marL="177779" indent="-177779" algn="ctr">
              <a:spcBef>
                <a:spcPct val="0"/>
              </a:spcBef>
            </a:pPr>
            <a:r>
              <a:rPr lang="en-US" altLang="zh-CN" sz="1500" dirty="0">
                <a:solidFill>
                  <a:prstClr val="black"/>
                </a:solidFill>
              </a:rPr>
              <a:t>NTC</a:t>
            </a:r>
            <a:r>
              <a:rPr lang="zh-CN" altLang="en-US" sz="1500" dirty="0">
                <a:solidFill>
                  <a:prstClr val="black"/>
                </a:solidFill>
              </a:rPr>
              <a:t>、</a:t>
            </a:r>
            <a:r>
              <a:rPr lang="en-US" altLang="zh-CN" sz="1500" dirty="0">
                <a:solidFill>
                  <a:prstClr val="black"/>
                </a:solidFill>
              </a:rPr>
              <a:t>BSD</a:t>
            </a:r>
          </a:p>
          <a:p>
            <a:pPr marL="177779" indent="-177779" algn="ctr">
              <a:spcBef>
                <a:spcPct val="0"/>
              </a:spcBef>
            </a:pPr>
            <a:r>
              <a:rPr lang="en-US" altLang="zh-CN" sz="1500" dirty="0">
                <a:solidFill>
                  <a:prstClr val="black"/>
                </a:solidFill>
              </a:rPr>
              <a:t>MCU</a:t>
            </a:r>
            <a:r>
              <a:rPr lang="zh-CN" altLang="en-US" sz="1500" dirty="0">
                <a:solidFill>
                  <a:prstClr val="black"/>
                </a:solidFill>
              </a:rPr>
              <a:t>、</a:t>
            </a:r>
            <a:r>
              <a:rPr lang="en-US" altLang="zh-CN" sz="1500" dirty="0">
                <a:solidFill>
                  <a:prstClr val="black"/>
                </a:solidFill>
              </a:rPr>
              <a:t>PFC</a:t>
            </a:r>
            <a:endParaRPr lang="en-US" altLang="zh-SG" sz="1500" dirty="0">
              <a:solidFill>
                <a:prstClr val="black"/>
              </a:solidFill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1396818" y="4363062"/>
            <a:ext cx="2590463" cy="10287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65" tIns="46033" rIns="92065" bIns="46033" anchor="ctr"/>
          <a:lstStyle/>
          <a:p>
            <a:pPr marL="177779" indent="-177779">
              <a:spcBef>
                <a:spcPct val="0"/>
              </a:spcBef>
            </a:pPr>
            <a:endParaRPr lang="en-US" altLang="zh-CN" b="1" dirty="0" smtClean="0">
              <a:solidFill>
                <a:prstClr val="black"/>
              </a:solidFill>
            </a:endParaRPr>
          </a:p>
          <a:p>
            <a:pPr marL="177779" indent="-177779" algn="ctr"/>
            <a:r>
              <a:rPr lang="zh-CN" altLang="en-US" b="1" dirty="0">
                <a:solidFill>
                  <a:srgbClr val="C00000"/>
                </a:solidFill>
              </a:rPr>
              <a:t>降低损耗</a:t>
            </a:r>
            <a:r>
              <a:rPr lang="en-US" altLang="zh-SG" b="1" dirty="0">
                <a:solidFill>
                  <a:srgbClr val="C00000"/>
                </a:solidFill>
              </a:rPr>
              <a:t>:</a:t>
            </a:r>
          </a:p>
          <a:p>
            <a:pPr marL="177779" indent="-177779" algn="ctr">
              <a:spcBef>
                <a:spcPct val="0"/>
              </a:spcBef>
            </a:pPr>
            <a:r>
              <a:rPr lang="zh-CN" altLang="en-US" sz="1500" dirty="0">
                <a:solidFill>
                  <a:prstClr val="black"/>
                </a:solidFill>
              </a:rPr>
              <a:t>开通损耗匹配</a:t>
            </a:r>
            <a:endParaRPr lang="en-US" altLang="zh-CN" sz="1500" dirty="0">
              <a:solidFill>
                <a:prstClr val="black"/>
              </a:solidFill>
            </a:endParaRPr>
          </a:p>
          <a:p>
            <a:pPr marL="177779" indent="-177779" algn="ctr">
              <a:spcBef>
                <a:spcPct val="0"/>
              </a:spcBef>
            </a:pPr>
            <a:r>
              <a:rPr lang="zh-CN" altLang="en-US" sz="1500" dirty="0">
                <a:solidFill>
                  <a:prstClr val="black"/>
                </a:solidFill>
              </a:rPr>
              <a:t>导通损耗匹配</a:t>
            </a:r>
            <a:endParaRPr lang="en-US" altLang="zh-SG" sz="1500" dirty="0">
              <a:solidFill>
                <a:prstClr val="black"/>
              </a:solidFill>
            </a:endParaRPr>
          </a:p>
          <a:p>
            <a:pPr marL="177779" indent="-177779">
              <a:spcBef>
                <a:spcPct val="0"/>
              </a:spcBef>
            </a:pPr>
            <a:endParaRPr lang="en-US" altLang="zh-SG" dirty="0">
              <a:solidFill>
                <a:prstClr val="black"/>
              </a:solidFill>
            </a:endParaRPr>
          </a:p>
        </p:txBody>
      </p:sp>
      <p:sp>
        <p:nvSpPr>
          <p:cNvPr id="52" name="Oval 26"/>
          <p:cNvSpPr>
            <a:spLocks noChangeArrowheads="1"/>
          </p:cNvSpPr>
          <p:nvPr/>
        </p:nvSpPr>
        <p:spPr bwMode="auto">
          <a:xfrm>
            <a:off x="4799975" y="4776564"/>
            <a:ext cx="2590463" cy="10287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46033" rIns="0" bIns="46033" anchor="ctr"/>
          <a:lstStyle/>
          <a:p>
            <a:pPr marL="177779" indent="-177779" algn="ctr"/>
            <a:r>
              <a:rPr lang="zh-CN" altLang="en-US" b="1" dirty="0">
                <a:solidFill>
                  <a:srgbClr val="C00000"/>
                </a:solidFill>
              </a:rPr>
              <a:t>提高电流密度</a:t>
            </a:r>
            <a:r>
              <a:rPr lang="en-US" altLang="zh-SG" b="1" dirty="0">
                <a:solidFill>
                  <a:srgbClr val="C00000"/>
                </a:solidFill>
              </a:rPr>
              <a:t>:</a:t>
            </a:r>
          </a:p>
          <a:p>
            <a:pPr marL="177779" indent="-177779" algn="ctr"/>
            <a:r>
              <a:rPr lang="zh-CN" altLang="en-US" sz="1500" dirty="0">
                <a:solidFill>
                  <a:prstClr val="black"/>
                </a:solidFill>
              </a:rPr>
              <a:t>新型结构的改进</a:t>
            </a:r>
            <a:endParaRPr lang="en-US" altLang="zh-CN" sz="1500" dirty="0">
              <a:solidFill>
                <a:prstClr val="black"/>
              </a:solidFill>
            </a:endParaRPr>
          </a:p>
          <a:p>
            <a:pPr marL="177779" indent="-177779" algn="ctr"/>
            <a:r>
              <a:rPr lang="zh-CN" altLang="en-US" sz="1500" dirty="0">
                <a:solidFill>
                  <a:prstClr val="black"/>
                </a:solidFill>
              </a:rPr>
              <a:t>槽栅</a:t>
            </a:r>
            <a:r>
              <a:rPr lang="en-US" altLang="zh-CN" sz="1500" dirty="0">
                <a:solidFill>
                  <a:prstClr val="black"/>
                </a:solidFill>
              </a:rPr>
              <a:t>RC-IGBT</a:t>
            </a:r>
            <a:endParaRPr lang="en-US" altLang="zh-SG" sz="1500" dirty="0">
              <a:solidFill>
                <a:prstClr val="black"/>
              </a:solidFill>
            </a:endParaRPr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8203132" y="4431302"/>
            <a:ext cx="2590463" cy="10287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65" tIns="46033" rIns="92065" bIns="46033" anchor="ctr"/>
          <a:lstStyle/>
          <a:p>
            <a:pPr marL="177779" indent="-177779" algn="ctr"/>
            <a:r>
              <a:rPr lang="zh-CN" altLang="en-US" b="1" dirty="0">
                <a:solidFill>
                  <a:srgbClr val="C00000"/>
                </a:solidFill>
              </a:rPr>
              <a:t>改善散热</a:t>
            </a:r>
            <a:r>
              <a:rPr lang="en-US" altLang="zh-SG" b="1" dirty="0">
                <a:solidFill>
                  <a:srgbClr val="C00000"/>
                </a:solidFill>
              </a:rPr>
              <a:t>:</a:t>
            </a:r>
          </a:p>
          <a:p>
            <a:pPr marL="177779" indent="-177779" algn="ctr">
              <a:spcBef>
                <a:spcPct val="0"/>
              </a:spcBef>
            </a:pPr>
            <a:r>
              <a:rPr lang="zh-CN" altLang="en-US" sz="1500" dirty="0">
                <a:solidFill>
                  <a:prstClr val="black"/>
                </a:solidFill>
              </a:rPr>
              <a:t>新型材质</a:t>
            </a:r>
            <a:endParaRPr lang="en-US" altLang="zh-CN" sz="1500" dirty="0">
              <a:solidFill>
                <a:prstClr val="black"/>
              </a:solidFill>
            </a:endParaRPr>
          </a:p>
          <a:p>
            <a:pPr marL="177779" indent="-177779" algn="ctr">
              <a:spcBef>
                <a:spcPct val="0"/>
              </a:spcBef>
            </a:pPr>
            <a:r>
              <a:rPr lang="zh-CN" altLang="en-US" sz="1500" dirty="0">
                <a:solidFill>
                  <a:prstClr val="black"/>
                </a:solidFill>
              </a:rPr>
              <a:t>塑封料</a:t>
            </a:r>
            <a:r>
              <a:rPr lang="en-US" altLang="zh-CN" sz="1500" dirty="0">
                <a:solidFill>
                  <a:prstClr val="black"/>
                </a:solidFill>
              </a:rPr>
              <a:t>\DBC</a:t>
            </a:r>
            <a:endParaRPr lang="en-US" altLang="zh-SG" sz="1500" dirty="0">
              <a:solidFill>
                <a:prstClr val="black"/>
              </a:solidFill>
            </a:endParaRP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8567151" y="2743526"/>
            <a:ext cx="2590463" cy="10287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65" tIns="46033" rIns="92065" bIns="46033" anchor="ctr"/>
          <a:lstStyle/>
          <a:p>
            <a:pPr marL="177779" indent="-177779" algn="ctr"/>
            <a:r>
              <a:rPr lang="zh-CN" altLang="en-US" b="1" dirty="0">
                <a:solidFill>
                  <a:srgbClr val="C00000"/>
                </a:solidFill>
              </a:rPr>
              <a:t>提高可靠性寿命</a:t>
            </a:r>
            <a:r>
              <a:rPr lang="en-US" altLang="zh-SG" b="1" dirty="0">
                <a:solidFill>
                  <a:srgbClr val="C00000"/>
                </a:solidFill>
              </a:rPr>
              <a:t>:</a:t>
            </a:r>
          </a:p>
          <a:p>
            <a:pPr marL="177779" indent="-177779" algn="ctr">
              <a:spcBef>
                <a:spcPct val="0"/>
              </a:spcBef>
            </a:pPr>
            <a:r>
              <a:rPr lang="zh-CN" altLang="en-US" sz="1500" dirty="0">
                <a:solidFill>
                  <a:prstClr val="black"/>
                </a:solidFill>
              </a:rPr>
              <a:t>高低温参数</a:t>
            </a:r>
            <a:endParaRPr lang="en-US" altLang="zh-CN" sz="1500" dirty="0">
              <a:solidFill>
                <a:prstClr val="black"/>
              </a:solidFill>
            </a:endParaRPr>
          </a:p>
          <a:p>
            <a:pPr marL="177779" indent="-177779" algn="ctr">
              <a:spcBef>
                <a:spcPct val="0"/>
              </a:spcBef>
            </a:pPr>
            <a:r>
              <a:rPr lang="zh-CN" altLang="en-US" sz="1500" dirty="0">
                <a:solidFill>
                  <a:prstClr val="black"/>
                </a:solidFill>
              </a:rPr>
              <a:t>器件特性</a:t>
            </a:r>
            <a:endParaRPr lang="en-US" altLang="zh-SG" sz="1500" dirty="0">
              <a:solidFill>
                <a:prstClr val="black"/>
              </a:solidFill>
            </a:endParaRP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94" y="3071419"/>
            <a:ext cx="2417045" cy="100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士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兰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IPM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发展方向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IPM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23" name="Picture 2" descr="C:\Users\silan\Desktop\ppt图片\00.pn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0" y="-142"/>
            <a:ext cx="5230367" cy="44317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ular Callout 16"/>
          <p:cNvSpPr/>
          <p:nvPr/>
        </p:nvSpPr>
        <p:spPr>
          <a:xfrm>
            <a:off x="6061292" y="2204864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FAC14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ctangle 20"/>
          <p:cNvSpPr>
            <a:spLocks/>
          </p:cNvSpPr>
          <p:nvPr/>
        </p:nvSpPr>
        <p:spPr bwMode="auto">
          <a:xfrm>
            <a:off x="7175326" y="2348880"/>
            <a:ext cx="4121684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IGBT</a:t>
            </a:r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芯片</a:t>
            </a:r>
            <a:r>
              <a:rPr lang="zh-CN" altLang="en-US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技术发展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2" name="Rectangle 36"/>
          <p:cNvSpPr>
            <a:spLocks/>
          </p:cNvSpPr>
          <p:nvPr/>
        </p:nvSpPr>
        <p:spPr bwMode="auto">
          <a:xfrm>
            <a:off x="6311230" y="1525508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7CB5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1</a:t>
            </a:r>
            <a:endParaRPr lang="en-US" altLang="id-ID" sz="2400" b="1" dirty="0">
              <a:solidFill>
                <a:srgbClr val="7CB5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3" name="Rectangle 37"/>
          <p:cNvSpPr>
            <a:spLocks/>
          </p:cNvSpPr>
          <p:nvPr/>
        </p:nvSpPr>
        <p:spPr bwMode="auto">
          <a:xfrm>
            <a:off x="6023198" y="2469077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FAC1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2</a:t>
            </a:r>
            <a:endParaRPr lang="en-US" altLang="id-ID" sz="2400" b="1" dirty="0">
              <a:solidFill>
                <a:srgbClr val="FAC1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4" name="Rectangular Callout 7"/>
          <p:cNvSpPr/>
          <p:nvPr/>
        </p:nvSpPr>
        <p:spPr>
          <a:xfrm>
            <a:off x="5697141" y="3212976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202F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6788487" y="3356992"/>
            <a:ext cx="4275271" cy="42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IPM</a:t>
            </a:r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9" name="Rectangle 34"/>
          <p:cNvSpPr>
            <a:spLocks/>
          </p:cNvSpPr>
          <p:nvPr/>
        </p:nvSpPr>
        <p:spPr bwMode="auto">
          <a:xfrm>
            <a:off x="5650133" y="3477189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202F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3</a:t>
            </a:r>
            <a:endParaRPr lang="en-US" altLang="id-ID" sz="2400" b="1" dirty="0">
              <a:solidFill>
                <a:srgbClr val="202F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30" name="Rectangular Callout 8"/>
          <p:cNvSpPr/>
          <p:nvPr/>
        </p:nvSpPr>
        <p:spPr>
          <a:xfrm>
            <a:off x="5337100" y="4272947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1C94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Rectangle 17"/>
          <p:cNvSpPr>
            <a:spLocks/>
          </p:cNvSpPr>
          <p:nvPr/>
        </p:nvSpPr>
        <p:spPr bwMode="auto">
          <a:xfrm>
            <a:off x="6416616" y="4437112"/>
            <a:ext cx="5367222" cy="3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/>
            <a:r>
              <a:rPr lang="en-US" altLang="zh-CN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PIM</a:t>
            </a:r>
            <a:r>
              <a:rPr lang="zh-CN" altLang="en-US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33" name="Rectangle 35"/>
          <p:cNvSpPr>
            <a:spLocks/>
          </p:cNvSpPr>
          <p:nvPr/>
        </p:nvSpPr>
        <p:spPr bwMode="auto">
          <a:xfrm>
            <a:off x="5290093" y="4518846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1C94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4</a:t>
            </a:r>
            <a:endParaRPr lang="en-US" altLang="id-ID" sz="2400" b="1" dirty="0">
              <a:solidFill>
                <a:srgbClr val="1C94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-743" y="3552867"/>
            <a:ext cx="5231110" cy="1748341"/>
            <a:chOff x="0" y="893915"/>
            <a:chExt cx="6840760" cy="1284643"/>
          </a:xfrm>
        </p:grpSpPr>
        <p:sp>
          <p:nvSpPr>
            <p:cNvPr id="43" name="流程图: 决策 42"/>
            <p:cNvSpPr/>
            <p:nvPr/>
          </p:nvSpPr>
          <p:spPr>
            <a:xfrm flipV="1">
              <a:off x="0" y="893915"/>
              <a:ext cx="6840760" cy="1284643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3"/>
            <p:cNvSpPr txBox="1"/>
            <p:nvPr/>
          </p:nvSpPr>
          <p:spPr>
            <a:xfrm>
              <a:off x="2382197" y="1242819"/>
              <a:ext cx="2062320" cy="56536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spc="600" dirty="0">
                  <a:solidFill>
                    <a:schemeClr val="bg1"/>
                  </a:solidFill>
                  <a:latin typeface="Arial Black" pitchFamily="34" charset="0"/>
                  <a:ea typeface="微软雅黑" pitchFamily="34" charset="-122"/>
                </a:rPr>
                <a:t>主题</a:t>
              </a:r>
            </a:p>
          </p:txBody>
        </p:sp>
      </p:grpSp>
      <p:sp>
        <p:nvSpPr>
          <p:cNvPr id="20" name="Rectangular Callout 8"/>
          <p:cNvSpPr/>
          <p:nvPr/>
        </p:nvSpPr>
        <p:spPr>
          <a:xfrm>
            <a:off x="4966172" y="5301208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ctangle 17"/>
          <p:cNvSpPr>
            <a:spLocks/>
          </p:cNvSpPr>
          <p:nvPr/>
        </p:nvSpPr>
        <p:spPr bwMode="auto">
          <a:xfrm>
            <a:off x="5984568" y="5445224"/>
            <a:ext cx="5367222" cy="3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未来工作与展望</a:t>
            </a:r>
            <a:endParaRPr lang="en-US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7" name="Rectangle 35"/>
          <p:cNvSpPr>
            <a:spLocks/>
          </p:cNvSpPr>
          <p:nvPr/>
        </p:nvSpPr>
        <p:spPr bwMode="auto">
          <a:xfrm>
            <a:off x="4930053" y="5511664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5</a:t>
            </a:r>
            <a:endParaRPr lang="en-US" altLang="id-ID" sz="24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5" name="Rectangle 17"/>
          <p:cNvSpPr>
            <a:spLocks/>
          </p:cNvSpPr>
          <p:nvPr/>
        </p:nvSpPr>
        <p:spPr bwMode="auto">
          <a:xfrm>
            <a:off x="7430021" y="1412776"/>
            <a:ext cx="4785865" cy="3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士兰微电子介绍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8" name="Rectangular Callout 9"/>
          <p:cNvSpPr/>
          <p:nvPr/>
        </p:nvSpPr>
        <p:spPr>
          <a:xfrm>
            <a:off x="6370442" y="1268760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7CB55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49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2" grpId="0"/>
      <p:bldP spid="23" grpId="0"/>
      <p:bldP spid="24" grpId="0" animBg="1"/>
      <p:bldP spid="26" grpId="0"/>
      <p:bldP spid="29" grpId="0"/>
      <p:bldP spid="30" grpId="0" animBg="1"/>
      <p:bldP spid="32" grpId="0"/>
      <p:bldP spid="33" grpId="0"/>
      <p:bldP spid="20" grpId="0" animBg="1"/>
      <p:bldP spid="21" grpId="0"/>
      <p:bldP spid="27" grpId="0"/>
      <p:bldP spid="25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69869" y="5070783"/>
            <a:ext cx="10290310" cy="1411022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117217" tIns="58608" rIns="117217" bIns="58608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、结构设计：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制造性和适用性做详细评估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、应力设计：功率循环应力、回流翘曲应力、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DBC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是应力释放孔、热应力等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、热学设计：功率损耗仿真、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DC/AC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电流热分布等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、电学设计：均流性设计、寄生电感平衡、谐波影响考虑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、系统设计：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IGBT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模块的热参数、寄生电感和器件特性等整合在一起进行逆变系统设计，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             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从而分析器件的瞬态温升和系统的输出电流。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275124" y="3115691"/>
            <a:ext cx="287995" cy="2058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833415" y="3068631"/>
            <a:ext cx="287995" cy="2058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pic>
        <p:nvPicPr>
          <p:cNvPr id="1122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41" y="3068631"/>
            <a:ext cx="3311937" cy="1943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23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43" y="996942"/>
            <a:ext cx="3326766" cy="1951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23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8" y="3061159"/>
            <a:ext cx="3311937" cy="1951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23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10" y="996942"/>
            <a:ext cx="3316595" cy="1951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23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16" y="3069738"/>
            <a:ext cx="3307479" cy="1951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IGBT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模块设计开发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PIM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18" name="Picture 5" descr="F:\素材\陈总模块\未标题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76" y="996942"/>
            <a:ext cx="3208801" cy="19110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pic>
        <p:nvPicPr>
          <p:cNvPr id="23" name="Picture 2" descr="C:\Users\silan\Desktop\ppt图片\00.pn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45" y="3004758"/>
            <a:ext cx="2880409" cy="205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155" y="2139887"/>
            <a:ext cx="4391052" cy="33947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内容占位符 3"/>
          <p:cNvSpPr txBox="1">
            <a:spLocks/>
          </p:cNvSpPr>
          <p:nvPr/>
        </p:nvSpPr>
        <p:spPr>
          <a:xfrm>
            <a:off x="501451" y="1067942"/>
            <a:ext cx="10514231" cy="2505074"/>
          </a:xfrm>
          <a:prstGeom prst="rect">
            <a:avLst/>
          </a:prstGeom>
        </p:spPr>
        <p:txBody>
          <a:bodyPr lIns="117217" tIns="58608" rIns="117217" bIns="5860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、工业级应用选择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℃材料体系及封装工艺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EV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模块应用选择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175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℃材料体系及封装工艺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、轨交应用选择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℃材料体系及封装工艺</a:t>
            </a:r>
          </a:p>
          <a:p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03" y="4355403"/>
            <a:ext cx="2401926" cy="16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2" y="3004759"/>
            <a:ext cx="2878292" cy="16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302214" y="4684969"/>
            <a:ext cx="1400504" cy="34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217" tIns="58608" rIns="117217" bIns="586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高可靠性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DBC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2747561" y="6011871"/>
            <a:ext cx="1390886" cy="34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217" tIns="58608" rIns="117217" bIns="586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改进的焊料层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5601954" y="5109783"/>
            <a:ext cx="1102345" cy="34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217" tIns="58608" rIns="117217" bIns="586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500" dirty="0" err="1">
                <a:latin typeface="微软雅黑" pitchFamily="34" charset="-122"/>
                <a:ea typeface="微软雅黑" pitchFamily="34" charset="-122"/>
              </a:rPr>
              <a:t>AlSIC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基板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IGBT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模块材料与封装工艺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开发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PIM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18" name="Picture 2" descr="C:\Users\silan\Desktop\ppt图片\00.pn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0" y="-142"/>
            <a:ext cx="5230367" cy="44317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ular Callout 16"/>
          <p:cNvSpPr/>
          <p:nvPr/>
        </p:nvSpPr>
        <p:spPr>
          <a:xfrm>
            <a:off x="6061292" y="2204864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FAC14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ctangle 20"/>
          <p:cNvSpPr>
            <a:spLocks/>
          </p:cNvSpPr>
          <p:nvPr/>
        </p:nvSpPr>
        <p:spPr bwMode="auto">
          <a:xfrm>
            <a:off x="7175326" y="2348880"/>
            <a:ext cx="4121684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IGBT</a:t>
            </a:r>
            <a:r>
              <a:rPr lang="zh-CN" altLang="en-US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芯片技术与产品开发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2" name="Rectangle 36"/>
          <p:cNvSpPr>
            <a:spLocks/>
          </p:cNvSpPr>
          <p:nvPr/>
        </p:nvSpPr>
        <p:spPr bwMode="auto">
          <a:xfrm>
            <a:off x="6311230" y="1525508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7CB5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1</a:t>
            </a:r>
            <a:endParaRPr lang="en-US" altLang="id-ID" sz="2400" b="1" dirty="0">
              <a:solidFill>
                <a:srgbClr val="7CB5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3" name="Rectangle 37"/>
          <p:cNvSpPr>
            <a:spLocks/>
          </p:cNvSpPr>
          <p:nvPr/>
        </p:nvSpPr>
        <p:spPr bwMode="auto">
          <a:xfrm>
            <a:off x="6023198" y="2469077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FAC1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2</a:t>
            </a:r>
            <a:endParaRPr lang="en-US" altLang="id-ID" sz="2400" b="1" dirty="0">
              <a:solidFill>
                <a:srgbClr val="FAC1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4" name="Rectangular Callout 7"/>
          <p:cNvSpPr/>
          <p:nvPr/>
        </p:nvSpPr>
        <p:spPr>
          <a:xfrm>
            <a:off x="5697141" y="3212976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202F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6788487" y="3356992"/>
            <a:ext cx="4275271" cy="42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IPM</a:t>
            </a:r>
            <a:r>
              <a:rPr lang="zh-CN" altLang="en-US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9" name="Rectangle 34"/>
          <p:cNvSpPr>
            <a:spLocks/>
          </p:cNvSpPr>
          <p:nvPr/>
        </p:nvSpPr>
        <p:spPr bwMode="auto">
          <a:xfrm>
            <a:off x="5650133" y="3477189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202F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3</a:t>
            </a:r>
            <a:endParaRPr lang="en-US" altLang="id-ID" sz="2400" b="1" dirty="0">
              <a:solidFill>
                <a:srgbClr val="202F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30" name="Rectangular Callout 8"/>
          <p:cNvSpPr/>
          <p:nvPr/>
        </p:nvSpPr>
        <p:spPr>
          <a:xfrm>
            <a:off x="5337100" y="4272947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1C94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Rectangle 17"/>
          <p:cNvSpPr>
            <a:spLocks/>
          </p:cNvSpPr>
          <p:nvPr/>
        </p:nvSpPr>
        <p:spPr bwMode="auto">
          <a:xfrm>
            <a:off x="6416616" y="4437112"/>
            <a:ext cx="5367222" cy="3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/>
            <a:r>
              <a:rPr lang="en-US" altLang="zh-CN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PIM</a:t>
            </a:r>
            <a:r>
              <a:rPr lang="zh-CN" altLang="en-US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33" name="Rectangle 35"/>
          <p:cNvSpPr>
            <a:spLocks/>
          </p:cNvSpPr>
          <p:nvPr/>
        </p:nvSpPr>
        <p:spPr bwMode="auto">
          <a:xfrm>
            <a:off x="5290093" y="4518846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1C94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4</a:t>
            </a:r>
            <a:endParaRPr lang="en-US" altLang="id-ID" sz="2400" b="1" dirty="0">
              <a:solidFill>
                <a:srgbClr val="1C94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-743" y="3552867"/>
            <a:ext cx="5231110" cy="1748341"/>
            <a:chOff x="0" y="893915"/>
            <a:chExt cx="6840760" cy="1284643"/>
          </a:xfrm>
        </p:grpSpPr>
        <p:sp>
          <p:nvSpPr>
            <p:cNvPr id="43" name="流程图: 决策 42"/>
            <p:cNvSpPr/>
            <p:nvPr/>
          </p:nvSpPr>
          <p:spPr>
            <a:xfrm flipV="1">
              <a:off x="0" y="893915"/>
              <a:ext cx="6840760" cy="1284643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3"/>
            <p:cNvSpPr txBox="1"/>
            <p:nvPr/>
          </p:nvSpPr>
          <p:spPr>
            <a:xfrm>
              <a:off x="2382197" y="1189909"/>
              <a:ext cx="2062320" cy="56536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spc="600" dirty="0">
                  <a:solidFill>
                    <a:schemeClr val="bg1"/>
                  </a:solidFill>
                  <a:latin typeface="Arial Black" pitchFamily="34" charset="0"/>
                  <a:ea typeface="微软雅黑" pitchFamily="34" charset="-122"/>
                </a:rPr>
                <a:t>主题</a:t>
              </a:r>
            </a:p>
          </p:txBody>
        </p:sp>
      </p:grpSp>
      <p:sp>
        <p:nvSpPr>
          <p:cNvPr id="20" name="Rectangular Callout 8"/>
          <p:cNvSpPr/>
          <p:nvPr/>
        </p:nvSpPr>
        <p:spPr>
          <a:xfrm>
            <a:off x="4966172" y="5301208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ctangle 17"/>
          <p:cNvSpPr>
            <a:spLocks/>
          </p:cNvSpPr>
          <p:nvPr/>
        </p:nvSpPr>
        <p:spPr bwMode="auto">
          <a:xfrm>
            <a:off x="5984568" y="5445224"/>
            <a:ext cx="5367222" cy="3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未来工作与展望</a:t>
            </a:r>
            <a:endParaRPr lang="en-US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7" name="Rectangle 35"/>
          <p:cNvSpPr>
            <a:spLocks/>
          </p:cNvSpPr>
          <p:nvPr/>
        </p:nvSpPr>
        <p:spPr bwMode="auto">
          <a:xfrm>
            <a:off x="4930053" y="5511664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5</a:t>
            </a:r>
            <a:endParaRPr lang="en-US" altLang="id-ID" sz="24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5" name="Rectangle 17"/>
          <p:cNvSpPr>
            <a:spLocks/>
          </p:cNvSpPr>
          <p:nvPr/>
        </p:nvSpPr>
        <p:spPr bwMode="auto">
          <a:xfrm>
            <a:off x="7430021" y="1412776"/>
            <a:ext cx="4785865" cy="3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士兰微电子公司介绍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8" name="Rectangular Callout 9"/>
          <p:cNvSpPr/>
          <p:nvPr/>
        </p:nvSpPr>
        <p:spPr>
          <a:xfrm>
            <a:off x="6370442" y="1268760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7CB55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2" grpId="0"/>
      <p:bldP spid="23" grpId="0"/>
      <p:bldP spid="24" grpId="0" animBg="1"/>
      <p:bldP spid="26" grpId="0"/>
      <p:bldP spid="29" grpId="0"/>
      <p:bldP spid="30" grpId="0" animBg="1"/>
      <p:bldP spid="32" grpId="0"/>
      <p:bldP spid="33" grpId="0"/>
      <p:bldP spid="20" grpId="0" animBg="1"/>
      <p:bldP spid="21" grpId="0"/>
      <p:bldP spid="27" grpId="0"/>
      <p:bldP spid="25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IGBT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模块材料与封装工艺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开发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PIM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24794"/>
              </p:ext>
            </p:extLst>
          </p:nvPr>
        </p:nvGraphicFramePr>
        <p:xfrm>
          <a:off x="1054645" y="908720"/>
          <a:ext cx="9865096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274"/>
                <a:gridCol w="2466274"/>
                <a:gridCol w="2466274"/>
                <a:gridCol w="2466274"/>
              </a:tblGrid>
              <a:tr h="149854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956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799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9489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361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0" name="组合 49"/>
          <p:cNvGrpSpPr/>
          <p:nvPr/>
        </p:nvGrpSpPr>
        <p:grpSpPr>
          <a:xfrm>
            <a:off x="1918742" y="2420888"/>
            <a:ext cx="8042028" cy="395360"/>
            <a:chOff x="1918742" y="2636912"/>
            <a:chExt cx="8042028" cy="395360"/>
          </a:xfrm>
        </p:grpSpPr>
        <p:sp>
          <p:nvSpPr>
            <p:cNvPr id="46" name="TextBox 45"/>
            <p:cNvSpPr txBox="1"/>
            <p:nvPr/>
          </p:nvSpPr>
          <p:spPr>
            <a:xfrm>
              <a:off x="1918742" y="2636912"/>
              <a:ext cx="698388" cy="395360"/>
            </a:xfrm>
            <a:prstGeom prst="rect">
              <a:avLst/>
            </a:prstGeom>
            <a:noFill/>
          </p:spPr>
          <p:txBody>
            <a:bodyPr wrap="none" lIns="117217" tIns="58608" rIns="117217" bIns="58608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外壳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64557" y="2669814"/>
              <a:ext cx="1482577" cy="349193"/>
            </a:xfrm>
            <a:prstGeom prst="rect">
              <a:avLst/>
            </a:prstGeom>
            <a:noFill/>
          </p:spPr>
          <p:txBody>
            <a:bodyPr wrap="none" lIns="117217" tIns="58608" rIns="117217" bIns="58608" rtlCol="0">
              <a:spAutoFit/>
            </a:bodyPr>
            <a:lstStyle/>
            <a:p>
              <a:r>
                <a:rPr lang="en-US" altLang="zh-CN" sz="1500" dirty="0">
                  <a:latin typeface="微软雅黑" pitchFamily="34" charset="-122"/>
                  <a:ea typeface="微软雅黑" pitchFamily="34" charset="-122"/>
                </a:rPr>
                <a:t>Common PBT</a:t>
              </a:r>
              <a:endParaRPr lang="zh-CN" altLang="en-US" sz="15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50275" y="2669815"/>
              <a:ext cx="1517139" cy="349193"/>
            </a:xfrm>
            <a:prstGeom prst="rect">
              <a:avLst/>
            </a:prstGeom>
            <a:noFill/>
          </p:spPr>
          <p:txBody>
            <a:bodyPr wrap="none" lIns="117217" tIns="58608" rIns="117217" bIns="58608" rtlCol="0">
              <a:spAutoFit/>
            </a:bodyPr>
            <a:lstStyle/>
            <a:p>
              <a:r>
                <a:rPr lang="en-US" altLang="zh-CN" sz="1500" dirty="0">
                  <a:latin typeface="微软雅黑" pitchFamily="34" charset="-122"/>
                  <a:ea typeface="微软雅黑" pitchFamily="34" charset="-122"/>
                </a:rPr>
                <a:t>Improved PBT</a:t>
              </a:r>
              <a:endParaRPr lang="zh-CN" altLang="en-US" sz="15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79400" y="2669811"/>
              <a:ext cx="581370" cy="349193"/>
            </a:xfrm>
            <a:prstGeom prst="rect">
              <a:avLst/>
            </a:prstGeom>
            <a:noFill/>
          </p:spPr>
          <p:txBody>
            <a:bodyPr wrap="none" lIns="117217" tIns="58608" rIns="117217" bIns="58608" rtlCol="0">
              <a:spAutoFit/>
            </a:bodyPr>
            <a:lstStyle/>
            <a:p>
              <a:r>
                <a:rPr lang="en-US" altLang="zh-CN" sz="1500" dirty="0">
                  <a:latin typeface="微软雅黑" pitchFamily="34" charset="-122"/>
                  <a:ea typeface="微软雅黑" pitchFamily="34" charset="-122"/>
                </a:rPr>
                <a:t>PPS</a:t>
              </a:r>
              <a:endParaRPr lang="zh-CN" altLang="en-US" sz="15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123">
            <a:off x="8851798" y="1155322"/>
            <a:ext cx="1513028" cy="88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组合 51"/>
          <p:cNvGrpSpPr/>
          <p:nvPr/>
        </p:nvGrpSpPr>
        <p:grpSpPr>
          <a:xfrm rot="20958406">
            <a:off x="3913778" y="1151878"/>
            <a:ext cx="1593814" cy="827246"/>
            <a:chOff x="2607601" y="1760621"/>
            <a:chExt cx="2757826" cy="1709721"/>
          </a:xfrm>
        </p:grpSpPr>
        <p:sp>
          <p:nvSpPr>
            <p:cNvPr id="53" name="椭圆 52"/>
            <p:cNvSpPr/>
            <p:nvPr/>
          </p:nvSpPr>
          <p:spPr>
            <a:xfrm>
              <a:off x="2607601" y="1760621"/>
              <a:ext cx="2757826" cy="1709721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椭圆 4"/>
            <p:cNvSpPr/>
            <p:nvPr/>
          </p:nvSpPr>
          <p:spPr>
            <a:xfrm>
              <a:off x="2889220" y="1915791"/>
              <a:ext cx="1950078" cy="1208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470" tIns="77470" rIns="77470" bIns="77470" numCol="1" spcCol="1270" anchor="ctr" anchorCtr="0">
              <a:noAutofit/>
            </a:bodyPr>
            <a:lstStyle/>
            <a:p>
              <a:pPr algn="ctr" defTabSz="34758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7800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86060" y="1086999"/>
            <a:ext cx="1653362" cy="1033468"/>
            <a:chOff x="3051029" y="1816908"/>
            <a:chExt cx="1626460" cy="1626460"/>
          </a:xfrm>
        </p:grpSpPr>
        <p:sp>
          <p:nvSpPr>
            <p:cNvPr id="56" name="椭圆 55"/>
            <p:cNvSpPr/>
            <p:nvPr/>
          </p:nvSpPr>
          <p:spPr>
            <a:xfrm>
              <a:off x="3051029" y="1816908"/>
              <a:ext cx="1626460" cy="1626460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椭圆 4"/>
            <p:cNvSpPr/>
            <p:nvPr/>
          </p:nvSpPr>
          <p:spPr>
            <a:xfrm>
              <a:off x="3289219" y="2055098"/>
              <a:ext cx="1150080" cy="1150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algn="ctr" defTabSz="37037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83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920323" y="1735708"/>
            <a:ext cx="1009564" cy="395360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en-US" altLang="zh-CN" dirty="0"/>
              <a:t>Industry</a:t>
            </a:r>
            <a:endParaRPr lang="zh-CN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794175" y="1772816"/>
            <a:ext cx="533279" cy="395360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en-US" altLang="zh-CN" dirty="0"/>
              <a:t>EV </a:t>
            </a:r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911630" y="1881512"/>
            <a:ext cx="991930" cy="395360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en-US" altLang="zh-CN" dirty="0"/>
              <a:t>Traction</a:t>
            </a:r>
            <a:endParaRPr lang="zh-CN" altLang="en-US" dirty="0"/>
          </a:p>
        </p:txBody>
      </p:sp>
      <p:grpSp>
        <p:nvGrpSpPr>
          <p:cNvPr id="66" name="组合 65"/>
          <p:cNvGrpSpPr/>
          <p:nvPr/>
        </p:nvGrpSpPr>
        <p:grpSpPr>
          <a:xfrm>
            <a:off x="1918742" y="2889624"/>
            <a:ext cx="8928992" cy="395360"/>
            <a:chOff x="1918742" y="2817616"/>
            <a:chExt cx="8928992" cy="395360"/>
          </a:xfrm>
        </p:grpSpPr>
        <p:sp>
          <p:nvSpPr>
            <p:cNvPr id="62" name="TextBox 61"/>
            <p:cNvSpPr txBox="1"/>
            <p:nvPr/>
          </p:nvSpPr>
          <p:spPr>
            <a:xfrm>
              <a:off x="1918742" y="2817616"/>
              <a:ext cx="698388" cy="395360"/>
            </a:xfrm>
            <a:prstGeom prst="rect">
              <a:avLst/>
            </a:prstGeom>
            <a:noFill/>
          </p:spPr>
          <p:txBody>
            <a:bodyPr wrap="none" lIns="117217" tIns="58608" rIns="117217" bIns="58608" rtlCol="0">
              <a:spAutoFit/>
            </a:bodyPr>
            <a:lstStyle/>
            <a:p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硅胶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00143" y="2852936"/>
              <a:ext cx="1446991" cy="349193"/>
            </a:xfrm>
            <a:prstGeom prst="rect">
              <a:avLst/>
            </a:prstGeom>
            <a:noFill/>
          </p:spPr>
          <p:txBody>
            <a:bodyPr wrap="none" lIns="117217" tIns="58608" rIns="117217" bIns="58608" rtlCol="0">
              <a:spAutoFit/>
            </a:bodyPr>
            <a:lstStyle/>
            <a:p>
              <a:r>
                <a:rPr lang="en-US" altLang="zh-CN" sz="1500" dirty="0">
                  <a:latin typeface="微软雅黑" pitchFamily="34" charset="-122"/>
                  <a:ea typeface="微软雅黑" pitchFamily="34" charset="-122"/>
                </a:rPr>
                <a:t>Common Gel</a:t>
              </a:r>
              <a:endParaRPr lang="zh-CN" altLang="en-US" sz="15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55246" y="2852936"/>
              <a:ext cx="1481551" cy="349193"/>
            </a:xfrm>
            <a:prstGeom prst="rect">
              <a:avLst/>
            </a:prstGeom>
            <a:noFill/>
          </p:spPr>
          <p:txBody>
            <a:bodyPr wrap="none" lIns="117217" tIns="58608" rIns="117217" bIns="58608" rtlCol="0">
              <a:spAutoFit/>
            </a:bodyPr>
            <a:lstStyle/>
            <a:p>
              <a:r>
                <a:rPr lang="en-US" altLang="zh-CN" sz="1500" dirty="0">
                  <a:latin typeface="微软雅黑" pitchFamily="34" charset="-122"/>
                  <a:ea typeface="微软雅黑" pitchFamily="34" charset="-122"/>
                </a:rPr>
                <a:t>Improved Gel</a:t>
              </a:r>
              <a:endParaRPr lang="zh-CN" altLang="en-US" sz="15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589688" y="2838197"/>
              <a:ext cx="2258046" cy="349193"/>
            </a:xfrm>
            <a:prstGeom prst="rect">
              <a:avLst/>
            </a:prstGeom>
            <a:noFill/>
          </p:spPr>
          <p:txBody>
            <a:bodyPr wrap="none" lIns="117217" tIns="58608" rIns="117217" bIns="58608" rtlCol="0">
              <a:spAutoFit/>
            </a:bodyPr>
            <a:lstStyle/>
            <a:p>
              <a:r>
                <a:rPr lang="en-US" altLang="zh-CN" sz="1500" dirty="0">
                  <a:latin typeface="微软雅黑" pitchFamily="34" charset="-122"/>
                  <a:ea typeface="微软雅黑" pitchFamily="34" charset="-122"/>
                </a:rPr>
                <a:t>High Temperature Gel</a:t>
              </a:r>
              <a:endParaRPr lang="zh-CN" altLang="en-US" sz="15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74" y="3459761"/>
            <a:ext cx="1583758" cy="9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1868171" y="3789040"/>
            <a:ext cx="711212" cy="395360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DBC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32076" y="4509120"/>
            <a:ext cx="1487066" cy="3491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Common </a:t>
            </a:r>
            <a:r>
              <a:rPr lang="en-US" altLang="zh-CN" sz="1500" dirty="0" err="1">
                <a:latin typeface="微软雅黑" pitchFamily="34" charset="-122"/>
                <a:ea typeface="微软雅黑" pitchFamily="34" charset="-122"/>
              </a:rPr>
              <a:t>AlO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43451" y="4519967"/>
            <a:ext cx="2628019" cy="3491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ZTA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掺锆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AL2O3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 or </a:t>
            </a:r>
            <a:r>
              <a:rPr lang="en-US" altLang="zh-CN" sz="1500" dirty="0" err="1">
                <a:latin typeface="微软雅黑" pitchFamily="34" charset="-122"/>
                <a:ea typeface="微软雅黑" pitchFamily="34" charset="-122"/>
              </a:rPr>
              <a:t>AlN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87494" y="4519967"/>
            <a:ext cx="2081780" cy="3491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AMB </a:t>
            </a:r>
            <a:r>
              <a:rPr lang="en-US" altLang="zh-CN" sz="1500" dirty="0" err="1">
                <a:latin typeface="微软雅黑" pitchFamily="34" charset="-122"/>
                <a:ea typeface="微软雅黑" pitchFamily="34" charset="-122"/>
              </a:rPr>
              <a:t>SiN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活性氢焊）</a:t>
            </a:r>
          </a:p>
        </p:txBody>
      </p:sp>
      <p:pic>
        <p:nvPicPr>
          <p:cNvPr id="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00" y="3459761"/>
            <a:ext cx="1573914" cy="98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图片 1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51" y="3501007"/>
            <a:ext cx="1626943" cy="94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5085184"/>
            <a:ext cx="2253981" cy="102655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96" y="5098821"/>
            <a:ext cx="1607068" cy="101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1918742" y="5481912"/>
            <a:ext cx="698388" cy="395360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基板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99566" y="6104143"/>
            <a:ext cx="2323632" cy="3491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pPr algn="ctr"/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Cu Or 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Cu 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with TIM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71270" y="6104143"/>
            <a:ext cx="1100742" cy="3491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Cu </a:t>
            </a:r>
            <a:r>
              <a:rPr lang="en-US" altLang="zh-CN" sz="1500" dirty="0" err="1">
                <a:latin typeface="微软雅黑" pitchFamily="34" charset="-122"/>
                <a:ea typeface="微软雅黑" pitchFamily="34" charset="-122"/>
              </a:rPr>
              <a:t>PinFin</a:t>
            </a:r>
            <a:endParaRPr lang="en-US" altLang="zh-CN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047534" y="6104143"/>
            <a:ext cx="1334781" cy="3491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en-US" altLang="zh-CN" sz="1500" dirty="0" err="1">
                <a:latin typeface="微软雅黑" pitchFamily="34" charset="-122"/>
                <a:ea typeface="微软雅黑" pitchFamily="34" charset="-122"/>
              </a:rPr>
              <a:t>AlSIC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err="1">
                <a:latin typeface="微软雅黑" pitchFamily="34" charset="-122"/>
                <a:ea typeface="微软雅黑" pitchFamily="34" charset="-122"/>
              </a:rPr>
              <a:t>PinFin</a:t>
            </a:r>
            <a:endParaRPr lang="en-US" altLang="zh-CN" sz="15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0" name="Picture 4" descr="E6A1E6FB-F15A-43AA-9936-871080030BE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74" y="5066771"/>
            <a:ext cx="1642973" cy="10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1702718" y="1449464"/>
            <a:ext cx="1160053" cy="395360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材料对比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" name="Picture 2" descr="C:\Users\silan\Desktop\ppt图片\00.png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IGBT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模块材料与封装工艺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开发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PIM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137027"/>
              </p:ext>
            </p:extLst>
          </p:nvPr>
        </p:nvGraphicFramePr>
        <p:xfrm>
          <a:off x="1054645" y="836712"/>
          <a:ext cx="9865096" cy="553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274"/>
                <a:gridCol w="2466274"/>
                <a:gridCol w="2466274"/>
                <a:gridCol w="2466274"/>
              </a:tblGrid>
              <a:tr h="133387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654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503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01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794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123">
            <a:off x="8851798" y="1083314"/>
            <a:ext cx="1513028" cy="88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组合 51"/>
          <p:cNvGrpSpPr/>
          <p:nvPr/>
        </p:nvGrpSpPr>
        <p:grpSpPr>
          <a:xfrm rot="20958406">
            <a:off x="3913778" y="1079870"/>
            <a:ext cx="1593814" cy="827246"/>
            <a:chOff x="2607601" y="1760621"/>
            <a:chExt cx="2757826" cy="1709721"/>
          </a:xfrm>
        </p:grpSpPr>
        <p:sp>
          <p:nvSpPr>
            <p:cNvPr id="53" name="椭圆 52"/>
            <p:cNvSpPr/>
            <p:nvPr/>
          </p:nvSpPr>
          <p:spPr>
            <a:xfrm>
              <a:off x="2607601" y="1760621"/>
              <a:ext cx="2757826" cy="1709721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椭圆 4"/>
            <p:cNvSpPr/>
            <p:nvPr/>
          </p:nvSpPr>
          <p:spPr>
            <a:xfrm>
              <a:off x="2889220" y="1915791"/>
              <a:ext cx="1950078" cy="1208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470" tIns="77470" rIns="77470" bIns="77470" numCol="1" spcCol="1270" anchor="ctr" anchorCtr="0">
              <a:noAutofit/>
            </a:bodyPr>
            <a:lstStyle/>
            <a:p>
              <a:pPr algn="ctr" defTabSz="34758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7800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86060" y="1014991"/>
            <a:ext cx="1653362" cy="1033468"/>
            <a:chOff x="3051029" y="1816908"/>
            <a:chExt cx="1626460" cy="1626460"/>
          </a:xfrm>
        </p:grpSpPr>
        <p:sp>
          <p:nvSpPr>
            <p:cNvPr id="56" name="椭圆 55"/>
            <p:cNvSpPr/>
            <p:nvPr/>
          </p:nvSpPr>
          <p:spPr>
            <a:xfrm>
              <a:off x="3051029" y="1816908"/>
              <a:ext cx="1626460" cy="1626460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椭圆 4"/>
            <p:cNvSpPr/>
            <p:nvPr/>
          </p:nvSpPr>
          <p:spPr>
            <a:xfrm>
              <a:off x="3289219" y="2055098"/>
              <a:ext cx="1150080" cy="1150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algn="ctr" defTabSz="37037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83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920323" y="1663700"/>
            <a:ext cx="1009564" cy="395360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en-US" altLang="zh-CN" dirty="0"/>
              <a:t>Industry</a:t>
            </a:r>
            <a:endParaRPr lang="zh-CN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794175" y="1700808"/>
            <a:ext cx="533279" cy="395360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en-US" altLang="zh-CN" dirty="0"/>
              <a:t>EV </a:t>
            </a:r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911630" y="1809504"/>
            <a:ext cx="991930" cy="395360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r>
              <a:rPr lang="en-US" altLang="zh-CN" dirty="0"/>
              <a:t>Traction</a:t>
            </a:r>
            <a:endParaRPr lang="zh-CN" altLang="en-US" dirty="0"/>
          </a:p>
        </p:txBody>
      </p:sp>
      <p:pic>
        <p:nvPicPr>
          <p:cNvPr id="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2489236"/>
            <a:ext cx="2304000" cy="5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2204864"/>
            <a:ext cx="1620000" cy="106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50" y="2280220"/>
            <a:ext cx="2260584" cy="9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1694793" y="1340768"/>
            <a:ext cx="1160053" cy="395360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defTabSz="1172169"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封装</a:t>
            </a:r>
            <a:r>
              <a:rPr lang="zh-CN" altLang="en-US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工艺</a:t>
            </a:r>
            <a:endParaRPr lang="zh-CN" altLang="en-US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30710" y="3879673"/>
            <a:ext cx="1395695" cy="395360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defTabSz="1172169"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Die Attach</a:t>
            </a:r>
            <a:endParaRPr lang="zh-CN" altLang="en-US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3343614"/>
            <a:ext cx="2304000" cy="117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50" y="3462204"/>
            <a:ext cx="1620000" cy="9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581" y="3353303"/>
            <a:ext cx="2266153" cy="116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1662605" y="2583529"/>
            <a:ext cx="1403710" cy="395360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defTabSz="1172169"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Wire Bond</a:t>
            </a:r>
            <a:endParaRPr lang="zh-CN" altLang="en-US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03963" y="4581128"/>
            <a:ext cx="1610923" cy="395360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pPr defTabSz="1172169"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DBC Attach</a:t>
            </a:r>
            <a:endParaRPr lang="zh-CN" altLang="en-US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97534" y="4595642"/>
            <a:ext cx="2037632" cy="3491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pPr defTabSz="1172169">
              <a:defRPr/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Paste Solder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（锡膏）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2053" y="4595642"/>
            <a:ext cx="2347409" cy="3491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pPr defTabSz="1172169">
              <a:defRPr/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Preform Solder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（锡片）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419490" y="4634346"/>
            <a:ext cx="3004308" cy="3491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pPr defTabSz="1172169">
              <a:defRPr/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Diffuse Soldering(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扩散焊）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26654" y="5525437"/>
            <a:ext cx="2294255" cy="395360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pPr defTabSz="1172169"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Terminal Connect</a:t>
            </a:r>
            <a:endParaRPr lang="zh-CN" altLang="en-US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8" name="图片 9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2" y="5157192"/>
            <a:ext cx="1147011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TextBox 98"/>
          <p:cNvSpPr txBox="1"/>
          <p:nvPr/>
        </p:nvSpPr>
        <p:spPr>
          <a:xfrm>
            <a:off x="6959302" y="6021288"/>
            <a:ext cx="549309" cy="3491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defTabSz="1172169">
              <a:defRPr/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US </a:t>
            </a:r>
            <a:endParaRPr lang="zh-CN" altLang="en-US" sz="15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0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5124489"/>
            <a:ext cx="1584176" cy="89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4166983" y="6032135"/>
            <a:ext cx="1208143" cy="3491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defTabSz="1172169">
              <a:defRPr/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Wire Bond</a:t>
            </a:r>
            <a:endParaRPr lang="zh-CN" altLang="en-US" sz="15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659" y="5157191"/>
            <a:ext cx="1147011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extBox 102"/>
          <p:cNvSpPr txBox="1"/>
          <p:nvPr/>
        </p:nvSpPr>
        <p:spPr>
          <a:xfrm>
            <a:off x="9484699" y="6021287"/>
            <a:ext cx="549309" cy="3491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defTabSz="1172169">
              <a:defRPr/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US </a:t>
            </a:r>
            <a:endParaRPr lang="zh-CN" altLang="en-US" sz="15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6" name="Picture 2" descr="C:\Users\silan\Desktop\ppt图片\00.png"/>
          <p:cNvPicPr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864394" y="904453"/>
            <a:ext cx="8623300" cy="5476875"/>
            <a:chOff x="250825" y="987425"/>
            <a:chExt cx="8623300" cy="5476875"/>
          </a:xfrm>
        </p:grpSpPr>
        <p:sp>
          <p:nvSpPr>
            <p:cNvPr id="13" name="椭圆 12"/>
            <p:cNvSpPr/>
            <p:nvPr/>
          </p:nvSpPr>
          <p:spPr>
            <a:xfrm rot="6232328">
              <a:off x="5915025" y="1409700"/>
              <a:ext cx="1976438" cy="220503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 flipV="1">
              <a:off x="1230313" y="1393825"/>
              <a:ext cx="28575" cy="4765675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 lIns="71323" tIns="35662" rIns="71323" bIns="35662"/>
            <a:lstStyle/>
            <a:p>
              <a:pPr>
                <a:defRPr/>
              </a:pPr>
              <a:endParaRPr lang="zh-CN" altLang="en-US" sz="19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641350" y="6176963"/>
              <a:ext cx="7826375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 lIns="71323" tIns="35662" rIns="71323" bIns="35662"/>
            <a:lstStyle/>
            <a:p>
              <a:pPr>
                <a:defRPr/>
              </a:pPr>
              <a:endParaRPr lang="zh-CN" altLang="en-US" sz="19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357563" y="6208713"/>
              <a:ext cx="1100137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rPr>
                <a:t>中功率</a:t>
              </a:r>
              <a:endParaRPr lang="en-US" altLang="zh-CN" sz="1200">
                <a:solidFill>
                  <a:srgbClr val="000000"/>
                </a:solidFill>
                <a:latin typeface="Verdana" pitchFamily="34" charset="0"/>
                <a:ea typeface="黑体" pitchFamily="49" charset="-122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5472113" y="6208713"/>
              <a:ext cx="1114425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rPr>
                <a:t>大功率</a:t>
              </a:r>
              <a:endParaRPr lang="en-US" altLang="zh-CN" sz="1200">
                <a:solidFill>
                  <a:srgbClr val="000000"/>
                </a:solidFill>
                <a:latin typeface="Verdana" pitchFamily="34" charset="0"/>
                <a:ea typeface="黑体" pitchFamily="49" charset="-122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376363" y="6164263"/>
              <a:ext cx="844550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rPr>
                <a:t>小功率</a:t>
              </a:r>
              <a:endParaRPr lang="en-US" altLang="zh-CN" sz="1200">
                <a:solidFill>
                  <a:srgbClr val="000000"/>
                </a:solidFill>
                <a:latin typeface="Verdana" pitchFamily="34" charset="0"/>
                <a:ea typeface="黑体" pitchFamily="49" charset="-122"/>
              </a:endParaRP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585788" y="2787650"/>
              <a:ext cx="6859587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1323" tIns="35662" rIns="71323" bIns="35662"/>
            <a:lstStyle/>
            <a:p>
              <a:endParaRPr lang="zh-CN" altLang="en-US"/>
            </a:p>
          </p:txBody>
        </p: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>
              <a:off x="477838" y="4784725"/>
              <a:ext cx="6859587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1323" tIns="35662" rIns="71323" bIns="35662"/>
            <a:lstStyle/>
            <a:p>
              <a:endParaRPr lang="zh-CN" altLang="en-US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7362825" y="6208713"/>
              <a:ext cx="1114425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rPr>
                <a:t>超大功率</a:t>
              </a:r>
              <a:endParaRPr lang="en-US" altLang="zh-CN" sz="1200">
                <a:solidFill>
                  <a:srgbClr val="000000"/>
                </a:solidFill>
                <a:latin typeface="Verdana" pitchFamily="34" charset="0"/>
                <a:ea typeface="黑体" pitchFamily="49" charset="-122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69888" y="2259013"/>
              <a:ext cx="9207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rPr>
                <a:t>光伏</a:t>
              </a:r>
              <a:endParaRPr lang="en-US" altLang="zh-CN" sz="1600">
                <a:solidFill>
                  <a:srgbClr val="000000"/>
                </a:solidFill>
                <a:latin typeface="Verdana" pitchFamily="34" charset="0"/>
                <a:ea typeface="黑体" pitchFamily="49" charset="-122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58775" y="1903413"/>
              <a:ext cx="915988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 dirty="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rPr>
                <a:t>电动车</a:t>
              </a:r>
              <a:endParaRPr lang="en-US" altLang="zh-CN" sz="1600" dirty="0">
                <a:solidFill>
                  <a:srgbClr val="000000"/>
                </a:solidFill>
                <a:latin typeface="Verdana" pitchFamily="34" charset="0"/>
                <a:ea typeface="黑体" pitchFamily="49" charset="-122"/>
              </a:endParaRP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250825" y="5375275"/>
              <a:ext cx="9366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rPr>
                <a:t>电焊机</a:t>
              </a:r>
              <a:endParaRPr lang="en-US" altLang="zh-CN" sz="1600">
                <a:solidFill>
                  <a:srgbClr val="000000"/>
                </a:solidFill>
                <a:latin typeface="Verdana" pitchFamily="34" charset="0"/>
                <a:ea typeface="黑体" pitchFamily="49" charset="-122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250825" y="5014913"/>
              <a:ext cx="1168400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rPr>
                <a:t>感应加热</a:t>
              </a:r>
              <a:endParaRPr lang="en-US" altLang="zh-CN" sz="1600">
                <a:solidFill>
                  <a:srgbClr val="000000"/>
                </a:solidFill>
                <a:latin typeface="Verdana" pitchFamily="34" charset="0"/>
                <a:ea typeface="黑体" pitchFamily="49" charset="-122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250825" y="3562350"/>
              <a:ext cx="9302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lnSpc>
                  <a:spcPts val="938"/>
                </a:lnSpc>
                <a:spcBef>
                  <a:spcPct val="50000"/>
                </a:spcBef>
              </a:pPr>
              <a:r>
                <a:rPr lang="zh-CN" altLang="en-US" sz="16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rPr>
                <a:t>变频器</a:t>
              </a:r>
              <a:endParaRPr lang="en-US" altLang="zh-CN" sz="1600">
                <a:solidFill>
                  <a:srgbClr val="000000"/>
                </a:solidFill>
                <a:latin typeface="Verdana" pitchFamily="34" charset="0"/>
                <a:ea typeface="黑体" pitchFamily="49" charset="-122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7656513" y="5699125"/>
              <a:ext cx="1217612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 b="1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rPr>
                <a:t>功率段</a:t>
              </a:r>
              <a:endParaRPr lang="en-US" altLang="zh-CN" sz="1600" b="1">
                <a:solidFill>
                  <a:srgbClr val="000000"/>
                </a:solidFill>
                <a:latin typeface="Verdana" pitchFamily="34" charset="0"/>
                <a:ea typeface="黑体" pitchFamily="49" charset="-122"/>
              </a:endParaRP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516063" y="1789113"/>
              <a:ext cx="1255712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rPr>
                <a:t>应用</a:t>
              </a:r>
              <a:endParaRPr lang="en-US" altLang="zh-CN" b="1">
                <a:solidFill>
                  <a:srgbClr val="000000"/>
                </a:solidFill>
                <a:latin typeface="Verdana" pitchFamily="34" charset="0"/>
                <a:ea typeface="黑体" pitchFamily="49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2427288" y="4575175"/>
              <a:ext cx="1065212" cy="20637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SGM10PA12A5TFD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427288" y="4337050"/>
              <a:ext cx="1065212" cy="214313"/>
            </a:xfrm>
            <a:prstGeom prst="roundRect">
              <a:avLst>
                <a:gd name="adj" fmla="val 0"/>
              </a:avLst>
            </a:prstGeom>
            <a:ln>
              <a:beve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SGM15PA12A5TFD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3563938" y="4330700"/>
              <a:ext cx="1065212" cy="220663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SGM35PA12A8TFD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563938" y="4575175"/>
              <a:ext cx="1065212" cy="20637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SGM25PA12A8TFD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563938" y="4083050"/>
              <a:ext cx="1065212" cy="220663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SGM25PA12A6TFD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3563938" y="3827463"/>
              <a:ext cx="1065212" cy="222250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SGM40PA12A6TFD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716463" y="4083050"/>
              <a:ext cx="1063625" cy="220663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SGM50PA12A4TFD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716463" y="3843338"/>
              <a:ext cx="1063625" cy="211137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SGM75PA12A4TFD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716463" y="5646738"/>
              <a:ext cx="1150937" cy="220662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SGM50HF12A1TFD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716463" y="5376863"/>
              <a:ext cx="1150937" cy="220662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SGM75HF12A1TFD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716463" y="5116513"/>
              <a:ext cx="1150937" cy="209550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SGM100HF12A1TFD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6124575" y="5908675"/>
              <a:ext cx="1327150" cy="1793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SGM100HF12A3TFD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6124575" y="5646738"/>
              <a:ext cx="1327150" cy="220662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SGM150HF12A3TFD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6124575" y="5397500"/>
              <a:ext cx="1327150" cy="20002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SGM200HF12A3TFD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6124575" y="5116513"/>
              <a:ext cx="1327150" cy="209550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SGM300HF12A3TFD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4716463" y="5908675"/>
              <a:ext cx="1150937" cy="1793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SGM40HF12A1TFD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7129463" y="2505075"/>
              <a:ext cx="1187450" cy="222250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SGM450HF12A7TFD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7129463" y="2244725"/>
              <a:ext cx="1187450" cy="220663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SGM600HF12A7TFD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5888038" y="2244725"/>
              <a:ext cx="1131887" cy="220663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SGM150TL6A9TFD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888038" y="2505075"/>
              <a:ext cx="1131887" cy="222250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SGM100TL6A9TFD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3333750" y="5884863"/>
              <a:ext cx="1065213" cy="220662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SFM200CC4A2D2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51" name="Picture 2" descr="E:\silan\模块图\模块修\模块修\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663" y="5462588"/>
              <a:ext cx="8334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" descr="E:\silan\模块图\模块修\模块修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100" y="4545013"/>
              <a:ext cx="931863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4" descr="E:\silan\模块图\模块修\模块修\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4425950"/>
              <a:ext cx="9001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" descr="E:\silan\模块图\模块修\模块修\5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3533775"/>
              <a:ext cx="7937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" descr="E:\silan\模块图\模块修\模块修\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638" y="3114675"/>
              <a:ext cx="77311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7" descr="E:\silan\模块图\模块修\模块修\6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2897188"/>
              <a:ext cx="938213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8" descr="E:\silan\模块图\模块修\模块修\4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088" y="2679700"/>
              <a:ext cx="939800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6" descr="E:\silan\模块图\模块修\模块修\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838" y="1411288"/>
              <a:ext cx="814387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圆角矩形 58"/>
            <p:cNvSpPr/>
            <p:nvPr/>
          </p:nvSpPr>
          <p:spPr>
            <a:xfrm>
              <a:off x="7129463" y="3843338"/>
              <a:ext cx="1187450" cy="20637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SGM450HF12A7TFD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7129463" y="3611563"/>
              <a:ext cx="1187450" cy="192087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SGM600HF12A7TFD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5883275" y="4083050"/>
              <a:ext cx="1136650" cy="220663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SGM150HF12A3TLD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5888038" y="3843338"/>
              <a:ext cx="1131887" cy="20637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SGM200HF12A3TLD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5883275" y="3598863"/>
              <a:ext cx="1136650" cy="204787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SGM150HF12A3TLD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64" name="Picture 4" descr="E:\silan\模块图\模块修\模块修\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688" y="2692400"/>
              <a:ext cx="10287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75" y="1498600"/>
              <a:ext cx="84613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313" y="2794000"/>
              <a:ext cx="846137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圆角矩形 66"/>
            <p:cNvSpPr/>
            <p:nvPr/>
          </p:nvSpPr>
          <p:spPr>
            <a:xfrm>
              <a:off x="1331913" y="4540250"/>
              <a:ext cx="1044575" cy="241300"/>
            </a:xfrm>
            <a:prstGeom prst="roundRect">
              <a:avLst>
                <a:gd name="adj" fmla="val 0"/>
              </a:avLst>
            </a:prstGeom>
            <a:ln>
              <a:beve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700" b="1">
                  <a:solidFill>
                    <a:srgbClr val="FFFFFF"/>
                  </a:solidFill>
                  <a:cs typeface="Arial" charset="0"/>
                </a:rPr>
                <a:t>SD30M60AC</a:t>
              </a:r>
              <a:endParaRPr lang="zh-CN" altLang="en-US" sz="700" b="1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68" name="图片 7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213" y="1535113"/>
              <a:ext cx="752475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3" y="2033588"/>
              <a:ext cx="828675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100" y="2093913"/>
              <a:ext cx="839788" cy="60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椭圆形标注 70"/>
            <p:cNvSpPr/>
            <p:nvPr/>
          </p:nvSpPr>
          <p:spPr>
            <a:xfrm>
              <a:off x="5741988" y="987425"/>
              <a:ext cx="573087" cy="722313"/>
            </a:xfrm>
            <a:prstGeom prst="wedgeEllipseCallout">
              <a:avLst>
                <a:gd name="adj1" fmla="val -69626"/>
                <a:gd name="adj2" fmla="val 34009"/>
              </a:avLst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0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开发中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3167063" y="1277938"/>
              <a:ext cx="2613025" cy="149225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</a:endParaRPr>
            </a:p>
          </p:txBody>
        </p:sp>
        <p:pic>
          <p:nvPicPr>
            <p:cNvPr id="73" name="Picture 2" descr="F:\素材\陈总模块\未标题-4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588" y="1366838"/>
              <a:ext cx="820737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3" descr="F:\素材\陈总模块\未标题-5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600" y="2054225"/>
              <a:ext cx="828675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5" descr="C:\Users\fangning.SILAN\Pictures\20180509广告页-3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425" y="1187450"/>
              <a:ext cx="903288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9" descr="C:\Users\fangning.SILAN\Pictures\未标题-2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738" y="1277938"/>
              <a:ext cx="695325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" name="矩形 78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IGBT PIM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系列产品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PIM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77" name="Picture 2" descr="C:\Users\silan\Desktop\ppt图片\00.png"/>
          <p:cNvPicPr>
            <a:picLocks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21386"/>
              </p:ext>
            </p:extLst>
          </p:nvPr>
        </p:nvGraphicFramePr>
        <p:xfrm>
          <a:off x="524865" y="1196752"/>
          <a:ext cx="10831691" cy="4797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273"/>
                <a:gridCol w="1584886"/>
                <a:gridCol w="1969453"/>
                <a:gridCol w="135902"/>
                <a:gridCol w="2066623"/>
                <a:gridCol w="2202525"/>
                <a:gridCol w="2051029"/>
              </a:tblGrid>
              <a:tr h="2660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汽车模块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1438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模块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 dirty="0">
                          <a:effectLst/>
                        </a:rPr>
                        <a:t>    </a:t>
                      </a:r>
                      <a:endParaRPr lang="en-US" altLang="zh-CN" sz="9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en-US" altLang="zh-CN" sz="9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en-US" altLang="zh-CN" sz="9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zh-CN" altLang="en-US" sz="900" u="none" strike="noStrike" dirty="0" smtClean="0">
                          <a:effectLst/>
                        </a:rPr>
                        <a:t>   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90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芯片技术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Field-Stop IV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Field-Stop IV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Field-Stop IV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Field-Stop V</a:t>
                      </a:r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（研发中）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Field-Stop V</a:t>
                      </a:r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（研发中）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90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芯片选型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   1</a:t>
                      </a:r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、高功率密度、低热阻、</a:t>
                      </a: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低饱和压降</a:t>
                      </a:r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/>
                      </a:r>
                      <a:b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</a:b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至少</a:t>
                      </a:r>
                      <a:r>
                        <a:rPr lang="en-US" altLang="zh-CN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倍</a:t>
                      </a:r>
                      <a:r>
                        <a:rPr lang="en-US" altLang="zh-CN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RBSOA</a:t>
                      </a:r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正常关断，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18V,15us</a:t>
                      </a: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短路</a:t>
                      </a:r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安全关断</a:t>
                      </a:r>
                      <a:b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</a:b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Tjmax175℃</a:t>
                      </a: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，</a:t>
                      </a:r>
                      <a:r>
                        <a:rPr lang="en-US" altLang="zh-CN" sz="1100" u="none" strike="noStrike" dirty="0" err="1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Tjop</a:t>
                      </a: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达到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150℃</a:t>
                      </a:r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/>
                      </a:r>
                      <a:b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</a:b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、芯片</a:t>
                      </a:r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保证性能一致，上下管饱和压降</a:t>
                      </a: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一致，相差小于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0.02V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6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连接工艺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功率超声焊接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/Cu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线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功率超声焊接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铝线键合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功率超声焊接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双面焊接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0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焊接工艺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Sn</a:t>
                      </a:r>
                      <a:r>
                        <a:rPr lang="en-US" altLang="zh-CN" sz="1100" u="none" strike="noStrike" dirty="0" err="1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Cu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en-US" altLang="zh-CN" sz="1100" u="none" strike="noStrike" dirty="0" err="1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SnSb</a:t>
                      </a:r>
                      <a:r>
                        <a:rPr 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r>
                        <a:rPr lang="zh-CN" altLang="en-US" sz="11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焊层 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err="1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SnCu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en-US" altLang="zh-CN" sz="1100" u="none" strike="noStrike" dirty="0" err="1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SnSb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焊层 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err="1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SnCu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en-US" altLang="zh-CN" sz="1100" u="none" strike="noStrike" dirty="0" err="1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SnSb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焊层 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err="1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SnCu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en-US" altLang="zh-CN" sz="1100" u="none" strike="noStrike" dirty="0" err="1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SnSb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焊层 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纳米银</a:t>
                      </a:r>
                      <a:r>
                        <a:rPr lang="en-US" altLang="zh-CN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双面焊接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3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DBC</a:t>
                      </a:r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工艺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增强</a:t>
                      </a:r>
                      <a:r>
                        <a:rPr lang="en-US" altLang="zh-CN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AlO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DBC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增强</a:t>
                      </a:r>
                      <a:r>
                        <a:rPr lang="en-US" altLang="zh-CN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AlO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DBC</a:t>
                      </a:r>
                      <a:endParaRPr lang="zh-CN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增强</a:t>
                      </a:r>
                      <a:r>
                        <a:rPr lang="en-US" altLang="zh-CN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AlO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DBC</a:t>
                      </a:r>
                      <a:endParaRPr lang="zh-CN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增强</a:t>
                      </a:r>
                      <a:r>
                        <a:rPr lang="en-US" altLang="zh-CN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AlO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DBC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增强</a:t>
                      </a:r>
                      <a:r>
                        <a:rPr lang="en-US" altLang="zh-CN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AlO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DBC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3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散热设计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平板冷却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直接水冷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平板冷却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直接水冷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双面水冷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38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08" y="1758981"/>
            <a:ext cx="154382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9" name="图片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47" y="1729613"/>
            <a:ext cx="1741789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39" y="1582197"/>
            <a:ext cx="1423432" cy="10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989" y="1513929"/>
            <a:ext cx="1679893" cy="108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126" y="1698657"/>
            <a:ext cx="1203325" cy="69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车级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IGBT PIM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模块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PIM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17" name="Picture 2" descr="C:\Users\silan\Desktop\ppt图片\00.pn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车级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IGBT PIM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模块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PIM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28" y="990849"/>
            <a:ext cx="2743438" cy="16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72" y="990849"/>
            <a:ext cx="2743438" cy="16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6" y="1292383"/>
            <a:ext cx="40100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3" y="4725144"/>
            <a:ext cx="2834885" cy="163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57" y="4727949"/>
            <a:ext cx="2860491" cy="165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7881004" y="2810585"/>
            <a:ext cx="2822714" cy="1764196"/>
            <a:chOff x="5735166" y="1168636"/>
            <a:chExt cx="4032448" cy="2520280"/>
          </a:xfrm>
        </p:grpSpPr>
        <p:pic>
          <p:nvPicPr>
            <p:cNvPr id="25" name="Picture 3" descr="C:\Users\kepan\Desktop\波形图\波形图\M1M2-infineon-M3M4-SL-150C-2-400A-OFF-VGS-VD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166" y="1168636"/>
              <a:ext cx="4032448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751272" y="1641440"/>
              <a:ext cx="341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SL</a:t>
              </a:r>
              <a:endParaRPr lang="zh-CN" alt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92356" y="1268760"/>
              <a:ext cx="1679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err="1" smtClean="0"/>
                <a:t>Vce</a:t>
              </a:r>
              <a:r>
                <a:rPr lang="en-US" altLang="zh-CN" sz="1400" dirty="0" smtClean="0"/>
                <a:t> Curve @Turn off</a:t>
              </a:r>
              <a:endParaRPr lang="zh-CN" alt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47534" y="3049215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150</a:t>
              </a:r>
              <a:r>
                <a:rPr lang="en-US" altLang="zh-CN" sz="1400" dirty="0" smtClean="0">
                  <a:latin typeface="仿宋"/>
                  <a:ea typeface="仿宋"/>
                </a:rPr>
                <a:t>℃</a:t>
              </a:r>
              <a:endParaRPr lang="zh-CN" alt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19342" y="1753071"/>
              <a:ext cx="8491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Compare</a:t>
              </a:r>
              <a:endParaRPr lang="zh-CN" altLang="en-US" sz="1400" dirty="0"/>
            </a:p>
          </p:txBody>
        </p:sp>
      </p:grp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4811757" y="2810585"/>
            <a:ext cx="2793653" cy="1746033"/>
            <a:chOff x="5811669" y="3861048"/>
            <a:chExt cx="3990933" cy="2494333"/>
          </a:xfrm>
        </p:grpSpPr>
        <p:pic>
          <p:nvPicPr>
            <p:cNvPr id="31" name="Picture 4" descr="C:\Users\kepan\Desktop\波形图\波形图\M1M2-infineon-M3M4-SL-150C-2-400A-ON-VGS-ID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669" y="3861048"/>
              <a:ext cx="3990933" cy="2494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905574" y="5301208"/>
              <a:ext cx="341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SL</a:t>
              </a:r>
              <a:endParaRPr lang="zh-CN" alt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47334" y="5425479"/>
              <a:ext cx="8491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Compare</a:t>
              </a:r>
              <a:endParaRPr lang="zh-CN" alt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64364" y="4005064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I</a:t>
              </a:r>
              <a:r>
                <a:rPr lang="en-US" altLang="zh-CN" sz="1400" dirty="0" smtClean="0"/>
                <a:t>ce Curve @Turn on</a:t>
              </a:r>
              <a:endParaRPr lang="zh-CN" alt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39811" y="5690505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150</a:t>
              </a:r>
              <a:r>
                <a:rPr lang="en-US" altLang="zh-CN" sz="1400" dirty="0" smtClean="0">
                  <a:latin typeface="仿宋"/>
                  <a:ea typeface="仿宋"/>
                </a:rPr>
                <a:t>℃</a:t>
              </a:r>
              <a:endParaRPr lang="zh-CN" altLang="en-US" sz="1400" dirty="0"/>
            </a:p>
          </p:txBody>
        </p:sp>
      </p:grpSp>
      <p:pic>
        <p:nvPicPr>
          <p:cNvPr id="36" name="Picture 2" descr="C:\Users\silan\Desktop\ppt图片\00.png"/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0" y="-142"/>
            <a:ext cx="5230367" cy="44317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ular Callout 16"/>
          <p:cNvSpPr/>
          <p:nvPr/>
        </p:nvSpPr>
        <p:spPr>
          <a:xfrm>
            <a:off x="6061292" y="2204864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FAC14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ctangle 20"/>
          <p:cNvSpPr>
            <a:spLocks/>
          </p:cNvSpPr>
          <p:nvPr/>
        </p:nvSpPr>
        <p:spPr bwMode="auto">
          <a:xfrm>
            <a:off x="7175326" y="2348880"/>
            <a:ext cx="4121684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IGBT</a:t>
            </a:r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芯片</a:t>
            </a:r>
            <a:r>
              <a:rPr lang="zh-CN" altLang="en-US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技术发展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2" name="Rectangle 36"/>
          <p:cNvSpPr>
            <a:spLocks/>
          </p:cNvSpPr>
          <p:nvPr/>
        </p:nvSpPr>
        <p:spPr bwMode="auto">
          <a:xfrm>
            <a:off x="6311230" y="1525508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7CB5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1</a:t>
            </a:r>
            <a:endParaRPr lang="en-US" altLang="id-ID" sz="2400" b="1" dirty="0">
              <a:solidFill>
                <a:srgbClr val="7CB5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3" name="Rectangle 37"/>
          <p:cNvSpPr>
            <a:spLocks/>
          </p:cNvSpPr>
          <p:nvPr/>
        </p:nvSpPr>
        <p:spPr bwMode="auto">
          <a:xfrm>
            <a:off x="6023198" y="2469077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FAC1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2</a:t>
            </a:r>
            <a:endParaRPr lang="en-US" altLang="id-ID" sz="2400" b="1" dirty="0">
              <a:solidFill>
                <a:srgbClr val="FAC1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4" name="Rectangular Callout 7"/>
          <p:cNvSpPr/>
          <p:nvPr/>
        </p:nvSpPr>
        <p:spPr>
          <a:xfrm>
            <a:off x="5697141" y="3212976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202F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6788487" y="3356992"/>
            <a:ext cx="4275271" cy="42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IPM</a:t>
            </a:r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9" name="Rectangle 34"/>
          <p:cNvSpPr>
            <a:spLocks/>
          </p:cNvSpPr>
          <p:nvPr/>
        </p:nvSpPr>
        <p:spPr bwMode="auto">
          <a:xfrm>
            <a:off x="5650133" y="3477189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202F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3</a:t>
            </a:r>
            <a:endParaRPr lang="en-US" altLang="id-ID" sz="2400" b="1" dirty="0">
              <a:solidFill>
                <a:srgbClr val="202F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30" name="Rectangular Callout 8"/>
          <p:cNvSpPr/>
          <p:nvPr/>
        </p:nvSpPr>
        <p:spPr>
          <a:xfrm>
            <a:off x="5337100" y="4272947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1C94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Rectangle 17"/>
          <p:cNvSpPr>
            <a:spLocks/>
          </p:cNvSpPr>
          <p:nvPr/>
        </p:nvSpPr>
        <p:spPr bwMode="auto">
          <a:xfrm>
            <a:off x="6416616" y="4437112"/>
            <a:ext cx="5367222" cy="3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/>
            <a:r>
              <a:rPr lang="en-US" altLang="zh-CN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PIM</a:t>
            </a:r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33" name="Rectangle 35"/>
          <p:cNvSpPr>
            <a:spLocks/>
          </p:cNvSpPr>
          <p:nvPr/>
        </p:nvSpPr>
        <p:spPr bwMode="auto">
          <a:xfrm>
            <a:off x="5290093" y="4518846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1C94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4</a:t>
            </a:r>
            <a:endParaRPr lang="en-US" altLang="id-ID" sz="2400" b="1" dirty="0">
              <a:solidFill>
                <a:srgbClr val="1C94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-743" y="3552867"/>
            <a:ext cx="5231110" cy="1748341"/>
            <a:chOff x="0" y="893915"/>
            <a:chExt cx="6840760" cy="1284643"/>
          </a:xfrm>
        </p:grpSpPr>
        <p:sp>
          <p:nvSpPr>
            <p:cNvPr id="43" name="流程图: 决策 42"/>
            <p:cNvSpPr/>
            <p:nvPr/>
          </p:nvSpPr>
          <p:spPr>
            <a:xfrm flipV="1">
              <a:off x="0" y="893915"/>
              <a:ext cx="6840760" cy="1284643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3"/>
            <p:cNvSpPr txBox="1"/>
            <p:nvPr/>
          </p:nvSpPr>
          <p:spPr>
            <a:xfrm>
              <a:off x="2382197" y="1242819"/>
              <a:ext cx="2062320" cy="56536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spc="600" dirty="0">
                  <a:solidFill>
                    <a:schemeClr val="bg1"/>
                  </a:solidFill>
                  <a:latin typeface="Arial Black" pitchFamily="34" charset="0"/>
                  <a:ea typeface="微软雅黑" pitchFamily="34" charset="-122"/>
                </a:rPr>
                <a:t>主题</a:t>
              </a:r>
            </a:p>
          </p:txBody>
        </p:sp>
      </p:grpSp>
      <p:sp>
        <p:nvSpPr>
          <p:cNvPr id="20" name="Rectangular Callout 8"/>
          <p:cNvSpPr/>
          <p:nvPr/>
        </p:nvSpPr>
        <p:spPr>
          <a:xfrm>
            <a:off x="4966172" y="5301208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ctangle 17"/>
          <p:cNvSpPr>
            <a:spLocks/>
          </p:cNvSpPr>
          <p:nvPr/>
        </p:nvSpPr>
        <p:spPr bwMode="auto">
          <a:xfrm>
            <a:off x="5984568" y="5445224"/>
            <a:ext cx="5367222" cy="3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未来工作与展望</a:t>
            </a:r>
            <a:endParaRPr lang="en-US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7" name="Rectangle 35"/>
          <p:cNvSpPr>
            <a:spLocks/>
          </p:cNvSpPr>
          <p:nvPr/>
        </p:nvSpPr>
        <p:spPr bwMode="auto">
          <a:xfrm>
            <a:off x="4930053" y="5511664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5</a:t>
            </a:r>
            <a:endParaRPr lang="en-US" altLang="id-ID" sz="24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5" name="Rectangle 17"/>
          <p:cNvSpPr>
            <a:spLocks/>
          </p:cNvSpPr>
          <p:nvPr/>
        </p:nvSpPr>
        <p:spPr bwMode="auto">
          <a:xfrm>
            <a:off x="7430021" y="1412776"/>
            <a:ext cx="4785865" cy="3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士兰微电子介绍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8" name="Rectangular Callout 9"/>
          <p:cNvSpPr/>
          <p:nvPr/>
        </p:nvSpPr>
        <p:spPr>
          <a:xfrm>
            <a:off x="6370442" y="1268760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7CB55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44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2" grpId="0"/>
      <p:bldP spid="23" grpId="0"/>
      <p:bldP spid="24" grpId="0" animBg="1"/>
      <p:bldP spid="26" grpId="0"/>
      <p:bldP spid="29" grpId="0"/>
      <p:bldP spid="30" grpId="0" animBg="1"/>
      <p:bldP spid="32" grpId="0"/>
      <p:bldP spid="33" grpId="0"/>
      <p:bldP spid="20" grpId="0" animBg="1"/>
      <p:bldP spid="21" grpId="0"/>
      <p:bldP spid="27" grpId="0"/>
      <p:bldP spid="25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39" y="1259403"/>
            <a:ext cx="1700213" cy="159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481535" y="744747"/>
            <a:ext cx="45719" cy="5636581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862958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622" y="231844"/>
            <a:ext cx="2391159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未来工作与展望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5841" y="1268760"/>
            <a:ext cx="410445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硅基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IGBT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器件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提升电流密度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工作频率高频化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新器件结构尝试，挖掘硅器件潜力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…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23" y="744747"/>
            <a:ext cx="4582567" cy="282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86" y="3786508"/>
            <a:ext cx="4518747" cy="24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7" name="图片 36" descr="cid:image005.png@01D27431.CBB482B0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9" y="3423644"/>
            <a:ext cx="2615810" cy="151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图片 37" descr="cid:image006.png@01D27431.CBB482B0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00" y="3417110"/>
            <a:ext cx="2525714" cy="1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矩形 31"/>
          <p:cNvSpPr/>
          <p:nvPr/>
        </p:nvSpPr>
        <p:spPr>
          <a:xfrm>
            <a:off x="863965" y="5013176"/>
            <a:ext cx="218357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IGBT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电容曲线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812568" y="5013176"/>
            <a:ext cx="218357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分立栅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IGBT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电容曲线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 descr="C:\Users\silan\Desktop\ppt图片\00.png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0"/>
          <a:stretch/>
        </p:blipFill>
        <p:spPr bwMode="auto">
          <a:xfrm>
            <a:off x="-3175" y="4362044"/>
            <a:ext cx="12199938" cy="250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46" b="11215"/>
          <a:stretch/>
        </p:blipFill>
        <p:spPr bwMode="auto">
          <a:xfrm>
            <a:off x="-6349" y="836712"/>
            <a:ext cx="12196762" cy="298926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</p:pic>
      <p:sp>
        <p:nvSpPr>
          <p:cNvPr id="9" name="流程图: 决策 8"/>
          <p:cNvSpPr/>
          <p:nvPr/>
        </p:nvSpPr>
        <p:spPr>
          <a:xfrm>
            <a:off x="8903518" y="3112113"/>
            <a:ext cx="2549085" cy="2464116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决策 10"/>
          <p:cNvSpPr/>
          <p:nvPr/>
        </p:nvSpPr>
        <p:spPr>
          <a:xfrm>
            <a:off x="7685671" y="4148920"/>
            <a:ext cx="412034" cy="398300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决策 13"/>
          <p:cNvSpPr/>
          <p:nvPr/>
        </p:nvSpPr>
        <p:spPr>
          <a:xfrm>
            <a:off x="8083240" y="3958766"/>
            <a:ext cx="824069" cy="796600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决策 14"/>
          <p:cNvSpPr/>
          <p:nvPr/>
        </p:nvSpPr>
        <p:spPr>
          <a:xfrm>
            <a:off x="10525794" y="2924536"/>
            <a:ext cx="667662" cy="645407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决策 16"/>
          <p:cNvSpPr/>
          <p:nvPr/>
        </p:nvSpPr>
        <p:spPr>
          <a:xfrm>
            <a:off x="11393508" y="2800215"/>
            <a:ext cx="257216" cy="248642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10943632" y="3122133"/>
            <a:ext cx="1156968" cy="1118403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45"/>
          <p:cNvSpPr txBox="1"/>
          <p:nvPr/>
        </p:nvSpPr>
        <p:spPr>
          <a:xfrm>
            <a:off x="982638" y="5477272"/>
            <a:ext cx="486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杭州士兰微电子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股份有限公司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://www.silan.com.cn</a:t>
            </a:r>
          </a:p>
        </p:txBody>
      </p:sp>
      <p:sp>
        <p:nvSpPr>
          <p:cNvPr id="23" name="流程图: 决策 22"/>
          <p:cNvSpPr/>
          <p:nvPr/>
        </p:nvSpPr>
        <p:spPr>
          <a:xfrm>
            <a:off x="11193456" y="4536909"/>
            <a:ext cx="667662" cy="645407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21" grpId="0" animBg="1"/>
      <p:bldP spid="20" grpId="0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/>
          <p:cNvCxnSpPr/>
          <p:nvPr/>
        </p:nvCxnSpPr>
        <p:spPr bwMode="auto">
          <a:xfrm flipV="1">
            <a:off x="3921760" y="2325472"/>
            <a:ext cx="0" cy="1967279"/>
          </a:xfrm>
          <a:prstGeom prst="line">
            <a:avLst/>
          </a:prstGeom>
          <a:noFill/>
          <a:ln w="6350" cap="rnd" cmpd="sng" algn="ctr">
            <a:solidFill>
              <a:srgbClr val="7DCC2E">
                <a:lumMod val="75000"/>
              </a:srgbClr>
            </a:solidFill>
            <a:prstDash val="solid"/>
          </a:ln>
          <a:effectLst/>
        </p:spPr>
      </p:cxnSp>
      <p:sp>
        <p:nvSpPr>
          <p:cNvPr id="51" name="矩形 17"/>
          <p:cNvSpPr>
            <a:spLocks noChangeArrowheads="1"/>
          </p:cNvSpPr>
          <p:nvPr/>
        </p:nvSpPr>
        <p:spPr bwMode="auto">
          <a:xfrm>
            <a:off x="3921760" y="2394755"/>
            <a:ext cx="1191166" cy="14859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2004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成立士兰明芯，进入高亮度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LED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芯片制造业务；滨江测试工厂投入使用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8E8"/>
              </a:clrFrom>
              <a:clrTo>
                <a:srgbClr val="FFF8E8">
                  <a:alpha val="0"/>
                </a:srgbClr>
              </a:clrTo>
            </a:clrChange>
            <a:duotone>
              <a:srgbClr val="7DCC2E">
                <a:shade val="45000"/>
                <a:satMod val="135000"/>
              </a:srgbClr>
              <a:prstClr val="white"/>
            </a:duotone>
            <a:extLst/>
          </a:blip>
          <a:srcRect t="39203" r="675"/>
          <a:stretch/>
        </p:blipFill>
        <p:spPr>
          <a:xfrm>
            <a:off x="508" y="4221088"/>
            <a:ext cx="11135258" cy="2344438"/>
          </a:xfrm>
          <a:prstGeom prst="rect">
            <a:avLst/>
          </a:prstGeom>
        </p:spPr>
      </p:pic>
      <p:pic>
        <p:nvPicPr>
          <p:cNvPr id="53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47" y="3951804"/>
            <a:ext cx="1220362" cy="83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组合 20"/>
          <p:cNvGrpSpPr>
            <a:grpSpLocks/>
          </p:cNvGrpSpPr>
          <p:nvPr/>
        </p:nvGrpSpPr>
        <p:grpSpPr bwMode="auto">
          <a:xfrm>
            <a:off x="6505718" y="3856995"/>
            <a:ext cx="1317680" cy="1052012"/>
            <a:chOff x="9455370" y="469092"/>
            <a:chExt cx="1440818" cy="1093815"/>
          </a:xfrm>
        </p:grpSpPr>
        <p:pic>
          <p:nvPicPr>
            <p:cNvPr id="93" name="Picture 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5370" y="469092"/>
              <a:ext cx="1440818" cy="109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117" descr="F:\素材\陈总素材处理\胡铁刚.png"/>
            <p:cNvPicPr>
              <a:picLocks noChangeAspect="1" noChangeArrowheads="1"/>
            </p:cNvPicPr>
            <p:nvPr/>
          </p:nvPicPr>
          <p:blipFill>
            <a:blip r:embed="rId5" cstate="email">
              <a:extLst/>
            </a:blip>
            <a:srcRect/>
            <a:stretch>
              <a:fillRect/>
            </a:stretch>
          </p:blipFill>
          <p:spPr bwMode="auto">
            <a:xfrm>
              <a:off x="9545160" y="539604"/>
              <a:ext cx="686278" cy="611969"/>
            </a:xfrm>
            <a:prstGeom prst="rect">
              <a:avLst/>
            </a:prstGeom>
            <a:noFill/>
            <a:effectLst>
              <a:glow rad="50800">
                <a:srgbClr val="FFFFFF"/>
              </a:glow>
            </a:effectLst>
            <a:extLst/>
          </p:spPr>
        </p:pic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6" cstate="email">
              <a:extLst/>
            </a:blip>
            <a:stretch>
              <a:fillRect/>
            </a:stretch>
          </p:blipFill>
          <p:spPr bwMode="auto">
            <a:xfrm>
              <a:off x="10253505" y="896647"/>
              <a:ext cx="552945" cy="565441"/>
            </a:xfrm>
            <a:prstGeom prst="rect">
              <a:avLst/>
            </a:prstGeom>
            <a:effectLst>
              <a:glow rad="50800">
                <a:srgbClr val="FFFFFF"/>
              </a:glow>
            </a:effectLst>
          </p:spPr>
        </p:pic>
      </p:grpSp>
      <p:grpSp>
        <p:nvGrpSpPr>
          <p:cNvPr id="55" name="组合 26"/>
          <p:cNvGrpSpPr>
            <a:grpSpLocks/>
          </p:cNvGrpSpPr>
          <p:nvPr/>
        </p:nvGrpSpPr>
        <p:grpSpPr bwMode="auto">
          <a:xfrm>
            <a:off x="6505718" y="2132208"/>
            <a:ext cx="1317680" cy="1004607"/>
            <a:chOff x="10509886" y="433455"/>
            <a:chExt cx="1401499" cy="1132240"/>
          </a:xfrm>
        </p:grpSpPr>
        <p:pic>
          <p:nvPicPr>
            <p:cNvPr id="89" name="Picture 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9886" y="433455"/>
              <a:ext cx="1401499" cy="113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图片 1"/>
            <p:cNvPicPr>
              <a:picLocks noChangeAspect="1"/>
            </p:cNvPicPr>
            <p:nvPr/>
          </p:nvPicPr>
          <p:blipFill>
            <a:blip r:embed="rId8" cstate="email">
              <a:extLst/>
            </a:blip>
            <a:srcRect/>
            <a:stretch>
              <a:fillRect/>
            </a:stretch>
          </p:blipFill>
          <p:spPr bwMode="auto">
            <a:xfrm rot="20891297">
              <a:off x="10587539" y="591289"/>
              <a:ext cx="851525" cy="506391"/>
            </a:xfrm>
            <a:prstGeom prst="rect">
              <a:avLst/>
            </a:prstGeom>
            <a:noFill/>
            <a:ln>
              <a:noFill/>
            </a:ln>
            <a:effectLst>
              <a:glow rad="50800">
                <a:srgbClr val="FFFFFF"/>
              </a:glow>
            </a:effectLst>
            <a:extLst/>
          </p:spPr>
        </p:pic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9" cstate="email">
              <a:extLst/>
            </a:blip>
            <a:srcRect l="23957" t="22894" r="12244" b="17380"/>
            <a:stretch/>
          </p:blipFill>
          <p:spPr bwMode="auto">
            <a:xfrm>
              <a:off x="11330472" y="644928"/>
              <a:ext cx="535605" cy="612848"/>
            </a:xfrm>
            <a:prstGeom prst="rect">
              <a:avLst/>
            </a:prstGeom>
            <a:effectLst>
              <a:glow rad="50800">
                <a:srgbClr val="FFFFFF"/>
              </a:glow>
            </a:effectLst>
          </p:spPr>
        </p:pic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10" cstate="email">
              <a:extLst/>
            </a:blip>
            <a:srcRect l="19748" t="54273" r="17885" b="12831"/>
            <a:stretch/>
          </p:blipFill>
          <p:spPr bwMode="auto">
            <a:xfrm>
              <a:off x="10695460" y="884329"/>
              <a:ext cx="902815" cy="582039"/>
            </a:xfrm>
            <a:prstGeom prst="rect">
              <a:avLst/>
            </a:prstGeom>
            <a:effectLst>
              <a:glow rad="38100">
                <a:srgbClr val="FFFFFF"/>
              </a:glow>
            </a:effectLst>
          </p:spPr>
        </p:pic>
      </p:grpSp>
      <p:pic>
        <p:nvPicPr>
          <p:cNvPr id="56" name="Picture 98" descr="C:\Documents and Settings\fangning\桌面\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75" y="3856995"/>
            <a:ext cx="1434461" cy="82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组合 18"/>
          <p:cNvGrpSpPr>
            <a:grpSpLocks/>
          </p:cNvGrpSpPr>
          <p:nvPr/>
        </p:nvGrpSpPr>
        <p:grpSpPr bwMode="auto">
          <a:xfrm>
            <a:off x="8084359" y="2629386"/>
            <a:ext cx="1274860" cy="971789"/>
            <a:chOff x="14966950" y="503364"/>
            <a:chExt cx="1303713" cy="1183796"/>
          </a:xfrm>
        </p:grpSpPr>
        <p:pic>
          <p:nvPicPr>
            <p:cNvPr id="87" name="Picture 9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6950" y="503364"/>
              <a:ext cx="1303713" cy="118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5036800" y="776135"/>
              <a:ext cx="1129454" cy="609905"/>
            </a:xfrm>
            <a:prstGeom prst="rect">
              <a:avLst/>
            </a:prstGeom>
            <a:effectLst>
              <a:glow rad="63500">
                <a:srgbClr val="FFFFFF">
                  <a:alpha val="60000"/>
                </a:srgbClr>
              </a:glow>
              <a:softEdge rad="12700"/>
            </a:effectLst>
          </p:spPr>
        </p:pic>
      </p:grpSp>
      <p:sp>
        <p:nvSpPr>
          <p:cNvPr id="58" name="矩形 17"/>
          <p:cNvSpPr>
            <a:spLocks noChangeArrowheads="1"/>
          </p:cNvSpPr>
          <p:nvPr/>
        </p:nvSpPr>
        <p:spPr bwMode="auto">
          <a:xfrm>
            <a:off x="2730593" y="2972723"/>
            <a:ext cx="1309894" cy="7785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2003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上海证券交易所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股上市</a:t>
            </a:r>
          </a:p>
        </p:txBody>
      </p:sp>
      <p:sp>
        <p:nvSpPr>
          <p:cNvPr id="59" name="矩形 7"/>
          <p:cNvSpPr>
            <a:spLocks noChangeArrowheads="1"/>
          </p:cNvSpPr>
          <p:nvPr/>
        </p:nvSpPr>
        <p:spPr bwMode="auto">
          <a:xfrm rot="21591326">
            <a:off x="525379" y="3444943"/>
            <a:ext cx="2347298" cy="60167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1997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公司成立</a:t>
            </a:r>
          </a:p>
        </p:txBody>
      </p:sp>
      <p:sp>
        <p:nvSpPr>
          <p:cNvPr id="60" name="矩形 15"/>
          <p:cNvSpPr>
            <a:spLocks noChangeArrowheads="1"/>
          </p:cNvSpPr>
          <p:nvPr/>
        </p:nvSpPr>
        <p:spPr bwMode="auto">
          <a:xfrm rot="21591326">
            <a:off x="1603657" y="2175966"/>
            <a:ext cx="1126936" cy="21568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2000-2001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成立深兰微，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拓展中国华南和香港市场；成立士兰集成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,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进入硅芯片制造业务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1" name="直接连接符 60"/>
          <p:cNvCxnSpPr/>
          <p:nvPr/>
        </p:nvCxnSpPr>
        <p:spPr bwMode="auto">
          <a:xfrm flipV="1">
            <a:off x="523432" y="3362897"/>
            <a:ext cx="0" cy="2096729"/>
          </a:xfrm>
          <a:prstGeom prst="line">
            <a:avLst/>
          </a:prstGeom>
          <a:noFill/>
          <a:ln w="6350" cap="rnd" cmpd="sng" algn="ctr">
            <a:solidFill>
              <a:srgbClr val="7DCC2E">
                <a:lumMod val="75000"/>
              </a:srgbClr>
            </a:solidFill>
            <a:prstDash val="solid"/>
          </a:ln>
          <a:effectLst/>
        </p:spPr>
      </p:cxnSp>
      <p:cxnSp>
        <p:nvCxnSpPr>
          <p:cNvPr id="62" name="直接连接符 61"/>
          <p:cNvCxnSpPr/>
          <p:nvPr/>
        </p:nvCxnSpPr>
        <p:spPr bwMode="auto">
          <a:xfrm flipV="1">
            <a:off x="1601710" y="2119446"/>
            <a:ext cx="0" cy="2443145"/>
          </a:xfrm>
          <a:prstGeom prst="line">
            <a:avLst/>
          </a:prstGeom>
          <a:noFill/>
          <a:ln w="6350" cap="rnd" cmpd="sng" algn="ctr">
            <a:solidFill>
              <a:srgbClr val="7DCC2E">
                <a:lumMod val="75000"/>
              </a:srgbClr>
            </a:solidFill>
            <a:prstDash val="solid"/>
          </a:ln>
          <a:effectLst/>
        </p:spPr>
      </p:cxnSp>
      <p:cxnSp>
        <p:nvCxnSpPr>
          <p:cNvPr id="63" name="直接连接符 62"/>
          <p:cNvCxnSpPr/>
          <p:nvPr/>
        </p:nvCxnSpPr>
        <p:spPr bwMode="auto">
          <a:xfrm flipV="1">
            <a:off x="2773413" y="2894323"/>
            <a:ext cx="0" cy="2284524"/>
          </a:xfrm>
          <a:prstGeom prst="line">
            <a:avLst/>
          </a:prstGeom>
          <a:noFill/>
          <a:ln w="6350" cap="rnd" cmpd="sng" algn="ctr">
            <a:solidFill>
              <a:srgbClr val="7DCC2E">
                <a:lumMod val="75000"/>
              </a:srgbClr>
            </a:solidFill>
            <a:prstDash val="solid"/>
          </a:ln>
          <a:effectLst/>
        </p:spPr>
      </p:cxnSp>
      <p:cxnSp>
        <p:nvCxnSpPr>
          <p:cNvPr id="64" name="直接连接符 63"/>
          <p:cNvCxnSpPr/>
          <p:nvPr/>
        </p:nvCxnSpPr>
        <p:spPr bwMode="auto">
          <a:xfrm flipV="1">
            <a:off x="5085155" y="2119446"/>
            <a:ext cx="0" cy="2754919"/>
          </a:xfrm>
          <a:prstGeom prst="line">
            <a:avLst/>
          </a:prstGeom>
          <a:noFill/>
          <a:ln w="6350" cap="rnd" cmpd="sng" algn="ctr">
            <a:solidFill>
              <a:srgbClr val="7DCC2E">
                <a:lumMod val="75000"/>
              </a:srgbClr>
            </a:solidFill>
            <a:prstDash val="solid"/>
          </a:ln>
          <a:effectLst/>
        </p:spPr>
      </p:cxnSp>
      <p:sp>
        <p:nvSpPr>
          <p:cNvPr id="65" name="矩形 7"/>
          <p:cNvSpPr>
            <a:spLocks noChangeArrowheads="1"/>
          </p:cNvSpPr>
          <p:nvPr/>
        </p:nvSpPr>
        <p:spPr bwMode="auto">
          <a:xfrm rot="21591326">
            <a:off x="5098780" y="2245249"/>
            <a:ext cx="1379962" cy="1803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2009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成立美卡乐光电，进入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LED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封装业务；成立成都士兰半导体制造有限公司，进入功率模块封装业务</a:t>
            </a:r>
          </a:p>
        </p:txBody>
      </p:sp>
      <p:sp>
        <p:nvSpPr>
          <p:cNvPr id="66" name="矩形 7"/>
          <p:cNvSpPr>
            <a:spLocks noChangeArrowheads="1"/>
          </p:cNvSpPr>
          <p:nvPr/>
        </p:nvSpPr>
        <p:spPr bwMode="auto">
          <a:xfrm rot="21591326">
            <a:off x="6433307" y="1541477"/>
            <a:ext cx="1560973" cy="778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推出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IGBT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产品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7DCC2E">
                  <a:lumMod val="7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7" name="直接连接符 66"/>
          <p:cNvCxnSpPr/>
          <p:nvPr/>
        </p:nvCxnSpPr>
        <p:spPr bwMode="auto">
          <a:xfrm flipV="1">
            <a:off x="6409951" y="1459432"/>
            <a:ext cx="0" cy="3639192"/>
          </a:xfrm>
          <a:prstGeom prst="line">
            <a:avLst/>
          </a:prstGeom>
          <a:noFill/>
          <a:ln w="6350" cap="rnd" cmpd="sng" algn="ctr">
            <a:solidFill>
              <a:srgbClr val="7DCC2E">
                <a:lumMod val="75000"/>
              </a:srgbClr>
            </a:solidFill>
            <a:prstDash val="solid"/>
          </a:ln>
          <a:effectLst/>
        </p:spPr>
      </p:cxnSp>
      <p:cxnSp>
        <p:nvCxnSpPr>
          <p:cNvPr id="68" name="直接连接符 67"/>
          <p:cNvCxnSpPr/>
          <p:nvPr/>
        </p:nvCxnSpPr>
        <p:spPr bwMode="auto">
          <a:xfrm flipV="1">
            <a:off x="7984548" y="1800379"/>
            <a:ext cx="0" cy="3298245"/>
          </a:xfrm>
          <a:prstGeom prst="line">
            <a:avLst/>
          </a:prstGeom>
          <a:noFill/>
          <a:ln w="6350" cap="rnd" cmpd="sng" algn="ctr">
            <a:solidFill>
              <a:srgbClr val="7DCC2E">
                <a:lumMod val="75000"/>
              </a:srgbClr>
            </a:solidFill>
            <a:prstDash val="solid"/>
          </a:ln>
          <a:effectLst/>
        </p:spPr>
      </p:cxnSp>
      <p:sp>
        <p:nvSpPr>
          <p:cNvPr id="69" name="矩形 17"/>
          <p:cNvSpPr>
            <a:spLocks noChangeArrowheads="1"/>
          </p:cNvSpPr>
          <p:nvPr/>
        </p:nvSpPr>
        <p:spPr bwMode="auto">
          <a:xfrm>
            <a:off x="8055164" y="1772816"/>
            <a:ext cx="1304055" cy="148411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推出国内首款单芯片六轴惯性传感器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SC7I20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矩形 7"/>
          <p:cNvSpPr>
            <a:spLocks noChangeArrowheads="1"/>
          </p:cNvSpPr>
          <p:nvPr/>
        </p:nvSpPr>
        <p:spPr bwMode="auto">
          <a:xfrm rot="21591326">
            <a:off x="8040524" y="3680293"/>
            <a:ext cx="1331303" cy="1978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士兰八吋线正式投产；士兰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12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吋与化合物制造基地在厦门签约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7DCC2E">
                  <a:lumMod val="7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 bwMode="auto">
          <a:xfrm flipV="1">
            <a:off x="9468215" y="1253405"/>
            <a:ext cx="0" cy="3318302"/>
          </a:xfrm>
          <a:prstGeom prst="line">
            <a:avLst/>
          </a:prstGeom>
          <a:noFill/>
          <a:ln w="6350" cap="rnd" cmpd="sng" algn="ctr">
            <a:solidFill>
              <a:srgbClr val="7DCC2E">
                <a:lumMod val="75000"/>
              </a:srgbClr>
            </a:solidFill>
            <a:prstDash val="solid"/>
          </a:ln>
          <a:effectLst/>
        </p:spPr>
      </p:cxnSp>
      <p:pic>
        <p:nvPicPr>
          <p:cNvPr id="72" name="图片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5" y="4362034"/>
            <a:ext cx="1239824" cy="8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矩形 72"/>
          <p:cNvSpPr/>
          <p:nvPr/>
        </p:nvSpPr>
        <p:spPr>
          <a:xfrm>
            <a:off x="6433307" y="3235270"/>
            <a:ext cx="1773125" cy="6016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推出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MEMS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产品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455156" y="1196752"/>
            <a:ext cx="4127882" cy="602491"/>
            <a:chOff x="326872" y="1236074"/>
            <a:chExt cx="4127882" cy="602491"/>
          </a:xfrm>
        </p:grpSpPr>
        <p:sp>
          <p:nvSpPr>
            <p:cNvPr id="74" name="TextBox 73"/>
            <p:cNvSpPr txBox="1"/>
            <p:nvPr/>
          </p:nvSpPr>
          <p:spPr>
            <a:xfrm>
              <a:off x="326872" y="1272539"/>
              <a:ext cx="44275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行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591576" y="1365525"/>
              <a:ext cx="4427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业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873797" y="1236074"/>
              <a:ext cx="9877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20</a:t>
              </a:r>
              <a:r>
                <a:rPr kumimoji="0" lang="zh-CN" alt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年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3960708" y="1370994"/>
              <a:ext cx="4940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煌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1739922" y="1360054"/>
              <a:ext cx="4427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沉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2004626" y="1318120"/>
              <a:ext cx="4427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淀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2444501" y="1354585"/>
              <a:ext cx="4427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铸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2742293" y="1438455"/>
              <a:ext cx="4427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就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3040084" y="1318120"/>
              <a:ext cx="4427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品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3337876" y="1438455"/>
              <a:ext cx="4427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牌</a:t>
              </a:r>
            </a:p>
          </p:txBody>
        </p:sp>
        <p:sp>
          <p:nvSpPr>
            <p:cNvPr id="84" name="矩形 83"/>
            <p:cNvSpPr/>
            <p:nvPr/>
          </p:nvSpPr>
          <p:spPr>
            <a:xfrm>
              <a:off x="3633721" y="1318120"/>
              <a:ext cx="4940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辉</a:t>
              </a:r>
            </a:p>
          </p:txBody>
        </p:sp>
      </p:grpSp>
      <p:sp>
        <p:nvSpPr>
          <p:cNvPr id="85" name="矩形 7"/>
          <p:cNvSpPr>
            <a:spLocks noChangeArrowheads="1"/>
          </p:cNvSpPr>
          <p:nvPr/>
        </p:nvSpPr>
        <p:spPr bwMode="auto">
          <a:xfrm rot="21591326">
            <a:off x="9550514" y="1326982"/>
            <a:ext cx="1871695" cy="12618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士兰厦门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12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吋芯片生产线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、</a:t>
            </a:r>
            <a:endParaRPr kumimoji="0" lang="en-US" altLang="zh-CN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化合物半导体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生产线开工建设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7DCC2E">
                  <a:lumMod val="7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6" name="图片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206" y="2060848"/>
            <a:ext cx="1512000" cy="99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91325"/>
            <a:ext cx="1080120" cy="325527"/>
          </a:xfrm>
          <a:prstGeom prst="rect">
            <a:avLst/>
          </a:prstGeom>
        </p:spPr>
      </p:pic>
      <p:pic>
        <p:nvPicPr>
          <p:cNvPr id="103" name="Picture 2" descr="C:\Users\silan\Desktop\ppt图片\00.png"/>
          <p:cNvPicPr>
            <a:picLocks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838622" y="210242"/>
            <a:ext cx="3006712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士兰微电子公司介绍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3814288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3923458" y="22325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主要发展历程</a:t>
            </a:r>
          </a:p>
        </p:txBody>
      </p:sp>
      <p:sp>
        <p:nvSpPr>
          <p:cNvPr id="99" name="矩形 7"/>
          <p:cNvSpPr>
            <a:spLocks noChangeArrowheads="1"/>
          </p:cNvSpPr>
          <p:nvPr/>
        </p:nvSpPr>
        <p:spPr bwMode="auto">
          <a:xfrm rot="21591326">
            <a:off x="9550436" y="3176396"/>
            <a:ext cx="1796538" cy="10464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2019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7DCC2E">
                  <a:lumMod val="7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lvl="0">
              <a:defRPr/>
            </a:pPr>
            <a:r>
              <a:rPr lang="zh-CN" altLang="en-US" sz="10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士兰</a:t>
            </a:r>
            <a:r>
              <a:rPr lang="zh-CN" altLang="en-US" sz="1000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汽车</a:t>
            </a:r>
            <a:r>
              <a:rPr lang="zh-CN" altLang="en-US" sz="10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级功率</a:t>
            </a:r>
            <a:r>
              <a:rPr lang="zh-CN" altLang="en-US" sz="1000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模块封装厂在杭州青山湖开工建设</a:t>
            </a:r>
            <a:endParaRPr lang="zh-CN" altLang="en-US" sz="1000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7DCC2E">
                  <a:lumMod val="7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F:\素材\陈总素材处理\鸟瞰图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4" b="7605"/>
          <a:stretch/>
        </p:blipFill>
        <p:spPr bwMode="auto">
          <a:xfrm>
            <a:off x="9622206" y="3951804"/>
            <a:ext cx="1512000" cy="7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矩形 99"/>
          <p:cNvSpPr/>
          <p:nvPr/>
        </p:nvSpPr>
        <p:spPr bwMode="auto">
          <a:xfrm>
            <a:off x="5742481" y="6092766"/>
            <a:ext cx="2160000" cy="136038"/>
          </a:xfrm>
          <a:prstGeom prst="rect">
            <a:avLst/>
          </a:prstGeom>
          <a:solidFill>
            <a:srgbClr val="FFFFCC">
              <a:lumMod val="50000"/>
            </a:srgbClr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1359075" y="6334202"/>
            <a:ext cx="2160000" cy="136037"/>
          </a:xfrm>
          <a:prstGeom prst="rect">
            <a:avLst/>
          </a:prstGeom>
          <a:solidFill>
            <a:srgbClr val="FFFFCC">
              <a:lumMod val="50000"/>
            </a:srgbClr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359075" y="6168891"/>
            <a:ext cx="2160000" cy="136037"/>
          </a:xfrm>
          <a:prstGeom prst="rect">
            <a:avLst/>
          </a:prstGeom>
          <a:solidFill>
            <a:srgbClr val="FFFFCC">
              <a:lumMod val="50000"/>
            </a:srgbClr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3" name="组合 10"/>
          <p:cNvGrpSpPr>
            <a:grpSpLocks/>
          </p:cNvGrpSpPr>
          <p:nvPr/>
        </p:nvGrpSpPr>
        <p:grpSpPr bwMode="auto">
          <a:xfrm>
            <a:off x="1524234" y="2638799"/>
            <a:ext cx="8898272" cy="3177082"/>
            <a:chOff x="1502145" y="2603411"/>
            <a:chExt cx="6386835" cy="3124539"/>
          </a:xfrm>
        </p:grpSpPr>
        <p:grpSp>
          <p:nvGrpSpPr>
            <p:cNvPr id="104" name="组合 103"/>
            <p:cNvGrpSpPr>
              <a:grpSpLocks/>
            </p:cNvGrpSpPr>
            <p:nvPr/>
          </p:nvGrpSpPr>
          <p:grpSpPr bwMode="auto">
            <a:xfrm>
              <a:off x="1502145" y="2603411"/>
              <a:ext cx="6386835" cy="3124539"/>
              <a:chOff x="206375" y="987425"/>
              <a:chExt cx="8486775" cy="4614863"/>
            </a:xfrm>
            <a:solidFill>
              <a:srgbClr val="7DCC2E">
                <a:lumMod val="60000"/>
                <a:lumOff val="40000"/>
              </a:srgbClr>
            </a:solidFill>
          </p:grpSpPr>
          <p:sp>
            <p:nvSpPr>
              <p:cNvPr id="114" name="Freeform 5"/>
              <p:cNvSpPr>
                <a:spLocks/>
              </p:cNvSpPr>
              <p:nvPr/>
            </p:nvSpPr>
            <p:spPr bwMode="auto">
              <a:xfrm>
                <a:off x="563563" y="2041525"/>
                <a:ext cx="30162" cy="49212"/>
              </a:xfrm>
              <a:custGeom>
                <a:avLst/>
                <a:gdLst>
                  <a:gd name="T0" fmla="*/ 2147483647 w 10"/>
                  <a:gd name="T1" fmla="*/ 0 h 17"/>
                  <a:gd name="T2" fmla="*/ 2147483647 w 10"/>
                  <a:gd name="T3" fmla="*/ 2147483647 h 17"/>
                  <a:gd name="T4" fmla="*/ 2147483647 w 10"/>
                  <a:gd name="T5" fmla="*/ 2147483647 h 17"/>
                  <a:gd name="T6" fmla="*/ 0 w 10"/>
                  <a:gd name="T7" fmla="*/ 2147483647 h 17"/>
                  <a:gd name="T8" fmla="*/ 2147483647 w 10"/>
                  <a:gd name="T9" fmla="*/ 0 h 17"/>
                  <a:gd name="T10" fmla="*/ 2147483647 w 1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0" y="0"/>
                    </a:moveTo>
                    <a:lnTo>
                      <a:pt x="7" y="6"/>
                    </a:lnTo>
                    <a:lnTo>
                      <a:pt x="8" y="17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24"/>
              <p:cNvSpPr>
                <a:spLocks/>
              </p:cNvSpPr>
              <p:nvPr/>
            </p:nvSpPr>
            <p:spPr bwMode="auto">
              <a:xfrm>
                <a:off x="7137400" y="3424238"/>
                <a:ext cx="87313" cy="30163"/>
              </a:xfrm>
              <a:custGeom>
                <a:avLst/>
                <a:gdLst>
                  <a:gd name="T0" fmla="*/ 2147483647 w 30"/>
                  <a:gd name="T1" fmla="*/ 2147483647 h 10"/>
                  <a:gd name="T2" fmla="*/ 2147483647 w 30"/>
                  <a:gd name="T3" fmla="*/ 0 h 10"/>
                  <a:gd name="T4" fmla="*/ 2147483647 w 30"/>
                  <a:gd name="T5" fmla="*/ 0 h 10"/>
                  <a:gd name="T6" fmla="*/ 0 w 30"/>
                  <a:gd name="T7" fmla="*/ 2147483647 h 10"/>
                  <a:gd name="T8" fmla="*/ 2147483647 w 30"/>
                  <a:gd name="T9" fmla="*/ 2147483647 h 10"/>
                  <a:gd name="T10" fmla="*/ 2147483647 w 30"/>
                  <a:gd name="T11" fmla="*/ 214748364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10">
                    <a:moveTo>
                      <a:pt x="30" y="10"/>
                    </a:moveTo>
                    <a:lnTo>
                      <a:pt x="22" y="0"/>
                    </a:lnTo>
                    <a:lnTo>
                      <a:pt x="1" y="0"/>
                    </a:lnTo>
                    <a:lnTo>
                      <a:pt x="0" y="10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25"/>
              <p:cNvSpPr>
                <a:spLocks/>
              </p:cNvSpPr>
              <p:nvPr/>
            </p:nvSpPr>
            <p:spPr bwMode="auto">
              <a:xfrm>
                <a:off x="7456488" y="3444876"/>
                <a:ext cx="55562" cy="23812"/>
              </a:xfrm>
              <a:custGeom>
                <a:avLst/>
                <a:gdLst>
                  <a:gd name="T0" fmla="*/ 2147483647 w 19"/>
                  <a:gd name="T1" fmla="*/ 0 h 8"/>
                  <a:gd name="T2" fmla="*/ 2147483647 w 19"/>
                  <a:gd name="T3" fmla="*/ 0 h 8"/>
                  <a:gd name="T4" fmla="*/ 0 w 19"/>
                  <a:gd name="T5" fmla="*/ 2147483647 h 8"/>
                  <a:gd name="T6" fmla="*/ 2147483647 w 19"/>
                  <a:gd name="T7" fmla="*/ 2147483647 h 8"/>
                  <a:gd name="T8" fmla="*/ 2147483647 w 19"/>
                  <a:gd name="T9" fmla="*/ 0 h 8"/>
                  <a:gd name="T10" fmla="*/ 2147483647 w 19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19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6" y="8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26"/>
              <p:cNvSpPr>
                <a:spLocks/>
              </p:cNvSpPr>
              <p:nvPr/>
            </p:nvSpPr>
            <p:spPr bwMode="auto">
              <a:xfrm>
                <a:off x="7546975" y="3486151"/>
                <a:ext cx="23813" cy="17462"/>
              </a:xfrm>
              <a:custGeom>
                <a:avLst/>
                <a:gdLst>
                  <a:gd name="T0" fmla="*/ 0 w 8"/>
                  <a:gd name="T1" fmla="*/ 0 h 6"/>
                  <a:gd name="T2" fmla="*/ 2147483647 w 8"/>
                  <a:gd name="T3" fmla="*/ 2147483647 h 6"/>
                  <a:gd name="T4" fmla="*/ 2147483647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4" y="6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27"/>
              <p:cNvSpPr>
                <a:spLocks/>
              </p:cNvSpPr>
              <p:nvPr/>
            </p:nvSpPr>
            <p:spPr bwMode="auto">
              <a:xfrm>
                <a:off x="7588250" y="3508376"/>
                <a:ext cx="19050" cy="96837"/>
              </a:xfrm>
              <a:custGeom>
                <a:avLst/>
                <a:gdLst>
                  <a:gd name="T0" fmla="*/ 0 w 7"/>
                  <a:gd name="T1" fmla="*/ 0 h 33"/>
                  <a:gd name="T2" fmla="*/ 0 w 7"/>
                  <a:gd name="T3" fmla="*/ 2147483647 h 33"/>
                  <a:gd name="T4" fmla="*/ 2147483647 w 7"/>
                  <a:gd name="T5" fmla="*/ 2147483647 h 33"/>
                  <a:gd name="T6" fmla="*/ 2147483647 w 7"/>
                  <a:gd name="T7" fmla="*/ 2147483647 h 33"/>
                  <a:gd name="T8" fmla="*/ 2147483647 w 7"/>
                  <a:gd name="T9" fmla="*/ 2147483647 h 33"/>
                  <a:gd name="T10" fmla="*/ 0 w 7"/>
                  <a:gd name="T11" fmla="*/ 0 h 33"/>
                  <a:gd name="T12" fmla="*/ 0 w 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3">
                    <a:moveTo>
                      <a:pt x="0" y="0"/>
                    </a:moveTo>
                    <a:lnTo>
                      <a:pt x="0" y="13"/>
                    </a:lnTo>
                    <a:lnTo>
                      <a:pt x="2" y="33"/>
                    </a:lnTo>
                    <a:lnTo>
                      <a:pt x="7" y="27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/>
            </p:nvSpPr>
            <p:spPr bwMode="auto">
              <a:xfrm>
                <a:off x="7224713" y="3203575"/>
                <a:ext cx="31750" cy="31750"/>
              </a:xfrm>
              <a:custGeom>
                <a:avLst/>
                <a:gdLst>
                  <a:gd name="T0" fmla="*/ 0 w 11"/>
                  <a:gd name="T1" fmla="*/ 0 h 11"/>
                  <a:gd name="T2" fmla="*/ 2147483647 w 11"/>
                  <a:gd name="T3" fmla="*/ 2147483647 h 11"/>
                  <a:gd name="T4" fmla="*/ 0 w 11"/>
                  <a:gd name="T5" fmla="*/ 2147483647 h 11"/>
                  <a:gd name="T6" fmla="*/ 0 w 11"/>
                  <a:gd name="T7" fmla="*/ 0 h 11"/>
                  <a:gd name="T8" fmla="*/ 0 w 1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lnTo>
                      <a:pt x="11" y="11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/>
            </p:nvSpPr>
            <p:spPr bwMode="auto">
              <a:xfrm>
                <a:off x="7256463" y="3255962"/>
                <a:ext cx="22225" cy="34925"/>
              </a:xfrm>
              <a:custGeom>
                <a:avLst/>
                <a:gdLst>
                  <a:gd name="T0" fmla="*/ 2147483647 w 8"/>
                  <a:gd name="T1" fmla="*/ 0 h 12"/>
                  <a:gd name="T2" fmla="*/ 2147483647 w 8"/>
                  <a:gd name="T3" fmla="*/ 2147483647 h 12"/>
                  <a:gd name="T4" fmla="*/ 0 w 8"/>
                  <a:gd name="T5" fmla="*/ 2147483647 h 12"/>
                  <a:gd name="T6" fmla="*/ 2147483647 w 8"/>
                  <a:gd name="T7" fmla="*/ 0 h 12"/>
                  <a:gd name="T8" fmla="*/ 2147483647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2" y="0"/>
                    </a:moveTo>
                    <a:lnTo>
                      <a:pt x="8" y="9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/>
            </p:nvSpPr>
            <p:spPr bwMode="auto">
              <a:xfrm>
                <a:off x="206375" y="2689225"/>
                <a:ext cx="1700213" cy="2211387"/>
              </a:xfrm>
              <a:custGeom>
                <a:avLst/>
                <a:gdLst>
                  <a:gd name="T0" fmla="*/ 2147483647 w 585"/>
                  <a:gd name="T1" fmla="*/ 2147483647 h 761"/>
                  <a:gd name="T2" fmla="*/ 2147483647 w 585"/>
                  <a:gd name="T3" fmla="*/ 2147483647 h 761"/>
                  <a:gd name="T4" fmla="*/ 2147483647 w 585"/>
                  <a:gd name="T5" fmla="*/ 2147483647 h 761"/>
                  <a:gd name="T6" fmla="*/ 2147483647 w 585"/>
                  <a:gd name="T7" fmla="*/ 2147483647 h 761"/>
                  <a:gd name="T8" fmla="*/ 2147483647 w 585"/>
                  <a:gd name="T9" fmla="*/ 2147483647 h 761"/>
                  <a:gd name="T10" fmla="*/ 2147483647 w 585"/>
                  <a:gd name="T11" fmla="*/ 2147483647 h 761"/>
                  <a:gd name="T12" fmla="*/ 2147483647 w 585"/>
                  <a:gd name="T13" fmla="*/ 2147483647 h 761"/>
                  <a:gd name="T14" fmla="*/ 2147483647 w 585"/>
                  <a:gd name="T15" fmla="*/ 2147483647 h 761"/>
                  <a:gd name="T16" fmla="*/ 2147483647 w 585"/>
                  <a:gd name="T17" fmla="*/ 2147483647 h 761"/>
                  <a:gd name="T18" fmla="*/ 0 w 585"/>
                  <a:gd name="T19" fmla="*/ 2147483647 h 761"/>
                  <a:gd name="T20" fmla="*/ 2147483647 w 585"/>
                  <a:gd name="T21" fmla="*/ 2147483647 h 761"/>
                  <a:gd name="T22" fmla="*/ 2147483647 w 585"/>
                  <a:gd name="T23" fmla="*/ 2147483647 h 761"/>
                  <a:gd name="T24" fmla="*/ 2147483647 w 585"/>
                  <a:gd name="T25" fmla="*/ 2147483647 h 761"/>
                  <a:gd name="T26" fmla="*/ 2147483647 w 585"/>
                  <a:gd name="T27" fmla="*/ 2147483647 h 761"/>
                  <a:gd name="T28" fmla="*/ 2147483647 w 585"/>
                  <a:gd name="T29" fmla="*/ 2147483647 h 761"/>
                  <a:gd name="T30" fmla="*/ 2147483647 w 585"/>
                  <a:gd name="T31" fmla="*/ 2147483647 h 761"/>
                  <a:gd name="T32" fmla="*/ 2147483647 w 585"/>
                  <a:gd name="T33" fmla="*/ 2147483647 h 761"/>
                  <a:gd name="T34" fmla="*/ 2147483647 w 585"/>
                  <a:gd name="T35" fmla="*/ 2147483647 h 761"/>
                  <a:gd name="T36" fmla="*/ 2147483647 w 585"/>
                  <a:gd name="T37" fmla="*/ 2147483647 h 761"/>
                  <a:gd name="T38" fmla="*/ 2147483647 w 585"/>
                  <a:gd name="T39" fmla="*/ 2147483647 h 761"/>
                  <a:gd name="T40" fmla="*/ 2147483647 w 585"/>
                  <a:gd name="T41" fmla="*/ 2147483647 h 761"/>
                  <a:gd name="T42" fmla="*/ 2147483647 w 585"/>
                  <a:gd name="T43" fmla="*/ 2147483647 h 761"/>
                  <a:gd name="T44" fmla="*/ 2147483647 w 585"/>
                  <a:gd name="T45" fmla="*/ 2147483647 h 761"/>
                  <a:gd name="T46" fmla="*/ 2147483647 w 585"/>
                  <a:gd name="T47" fmla="*/ 2147483647 h 761"/>
                  <a:gd name="T48" fmla="*/ 2147483647 w 585"/>
                  <a:gd name="T49" fmla="*/ 2147483647 h 761"/>
                  <a:gd name="T50" fmla="*/ 2147483647 w 585"/>
                  <a:gd name="T51" fmla="*/ 2147483647 h 761"/>
                  <a:gd name="T52" fmla="*/ 2147483647 w 585"/>
                  <a:gd name="T53" fmla="*/ 2147483647 h 761"/>
                  <a:gd name="T54" fmla="*/ 2147483647 w 585"/>
                  <a:gd name="T55" fmla="*/ 2147483647 h 761"/>
                  <a:gd name="T56" fmla="*/ 2147483647 w 585"/>
                  <a:gd name="T57" fmla="*/ 2147483647 h 761"/>
                  <a:gd name="T58" fmla="*/ 2147483647 w 585"/>
                  <a:gd name="T59" fmla="*/ 2147483647 h 761"/>
                  <a:gd name="T60" fmla="*/ 2147483647 w 585"/>
                  <a:gd name="T61" fmla="*/ 2147483647 h 761"/>
                  <a:gd name="T62" fmla="*/ 2147483647 w 585"/>
                  <a:gd name="T63" fmla="*/ 2147483647 h 761"/>
                  <a:gd name="T64" fmla="*/ 2147483647 w 585"/>
                  <a:gd name="T65" fmla="*/ 2147483647 h 761"/>
                  <a:gd name="T66" fmla="*/ 2147483647 w 585"/>
                  <a:gd name="T67" fmla="*/ 2147483647 h 761"/>
                  <a:gd name="T68" fmla="*/ 2147483647 w 585"/>
                  <a:gd name="T69" fmla="*/ 2147483647 h 761"/>
                  <a:gd name="T70" fmla="*/ 2147483647 w 585"/>
                  <a:gd name="T71" fmla="*/ 2147483647 h 761"/>
                  <a:gd name="T72" fmla="*/ 2147483647 w 585"/>
                  <a:gd name="T73" fmla="*/ 2147483647 h 761"/>
                  <a:gd name="T74" fmla="*/ 2147483647 w 585"/>
                  <a:gd name="T75" fmla="*/ 2147483647 h 7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85" h="761">
                    <a:moveTo>
                      <a:pt x="426" y="72"/>
                    </a:moveTo>
                    <a:lnTo>
                      <a:pt x="362" y="57"/>
                    </a:lnTo>
                    <a:lnTo>
                      <a:pt x="325" y="51"/>
                    </a:lnTo>
                    <a:lnTo>
                      <a:pt x="316" y="66"/>
                    </a:lnTo>
                    <a:lnTo>
                      <a:pt x="294" y="66"/>
                    </a:lnTo>
                    <a:lnTo>
                      <a:pt x="271" y="48"/>
                    </a:lnTo>
                    <a:lnTo>
                      <a:pt x="240" y="43"/>
                    </a:lnTo>
                    <a:lnTo>
                      <a:pt x="248" y="4"/>
                    </a:lnTo>
                    <a:lnTo>
                      <a:pt x="218" y="0"/>
                    </a:lnTo>
                    <a:lnTo>
                      <a:pt x="195" y="4"/>
                    </a:lnTo>
                    <a:lnTo>
                      <a:pt x="169" y="4"/>
                    </a:lnTo>
                    <a:lnTo>
                      <a:pt x="137" y="20"/>
                    </a:lnTo>
                    <a:lnTo>
                      <a:pt x="95" y="23"/>
                    </a:lnTo>
                    <a:lnTo>
                      <a:pt x="78" y="46"/>
                    </a:lnTo>
                    <a:lnTo>
                      <a:pt x="58" y="58"/>
                    </a:lnTo>
                    <a:lnTo>
                      <a:pt x="49" y="92"/>
                    </a:lnTo>
                    <a:lnTo>
                      <a:pt x="28" y="111"/>
                    </a:lnTo>
                    <a:lnTo>
                      <a:pt x="2" y="156"/>
                    </a:lnTo>
                    <a:lnTo>
                      <a:pt x="9" y="192"/>
                    </a:lnTo>
                    <a:lnTo>
                      <a:pt x="0" y="234"/>
                    </a:lnTo>
                    <a:lnTo>
                      <a:pt x="6" y="268"/>
                    </a:lnTo>
                    <a:lnTo>
                      <a:pt x="32" y="286"/>
                    </a:lnTo>
                    <a:lnTo>
                      <a:pt x="40" y="314"/>
                    </a:lnTo>
                    <a:lnTo>
                      <a:pt x="60" y="321"/>
                    </a:lnTo>
                    <a:lnTo>
                      <a:pt x="72" y="340"/>
                    </a:lnTo>
                    <a:lnTo>
                      <a:pt x="111" y="350"/>
                    </a:lnTo>
                    <a:lnTo>
                      <a:pt x="162" y="342"/>
                    </a:lnTo>
                    <a:lnTo>
                      <a:pt x="176" y="324"/>
                    </a:lnTo>
                    <a:lnTo>
                      <a:pt x="200" y="345"/>
                    </a:lnTo>
                    <a:lnTo>
                      <a:pt x="225" y="345"/>
                    </a:lnTo>
                    <a:lnTo>
                      <a:pt x="236" y="359"/>
                    </a:lnTo>
                    <a:lnTo>
                      <a:pt x="216" y="383"/>
                    </a:lnTo>
                    <a:lnTo>
                      <a:pt x="218" y="416"/>
                    </a:lnTo>
                    <a:lnTo>
                      <a:pt x="248" y="446"/>
                    </a:lnTo>
                    <a:lnTo>
                      <a:pt x="253" y="487"/>
                    </a:lnTo>
                    <a:lnTo>
                      <a:pt x="245" y="526"/>
                    </a:lnTo>
                    <a:lnTo>
                      <a:pt x="241" y="551"/>
                    </a:lnTo>
                    <a:lnTo>
                      <a:pt x="232" y="574"/>
                    </a:lnTo>
                    <a:lnTo>
                      <a:pt x="241" y="587"/>
                    </a:lnTo>
                    <a:lnTo>
                      <a:pt x="243" y="605"/>
                    </a:lnTo>
                    <a:lnTo>
                      <a:pt x="264" y="622"/>
                    </a:lnTo>
                    <a:lnTo>
                      <a:pt x="279" y="690"/>
                    </a:lnTo>
                    <a:lnTo>
                      <a:pt x="289" y="700"/>
                    </a:lnTo>
                    <a:lnTo>
                      <a:pt x="289" y="750"/>
                    </a:lnTo>
                    <a:lnTo>
                      <a:pt x="299" y="761"/>
                    </a:lnTo>
                    <a:lnTo>
                      <a:pt x="348" y="761"/>
                    </a:lnTo>
                    <a:lnTo>
                      <a:pt x="378" y="744"/>
                    </a:lnTo>
                    <a:lnTo>
                      <a:pt x="386" y="717"/>
                    </a:lnTo>
                    <a:lnTo>
                      <a:pt x="397" y="709"/>
                    </a:lnTo>
                    <a:lnTo>
                      <a:pt x="397" y="682"/>
                    </a:lnTo>
                    <a:lnTo>
                      <a:pt x="418" y="672"/>
                    </a:lnTo>
                    <a:lnTo>
                      <a:pt x="442" y="646"/>
                    </a:lnTo>
                    <a:lnTo>
                      <a:pt x="442" y="625"/>
                    </a:lnTo>
                    <a:lnTo>
                      <a:pt x="432" y="605"/>
                    </a:lnTo>
                    <a:lnTo>
                      <a:pt x="444" y="592"/>
                    </a:lnTo>
                    <a:lnTo>
                      <a:pt x="485" y="577"/>
                    </a:lnTo>
                    <a:lnTo>
                      <a:pt x="490" y="553"/>
                    </a:lnTo>
                    <a:lnTo>
                      <a:pt x="489" y="522"/>
                    </a:lnTo>
                    <a:lnTo>
                      <a:pt x="483" y="512"/>
                    </a:lnTo>
                    <a:lnTo>
                      <a:pt x="483" y="461"/>
                    </a:lnTo>
                    <a:lnTo>
                      <a:pt x="499" y="430"/>
                    </a:lnTo>
                    <a:lnTo>
                      <a:pt x="527" y="403"/>
                    </a:lnTo>
                    <a:lnTo>
                      <a:pt x="546" y="394"/>
                    </a:lnTo>
                    <a:lnTo>
                      <a:pt x="563" y="370"/>
                    </a:lnTo>
                    <a:lnTo>
                      <a:pt x="565" y="355"/>
                    </a:lnTo>
                    <a:lnTo>
                      <a:pt x="581" y="340"/>
                    </a:lnTo>
                    <a:lnTo>
                      <a:pt x="585" y="314"/>
                    </a:lnTo>
                    <a:lnTo>
                      <a:pt x="581" y="293"/>
                    </a:lnTo>
                    <a:lnTo>
                      <a:pt x="567" y="293"/>
                    </a:lnTo>
                    <a:lnTo>
                      <a:pt x="559" y="302"/>
                    </a:lnTo>
                    <a:lnTo>
                      <a:pt x="527" y="299"/>
                    </a:lnTo>
                    <a:lnTo>
                      <a:pt x="474" y="234"/>
                    </a:lnTo>
                    <a:lnTo>
                      <a:pt x="467" y="198"/>
                    </a:lnTo>
                    <a:lnTo>
                      <a:pt x="442" y="125"/>
                    </a:lnTo>
                    <a:lnTo>
                      <a:pt x="428" y="82"/>
                    </a:lnTo>
                    <a:lnTo>
                      <a:pt x="426" y="7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34"/>
              <p:cNvSpPr>
                <a:spLocks/>
              </p:cNvSpPr>
              <p:nvPr/>
            </p:nvSpPr>
            <p:spPr bwMode="auto">
              <a:xfrm>
                <a:off x="1682750" y="4141788"/>
                <a:ext cx="174625" cy="392113"/>
              </a:xfrm>
              <a:custGeom>
                <a:avLst/>
                <a:gdLst>
                  <a:gd name="T0" fmla="*/ 2147483647 w 60"/>
                  <a:gd name="T1" fmla="*/ 2147483647 h 135"/>
                  <a:gd name="T2" fmla="*/ 2147483647 w 60"/>
                  <a:gd name="T3" fmla="*/ 2147483647 h 135"/>
                  <a:gd name="T4" fmla="*/ 2147483647 w 60"/>
                  <a:gd name="T5" fmla="*/ 2147483647 h 135"/>
                  <a:gd name="T6" fmla="*/ 0 w 60"/>
                  <a:gd name="T7" fmla="*/ 2147483647 h 135"/>
                  <a:gd name="T8" fmla="*/ 2147483647 w 60"/>
                  <a:gd name="T9" fmla="*/ 2147483647 h 135"/>
                  <a:gd name="T10" fmla="*/ 2147483647 w 60"/>
                  <a:gd name="T11" fmla="*/ 2147483647 h 135"/>
                  <a:gd name="T12" fmla="*/ 2147483647 w 60"/>
                  <a:gd name="T13" fmla="*/ 2147483647 h 135"/>
                  <a:gd name="T14" fmla="*/ 2147483647 w 60"/>
                  <a:gd name="T15" fmla="*/ 2147483647 h 135"/>
                  <a:gd name="T16" fmla="*/ 2147483647 w 60"/>
                  <a:gd name="T17" fmla="*/ 0 h 135"/>
                  <a:gd name="T18" fmla="*/ 2147483647 w 60"/>
                  <a:gd name="T19" fmla="*/ 2147483647 h 135"/>
                  <a:gd name="T20" fmla="*/ 2147483647 w 60"/>
                  <a:gd name="T21" fmla="*/ 2147483647 h 1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135">
                    <a:moveTo>
                      <a:pt x="46" y="2"/>
                    </a:moveTo>
                    <a:lnTo>
                      <a:pt x="36" y="31"/>
                    </a:lnTo>
                    <a:lnTo>
                      <a:pt x="5" y="48"/>
                    </a:lnTo>
                    <a:lnTo>
                      <a:pt x="0" y="100"/>
                    </a:lnTo>
                    <a:lnTo>
                      <a:pt x="7" y="135"/>
                    </a:lnTo>
                    <a:lnTo>
                      <a:pt x="36" y="135"/>
                    </a:lnTo>
                    <a:lnTo>
                      <a:pt x="51" y="71"/>
                    </a:lnTo>
                    <a:lnTo>
                      <a:pt x="60" y="33"/>
                    </a:lnTo>
                    <a:lnTo>
                      <a:pt x="53" y="0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35"/>
              <p:cNvSpPr>
                <a:spLocks/>
              </p:cNvSpPr>
              <p:nvPr/>
            </p:nvSpPr>
            <p:spPr bwMode="auto">
              <a:xfrm>
                <a:off x="2589213" y="3557588"/>
                <a:ext cx="76200" cy="125413"/>
              </a:xfrm>
              <a:custGeom>
                <a:avLst/>
                <a:gdLst>
                  <a:gd name="T0" fmla="*/ 2147483647 w 26"/>
                  <a:gd name="T1" fmla="*/ 0 h 43"/>
                  <a:gd name="T2" fmla="*/ 0 w 26"/>
                  <a:gd name="T3" fmla="*/ 2147483647 h 43"/>
                  <a:gd name="T4" fmla="*/ 2147483647 w 26"/>
                  <a:gd name="T5" fmla="*/ 2147483647 h 43"/>
                  <a:gd name="T6" fmla="*/ 2147483647 w 26"/>
                  <a:gd name="T7" fmla="*/ 2147483647 h 43"/>
                  <a:gd name="T8" fmla="*/ 2147483647 w 26"/>
                  <a:gd name="T9" fmla="*/ 2147483647 h 43"/>
                  <a:gd name="T10" fmla="*/ 2147483647 w 26"/>
                  <a:gd name="T11" fmla="*/ 0 h 43"/>
                  <a:gd name="T12" fmla="*/ 2147483647 w 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43">
                    <a:moveTo>
                      <a:pt x="10" y="0"/>
                    </a:moveTo>
                    <a:lnTo>
                      <a:pt x="0" y="27"/>
                    </a:lnTo>
                    <a:lnTo>
                      <a:pt x="10" y="43"/>
                    </a:lnTo>
                    <a:lnTo>
                      <a:pt x="26" y="36"/>
                    </a:lnTo>
                    <a:lnTo>
                      <a:pt x="20" y="2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/>
            </p:nvSpPr>
            <p:spPr bwMode="auto">
              <a:xfrm>
                <a:off x="549275" y="1944687"/>
                <a:ext cx="174625" cy="363538"/>
              </a:xfrm>
              <a:custGeom>
                <a:avLst/>
                <a:gdLst>
                  <a:gd name="T0" fmla="*/ 2147483647 w 60"/>
                  <a:gd name="T1" fmla="*/ 2147483647 h 125"/>
                  <a:gd name="T2" fmla="*/ 2147483647 w 60"/>
                  <a:gd name="T3" fmla="*/ 2147483647 h 125"/>
                  <a:gd name="T4" fmla="*/ 2147483647 w 60"/>
                  <a:gd name="T5" fmla="*/ 2147483647 h 125"/>
                  <a:gd name="T6" fmla="*/ 2147483647 w 60"/>
                  <a:gd name="T7" fmla="*/ 2147483647 h 125"/>
                  <a:gd name="T8" fmla="*/ 2147483647 w 60"/>
                  <a:gd name="T9" fmla="*/ 2147483647 h 125"/>
                  <a:gd name="T10" fmla="*/ 2147483647 w 60"/>
                  <a:gd name="T11" fmla="*/ 2147483647 h 125"/>
                  <a:gd name="T12" fmla="*/ 2147483647 w 60"/>
                  <a:gd name="T13" fmla="*/ 2147483647 h 125"/>
                  <a:gd name="T14" fmla="*/ 2147483647 w 60"/>
                  <a:gd name="T15" fmla="*/ 2147483647 h 125"/>
                  <a:gd name="T16" fmla="*/ 2147483647 w 60"/>
                  <a:gd name="T17" fmla="*/ 2147483647 h 125"/>
                  <a:gd name="T18" fmla="*/ 2147483647 w 60"/>
                  <a:gd name="T19" fmla="*/ 2147483647 h 125"/>
                  <a:gd name="T20" fmla="*/ 2147483647 w 60"/>
                  <a:gd name="T21" fmla="*/ 2147483647 h 125"/>
                  <a:gd name="T22" fmla="*/ 2147483647 w 60"/>
                  <a:gd name="T23" fmla="*/ 2147483647 h 125"/>
                  <a:gd name="T24" fmla="*/ 2147483647 w 60"/>
                  <a:gd name="T25" fmla="*/ 2147483647 h 125"/>
                  <a:gd name="T26" fmla="*/ 2147483647 w 60"/>
                  <a:gd name="T27" fmla="*/ 2147483647 h 125"/>
                  <a:gd name="T28" fmla="*/ 2147483647 w 60"/>
                  <a:gd name="T29" fmla="*/ 2147483647 h 125"/>
                  <a:gd name="T30" fmla="*/ 2147483647 w 60"/>
                  <a:gd name="T31" fmla="*/ 2147483647 h 125"/>
                  <a:gd name="T32" fmla="*/ 2147483647 w 60"/>
                  <a:gd name="T33" fmla="*/ 2147483647 h 125"/>
                  <a:gd name="T34" fmla="*/ 2147483647 w 60"/>
                  <a:gd name="T35" fmla="*/ 2147483647 h 125"/>
                  <a:gd name="T36" fmla="*/ 2147483647 w 60"/>
                  <a:gd name="T37" fmla="*/ 2147483647 h 125"/>
                  <a:gd name="T38" fmla="*/ 2147483647 w 60"/>
                  <a:gd name="T39" fmla="*/ 2147483647 h 125"/>
                  <a:gd name="T40" fmla="*/ 2147483647 w 60"/>
                  <a:gd name="T41" fmla="*/ 2147483647 h 125"/>
                  <a:gd name="T42" fmla="*/ 0 w 60"/>
                  <a:gd name="T43" fmla="*/ 2147483647 h 125"/>
                  <a:gd name="T44" fmla="*/ 0 w 60"/>
                  <a:gd name="T45" fmla="*/ 2147483647 h 125"/>
                  <a:gd name="T46" fmla="*/ 2147483647 w 60"/>
                  <a:gd name="T47" fmla="*/ 2147483647 h 125"/>
                  <a:gd name="T48" fmla="*/ 2147483647 w 60"/>
                  <a:gd name="T49" fmla="*/ 2147483647 h 125"/>
                  <a:gd name="T50" fmla="*/ 2147483647 w 60"/>
                  <a:gd name="T51" fmla="*/ 0 h 125"/>
                  <a:gd name="T52" fmla="*/ 2147483647 w 60"/>
                  <a:gd name="T53" fmla="*/ 2147483647 h 125"/>
                  <a:gd name="T54" fmla="*/ 2147483647 w 60"/>
                  <a:gd name="T55" fmla="*/ 2147483647 h 12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0" h="125">
                    <a:moveTo>
                      <a:pt x="33" y="1"/>
                    </a:moveTo>
                    <a:lnTo>
                      <a:pt x="36" y="19"/>
                    </a:lnTo>
                    <a:lnTo>
                      <a:pt x="22" y="31"/>
                    </a:lnTo>
                    <a:lnTo>
                      <a:pt x="35" y="31"/>
                    </a:lnTo>
                    <a:lnTo>
                      <a:pt x="40" y="40"/>
                    </a:lnTo>
                    <a:lnTo>
                      <a:pt x="33" y="51"/>
                    </a:lnTo>
                    <a:lnTo>
                      <a:pt x="46" y="59"/>
                    </a:lnTo>
                    <a:lnTo>
                      <a:pt x="48" y="79"/>
                    </a:lnTo>
                    <a:lnTo>
                      <a:pt x="58" y="86"/>
                    </a:lnTo>
                    <a:lnTo>
                      <a:pt x="60" y="99"/>
                    </a:lnTo>
                    <a:lnTo>
                      <a:pt x="40" y="109"/>
                    </a:lnTo>
                    <a:lnTo>
                      <a:pt x="16" y="118"/>
                    </a:lnTo>
                    <a:lnTo>
                      <a:pt x="2" y="125"/>
                    </a:lnTo>
                    <a:lnTo>
                      <a:pt x="10" y="112"/>
                    </a:lnTo>
                    <a:lnTo>
                      <a:pt x="16" y="107"/>
                    </a:lnTo>
                    <a:lnTo>
                      <a:pt x="7" y="105"/>
                    </a:lnTo>
                    <a:lnTo>
                      <a:pt x="14" y="90"/>
                    </a:lnTo>
                    <a:lnTo>
                      <a:pt x="8" y="84"/>
                    </a:lnTo>
                    <a:lnTo>
                      <a:pt x="20" y="84"/>
                    </a:lnTo>
                    <a:lnTo>
                      <a:pt x="26" y="73"/>
                    </a:lnTo>
                    <a:lnTo>
                      <a:pt x="16" y="65"/>
                    </a:lnTo>
                    <a:lnTo>
                      <a:pt x="0" y="50"/>
                    </a:lnTo>
                    <a:lnTo>
                      <a:pt x="0" y="24"/>
                    </a:lnTo>
                    <a:lnTo>
                      <a:pt x="8" y="19"/>
                    </a:lnTo>
                    <a:lnTo>
                      <a:pt x="26" y="13"/>
                    </a:lnTo>
                    <a:lnTo>
                      <a:pt x="30" y="0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37"/>
              <p:cNvSpPr>
                <a:spLocks/>
              </p:cNvSpPr>
              <p:nvPr/>
            </p:nvSpPr>
            <p:spPr bwMode="auto">
              <a:xfrm>
                <a:off x="450850" y="2098675"/>
                <a:ext cx="104775" cy="163512"/>
              </a:xfrm>
              <a:custGeom>
                <a:avLst/>
                <a:gdLst>
                  <a:gd name="T0" fmla="*/ 2147483647 w 36"/>
                  <a:gd name="T1" fmla="*/ 2147483647 h 56"/>
                  <a:gd name="T2" fmla="*/ 2147483647 w 36"/>
                  <a:gd name="T3" fmla="*/ 2147483647 h 56"/>
                  <a:gd name="T4" fmla="*/ 2147483647 w 36"/>
                  <a:gd name="T5" fmla="*/ 2147483647 h 56"/>
                  <a:gd name="T6" fmla="*/ 2147483647 w 36"/>
                  <a:gd name="T7" fmla="*/ 2147483647 h 56"/>
                  <a:gd name="T8" fmla="*/ 0 w 36"/>
                  <a:gd name="T9" fmla="*/ 2147483647 h 56"/>
                  <a:gd name="T10" fmla="*/ 2147483647 w 36"/>
                  <a:gd name="T11" fmla="*/ 2147483647 h 56"/>
                  <a:gd name="T12" fmla="*/ 2147483647 w 36"/>
                  <a:gd name="T13" fmla="*/ 2147483647 h 56"/>
                  <a:gd name="T14" fmla="*/ 2147483647 w 36"/>
                  <a:gd name="T15" fmla="*/ 0 h 56"/>
                  <a:gd name="T16" fmla="*/ 2147483647 w 36"/>
                  <a:gd name="T17" fmla="*/ 2147483647 h 56"/>
                  <a:gd name="T18" fmla="*/ 2147483647 w 36"/>
                  <a:gd name="T19" fmla="*/ 214748364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56">
                    <a:moveTo>
                      <a:pt x="36" y="14"/>
                    </a:moveTo>
                    <a:lnTo>
                      <a:pt x="30" y="26"/>
                    </a:lnTo>
                    <a:lnTo>
                      <a:pt x="36" y="46"/>
                    </a:lnTo>
                    <a:lnTo>
                      <a:pt x="24" y="56"/>
                    </a:lnTo>
                    <a:lnTo>
                      <a:pt x="0" y="54"/>
                    </a:lnTo>
                    <a:lnTo>
                      <a:pt x="6" y="32"/>
                    </a:lnTo>
                    <a:lnTo>
                      <a:pt x="3" y="13"/>
                    </a:lnTo>
                    <a:lnTo>
                      <a:pt x="23" y="0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45"/>
              <p:cNvSpPr>
                <a:spLocks/>
              </p:cNvSpPr>
              <p:nvPr/>
            </p:nvSpPr>
            <p:spPr bwMode="auto">
              <a:xfrm>
                <a:off x="450850" y="1265237"/>
                <a:ext cx="4376738" cy="2627314"/>
              </a:xfrm>
              <a:custGeom>
                <a:avLst/>
                <a:gdLst>
                  <a:gd name="T0" fmla="*/ 2147483647 w 1506"/>
                  <a:gd name="T1" fmla="*/ 2147483647 h 904"/>
                  <a:gd name="T2" fmla="*/ 2147483647 w 1506"/>
                  <a:gd name="T3" fmla="*/ 2147483647 h 904"/>
                  <a:gd name="T4" fmla="*/ 2147483647 w 1506"/>
                  <a:gd name="T5" fmla="*/ 2147483647 h 904"/>
                  <a:gd name="T6" fmla="*/ 2147483647 w 1506"/>
                  <a:gd name="T7" fmla="*/ 2147483647 h 904"/>
                  <a:gd name="T8" fmla="*/ 2147483647 w 1506"/>
                  <a:gd name="T9" fmla="*/ 2147483647 h 904"/>
                  <a:gd name="T10" fmla="*/ 2147483647 w 1506"/>
                  <a:gd name="T11" fmla="*/ 2147483647 h 904"/>
                  <a:gd name="T12" fmla="*/ 2147483647 w 1506"/>
                  <a:gd name="T13" fmla="*/ 2147483647 h 904"/>
                  <a:gd name="T14" fmla="*/ 2147483647 w 1506"/>
                  <a:gd name="T15" fmla="*/ 2147483647 h 904"/>
                  <a:gd name="T16" fmla="*/ 2147483647 w 1506"/>
                  <a:gd name="T17" fmla="*/ 2147483647 h 904"/>
                  <a:gd name="T18" fmla="*/ 2147483647 w 1506"/>
                  <a:gd name="T19" fmla="*/ 2147483647 h 904"/>
                  <a:gd name="T20" fmla="*/ 2147483647 w 1506"/>
                  <a:gd name="T21" fmla="*/ 2147483647 h 904"/>
                  <a:gd name="T22" fmla="*/ 2147483647 w 1506"/>
                  <a:gd name="T23" fmla="*/ 2147483647 h 904"/>
                  <a:gd name="T24" fmla="*/ 2147483647 w 1506"/>
                  <a:gd name="T25" fmla="*/ 2147483647 h 904"/>
                  <a:gd name="T26" fmla="*/ 2147483647 w 1506"/>
                  <a:gd name="T27" fmla="*/ 2147483647 h 904"/>
                  <a:gd name="T28" fmla="*/ 2147483647 w 1506"/>
                  <a:gd name="T29" fmla="*/ 2147483647 h 904"/>
                  <a:gd name="T30" fmla="*/ 2147483647 w 1506"/>
                  <a:gd name="T31" fmla="*/ 2147483647 h 904"/>
                  <a:gd name="T32" fmla="*/ 2147483647 w 1506"/>
                  <a:gd name="T33" fmla="*/ 2147483647 h 904"/>
                  <a:gd name="T34" fmla="*/ 2147483647 w 1506"/>
                  <a:gd name="T35" fmla="*/ 2147483647 h 904"/>
                  <a:gd name="T36" fmla="*/ 2147483647 w 1506"/>
                  <a:gd name="T37" fmla="*/ 2147483647 h 904"/>
                  <a:gd name="T38" fmla="*/ 2147483647 w 1506"/>
                  <a:gd name="T39" fmla="*/ 2147483647 h 904"/>
                  <a:gd name="T40" fmla="*/ 2147483647 w 1506"/>
                  <a:gd name="T41" fmla="*/ 2147483647 h 904"/>
                  <a:gd name="T42" fmla="*/ 2147483647 w 1506"/>
                  <a:gd name="T43" fmla="*/ 2147483647 h 904"/>
                  <a:gd name="T44" fmla="*/ 2147483647 w 1506"/>
                  <a:gd name="T45" fmla="*/ 2147483647 h 904"/>
                  <a:gd name="T46" fmla="*/ 2147483647 w 1506"/>
                  <a:gd name="T47" fmla="*/ 2147483647 h 904"/>
                  <a:gd name="T48" fmla="*/ 2147483647 w 1506"/>
                  <a:gd name="T49" fmla="*/ 2147483647 h 904"/>
                  <a:gd name="T50" fmla="*/ 2147483647 w 1506"/>
                  <a:gd name="T51" fmla="*/ 2147483647 h 904"/>
                  <a:gd name="T52" fmla="*/ 2147483647 w 1506"/>
                  <a:gd name="T53" fmla="*/ 2147483647 h 904"/>
                  <a:gd name="T54" fmla="*/ 2147483647 w 1506"/>
                  <a:gd name="T55" fmla="*/ 2147483647 h 904"/>
                  <a:gd name="T56" fmla="*/ 2147483647 w 1506"/>
                  <a:gd name="T57" fmla="*/ 2147483647 h 904"/>
                  <a:gd name="T58" fmla="*/ 2147483647 w 1506"/>
                  <a:gd name="T59" fmla="*/ 2147483647 h 904"/>
                  <a:gd name="T60" fmla="*/ 2147483647 w 1506"/>
                  <a:gd name="T61" fmla="*/ 2147483647 h 904"/>
                  <a:gd name="T62" fmla="*/ 2147483647 w 1506"/>
                  <a:gd name="T63" fmla="*/ 2147483647 h 904"/>
                  <a:gd name="T64" fmla="*/ 2147483647 w 1506"/>
                  <a:gd name="T65" fmla="*/ 2147483647 h 904"/>
                  <a:gd name="T66" fmla="*/ 2147483647 w 1506"/>
                  <a:gd name="T67" fmla="*/ 2147483647 h 904"/>
                  <a:gd name="T68" fmla="*/ 2147483647 w 1506"/>
                  <a:gd name="T69" fmla="*/ 2147483647 h 904"/>
                  <a:gd name="T70" fmla="*/ 2147483647 w 1506"/>
                  <a:gd name="T71" fmla="*/ 2147483647 h 904"/>
                  <a:gd name="T72" fmla="*/ 2147483647 w 1506"/>
                  <a:gd name="T73" fmla="*/ 2147483647 h 904"/>
                  <a:gd name="T74" fmla="*/ 2147483647 w 1506"/>
                  <a:gd name="T75" fmla="*/ 2147483647 h 904"/>
                  <a:gd name="T76" fmla="*/ 2147483647 w 1506"/>
                  <a:gd name="T77" fmla="*/ 2147483647 h 904"/>
                  <a:gd name="T78" fmla="*/ 2147483647 w 1506"/>
                  <a:gd name="T79" fmla="*/ 2147483647 h 904"/>
                  <a:gd name="T80" fmla="*/ 2147483647 w 1506"/>
                  <a:gd name="T81" fmla="*/ 2147483647 h 904"/>
                  <a:gd name="T82" fmla="*/ 2147483647 w 1506"/>
                  <a:gd name="T83" fmla="*/ 2147483647 h 904"/>
                  <a:gd name="T84" fmla="*/ 2147483647 w 1506"/>
                  <a:gd name="T85" fmla="*/ 2147483647 h 904"/>
                  <a:gd name="T86" fmla="*/ 2147483647 w 1506"/>
                  <a:gd name="T87" fmla="*/ 2147483647 h 904"/>
                  <a:gd name="T88" fmla="*/ 2147483647 w 1506"/>
                  <a:gd name="T89" fmla="*/ 2147483647 h 904"/>
                  <a:gd name="T90" fmla="*/ 2147483647 w 1506"/>
                  <a:gd name="T91" fmla="*/ 2147483647 h 904"/>
                  <a:gd name="T92" fmla="*/ 2147483647 w 1506"/>
                  <a:gd name="T93" fmla="*/ 2147483647 h 904"/>
                  <a:gd name="T94" fmla="*/ 2147483647 w 1506"/>
                  <a:gd name="T95" fmla="*/ 2147483647 h 904"/>
                  <a:gd name="T96" fmla="*/ 2147483647 w 1506"/>
                  <a:gd name="T97" fmla="*/ 2147483647 h 904"/>
                  <a:gd name="T98" fmla="*/ 2147483647 w 1506"/>
                  <a:gd name="T99" fmla="*/ 2147483647 h 904"/>
                  <a:gd name="T100" fmla="*/ 2147483647 w 1506"/>
                  <a:gd name="T101" fmla="*/ 2147483647 h 904"/>
                  <a:gd name="T102" fmla="*/ 2147483647 w 1506"/>
                  <a:gd name="T103" fmla="*/ 2147483647 h 904"/>
                  <a:gd name="T104" fmla="*/ 2147483647 w 1506"/>
                  <a:gd name="T105" fmla="*/ 2147483647 h 904"/>
                  <a:gd name="T106" fmla="*/ 2147483647 w 1506"/>
                  <a:gd name="T107" fmla="*/ 2147483647 h 904"/>
                  <a:gd name="T108" fmla="*/ 2147483647 w 1506"/>
                  <a:gd name="T109" fmla="*/ 2147483647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506" h="904">
                    <a:moveTo>
                      <a:pt x="1506" y="173"/>
                    </a:moveTo>
                    <a:lnTo>
                      <a:pt x="1469" y="150"/>
                    </a:lnTo>
                    <a:lnTo>
                      <a:pt x="1427" y="147"/>
                    </a:lnTo>
                    <a:lnTo>
                      <a:pt x="1369" y="118"/>
                    </a:lnTo>
                    <a:lnTo>
                      <a:pt x="1267" y="118"/>
                    </a:lnTo>
                    <a:lnTo>
                      <a:pt x="1243" y="107"/>
                    </a:lnTo>
                    <a:lnTo>
                      <a:pt x="1186" y="99"/>
                    </a:lnTo>
                    <a:lnTo>
                      <a:pt x="1164" y="82"/>
                    </a:lnTo>
                    <a:lnTo>
                      <a:pt x="1091" y="68"/>
                    </a:lnTo>
                    <a:lnTo>
                      <a:pt x="1097" y="82"/>
                    </a:lnTo>
                    <a:lnTo>
                      <a:pt x="1069" y="82"/>
                    </a:lnTo>
                    <a:lnTo>
                      <a:pt x="1033" y="79"/>
                    </a:lnTo>
                    <a:lnTo>
                      <a:pt x="1026" y="94"/>
                    </a:lnTo>
                    <a:lnTo>
                      <a:pt x="993" y="63"/>
                    </a:lnTo>
                    <a:lnTo>
                      <a:pt x="935" y="52"/>
                    </a:lnTo>
                    <a:lnTo>
                      <a:pt x="883" y="48"/>
                    </a:lnTo>
                    <a:lnTo>
                      <a:pt x="895" y="13"/>
                    </a:lnTo>
                    <a:lnTo>
                      <a:pt x="837" y="0"/>
                    </a:lnTo>
                    <a:lnTo>
                      <a:pt x="785" y="20"/>
                    </a:lnTo>
                    <a:lnTo>
                      <a:pt x="714" y="32"/>
                    </a:lnTo>
                    <a:lnTo>
                      <a:pt x="700" y="56"/>
                    </a:lnTo>
                    <a:lnTo>
                      <a:pt x="670" y="59"/>
                    </a:lnTo>
                    <a:lnTo>
                      <a:pt x="670" y="79"/>
                    </a:lnTo>
                    <a:lnTo>
                      <a:pt x="641" y="82"/>
                    </a:lnTo>
                    <a:lnTo>
                      <a:pt x="626" y="68"/>
                    </a:lnTo>
                    <a:lnTo>
                      <a:pt x="635" y="107"/>
                    </a:lnTo>
                    <a:lnTo>
                      <a:pt x="608" y="63"/>
                    </a:lnTo>
                    <a:lnTo>
                      <a:pt x="572" y="72"/>
                    </a:lnTo>
                    <a:lnTo>
                      <a:pt x="556" y="107"/>
                    </a:lnTo>
                    <a:lnTo>
                      <a:pt x="521" y="87"/>
                    </a:lnTo>
                    <a:lnTo>
                      <a:pt x="510" y="99"/>
                    </a:lnTo>
                    <a:lnTo>
                      <a:pt x="503" y="115"/>
                    </a:lnTo>
                    <a:lnTo>
                      <a:pt x="458" y="118"/>
                    </a:lnTo>
                    <a:lnTo>
                      <a:pt x="433" y="137"/>
                    </a:lnTo>
                    <a:lnTo>
                      <a:pt x="418" y="118"/>
                    </a:lnTo>
                    <a:lnTo>
                      <a:pt x="397" y="115"/>
                    </a:lnTo>
                    <a:lnTo>
                      <a:pt x="406" y="147"/>
                    </a:lnTo>
                    <a:lnTo>
                      <a:pt x="382" y="170"/>
                    </a:lnTo>
                    <a:lnTo>
                      <a:pt x="351" y="170"/>
                    </a:lnTo>
                    <a:lnTo>
                      <a:pt x="324" y="137"/>
                    </a:lnTo>
                    <a:lnTo>
                      <a:pt x="351" y="137"/>
                    </a:lnTo>
                    <a:lnTo>
                      <a:pt x="367" y="150"/>
                    </a:lnTo>
                    <a:lnTo>
                      <a:pt x="394" y="142"/>
                    </a:lnTo>
                    <a:lnTo>
                      <a:pt x="369" y="111"/>
                    </a:lnTo>
                    <a:lnTo>
                      <a:pt x="329" y="87"/>
                    </a:lnTo>
                    <a:lnTo>
                      <a:pt x="320" y="94"/>
                    </a:lnTo>
                    <a:lnTo>
                      <a:pt x="298" y="79"/>
                    </a:lnTo>
                    <a:lnTo>
                      <a:pt x="284" y="87"/>
                    </a:lnTo>
                    <a:lnTo>
                      <a:pt x="253" y="79"/>
                    </a:lnTo>
                    <a:lnTo>
                      <a:pt x="234" y="91"/>
                    </a:lnTo>
                    <a:lnTo>
                      <a:pt x="198" y="94"/>
                    </a:lnTo>
                    <a:lnTo>
                      <a:pt x="174" y="118"/>
                    </a:lnTo>
                    <a:lnTo>
                      <a:pt x="192" y="123"/>
                    </a:lnTo>
                    <a:lnTo>
                      <a:pt x="174" y="166"/>
                    </a:lnTo>
                    <a:lnTo>
                      <a:pt x="125" y="197"/>
                    </a:lnTo>
                    <a:lnTo>
                      <a:pt x="118" y="236"/>
                    </a:lnTo>
                    <a:lnTo>
                      <a:pt x="140" y="252"/>
                    </a:lnTo>
                    <a:lnTo>
                      <a:pt x="161" y="247"/>
                    </a:lnTo>
                    <a:lnTo>
                      <a:pt x="174" y="264"/>
                    </a:lnTo>
                    <a:lnTo>
                      <a:pt x="187" y="290"/>
                    </a:lnTo>
                    <a:lnTo>
                      <a:pt x="208" y="283"/>
                    </a:lnTo>
                    <a:lnTo>
                      <a:pt x="220" y="245"/>
                    </a:lnTo>
                    <a:lnTo>
                      <a:pt x="232" y="236"/>
                    </a:lnTo>
                    <a:lnTo>
                      <a:pt x="216" y="197"/>
                    </a:lnTo>
                    <a:lnTo>
                      <a:pt x="245" y="158"/>
                    </a:lnTo>
                    <a:lnTo>
                      <a:pt x="269" y="154"/>
                    </a:lnTo>
                    <a:lnTo>
                      <a:pt x="247" y="185"/>
                    </a:lnTo>
                    <a:lnTo>
                      <a:pt x="247" y="228"/>
                    </a:lnTo>
                    <a:lnTo>
                      <a:pt x="298" y="233"/>
                    </a:lnTo>
                    <a:lnTo>
                      <a:pt x="262" y="245"/>
                    </a:lnTo>
                    <a:lnTo>
                      <a:pt x="269" y="260"/>
                    </a:lnTo>
                    <a:lnTo>
                      <a:pt x="245" y="252"/>
                    </a:lnTo>
                    <a:lnTo>
                      <a:pt x="241" y="279"/>
                    </a:lnTo>
                    <a:lnTo>
                      <a:pt x="208" y="302"/>
                    </a:lnTo>
                    <a:lnTo>
                      <a:pt x="187" y="295"/>
                    </a:lnTo>
                    <a:lnTo>
                      <a:pt x="161" y="295"/>
                    </a:lnTo>
                    <a:lnTo>
                      <a:pt x="161" y="267"/>
                    </a:lnTo>
                    <a:lnTo>
                      <a:pt x="143" y="264"/>
                    </a:lnTo>
                    <a:lnTo>
                      <a:pt x="134" y="279"/>
                    </a:lnTo>
                    <a:lnTo>
                      <a:pt x="143" y="300"/>
                    </a:lnTo>
                    <a:lnTo>
                      <a:pt x="116" y="307"/>
                    </a:lnTo>
                    <a:lnTo>
                      <a:pt x="107" y="334"/>
                    </a:lnTo>
                    <a:lnTo>
                      <a:pt x="73" y="358"/>
                    </a:lnTo>
                    <a:lnTo>
                      <a:pt x="34" y="374"/>
                    </a:lnTo>
                    <a:lnTo>
                      <a:pt x="48" y="389"/>
                    </a:lnTo>
                    <a:lnTo>
                      <a:pt x="63" y="400"/>
                    </a:lnTo>
                    <a:lnTo>
                      <a:pt x="55" y="429"/>
                    </a:lnTo>
                    <a:lnTo>
                      <a:pt x="30" y="420"/>
                    </a:lnTo>
                    <a:lnTo>
                      <a:pt x="0" y="432"/>
                    </a:lnTo>
                    <a:lnTo>
                      <a:pt x="0" y="464"/>
                    </a:lnTo>
                    <a:lnTo>
                      <a:pt x="9" y="494"/>
                    </a:lnTo>
                    <a:lnTo>
                      <a:pt x="30" y="503"/>
                    </a:lnTo>
                    <a:lnTo>
                      <a:pt x="82" y="487"/>
                    </a:lnTo>
                    <a:lnTo>
                      <a:pt x="75" y="468"/>
                    </a:lnTo>
                    <a:lnTo>
                      <a:pt x="92" y="455"/>
                    </a:lnTo>
                    <a:lnTo>
                      <a:pt x="112" y="448"/>
                    </a:lnTo>
                    <a:lnTo>
                      <a:pt x="112" y="436"/>
                    </a:lnTo>
                    <a:lnTo>
                      <a:pt x="153" y="425"/>
                    </a:lnTo>
                    <a:lnTo>
                      <a:pt x="174" y="444"/>
                    </a:lnTo>
                    <a:lnTo>
                      <a:pt x="195" y="455"/>
                    </a:lnTo>
                    <a:lnTo>
                      <a:pt x="201" y="487"/>
                    </a:lnTo>
                    <a:lnTo>
                      <a:pt x="214" y="483"/>
                    </a:lnTo>
                    <a:lnTo>
                      <a:pt x="214" y="468"/>
                    </a:lnTo>
                    <a:lnTo>
                      <a:pt x="227" y="468"/>
                    </a:lnTo>
                    <a:lnTo>
                      <a:pt x="204" y="452"/>
                    </a:lnTo>
                    <a:lnTo>
                      <a:pt x="180" y="429"/>
                    </a:lnTo>
                    <a:lnTo>
                      <a:pt x="180" y="404"/>
                    </a:lnTo>
                    <a:lnTo>
                      <a:pt x="201" y="436"/>
                    </a:lnTo>
                    <a:lnTo>
                      <a:pt x="220" y="444"/>
                    </a:lnTo>
                    <a:lnTo>
                      <a:pt x="234" y="471"/>
                    </a:lnTo>
                    <a:lnTo>
                      <a:pt x="245" y="483"/>
                    </a:lnTo>
                    <a:lnTo>
                      <a:pt x="245" y="494"/>
                    </a:lnTo>
                    <a:lnTo>
                      <a:pt x="253" y="491"/>
                    </a:lnTo>
                    <a:lnTo>
                      <a:pt x="262" y="511"/>
                    </a:lnTo>
                    <a:lnTo>
                      <a:pt x="278" y="494"/>
                    </a:lnTo>
                    <a:lnTo>
                      <a:pt x="256" y="468"/>
                    </a:lnTo>
                    <a:lnTo>
                      <a:pt x="287" y="464"/>
                    </a:lnTo>
                    <a:lnTo>
                      <a:pt x="284" y="474"/>
                    </a:lnTo>
                    <a:lnTo>
                      <a:pt x="305" y="511"/>
                    </a:lnTo>
                    <a:lnTo>
                      <a:pt x="327" y="518"/>
                    </a:lnTo>
                    <a:lnTo>
                      <a:pt x="345" y="506"/>
                    </a:lnTo>
                    <a:lnTo>
                      <a:pt x="360" y="515"/>
                    </a:lnTo>
                    <a:lnTo>
                      <a:pt x="351" y="542"/>
                    </a:lnTo>
                    <a:lnTo>
                      <a:pt x="357" y="554"/>
                    </a:lnTo>
                    <a:lnTo>
                      <a:pt x="342" y="558"/>
                    </a:lnTo>
                    <a:lnTo>
                      <a:pt x="357" y="621"/>
                    </a:lnTo>
                    <a:lnTo>
                      <a:pt x="378" y="632"/>
                    </a:lnTo>
                    <a:lnTo>
                      <a:pt x="400" y="652"/>
                    </a:lnTo>
                    <a:lnTo>
                      <a:pt x="400" y="679"/>
                    </a:lnTo>
                    <a:lnTo>
                      <a:pt x="431" y="722"/>
                    </a:lnTo>
                    <a:lnTo>
                      <a:pt x="433" y="758"/>
                    </a:lnTo>
                    <a:lnTo>
                      <a:pt x="477" y="762"/>
                    </a:lnTo>
                    <a:lnTo>
                      <a:pt x="513" y="738"/>
                    </a:lnTo>
                    <a:lnTo>
                      <a:pt x="556" y="726"/>
                    </a:lnTo>
                    <a:lnTo>
                      <a:pt x="556" y="696"/>
                    </a:lnTo>
                    <a:lnTo>
                      <a:pt x="580" y="676"/>
                    </a:lnTo>
                    <a:lnTo>
                      <a:pt x="568" y="652"/>
                    </a:lnTo>
                    <a:lnTo>
                      <a:pt x="543" y="636"/>
                    </a:lnTo>
                    <a:lnTo>
                      <a:pt x="521" y="641"/>
                    </a:lnTo>
                    <a:lnTo>
                      <a:pt x="503" y="641"/>
                    </a:lnTo>
                    <a:lnTo>
                      <a:pt x="484" y="623"/>
                    </a:lnTo>
                    <a:lnTo>
                      <a:pt x="477" y="593"/>
                    </a:lnTo>
                    <a:lnTo>
                      <a:pt x="513" y="621"/>
                    </a:lnTo>
                    <a:lnTo>
                      <a:pt x="556" y="628"/>
                    </a:lnTo>
                    <a:lnTo>
                      <a:pt x="595" y="644"/>
                    </a:lnTo>
                    <a:lnTo>
                      <a:pt x="648" y="644"/>
                    </a:lnTo>
                    <a:lnTo>
                      <a:pt x="666" y="679"/>
                    </a:lnTo>
                    <a:lnTo>
                      <a:pt x="681" y="738"/>
                    </a:lnTo>
                    <a:lnTo>
                      <a:pt x="711" y="800"/>
                    </a:lnTo>
                    <a:lnTo>
                      <a:pt x="736" y="793"/>
                    </a:lnTo>
                    <a:lnTo>
                      <a:pt x="743" y="731"/>
                    </a:lnTo>
                    <a:lnTo>
                      <a:pt x="781" y="702"/>
                    </a:lnTo>
                    <a:lnTo>
                      <a:pt x="831" y="679"/>
                    </a:lnTo>
                    <a:lnTo>
                      <a:pt x="846" y="715"/>
                    </a:lnTo>
                    <a:lnTo>
                      <a:pt x="862" y="762"/>
                    </a:lnTo>
                    <a:lnTo>
                      <a:pt x="883" y="754"/>
                    </a:lnTo>
                    <a:lnTo>
                      <a:pt x="898" y="806"/>
                    </a:lnTo>
                    <a:lnTo>
                      <a:pt x="901" y="836"/>
                    </a:lnTo>
                    <a:lnTo>
                      <a:pt x="929" y="886"/>
                    </a:lnTo>
                    <a:lnTo>
                      <a:pt x="953" y="904"/>
                    </a:lnTo>
                    <a:lnTo>
                      <a:pt x="938" y="864"/>
                    </a:lnTo>
                    <a:lnTo>
                      <a:pt x="917" y="829"/>
                    </a:lnTo>
                    <a:lnTo>
                      <a:pt x="925" y="797"/>
                    </a:lnTo>
                    <a:lnTo>
                      <a:pt x="950" y="825"/>
                    </a:lnTo>
                    <a:lnTo>
                      <a:pt x="980" y="820"/>
                    </a:lnTo>
                    <a:lnTo>
                      <a:pt x="1001" y="786"/>
                    </a:lnTo>
                    <a:lnTo>
                      <a:pt x="989" y="754"/>
                    </a:lnTo>
                    <a:lnTo>
                      <a:pt x="953" y="722"/>
                    </a:lnTo>
                    <a:lnTo>
                      <a:pt x="974" y="699"/>
                    </a:lnTo>
                    <a:lnTo>
                      <a:pt x="993" y="699"/>
                    </a:lnTo>
                    <a:lnTo>
                      <a:pt x="998" y="718"/>
                    </a:lnTo>
                    <a:lnTo>
                      <a:pt x="1029" y="696"/>
                    </a:lnTo>
                    <a:lnTo>
                      <a:pt x="1062" y="683"/>
                    </a:lnTo>
                    <a:lnTo>
                      <a:pt x="1069" y="664"/>
                    </a:lnTo>
                    <a:lnTo>
                      <a:pt x="1091" y="623"/>
                    </a:lnTo>
                    <a:lnTo>
                      <a:pt x="1093" y="597"/>
                    </a:lnTo>
                    <a:lnTo>
                      <a:pt x="1062" y="558"/>
                    </a:lnTo>
                    <a:lnTo>
                      <a:pt x="1081" y="538"/>
                    </a:lnTo>
                    <a:lnTo>
                      <a:pt x="1051" y="527"/>
                    </a:lnTo>
                    <a:lnTo>
                      <a:pt x="1047" y="511"/>
                    </a:lnTo>
                    <a:lnTo>
                      <a:pt x="1066" y="494"/>
                    </a:lnTo>
                    <a:lnTo>
                      <a:pt x="1073" y="515"/>
                    </a:lnTo>
                    <a:lnTo>
                      <a:pt x="1103" y="511"/>
                    </a:lnTo>
                    <a:lnTo>
                      <a:pt x="1099" y="530"/>
                    </a:lnTo>
                    <a:lnTo>
                      <a:pt x="1106" y="566"/>
                    </a:lnTo>
                    <a:lnTo>
                      <a:pt x="1133" y="566"/>
                    </a:lnTo>
                    <a:lnTo>
                      <a:pt x="1139" y="538"/>
                    </a:lnTo>
                    <a:lnTo>
                      <a:pt x="1120" y="515"/>
                    </a:lnTo>
                    <a:lnTo>
                      <a:pt x="1146" y="471"/>
                    </a:lnTo>
                    <a:lnTo>
                      <a:pt x="1142" y="452"/>
                    </a:lnTo>
                    <a:lnTo>
                      <a:pt x="1188" y="429"/>
                    </a:lnTo>
                    <a:lnTo>
                      <a:pt x="1197" y="374"/>
                    </a:lnTo>
                    <a:lnTo>
                      <a:pt x="1186" y="334"/>
                    </a:lnTo>
                    <a:lnTo>
                      <a:pt x="1151" y="326"/>
                    </a:lnTo>
                    <a:lnTo>
                      <a:pt x="1127" y="315"/>
                    </a:lnTo>
                    <a:lnTo>
                      <a:pt x="1146" y="279"/>
                    </a:lnTo>
                    <a:lnTo>
                      <a:pt x="1186" y="260"/>
                    </a:lnTo>
                    <a:lnTo>
                      <a:pt x="1230" y="271"/>
                    </a:lnTo>
                    <a:lnTo>
                      <a:pt x="1265" y="276"/>
                    </a:lnTo>
                    <a:lnTo>
                      <a:pt x="1265" y="252"/>
                    </a:lnTo>
                    <a:lnTo>
                      <a:pt x="1289" y="236"/>
                    </a:lnTo>
                    <a:lnTo>
                      <a:pt x="1325" y="236"/>
                    </a:lnTo>
                    <a:lnTo>
                      <a:pt x="1304" y="267"/>
                    </a:lnTo>
                    <a:lnTo>
                      <a:pt x="1282" y="290"/>
                    </a:lnTo>
                    <a:lnTo>
                      <a:pt x="1296" y="358"/>
                    </a:lnTo>
                    <a:lnTo>
                      <a:pt x="1314" y="377"/>
                    </a:lnTo>
                    <a:lnTo>
                      <a:pt x="1343" y="326"/>
                    </a:lnTo>
                    <a:lnTo>
                      <a:pt x="1347" y="283"/>
                    </a:lnTo>
                    <a:lnTo>
                      <a:pt x="1325" y="279"/>
                    </a:lnTo>
                    <a:lnTo>
                      <a:pt x="1329" y="260"/>
                    </a:lnTo>
                    <a:lnTo>
                      <a:pt x="1359" y="264"/>
                    </a:lnTo>
                    <a:lnTo>
                      <a:pt x="1405" y="240"/>
                    </a:lnTo>
                    <a:lnTo>
                      <a:pt x="1445" y="233"/>
                    </a:lnTo>
                    <a:lnTo>
                      <a:pt x="1445" y="211"/>
                    </a:lnTo>
                    <a:lnTo>
                      <a:pt x="1424" y="192"/>
                    </a:lnTo>
                    <a:lnTo>
                      <a:pt x="1447" y="192"/>
                    </a:lnTo>
                    <a:lnTo>
                      <a:pt x="1478" y="205"/>
                    </a:lnTo>
                    <a:lnTo>
                      <a:pt x="1502" y="205"/>
                    </a:lnTo>
                    <a:lnTo>
                      <a:pt x="1487" y="192"/>
                    </a:lnTo>
                    <a:lnTo>
                      <a:pt x="1506" y="185"/>
                    </a:lnTo>
                    <a:lnTo>
                      <a:pt x="1506" y="17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46"/>
              <p:cNvSpPr>
                <a:spLocks/>
              </p:cNvSpPr>
              <p:nvPr/>
            </p:nvSpPr>
            <p:spPr bwMode="auto">
              <a:xfrm>
                <a:off x="3940175" y="2255837"/>
                <a:ext cx="138113" cy="368300"/>
              </a:xfrm>
              <a:custGeom>
                <a:avLst/>
                <a:gdLst>
                  <a:gd name="T0" fmla="*/ 0 w 47"/>
                  <a:gd name="T1" fmla="*/ 0 h 127"/>
                  <a:gd name="T2" fmla="*/ 2147483647 w 47"/>
                  <a:gd name="T3" fmla="*/ 2147483647 h 127"/>
                  <a:gd name="T4" fmla="*/ 2147483647 w 47"/>
                  <a:gd name="T5" fmla="*/ 2147483647 h 127"/>
                  <a:gd name="T6" fmla="*/ 2147483647 w 47"/>
                  <a:gd name="T7" fmla="*/ 2147483647 h 127"/>
                  <a:gd name="T8" fmla="*/ 2147483647 w 47"/>
                  <a:gd name="T9" fmla="*/ 2147483647 h 127"/>
                  <a:gd name="T10" fmla="*/ 2147483647 w 47"/>
                  <a:gd name="T11" fmla="*/ 2147483647 h 127"/>
                  <a:gd name="T12" fmla="*/ 2147483647 w 47"/>
                  <a:gd name="T13" fmla="*/ 2147483647 h 127"/>
                  <a:gd name="T14" fmla="*/ 2147483647 w 47"/>
                  <a:gd name="T15" fmla="*/ 2147483647 h 127"/>
                  <a:gd name="T16" fmla="*/ 2147483647 w 47"/>
                  <a:gd name="T17" fmla="*/ 2147483647 h 127"/>
                  <a:gd name="T18" fmla="*/ 2147483647 w 47"/>
                  <a:gd name="T19" fmla="*/ 2147483647 h 127"/>
                  <a:gd name="T20" fmla="*/ 0 w 47"/>
                  <a:gd name="T21" fmla="*/ 0 h 127"/>
                  <a:gd name="T22" fmla="*/ 0 w 47"/>
                  <a:gd name="T23" fmla="*/ 0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27">
                    <a:moveTo>
                      <a:pt x="0" y="0"/>
                    </a:moveTo>
                    <a:lnTo>
                      <a:pt x="7" y="48"/>
                    </a:lnTo>
                    <a:lnTo>
                      <a:pt x="11" y="127"/>
                    </a:lnTo>
                    <a:lnTo>
                      <a:pt x="33" y="107"/>
                    </a:lnTo>
                    <a:lnTo>
                      <a:pt x="18" y="72"/>
                    </a:lnTo>
                    <a:lnTo>
                      <a:pt x="26" y="59"/>
                    </a:lnTo>
                    <a:lnTo>
                      <a:pt x="39" y="76"/>
                    </a:lnTo>
                    <a:lnTo>
                      <a:pt x="47" y="68"/>
                    </a:lnTo>
                    <a:lnTo>
                      <a:pt x="29" y="53"/>
                    </a:lnTo>
                    <a:lnTo>
                      <a:pt x="21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47"/>
              <p:cNvSpPr>
                <a:spLocks/>
              </p:cNvSpPr>
              <p:nvPr/>
            </p:nvSpPr>
            <p:spPr bwMode="auto">
              <a:xfrm>
                <a:off x="3768725" y="2659062"/>
                <a:ext cx="268288" cy="250824"/>
              </a:xfrm>
              <a:custGeom>
                <a:avLst/>
                <a:gdLst>
                  <a:gd name="T0" fmla="*/ 2147483647 w 92"/>
                  <a:gd name="T1" fmla="*/ 0 h 86"/>
                  <a:gd name="T2" fmla="*/ 2147483647 w 92"/>
                  <a:gd name="T3" fmla="*/ 2147483647 h 86"/>
                  <a:gd name="T4" fmla="*/ 2147483647 w 92"/>
                  <a:gd name="T5" fmla="*/ 2147483647 h 86"/>
                  <a:gd name="T6" fmla="*/ 2147483647 w 92"/>
                  <a:gd name="T7" fmla="*/ 2147483647 h 86"/>
                  <a:gd name="T8" fmla="*/ 0 w 92"/>
                  <a:gd name="T9" fmla="*/ 2147483647 h 86"/>
                  <a:gd name="T10" fmla="*/ 2147483647 w 92"/>
                  <a:gd name="T11" fmla="*/ 2147483647 h 86"/>
                  <a:gd name="T12" fmla="*/ 2147483647 w 92"/>
                  <a:gd name="T13" fmla="*/ 2147483647 h 86"/>
                  <a:gd name="T14" fmla="*/ 2147483647 w 92"/>
                  <a:gd name="T15" fmla="*/ 2147483647 h 86"/>
                  <a:gd name="T16" fmla="*/ 2147483647 w 92"/>
                  <a:gd name="T17" fmla="*/ 2147483647 h 86"/>
                  <a:gd name="T18" fmla="*/ 2147483647 w 92"/>
                  <a:gd name="T19" fmla="*/ 0 h 86"/>
                  <a:gd name="T20" fmla="*/ 2147483647 w 92"/>
                  <a:gd name="T21" fmla="*/ 0 h 86"/>
                  <a:gd name="T22" fmla="*/ 2147483647 w 92"/>
                  <a:gd name="T23" fmla="*/ 0 h 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2" h="86">
                    <a:moveTo>
                      <a:pt x="64" y="0"/>
                    </a:moveTo>
                    <a:lnTo>
                      <a:pt x="66" y="31"/>
                    </a:lnTo>
                    <a:lnTo>
                      <a:pt x="46" y="58"/>
                    </a:lnTo>
                    <a:lnTo>
                      <a:pt x="9" y="67"/>
                    </a:lnTo>
                    <a:lnTo>
                      <a:pt x="0" y="78"/>
                    </a:lnTo>
                    <a:lnTo>
                      <a:pt x="46" y="74"/>
                    </a:lnTo>
                    <a:lnTo>
                      <a:pt x="55" y="86"/>
                    </a:lnTo>
                    <a:lnTo>
                      <a:pt x="92" y="54"/>
                    </a:lnTo>
                    <a:lnTo>
                      <a:pt x="85" y="31"/>
                    </a:lnTo>
                    <a:lnTo>
                      <a:pt x="73" y="0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48"/>
              <p:cNvSpPr>
                <a:spLocks/>
              </p:cNvSpPr>
              <p:nvPr/>
            </p:nvSpPr>
            <p:spPr bwMode="auto">
              <a:xfrm>
                <a:off x="4010025" y="2587625"/>
                <a:ext cx="104775" cy="104775"/>
              </a:xfrm>
              <a:custGeom>
                <a:avLst/>
                <a:gdLst>
                  <a:gd name="T0" fmla="*/ 0 w 36"/>
                  <a:gd name="T1" fmla="*/ 2147483647 h 36"/>
                  <a:gd name="T2" fmla="*/ 2147483647 w 36"/>
                  <a:gd name="T3" fmla="*/ 0 h 36"/>
                  <a:gd name="T4" fmla="*/ 2147483647 w 36"/>
                  <a:gd name="T5" fmla="*/ 2147483647 h 36"/>
                  <a:gd name="T6" fmla="*/ 2147483647 w 36"/>
                  <a:gd name="T7" fmla="*/ 2147483647 h 36"/>
                  <a:gd name="T8" fmla="*/ 2147483647 w 36"/>
                  <a:gd name="T9" fmla="*/ 2147483647 h 36"/>
                  <a:gd name="T10" fmla="*/ 0 w 36"/>
                  <a:gd name="T11" fmla="*/ 2147483647 h 36"/>
                  <a:gd name="T12" fmla="*/ 0 w 36"/>
                  <a:gd name="T13" fmla="*/ 214748364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6">
                    <a:moveTo>
                      <a:pt x="0" y="9"/>
                    </a:moveTo>
                    <a:lnTo>
                      <a:pt x="27" y="0"/>
                    </a:lnTo>
                    <a:lnTo>
                      <a:pt x="36" y="9"/>
                    </a:lnTo>
                    <a:lnTo>
                      <a:pt x="12" y="36"/>
                    </a:lnTo>
                    <a:lnTo>
                      <a:pt x="2" y="1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49"/>
              <p:cNvSpPr>
                <a:spLocks/>
              </p:cNvSpPr>
              <p:nvPr/>
            </p:nvSpPr>
            <p:spPr bwMode="auto">
              <a:xfrm>
                <a:off x="3592513" y="3148012"/>
                <a:ext cx="73025" cy="115888"/>
              </a:xfrm>
              <a:custGeom>
                <a:avLst/>
                <a:gdLst>
                  <a:gd name="T0" fmla="*/ 2147483647 w 25"/>
                  <a:gd name="T1" fmla="*/ 0 h 40"/>
                  <a:gd name="T2" fmla="*/ 2147483647 w 25"/>
                  <a:gd name="T3" fmla="*/ 0 h 40"/>
                  <a:gd name="T4" fmla="*/ 0 w 25"/>
                  <a:gd name="T5" fmla="*/ 2147483647 h 40"/>
                  <a:gd name="T6" fmla="*/ 2147483647 w 25"/>
                  <a:gd name="T7" fmla="*/ 2147483647 h 40"/>
                  <a:gd name="T8" fmla="*/ 2147483647 w 25"/>
                  <a:gd name="T9" fmla="*/ 2147483647 h 40"/>
                  <a:gd name="T10" fmla="*/ 2147483647 w 25"/>
                  <a:gd name="T11" fmla="*/ 0 h 40"/>
                  <a:gd name="T12" fmla="*/ 2147483647 w 25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0">
                    <a:moveTo>
                      <a:pt x="25" y="0"/>
                    </a:moveTo>
                    <a:lnTo>
                      <a:pt x="6" y="0"/>
                    </a:lnTo>
                    <a:lnTo>
                      <a:pt x="0" y="28"/>
                    </a:lnTo>
                    <a:lnTo>
                      <a:pt x="3" y="40"/>
                    </a:lnTo>
                    <a:lnTo>
                      <a:pt x="18" y="23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50"/>
              <p:cNvSpPr>
                <a:spLocks/>
              </p:cNvSpPr>
              <p:nvPr/>
            </p:nvSpPr>
            <p:spPr bwMode="auto">
              <a:xfrm>
                <a:off x="3575050" y="3343276"/>
                <a:ext cx="115888" cy="225425"/>
              </a:xfrm>
              <a:custGeom>
                <a:avLst/>
                <a:gdLst>
                  <a:gd name="T0" fmla="*/ 2147483647 w 40"/>
                  <a:gd name="T1" fmla="*/ 0 h 78"/>
                  <a:gd name="T2" fmla="*/ 2147483647 w 40"/>
                  <a:gd name="T3" fmla="*/ 2147483647 h 78"/>
                  <a:gd name="T4" fmla="*/ 2147483647 w 40"/>
                  <a:gd name="T5" fmla="*/ 2147483647 h 78"/>
                  <a:gd name="T6" fmla="*/ 2147483647 w 40"/>
                  <a:gd name="T7" fmla="*/ 2147483647 h 78"/>
                  <a:gd name="T8" fmla="*/ 2147483647 w 40"/>
                  <a:gd name="T9" fmla="*/ 2147483647 h 78"/>
                  <a:gd name="T10" fmla="*/ 2147483647 w 40"/>
                  <a:gd name="T11" fmla="*/ 2147483647 h 78"/>
                  <a:gd name="T12" fmla="*/ 0 w 40"/>
                  <a:gd name="T13" fmla="*/ 2147483647 h 78"/>
                  <a:gd name="T14" fmla="*/ 2147483647 w 40"/>
                  <a:gd name="T15" fmla="*/ 0 h 78"/>
                  <a:gd name="T16" fmla="*/ 2147483647 w 40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78">
                    <a:moveTo>
                      <a:pt x="3" y="0"/>
                    </a:moveTo>
                    <a:lnTo>
                      <a:pt x="18" y="7"/>
                    </a:lnTo>
                    <a:lnTo>
                      <a:pt x="18" y="35"/>
                    </a:lnTo>
                    <a:lnTo>
                      <a:pt x="40" y="55"/>
                    </a:lnTo>
                    <a:lnTo>
                      <a:pt x="37" y="78"/>
                    </a:lnTo>
                    <a:lnTo>
                      <a:pt x="24" y="59"/>
                    </a:lnTo>
                    <a:lnTo>
                      <a:pt x="0" y="4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51"/>
              <p:cNvSpPr>
                <a:spLocks/>
              </p:cNvSpPr>
              <p:nvPr/>
            </p:nvSpPr>
            <p:spPr bwMode="auto">
              <a:xfrm>
                <a:off x="3316288" y="3662363"/>
                <a:ext cx="241300" cy="304800"/>
              </a:xfrm>
              <a:custGeom>
                <a:avLst/>
                <a:gdLst>
                  <a:gd name="T0" fmla="*/ 2147483647 w 83"/>
                  <a:gd name="T1" fmla="*/ 2147483647 h 105"/>
                  <a:gd name="T2" fmla="*/ 2147483647 w 83"/>
                  <a:gd name="T3" fmla="*/ 0 h 105"/>
                  <a:gd name="T4" fmla="*/ 2147483647 w 83"/>
                  <a:gd name="T5" fmla="*/ 2147483647 h 105"/>
                  <a:gd name="T6" fmla="*/ 2147483647 w 83"/>
                  <a:gd name="T7" fmla="*/ 2147483647 h 105"/>
                  <a:gd name="T8" fmla="*/ 0 w 83"/>
                  <a:gd name="T9" fmla="*/ 2147483647 h 105"/>
                  <a:gd name="T10" fmla="*/ 2147483647 w 83"/>
                  <a:gd name="T11" fmla="*/ 2147483647 h 105"/>
                  <a:gd name="T12" fmla="*/ 2147483647 w 83"/>
                  <a:gd name="T13" fmla="*/ 2147483647 h 105"/>
                  <a:gd name="T14" fmla="*/ 2147483647 w 83"/>
                  <a:gd name="T15" fmla="*/ 2147483647 h 105"/>
                  <a:gd name="T16" fmla="*/ 2147483647 w 83"/>
                  <a:gd name="T17" fmla="*/ 2147483647 h 105"/>
                  <a:gd name="T18" fmla="*/ 2147483647 w 83"/>
                  <a:gd name="T19" fmla="*/ 2147483647 h 105"/>
                  <a:gd name="T20" fmla="*/ 2147483647 w 83"/>
                  <a:gd name="T21" fmla="*/ 2147483647 h 105"/>
                  <a:gd name="T22" fmla="*/ 2147483647 w 83"/>
                  <a:gd name="T23" fmla="*/ 2147483647 h 105"/>
                  <a:gd name="T24" fmla="*/ 2147483647 w 83"/>
                  <a:gd name="T25" fmla="*/ 2147483647 h 1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105">
                    <a:moveTo>
                      <a:pt x="76" y="11"/>
                    </a:moveTo>
                    <a:lnTo>
                      <a:pt x="68" y="0"/>
                    </a:lnTo>
                    <a:lnTo>
                      <a:pt x="40" y="39"/>
                    </a:lnTo>
                    <a:lnTo>
                      <a:pt x="3" y="50"/>
                    </a:lnTo>
                    <a:lnTo>
                      <a:pt x="0" y="70"/>
                    </a:lnTo>
                    <a:lnTo>
                      <a:pt x="22" y="101"/>
                    </a:lnTo>
                    <a:lnTo>
                      <a:pt x="55" y="105"/>
                    </a:lnTo>
                    <a:lnTo>
                      <a:pt x="68" y="79"/>
                    </a:lnTo>
                    <a:lnTo>
                      <a:pt x="83" y="66"/>
                    </a:lnTo>
                    <a:lnTo>
                      <a:pt x="76" y="43"/>
                    </a:lnTo>
                    <a:lnTo>
                      <a:pt x="83" y="26"/>
                    </a:lnTo>
                    <a:lnTo>
                      <a:pt x="76" y="1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52"/>
              <p:cNvSpPr>
                <a:spLocks/>
              </p:cNvSpPr>
              <p:nvPr/>
            </p:nvSpPr>
            <p:spPr bwMode="auto">
              <a:xfrm>
                <a:off x="3557588" y="3806826"/>
                <a:ext cx="168275" cy="254000"/>
              </a:xfrm>
              <a:custGeom>
                <a:avLst/>
                <a:gdLst>
                  <a:gd name="T0" fmla="*/ 2147483647 w 58"/>
                  <a:gd name="T1" fmla="*/ 0 h 87"/>
                  <a:gd name="T2" fmla="*/ 2147483647 w 58"/>
                  <a:gd name="T3" fmla="*/ 2147483647 h 87"/>
                  <a:gd name="T4" fmla="*/ 2147483647 w 58"/>
                  <a:gd name="T5" fmla="*/ 2147483647 h 87"/>
                  <a:gd name="T6" fmla="*/ 0 w 58"/>
                  <a:gd name="T7" fmla="*/ 2147483647 h 87"/>
                  <a:gd name="T8" fmla="*/ 0 w 58"/>
                  <a:gd name="T9" fmla="*/ 2147483647 h 87"/>
                  <a:gd name="T10" fmla="*/ 0 w 58"/>
                  <a:gd name="T11" fmla="*/ 2147483647 h 87"/>
                  <a:gd name="T12" fmla="*/ 2147483647 w 58"/>
                  <a:gd name="T13" fmla="*/ 2147483647 h 87"/>
                  <a:gd name="T14" fmla="*/ 2147483647 w 58"/>
                  <a:gd name="T15" fmla="*/ 2147483647 h 87"/>
                  <a:gd name="T16" fmla="*/ 2147483647 w 58"/>
                  <a:gd name="T17" fmla="*/ 2147483647 h 87"/>
                  <a:gd name="T18" fmla="*/ 2147483647 w 58"/>
                  <a:gd name="T19" fmla="*/ 2147483647 h 87"/>
                  <a:gd name="T20" fmla="*/ 2147483647 w 58"/>
                  <a:gd name="T21" fmla="*/ 2147483647 h 87"/>
                  <a:gd name="T22" fmla="*/ 2147483647 w 58"/>
                  <a:gd name="T23" fmla="*/ 2147483647 h 87"/>
                  <a:gd name="T24" fmla="*/ 2147483647 w 58"/>
                  <a:gd name="T25" fmla="*/ 2147483647 h 87"/>
                  <a:gd name="T26" fmla="*/ 2147483647 w 58"/>
                  <a:gd name="T27" fmla="*/ 0 h 87"/>
                  <a:gd name="T28" fmla="*/ 2147483647 w 58"/>
                  <a:gd name="T29" fmla="*/ 0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" h="87">
                    <a:moveTo>
                      <a:pt x="58" y="0"/>
                    </a:moveTo>
                    <a:lnTo>
                      <a:pt x="46" y="8"/>
                    </a:lnTo>
                    <a:lnTo>
                      <a:pt x="15" y="11"/>
                    </a:lnTo>
                    <a:lnTo>
                      <a:pt x="0" y="35"/>
                    </a:lnTo>
                    <a:lnTo>
                      <a:pt x="0" y="60"/>
                    </a:lnTo>
                    <a:lnTo>
                      <a:pt x="0" y="87"/>
                    </a:lnTo>
                    <a:lnTo>
                      <a:pt x="22" y="55"/>
                    </a:lnTo>
                    <a:lnTo>
                      <a:pt x="34" y="68"/>
                    </a:lnTo>
                    <a:lnTo>
                      <a:pt x="40" y="51"/>
                    </a:lnTo>
                    <a:lnTo>
                      <a:pt x="30" y="40"/>
                    </a:lnTo>
                    <a:lnTo>
                      <a:pt x="40" y="24"/>
                    </a:lnTo>
                    <a:lnTo>
                      <a:pt x="24" y="20"/>
                    </a:lnTo>
                    <a:lnTo>
                      <a:pt x="51" y="16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53"/>
              <p:cNvSpPr>
                <a:spLocks/>
              </p:cNvSpPr>
              <p:nvPr/>
            </p:nvSpPr>
            <p:spPr bwMode="auto">
              <a:xfrm>
                <a:off x="3627438" y="3581401"/>
                <a:ext cx="141287" cy="136525"/>
              </a:xfrm>
              <a:custGeom>
                <a:avLst/>
                <a:gdLst>
                  <a:gd name="T0" fmla="*/ 2147483647 w 49"/>
                  <a:gd name="T1" fmla="*/ 0 h 47"/>
                  <a:gd name="T2" fmla="*/ 2147483647 w 49"/>
                  <a:gd name="T3" fmla="*/ 2147483647 h 47"/>
                  <a:gd name="T4" fmla="*/ 2147483647 w 49"/>
                  <a:gd name="T5" fmla="*/ 2147483647 h 47"/>
                  <a:gd name="T6" fmla="*/ 0 w 49"/>
                  <a:gd name="T7" fmla="*/ 2147483647 h 47"/>
                  <a:gd name="T8" fmla="*/ 2147483647 w 49"/>
                  <a:gd name="T9" fmla="*/ 2147483647 h 47"/>
                  <a:gd name="T10" fmla="*/ 2147483647 w 49"/>
                  <a:gd name="T11" fmla="*/ 2147483647 h 47"/>
                  <a:gd name="T12" fmla="*/ 2147483647 w 49"/>
                  <a:gd name="T13" fmla="*/ 2147483647 h 47"/>
                  <a:gd name="T14" fmla="*/ 2147483647 w 49"/>
                  <a:gd name="T15" fmla="*/ 2147483647 h 47"/>
                  <a:gd name="T16" fmla="*/ 2147483647 w 49"/>
                  <a:gd name="T17" fmla="*/ 0 h 47"/>
                  <a:gd name="T18" fmla="*/ 2147483647 w 49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47">
                    <a:moveTo>
                      <a:pt x="34" y="0"/>
                    </a:moveTo>
                    <a:lnTo>
                      <a:pt x="24" y="15"/>
                    </a:lnTo>
                    <a:lnTo>
                      <a:pt x="6" y="19"/>
                    </a:lnTo>
                    <a:lnTo>
                      <a:pt x="0" y="35"/>
                    </a:lnTo>
                    <a:lnTo>
                      <a:pt x="19" y="28"/>
                    </a:lnTo>
                    <a:lnTo>
                      <a:pt x="22" y="47"/>
                    </a:lnTo>
                    <a:lnTo>
                      <a:pt x="49" y="28"/>
                    </a:lnTo>
                    <a:lnTo>
                      <a:pt x="38" y="19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54"/>
              <p:cNvSpPr>
                <a:spLocks/>
              </p:cNvSpPr>
              <p:nvPr/>
            </p:nvSpPr>
            <p:spPr bwMode="auto">
              <a:xfrm>
                <a:off x="2944813" y="3683001"/>
                <a:ext cx="309562" cy="354012"/>
              </a:xfrm>
              <a:custGeom>
                <a:avLst/>
                <a:gdLst>
                  <a:gd name="T0" fmla="*/ 0 w 107"/>
                  <a:gd name="T1" fmla="*/ 0 h 122"/>
                  <a:gd name="T2" fmla="*/ 2147483647 w 107"/>
                  <a:gd name="T3" fmla="*/ 2147483647 h 122"/>
                  <a:gd name="T4" fmla="*/ 2147483647 w 107"/>
                  <a:gd name="T5" fmla="*/ 2147483647 h 122"/>
                  <a:gd name="T6" fmla="*/ 2147483647 w 107"/>
                  <a:gd name="T7" fmla="*/ 2147483647 h 122"/>
                  <a:gd name="T8" fmla="*/ 2147483647 w 107"/>
                  <a:gd name="T9" fmla="*/ 2147483647 h 122"/>
                  <a:gd name="T10" fmla="*/ 2147483647 w 107"/>
                  <a:gd name="T11" fmla="*/ 2147483647 h 122"/>
                  <a:gd name="T12" fmla="*/ 2147483647 w 107"/>
                  <a:gd name="T13" fmla="*/ 2147483647 h 122"/>
                  <a:gd name="T14" fmla="*/ 2147483647 w 107"/>
                  <a:gd name="T15" fmla="*/ 2147483647 h 122"/>
                  <a:gd name="T16" fmla="*/ 2147483647 w 107"/>
                  <a:gd name="T17" fmla="*/ 2147483647 h 122"/>
                  <a:gd name="T18" fmla="*/ 0 w 107"/>
                  <a:gd name="T19" fmla="*/ 0 h 122"/>
                  <a:gd name="T20" fmla="*/ 0 w 107"/>
                  <a:gd name="T21" fmla="*/ 0 h 1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122">
                    <a:moveTo>
                      <a:pt x="0" y="0"/>
                    </a:moveTo>
                    <a:lnTo>
                      <a:pt x="25" y="12"/>
                    </a:lnTo>
                    <a:lnTo>
                      <a:pt x="46" y="48"/>
                    </a:lnTo>
                    <a:lnTo>
                      <a:pt x="80" y="74"/>
                    </a:lnTo>
                    <a:lnTo>
                      <a:pt x="107" y="91"/>
                    </a:lnTo>
                    <a:lnTo>
                      <a:pt x="98" y="122"/>
                    </a:lnTo>
                    <a:lnTo>
                      <a:pt x="64" y="111"/>
                    </a:lnTo>
                    <a:lnTo>
                      <a:pt x="37" y="59"/>
                    </a:lnTo>
                    <a:lnTo>
                      <a:pt x="16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55"/>
              <p:cNvSpPr>
                <a:spLocks/>
              </p:cNvSpPr>
              <p:nvPr/>
            </p:nvSpPr>
            <p:spPr bwMode="auto">
              <a:xfrm>
                <a:off x="3281363" y="4037013"/>
                <a:ext cx="461962" cy="112713"/>
              </a:xfrm>
              <a:custGeom>
                <a:avLst/>
                <a:gdLst>
                  <a:gd name="T0" fmla="*/ 0 w 159"/>
                  <a:gd name="T1" fmla="*/ 0 h 39"/>
                  <a:gd name="T2" fmla="*/ 2147483647 w 159"/>
                  <a:gd name="T3" fmla="*/ 2147483647 h 39"/>
                  <a:gd name="T4" fmla="*/ 2147483647 w 159"/>
                  <a:gd name="T5" fmla="*/ 2147483647 h 39"/>
                  <a:gd name="T6" fmla="*/ 2147483647 w 159"/>
                  <a:gd name="T7" fmla="*/ 2147483647 h 39"/>
                  <a:gd name="T8" fmla="*/ 2147483647 w 159"/>
                  <a:gd name="T9" fmla="*/ 2147483647 h 39"/>
                  <a:gd name="T10" fmla="*/ 2147483647 w 159"/>
                  <a:gd name="T11" fmla="*/ 2147483647 h 39"/>
                  <a:gd name="T12" fmla="*/ 2147483647 w 159"/>
                  <a:gd name="T13" fmla="*/ 2147483647 h 39"/>
                  <a:gd name="T14" fmla="*/ 0 w 159"/>
                  <a:gd name="T15" fmla="*/ 0 h 39"/>
                  <a:gd name="T16" fmla="*/ 0 w 159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9" h="39">
                    <a:moveTo>
                      <a:pt x="0" y="0"/>
                    </a:moveTo>
                    <a:lnTo>
                      <a:pt x="41" y="16"/>
                    </a:lnTo>
                    <a:lnTo>
                      <a:pt x="107" y="31"/>
                    </a:lnTo>
                    <a:lnTo>
                      <a:pt x="159" y="20"/>
                    </a:lnTo>
                    <a:lnTo>
                      <a:pt x="146" y="36"/>
                    </a:lnTo>
                    <a:lnTo>
                      <a:pt x="67" y="39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57"/>
              <p:cNvSpPr>
                <a:spLocks/>
              </p:cNvSpPr>
              <p:nvPr/>
            </p:nvSpPr>
            <p:spPr bwMode="auto">
              <a:xfrm>
                <a:off x="4489450" y="1528762"/>
                <a:ext cx="122238" cy="58738"/>
              </a:xfrm>
              <a:custGeom>
                <a:avLst/>
                <a:gdLst>
                  <a:gd name="T0" fmla="*/ 2147483647 w 42"/>
                  <a:gd name="T1" fmla="*/ 0 h 20"/>
                  <a:gd name="T2" fmla="*/ 0 w 42"/>
                  <a:gd name="T3" fmla="*/ 2147483647 h 20"/>
                  <a:gd name="T4" fmla="*/ 2147483647 w 42"/>
                  <a:gd name="T5" fmla="*/ 2147483647 h 20"/>
                  <a:gd name="T6" fmla="*/ 2147483647 w 42"/>
                  <a:gd name="T7" fmla="*/ 2147483647 h 20"/>
                  <a:gd name="T8" fmla="*/ 2147483647 w 42"/>
                  <a:gd name="T9" fmla="*/ 0 h 20"/>
                  <a:gd name="T10" fmla="*/ 2147483647 w 42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20">
                    <a:moveTo>
                      <a:pt x="9" y="0"/>
                    </a:moveTo>
                    <a:lnTo>
                      <a:pt x="0" y="8"/>
                    </a:lnTo>
                    <a:lnTo>
                      <a:pt x="9" y="20"/>
                    </a:lnTo>
                    <a:lnTo>
                      <a:pt x="42" y="8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58"/>
              <p:cNvSpPr>
                <a:spLocks/>
              </p:cNvSpPr>
              <p:nvPr/>
            </p:nvSpPr>
            <p:spPr bwMode="auto">
              <a:xfrm>
                <a:off x="3557588" y="1303337"/>
                <a:ext cx="328612" cy="77788"/>
              </a:xfrm>
              <a:custGeom>
                <a:avLst/>
                <a:gdLst>
                  <a:gd name="T0" fmla="*/ 2147483647 w 113"/>
                  <a:gd name="T1" fmla="*/ 2147483647 h 27"/>
                  <a:gd name="T2" fmla="*/ 2147483647 w 113"/>
                  <a:gd name="T3" fmla="*/ 2147483647 h 27"/>
                  <a:gd name="T4" fmla="*/ 2147483647 w 113"/>
                  <a:gd name="T5" fmla="*/ 2147483647 h 27"/>
                  <a:gd name="T6" fmla="*/ 2147483647 w 113"/>
                  <a:gd name="T7" fmla="*/ 2147483647 h 27"/>
                  <a:gd name="T8" fmla="*/ 2147483647 w 113"/>
                  <a:gd name="T9" fmla="*/ 0 h 27"/>
                  <a:gd name="T10" fmla="*/ 0 w 113"/>
                  <a:gd name="T11" fmla="*/ 2147483647 h 27"/>
                  <a:gd name="T12" fmla="*/ 2147483647 w 113"/>
                  <a:gd name="T13" fmla="*/ 2147483647 h 27"/>
                  <a:gd name="T14" fmla="*/ 2147483647 w 113"/>
                  <a:gd name="T15" fmla="*/ 2147483647 h 27"/>
                  <a:gd name="T16" fmla="*/ 2147483647 w 113"/>
                  <a:gd name="T17" fmla="*/ 2147483647 h 27"/>
                  <a:gd name="T18" fmla="*/ 2147483647 w 113"/>
                  <a:gd name="T19" fmla="*/ 2147483647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3" h="27">
                    <a:moveTo>
                      <a:pt x="113" y="27"/>
                    </a:moveTo>
                    <a:lnTo>
                      <a:pt x="107" y="16"/>
                    </a:lnTo>
                    <a:lnTo>
                      <a:pt x="40" y="4"/>
                    </a:lnTo>
                    <a:lnTo>
                      <a:pt x="28" y="11"/>
                    </a:lnTo>
                    <a:lnTo>
                      <a:pt x="4" y="0"/>
                    </a:lnTo>
                    <a:lnTo>
                      <a:pt x="0" y="19"/>
                    </a:lnTo>
                    <a:lnTo>
                      <a:pt x="43" y="27"/>
                    </a:lnTo>
                    <a:lnTo>
                      <a:pt x="62" y="19"/>
                    </a:lnTo>
                    <a:lnTo>
                      <a:pt x="113" y="2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59"/>
              <p:cNvSpPr>
                <a:spLocks/>
              </p:cNvSpPr>
              <p:nvPr/>
            </p:nvSpPr>
            <p:spPr bwMode="auto">
              <a:xfrm>
                <a:off x="3519488" y="3502026"/>
                <a:ext cx="55562" cy="122237"/>
              </a:xfrm>
              <a:custGeom>
                <a:avLst/>
                <a:gdLst>
                  <a:gd name="T0" fmla="*/ 2147483647 w 19"/>
                  <a:gd name="T1" fmla="*/ 0 h 42"/>
                  <a:gd name="T2" fmla="*/ 0 w 19"/>
                  <a:gd name="T3" fmla="*/ 2147483647 h 42"/>
                  <a:gd name="T4" fmla="*/ 2147483647 w 19"/>
                  <a:gd name="T5" fmla="*/ 2147483647 h 42"/>
                  <a:gd name="T6" fmla="*/ 2147483647 w 19"/>
                  <a:gd name="T7" fmla="*/ 0 h 42"/>
                  <a:gd name="T8" fmla="*/ 2147483647 w 19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2">
                    <a:moveTo>
                      <a:pt x="13" y="0"/>
                    </a:moveTo>
                    <a:lnTo>
                      <a:pt x="0" y="42"/>
                    </a:lnTo>
                    <a:lnTo>
                      <a:pt x="19" y="1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60"/>
              <p:cNvSpPr>
                <a:spLocks/>
              </p:cNvSpPr>
              <p:nvPr/>
            </p:nvSpPr>
            <p:spPr bwMode="auto">
              <a:xfrm>
                <a:off x="2938463" y="3502026"/>
                <a:ext cx="23812" cy="133350"/>
              </a:xfrm>
              <a:custGeom>
                <a:avLst/>
                <a:gdLst>
                  <a:gd name="T0" fmla="*/ 0 w 8"/>
                  <a:gd name="T1" fmla="*/ 0 h 46"/>
                  <a:gd name="T2" fmla="*/ 2147483647 w 8"/>
                  <a:gd name="T3" fmla="*/ 2147483647 h 46"/>
                  <a:gd name="T4" fmla="*/ 0 w 8"/>
                  <a:gd name="T5" fmla="*/ 2147483647 h 46"/>
                  <a:gd name="T6" fmla="*/ 0 w 8"/>
                  <a:gd name="T7" fmla="*/ 0 h 46"/>
                  <a:gd name="T8" fmla="*/ 0 w 8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6">
                    <a:moveTo>
                      <a:pt x="0" y="0"/>
                    </a:moveTo>
                    <a:lnTo>
                      <a:pt x="8" y="7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61"/>
              <p:cNvSpPr>
                <a:spLocks/>
              </p:cNvSpPr>
              <p:nvPr/>
            </p:nvSpPr>
            <p:spPr bwMode="auto">
              <a:xfrm>
                <a:off x="4127500" y="2395537"/>
                <a:ext cx="130175" cy="160338"/>
              </a:xfrm>
              <a:custGeom>
                <a:avLst/>
                <a:gdLst>
                  <a:gd name="T0" fmla="*/ 2147483647 w 45"/>
                  <a:gd name="T1" fmla="*/ 0 h 55"/>
                  <a:gd name="T2" fmla="*/ 2147483647 w 45"/>
                  <a:gd name="T3" fmla="*/ 2147483647 h 55"/>
                  <a:gd name="T4" fmla="*/ 0 w 45"/>
                  <a:gd name="T5" fmla="*/ 2147483647 h 55"/>
                  <a:gd name="T6" fmla="*/ 2147483647 w 45"/>
                  <a:gd name="T7" fmla="*/ 2147483647 h 55"/>
                  <a:gd name="T8" fmla="*/ 2147483647 w 45"/>
                  <a:gd name="T9" fmla="*/ 0 h 55"/>
                  <a:gd name="T10" fmla="*/ 2147483647 w 45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55">
                    <a:moveTo>
                      <a:pt x="45" y="0"/>
                    </a:moveTo>
                    <a:lnTo>
                      <a:pt x="37" y="24"/>
                    </a:lnTo>
                    <a:lnTo>
                      <a:pt x="0" y="55"/>
                    </a:lnTo>
                    <a:lnTo>
                      <a:pt x="42" y="24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62"/>
              <p:cNvSpPr>
                <a:spLocks/>
              </p:cNvSpPr>
              <p:nvPr/>
            </p:nvSpPr>
            <p:spPr bwMode="auto">
              <a:xfrm>
                <a:off x="3781425" y="2909887"/>
                <a:ext cx="74613" cy="101600"/>
              </a:xfrm>
              <a:custGeom>
                <a:avLst/>
                <a:gdLst>
                  <a:gd name="T0" fmla="*/ 0 w 26"/>
                  <a:gd name="T1" fmla="*/ 2147483647 h 35"/>
                  <a:gd name="T2" fmla="*/ 2147483647 w 26"/>
                  <a:gd name="T3" fmla="*/ 0 h 35"/>
                  <a:gd name="T4" fmla="*/ 2147483647 w 26"/>
                  <a:gd name="T5" fmla="*/ 2147483647 h 35"/>
                  <a:gd name="T6" fmla="*/ 2147483647 w 26"/>
                  <a:gd name="T7" fmla="*/ 2147483647 h 35"/>
                  <a:gd name="T8" fmla="*/ 0 w 26"/>
                  <a:gd name="T9" fmla="*/ 2147483647 h 35"/>
                  <a:gd name="T10" fmla="*/ 0 w 2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35">
                    <a:moveTo>
                      <a:pt x="0" y="4"/>
                    </a:moveTo>
                    <a:lnTo>
                      <a:pt x="26" y="0"/>
                    </a:lnTo>
                    <a:lnTo>
                      <a:pt x="26" y="35"/>
                    </a:lnTo>
                    <a:lnTo>
                      <a:pt x="8" y="3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63"/>
              <p:cNvSpPr>
                <a:spLocks/>
              </p:cNvSpPr>
              <p:nvPr/>
            </p:nvSpPr>
            <p:spPr bwMode="auto">
              <a:xfrm>
                <a:off x="3697288" y="3070225"/>
                <a:ext cx="147637" cy="88900"/>
              </a:xfrm>
              <a:custGeom>
                <a:avLst/>
                <a:gdLst>
                  <a:gd name="T0" fmla="*/ 2147483647 w 51"/>
                  <a:gd name="T1" fmla="*/ 0 h 31"/>
                  <a:gd name="T2" fmla="*/ 2147483647 w 51"/>
                  <a:gd name="T3" fmla="*/ 2147483647 h 31"/>
                  <a:gd name="T4" fmla="*/ 0 w 51"/>
                  <a:gd name="T5" fmla="*/ 2147483647 h 31"/>
                  <a:gd name="T6" fmla="*/ 2147483647 w 51"/>
                  <a:gd name="T7" fmla="*/ 2147483647 h 31"/>
                  <a:gd name="T8" fmla="*/ 2147483647 w 51"/>
                  <a:gd name="T9" fmla="*/ 0 h 31"/>
                  <a:gd name="T10" fmla="*/ 2147483647 w 5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31">
                    <a:moveTo>
                      <a:pt x="51" y="0"/>
                    </a:moveTo>
                    <a:lnTo>
                      <a:pt x="34" y="20"/>
                    </a:lnTo>
                    <a:lnTo>
                      <a:pt x="0" y="31"/>
                    </a:lnTo>
                    <a:lnTo>
                      <a:pt x="32" y="15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74"/>
              <p:cNvSpPr>
                <a:spLocks/>
              </p:cNvSpPr>
              <p:nvPr/>
            </p:nvSpPr>
            <p:spPr bwMode="auto">
              <a:xfrm>
                <a:off x="860425" y="2517775"/>
                <a:ext cx="61913" cy="141287"/>
              </a:xfrm>
              <a:custGeom>
                <a:avLst/>
                <a:gdLst>
                  <a:gd name="T0" fmla="*/ 2147483647 w 21"/>
                  <a:gd name="T1" fmla="*/ 0 h 49"/>
                  <a:gd name="T2" fmla="*/ 2147483647 w 21"/>
                  <a:gd name="T3" fmla="*/ 2147483647 h 49"/>
                  <a:gd name="T4" fmla="*/ 2147483647 w 21"/>
                  <a:gd name="T5" fmla="*/ 2147483647 h 49"/>
                  <a:gd name="T6" fmla="*/ 2147483647 w 21"/>
                  <a:gd name="T7" fmla="*/ 2147483647 h 49"/>
                  <a:gd name="T8" fmla="*/ 2147483647 w 21"/>
                  <a:gd name="T9" fmla="*/ 2147483647 h 49"/>
                  <a:gd name="T10" fmla="*/ 2147483647 w 21"/>
                  <a:gd name="T11" fmla="*/ 2147483647 h 49"/>
                  <a:gd name="T12" fmla="*/ 2147483647 w 21"/>
                  <a:gd name="T13" fmla="*/ 2147483647 h 49"/>
                  <a:gd name="T14" fmla="*/ 0 w 21"/>
                  <a:gd name="T15" fmla="*/ 2147483647 h 49"/>
                  <a:gd name="T16" fmla="*/ 2147483647 w 21"/>
                  <a:gd name="T17" fmla="*/ 2147483647 h 49"/>
                  <a:gd name="T18" fmla="*/ 2147483647 w 21"/>
                  <a:gd name="T19" fmla="*/ 2147483647 h 49"/>
                  <a:gd name="T20" fmla="*/ 2147483647 w 21"/>
                  <a:gd name="T21" fmla="*/ 0 h 49"/>
                  <a:gd name="T22" fmla="*/ 2147483647 w 21"/>
                  <a:gd name="T23" fmla="*/ 0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49">
                    <a:moveTo>
                      <a:pt x="9" y="0"/>
                    </a:moveTo>
                    <a:lnTo>
                      <a:pt x="15" y="4"/>
                    </a:lnTo>
                    <a:lnTo>
                      <a:pt x="21" y="19"/>
                    </a:lnTo>
                    <a:lnTo>
                      <a:pt x="15" y="22"/>
                    </a:lnTo>
                    <a:lnTo>
                      <a:pt x="20" y="33"/>
                    </a:lnTo>
                    <a:lnTo>
                      <a:pt x="15" y="49"/>
                    </a:lnTo>
                    <a:lnTo>
                      <a:pt x="1" y="49"/>
                    </a:lnTo>
                    <a:lnTo>
                      <a:pt x="0" y="30"/>
                    </a:lnTo>
                    <a:lnTo>
                      <a:pt x="9" y="23"/>
                    </a:lnTo>
                    <a:lnTo>
                      <a:pt x="7" y="7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75"/>
              <p:cNvSpPr>
                <a:spLocks/>
              </p:cNvSpPr>
              <p:nvPr/>
            </p:nvSpPr>
            <p:spPr bwMode="auto">
              <a:xfrm>
                <a:off x="723900" y="2608262"/>
                <a:ext cx="46038" cy="33338"/>
              </a:xfrm>
              <a:custGeom>
                <a:avLst/>
                <a:gdLst>
                  <a:gd name="T0" fmla="*/ 2147483647 w 16"/>
                  <a:gd name="T1" fmla="*/ 0 h 12"/>
                  <a:gd name="T2" fmla="*/ 2147483647 w 16"/>
                  <a:gd name="T3" fmla="*/ 2147483647 h 12"/>
                  <a:gd name="T4" fmla="*/ 0 w 16"/>
                  <a:gd name="T5" fmla="*/ 2147483647 h 12"/>
                  <a:gd name="T6" fmla="*/ 2147483647 w 16"/>
                  <a:gd name="T7" fmla="*/ 2147483647 h 12"/>
                  <a:gd name="T8" fmla="*/ 2147483647 w 16"/>
                  <a:gd name="T9" fmla="*/ 2147483647 h 12"/>
                  <a:gd name="T10" fmla="*/ 2147483647 w 16"/>
                  <a:gd name="T11" fmla="*/ 0 h 12"/>
                  <a:gd name="T12" fmla="*/ 2147483647 w 1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2">
                    <a:moveTo>
                      <a:pt x="16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7" y="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76"/>
              <p:cNvSpPr>
                <a:spLocks/>
              </p:cNvSpPr>
              <p:nvPr/>
            </p:nvSpPr>
            <p:spPr bwMode="auto">
              <a:xfrm>
                <a:off x="1241425" y="2727325"/>
                <a:ext cx="69850" cy="36512"/>
              </a:xfrm>
              <a:custGeom>
                <a:avLst/>
                <a:gdLst>
                  <a:gd name="T0" fmla="*/ 2147483647 w 24"/>
                  <a:gd name="T1" fmla="*/ 0 h 13"/>
                  <a:gd name="T2" fmla="*/ 2147483647 w 24"/>
                  <a:gd name="T3" fmla="*/ 2147483647 h 13"/>
                  <a:gd name="T4" fmla="*/ 2147483647 w 24"/>
                  <a:gd name="T5" fmla="*/ 2147483647 h 13"/>
                  <a:gd name="T6" fmla="*/ 2147483647 w 24"/>
                  <a:gd name="T7" fmla="*/ 2147483647 h 13"/>
                  <a:gd name="T8" fmla="*/ 2147483647 w 24"/>
                  <a:gd name="T9" fmla="*/ 2147483647 h 13"/>
                  <a:gd name="T10" fmla="*/ 0 w 24"/>
                  <a:gd name="T11" fmla="*/ 2147483647 h 13"/>
                  <a:gd name="T12" fmla="*/ 2147483647 w 24"/>
                  <a:gd name="T13" fmla="*/ 0 h 13"/>
                  <a:gd name="T14" fmla="*/ 2147483647 w 24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13">
                    <a:moveTo>
                      <a:pt x="5" y="0"/>
                    </a:moveTo>
                    <a:lnTo>
                      <a:pt x="14" y="5"/>
                    </a:lnTo>
                    <a:lnTo>
                      <a:pt x="24" y="3"/>
                    </a:lnTo>
                    <a:lnTo>
                      <a:pt x="20" y="11"/>
                    </a:lnTo>
                    <a:lnTo>
                      <a:pt x="10" y="13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77"/>
              <p:cNvSpPr>
                <a:spLocks/>
              </p:cNvSpPr>
              <p:nvPr/>
            </p:nvSpPr>
            <p:spPr bwMode="auto">
              <a:xfrm>
                <a:off x="1392238" y="2767012"/>
                <a:ext cx="52387" cy="28575"/>
              </a:xfrm>
              <a:custGeom>
                <a:avLst/>
                <a:gdLst>
                  <a:gd name="T0" fmla="*/ 2147483647 w 18"/>
                  <a:gd name="T1" fmla="*/ 0 h 10"/>
                  <a:gd name="T2" fmla="*/ 2147483647 w 18"/>
                  <a:gd name="T3" fmla="*/ 2147483647 h 10"/>
                  <a:gd name="T4" fmla="*/ 0 w 18"/>
                  <a:gd name="T5" fmla="*/ 2147483647 h 10"/>
                  <a:gd name="T6" fmla="*/ 2147483647 w 18"/>
                  <a:gd name="T7" fmla="*/ 2147483647 h 10"/>
                  <a:gd name="T8" fmla="*/ 2147483647 w 18"/>
                  <a:gd name="T9" fmla="*/ 2147483647 h 10"/>
                  <a:gd name="T10" fmla="*/ 2147483647 w 18"/>
                  <a:gd name="T11" fmla="*/ 0 h 10"/>
                  <a:gd name="T12" fmla="*/ 2147483647 w 18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18" y="0"/>
                    </a:moveTo>
                    <a:lnTo>
                      <a:pt x="9" y="3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6" y="1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78"/>
              <p:cNvSpPr>
                <a:spLocks/>
              </p:cNvSpPr>
              <p:nvPr/>
            </p:nvSpPr>
            <p:spPr bwMode="auto">
              <a:xfrm>
                <a:off x="509588" y="1997075"/>
                <a:ext cx="28575" cy="49212"/>
              </a:xfrm>
              <a:custGeom>
                <a:avLst/>
                <a:gdLst>
                  <a:gd name="T0" fmla="*/ 2147483647 w 10"/>
                  <a:gd name="T1" fmla="*/ 0 h 17"/>
                  <a:gd name="T2" fmla="*/ 2147483647 w 10"/>
                  <a:gd name="T3" fmla="*/ 2147483647 h 17"/>
                  <a:gd name="T4" fmla="*/ 2147483647 w 10"/>
                  <a:gd name="T5" fmla="*/ 2147483647 h 17"/>
                  <a:gd name="T6" fmla="*/ 0 w 10"/>
                  <a:gd name="T7" fmla="*/ 2147483647 h 17"/>
                  <a:gd name="T8" fmla="*/ 2147483647 w 10"/>
                  <a:gd name="T9" fmla="*/ 0 h 17"/>
                  <a:gd name="T10" fmla="*/ 2147483647 w 1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0" y="0"/>
                    </a:moveTo>
                    <a:lnTo>
                      <a:pt x="7" y="6"/>
                    </a:lnTo>
                    <a:lnTo>
                      <a:pt x="8" y="17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79"/>
              <p:cNvSpPr>
                <a:spLocks/>
              </p:cNvSpPr>
              <p:nvPr/>
            </p:nvSpPr>
            <p:spPr bwMode="auto">
              <a:xfrm>
                <a:off x="639763" y="1870075"/>
                <a:ext cx="38100" cy="57150"/>
              </a:xfrm>
              <a:custGeom>
                <a:avLst/>
                <a:gdLst>
                  <a:gd name="T0" fmla="*/ 2147483647 w 13"/>
                  <a:gd name="T1" fmla="*/ 0 h 20"/>
                  <a:gd name="T2" fmla="*/ 2147483647 w 13"/>
                  <a:gd name="T3" fmla="*/ 2147483647 h 20"/>
                  <a:gd name="T4" fmla="*/ 0 w 13"/>
                  <a:gd name="T5" fmla="*/ 2147483647 h 20"/>
                  <a:gd name="T6" fmla="*/ 2147483647 w 13"/>
                  <a:gd name="T7" fmla="*/ 2147483647 h 20"/>
                  <a:gd name="T8" fmla="*/ 2147483647 w 13"/>
                  <a:gd name="T9" fmla="*/ 2147483647 h 20"/>
                  <a:gd name="T10" fmla="*/ 2147483647 w 13"/>
                  <a:gd name="T11" fmla="*/ 0 h 20"/>
                  <a:gd name="T12" fmla="*/ 2147483647 w 13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20">
                    <a:moveTo>
                      <a:pt x="12" y="0"/>
                    </a:moveTo>
                    <a:lnTo>
                      <a:pt x="9" y="8"/>
                    </a:lnTo>
                    <a:lnTo>
                      <a:pt x="0" y="14"/>
                    </a:lnTo>
                    <a:lnTo>
                      <a:pt x="7" y="20"/>
                    </a:lnTo>
                    <a:lnTo>
                      <a:pt x="13" y="1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80"/>
              <p:cNvSpPr>
                <a:spLocks/>
              </p:cNvSpPr>
              <p:nvPr/>
            </p:nvSpPr>
            <p:spPr bwMode="auto">
              <a:xfrm>
                <a:off x="6350000" y="1271587"/>
                <a:ext cx="381000" cy="157163"/>
              </a:xfrm>
              <a:custGeom>
                <a:avLst/>
                <a:gdLst>
                  <a:gd name="T0" fmla="*/ 2147483647 w 131"/>
                  <a:gd name="T1" fmla="*/ 2147483647 h 54"/>
                  <a:gd name="T2" fmla="*/ 2147483647 w 131"/>
                  <a:gd name="T3" fmla="*/ 2147483647 h 54"/>
                  <a:gd name="T4" fmla="*/ 2147483647 w 131"/>
                  <a:gd name="T5" fmla="*/ 2147483647 h 54"/>
                  <a:gd name="T6" fmla="*/ 2147483647 w 131"/>
                  <a:gd name="T7" fmla="*/ 2147483647 h 54"/>
                  <a:gd name="T8" fmla="*/ 0 w 131"/>
                  <a:gd name="T9" fmla="*/ 2147483647 h 54"/>
                  <a:gd name="T10" fmla="*/ 2147483647 w 131"/>
                  <a:gd name="T11" fmla="*/ 2147483647 h 54"/>
                  <a:gd name="T12" fmla="*/ 2147483647 w 131"/>
                  <a:gd name="T13" fmla="*/ 2147483647 h 54"/>
                  <a:gd name="T14" fmla="*/ 2147483647 w 131"/>
                  <a:gd name="T15" fmla="*/ 2147483647 h 54"/>
                  <a:gd name="T16" fmla="*/ 2147483647 w 131"/>
                  <a:gd name="T17" fmla="*/ 2147483647 h 54"/>
                  <a:gd name="T18" fmla="*/ 2147483647 w 131"/>
                  <a:gd name="T19" fmla="*/ 2147483647 h 54"/>
                  <a:gd name="T20" fmla="*/ 2147483647 w 131"/>
                  <a:gd name="T21" fmla="*/ 2147483647 h 54"/>
                  <a:gd name="T22" fmla="*/ 2147483647 w 131"/>
                  <a:gd name="T23" fmla="*/ 2147483647 h 54"/>
                  <a:gd name="T24" fmla="*/ 2147483647 w 131"/>
                  <a:gd name="T25" fmla="*/ 2147483647 h 54"/>
                  <a:gd name="T26" fmla="*/ 2147483647 w 131"/>
                  <a:gd name="T27" fmla="*/ 2147483647 h 54"/>
                  <a:gd name="T28" fmla="*/ 2147483647 w 131"/>
                  <a:gd name="T29" fmla="*/ 2147483647 h 54"/>
                  <a:gd name="T30" fmla="*/ 2147483647 w 131"/>
                  <a:gd name="T31" fmla="*/ 2147483647 h 54"/>
                  <a:gd name="T32" fmla="*/ 2147483647 w 131"/>
                  <a:gd name="T33" fmla="*/ 2147483647 h 54"/>
                  <a:gd name="T34" fmla="*/ 2147483647 w 131"/>
                  <a:gd name="T35" fmla="*/ 0 h 54"/>
                  <a:gd name="T36" fmla="*/ 2147483647 w 131"/>
                  <a:gd name="T37" fmla="*/ 0 h 54"/>
                  <a:gd name="T38" fmla="*/ 2147483647 w 131"/>
                  <a:gd name="T39" fmla="*/ 2147483647 h 54"/>
                  <a:gd name="T40" fmla="*/ 2147483647 w 131"/>
                  <a:gd name="T41" fmla="*/ 2147483647 h 54"/>
                  <a:gd name="T42" fmla="*/ 2147483647 w 131"/>
                  <a:gd name="T43" fmla="*/ 2147483647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1" h="54">
                    <a:moveTo>
                      <a:pt x="62" y="8"/>
                    </a:moveTo>
                    <a:lnTo>
                      <a:pt x="39" y="8"/>
                    </a:lnTo>
                    <a:lnTo>
                      <a:pt x="32" y="8"/>
                    </a:lnTo>
                    <a:lnTo>
                      <a:pt x="8" y="16"/>
                    </a:lnTo>
                    <a:lnTo>
                      <a:pt x="0" y="31"/>
                    </a:lnTo>
                    <a:lnTo>
                      <a:pt x="24" y="31"/>
                    </a:lnTo>
                    <a:lnTo>
                      <a:pt x="39" y="24"/>
                    </a:lnTo>
                    <a:lnTo>
                      <a:pt x="32" y="40"/>
                    </a:lnTo>
                    <a:lnTo>
                      <a:pt x="55" y="40"/>
                    </a:lnTo>
                    <a:lnTo>
                      <a:pt x="55" y="54"/>
                    </a:lnTo>
                    <a:lnTo>
                      <a:pt x="62" y="54"/>
                    </a:lnTo>
                    <a:lnTo>
                      <a:pt x="93" y="47"/>
                    </a:lnTo>
                    <a:lnTo>
                      <a:pt x="131" y="40"/>
                    </a:lnTo>
                    <a:lnTo>
                      <a:pt x="125" y="31"/>
                    </a:lnTo>
                    <a:lnTo>
                      <a:pt x="110" y="31"/>
                    </a:lnTo>
                    <a:lnTo>
                      <a:pt x="117" y="16"/>
                    </a:lnTo>
                    <a:lnTo>
                      <a:pt x="101" y="16"/>
                    </a:lnTo>
                    <a:lnTo>
                      <a:pt x="101" y="0"/>
                    </a:lnTo>
                    <a:lnTo>
                      <a:pt x="93" y="0"/>
                    </a:lnTo>
                    <a:lnTo>
                      <a:pt x="78" y="24"/>
                    </a:lnTo>
                    <a:lnTo>
                      <a:pt x="62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81"/>
              <p:cNvSpPr>
                <a:spLocks/>
              </p:cNvSpPr>
              <p:nvPr/>
            </p:nvSpPr>
            <p:spPr bwMode="auto">
              <a:xfrm>
                <a:off x="6597650" y="1204912"/>
                <a:ext cx="115888" cy="66675"/>
              </a:xfrm>
              <a:custGeom>
                <a:avLst/>
                <a:gdLst>
                  <a:gd name="T0" fmla="*/ 2147483647 w 40"/>
                  <a:gd name="T1" fmla="*/ 0 h 23"/>
                  <a:gd name="T2" fmla="*/ 2147483647 w 40"/>
                  <a:gd name="T3" fmla="*/ 0 h 23"/>
                  <a:gd name="T4" fmla="*/ 0 w 40"/>
                  <a:gd name="T5" fmla="*/ 2147483647 h 23"/>
                  <a:gd name="T6" fmla="*/ 2147483647 w 40"/>
                  <a:gd name="T7" fmla="*/ 2147483647 h 23"/>
                  <a:gd name="T8" fmla="*/ 0 w 40"/>
                  <a:gd name="T9" fmla="*/ 2147483647 h 23"/>
                  <a:gd name="T10" fmla="*/ 2147483647 w 40"/>
                  <a:gd name="T11" fmla="*/ 2147483647 h 23"/>
                  <a:gd name="T12" fmla="*/ 2147483647 w 40"/>
                  <a:gd name="T13" fmla="*/ 2147483647 h 23"/>
                  <a:gd name="T14" fmla="*/ 2147483647 w 40"/>
                  <a:gd name="T15" fmla="*/ 0 h 23"/>
                  <a:gd name="T16" fmla="*/ 2147483647 w 40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23">
                    <a:moveTo>
                      <a:pt x="32" y="0"/>
                    </a:moveTo>
                    <a:lnTo>
                      <a:pt x="8" y="0"/>
                    </a:lnTo>
                    <a:lnTo>
                      <a:pt x="0" y="9"/>
                    </a:lnTo>
                    <a:lnTo>
                      <a:pt x="25" y="9"/>
                    </a:lnTo>
                    <a:lnTo>
                      <a:pt x="0" y="16"/>
                    </a:lnTo>
                    <a:lnTo>
                      <a:pt x="32" y="23"/>
                    </a:lnTo>
                    <a:lnTo>
                      <a:pt x="40" y="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82"/>
              <p:cNvSpPr>
                <a:spLocks/>
              </p:cNvSpPr>
              <p:nvPr/>
            </p:nvSpPr>
            <p:spPr bwMode="auto">
              <a:xfrm>
                <a:off x="6772275" y="1187450"/>
                <a:ext cx="123825" cy="90487"/>
              </a:xfrm>
              <a:custGeom>
                <a:avLst/>
                <a:gdLst>
                  <a:gd name="T0" fmla="*/ 2147483647 w 43"/>
                  <a:gd name="T1" fmla="*/ 2147483647 h 31"/>
                  <a:gd name="T2" fmla="*/ 2147483647 w 43"/>
                  <a:gd name="T3" fmla="*/ 2147483647 h 31"/>
                  <a:gd name="T4" fmla="*/ 2147483647 w 43"/>
                  <a:gd name="T5" fmla="*/ 2147483647 h 31"/>
                  <a:gd name="T6" fmla="*/ 2147483647 w 43"/>
                  <a:gd name="T7" fmla="*/ 0 h 31"/>
                  <a:gd name="T8" fmla="*/ 2147483647 w 43"/>
                  <a:gd name="T9" fmla="*/ 0 h 31"/>
                  <a:gd name="T10" fmla="*/ 0 w 43"/>
                  <a:gd name="T11" fmla="*/ 2147483647 h 31"/>
                  <a:gd name="T12" fmla="*/ 2147483647 w 43"/>
                  <a:gd name="T13" fmla="*/ 2147483647 h 31"/>
                  <a:gd name="T14" fmla="*/ 2147483647 w 43"/>
                  <a:gd name="T15" fmla="*/ 2147483647 h 31"/>
                  <a:gd name="T16" fmla="*/ 2147483647 w 43"/>
                  <a:gd name="T17" fmla="*/ 2147483647 h 31"/>
                  <a:gd name="T18" fmla="*/ 2147483647 w 43"/>
                  <a:gd name="T19" fmla="*/ 2147483647 h 31"/>
                  <a:gd name="T20" fmla="*/ 2147483647 w 43"/>
                  <a:gd name="T21" fmla="*/ 2147483647 h 31"/>
                  <a:gd name="T22" fmla="*/ 2147483647 w 43"/>
                  <a:gd name="T23" fmla="*/ 2147483647 h 31"/>
                  <a:gd name="T24" fmla="*/ 2147483647 w 43"/>
                  <a:gd name="T25" fmla="*/ 2147483647 h 31"/>
                  <a:gd name="T26" fmla="*/ 2147483647 w 43"/>
                  <a:gd name="T27" fmla="*/ 2147483647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3" h="31">
                    <a:moveTo>
                      <a:pt x="43" y="29"/>
                    </a:moveTo>
                    <a:lnTo>
                      <a:pt x="43" y="20"/>
                    </a:lnTo>
                    <a:lnTo>
                      <a:pt x="30" y="15"/>
                    </a:lnTo>
                    <a:lnTo>
                      <a:pt x="15" y="0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13" y="16"/>
                    </a:lnTo>
                    <a:lnTo>
                      <a:pt x="2" y="20"/>
                    </a:lnTo>
                    <a:lnTo>
                      <a:pt x="2" y="31"/>
                    </a:lnTo>
                    <a:lnTo>
                      <a:pt x="25" y="23"/>
                    </a:lnTo>
                    <a:lnTo>
                      <a:pt x="34" y="24"/>
                    </a:lnTo>
                    <a:lnTo>
                      <a:pt x="34" y="29"/>
                    </a:lnTo>
                    <a:lnTo>
                      <a:pt x="43" y="2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83"/>
              <p:cNvSpPr>
                <a:spLocks/>
              </p:cNvSpPr>
              <p:nvPr/>
            </p:nvSpPr>
            <p:spPr bwMode="auto">
              <a:xfrm>
                <a:off x="6908800" y="1217612"/>
                <a:ext cx="87313" cy="87313"/>
              </a:xfrm>
              <a:custGeom>
                <a:avLst/>
                <a:gdLst>
                  <a:gd name="T0" fmla="*/ 2147483647 w 30"/>
                  <a:gd name="T1" fmla="*/ 2147483647 h 30"/>
                  <a:gd name="T2" fmla="*/ 2147483647 w 30"/>
                  <a:gd name="T3" fmla="*/ 2147483647 h 30"/>
                  <a:gd name="T4" fmla="*/ 2147483647 w 30"/>
                  <a:gd name="T5" fmla="*/ 2147483647 h 30"/>
                  <a:gd name="T6" fmla="*/ 2147483647 w 30"/>
                  <a:gd name="T7" fmla="*/ 2147483647 h 30"/>
                  <a:gd name="T8" fmla="*/ 2147483647 w 30"/>
                  <a:gd name="T9" fmla="*/ 0 h 30"/>
                  <a:gd name="T10" fmla="*/ 0 w 30"/>
                  <a:gd name="T11" fmla="*/ 0 h 30"/>
                  <a:gd name="T12" fmla="*/ 2147483647 w 30"/>
                  <a:gd name="T13" fmla="*/ 2147483647 h 30"/>
                  <a:gd name="T14" fmla="*/ 2147483647 w 30"/>
                  <a:gd name="T15" fmla="*/ 2147483647 h 30"/>
                  <a:gd name="T16" fmla="*/ 2147483647 w 30"/>
                  <a:gd name="T17" fmla="*/ 2147483647 h 30"/>
                  <a:gd name="T18" fmla="*/ 2147483647 w 30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lnTo>
                      <a:pt x="30" y="25"/>
                    </a:lnTo>
                    <a:lnTo>
                      <a:pt x="27" y="10"/>
                    </a:lnTo>
                    <a:lnTo>
                      <a:pt x="16" y="6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1" y="18"/>
                    </a:lnTo>
                    <a:lnTo>
                      <a:pt x="14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84"/>
              <p:cNvSpPr>
                <a:spLocks/>
              </p:cNvSpPr>
              <p:nvPr/>
            </p:nvSpPr>
            <p:spPr bwMode="auto">
              <a:xfrm>
                <a:off x="6248400" y="1397000"/>
                <a:ext cx="479425" cy="227012"/>
              </a:xfrm>
              <a:custGeom>
                <a:avLst/>
                <a:gdLst>
                  <a:gd name="T0" fmla="*/ 2147483647 w 165"/>
                  <a:gd name="T1" fmla="*/ 2147483647 h 78"/>
                  <a:gd name="T2" fmla="*/ 2147483647 w 165"/>
                  <a:gd name="T3" fmla="*/ 2147483647 h 78"/>
                  <a:gd name="T4" fmla="*/ 2147483647 w 165"/>
                  <a:gd name="T5" fmla="*/ 0 h 78"/>
                  <a:gd name="T6" fmla="*/ 2147483647 w 165"/>
                  <a:gd name="T7" fmla="*/ 2147483647 h 78"/>
                  <a:gd name="T8" fmla="*/ 0 w 165"/>
                  <a:gd name="T9" fmla="*/ 2147483647 h 78"/>
                  <a:gd name="T10" fmla="*/ 0 w 165"/>
                  <a:gd name="T11" fmla="*/ 2147483647 h 78"/>
                  <a:gd name="T12" fmla="*/ 2147483647 w 165"/>
                  <a:gd name="T13" fmla="*/ 2147483647 h 78"/>
                  <a:gd name="T14" fmla="*/ 2147483647 w 165"/>
                  <a:gd name="T15" fmla="*/ 2147483647 h 78"/>
                  <a:gd name="T16" fmla="*/ 2147483647 w 165"/>
                  <a:gd name="T17" fmla="*/ 2147483647 h 78"/>
                  <a:gd name="T18" fmla="*/ 2147483647 w 165"/>
                  <a:gd name="T19" fmla="*/ 2147483647 h 78"/>
                  <a:gd name="T20" fmla="*/ 2147483647 w 165"/>
                  <a:gd name="T21" fmla="*/ 2147483647 h 78"/>
                  <a:gd name="T22" fmla="*/ 2147483647 w 165"/>
                  <a:gd name="T23" fmla="*/ 2147483647 h 78"/>
                  <a:gd name="T24" fmla="*/ 2147483647 w 165"/>
                  <a:gd name="T25" fmla="*/ 2147483647 h 78"/>
                  <a:gd name="T26" fmla="*/ 2147483647 w 165"/>
                  <a:gd name="T27" fmla="*/ 2147483647 h 78"/>
                  <a:gd name="T28" fmla="*/ 2147483647 w 165"/>
                  <a:gd name="T29" fmla="*/ 2147483647 h 78"/>
                  <a:gd name="T30" fmla="*/ 2147483647 w 165"/>
                  <a:gd name="T31" fmla="*/ 2147483647 h 78"/>
                  <a:gd name="T32" fmla="*/ 2147483647 w 165"/>
                  <a:gd name="T33" fmla="*/ 2147483647 h 78"/>
                  <a:gd name="T34" fmla="*/ 2147483647 w 165"/>
                  <a:gd name="T35" fmla="*/ 2147483647 h 78"/>
                  <a:gd name="T36" fmla="*/ 2147483647 w 165"/>
                  <a:gd name="T37" fmla="*/ 2147483647 h 78"/>
                  <a:gd name="T38" fmla="*/ 2147483647 w 165"/>
                  <a:gd name="T39" fmla="*/ 2147483647 h 78"/>
                  <a:gd name="T40" fmla="*/ 2147483647 w 165"/>
                  <a:gd name="T41" fmla="*/ 2147483647 h 78"/>
                  <a:gd name="T42" fmla="*/ 2147483647 w 165"/>
                  <a:gd name="T43" fmla="*/ 2147483647 h 78"/>
                  <a:gd name="T44" fmla="*/ 2147483647 w 165"/>
                  <a:gd name="T45" fmla="*/ 2147483647 h 78"/>
                  <a:gd name="T46" fmla="*/ 2147483647 w 165"/>
                  <a:gd name="T47" fmla="*/ 2147483647 h 78"/>
                  <a:gd name="T48" fmla="*/ 2147483647 w 165"/>
                  <a:gd name="T49" fmla="*/ 2147483647 h 78"/>
                  <a:gd name="T50" fmla="*/ 2147483647 w 165"/>
                  <a:gd name="T51" fmla="*/ 2147483647 h 78"/>
                  <a:gd name="T52" fmla="*/ 2147483647 w 165"/>
                  <a:gd name="T53" fmla="*/ 2147483647 h 78"/>
                  <a:gd name="T54" fmla="*/ 2147483647 w 165"/>
                  <a:gd name="T55" fmla="*/ 2147483647 h 78"/>
                  <a:gd name="T56" fmla="*/ 2147483647 w 165"/>
                  <a:gd name="T57" fmla="*/ 2147483647 h 78"/>
                  <a:gd name="T58" fmla="*/ 2147483647 w 165"/>
                  <a:gd name="T59" fmla="*/ 2147483647 h 78"/>
                  <a:gd name="T60" fmla="*/ 2147483647 w 165"/>
                  <a:gd name="T61" fmla="*/ 2147483647 h 78"/>
                  <a:gd name="T62" fmla="*/ 2147483647 w 165"/>
                  <a:gd name="T63" fmla="*/ 2147483647 h 78"/>
                  <a:gd name="T64" fmla="*/ 2147483647 w 165"/>
                  <a:gd name="T65" fmla="*/ 2147483647 h 78"/>
                  <a:gd name="T66" fmla="*/ 2147483647 w 165"/>
                  <a:gd name="T67" fmla="*/ 2147483647 h 78"/>
                  <a:gd name="T68" fmla="*/ 2147483647 w 165"/>
                  <a:gd name="T69" fmla="*/ 2147483647 h 78"/>
                  <a:gd name="T70" fmla="*/ 2147483647 w 165"/>
                  <a:gd name="T71" fmla="*/ 2147483647 h 78"/>
                  <a:gd name="T72" fmla="*/ 2147483647 w 165"/>
                  <a:gd name="T73" fmla="*/ 2147483647 h 78"/>
                  <a:gd name="T74" fmla="*/ 2147483647 w 165"/>
                  <a:gd name="T75" fmla="*/ 2147483647 h 78"/>
                  <a:gd name="T76" fmla="*/ 2147483647 w 165"/>
                  <a:gd name="T77" fmla="*/ 2147483647 h 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5" h="78">
                    <a:moveTo>
                      <a:pt x="68" y="6"/>
                    </a:moveTo>
                    <a:lnTo>
                      <a:pt x="31" y="2"/>
                    </a:lnTo>
                    <a:lnTo>
                      <a:pt x="15" y="0"/>
                    </a:lnTo>
                    <a:lnTo>
                      <a:pt x="19" y="6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7" y="49"/>
                    </a:lnTo>
                    <a:lnTo>
                      <a:pt x="12" y="58"/>
                    </a:lnTo>
                    <a:lnTo>
                      <a:pt x="27" y="57"/>
                    </a:lnTo>
                    <a:lnTo>
                      <a:pt x="27" y="52"/>
                    </a:lnTo>
                    <a:lnTo>
                      <a:pt x="34" y="50"/>
                    </a:lnTo>
                    <a:lnTo>
                      <a:pt x="47" y="27"/>
                    </a:lnTo>
                    <a:lnTo>
                      <a:pt x="55" y="34"/>
                    </a:lnTo>
                    <a:lnTo>
                      <a:pt x="47" y="39"/>
                    </a:lnTo>
                    <a:lnTo>
                      <a:pt x="47" y="54"/>
                    </a:lnTo>
                    <a:lnTo>
                      <a:pt x="53" y="49"/>
                    </a:lnTo>
                    <a:lnTo>
                      <a:pt x="47" y="60"/>
                    </a:lnTo>
                    <a:lnTo>
                      <a:pt x="47" y="67"/>
                    </a:lnTo>
                    <a:lnTo>
                      <a:pt x="71" y="73"/>
                    </a:lnTo>
                    <a:lnTo>
                      <a:pt x="103" y="77"/>
                    </a:lnTo>
                    <a:lnTo>
                      <a:pt x="118" y="67"/>
                    </a:lnTo>
                    <a:lnTo>
                      <a:pt x="132" y="77"/>
                    </a:lnTo>
                    <a:lnTo>
                      <a:pt x="161" y="78"/>
                    </a:lnTo>
                    <a:lnTo>
                      <a:pt x="162" y="70"/>
                    </a:lnTo>
                    <a:lnTo>
                      <a:pt x="147" y="57"/>
                    </a:lnTo>
                    <a:lnTo>
                      <a:pt x="153" y="40"/>
                    </a:lnTo>
                    <a:lnTo>
                      <a:pt x="163" y="30"/>
                    </a:lnTo>
                    <a:lnTo>
                      <a:pt x="165" y="16"/>
                    </a:lnTo>
                    <a:lnTo>
                      <a:pt x="136" y="15"/>
                    </a:lnTo>
                    <a:lnTo>
                      <a:pt x="132" y="32"/>
                    </a:lnTo>
                    <a:lnTo>
                      <a:pt x="120" y="34"/>
                    </a:lnTo>
                    <a:lnTo>
                      <a:pt x="115" y="45"/>
                    </a:lnTo>
                    <a:lnTo>
                      <a:pt x="101" y="23"/>
                    </a:lnTo>
                    <a:lnTo>
                      <a:pt x="92" y="32"/>
                    </a:lnTo>
                    <a:lnTo>
                      <a:pt x="87" y="25"/>
                    </a:lnTo>
                    <a:lnTo>
                      <a:pt x="90" y="16"/>
                    </a:lnTo>
                    <a:lnTo>
                      <a:pt x="71" y="15"/>
                    </a:lnTo>
                    <a:lnTo>
                      <a:pt x="68" y="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85"/>
              <p:cNvSpPr>
                <a:spLocks/>
              </p:cNvSpPr>
              <p:nvPr/>
            </p:nvSpPr>
            <p:spPr bwMode="auto">
              <a:xfrm>
                <a:off x="6738938" y="1435100"/>
                <a:ext cx="139700" cy="147637"/>
              </a:xfrm>
              <a:custGeom>
                <a:avLst/>
                <a:gdLst>
                  <a:gd name="T0" fmla="*/ 2147483647 w 48"/>
                  <a:gd name="T1" fmla="*/ 2147483647 h 51"/>
                  <a:gd name="T2" fmla="*/ 2147483647 w 48"/>
                  <a:gd name="T3" fmla="*/ 0 h 51"/>
                  <a:gd name="T4" fmla="*/ 2147483647 w 48"/>
                  <a:gd name="T5" fmla="*/ 2147483647 h 51"/>
                  <a:gd name="T6" fmla="*/ 2147483647 w 48"/>
                  <a:gd name="T7" fmla="*/ 2147483647 h 51"/>
                  <a:gd name="T8" fmla="*/ 2147483647 w 48"/>
                  <a:gd name="T9" fmla="*/ 2147483647 h 51"/>
                  <a:gd name="T10" fmla="*/ 2147483647 w 48"/>
                  <a:gd name="T11" fmla="*/ 2147483647 h 51"/>
                  <a:gd name="T12" fmla="*/ 0 w 48"/>
                  <a:gd name="T13" fmla="*/ 2147483647 h 51"/>
                  <a:gd name="T14" fmla="*/ 2147483647 w 48"/>
                  <a:gd name="T15" fmla="*/ 2147483647 h 51"/>
                  <a:gd name="T16" fmla="*/ 2147483647 w 48"/>
                  <a:gd name="T17" fmla="*/ 2147483647 h 51"/>
                  <a:gd name="T18" fmla="*/ 2147483647 w 48"/>
                  <a:gd name="T19" fmla="*/ 2147483647 h 51"/>
                  <a:gd name="T20" fmla="*/ 2147483647 w 48"/>
                  <a:gd name="T21" fmla="*/ 2147483647 h 51"/>
                  <a:gd name="T22" fmla="*/ 2147483647 w 48"/>
                  <a:gd name="T23" fmla="*/ 2147483647 h 51"/>
                  <a:gd name="T24" fmla="*/ 2147483647 w 48"/>
                  <a:gd name="T25" fmla="*/ 2147483647 h 51"/>
                  <a:gd name="T26" fmla="*/ 2147483647 w 48"/>
                  <a:gd name="T27" fmla="*/ 2147483647 h 51"/>
                  <a:gd name="T28" fmla="*/ 2147483647 w 48"/>
                  <a:gd name="T29" fmla="*/ 2147483647 h 51"/>
                  <a:gd name="T30" fmla="*/ 2147483647 w 48"/>
                  <a:gd name="T31" fmla="*/ 2147483647 h 51"/>
                  <a:gd name="T32" fmla="*/ 2147483647 w 48"/>
                  <a:gd name="T33" fmla="*/ 2147483647 h 51"/>
                  <a:gd name="T34" fmla="*/ 2147483647 w 48"/>
                  <a:gd name="T35" fmla="*/ 2147483647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8" h="51">
                    <a:moveTo>
                      <a:pt x="48" y="4"/>
                    </a:moveTo>
                    <a:lnTo>
                      <a:pt x="33" y="0"/>
                    </a:lnTo>
                    <a:lnTo>
                      <a:pt x="16" y="4"/>
                    </a:lnTo>
                    <a:lnTo>
                      <a:pt x="11" y="12"/>
                    </a:lnTo>
                    <a:lnTo>
                      <a:pt x="20" y="12"/>
                    </a:lnTo>
                    <a:lnTo>
                      <a:pt x="16" y="19"/>
                    </a:lnTo>
                    <a:lnTo>
                      <a:pt x="0" y="21"/>
                    </a:lnTo>
                    <a:lnTo>
                      <a:pt x="7" y="33"/>
                    </a:lnTo>
                    <a:lnTo>
                      <a:pt x="15" y="32"/>
                    </a:lnTo>
                    <a:lnTo>
                      <a:pt x="16" y="39"/>
                    </a:lnTo>
                    <a:lnTo>
                      <a:pt x="26" y="51"/>
                    </a:lnTo>
                    <a:lnTo>
                      <a:pt x="47" y="37"/>
                    </a:lnTo>
                    <a:lnTo>
                      <a:pt x="39" y="29"/>
                    </a:lnTo>
                    <a:lnTo>
                      <a:pt x="47" y="25"/>
                    </a:lnTo>
                    <a:lnTo>
                      <a:pt x="41" y="16"/>
                    </a:lnTo>
                    <a:lnTo>
                      <a:pt x="48" y="10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86"/>
              <p:cNvSpPr>
                <a:spLocks/>
              </p:cNvSpPr>
              <p:nvPr/>
            </p:nvSpPr>
            <p:spPr bwMode="auto">
              <a:xfrm>
                <a:off x="6748463" y="1336675"/>
                <a:ext cx="160337" cy="77787"/>
              </a:xfrm>
              <a:custGeom>
                <a:avLst/>
                <a:gdLst>
                  <a:gd name="T0" fmla="*/ 2147483647 w 55"/>
                  <a:gd name="T1" fmla="*/ 0 h 27"/>
                  <a:gd name="T2" fmla="*/ 0 w 55"/>
                  <a:gd name="T3" fmla="*/ 2147483647 h 27"/>
                  <a:gd name="T4" fmla="*/ 2147483647 w 55"/>
                  <a:gd name="T5" fmla="*/ 2147483647 h 27"/>
                  <a:gd name="T6" fmla="*/ 2147483647 w 55"/>
                  <a:gd name="T7" fmla="*/ 2147483647 h 27"/>
                  <a:gd name="T8" fmla="*/ 2147483647 w 55"/>
                  <a:gd name="T9" fmla="*/ 2147483647 h 27"/>
                  <a:gd name="T10" fmla="*/ 2147483647 w 55"/>
                  <a:gd name="T11" fmla="*/ 2147483647 h 27"/>
                  <a:gd name="T12" fmla="*/ 2147483647 w 55"/>
                  <a:gd name="T13" fmla="*/ 2147483647 h 27"/>
                  <a:gd name="T14" fmla="*/ 2147483647 w 55"/>
                  <a:gd name="T15" fmla="*/ 0 h 27"/>
                  <a:gd name="T16" fmla="*/ 2147483647 w 55"/>
                  <a:gd name="T17" fmla="*/ 2147483647 h 27"/>
                  <a:gd name="T18" fmla="*/ 2147483647 w 55"/>
                  <a:gd name="T19" fmla="*/ 2147483647 h 27"/>
                  <a:gd name="T20" fmla="*/ 2147483647 w 55"/>
                  <a:gd name="T21" fmla="*/ 2147483647 h 27"/>
                  <a:gd name="T22" fmla="*/ 2147483647 w 55"/>
                  <a:gd name="T23" fmla="*/ 0 h 27"/>
                  <a:gd name="T24" fmla="*/ 2147483647 w 55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" h="27">
                    <a:moveTo>
                      <a:pt x="4" y="0"/>
                    </a:moveTo>
                    <a:lnTo>
                      <a:pt x="0" y="6"/>
                    </a:lnTo>
                    <a:lnTo>
                      <a:pt x="12" y="20"/>
                    </a:lnTo>
                    <a:lnTo>
                      <a:pt x="31" y="19"/>
                    </a:lnTo>
                    <a:lnTo>
                      <a:pt x="25" y="25"/>
                    </a:lnTo>
                    <a:lnTo>
                      <a:pt x="49" y="27"/>
                    </a:lnTo>
                    <a:lnTo>
                      <a:pt x="52" y="14"/>
                    </a:lnTo>
                    <a:lnTo>
                      <a:pt x="55" y="0"/>
                    </a:lnTo>
                    <a:lnTo>
                      <a:pt x="31" y="2"/>
                    </a:lnTo>
                    <a:lnTo>
                      <a:pt x="26" y="10"/>
                    </a:lnTo>
                    <a:lnTo>
                      <a:pt x="12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87"/>
              <p:cNvSpPr>
                <a:spLocks/>
              </p:cNvSpPr>
              <p:nvPr/>
            </p:nvSpPr>
            <p:spPr bwMode="auto">
              <a:xfrm>
                <a:off x="7010400" y="1441450"/>
                <a:ext cx="566738" cy="528637"/>
              </a:xfrm>
              <a:custGeom>
                <a:avLst/>
                <a:gdLst>
                  <a:gd name="T0" fmla="*/ 2147483647 w 195"/>
                  <a:gd name="T1" fmla="*/ 0 h 182"/>
                  <a:gd name="T2" fmla="*/ 2147483647 w 195"/>
                  <a:gd name="T3" fmla="*/ 2147483647 h 182"/>
                  <a:gd name="T4" fmla="*/ 0 w 195"/>
                  <a:gd name="T5" fmla="*/ 2147483647 h 182"/>
                  <a:gd name="T6" fmla="*/ 2147483647 w 195"/>
                  <a:gd name="T7" fmla="*/ 2147483647 h 182"/>
                  <a:gd name="T8" fmla="*/ 2147483647 w 195"/>
                  <a:gd name="T9" fmla="*/ 2147483647 h 182"/>
                  <a:gd name="T10" fmla="*/ 2147483647 w 195"/>
                  <a:gd name="T11" fmla="*/ 2147483647 h 182"/>
                  <a:gd name="T12" fmla="*/ 2147483647 w 195"/>
                  <a:gd name="T13" fmla="*/ 2147483647 h 182"/>
                  <a:gd name="T14" fmla="*/ 2147483647 w 195"/>
                  <a:gd name="T15" fmla="*/ 2147483647 h 182"/>
                  <a:gd name="T16" fmla="*/ 2147483647 w 195"/>
                  <a:gd name="T17" fmla="*/ 2147483647 h 182"/>
                  <a:gd name="T18" fmla="*/ 2147483647 w 195"/>
                  <a:gd name="T19" fmla="*/ 2147483647 h 182"/>
                  <a:gd name="T20" fmla="*/ 2147483647 w 195"/>
                  <a:gd name="T21" fmla="*/ 2147483647 h 182"/>
                  <a:gd name="T22" fmla="*/ 2147483647 w 195"/>
                  <a:gd name="T23" fmla="*/ 2147483647 h 182"/>
                  <a:gd name="T24" fmla="*/ 2147483647 w 195"/>
                  <a:gd name="T25" fmla="*/ 2147483647 h 182"/>
                  <a:gd name="T26" fmla="*/ 2147483647 w 195"/>
                  <a:gd name="T27" fmla="*/ 2147483647 h 182"/>
                  <a:gd name="T28" fmla="*/ 2147483647 w 195"/>
                  <a:gd name="T29" fmla="*/ 2147483647 h 182"/>
                  <a:gd name="T30" fmla="*/ 2147483647 w 195"/>
                  <a:gd name="T31" fmla="*/ 2147483647 h 182"/>
                  <a:gd name="T32" fmla="*/ 2147483647 w 195"/>
                  <a:gd name="T33" fmla="*/ 2147483647 h 182"/>
                  <a:gd name="T34" fmla="*/ 2147483647 w 195"/>
                  <a:gd name="T35" fmla="*/ 2147483647 h 182"/>
                  <a:gd name="T36" fmla="*/ 2147483647 w 195"/>
                  <a:gd name="T37" fmla="*/ 2147483647 h 182"/>
                  <a:gd name="T38" fmla="*/ 2147483647 w 195"/>
                  <a:gd name="T39" fmla="*/ 2147483647 h 182"/>
                  <a:gd name="T40" fmla="*/ 2147483647 w 195"/>
                  <a:gd name="T41" fmla="*/ 2147483647 h 182"/>
                  <a:gd name="T42" fmla="*/ 2147483647 w 195"/>
                  <a:gd name="T43" fmla="*/ 2147483647 h 182"/>
                  <a:gd name="T44" fmla="*/ 2147483647 w 195"/>
                  <a:gd name="T45" fmla="*/ 2147483647 h 182"/>
                  <a:gd name="T46" fmla="*/ 2147483647 w 195"/>
                  <a:gd name="T47" fmla="*/ 2147483647 h 182"/>
                  <a:gd name="T48" fmla="*/ 2147483647 w 195"/>
                  <a:gd name="T49" fmla="*/ 2147483647 h 182"/>
                  <a:gd name="T50" fmla="*/ 2147483647 w 195"/>
                  <a:gd name="T51" fmla="*/ 2147483647 h 182"/>
                  <a:gd name="T52" fmla="*/ 2147483647 w 195"/>
                  <a:gd name="T53" fmla="*/ 2147483647 h 182"/>
                  <a:gd name="T54" fmla="*/ 2147483647 w 195"/>
                  <a:gd name="T55" fmla="*/ 2147483647 h 182"/>
                  <a:gd name="T56" fmla="*/ 2147483647 w 195"/>
                  <a:gd name="T57" fmla="*/ 2147483647 h 182"/>
                  <a:gd name="T58" fmla="*/ 2147483647 w 195"/>
                  <a:gd name="T59" fmla="*/ 2147483647 h 182"/>
                  <a:gd name="T60" fmla="*/ 2147483647 w 195"/>
                  <a:gd name="T61" fmla="*/ 2147483647 h 182"/>
                  <a:gd name="T62" fmla="*/ 2147483647 w 195"/>
                  <a:gd name="T63" fmla="*/ 2147483647 h 182"/>
                  <a:gd name="T64" fmla="*/ 2147483647 w 195"/>
                  <a:gd name="T65" fmla="*/ 2147483647 h 182"/>
                  <a:gd name="T66" fmla="*/ 2147483647 w 195"/>
                  <a:gd name="T67" fmla="*/ 2147483647 h 182"/>
                  <a:gd name="T68" fmla="*/ 2147483647 w 195"/>
                  <a:gd name="T69" fmla="*/ 2147483647 h 182"/>
                  <a:gd name="T70" fmla="*/ 2147483647 w 195"/>
                  <a:gd name="T71" fmla="*/ 2147483647 h 182"/>
                  <a:gd name="T72" fmla="*/ 2147483647 w 195"/>
                  <a:gd name="T73" fmla="*/ 2147483647 h 182"/>
                  <a:gd name="T74" fmla="*/ 2147483647 w 195"/>
                  <a:gd name="T75" fmla="*/ 2147483647 h 182"/>
                  <a:gd name="T76" fmla="*/ 2147483647 w 195"/>
                  <a:gd name="T77" fmla="*/ 2147483647 h 182"/>
                  <a:gd name="T78" fmla="*/ 2147483647 w 195"/>
                  <a:gd name="T79" fmla="*/ 2147483647 h 182"/>
                  <a:gd name="T80" fmla="*/ 2147483647 w 195"/>
                  <a:gd name="T81" fmla="*/ 2147483647 h 182"/>
                  <a:gd name="T82" fmla="*/ 2147483647 w 195"/>
                  <a:gd name="T83" fmla="*/ 2147483647 h 182"/>
                  <a:gd name="T84" fmla="*/ 2147483647 w 195"/>
                  <a:gd name="T85" fmla="*/ 2147483647 h 182"/>
                  <a:gd name="T86" fmla="*/ 2147483647 w 195"/>
                  <a:gd name="T87" fmla="*/ 0 h 182"/>
                  <a:gd name="T88" fmla="*/ 2147483647 w 195"/>
                  <a:gd name="T89" fmla="*/ 0 h 1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95" h="182">
                    <a:moveTo>
                      <a:pt x="35" y="0"/>
                    </a:moveTo>
                    <a:lnTo>
                      <a:pt x="19" y="8"/>
                    </a:lnTo>
                    <a:lnTo>
                      <a:pt x="0" y="34"/>
                    </a:lnTo>
                    <a:lnTo>
                      <a:pt x="5" y="54"/>
                    </a:lnTo>
                    <a:lnTo>
                      <a:pt x="38" y="62"/>
                    </a:lnTo>
                    <a:lnTo>
                      <a:pt x="75" y="62"/>
                    </a:lnTo>
                    <a:lnTo>
                      <a:pt x="84" y="79"/>
                    </a:lnTo>
                    <a:lnTo>
                      <a:pt x="102" y="80"/>
                    </a:lnTo>
                    <a:lnTo>
                      <a:pt x="115" y="96"/>
                    </a:lnTo>
                    <a:lnTo>
                      <a:pt x="107" y="113"/>
                    </a:lnTo>
                    <a:lnTo>
                      <a:pt x="91" y="130"/>
                    </a:lnTo>
                    <a:lnTo>
                      <a:pt x="74" y="129"/>
                    </a:lnTo>
                    <a:lnTo>
                      <a:pt x="60" y="136"/>
                    </a:lnTo>
                    <a:lnTo>
                      <a:pt x="102" y="145"/>
                    </a:lnTo>
                    <a:lnTo>
                      <a:pt x="123" y="172"/>
                    </a:lnTo>
                    <a:lnTo>
                      <a:pt x="150" y="182"/>
                    </a:lnTo>
                    <a:lnTo>
                      <a:pt x="150" y="174"/>
                    </a:lnTo>
                    <a:lnTo>
                      <a:pt x="136" y="157"/>
                    </a:lnTo>
                    <a:lnTo>
                      <a:pt x="159" y="171"/>
                    </a:lnTo>
                    <a:lnTo>
                      <a:pt x="168" y="165"/>
                    </a:lnTo>
                    <a:lnTo>
                      <a:pt x="151" y="137"/>
                    </a:lnTo>
                    <a:lnTo>
                      <a:pt x="149" y="121"/>
                    </a:lnTo>
                    <a:lnTo>
                      <a:pt x="160" y="121"/>
                    </a:lnTo>
                    <a:lnTo>
                      <a:pt x="168" y="137"/>
                    </a:lnTo>
                    <a:lnTo>
                      <a:pt x="184" y="141"/>
                    </a:lnTo>
                    <a:lnTo>
                      <a:pt x="195" y="125"/>
                    </a:lnTo>
                    <a:lnTo>
                      <a:pt x="195" y="107"/>
                    </a:lnTo>
                    <a:lnTo>
                      <a:pt x="174" y="95"/>
                    </a:lnTo>
                    <a:lnTo>
                      <a:pt x="165" y="95"/>
                    </a:lnTo>
                    <a:lnTo>
                      <a:pt x="159" y="86"/>
                    </a:lnTo>
                    <a:lnTo>
                      <a:pt x="145" y="80"/>
                    </a:lnTo>
                    <a:lnTo>
                      <a:pt x="166" y="77"/>
                    </a:lnTo>
                    <a:lnTo>
                      <a:pt x="162" y="68"/>
                    </a:lnTo>
                    <a:lnTo>
                      <a:pt x="149" y="55"/>
                    </a:lnTo>
                    <a:lnTo>
                      <a:pt x="149" y="42"/>
                    </a:lnTo>
                    <a:lnTo>
                      <a:pt x="123" y="40"/>
                    </a:lnTo>
                    <a:lnTo>
                      <a:pt x="120" y="32"/>
                    </a:lnTo>
                    <a:lnTo>
                      <a:pt x="106" y="24"/>
                    </a:lnTo>
                    <a:lnTo>
                      <a:pt x="95" y="6"/>
                    </a:lnTo>
                    <a:lnTo>
                      <a:pt x="65" y="5"/>
                    </a:lnTo>
                    <a:lnTo>
                      <a:pt x="44" y="10"/>
                    </a:lnTo>
                    <a:lnTo>
                      <a:pt x="32" y="35"/>
                    </a:lnTo>
                    <a:lnTo>
                      <a:pt x="38" y="6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88"/>
              <p:cNvSpPr>
                <a:spLocks/>
              </p:cNvSpPr>
              <p:nvPr/>
            </p:nvSpPr>
            <p:spPr bwMode="auto">
              <a:xfrm>
                <a:off x="6975475" y="1771650"/>
                <a:ext cx="158750" cy="177800"/>
              </a:xfrm>
              <a:custGeom>
                <a:avLst/>
                <a:gdLst>
                  <a:gd name="T0" fmla="*/ 2147483647 w 55"/>
                  <a:gd name="T1" fmla="*/ 0 h 61"/>
                  <a:gd name="T2" fmla="*/ 2147483647 w 55"/>
                  <a:gd name="T3" fmla="*/ 2147483647 h 61"/>
                  <a:gd name="T4" fmla="*/ 2147483647 w 55"/>
                  <a:gd name="T5" fmla="*/ 2147483647 h 61"/>
                  <a:gd name="T6" fmla="*/ 0 w 55"/>
                  <a:gd name="T7" fmla="*/ 2147483647 h 61"/>
                  <a:gd name="T8" fmla="*/ 2147483647 w 55"/>
                  <a:gd name="T9" fmla="*/ 2147483647 h 61"/>
                  <a:gd name="T10" fmla="*/ 2147483647 w 55"/>
                  <a:gd name="T11" fmla="*/ 2147483647 h 61"/>
                  <a:gd name="T12" fmla="*/ 2147483647 w 55"/>
                  <a:gd name="T13" fmla="*/ 2147483647 h 61"/>
                  <a:gd name="T14" fmla="*/ 2147483647 w 55"/>
                  <a:gd name="T15" fmla="*/ 2147483647 h 61"/>
                  <a:gd name="T16" fmla="*/ 2147483647 w 55"/>
                  <a:gd name="T17" fmla="*/ 2147483647 h 61"/>
                  <a:gd name="T18" fmla="*/ 2147483647 w 55"/>
                  <a:gd name="T19" fmla="*/ 2147483647 h 61"/>
                  <a:gd name="T20" fmla="*/ 2147483647 w 55"/>
                  <a:gd name="T21" fmla="*/ 2147483647 h 61"/>
                  <a:gd name="T22" fmla="*/ 2147483647 w 55"/>
                  <a:gd name="T23" fmla="*/ 2147483647 h 61"/>
                  <a:gd name="T24" fmla="*/ 2147483647 w 55"/>
                  <a:gd name="T25" fmla="*/ 2147483647 h 61"/>
                  <a:gd name="T26" fmla="*/ 2147483647 w 55"/>
                  <a:gd name="T27" fmla="*/ 0 h 61"/>
                  <a:gd name="T28" fmla="*/ 2147483647 w 55"/>
                  <a:gd name="T29" fmla="*/ 0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5" h="61">
                    <a:moveTo>
                      <a:pt x="22" y="0"/>
                    </a:moveTo>
                    <a:lnTo>
                      <a:pt x="18" y="16"/>
                    </a:lnTo>
                    <a:lnTo>
                      <a:pt x="2" y="33"/>
                    </a:lnTo>
                    <a:lnTo>
                      <a:pt x="0" y="45"/>
                    </a:lnTo>
                    <a:lnTo>
                      <a:pt x="18" y="40"/>
                    </a:lnTo>
                    <a:lnTo>
                      <a:pt x="25" y="44"/>
                    </a:lnTo>
                    <a:lnTo>
                      <a:pt x="12" y="50"/>
                    </a:lnTo>
                    <a:lnTo>
                      <a:pt x="22" y="61"/>
                    </a:lnTo>
                    <a:lnTo>
                      <a:pt x="33" y="54"/>
                    </a:lnTo>
                    <a:lnTo>
                      <a:pt x="39" y="42"/>
                    </a:lnTo>
                    <a:lnTo>
                      <a:pt x="55" y="39"/>
                    </a:lnTo>
                    <a:lnTo>
                      <a:pt x="47" y="26"/>
                    </a:lnTo>
                    <a:lnTo>
                      <a:pt x="27" y="9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89"/>
              <p:cNvSpPr>
                <a:spLocks/>
              </p:cNvSpPr>
              <p:nvPr/>
            </p:nvSpPr>
            <p:spPr bwMode="auto">
              <a:xfrm>
                <a:off x="7097713" y="1922462"/>
                <a:ext cx="31750" cy="34925"/>
              </a:xfrm>
              <a:custGeom>
                <a:avLst/>
                <a:gdLst>
                  <a:gd name="T0" fmla="*/ 2147483647 w 11"/>
                  <a:gd name="T1" fmla="*/ 0 h 12"/>
                  <a:gd name="T2" fmla="*/ 2147483647 w 11"/>
                  <a:gd name="T3" fmla="*/ 2147483647 h 12"/>
                  <a:gd name="T4" fmla="*/ 0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0 h 12"/>
                  <a:gd name="T10" fmla="*/ 2147483647 w 1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3" y="4"/>
                    </a:lnTo>
                    <a:lnTo>
                      <a:pt x="0" y="12"/>
                    </a:lnTo>
                    <a:lnTo>
                      <a:pt x="8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90"/>
              <p:cNvSpPr>
                <a:spLocks/>
              </p:cNvSpPr>
              <p:nvPr/>
            </p:nvSpPr>
            <p:spPr bwMode="auto">
              <a:xfrm>
                <a:off x="6954838" y="1012825"/>
                <a:ext cx="738187" cy="323850"/>
              </a:xfrm>
              <a:custGeom>
                <a:avLst/>
                <a:gdLst>
                  <a:gd name="T0" fmla="*/ 2147483647 w 254"/>
                  <a:gd name="T1" fmla="*/ 2147483647 h 111"/>
                  <a:gd name="T2" fmla="*/ 2147483647 w 254"/>
                  <a:gd name="T3" fmla="*/ 2147483647 h 111"/>
                  <a:gd name="T4" fmla="*/ 2147483647 w 254"/>
                  <a:gd name="T5" fmla="*/ 2147483647 h 111"/>
                  <a:gd name="T6" fmla="*/ 2147483647 w 254"/>
                  <a:gd name="T7" fmla="*/ 0 h 111"/>
                  <a:gd name="T8" fmla="*/ 2147483647 w 254"/>
                  <a:gd name="T9" fmla="*/ 2147483647 h 111"/>
                  <a:gd name="T10" fmla="*/ 2147483647 w 254"/>
                  <a:gd name="T11" fmla="*/ 2147483647 h 111"/>
                  <a:gd name="T12" fmla="*/ 2147483647 w 254"/>
                  <a:gd name="T13" fmla="*/ 2147483647 h 111"/>
                  <a:gd name="T14" fmla="*/ 2147483647 w 254"/>
                  <a:gd name="T15" fmla="*/ 2147483647 h 111"/>
                  <a:gd name="T16" fmla="*/ 2147483647 w 254"/>
                  <a:gd name="T17" fmla="*/ 2147483647 h 111"/>
                  <a:gd name="T18" fmla="*/ 2147483647 w 254"/>
                  <a:gd name="T19" fmla="*/ 2147483647 h 111"/>
                  <a:gd name="T20" fmla="*/ 2147483647 w 254"/>
                  <a:gd name="T21" fmla="*/ 2147483647 h 111"/>
                  <a:gd name="T22" fmla="*/ 2147483647 w 254"/>
                  <a:gd name="T23" fmla="*/ 2147483647 h 111"/>
                  <a:gd name="T24" fmla="*/ 2147483647 w 254"/>
                  <a:gd name="T25" fmla="*/ 2147483647 h 111"/>
                  <a:gd name="T26" fmla="*/ 2147483647 w 254"/>
                  <a:gd name="T27" fmla="*/ 2147483647 h 111"/>
                  <a:gd name="T28" fmla="*/ 2147483647 w 254"/>
                  <a:gd name="T29" fmla="*/ 2147483647 h 111"/>
                  <a:gd name="T30" fmla="*/ 0 w 254"/>
                  <a:gd name="T31" fmla="*/ 2147483647 h 111"/>
                  <a:gd name="T32" fmla="*/ 0 w 254"/>
                  <a:gd name="T33" fmla="*/ 2147483647 h 111"/>
                  <a:gd name="T34" fmla="*/ 2147483647 w 254"/>
                  <a:gd name="T35" fmla="*/ 2147483647 h 111"/>
                  <a:gd name="T36" fmla="*/ 2147483647 w 254"/>
                  <a:gd name="T37" fmla="*/ 2147483647 h 111"/>
                  <a:gd name="T38" fmla="*/ 2147483647 w 254"/>
                  <a:gd name="T39" fmla="*/ 2147483647 h 111"/>
                  <a:gd name="T40" fmla="*/ 2147483647 w 254"/>
                  <a:gd name="T41" fmla="*/ 2147483647 h 111"/>
                  <a:gd name="T42" fmla="*/ 2147483647 w 254"/>
                  <a:gd name="T43" fmla="*/ 2147483647 h 111"/>
                  <a:gd name="T44" fmla="*/ 2147483647 w 254"/>
                  <a:gd name="T45" fmla="*/ 2147483647 h 111"/>
                  <a:gd name="T46" fmla="*/ 2147483647 w 254"/>
                  <a:gd name="T47" fmla="*/ 2147483647 h 111"/>
                  <a:gd name="T48" fmla="*/ 2147483647 w 254"/>
                  <a:gd name="T49" fmla="*/ 2147483647 h 111"/>
                  <a:gd name="T50" fmla="*/ 2147483647 w 254"/>
                  <a:gd name="T51" fmla="*/ 2147483647 h 111"/>
                  <a:gd name="T52" fmla="*/ 2147483647 w 254"/>
                  <a:gd name="T53" fmla="*/ 2147483647 h 111"/>
                  <a:gd name="T54" fmla="*/ 2147483647 w 254"/>
                  <a:gd name="T55" fmla="*/ 2147483647 h 111"/>
                  <a:gd name="T56" fmla="*/ 2147483647 w 254"/>
                  <a:gd name="T57" fmla="*/ 2147483647 h 111"/>
                  <a:gd name="T58" fmla="*/ 2147483647 w 254"/>
                  <a:gd name="T59" fmla="*/ 2147483647 h 111"/>
                  <a:gd name="T60" fmla="*/ 2147483647 w 254"/>
                  <a:gd name="T61" fmla="*/ 2147483647 h 111"/>
                  <a:gd name="T62" fmla="*/ 2147483647 w 254"/>
                  <a:gd name="T63" fmla="*/ 2147483647 h 111"/>
                  <a:gd name="T64" fmla="*/ 2147483647 w 254"/>
                  <a:gd name="T65" fmla="*/ 2147483647 h 111"/>
                  <a:gd name="T66" fmla="*/ 2147483647 w 254"/>
                  <a:gd name="T67" fmla="*/ 2147483647 h 111"/>
                  <a:gd name="T68" fmla="*/ 2147483647 w 254"/>
                  <a:gd name="T69" fmla="*/ 2147483647 h 111"/>
                  <a:gd name="T70" fmla="*/ 2147483647 w 254"/>
                  <a:gd name="T71" fmla="*/ 2147483647 h 111"/>
                  <a:gd name="T72" fmla="*/ 2147483647 w 254"/>
                  <a:gd name="T73" fmla="*/ 2147483647 h 111"/>
                  <a:gd name="T74" fmla="*/ 2147483647 w 254"/>
                  <a:gd name="T75" fmla="*/ 2147483647 h 111"/>
                  <a:gd name="T76" fmla="*/ 2147483647 w 254"/>
                  <a:gd name="T77" fmla="*/ 2147483647 h 111"/>
                  <a:gd name="T78" fmla="*/ 2147483647 w 254"/>
                  <a:gd name="T79" fmla="*/ 2147483647 h 111"/>
                  <a:gd name="T80" fmla="*/ 2147483647 w 254"/>
                  <a:gd name="T81" fmla="*/ 2147483647 h 11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54" h="111">
                    <a:moveTo>
                      <a:pt x="254" y="17"/>
                    </a:moveTo>
                    <a:lnTo>
                      <a:pt x="225" y="10"/>
                    </a:lnTo>
                    <a:lnTo>
                      <a:pt x="197" y="8"/>
                    </a:lnTo>
                    <a:lnTo>
                      <a:pt x="177" y="0"/>
                    </a:lnTo>
                    <a:lnTo>
                      <a:pt x="123" y="2"/>
                    </a:lnTo>
                    <a:lnTo>
                      <a:pt x="105" y="10"/>
                    </a:lnTo>
                    <a:lnTo>
                      <a:pt x="73" y="10"/>
                    </a:lnTo>
                    <a:lnTo>
                      <a:pt x="66" y="19"/>
                    </a:lnTo>
                    <a:lnTo>
                      <a:pt x="39" y="19"/>
                    </a:lnTo>
                    <a:lnTo>
                      <a:pt x="70" y="37"/>
                    </a:lnTo>
                    <a:lnTo>
                      <a:pt x="62" y="44"/>
                    </a:lnTo>
                    <a:lnTo>
                      <a:pt x="44" y="36"/>
                    </a:lnTo>
                    <a:lnTo>
                      <a:pt x="34" y="31"/>
                    </a:lnTo>
                    <a:lnTo>
                      <a:pt x="31" y="24"/>
                    </a:lnTo>
                    <a:lnTo>
                      <a:pt x="15" y="26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11" y="61"/>
                    </a:lnTo>
                    <a:lnTo>
                      <a:pt x="29" y="61"/>
                    </a:lnTo>
                    <a:lnTo>
                      <a:pt x="17" y="73"/>
                    </a:lnTo>
                    <a:lnTo>
                      <a:pt x="33" y="88"/>
                    </a:lnTo>
                    <a:lnTo>
                      <a:pt x="38" y="78"/>
                    </a:lnTo>
                    <a:lnTo>
                      <a:pt x="66" y="61"/>
                    </a:lnTo>
                    <a:lnTo>
                      <a:pt x="75" y="64"/>
                    </a:lnTo>
                    <a:lnTo>
                      <a:pt x="50" y="78"/>
                    </a:lnTo>
                    <a:lnTo>
                      <a:pt x="65" y="85"/>
                    </a:lnTo>
                    <a:lnTo>
                      <a:pt x="51" y="89"/>
                    </a:lnTo>
                    <a:lnTo>
                      <a:pt x="39" y="103"/>
                    </a:lnTo>
                    <a:lnTo>
                      <a:pt x="63" y="109"/>
                    </a:lnTo>
                    <a:lnTo>
                      <a:pt x="121" y="111"/>
                    </a:lnTo>
                    <a:lnTo>
                      <a:pt x="108" y="100"/>
                    </a:lnTo>
                    <a:lnTo>
                      <a:pt x="125" y="91"/>
                    </a:lnTo>
                    <a:lnTo>
                      <a:pt x="133" y="74"/>
                    </a:lnTo>
                    <a:lnTo>
                      <a:pt x="151" y="72"/>
                    </a:lnTo>
                    <a:lnTo>
                      <a:pt x="148" y="61"/>
                    </a:lnTo>
                    <a:lnTo>
                      <a:pt x="172" y="60"/>
                    </a:lnTo>
                    <a:lnTo>
                      <a:pt x="187" y="43"/>
                    </a:lnTo>
                    <a:lnTo>
                      <a:pt x="216" y="38"/>
                    </a:lnTo>
                    <a:lnTo>
                      <a:pt x="237" y="22"/>
                    </a:lnTo>
                    <a:lnTo>
                      <a:pt x="254" y="1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91"/>
              <p:cNvSpPr>
                <a:spLocks/>
              </p:cNvSpPr>
              <p:nvPr/>
            </p:nvSpPr>
            <p:spPr bwMode="auto">
              <a:xfrm>
                <a:off x="6926263" y="1320800"/>
                <a:ext cx="357187" cy="117475"/>
              </a:xfrm>
              <a:custGeom>
                <a:avLst/>
                <a:gdLst>
                  <a:gd name="T0" fmla="*/ 0 w 123"/>
                  <a:gd name="T1" fmla="*/ 0 h 40"/>
                  <a:gd name="T2" fmla="*/ 2147483647 w 123"/>
                  <a:gd name="T3" fmla="*/ 2147483647 h 40"/>
                  <a:gd name="T4" fmla="*/ 2147483647 w 123"/>
                  <a:gd name="T5" fmla="*/ 2147483647 h 40"/>
                  <a:gd name="T6" fmla="*/ 2147483647 w 123"/>
                  <a:gd name="T7" fmla="*/ 2147483647 h 40"/>
                  <a:gd name="T8" fmla="*/ 2147483647 w 123"/>
                  <a:gd name="T9" fmla="*/ 2147483647 h 40"/>
                  <a:gd name="T10" fmla="*/ 2147483647 w 123"/>
                  <a:gd name="T11" fmla="*/ 2147483647 h 40"/>
                  <a:gd name="T12" fmla="*/ 2147483647 w 123"/>
                  <a:gd name="T13" fmla="*/ 2147483647 h 40"/>
                  <a:gd name="T14" fmla="*/ 2147483647 w 123"/>
                  <a:gd name="T15" fmla="*/ 2147483647 h 40"/>
                  <a:gd name="T16" fmla="*/ 2147483647 w 123"/>
                  <a:gd name="T17" fmla="*/ 2147483647 h 40"/>
                  <a:gd name="T18" fmla="*/ 2147483647 w 123"/>
                  <a:gd name="T19" fmla="*/ 2147483647 h 40"/>
                  <a:gd name="T20" fmla="*/ 0 w 123"/>
                  <a:gd name="T21" fmla="*/ 2147483647 h 40"/>
                  <a:gd name="T22" fmla="*/ 0 w 123"/>
                  <a:gd name="T23" fmla="*/ 0 h 40"/>
                  <a:gd name="T24" fmla="*/ 0 w 123"/>
                  <a:gd name="T25" fmla="*/ 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3" h="40">
                    <a:moveTo>
                      <a:pt x="0" y="0"/>
                    </a:moveTo>
                    <a:lnTo>
                      <a:pt x="21" y="8"/>
                    </a:lnTo>
                    <a:lnTo>
                      <a:pt x="44" y="5"/>
                    </a:lnTo>
                    <a:lnTo>
                      <a:pt x="70" y="22"/>
                    </a:lnTo>
                    <a:lnTo>
                      <a:pt x="123" y="22"/>
                    </a:lnTo>
                    <a:lnTo>
                      <a:pt x="116" y="40"/>
                    </a:lnTo>
                    <a:lnTo>
                      <a:pt x="69" y="37"/>
                    </a:lnTo>
                    <a:lnTo>
                      <a:pt x="42" y="32"/>
                    </a:lnTo>
                    <a:lnTo>
                      <a:pt x="26" y="28"/>
                    </a:lnTo>
                    <a:lnTo>
                      <a:pt x="17" y="1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92"/>
              <p:cNvSpPr>
                <a:spLocks/>
              </p:cNvSpPr>
              <p:nvPr/>
            </p:nvSpPr>
            <p:spPr bwMode="auto">
              <a:xfrm>
                <a:off x="7399338" y="987425"/>
                <a:ext cx="1293812" cy="1089025"/>
              </a:xfrm>
              <a:custGeom>
                <a:avLst/>
                <a:gdLst>
                  <a:gd name="T0" fmla="*/ 2147483647 w 445"/>
                  <a:gd name="T1" fmla="*/ 2147483647 h 375"/>
                  <a:gd name="T2" fmla="*/ 2147483647 w 445"/>
                  <a:gd name="T3" fmla="*/ 2147483647 h 375"/>
                  <a:gd name="T4" fmla="*/ 2147483647 w 445"/>
                  <a:gd name="T5" fmla="*/ 2147483647 h 375"/>
                  <a:gd name="T6" fmla="*/ 2147483647 w 445"/>
                  <a:gd name="T7" fmla="*/ 2147483647 h 375"/>
                  <a:gd name="T8" fmla="*/ 2147483647 w 445"/>
                  <a:gd name="T9" fmla="*/ 2147483647 h 375"/>
                  <a:gd name="T10" fmla="*/ 2147483647 w 445"/>
                  <a:gd name="T11" fmla="*/ 2147483647 h 375"/>
                  <a:gd name="T12" fmla="*/ 2147483647 w 445"/>
                  <a:gd name="T13" fmla="*/ 2147483647 h 375"/>
                  <a:gd name="T14" fmla="*/ 2147483647 w 445"/>
                  <a:gd name="T15" fmla="*/ 2147483647 h 375"/>
                  <a:gd name="T16" fmla="*/ 2147483647 w 445"/>
                  <a:gd name="T17" fmla="*/ 2147483647 h 375"/>
                  <a:gd name="T18" fmla="*/ 2147483647 w 445"/>
                  <a:gd name="T19" fmla="*/ 2147483647 h 375"/>
                  <a:gd name="T20" fmla="*/ 2147483647 w 445"/>
                  <a:gd name="T21" fmla="*/ 2147483647 h 375"/>
                  <a:gd name="T22" fmla="*/ 2147483647 w 445"/>
                  <a:gd name="T23" fmla="*/ 2147483647 h 375"/>
                  <a:gd name="T24" fmla="*/ 2147483647 w 445"/>
                  <a:gd name="T25" fmla="*/ 2147483647 h 375"/>
                  <a:gd name="T26" fmla="*/ 2147483647 w 445"/>
                  <a:gd name="T27" fmla="*/ 2147483647 h 375"/>
                  <a:gd name="T28" fmla="*/ 2147483647 w 445"/>
                  <a:gd name="T29" fmla="*/ 2147483647 h 375"/>
                  <a:gd name="T30" fmla="*/ 2147483647 w 445"/>
                  <a:gd name="T31" fmla="*/ 2147483647 h 375"/>
                  <a:gd name="T32" fmla="*/ 2147483647 w 445"/>
                  <a:gd name="T33" fmla="*/ 2147483647 h 375"/>
                  <a:gd name="T34" fmla="*/ 2147483647 w 445"/>
                  <a:gd name="T35" fmla="*/ 2147483647 h 375"/>
                  <a:gd name="T36" fmla="*/ 2147483647 w 445"/>
                  <a:gd name="T37" fmla="*/ 2147483647 h 375"/>
                  <a:gd name="T38" fmla="*/ 2147483647 w 445"/>
                  <a:gd name="T39" fmla="*/ 2147483647 h 375"/>
                  <a:gd name="T40" fmla="*/ 2147483647 w 445"/>
                  <a:gd name="T41" fmla="*/ 2147483647 h 375"/>
                  <a:gd name="T42" fmla="*/ 2147483647 w 445"/>
                  <a:gd name="T43" fmla="*/ 2147483647 h 375"/>
                  <a:gd name="T44" fmla="*/ 2147483647 w 445"/>
                  <a:gd name="T45" fmla="*/ 2147483647 h 375"/>
                  <a:gd name="T46" fmla="*/ 2147483647 w 445"/>
                  <a:gd name="T47" fmla="*/ 2147483647 h 375"/>
                  <a:gd name="T48" fmla="*/ 2147483647 w 445"/>
                  <a:gd name="T49" fmla="*/ 2147483647 h 375"/>
                  <a:gd name="T50" fmla="*/ 2147483647 w 445"/>
                  <a:gd name="T51" fmla="*/ 2147483647 h 375"/>
                  <a:gd name="T52" fmla="*/ 2147483647 w 445"/>
                  <a:gd name="T53" fmla="*/ 2147483647 h 375"/>
                  <a:gd name="T54" fmla="*/ 2147483647 w 445"/>
                  <a:gd name="T55" fmla="*/ 2147483647 h 375"/>
                  <a:gd name="T56" fmla="*/ 2147483647 w 445"/>
                  <a:gd name="T57" fmla="*/ 2147483647 h 375"/>
                  <a:gd name="T58" fmla="*/ 2147483647 w 445"/>
                  <a:gd name="T59" fmla="*/ 2147483647 h 375"/>
                  <a:gd name="T60" fmla="*/ 2147483647 w 445"/>
                  <a:gd name="T61" fmla="*/ 2147483647 h 375"/>
                  <a:gd name="T62" fmla="*/ 2147483647 w 445"/>
                  <a:gd name="T63" fmla="*/ 2147483647 h 375"/>
                  <a:gd name="T64" fmla="*/ 2147483647 w 445"/>
                  <a:gd name="T65" fmla="*/ 2147483647 h 375"/>
                  <a:gd name="T66" fmla="*/ 2147483647 w 445"/>
                  <a:gd name="T67" fmla="*/ 2147483647 h 375"/>
                  <a:gd name="T68" fmla="*/ 2147483647 w 445"/>
                  <a:gd name="T69" fmla="*/ 2147483647 h 375"/>
                  <a:gd name="T70" fmla="*/ 2147483647 w 445"/>
                  <a:gd name="T71" fmla="*/ 2147483647 h 375"/>
                  <a:gd name="T72" fmla="*/ 2147483647 w 445"/>
                  <a:gd name="T73" fmla="*/ 2147483647 h 375"/>
                  <a:gd name="T74" fmla="*/ 2147483647 w 445"/>
                  <a:gd name="T75" fmla="*/ 2147483647 h 375"/>
                  <a:gd name="T76" fmla="*/ 2147483647 w 445"/>
                  <a:gd name="T77" fmla="*/ 2147483647 h 375"/>
                  <a:gd name="T78" fmla="*/ 2147483647 w 445"/>
                  <a:gd name="T79" fmla="*/ 2147483647 h 375"/>
                  <a:gd name="T80" fmla="*/ 2147483647 w 445"/>
                  <a:gd name="T81" fmla="*/ 2147483647 h 375"/>
                  <a:gd name="T82" fmla="*/ 2147483647 w 445"/>
                  <a:gd name="T83" fmla="*/ 2147483647 h 375"/>
                  <a:gd name="T84" fmla="*/ 2147483647 w 445"/>
                  <a:gd name="T85" fmla="*/ 2147483647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45" h="375">
                    <a:moveTo>
                      <a:pt x="376" y="28"/>
                    </a:moveTo>
                    <a:lnTo>
                      <a:pt x="363" y="19"/>
                    </a:lnTo>
                    <a:lnTo>
                      <a:pt x="336" y="17"/>
                    </a:lnTo>
                    <a:lnTo>
                      <a:pt x="322" y="11"/>
                    </a:lnTo>
                    <a:lnTo>
                      <a:pt x="299" y="17"/>
                    </a:lnTo>
                    <a:lnTo>
                      <a:pt x="325" y="4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17" y="10"/>
                    </a:lnTo>
                    <a:lnTo>
                      <a:pt x="197" y="19"/>
                    </a:lnTo>
                    <a:lnTo>
                      <a:pt x="172" y="21"/>
                    </a:lnTo>
                    <a:lnTo>
                      <a:pt x="164" y="33"/>
                    </a:lnTo>
                    <a:lnTo>
                      <a:pt x="144" y="26"/>
                    </a:lnTo>
                    <a:lnTo>
                      <a:pt x="108" y="33"/>
                    </a:lnTo>
                    <a:lnTo>
                      <a:pt x="86" y="37"/>
                    </a:lnTo>
                    <a:lnTo>
                      <a:pt x="70" y="53"/>
                    </a:lnTo>
                    <a:lnTo>
                      <a:pt x="49" y="62"/>
                    </a:lnTo>
                    <a:lnTo>
                      <a:pt x="60" y="70"/>
                    </a:lnTo>
                    <a:lnTo>
                      <a:pt x="44" y="79"/>
                    </a:lnTo>
                    <a:lnTo>
                      <a:pt x="19" y="83"/>
                    </a:lnTo>
                    <a:lnTo>
                      <a:pt x="0" y="100"/>
                    </a:lnTo>
                    <a:lnTo>
                      <a:pt x="19" y="107"/>
                    </a:lnTo>
                    <a:lnTo>
                      <a:pt x="6" y="116"/>
                    </a:lnTo>
                    <a:lnTo>
                      <a:pt x="14" y="124"/>
                    </a:lnTo>
                    <a:lnTo>
                      <a:pt x="40" y="124"/>
                    </a:lnTo>
                    <a:lnTo>
                      <a:pt x="35" y="134"/>
                    </a:lnTo>
                    <a:lnTo>
                      <a:pt x="100" y="137"/>
                    </a:lnTo>
                    <a:lnTo>
                      <a:pt x="114" y="148"/>
                    </a:lnTo>
                    <a:lnTo>
                      <a:pt x="110" y="182"/>
                    </a:lnTo>
                    <a:lnTo>
                      <a:pt x="123" y="194"/>
                    </a:lnTo>
                    <a:lnTo>
                      <a:pt x="110" y="206"/>
                    </a:lnTo>
                    <a:lnTo>
                      <a:pt x="133" y="211"/>
                    </a:lnTo>
                    <a:lnTo>
                      <a:pt x="113" y="212"/>
                    </a:lnTo>
                    <a:lnTo>
                      <a:pt x="114" y="232"/>
                    </a:lnTo>
                    <a:lnTo>
                      <a:pt x="141" y="236"/>
                    </a:lnTo>
                    <a:lnTo>
                      <a:pt x="133" y="243"/>
                    </a:lnTo>
                    <a:lnTo>
                      <a:pt x="116" y="243"/>
                    </a:lnTo>
                    <a:lnTo>
                      <a:pt x="110" y="260"/>
                    </a:lnTo>
                    <a:lnTo>
                      <a:pt x="119" y="290"/>
                    </a:lnTo>
                    <a:lnTo>
                      <a:pt x="141" y="326"/>
                    </a:lnTo>
                    <a:lnTo>
                      <a:pt x="141" y="338"/>
                    </a:lnTo>
                    <a:lnTo>
                      <a:pt x="158" y="364"/>
                    </a:lnTo>
                    <a:lnTo>
                      <a:pt x="185" y="375"/>
                    </a:lnTo>
                    <a:lnTo>
                      <a:pt x="191" y="363"/>
                    </a:lnTo>
                    <a:lnTo>
                      <a:pt x="214" y="333"/>
                    </a:lnTo>
                    <a:lnTo>
                      <a:pt x="216" y="294"/>
                    </a:lnTo>
                    <a:lnTo>
                      <a:pt x="232" y="297"/>
                    </a:lnTo>
                    <a:lnTo>
                      <a:pt x="238" y="286"/>
                    </a:lnTo>
                    <a:lnTo>
                      <a:pt x="254" y="285"/>
                    </a:lnTo>
                    <a:lnTo>
                      <a:pt x="267" y="274"/>
                    </a:lnTo>
                    <a:lnTo>
                      <a:pt x="290" y="252"/>
                    </a:lnTo>
                    <a:lnTo>
                      <a:pt x="319" y="251"/>
                    </a:lnTo>
                    <a:lnTo>
                      <a:pt x="327" y="240"/>
                    </a:lnTo>
                    <a:lnTo>
                      <a:pt x="366" y="233"/>
                    </a:lnTo>
                    <a:lnTo>
                      <a:pt x="368" y="224"/>
                    </a:lnTo>
                    <a:lnTo>
                      <a:pt x="337" y="221"/>
                    </a:lnTo>
                    <a:lnTo>
                      <a:pt x="335" y="206"/>
                    </a:lnTo>
                    <a:lnTo>
                      <a:pt x="346" y="216"/>
                    </a:lnTo>
                    <a:lnTo>
                      <a:pt x="370" y="214"/>
                    </a:lnTo>
                    <a:lnTo>
                      <a:pt x="347" y="198"/>
                    </a:lnTo>
                    <a:lnTo>
                      <a:pt x="350" y="188"/>
                    </a:lnTo>
                    <a:lnTo>
                      <a:pt x="364" y="196"/>
                    </a:lnTo>
                    <a:lnTo>
                      <a:pt x="372" y="180"/>
                    </a:lnTo>
                    <a:lnTo>
                      <a:pt x="363" y="168"/>
                    </a:lnTo>
                    <a:lnTo>
                      <a:pt x="385" y="160"/>
                    </a:lnTo>
                    <a:lnTo>
                      <a:pt x="372" y="141"/>
                    </a:lnTo>
                    <a:lnTo>
                      <a:pt x="382" y="141"/>
                    </a:lnTo>
                    <a:lnTo>
                      <a:pt x="374" y="124"/>
                    </a:lnTo>
                    <a:lnTo>
                      <a:pt x="383" y="124"/>
                    </a:lnTo>
                    <a:lnTo>
                      <a:pt x="393" y="128"/>
                    </a:lnTo>
                    <a:lnTo>
                      <a:pt x="397" y="116"/>
                    </a:lnTo>
                    <a:lnTo>
                      <a:pt x="382" y="102"/>
                    </a:lnTo>
                    <a:lnTo>
                      <a:pt x="386" y="70"/>
                    </a:lnTo>
                    <a:lnTo>
                      <a:pt x="408" y="67"/>
                    </a:lnTo>
                    <a:lnTo>
                      <a:pt x="412" y="56"/>
                    </a:lnTo>
                    <a:lnTo>
                      <a:pt x="445" y="45"/>
                    </a:lnTo>
                    <a:lnTo>
                      <a:pt x="436" y="37"/>
                    </a:lnTo>
                    <a:lnTo>
                      <a:pt x="418" y="36"/>
                    </a:lnTo>
                    <a:lnTo>
                      <a:pt x="400" y="47"/>
                    </a:lnTo>
                    <a:lnTo>
                      <a:pt x="376" y="45"/>
                    </a:lnTo>
                    <a:lnTo>
                      <a:pt x="360" y="55"/>
                    </a:lnTo>
                    <a:lnTo>
                      <a:pt x="364" y="37"/>
                    </a:lnTo>
                    <a:lnTo>
                      <a:pt x="343" y="33"/>
                    </a:lnTo>
                    <a:lnTo>
                      <a:pt x="363" y="29"/>
                    </a:lnTo>
                    <a:lnTo>
                      <a:pt x="376" y="2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93"/>
              <p:cNvSpPr>
                <a:spLocks/>
              </p:cNvSpPr>
              <p:nvPr/>
            </p:nvSpPr>
            <p:spPr bwMode="auto">
              <a:xfrm>
                <a:off x="8367713" y="1774825"/>
                <a:ext cx="246062" cy="150812"/>
              </a:xfrm>
              <a:custGeom>
                <a:avLst/>
                <a:gdLst>
                  <a:gd name="T0" fmla="*/ 2147483647 w 85"/>
                  <a:gd name="T1" fmla="*/ 0 h 52"/>
                  <a:gd name="T2" fmla="*/ 2147483647 w 85"/>
                  <a:gd name="T3" fmla="*/ 2147483647 h 52"/>
                  <a:gd name="T4" fmla="*/ 2147483647 w 85"/>
                  <a:gd name="T5" fmla="*/ 2147483647 h 52"/>
                  <a:gd name="T6" fmla="*/ 2147483647 w 85"/>
                  <a:gd name="T7" fmla="*/ 2147483647 h 52"/>
                  <a:gd name="T8" fmla="*/ 0 w 85"/>
                  <a:gd name="T9" fmla="*/ 2147483647 h 52"/>
                  <a:gd name="T10" fmla="*/ 2147483647 w 85"/>
                  <a:gd name="T11" fmla="*/ 2147483647 h 52"/>
                  <a:gd name="T12" fmla="*/ 2147483647 w 85"/>
                  <a:gd name="T13" fmla="*/ 2147483647 h 52"/>
                  <a:gd name="T14" fmla="*/ 2147483647 w 85"/>
                  <a:gd name="T15" fmla="*/ 2147483647 h 52"/>
                  <a:gd name="T16" fmla="*/ 2147483647 w 85"/>
                  <a:gd name="T17" fmla="*/ 2147483647 h 52"/>
                  <a:gd name="T18" fmla="*/ 2147483647 w 85"/>
                  <a:gd name="T19" fmla="*/ 2147483647 h 52"/>
                  <a:gd name="T20" fmla="*/ 2147483647 w 85"/>
                  <a:gd name="T21" fmla="*/ 2147483647 h 52"/>
                  <a:gd name="T22" fmla="*/ 2147483647 w 85"/>
                  <a:gd name="T23" fmla="*/ 2147483647 h 52"/>
                  <a:gd name="T24" fmla="*/ 2147483647 w 85"/>
                  <a:gd name="T25" fmla="*/ 0 h 52"/>
                  <a:gd name="T26" fmla="*/ 2147483647 w 85"/>
                  <a:gd name="T27" fmla="*/ 0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52">
                    <a:moveTo>
                      <a:pt x="60" y="0"/>
                    </a:moveTo>
                    <a:lnTo>
                      <a:pt x="42" y="12"/>
                    </a:lnTo>
                    <a:lnTo>
                      <a:pt x="27" y="12"/>
                    </a:lnTo>
                    <a:lnTo>
                      <a:pt x="20" y="3"/>
                    </a:lnTo>
                    <a:lnTo>
                      <a:pt x="0" y="19"/>
                    </a:lnTo>
                    <a:lnTo>
                      <a:pt x="10" y="37"/>
                    </a:lnTo>
                    <a:lnTo>
                      <a:pt x="9" y="49"/>
                    </a:lnTo>
                    <a:lnTo>
                      <a:pt x="49" y="52"/>
                    </a:lnTo>
                    <a:lnTo>
                      <a:pt x="64" y="41"/>
                    </a:lnTo>
                    <a:lnTo>
                      <a:pt x="83" y="38"/>
                    </a:lnTo>
                    <a:lnTo>
                      <a:pt x="85" y="3"/>
                    </a:lnTo>
                    <a:lnTo>
                      <a:pt x="68" y="6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94"/>
              <p:cNvSpPr>
                <a:spLocks/>
              </p:cNvSpPr>
              <p:nvPr/>
            </p:nvSpPr>
            <p:spPr bwMode="auto">
              <a:xfrm>
                <a:off x="5176838" y="1400175"/>
                <a:ext cx="2505075" cy="2243137"/>
              </a:xfrm>
              <a:custGeom>
                <a:avLst/>
                <a:gdLst>
                  <a:gd name="T0" fmla="*/ 2147483647 w 1578"/>
                  <a:gd name="T1" fmla="*/ 2147483647 h 1413"/>
                  <a:gd name="T2" fmla="*/ 2147483647 w 1578"/>
                  <a:gd name="T3" fmla="*/ 2147483647 h 1413"/>
                  <a:gd name="T4" fmla="*/ 2147483647 w 1578"/>
                  <a:gd name="T5" fmla="*/ 2147483647 h 1413"/>
                  <a:gd name="T6" fmla="*/ 2147483647 w 1578"/>
                  <a:gd name="T7" fmla="*/ 2147483647 h 1413"/>
                  <a:gd name="T8" fmla="*/ 2147483647 w 1578"/>
                  <a:gd name="T9" fmla="*/ 2147483647 h 1413"/>
                  <a:gd name="T10" fmla="*/ 2147483647 w 1578"/>
                  <a:gd name="T11" fmla="*/ 2147483647 h 1413"/>
                  <a:gd name="T12" fmla="*/ 2147483647 w 1578"/>
                  <a:gd name="T13" fmla="*/ 2147483647 h 1413"/>
                  <a:gd name="T14" fmla="*/ 2147483647 w 1578"/>
                  <a:gd name="T15" fmla="*/ 2147483647 h 1413"/>
                  <a:gd name="T16" fmla="*/ 2147483647 w 1578"/>
                  <a:gd name="T17" fmla="*/ 2147483647 h 1413"/>
                  <a:gd name="T18" fmla="*/ 2147483647 w 1578"/>
                  <a:gd name="T19" fmla="*/ 2147483647 h 1413"/>
                  <a:gd name="T20" fmla="*/ 2147483647 w 1578"/>
                  <a:gd name="T21" fmla="*/ 2147483647 h 1413"/>
                  <a:gd name="T22" fmla="*/ 2147483647 w 1578"/>
                  <a:gd name="T23" fmla="*/ 2147483647 h 1413"/>
                  <a:gd name="T24" fmla="*/ 2147483647 w 1578"/>
                  <a:gd name="T25" fmla="*/ 2147483647 h 1413"/>
                  <a:gd name="T26" fmla="*/ 2147483647 w 1578"/>
                  <a:gd name="T27" fmla="*/ 2147483647 h 1413"/>
                  <a:gd name="T28" fmla="*/ 2147483647 w 1578"/>
                  <a:gd name="T29" fmla="*/ 2147483647 h 1413"/>
                  <a:gd name="T30" fmla="*/ 2147483647 w 1578"/>
                  <a:gd name="T31" fmla="*/ 2147483647 h 1413"/>
                  <a:gd name="T32" fmla="*/ 2147483647 w 1578"/>
                  <a:gd name="T33" fmla="*/ 2147483647 h 1413"/>
                  <a:gd name="T34" fmla="*/ 2147483647 w 1578"/>
                  <a:gd name="T35" fmla="*/ 2147483647 h 1413"/>
                  <a:gd name="T36" fmla="*/ 2147483647 w 1578"/>
                  <a:gd name="T37" fmla="*/ 2147483647 h 1413"/>
                  <a:gd name="T38" fmla="*/ 2147483647 w 1578"/>
                  <a:gd name="T39" fmla="*/ 2147483647 h 1413"/>
                  <a:gd name="T40" fmla="*/ 2147483647 w 1578"/>
                  <a:gd name="T41" fmla="*/ 2147483647 h 1413"/>
                  <a:gd name="T42" fmla="*/ 2147483647 w 1578"/>
                  <a:gd name="T43" fmla="*/ 2147483647 h 1413"/>
                  <a:gd name="T44" fmla="*/ 2147483647 w 1578"/>
                  <a:gd name="T45" fmla="*/ 2147483647 h 1413"/>
                  <a:gd name="T46" fmla="*/ 2147483647 w 1578"/>
                  <a:gd name="T47" fmla="*/ 2147483647 h 1413"/>
                  <a:gd name="T48" fmla="*/ 2147483647 w 1578"/>
                  <a:gd name="T49" fmla="*/ 2147483647 h 1413"/>
                  <a:gd name="T50" fmla="*/ 2147483647 w 1578"/>
                  <a:gd name="T51" fmla="*/ 2147483647 h 1413"/>
                  <a:gd name="T52" fmla="*/ 2147483647 w 1578"/>
                  <a:gd name="T53" fmla="*/ 2147483647 h 1413"/>
                  <a:gd name="T54" fmla="*/ 2147483647 w 1578"/>
                  <a:gd name="T55" fmla="*/ 2147483647 h 1413"/>
                  <a:gd name="T56" fmla="*/ 2147483647 w 1578"/>
                  <a:gd name="T57" fmla="*/ 2147483647 h 1413"/>
                  <a:gd name="T58" fmla="*/ 2147483647 w 1578"/>
                  <a:gd name="T59" fmla="*/ 2147483647 h 1413"/>
                  <a:gd name="T60" fmla="*/ 2147483647 w 1578"/>
                  <a:gd name="T61" fmla="*/ 2147483647 h 1413"/>
                  <a:gd name="T62" fmla="*/ 2147483647 w 1578"/>
                  <a:gd name="T63" fmla="*/ 2147483647 h 1413"/>
                  <a:gd name="T64" fmla="*/ 2147483647 w 1578"/>
                  <a:gd name="T65" fmla="*/ 2147483647 h 1413"/>
                  <a:gd name="T66" fmla="*/ 2147483647 w 1578"/>
                  <a:gd name="T67" fmla="*/ 2147483647 h 1413"/>
                  <a:gd name="T68" fmla="*/ 2147483647 w 1578"/>
                  <a:gd name="T69" fmla="*/ 2147483647 h 1413"/>
                  <a:gd name="T70" fmla="*/ 2147483647 w 1578"/>
                  <a:gd name="T71" fmla="*/ 2147483647 h 1413"/>
                  <a:gd name="T72" fmla="*/ 2147483647 w 1578"/>
                  <a:gd name="T73" fmla="*/ 2147483647 h 1413"/>
                  <a:gd name="T74" fmla="*/ 2147483647 w 1578"/>
                  <a:gd name="T75" fmla="*/ 2147483647 h 1413"/>
                  <a:gd name="T76" fmla="*/ 2147483647 w 1578"/>
                  <a:gd name="T77" fmla="*/ 2147483647 h 1413"/>
                  <a:gd name="T78" fmla="*/ 2147483647 w 1578"/>
                  <a:gd name="T79" fmla="*/ 2147483647 h 1413"/>
                  <a:gd name="T80" fmla="*/ 2147483647 w 1578"/>
                  <a:gd name="T81" fmla="*/ 2147483647 h 1413"/>
                  <a:gd name="T82" fmla="*/ 2147483647 w 1578"/>
                  <a:gd name="T83" fmla="*/ 2147483647 h 1413"/>
                  <a:gd name="T84" fmla="*/ 2147483647 w 1578"/>
                  <a:gd name="T85" fmla="*/ 2147483647 h 1413"/>
                  <a:gd name="T86" fmla="*/ 2147483647 w 1578"/>
                  <a:gd name="T87" fmla="*/ 2147483647 h 1413"/>
                  <a:gd name="T88" fmla="*/ 2147483647 w 1578"/>
                  <a:gd name="T89" fmla="*/ 2147483647 h 1413"/>
                  <a:gd name="T90" fmla="*/ 2147483647 w 1578"/>
                  <a:gd name="T91" fmla="*/ 2147483647 h 1413"/>
                  <a:gd name="T92" fmla="*/ 2147483647 w 1578"/>
                  <a:gd name="T93" fmla="*/ 2147483647 h 1413"/>
                  <a:gd name="T94" fmla="*/ 2147483647 w 1578"/>
                  <a:gd name="T95" fmla="*/ 2147483647 h 1413"/>
                  <a:gd name="T96" fmla="*/ 2147483647 w 1578"/>
                  <a:gd name="T97" fmla="*/ 2147483647 h 1413"/>
                  <a:gd name="T98" fmla="*/ 2147483647 w 1578"/>
                  <a:gd name="T99" fmla="*/ 2147483647 h 1413"/>
                  <a:gd name="T100" fmla="*/ 2147483647 w 1578"/>
                  <a:gd name="T101" fmla="*/ 2147483647 h 1413"/>
                  <a:gd name="T102" fmla="*/ 2147483647 w 1578"/>
                  <a:gd name="T103" fmla="*/ 2147483647 h 1413"/>
                  <a:gd name="T104" fmla="*/ 2147483647 w 1578"/>
                  <a:gd name="T105" fmla="*/ 2147483647 h 1413"/>
                  <a:gd name="T106" fmla="*/ 2147483647 w 1578"/>
                  <a:gd name="T107" fmla="*/ 2147483647 h 1413"/>
                  <a:gd name="T108" fmla="*/ 2147483647 w 1578"/>
                  <a:gd name="T109" fmla="*/ 2147483647 h 1413"/>
                  <a:gd name="T110" fmla="*/ 2147483647 w 1578"/>
                  <a:gd name="T111" fmla="*/ 2147483647 h 1413"/>
                  <a:gd name="T112" fmla="*/ 2147483647 w 1578"/>
                  <a:gd name="T113" fmla="*/ 2147483647 h 1413"/>
                  <a:gd name="T114" fmla="*/ 2147483647 w 1578"/>
                  <a:gd name="T115" fmla="*/ 2147483647 h 1413"/>
                  <a:gd name="T116" fmla="*/ 2147483647 w 1578"/>
                  <a:gd name="T117" fmla="*/ 2147483647 h 1413"/>
                  <a:gd name="T118" fmla="*/ 2147483647 w 1578"/>
                  <a:gd name="T119" fmla="*/ 2147483647 h 1413"/>
                  <a:gd name="T120" fmla="*/ 2147483647 w 1578"/>
                  <a:gd name="T121" fmla="*/ 2147483647 h 1413"/>
                  <a:gd name="T122" fmla="*/ 2147483647 w 1578"/>
                  <a:gd name="T123" fmla="*/ 2147483647 h 14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78" h="1413">
                    <a:moveTo>
                      <a:pt x="1153" y="26"/>
                    </a:moveTo>
                    <a:lnTo>
                      <a:pt x="1113" y="0"/>
                    </a:lnTo>
                    <a:lnTo>
                      <a:pt x="1085" y="35"/>
                    </a:lnTo>
                    <a:lnTo>
                      <a:pt x="1084" y="93"/>
                    </a:lnTo>
                    <a:lnTo>
                      <a:pt x="1056" y="126"/>
                    </a:lnTo>
                    <a:lnTo>
                      <a:pt x="1067" y="148"/>
                    </a:lnTo>
                    <a:lnTo>
                      <a:pt x="1025" y="165"/>
                    </a:lnTo>
                    <a:lnTo>
                      <a:pt x="1016" y="126"/>
                    </a:lnTo>
                    <a:lnTo>
                      <a:pt x="979" y="148"/>
                    </a:lnTo>
                    <a:lnTo>
                      <a:pt x="976" y="176"/>
                    </a:lnTo>
                    <a:lnTo>
                      <a:pt x="895" y="143"/>
                    </a:lnTo>
                    <a:lnTo>
                      <a:pt x="857" y="154"/>
                    </a:lnTo>
                    <a:lnTo>
                      <a:pt x="840" y="181"/>
                    </a:lnTo>
                    <a:lnTo>
                      <a:pt x="754" y="167"/>
                    </a:lnTo>
                    <a:lnTo>
                      <a:pt x="754" y="135"/>
                    </a:lnTo>
                    <a:lnTo>
                      <a:pt x="703" y="139"/>
                    </a:lnTo>
                    <a:lnTo>
                      <a:pt x="668" y="102"/>
                    </a:lnTo>
                    <a:lnTo>
                      <a:pt x="642" y="104"/>
                    </a:lnTo>
                    <a:lnTo>
                      <a:pt x="642" y="132"/>
                    </a:lnTo>
                    <a:lnTo>
                      <a:pt x="609" y="104"/>
                    </a:lnTo>
                    <a:lnTo>
                      <a:pt x="551" y="126"/>
                    </a:lnTo>
                    <a:lnTo>
                      <a:pt x="518" y="139"/>
                    </a:lnTo>
                    <a:lnTo>
                      <a:pt x="492" y="126"/>
                    </a:lnTo>
                    <a:lnTo>
                      <a:pt x="472" y="139"/>
                    </a:lnTo>
                    <a:lnTo>
                      <a:pt x="432" y="115"/>
                    </a:lnTo>
                    <a:lnTo>
                      <a:pt x="360" y="104"/>
                    </a:lnTo>
                    <a:lnTo>
                      <a:pt x="344" y="121"/>
                    </a:lnTo>
                    <a:lnTo>
                      <a:pt x="327" y="104"/>
                    </a:lnTo>
                    <a:lnTo>
                      <a:pt x="287" y="102"/>
                    </a:lnTo>
                    <a:lnTo>
                      <a:pt x="269" y="79"/>
                    </a:lnTo>
                    <a:lnTo>
                      <a:pt x="240" y="82"/>
                    </a:lnTo>
                    <a:lnTo>
                      <a:pt x="230" y="59"/>
                    </a:lnTo>
                    <a:lnTo>
                      <a:pt x="196" y="71"/>
                    </a:lnTo>
                    <a:lnTo>
                      <a:pt x="104" y="97"/>
                    </a:lnTo>
                    <a:lnTo>
                      <a:pt x="66" y="139"/>
                    </a:lnTo>
                    <a:lnTo>
                      <a:pt x="104" y="187"/>
                    </a:lnTo>
                    <a:lnTo>
                      <a:pt x="99" y="198"/>
                    </a:lnTo>
                    <a:lnTo>
                      <a:pt x="58" y="181"/>
                    </a:lnTo>
                    <a:lnTo>
                      <a:pt x="27" y="198"/>
                    </a:lnTo>
                    <a:lnTo>
                      <a:pt x="47" y="247"/>
                    </a:lnTo>
                    <a:lnTo>
                      <a:pt x="73" y="234"/>
                    </a:lnTo>
                    <a:lnTo>
                      <a:pt x="99" y="247"/>
                    </a:lnTo>
                    <a:lnTo>
                      <a:pt x="73" y="269"/>
                    </a:lnTo>
                    <a:lnTo>
                      <a:pt x="66" y="286"/>
                    </a:lnTo>
                    <a:lnTo>
                      <a:pt x="33" y="282"/>
                    </a:lnTo>
                    <a:lnTo>
                      <a:pt x="0" y="309"/>
                    </a:lnTo>
                    <a:lnTo>
                      <a:pt x="0" y="351"/>
                    </a:lnTo>
                    <a:lnTo>
                      <a:pt x="27" y="366"/>
                    </a:lnTo>
                    <a:lnTo>
                      <a:pt x="56" y="357"/>
                    </a:lnTo>
                    <a:lnTo>
                      <a:pt x="44" y="386"/>
                    </a:lnTo>
                    <a:lnTo>
                      <a:pt x="80" y="390"/>
                    </a:lnTo>
                    <a:lnTo>
                      <a:pt x="84" y="410"/>
                    </a:lnTo>
                    <a:lnTo>
                      <a:pt x="146" y="377"/>
                    </a:lnTo>
                    <a:lnTo>
                      <a:pt x="130" y="357"/>
                    </a:lnTo>
                    <a:lnTo>
                      <a:pt x="115" y="348"/>
                    </a:lnTo>
                    <a:lnTo>
                      <a:pt x="146" y="348"/>
                    </a:lnTo>
                    <a:lnTo>
                      <a:pt x="192" y="306"/>
                    </a:lnTo>
                    <a:lnTo>
                      <a:pt x="192" y="318"/>
                    </a:lnTo>
                    <a:lnTo>
                      <a:pt x="170" y="348"/>
                    </a:lnTo>
                    <a:lnTo>
                      <a:pt x="214" y="344"/>
                    </a:lnTo>
                    <a:lnTo>
                      <a:pt x="240" y="348"/>
                    </a:lnTo>
                    <a:lnTo>
                      <a:pt x="240" y="329"/>
                    </a:lnTo>
                    <a:lnTo>
                      <a:pt x="258" y="333"/>
                    </a:lnTo>
                    <a:lnTo>
                      <a:pt x="298" y="348"/>
                    </a:lnTo>
                    <a:lnTo>
                      <a:pt x="327" y="329"/>
                    </a:lnTo>
                    <a:lnTo>
                      <a:pt x="331" y="309"/>
                    </a:lnTo>
                    <a:lnTo>
                      <a:pt x="370" y="329"/>
                    </a:lnTo>
                    <a:lnTo>
                      <a:pt x="344" y="348"/>
                    </a:lnTo>
                    <a:lnTo>
                      <a:pt x="357" y="379"/>
                    </a:lnTo>
                    <a:lnTo>
                      <a:pt x="379" y="390"/>
                    </a:lnTo>
                    <a:lnTo>
                      <a:pt x="392" y="472"/>
                    </a:lnTo>
                    <a:lnTo>
                      <a:pt x="414" y="491"/>
                    </a:lnTo>
                    <a:lnTo>
                      <a:pt x="432" y="481"/>
                    </a:lnTo>
                    <a:lnTo>
                      <a:pt x="454" y="505"/>
                    </a:lnTo>
                    <a:lnTo>
                      <a:pt x="454" y="538"/>
                    </a:lnTo>
                    <a:lnTo>
                      <a:pt x="467" y="555"/>
                    </a:lnTo>
                    <a:lnTo>
                      <a:pt x="443" y="566"/>
                    </a:lnTo>
                    <a:lnTo>
                      <a:pt x="468" y="609"/>
                    </a:lnTo>
                    <a:lnTo>
                      <a:pt x="481" y="622"/>
                    </a:lnTo>
                    <a:lnTo>
                      <a:pt x="452" y="739"/>
                    </a:lnTo>
                    <a:lnTo>
                      <a:pt x="505" y="921"/>
                    </a:lnTo>
                    <a:lnTo>
                      <a:pt x="518" y="961"/>
                    </a:lnTo>
                    <a:lnTo>
                      <a:pt x="551" y="968"/>
                    </a:lnTo>
                    <a:lnTo>
                      <a:pt x="560" y="1027"/>
                    </a:lnTo>
                    <a:lnTo>
                      <a:pt x="576" y="1054"/>
                    </a:lnTo>
                    <a:lnTo>
                      <a:pt x="560" y="1073"/>
                    </a:lnTo>
                    <a:lnTo>
                      <a:pt x="573" y="1096"/>
                    </a:lnTo>
                    <a:lnTo>
                      <a:pt x="602" y="1131"/>
                    </a:lnTo>
                    <a:lnTo>
                      <a:pt x="620" y="1160"/>
                    </a:lnTo>
                    <a:lnTo>
                      <a:pt x="650" y="1177"/>
                    </a:lnTo>
                    <a:lnTo>
                      <a:pt x="657" y="1173"/>
                    </a:lnTo>
                    <a:lnTo>
                      <a:pt x="642" y="1140"/>
                    </a:lnTo>
                    <a:lnTo>
                      <a:pt x="615" y="1087"/>
                    </a:lnTo>
                    <a:lnTo>
                      <a:pt x="602" y="1049"/>
                    </a:lnTo>
                    <a:lnTo>
                      <a:pt x="598" y="1016"/>
                    </a:lnTo>
                    <a:lnTo>
                      <a:pt x="615" y="1016"/>
                    </a:lnTo>
                    <a:lnTo>
                      <a:pt x="620" y="1063"/>
                    </a:lnTo>
                    <a:lnTo>
                      <a:pt x="646" y="1104"/>
                    </a:lnTo>
                    <a:lnTo>
                      <a:pt x="708" y="1173"/>
                    </a:lnTo>
                    <a:lnTo>
                      <a:pt x="725" y="1177"/>
                    </a:lnTo>
                    <a:lnTo>
                      <a:pt x="752" y="1208"/>
                    </a:lnTo>
                    <a:lnTo>
                      <a:pt x="789" y="1232"/>
                    </a:lnTo>
                    <a:lnTo>
                      <a:pt x="831" y="1268"/>
                    </a:lnTo>
                    <a:lnTo>
                      <a:pt x="873" y="1283"/>
                    </a:lnTo>
                    <a:lnTo>
                      <a:pt x="913" y="1301"/>
                    </a:lnTo>
                    <a:lnTo>
                      <a:pt x="983" y="1380"/>
                    </a:lnTo>
                    <a:lnTo>
                      <a:pt x="1003" y="1397"/>
                    </a:lnTo>
                    <a:lnTo>
                      <a:pt x="1032" y="1413"/>
                    </a:lnTo>
                    <a:lnTo>
                      <a:pt x="1100" y="1391"/>
                    </a:lnTo>
                    <a:lnTo>
                      <a:pt x="1117" y="1349"/>
                    </a:lnTo>
                    <a:lnTo>
                      <a:pt x="1080" y="1367"/>
                    </a:lnTo>
                    <a:lnTo>
                      <a:pt x="1031" y="1364"/>
                    </a:lnTo>
                    <a:lnTo>
                      <a:pt x="1021" y="1340"/>
                    </a:lnTo>
                    <a:lnTo>
                      <a:pt x="1031" y="1311"/>
                    </a:lnTo>
                    <a:lnTo>
                      <a:pt x="1031" y="1274"/>
                    </a:lnTo>
                    <a:lnTo>
                      <a:pt x="998" y="1248"/>
                    </a:lnTo>
                    <a:lnTo>
                      <a:pt x="972" y="1243"/>
                    </a:lnTo>
                    <a:lnTo>
                      <a:pt x="966" y="1254"/>
                    </a:lnTo>
                    <a:lnTo>
                      <a:pt x="932" y="1243"/>
                    </a:lnTo>
                    <a:lnTo>
                      <a:pt x="943" y="1224"/>
                    </a:lnTo>
                    <a:lnTo>
                      <a:pt x="979" y="1215"/>
                    </a:lnTo>
                    <a:lnTo>
                      <a:pt x="966" y="1182"/>
                    </a:lnTo>
                    <a:lnTo>
                      <a:pt x="976" y="1173"/>
                    </a:lnTo>
                    <a:lnTo>
                      <a:pt x="968" y="1131"/>
                    </a:lnTo>
                    <a:lnTo>
                      <a:pt x="954" y="1137"/>
                    </a:lnTo>
                    <a:lnTo>
                      <a:pt x="924" y="1140"/>
                    </a:lnTo>
                    <a:lnTo>
                      <a:pt x="902" y="1168"/>
                    </a:lnTo>
                    <a:lnTo>
                      <a:pt x="857" y="1173"/>
                    </a:lnTo>
                    <a:lnTo>
                      <a:pt x="809" y="1149"/>
                    </a:lnTo>
                    <a:lnTo>
                      <a:pt x="805" y="1093"/>
                    </a:lnTo>
                    <a:lnTo>
                      <a:pt x="835" y="1063"/>
                    </a:lnTo>
                    <a:lnTo>
                      <a:pt x="835" y="1036"/>
                    </a:lnTo>
                    <a:lnTo>
                      <a:pt x="818" y="1016"/>
                    </a:lnTo>
                    <a:lnTo>
                      <a:pt x="844" y="1021"/>
                    </a:lnTo>
                    <a:lnTo>
                      <a:pt x="882" y="1001"/>
                    </a:lnTo>
                    <a:lnTo>
                      <a:pt x="886" y="988"/>
                    </a:lnTo>
                    <a:lnTo>
                      <a:pt x="906" y="992"/>
                    </a:lnTo>
                    <a:lnTo>
                      <a:pt x="910" y="1007"/>
                    </a:lnTo>
                    <a:lnTo>
                      <a:pt x="941" y="1007"/>
                    </a:lnTo>
                    <a:lnTo>
                      <a:pt x="966" y="1021"/>
                    </a:lnTo>
                    <a:lnTo>
                      <a:pt x="966" y="999"/>
                    </a:lnTo>
                    <a:lnTo>
                      <a:pt x="983" y="999"/>
                    </a:lnTo>
                    <a:lnTo>
                      <a:pt x="1001" y="1016"/>
                    </a:lnTo>
                    <a:lnTo>
                      <a:pt x="1047" y="1016"/>
                    </a:lnTo>
                    <a:lnTo>
                      <a:pt x="1047" y="1063"/>
                    </a:lnTo>
                    <a:lnTo>
                      <a:pt x="1067" y="1096"/>
                    </a:lnTo>
                    <a:lnTo>
                      <a:pt x="1089" y="1104"/>
                    </a:lnTo>
                    <a:lnTo>
                      <a:pt x="1093" y="1082"/>
                    </a:lnTo>
                    <a:lnTo>
                      <a:pt x="1093" y="1016"/>
                    </a:lnTo>
                    <a:lnTo>
                      <a:pt x="1084" y="999"/>
                    </a:lnTo>
                    <a:lnTo>
                      <a:pt x="1140" y="917"/>
                    </a:lnTo>
                    <a:lnTo>
                      <a:pt x="1168" y="913"/>
                    </a:lnTo>
                    <a:lnTo>
                      <a:pt x="1179" y="884"/>
                    </a:lnTo>
                    <a:lnTo>
                      <a:pt x="1195" y="879"/>
                    </a:lnTo>
                    <a:lnTo>
                      <a:pt x="1179" y="860"/>
                    </a:lnTo>
                    <a:lnTo>
                      <a:pt x="1183" y="842"/>
                    </a:lnTo>
                    <a:lnTo>
                      <a:pt x="1212" y="827"/>
                    </a:lnTo>
                    <a:lnTo>
                      <a:pt x="1234" y="794"/>
                    </a:lnTo>
                    <a:lnTo>
                      <a:pt x="1274" y="789"/>
                    </a:lnTo>
                    <a:lnTo>
                      <a:pt x="1285" y="756"/>
                    </a:lnTo>
                    <a:lnTo>
                      <a:pt x="1274" y="749"/>
                    </a:lnTo>
                    <a:lnTo>
                      <a:pt x="1291" y="727"/>
                    </a:lnTo>
                    <a:lnTo>
                      <a:pt x="1334" y="717"/>
                    </a:lnTo>
                    <a:lnTo>
                      <a:pt x="1378" y="705"/>
                    </a:lnTo>
                    <a:lnTo>
                      <a:pt x="1386" y="730"/>
                    </a:lnTo>
                    <a:lnTo>
                      <a:pt x="1373" y="756"/>
                    </a:lnTo>
                    <a:lnTo>
                      <a:pt x="1364" y="778"/>
                    </a:lnTo>
                    <a:lnTo>
                      <a:pt x="1400" y="785"/>
                    </a:lnTo>
                    <a:lnTo>
                      <a:pt x="1411" y="765"/>
                    </a:lnTo>
                    <a:lnTo>
                      <a:pt x="1428" y="752"/>
                    </a:lnTo>
                    <a:lnTo>
                      <a:pt x="1464" y="738"/>
                    </a:lnTo>
                    <a:lnTo>
                      <a:pt x="1464" y="705"/>
                    </a:lnTo>
                    <a:lnTo>
                      <a:pt x="1441" y="694"/>
                    </a:lnTo>
                    <a:lnTo>
                      <a:pt x="1441" y="708"/>
                    </a:lnTo>
                    <a:lnTo>
                      <a:pt x="1424" y="717"/>
                    </a:lnTo>
                    <a:lnTo>
                      <a:pt x="1399" y="708"/>
                    </a:lnTo>
                    <a:lnTo>
                      <a:pt x="1411" y="675"/>
                    </a:lnTo>
                    <a:lnTo>
                      <a:pt x="1402" y="659"/>
                    </a:lnTo>
                    <a:lnTo>
                      <a:pt x="1378" y="659"/>
                    </a:lnTo>
                    <a:lnTo>
                      <a:pt x="1322" y="679"/>
                    </a:lnTo>
                    <a:lnTo>
                      <a:pt x="1378" y="648"/>
                    </a:lnTo>
                    <a:lnTo>
                      <a:pt x="1468" y="653"/>
                    </a:lnTo>
                    <a:lnTo>
                      <a:pt x="1505" y="637"/>
                    </a:lnTo>
                    <a:lnTo>
                      <a:pt x="1512" y="659"/>
                    </a:lnTo>
                    <a:lnTo>
                      <a:pt x="1474" y="679"/>
                    </a:lnTo>
                    <a:lnTo>
                      <a:pt x="1481" y="690"/>
                    </a:lnTo>
                    <a:lnTo>
                      <a:pt x="1512" y="708"/>
                    </a:lnTo>
                    <a:lnTo>
                      <a:pt x="1521" y="694"/>
                    </a:lnTo>
                    <a:lnTo>
                      <a:pt x="1534" y="725"/>
                    </a:lnTo>
                    <a:lnTo>
                      <a:pt x="1551" y="708"/>
                    </a:lnTo>
                    <a:lnTo>
                      <a:pt x="1578" y="708"/>
                    </a:lnTo>
                    <a:lnTo>
                      <a:pt x="1574" y="659"/>
                    </a:lnTo>
                    <a:lnTo>
                      <a:pt x="1547" y="653"/>
                    </a:lnTo>
                    <a:lnTo>
                      <a:pt x="1534" y="628"/>
                    </a:lnTo>
                    <a:lnTo>
                      <a:pt x="1551" y="620"/>
                    </a:lnTo>
                    <a:lnTo>
                      <a:pt x="1551" y="555"/>
                    </a:lnTo>
                    <a:lnTo>
                      <a:pt x="1512" y="527"/>
                    </a:lnTo>
                    <a:lnTo>
                      <a:pt x="1477" y="518"/>
                    </a:lnTo>
                    <a:lnTo>
                      <a:pt x="1474" y="469"/>
                    </a:lnTo>
                    <a:lnTo>
                      <a:pt x="1452" y="423"/>
                    </a:lnTo>
                    <a:lnTo>
                      <a:pt x="1441" y="379"/>
                    </a:lnTo>
                    <a:lnTo>
                      <a:pt x="1428" y="386"/>
                    </a:lnTo>
                    <a:lnTo>
                      <a:pt x="1408" y="373"/>
                    </a:lnTo>
                    <a:lnTo>
                      <a:pt x="1400" y="414"/>
                    </a:lnTo>
                    <a:lnTo>
                      <a:pt x="1378" y="428"/>
                    </a:lnTo>
                    <a:lnTo>
                      <a:pt x="1360" y="395"/>
                    </a:lnTo>
                    <a:lnTo>
                      <a:pt x="1378" y="377"/>
                    </a:lnTo>
                    <a:lnTo>
                      <a:pt x="1360" y="351"/>
                    </a:lnTo>
                    <a:lnTo>
                      <a:pt x="1329" y="348"/>
                    </a:lnTo>
                    <a:lnTo>
                      <a:pt x="1316" y="326"/>
                    </a:lnTo>
                    <a:lnTo>
                      <a:pt x="1241" y="326"/>
                    </a:lnTo>
                    <a:lnTo>
                      <a:pt x="1250" y="357"/>
                    </a:lnTo>
                    <a:lnTo>
                      <a:pt x="1228" y="373"/>
                    </a:lnTo>
                    <a:lnTo>
                      <a:pt x="1241" y="390"/>
                    </a:lnTo>
                    <a:lnTo>
                      <a:pt x="1225" y="419"/>
                    </a:lnTo>
                    <a:lnTo>
                      <a:pt x="1241" y="443"/>
                    </a:lnTo>
                    <a:lnTo>
                      <a:pt x="1226" y="481"/>
                    </a:lnTo>
                    <a:lnTo>
                      <a:pt x="1190" y="505"/>
                    </a:lnTo>
                    <a:lnTo>
                      <a:pt x="1193" y="523"/>
                    </a:lnTo>
                    <a:lnTo>
                      <a:pt x="1193" y="571"/>
                    </a:lnTo>
                    <a:lnTo>
                      <a:pt x="1168" y="571"/>
                    </a:lnTo>
                    <a:lnTo>
                      <a:pt x="1179" y="542"/>
                    </a:lnTo>
                    <a:lnTo>
                      <a:pt x="1164" y="523"/>
                    </a:lnTo>
                    <a:lnTo>
                      <a:pt x="1164" y="494"/>
                    </a:lnTo>
                    <a:lnTo>
                      <a:pt x="1140" y="491"/>
                    </a:lnTo>
                    <a:lnTo>
                      <a:pt x="1102" y="472"/>
                    </a:lnTo>
                    <a:lnTo>
                      <a:pt x="1067" y="448"/>
                    </a:lnTo>
                    <a:lnTo>
                      <a:pt x="1047" y="452"/>
                    </a:lnTo>
                    <a:lnTo>
                      <a:pt x="1031" y="404"/>
                    </a:lnTo>
                    <a:lnTo>
                      <a:pt x="1005" y="390"/>
                    </a:lnTo>
                    <a:lnTo>
                      <a:pt x="1020" y="344"/>
                    </a:lnTo>
                    <a:lnTo>
                      <a:pt x="1047" y="329"/>
                    </a:lnTo>
                    <a:lnTo>
                      <a:pt x="1073" y="326"/>
                    </a:lnTo>
                    <a:lnTo>
                      <a:pt x="1076" y="291"/>
                    </a:lnTo>
                    <a:lnTo>
                      <a:pt x="1120" y="282"/>
                    </a:lnTo>
                    <a:lnTo>
                      <a:pt x="1150" y="243"/>
                    </a:lnTo>
                    <a:lnTo>
                      <a:pt x="1164" y="210"/>
                    </a:lnTo>
                    <a:lnTo>
                      <a:pt x="1201" y="205"/>
                    </a:lnTo>
                    <a:lnTo>
                      <a:pt x="1228" y="187"/>
                    </a:lnTo>
                    <a:lnTo>
                      <a:pt x="1204" y="176"/>
                    </a:lnTo>
                    <a:lnTo>
                      <a:pt x="1195" y="143"/>
                    </a:lnTo>
                    <a:lnTo>
                      <a:pt x="1175" y="143"/>
                    </a:lnTo>
                    <a:lnTo>
                      <a:pt x="1155" y="176"/>
                    </a:lnTo>
                    <a:lnTo>
                      <a:pt x="1140" y="148"/>
                    </a:lnTo>
                    <a:lnTo>
                      <a:pt x="1106" y="135"/>
                    </a:lnTo>
                    <a:lnTo>
                      <a:pt x="1113" y="108"/>
                    </a:lnTo>
                    <a:lnTo>
                      <a:pt x="1093" y="93"/>
                    </a:lnTo>
                    <a:lnTo>
                      <a:pt x="1117" y="35"/>
                    </a:lnTo>
                    <a:lnTo>
                      <a:pt x="1153" y="2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95"/>
              <p:cNvSpPr>
                <a:spLocks/>
              </p:cNvSpPr>
              <p:nvPr/>
            </p:nvSpPr>
            <p:spPr bwMode="auto">
              <a:xfrm>
                <a:off x="6786563" y="3497263"/>
                <a:ext cx="1187450" cy="2105025"/>
              </a:xfrm>
              <a:custGeom>
                <a:avLst/>
                <a:gdLst>
                  <a:gd name="T0" fmla="*/ 2147483647 w 409"/>
                  <a:gd name="T1" fmla="*/ 2147483647 h 724"/>
                  <a:gd name="T2" fmla="*/ 2147483647 w 409"/>
                  <a:gd name="T3" fmla="*/ 2147483647 h 724"/>
                  <a:gd name="T4" fmla="*/ 2147483647 w 409"/>
                  <a:gd name="T5" fmla="*/ 2147483647 h 724"/>
                  <a:gd name="T6" fmla="*/ 2147483647 w 409"/>
                  <a:gd name="T7" fmla="*/ 2147483647 h 724"/>
                  <a:gd name="T8" fmla="*/ 2147483647 w 409"/>
                  <a:gd name="T9" fmla="*/ 2147483647 h 724"/>
                  <a:gd name="T10" fmla="*/ 2147483647 w 409"/>
                  <a:gd name="T11" fmla="*/ 2147483647 h 724"/>
                  <a:gd name="T12" fmla="*/ 2147483647 w 409"/>
                  <a:gd name="T13" fmla="*/ 2147483647 h 724"/>
                  <a:gd name="T14" fmla="*/ 2147483647 w 409"/>
                  <a:gd name="T15" fmla="*/ 2147483647 h 724"/>
                  <a:gd name="T16" fmla="*/ 2147483647 w 409"/>
                  <a:gd name="T17" fmla="*/ 2147483647 h 724"/>
                  <a:gd name="T18" fmla="*/ 2147483647 w 409"/>
                  <a:gd name="T19" fmla="*/ 2147483647 h 724"/>
                  <a:gd name="T20" fmla="*/ 2147483647 w 409"/>
                  <a:gd name="T21" fmla="*/ 2147483647 h 724"/>
                  <a:gd name="T22" fmla="*/ 2147483647 w 409"/>
                  <a:gd name="T23" fmla="*/ 2147483647 h 724"/>
                  <a:gd name="T24" fmla="*/ 2147483647 w 409"/>
                  <a:gd name="T25" fmla="*/ 2147483647 h 724"/>
                  <a:gd name="T26" fmla="*/ 2147483647 w 409"/>
                  <a:gd name="T27" fmla="*/ 2147483647 h 724"/>
                  <a:gd name="T28" fmla="*/ 2147483647 w 409"/>
                  <a:gd name="T29" fmla="*/ 2147483647 h 724"/>
                  <a:gd name="T30" fmla="*/ 2147483647 w 409"/>
                  <a:gd name="T31" fmla="*/ 2147483647 h 724"/>
                  <a:gd name="T32" fmla="*/ 2147483647 w 409"/>
                  <a:gd name="T33" fmla="*/ 2147483647 h 724"/>
                  <a:gd name="T34" fmla="*/ 2147483647 w 409"/>
                  <a:gd name="T35" fmla="*/ 2147483647 h 724"/>
                  <a:gd name="T36" fmla="*/ 2147483647 w 409"/>
                  <a:gd name="T37" fmla="*/ 2147483647 h 724"/>
                  <a:gd name="T38" fmla="*/ 2147483647 w 409"/>
                  <a:gd name="T39" fmla="*/ 2147483647 h 724"/>
                  <a:gd name="T40" fmla="*/ 2147483647 w 409"/>
                  <a:gd name="T41" fmla="*/ 2147483647 h 724"/>
                  <a:gd name="T42" fmla="*/ 2147483647 w 409"/>
                  <a:gd name="T43" fmla="*/ 2147483647 h 724"/>
                  <a:gd name="T44" fmla="*/ 2147483647 w 409"/>
                  <a:gd name="T45" fmla="*/ 2147483647 h 724"/>
                  <a:gd name="T46" fmla="*/ 2147483647 w 409"/>
                  <a:gd name="T47" fmla="*/ 2147483647 h 724"/>
                  <a:gd name="T48" fmla="*/ 2147483647 w 409"/>
                  <a:gd name="T49" fmla="*/ 2147483647 h 724"/>
                  <a:gd name="T50" fmla="*/ 2147483647 w 409"/>
                  <a:gd name="T51" fmla="*/ 2147483647 h 724"/>
                  <a:gd name="T52" fmla="*/ 2147483647 w 409"/>
                  <a:gd name="T53" fmla="*/ 2147483647 h 724"/>
                  <a:gd name="T54" fmla="*/ 2147483647 w 409"/>
                  <a:gd name="T55" fmla="*/ 2147483647 h 724"/>
                  <a:gd name="T56" fmla="*/ 2147483647 w 409"/>
                  <a:gd name="T57" fmla="*/ 2147483647 h 724"/>
                  <a:gd name="T58" fmla="*/ 2147483647 w 409"/>
                  <a:gd name="T59" fmla="*/ 2147483647 h 724"/>
                  <a:gd name="T60" fmla="*/ 2147483647 w 409"/>
                  <a:gd name="T61" fmla="*/ 2147483647 h 724"/>
                  <a:gd name="T62" fmla="*/ 2147483647 w 409"/>
                  <a:gd name="T63" fmla="*/ 2147483647 h 724"/>
                  <a:gd name="T64" fmla="*/ 2147483647 w 409"/>
                  <a:gd name="T65" fmla="*/ 2147483647 h 724"/>
                  <a:gd name="T66" fmla="*/ 2147483647 w 409"/>
                  <a:gd name="T67" fmla="*/ 2147483647 h 724"/>
                  <a:gd name="T68" fmla="*/ 2147483647 w 409"/>
                  <a:gd name="T69" fmla="*/ 2147483647 h 724"/>
                  <a:gd name="T70" fmla="*/ 2147483647 w 409"/>
                  <a:gd name="T71" fmla="*/ 2147483647 h 724"/>
                  <a:gd name="T72" fmla="*/ 2147483647 w 409"/>
                  <a:gd name="T73" fmla="*/ 2147483647 h 724"/>
                  <a:gd name="T74" fmla="*/ 2147483647 w 409"/>
                  <a:gd name="T75" fmla="*/ 2147483647 h 724"/>
                  <a:gd name="T76" fmla="*/ 2147483647 w 409"/>
                  <a:gd name="T77" fmla="*/ 2147483647 h 724"/>
                  <a:gd name="T78" fmla="*/ 2147483647 w 409"/>
                  <a:gd name="T79" fmla="*/ 2147483647 h 724"/>
                  <a:gd name="T80" fmla="*/ 2147483647 w 409"/>
                  <a:gd name="T81" fmla="*/ 2147483647 h 7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09" h="724">
                    <a:moveTo>
                      <a:pt x="58" y="12"/>
                    </a:moveTo>
                    <a:lnTo>
                      <a:pt x="43" y="38"/>
                    </a:lnTo>
                    <a:lnTo>
                      <a:pt x="41" y="70"/>
                    </a:lnTo>
                    <a:lnTo>
                      <a:pt x="48" y="97"/>
                    </a:lnTo>
                    <a:lnTo>
                      <a:pt x="15" y="123"/>
                    </a:lnTo>
                    <a:lnTo>
                      <a:pt x="19" y="155"/>
                    </a:lnTo>
                    <a:lnTo>
                      <a:pt x="0" y="167"/>
                    </a:lnTo>
                    <a:lnTo>
                      <a:pt x="6" y="182"/>
                    </a:lnTo>
                    <a:lnTo>
                      <a:pt x="38" y="217"/>
                    </a:lnTo>
                    <a:lnTo>
                      <a:pt x="39" y="238"/>
                    </a:lnTo>
                    <a:lnTo>
                      <a:pt x="72" y="281"/>
                    </a:lnTo>
                    <a:lnTo>
                      <a:pt x="94" y="287"/>
                    </a:lnTo>
                    <a:lnTo>
                      <a:pt x="98" y="314"/>
                    </a:lnTo>
                    <a:lnTo>
                      <a:pt x="105" y="328"/>
                    </a:lnTo>
                    <a:lnTo>
                      <a:pt x="102" y="390"/>
                    </a:lnTo>
                    <a:lnTo>
                      <a:pt x="94" y="413"/>
                    </a:lnTo>
                    <a:lnTo>
                      <a:pt x="96" y="478"/>
                    </a:lnTo>
                    <a:lnTo>
                      <a:pt x="88" y="544"/>
                    </a:lnTo>
                    <a:lnTo>
                      <a:pt x="100" y="554"/>
                    </a:lnTo>
                    <a:lnTo>
                      <a:pt x="94" y="594"/>
                    </a:lnTo>
                    <a:lnTo>
                      <a:pt x="82" y="603"/>
                    </a:lnTo>
                    <a:lnTo>
                      <a:pt x="92" y="647"/>
                    </a:lnTo>
                    <a:lnTo>
                      <a:pt x="110" y="671"/>
                    </a:lnTo>
                    <a:lnTo>
                      <a:pt x="110" y="685"/>
                    </a:lnTo>
                    <a:lnTo>
                      <a:pt x="116" y="694"/>
                    </a:lnTo>
                    <a:lnTo>
                      <a:pt x="107" y="700"/>
                    </a:lnTo>
                    <a:lnTo>
                      <a:pt x="131" y="714"/>
                    </a:lnTo>
                    <a:lnTo>
                      <a:pt x="151" y="714"/>
                    </a:lnTo>
                    <a:lnTo>
                      <a:pt x="178" y="724"/>
                    </a:lnTo>
                    <a:lnTo>
                      <a:pt x="188" y="714"/>
                    </a:lnTo>
                    <a:lnTo>
                      <a:pt x="162" y="700"/>
                    </a:lnTo>
                    <a:lnTo>
                      <a:pt x="153" y="689"/>
                    </a:lnTo>
                    <a:lnTo>
                      <a:pt x="133" y="689"/>
                    </a:lnTo>
                    <a:lnTo>
                      <a:pt x="153" y="674"/>
                    </a:lnTo>
                    <a:lnTo>
                      <a:pt x="134" y="664"/>
                    </a:lnTo>
                    <a:lnTo>
                      <a:pt x="160" y="630"/>
                    </a:lnTo>
                    <a:lnTo>
                      <a:pt x="147" y="616"/>
                    </a:lnTo>
                    <a:lnTo>
                      <a:pt x="142" y="598"/>
                    </a:lnTo>
                    <a:lnTo>
                      <a:pt x="157" y="592"/>
                    </a:lnTo>
                    <a:lnTo>
                      <a:pt x="168" y="574"/>
                    </a:lnTo>
                    <a:lnTo>
                      <a:pt x="180" y="568"/>
                    </a:lnTo>
                    <a:lnTo>
                      <a:pt x="160" y="548"/>
                    </a:lnTo>
                    <a:lnTo>
                      <a:pt x="178" y="544"/>
                    </a:lnTo>
                    <a:lnTo>
                      <a:pt x="191" y="527"/>
                    </a:lnTo>
                    <a:lnTo>
                      <a:pt x="206" y="527"/>
                    </a:lnTo>
                    <a:lnTo>
                      <a:pt x="227" y="507"/>
                    </a:lnTo>
                    <a:lnTo>
                      <a:pt x="217" y="474"/>
                    </a:lnTo>
                    <a:lnTo>
                      <a:pt x="230" y="474"/>
                    </a:lnTo>
                    <a:lnTo>
                      <a:pt x="233" y="484"/>
                    </a:lnTo>
                    <a:lnTo>
                      <a:pt x="260" y="468"/>
                    </a:lnTo>
                    <a:lnTo>
                      <a:pt x="262" y="439"/>
                    </a:lnTo>
                    <a:lnTo>
                      <a:pt x="286" y="437"/>
                    </a:lnTo>
                    <a:lnTo>
                      <a:pt x="294" y="425"/>
                    </a:lnTo>
                    <a:lnTo>
                      <a:pt x="292" y="390"/>
                    </a:lnTo>
                    <a:lnTo>
                      <a:pt x="313" y="381"/>
                    </a:lnTo>
                    <a:lnTo>
                      <a:pt x="315" y="364"/>
                    </a:lnTo>
                    <a:lnTo>
                      <a:pt x="341" y="355"/>
                    </a:lnTo>
                    <a:lnTo>
                      <a:pt x="372" y="322"/>
                    </a:lnTo>
                    <a:lnTo>
                      <a:pt x="372" y="260"/>
                    </a:lnTo>
                    <a:lnTo>
                      <a:pt x="400" y="221"/>
                    </a:lnTo>
                    <a:lnTo>
                      <a:pt x="409" y="182"/>
                    </a:lnTo>
                    <a:lnTo>
                      <a:pt x="383" y="173"/>
                    </a:lnTo>
                    <a:lnTo>
                      <a:pt x="370" y="155"/>
                    </a:lnTo>
                    <a:lnTo>
                      <a:pt x="344" y="152"/>
                    </a:lnTo>
                    <a:lnTo>
                      <a:pt x="333" y="140"/>
                    </a:lnTo>
                    <a:lnTo>
                      <a:pt x="327" y="148"/>
                    </a:lnTo>
                    <a:lnTo>
                      <a:pt x="299" y="128"/>
                    </a:lnTo>
                    <a:lnTo>
                      <a:pt x="290" y="131"/>
                    </a:lnTo>
                    <a:lnTo>
                      <a:pt x="276" y="114"/>
                    </a:lnTo>
                    <a:lnTo>
                      <a:pt x="286" y="106"/>
                    </a:lnTo>
                    <a:lnTo>
                      <a:pt x="272" y="86"/>
                    </a:lnTo>
                    <a:lnTo>
                      <a:pt x="255" y="86"/>
                    </a:lnTo>
                    <a:lnTo>
                      <a:pt x="245" y="73"/>
                    </a:lnTo>
                    <a:lnTo>
                      <a:pt x="217" y="70"/>
                    </a:lnTo>
                    <a:lnTo>
                      <a:pt x="206" y="48"/>
                    </a:lnTo>
                    <a:lnTo>
                      <a:pt x="194" y="45"/>
                    </a:lnTo>
                    <a:lnTo>
                      <a:pt x="186" y="17"/>
                    </a:lnTo>
                    <a:lnTo>
                      <a:pt x="118" y="17"/>
                    </a:lnTo>
                    <a:lnTo>
                      <a:pt x="107" y="0"/>
                    </a:lnTo>
                    <a:lnTo>
                      <a:pt x="94" y="3"/>
                    </a:lnTo>
                    <a:lnTo>
                      <a:pt x="76" y="9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96"/>
              <p:cNvSpPr>
                <a:spLocks/>
              </p:cNvSpPr>
              <p:nvPr/>
            </p:nvSpPr>
            <p:spPr bwMode="auto">
              <a:xfrm>
                <a:off x="6791325" y="3189287"/>
                <a:ext cx="273050" cy="119063"/>
              </a:xfrm>
              <a:custGeom>
                <a:avLst/>
                <a:gdLst>
                  <a:gd name="T0" fmla="*/ 2147483647 w 94"/>
                  <a:gd name="T1" fmla="*/ 2147483647 h 41"/>
                  <a:gd name="T2" fmla="*/ 2147483647 w 94"/>
                  <a:gd name="T3" fmla="*/ 2147483647 h 41"/>
                  <a:gd name="T4" fmla="*/ 2147483647 w 94"/>
                  <a:gd name="T5" fmla="*/ 2147483647 h 41"/>
                  <a:gd name="T6" fmla="*/ 2147483647 w 94"/>
                  <a:gd name="T7" fmla="*/ 2147483647 h 41"/>
                  <a:gd name="T8" fmla="*/ 0 w 94"/>
                  <a:gd name="T9" fmla="*/ 2147483647 h 41"/>
                  <a:gd name="T10" fmla="*/ 2147483647 w 94"/>
                  <a:gd name="T11" fmla="*/ 2147483647 h 41"/>
                  <a:gd name="T12" fmla="*/ 2147483647 w 94"/>
                  <a:gd name="T13" fmla="*/ 0 h 41"/>
                  <a:gd name="T14" fmla="*/ 2147483647 w 94"/>
                  <a:gd name="T15" fmla="*/ 2147483647 h 41"/>
                  <a:gd name="T16" fmla="*/ 2147483647 w 94"/>
                  <a:gd name="T17" fmla="*/ 2147483647 h 41"/>
                  <a:gd name="T18" fmla="*/ 2147483647 w 94"/>
                  <a:gd name="T19" fmla="*/ 2147483647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4" h="41">
                    <a:moveTo>
                      <a:pt x="94" y="32"/>
                    </a:moveTo>
                    <a:lnTo>
                      <a:pt x="78" y="41"/>
                    </a:lnTo>
                    <a:lnTo>
                      <a:pt x="56" y="32"/>
                    </a:lnTo>
                    <a:lnTo>
                      <a:pt x="31" y="21"/>
                    </a:lnTo>
                    <a:lnTo>
                      <a:pt x="0" y="16"/>
                    </a:lnTo>
                    <a:lnTo>
                      <a:pt x="8" y="7"/>
                    </a:lnTo>
                    <a:lnTo>
                      <a:pt x="33" y="0"/>
                    </a:lnTo>
                    <a:lnTo>
                      <a:pt x="57" y="21"/>
                    </a:lnTo>
                    <a:lnTo>
                      <a:pt x="94" y="3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97"/>
              <p:cNvSpPr>
                <a:spLocks/>
              </p:cNvSpPr>
              <p:nvPr/>
            </p:nvSpPr>
            <p:spPr bwMode="auto">
              <a:xfrm>
                <a:off x="7010400" y="3306763"/>
                <a:ext cx="214313" cy="49213"/>
              </a:xfrm>
              <a:custGeom>
                <a:avLst/>
                <a:gdLst>
                  <a:gd name="T0" fmla="*/ 2147483647 w 74"/>
                  <a:gd name="T1" fmla="*/ 2147483647 h 17"/>
                  <a:gd name="T2" fmla="*/ 2147483647 w 74"/>
                  <a:gd name="T3" fmla="*/ 0 h 17"/>
                  <a:gd name="T4" fmla="*/ 2147483647 w 74"/>
                  <a:gd name="T5" fmla="*/ 2147483647 h 17"/>
                  <a:gd name="T6" fmla="*/ 0 w 74"/>
                  <a:gd name="T7" fmla="*/ 2147483647 h 17"/>
                  <a:gd name="T8" fmla="*/ 2147483647 w 74"/>
                  <a:gd name="T9" fmla="*/ 2147483647 h 17"/>
                  <a:gd name="T10" fmla="*/ 2147483647 w 74"/>
                  <a:gd name="T11" fmla="*/ 2147483647 h 17"/>
                  <a:gd name="T12" fmla="*/ 2147483647 w 74"/>
                  <a:gd name="T13" fmla="*/ 2147483647 h 17"/>
                  <a:gd name="T14" fmla="*/ 2147483647 w 74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17">
                    <a:moveTo>
                      <a:pt x="74" y="13"/>
                    </a:moveTo>
                    <a:lnTo>
                      <a:pt x="52" y="0"/>
                    </a:lnTo>
                    <a:lnTo>
                      <a:pt x="21" y="1"/>
                    </a:lnTo>
                    <a:lnTo>
                      <a:pt x="0" y="11"/>
                    </a:lnTo>
                    <a:lnTo>
                      <a:pt x="21" y="13"/>
                    </a:lnTo>
                    <a:lnTo>
                      <a:pt x="52" y="17"/>
                    </a:lnTo>
                    <a:lnTo>
                      <a:pt x="74" y="1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dist="63500" dir="3187806" algn="ctr" rotWithShape="0">
                  <a:srgbClr val="2B6A79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5" name="Oval 119"/>
            <p:cNvSpPr>
              <a:spLocks noChangeArrowheads="1"/>
            </p:cNvSpPr>
            <p:nvPr/>
          </p:nvSpPr>
          <p:spPr bwMode="auto">
            <a:xfrm>
              <a:off x="4072321" y="3757619"/>
              <a:ext cx="77518" cy="106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0"/>
            </a:effectLst>
            <a:extLst/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" name="Oval 119"/>
            <p:cNvSpPr>
              <a:spLocks noChangeArrowheads="1"/>
            </p:cNvSpPr>
            <p:nvPr/>
          </p:nvSpPr>
          <p:spPr bwMode="auto">
            <a:xfrm>
              <a:off x="4063526" y="4027804"/>
              <a:ext cx="77518" cy="106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0"/>
            </a:effectLst>
            <a:extLst/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7" name="Oval 111"/>
            <p:cNvSpPr>
              <a:spLocks noChangeArrowheads="1"/>
            </p:cNvSpPr>
            <p:nvPr/>
          </p:nvSpPr>
          <p:spPr bwMode="auto">
            <a:xfrm>
              <a:off x="3587090" y="3770506"/>
              <a:ext cx="103358" cy="1416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0"/>
            </a:effectLst>
            <a:extLst/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8" name="Oval 119"/>
            <p:cNvSpPr>
              <a:spLocks noChangeArrowheads="1"/>
            </p:cNvSpPr>
            <p:nvPr/>
          </p:nvSpPr>
          <p:spPr bwMode="auto">
            <a:xfrm>
              <a:off x="3954012" y="4015774"/>
              <a:ext cx="77518" cy="106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0"/>
            </a:effectLst>
            <a:extLst/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9" name="Oval 110"/>
            <p:cNvSpPr>
              <a:spLocks noChangeArrowheads="1"/>
            </p:cNvSpPr>
            <p:nvPr/>
          </p:nvSpPr>
          <p:spPr bwMode="auto">
            <a:xfrm>
              <a:off x="3956047" y="3871075"/>
              <a:ext cx="135001" cy="153258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softEdge rad="0"/>
            </a:effectLst>
            <a:extLst/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Oval 119"/>
            <p:cNvSpPr>
              <a:spLocks noChangeArrowheads="1"/>
            </p:cNvSpPr>
            <p:nvPr/>
          </p:nvSpPr>
          <p:spPr bwMode="auto">
            <a:xfrm>
              <a:off x="5817380" y="3796542"/>
              <a:ext cx="81239" cy="106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0"/>
            </a:effectLst>
            <a:extLst/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11" name="Oval 119"/>
            <p:cNvSpPr>
              <a:spLocks noChangeArrowheads="1"/>
            </p:cNvSpPr>
            <p:nvPr/>
          </p:nvSpPr>
          <p:spPr bwMode="auto">
            <a:xfrm>
              <a:off x="3776239" y="3665644"/>
              <a:ext cx="77518" cy="106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0"/>
            </a:effectLst>
            <a:extLst/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" name="Oval 119"/>
            <p:cNvSpPr>
              <a:spLocks noChangeArrowheads="1"/>
            </p:cNvSpPr>
            <p:nvPr/>
          </p:nvSpPr>
          <p:spPr bwMode="auto">
            <a:xfrm>
              <a:off x="3915428" y="3842519"/>
              <a:ext cx="77518" cy="106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0"/>
            </a:effectLst>
            <a:extLst/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Oval 119"/>
            <p:cNvSpPr>
              <a:spLocks noChangeArrowheads="1"/>
            </p:cNvSpPr>
            <p:nvPr/>
          </p:nvSpPr>
          <p:spPr bwMode="auto">
            <a:xfrm>
              <a:off x="3908818" y="4093368"/>
              <a:ext cx="77518" cy="106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0"/>
            </a:effectLst>
            <a:extLst/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8" name="矩形 167"/>
          <p:cNvSpPr/>
          <p:nvPr/>
        </p:nvSpPr>
        <p:spPr>
          <a:xfrm>
            <a:off x="1093517" y="6124119"/>
            <a:ext cx="4713657" cy="401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itchFamily="34" charset="-122"/>
              </a:rPr>
              <a:t>厦门士兰集科微电子有限公司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itchFamily="34" charset="-122"/>
              </a:rPr>
              <a:t>厦门士兰明镓化合物半导体有限公司</a:t>
            </a:r>
          </a:p>
        </p:txBody>
      </p:sp>
      <p:sp>
        <p:nvSpPr>
          <p:cNvPr id="169" name="矩形 14"/>
          <p:cNvSpPr>
            <a:spLocks noChangeArrowheads="1"/>
          </p:cNvSpPr>
          <p:nvPr/>
        </p:nvSpPr>
        <p:spPr bwMode="auto">
          <a:xfrm>
            <a:off x="5507606" y="5494734"/>
            <a:ext cx="4914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士兰微电子股份有限公司（总部）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士兰集成电路有限公司（</a:t>
            </a:r>
            <a:r>
              <a:rPr kumimoji="0" lang="en-US" altLang="zh-CN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5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吋、</a:t>
            </a:r>
            <a:r>
              <a:rPr kumimoji="0" lang="en-US" altLang="zh-CN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6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吋芯片制造厂）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士兰集昕微电子有限公司（</a:t>
            </a:r>
            <a:r>
              <a:rPr kumimoji="0" lang="en-US" altLang="zh-CN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8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吋芯片制造厂）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士兰明芯科技有限公司（</a:t>
            </a:r>
            <a:r>
              <a:rPr kumimoji="0" lang="en-US" altLang="zh-CN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LED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芯片制造厂）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士兰全佳半导体有限公司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士兰微电子滨江测试工厂</a:t>
            </a:r>
          </a:p>
        </p:txBody>
      </p:sp>
      <p:sp>
        <p:nvSpPr>
          <p:cNvPr id="170" name="矩形 169"/>
          <p:cNvSpPr/>
          <p:nvPr/>
        </p:nvSpPr>
        <p:spPr>
          <a:xfrm>
            <a:off x="9468156" y="3777038"/>
            <a:ext cx="2427367" cy="7008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itchFamily="34" charset="-122"/>
              </a:rPr>
              <a:t>成都研发中心</a:t>
            </a:r>
            <a:endParaRPr kumimoji="0" lang="pt-BR" altLang="zh-C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 pitchFamily="34" charset="-122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itchFamily="34" charset="-122"/>
              </a:rPr>
              <a:t>西安研发中心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itchFamily="34" charset="-122"/>
              </a:rPr>
              <a:t>无锡研发中心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 pitchFamily="34" charset="-122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itchFamily="34" charset="-122"/>
              </a:rPr>
              <a:t>美国研发中</a:t>
            </a:r>
            <a:endParaRPr kumimoji="0" lang="pt-BR" altLang="zh-C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 pitchFamily="3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1093517" y="5523142"/>
            <a:ext cx="4595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成都士兰半导体制造有限公司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成都集佳科技有限公司</a:t>
            </a:r>
          </a:p>
        </p:txBody>
      </p:sp>
      <p:sp>
        <p:nvSpPr>
          <p:cNvPr id="172" name="矩形 171"/>
          <p:cNvSpPr/>
          <p:nvPr/>
        </p:nvSpPr>
        <p:spPr>
          <a:xfrm>
            <a:off x="6181875" y="4942830"/>
            <a:ext cx="16273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韩国办事处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台湾办事处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深圳深兰微电子有限公司</a:t>
            </a:r>
          </a:p>
        </p:txBody>
      </p:sp>
      <p:cxnSp>
        <p:nvCxnSpPr>
          <p:cNvPr id="173" name="肘形连接符 172"/>
          <p:cNvCxnSpPr>
            <a:endCxn id="171" idx="1"/>
          </p:cNvCxnSpPr>
          <p:nvPr/>
        </p:nvCxnSpPr>
        <p:spPr>
          <a:xfrm rot="10800000" flipV="1">
            <a:off x="1093517" y="3905916"/>
            <a:ext cx="3320242" cy="1801891"/>
          </a:xfrm>
          <a:prstGeom prst="bentConnector3">
            <a:avLst>
              <a:gd name="adj1" fmla="val 106885"/>
            </a:avLst>
          </a:prstGeom>
          <a:noFill/>
          <a:ln w="6350" cap="rnd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4" name="肘形连接符 173"/>
          <p:cNvCxnSpPr>
            <a:endCxn id="168" idx="1"/>
          </p:cNvCxnSpPr>
          <p:nvPr/>
        </p:nvCxnSpPr>
        <p:spPr>
          <a:xfrm rot="10800000" flipV="1">
            <a:off x="1093518" y="4128324"/>
            <a:ext cx="3840219" cy="2196407"/>
          </a:xfrm>
          <a:prstGeom prst="bentConnector3">
            <a:avLst>
              <a:gd name="adj1" fmla="val 105953"/>
            </a:avLst>
          </a:prstGeom>
          <a:noFill/>
          <a:ln w="6350" cap="rnd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5" name="肘形连接符 174"/>
          <p:cNvCxnSpPr>
            <a:stCxn id="109" idx="4"/>
          </p:cNvCxnSpPr>
          <p:nvPr/>
        </p:nvCxnSpPr>
        <p:spPr>
          <a:xfrm>
            <a:off x="5132090" y="3987121"/>
            <a:ext cx="396262" cy="2037122"/>
          </a:xfrm>
          <a:prstGeom prst="bentConnector3">
            <a:avLst>
              <a:gd name="adj1" fmla="val 64180"/>
            </a:avLst>
          </a:prstGeom>
          <a:noFill/>
          <a:ln w="6350" cap="rnd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6" name="肘形连接符 175"/>
          <p:cNvCxnSpPr>
            <a:stCxn id="105" idx="6"/>
            <a:endCxn id="172" idx="1"/>
          </p:cNvCxnSpPr>
          <p:nvPr/>
        </p:nvCxnSpPr>
        <p:spPr>
          <a:xfrm>
            <a:off x="5213057" y="3866416"/>
            <a:ext cx="968818" cy="1330330"/>
          </a:xfrm>
          <a:prstGeom prst="bentConnector3">
            <a:avLst>
              <a:gd name="adj1" fmla="val 50000"/>
            </a:avLst>
          </a:prstGeom>
          <a:noFill/>
          <a:ln w="6350" cap="rnd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7" name="肘形连接符 176"/>
          <p:cNvCxnSpPr>
            <a:stCxn id="106" idx="6"/>
            <a:endCxn id="172" idx="1"/>
          </p:cNvCxnSpPr>
          <p:nvPr/>
        </p:nvCxnSpPr>
        <p:spPr>
          <a:xfrm>
            <a:off x="5200804" y="4141145"/>
            <a:ext cx="981071" cy="1055601"/>
          </a:xfrm>
          <a:prstGeom prst="bentConnector3">
            <a:avLst>
              <a:gd name="adj1" fmla="val 50740"/>
            </a:avLst>
          </a:prstGeom>
          <a:noFill/>
          <a:ln w="6350" cap="rnd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8" name="肘形连接符 177"/>
          <p:cNvCxnSpPr>
            <a:stCxn id="110" idx="4"/>
            <a:endCxn id="170" idx="1"/>
          </p:cNvCxnSpPr>
          <p:nvPr/>
        </p:nvCxnSpPr>
        <p:spPr>
          <a:xfrm rot="16200000" flipH="1">
            <a:off x="8446794" y="3106102"/>
            <a:ext cx="167471" cy="1875254"/>
          </a:xfrm>
          <a:prstGeom prst="bentConnector2">
            <a:avLst/>
          </a:prstGeom>
          <a:noFill/>
          <a:ln w="6350" cap="rnd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9" name="肘形连接符 178"/>
          <p:cNvCxnSpPr/>
          <p:nvPr/>
        </p:nvCxnSpPr>
        <p:spPr>
          <a:xfrm rot="16200000" flipH="1">
            <a:off x="6897073" y="1569691"/>
            <a:ext cx="409835" cy="4707433"/>
          </a:xfrm>
          <a:prstGeom prst="bentConnector4">
            <a:avLst>
              <a:gd name="adj1" fmla="val -60587"/>
              <a:gd name="adj2" fmla="val 50600"/>
            </a:avLst>
          </a:prstGeom>
          <a:noFill/>
          <a:ln w="6350" cap="rnd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0" name="肘形连接符 179"/>
          <p:cNvCxnSpPr>
            <a:endCxn id="170" idx="1"/>
          </p:cNvCxnSpPr>
          <p:nvPr/>
        </p:nvCxnSpPr>
        <p:spPr>
          <a:xfrm>
            <a:off x="4994470" y="3952744"/>
            <a:ext cx="4473686" cy="174721"/>
          </a:xfrm>
          <a:prstGeom prst="bentConnector3">
            <a:avLst>
              <a:gd name="adj1" fmla="val 50000"/>
            </a:avLst>
          </a:prstGeom>
          <a:noFill/>
          <a:ln w="6350" cap="rnd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1" name="肘形连接符 180"/>
          <p:cNvCxnSpPr/>
          <p:nvPr/>
        </p:nvCxnSpPr>
        <p:spPr>
          <a:xfrm>
            <a:off x="4994226" y="3952744"/>
            <a:ext cx="4473930" cy="176169"/>
          </a:xfrm>
          <a:prstGeom prst="bentConnector3">
            <a:avLst>
              <a:gd name="adj1" fmla="val 50000"/>
            </a:avLst>
          </a:prstGeom>
          <a:noFill/>
          <a:ln w="6350" cap="rnd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83" name="Picture 109" descr="C:\Users\cxdong\Pictures\新建文件夹 (3)\成都鸟瞰（裁--缩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8" y="836712"/>
            <a:ext cx="2694361" cy="172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" name="Oval 116"/>
          <p:cNvSpPr>
            <a:spLocks noChangeArrowheads="1"/>
          </p:cNvSpPr>
          <p:nvPr/>
        </p:nvSpPr>
        <p:spPr bwMode="auto">
          <a:xfrm>
            <a:off x="151195" y="2176425"/>
            <a:ext cx="1008000" cy="283717"/>
          </a:xfrm>
          <a:prstGeom prst="ellipse">
            <a:avLst/>
          </a:prstGeom>
          <a:solidFill>
            <a:srgbClr val="FF00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成都</a:t>
            </a:r>
          </a:p>
        </p:txBody>
      </p:sp>
      <p:pic>
        <p:nvPicPr>
          <p:cNvPr id="185" name="Picture 5" descr="C:\Users\cxdong\Pictures\厦门鸟瞰（裁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05" y="836712"/>
            <a:ext cx="2839846" cy="172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Oval 116"/>
          <p:cNvSpPr>
            <a:spLocks noChangeArrowheads="1"/>
          </p:cNvSpPr>
          <p:nvPr/>
        </p:nvSpPr>
        <p:spPr bwMode="auto">
          <a:xfrm>
            <a:off x="2885471" y="2176425"/>
            <a:ext cx="1008000" cy="308918"/>
          </a:xfrm>
          <a:prstGeom prst="ellipse">
            <a:avLst/>
          </a:prstGeom>
          <a:solidFill>
            <a:srgbClr val="FF00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厦门</a:t>
            </a:r>
          </a:p>
        </p:txBody>
      </p:sp>
      <p:pic>
        <p:nvPicPr>
          <p:cNvPr id="187" name="Picture 108" descr="C:\Users\cxdong\Pictures\新建文件夹 (3)\鸟瞰1-不含连房（裁剪---缩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87" y="836712"/>
            <a:ext cx="3452914" cy="172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Oval 116"/>
          <p:cNvSpPr>
            <a:spLocks noChangeArrowheads="1"/>
          </p:cNvSpPr>
          <p:nvPr/>
        </p:nvSpPr>
        <p:spPr bwMode="auto">
          <a:xfrm>
            <a:off x="7443276" y="1544452"/>
            <a:ext cx="464727" cy="194586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5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吋</a:t>
            </a:r>
          </a:p>
        </p:txBody>
      </p:sp>
      <p:sp>
        <p:nvSpPr>
          <p:cNvPr id="189" name="Oval 116"/>
          <p:cNvSpPr>
            <a:spLocks noChangeArrowheads="1"/>
          </p:cNvSpPr>
          <p:nvPr/>
        </p:nvSpPr>
        <p:spPr bwMode="auto">
          <a:xfrm>
            <a:off x="6572487" y="1810973"/>
            <a:ext cx="464612" cy="205344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8</a:t>
            </a:r>
            <a:r>
              <a:rPr kumimoji="0" lang="zh-CN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吋</a:t>
            </a:r>
          </a:p>
        </p:txBody>
      </p:sp>
      <p:sp>
        <p:nvSpPr>
          <p:cNvPr id="190" name="Oval 116"/>
          <p:cNvSpPr>
            <a:spLocks noChangeArrowheads="1"/>
          </p:cNvSpPr>
          <p:nvPr/>
        </p:nvSpPr>
        <p:spPr bwMode="auto">
          <a:xfrm>
            <a:off x="7854702" y="1354901"/>
            <a:ext cx="428873" cy="195641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6</a:t>
            </a:r>
            <a:r>
              <a:rPr kumimoji="0" lang="zh-CN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吋</a:t>
            </a:r>
          </a:p>
        </p:txBody>
      </p:sp>
      <p:sp>
        <p:nvSpPr>
          <p:cNvPr id="191" name="Oval 116"/>
          <p:cNvSpPr>
            <a:spLocks noChangeArrowheads="1"/>
          </p:cNvSpPr>
          <p:nvPr/>
        </p:nvSpPr>
        <p:spPr bwMode="auto">
          <a:xfrm>
            <a:off x="8353878" y="1133536"/>
            <a:ext cx="357393" cy="15651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LED</a:t>
            </a:r>
            <a:endParaRPr kumimoji="0" lang="zh-CN" altLang="en-US" sz="1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2" name="Oval 116"/>
          <p:cNvSpPr>
            <a:spLocks noChangeArrowheads="1"/>
          </p:cNvSpPr>
          <p:nvPr/>
        </p:nvSpPr>
        <p:spPr bwMode="auto">
          <a:xfrm>
            <a:off x="7967526" y="2176425"/>
            <a:ext cx="1008000" cy="260685"/>
          </a:xfrm>
          <a:prstGeom prst="ellipse">
            <a:avLst/>
          </a:prstGeom>
          <a:solidFill>
            <a:srgbClr val="FF00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杭州</a:t>
            </a:r>
          </a:p>
        </p:txBody>
      </p:sp>
      <p:pic>
        <p:nvPicPr>
          <p:cNvPr id="193" name="Picture 3" descr="C:\Users\cxdong\Desktop\士兰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35" y="836712"/>
            <a:ext cx="2894835" cy="17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" name="Oval 116"/>
          <p:cNvSpPr>
            <a:spLocks noChangeArrowheads="1"/>
          </p:cNvSpPr>
          <p:nvPr/>
        </p:nvSpPr>
        <p:spPr bwMode="auto">
          <a:xfrm>
            <a:off x="10919854" y="2176425"/>
            <a:ext cx="1008000" cy="353008"/>
          </a:xfrm>
          <a:prstGeom prst="ellipse">
            <a:avLst/>
          </a:prstGeom>
          <a:solidFill>
            <a:srgbClr val="FF00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总部</a:t>
            </a:r>
            <a:endParaRPr kumimoji="0" lang="en-US" altLang="zh-CN" sz="1400" b="0" i="0" u="none" strike="noStrike" kern="0" cap="none" spc="-3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5" name="肘形连接符 194"/>
          <p:cNvCxnSpPr>
            <a:stCxn id="113" idx="6"/>
            <a:endCxn id="172" idx="1"/>
          </p:cNvCxnSpPr>
          <p:nvPr/>
        </p:nvCxnSpPr>
        <p:spPr>
          <a:xfrm>
            <a:off x="4985261" y="4207811"/>
            <a:ext cx="1196614" cy="988935"/>
          </a:xfrm>
          <a:prstGeom prst="bentConnector3">
            <a:avLst>
              <a:gd name="adj1" fmla="val 50000"/>
            </a:avLst>
          </a:prstGeom>
          <a:noFill/>
          <a:ln w="6350" cap="rnd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97" name="图片 1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91325"/>
            <a:ext cx="1080120" cy="325527"/>
          </a:xfrm>
          <a:prstGeom prst="rect">
            <a:avLst/>
          </a:prstGeom>
        </p:spPr>
      </p:pic>
      <p:pic>
        <p:nvPicPr>
          <p:cNvPr id="200" name="Picture 2" descr="C:\Users\silan\Desktop\ppt图片\00.pn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TextBox 200"/>
          <p:cNvSpPr txBox="1"/>
          <p:nvPr/>
        </p:nvSpPr>
        <p:spPr>
          <a:xfrm>
            <a:off x="838622" y="210242"/>
            <a:ext cx="3006712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士兰微电子公司介绍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3814288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203" name="矩形 202"/>
          <p:cNvSpPr/>
          <p:nvPr/>
        </p:nvSpPr>
        <p:spPr>
          <a:xfrm>
            <a:off x="3923458" y="22325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主要分公司分布</a:t>
            </a:r>
          </a:p>
        </p:txBody>
      </p:sp>
    </p:spTree>
    <p:extLst>
      <p:ext uri="{BB962C8B-B14F-4D97-AF65-F5344CB8AC3E}">
        <p14:creationId xmlns:p14="http://schemas.microsoft.com/office/powerpoint/2010/main" val="10810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0" y="-142"/>
            <a:ext cx="5230367" cy="44317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ular Callout 16"/>
          <p:cNvSpPr/>
          <p:nvPr/>
        </p:nvSpPr>
        <p:spPr>
          <a:xfrm>
            <a:off x="6061292" y="2204864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FAC14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ctangle 20"/>
          <p:cNvSpPr>
            <a:spLocks/>
          </p:cNvSpPr>
          <p:nvPr/>
        </p:nvSpPr>
        <p:spPr bwMode="auto">
          <a:xfrm>
            <a:off x="7175326" y="2348880"/>
            <a:ext cx="4121684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IGBT</a:t>
            </a:r>
            <a:r>
              <a:rPr lang="zh-CN" altLang="en-US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芯片技术发展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2" name="Rectangle 36"/>
          <p:cNvSpPr>
            <a:spLocks/>
          </p:cNvSpPr>
          <p:nvPr/>
        </p:nvSpPr>
        <p:spPr bwMode="auto">
          <a:xfrm>
            <a:off x="6311230" y="1525508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7CB5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1</a:t>
            </a:r>
            <a:endParaRPr lang="en-US" altLang="id-ID" sz="2400" b="1" dirty="0">
              <a:solidFill>
                <a:srgbClr val="7CB5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3" name="Rectangle 37"/>
          <p:cNvSpPr>
            <a:spLocks/>
          </p:cNvSpPr>
          <p:nvPr/>
        </p:nvSpPr>
        <p:spPr bwMode="auto">
          <a:xfrm>
            <a:off x="6023198" y="2469077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FAC1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2</a:t>
            </a:r>
            <a:endParaRPr lang="en-US" altLang="id-ID" sz="2400" b="1" dirty="0">
              <a:solidFill>
                <a:srgbClr val="FAC1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4" name="Rectangular Callout 7"/>
          <p:cNvSpPr/>
          <p:nvPr/>
        </p:nvSpPr>
        <p:spPr>
          <a:xfrm>
            <a:off x="5697141" y="3212976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202F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6788487" y="3356992"/>
            <a:ext cx="4275271" cy="42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IPM</a:t>
            </a:r>
            <a:r>
              <a:rPr lang="zh-CN" altLang="en-US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9" name="Rectangle 34"/>
          <p:cNvSpPr>
            <a:spLocks/>
          </p:cNvSpPr>
          <p:nvPr/>
        </p:nvSpPr>
        <p:spPr bwMode="auto">
          <a:xfrm>
            <a:off x="5650133" y="3477189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202F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3</a:t>
            </a:r>
            <a:endParaRPr lang="en-US" altLang="id-ID" sz="2400" b="1" dirty="0">
              <a:solidFill>
                <a:srgbClr val="202F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30" name="Rectangular Callout 8"/>
          <p:cNvSpPr/>
          <p:nvPr/>
        </p:nvSpPr>
        <p:spPr>
          <a:xfrm>
            <a:off x="5337100" y="4272947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1C94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Rectangle 17"/>
          <p:cNvSpPr>
            <a:spLocks/>
          </p:cNvSpPr>
          <p:nvPr/>
        </p:nvSpPr>
        <p:spPr bwMode="auto">
          <a:xfrm>
            <a:off x="6416616" y="4437112"/>
            <a:ext cx="5367222" cy="3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/>
            <a:r>
              <a:rPr lang="en-US" altLang="zh-CN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PIM</a:t>
            </a:r>
            <a:r>
              <a:rPr lang="zh-CN" altLang="en-US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33" name="Rectangle 35"/>
          <p:cNvSpPr>
            <a:spLocks/>
          </p:cNvSpPr>
          <p:nvPr/>
        </p:nvSpPr>
        <p:spPr bwMode="auto">
          <a:xfrm>
            <a:off x="5290093" y="4518846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rgbClr val="1C94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4</a:t>
            </a:r>
            <a:endParaRPr lang="en-US" altLang="id-ID" sz="2400" b="1" dirty="0">
              <a:solidFill>
                <a:srgbClr val="1C94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-743" y="3552867"/>
            <a:ext cx="5231110" cy="1748341"/>
            <a:chOff x="0" y="893915"/>
            <a:chExt cx="6840760" cy="1284643"/>
          </a:xfrm>
        </p:grpSpPr>
        <p:sp>
          <p:nvSpPr>
            <p:cNvPr id="43" name="流程图: 决策 42"/>
            <p:cNvSpPr/>
            <p:nvPr/>
          </p:nvSpPr>
          <p:spPr>
            <a:xfrm flipV="1">
              <a:off x="0" y="893915"/>
              <a:ext cx="6840760" cy="1284643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3"/>
            <p:cNvSpPr txBox="1"/>
            <p:nvPr/>
          </p:nvSpPr>
          <p:spPr>
            <a:xfrm>
              <a:off x="2382197" y="1242819"/>
              <a:ext cx="2062320" cy="56536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spc="600" dirty="0">
                  <a:solidFill>
                    <a:schemeClr val="bg1"/>
                  </a:solidFill>
                  <a:latin typeface="Arial Black" pitchFamily="34" charset="0"/>
                  <a:ea typeface="微软雅黑" pitchFamily="34" charset="-122"/>
                </a:rPr>
                <a:t>主题</a:t>
              </a:r>
            </a:p>
          </p:txBody>
        </p:sp>
      </p:grpSp>
      <p:sp>
        <p:nvSpPr>
          <p:cNvPr id="20" name="Rectangular Callout 8"/>
          <p:cNvSpPr/>
          <p:nvPr/>
        </p:nvSpPr>
        <p:spPr>
          <a:xfrm>
            <a:off x="4966172" y="5301208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ctangle 17"/>
          <p:cNvSpPr>
            <a:spLocks/>
          </p:cNvSpPr>
          <p:nvPr/>
        </p:nvSpPr>
        <p:spPr bwMode="auto">
          <a:xfrm>
            <a:off x="5984568" y="5445224"/>
            <a:ext cx="5367222" cy="3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未来工作与展望</a:t>
            </a:r>
            <a:endParaRPr lang="en-US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7" name="Rectangle 35"/>
          <p:cNvSpPr>
            <a:spLocks/>
          </p:cNvSpPr>
          <p:nvPr/>
        </p:nvSpPr>
        <p:spPr bwMode="auto">
          <a:xfrm>
            <a:off x="4930053" y="5511664"/>
            <a:ext cx="805113" cy="3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id-ID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5</a:t>
            </a:r>
            <a:endParaRPr lang="en-US" altLang="id-ID" sz="24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5" name="Rectangle 17"/>
          <p:cNvSpPr>
            <a:spLocks/>
          </p:cNvSpPr>
          <p:nvPr/>
        </p:nvSpPr>
        <p:spPr bwMode="auto">
          <a:xfrm>
            <a:off x="7430021" y="1412776"/>
            <a:ext cx="4785865" cy="3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士兰微电子介绍</a:t>
            </a:r>
            <a:endParaRPr lang="zh-CN" altLang="zh-CN" sz="24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28" name="Rectangular Callout 9"/>
          <p:cNvSpPr/>
          <p:nvPr/>
        </p:nvSpPr>
        <p:spPr>
          <a:xfrm>
            <a:off x="6370442" y="1268760"/>
            <a:ext cx="732876" cy="74022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7CB55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73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2" grpId="0"/>
      <p:bldP spid="23" grpId="0"/>
      <p:bldP spid="24" grpId="0" animBg="1"/>
      <p:bldP spid="26" grpId="0"/>
      <p:bldP spid="29" grpId="0"/>
      <p:bldP spid="30" grpId="0" animBg="1"/>
      <p:bldP spid="32" grpId="0"/>
      <p:bldP spid="33" grpId="0"/>
      <p:bldP spid="20" grpId="0" animBg="1"/>
      <p:bldP spid="21" grpId="0"/>
      <p:bldP spid="27" grpId="0"/>
      <p:bldP spid="25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 bwMode="auto">
          <a:xfrm>
            <a:off x="6515100" y="6092849"/>
            <a:ext cx="144463" cy="1444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44356" y="2420194"/>
            <a:ext cx="1344613" cy="1226470"/>
            <a:chOff x="3290368" y="3812692"/>
            <a:chExt cx="1344613" cy="1344613"/>
          </a:xfrm>
        </p:grpSpPr>
        <p:sp>
          <p:nvSpPr>
            <p:cNvPr id="7" name="椭圆 6"/>
            <p:cNvSpPr/>
            <p:nvPr/>
          </p:nvSpPr>
          <p:spPr bwMode="auto">
            <a:xfrm>
              <a:off x="3493565" y="4020656"/>
              <a:ext cx="968374" cy="96678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 smtClean="0"/>
                <a:t>1997</a:t>
              </a:r>
              <a:endParaRPr lang="zh-CN" altLang="en-US" b="1" dirty="0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3290368" y="3812692"/>
              <a:ext cx="1344613" cy="1344613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86394" y="1916142"/>
            <a:ext cx="1233484" cy="1146176"/>
            <a:chOff x="6838431" y="4004780"/>
            <a:chExt cx="1344612" cy="1344612"/>
          </a:xfrm>
        </p:grpSpPr>
        <p:sp>
          <p:nvSpPr>
            <p:cNvPr id="10" name="椭圆 9"/>
            <p:cNvSpPr/>
            <p:nvPr/>
          </p:nvSpPr>
          <p:spPr bwMode="auto">
            <a:xfrm>
              <a:off x="7027347" y="4203216"/>
              <a:ext cx="966789" cy="968374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 smtClean="0"/>
                <a:t>2011</a:t>
              </a:r>
              <a:endParaRPr lang="zh-CN" altLang="en-US" b="1" dirty="0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6838431" y="4004780"/>
              <a:ext cx="1344612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99180" y="3019455"/>
            <a:ext cx="1239036" cy="1155699"/>
            <a:chOff x="8479907" y="1738520"/>
            <a:chExt cx="1343025" cy="1343025"/>
          </a:xfrm>
        </p:grpSpPr>
        <p:sp>
          <p:nvSpPr>
            <p:cNvPr id="13" name="椭圆 12"/>
            <p:cNvSpPr/>
            <p:nvPr/>
          </p:nvSpPr>
          <p:spPr bwMode="auto">
            <a:xfrm>
              <a:off x="8667231" y="1925844"/>
              <a:ext cx="968375" cy="9683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 smtClean="0"/>
                <a:t>2013</a:t>
              </a:r>
              <a:endParaRPr lang="zh-CN" altLang="en-US" b="1" dirty="0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8479907" y="1738520"/>
              <a:ext cx="1343025" cy="1343025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8484" y="3643692"/>
            <a:ext cx="1272854" cy="1177637"/>
            <a:chOff x="1750493" y="2544280"/>
            <a:chExt cx="1343025" cy="1344612"/>
          </a:xfrm>
        </p:grpSpPr>
        <p:sp>
          <p:nvSpPr>
            <p:cNvPr id="16" name="椭圆 15"/>
            <p:cNvSpPr/>
            <p:nvPr/>
          </p:nvSpPr>
          <p:spPr bwMode="auto">
            <a:xfrm>
              <a:off x="1933057" y="2731605"/>
              <a:ext cx="977900" cy="97790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1750493" y="2544280"/>
              <a:ext cx="1343025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18" name="文本框 51"/>
            <p:cNvSpPr txBox="1"/>
            <p:nvPr/>
          </p:nvSpPr>
          <p:spPr bwMode="auto">
            <a:xfrm>
              <a:off x="1959579" y="2960205"/>
              <a:ext cx="9513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ON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39581" y="3096598"/>
            <a:ext cx="1318992" cy="1241093"/>
            <a:chOff x="4988993" y="1925844"/>
            <a:chExt cx="1631950" cy="1631950"/>
          </a:xfrm>
        </p:grpSpPr>
        <p:sp>
          <p:nvSpPr>
            <p:cNvPr id="20" name="椭圆 19"/>
            <p:cNvSpPr/>
            <p:nvPr/>
          </p:nvSpPr>
          <p:spPr bwMode="auto">
            <a:xfrm>
              <a:off x="5225530" y="2167732"/>
              <a:ext cx="1174750" cy="11763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 smtClean="0"/>
                <a:t>2010</a:t>
              </a:r>
              <a:endParaRPr lang="zh-CN" altLang="en-US" b="1" dirty="0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4988993" y="1925844"/>
              <a:ext cx="1631950" cy="1631950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437112"/>
            <a:ext cx="1408677" cy="135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7959117" y="1978300"/>
            <a:ext cx="1267469" cy="1246708"/>
            <a:chOff x="10010256" y="3633305"/>
            <a:chExt cx="1344612" cy="1344612"/>
          </a:xfrm>
        </p:grpSpPr>
        <p:sp>
          <p:nvSpPr>
            <p:cNvPr id="26" name="椭圆 25"/>
            <p:cNvSpPr/>
            <p:nvPr/>
          </p:nvSpPr>
          <p:spPr bwMode="auto">
            <a:xfrm>
              <a:off x="10216827" y="3822216"/>
              <a:ext cx="968374" cy="96678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10010256" y="3633305"/>
              <a:ext cx="1344612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28" name="文本框 51"/>
            <p:cNvSpPr txBox="1"/>
            <p:nvPr/>
          </p:nvSpPr>
          <p:spPr bwMode="auto">
            <a:xfrm>
              <a:off x="10216164" y="4086669"/>
              <a:ext cx="951378" cy="3651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2015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30" name="直接箭头连接符 29"/>
          <p:cNvCxnSpPr>
            <a:endCxn id="8" idx="3"/>
          </p:cNvCxnSpPr>
          <p:nvPr/>
        </p:nvCxnSpPr>
        <p:spPr>
          <a:xfrm flipV="1">
            <a:off x="1818315" y="3467052"/>
            <a:ext cx="222955" cy="29425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3154162" y="3295496"/>
            <a:ext cx="492772" cy="19623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11" idx="3"/>
          </p:cNvCxnSpPr>
          <p:nvPr/>
        </p:nvCxnSpPr>
        <p:spPr>
          <a:xfrm flipV="1">
            <a:off x="4780226" y="2894464"/>
            <a:ext cx="286808" cy="35329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endCxn id="14" idx="1"/>
          </p:cNvCxnSpPr>
          <p:nvPr/>
        </p:nvCxnSpPr>
        <p:spPr>
          <a:xfrm>
            <a:off x="6034721" y="2800407"/>
            <a:ext cx="545912" cy="38829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7638216" y="3030160"/>
            <a:ext cx="436063" cy="25966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64"/>
          <p:cNvSpPr txBox="1"/>
          <p:nvPr/>
        </p:nvSpPr>
        <p:spPr>
          <a:xfrm>
            <a:off x="4359544" y="1420539"/>
            <a:ext cx="228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NPT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IGBT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量产</a:t>
            </a:r>
            <a:endParaRPr lang="en-US" altLang="zh-CN" sz="1200" dirty="0"/>
          </a:p>
        </p:txBody>
      </p:sp>
      <p:sp>
        <p:nvSpPr>
          <p:cNvPr id="36" name="文本框 64"/>
          <p:cNvSpPr txBox="1"/>
          <p:nvPr/>
        </p:nvSpPr>
        <p:spPr>
          <a:xfrm>
            <a:off x="3351815" y="4361400"/>
            <a:ext cx="189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IGBT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量产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64"/>
          <p:cNvSpPr txBox="1"/>
          <p:nvPr/>
        </p:nvSpPr>
        <p:spPr>
          <a:xfrm>
            <a:off x="7780714" y="1340768"/>
            <a:ext cx="335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FS3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 沟槽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IGBT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/>
              <a:t>2015</a:t>
            </a:r>
            <a:r>
              <a:rPr lang="zh-CN" altLang="en-US" sz="1200" dirty="0"/>
              <a:t>年底    八英吋硅芯片生产线</a:t>
            </a:r>
            <a:r>
              <a:rPr lang="zh-CN" altLang="en-US" sz="1200" dirty="0" smtClean="0"/>
              <a:t>开工</a:t>
            </a:r>
            <a:endParaRPr lang="zh-CN" altLang="en-US" dirty="0"/>
          </a:p>
        </p:txBody>
      </p:sp>
      <p:sp>
        <p:nvSpPr>
          <p:cNvPr id="38" name="文本框 64"/>
          <p:cNvSpPr txBox="1"/>
          <p:nvPr/>
        </p:nvSpPr>
        <p:spPr>
          <a:xfrm>
            <a:off x="9226586" y="4359819"/>
            <a:ext cx="29957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寸沟槽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IGBT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研发成功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5943" y="1773863"/>
            <a:ext cx="2036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公司注册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成立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/>
              <a:t>2001.1 </a:t>
            </a:r>
            <a:r>
              <a:rPr lang="zh-CN" altLang="en-US" sz="1200" dirty="0"/>
              <a:t>进入硅芯片制造</a:t>
            </a:r>
            <a:r>
              <a:rPr lang="zh-CN" altLang="en-US" sz="1200" dirty="0" smtClean="0"/>
              <a:t>业务</a:t>
            </a:r>
            <a:endParaRPr lang="zh-CN" altLang="en-US" sz="1200" dirty="0"/>
          </a:p>
        </p:txBody>
      </p:sp>
      <p:grpSp>
        <p:nvGrpSpPr>
          <p:cNvPr id="40" name="组合 39"/>
          <p:cNvGrpSpPr/>
          <p:nvPr/>
        </p:nvGrpSpPr>
        <p:grpSpPr>
          <a:xfrm>
            <a:off x="9416853" y="3077524"/>
            <a:ext cx="1318992" cy="1241093"/>
            <a:chOff x="4988994" y="1925844"/>
            <a:chExt cx="1631950" cy="1631950"/>
          </a:xfrm>
        </p:grpSpPr>
        <p:sp>
          <p:nvSpPr>
            <p:cNvPr id="41" name="椭圆 40"/>
            <p:cNvSpPr/>
            <p:nvPr/>
          </p:nvSpPr>
          <p:spPr bwMode="auto">
            <a:xfrm>
              <a:off x="5225530" y="2167732"/>
              <a:ext cx="1174750" cy="117633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 smtClean="0"/>
                <a:t>2018</a:t>
              </a:r>
              <a:endParaRPr lang="zh-CN" altLang="en-US" b="1" dirty="0"/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4988994" y="1925844"/>
              <a:ext cx="1631950" cy="1631950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cxnSp>
        <p:nvCxnSpPr>
          <p:cNvPr id="43" name="直接箭头连接符 42"/>
          <p:cNvCxnSpPr>
            <a:endCxn id="42" idx="1"/>
          </p:cNvCxnSpPr>
          <p:nvPr/>
        </p:nvCxnSpPr>
        <p:spPr>
          <a:xfrm>
            <a:off x="9194639" y="2940016"/>
            <a:ext cx="415376" cy="31926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10686791" y="2988476"/>
            <a:ext cx="1192009" cy="47306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5906864" y="4232510"/>
            <a:ext cx="2220864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FS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IGBT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670272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742280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士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兰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IGBT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技术发展历程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8622" y="231844"/>
            <a:ext cx="2815250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IGBT</a:t>
            </a:r>
            <a:r>
              <a:rPr lang="zh-CN" altLang="en-US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芯片技术发展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51" name="Picture 2" descr="C:\Users\silan\Desktop\ppt图片\00.pn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8542" y="800766"/>
            <a:ext cx="12069064" cy="4511826"/>
            <a:chOff x="-110543" y="1438741"/>
            <a:chExt cx="11448821" cy="4090322"/>
          </a:xfrm>
        </p:grpSpPr>
        <p:sp>
          <p:nvSpPr>
            <p:cNvPr id="21" name="椭圆 20"/>
            <p:cNvSpPr/>
            <p:nvPr/>
          </p:nvSpPr>
          <p:spPr bwMode="auto">
            <a:xfrm>
              <a:off x="6594004" y="5244951"/>
              <a:ext cx="144463" cy="144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46" name="TextBox 16"/>
            <p:cNvSpPr txBox="1">
              <a:spLocks noChangeArrowheads="1"/>
            </p:cNvSpPr>
            <p:nvPr/>
          </p:nvSpPr>
          <p:spPr bwMode="auto">
            <a:xfrm>
              <a:off x="9789128" y="5221286"/>
              <a:ext cx="76174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rgbClr val="00B050"/>
                  </a:solidFill>
                  <a:latin typeface="Arial" charset="0"/>
                </a:defRPr>
              </a:lvl1pPr>
            </a:lstStyle>
            <a:p>
              <a:r>
                <a:rPr lang="en-US" altLang="zh-CN" dirty="0" smtClean="0"/>
                <a:t>2018</a:t>
              </a:r>
              <a:r>
                <a:rPr lang="zh-CN" altLang="en-US" dirty="0" smtClean="0"/>
                <a:t>年</a:t>
              </a:r>
              <a:endParaRPr lang="zh-CN" altLang="en-US" dirty="0"/>
            </a:p>
          </p:txBody>
        </p:sp>
        <p:sp>
          <p:nvSpPr>
            <p:cNvPr id="47" name="TextBox 16"/>
            <p:cNvSpPr txBox="1">
              <a:spLocks noChangeArrowheads="1"/>
            </p:cNvSpPr>
            <p:nvPr/>
          </p:nvSpPr>
          <p:spPr bwMode="auto">
            <a:xfrm>
              <a:off x="8646508" y="5221286"/>
              <a:ext cx="76174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rgbClr val="00B050"/>
                  </a:solidFill>
                  <a:latin typeface="Arial" charset="0"/>
                </a:defRPr>
              </a:lvl1pPr>
            </a:lstStyle>
            <a:p>
              <a:r>
                <a:rPr lang="en-US" altLang="zh-CN" dirty="0" smtClean="0"/>
                <a:t>2017</a:t>
              </a:r>
              <a:r>
                <a:rPr lang="zh-CN" altLang="en-US" dirty="0" smtClean="0"/>
                <a:t>年</a:t>
              </a:r>
              <a:endParaRPr lang="zh-CN" altLang="en-US" dirty="0"/>
            </a:p>
          </p:txBody>
        </p:sp>
        <p:sp>
          <p:nvSpPr>
            <p:cNvPr id="48" name="TextBox 16"/>
            <p:cNvSpPr txBox="1">
              <a:spLocks noChangeArrowheads="1"/>
            </p:cNvSpPr>
            <p:nvPr/>
          </p:nvSpPr>
          <p:spPr bwMode="auto">
            <a:xfrm>
              <a:off x="57551" y="5221286"/>
              <a:ext cx="76174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400" b="1" dirty="0" smtClean="0">
                  <a:solidFill>
                    <a:srgbClr val="00B050"/>
                  </a:solidFill>
                  <a:latin typeface="Arial" charset="0"/>
                </a:rPr>
                <a:t>2009</a:t>
              </a:r>
              <a:r>
                <a:rPr lang="zh-CN" altLang="en-US" sz="1400" b="1" dirty="0" smtClean="0">
                  <a:solidFill>
                    <a:srgbClr val="00B050"/>
                  </a:solidFill>
                  <a:latin typeface="Arial" charset="0"/>
                </a:rPr>
                <a:t>年</a:t>
              </a:r>
              <a:endParaRPr lang="zh-CN" altLang="en-US" sz="1400" b="1" dirty="0">
                <a:solidFill>
                  <a:srgbClr val="00B050"/>
                </a:solidFill>
                <a:latin typeface="Arial" charset="0"/>
              </a:endParaRPr>
            </a:p>
          </p:txBody>
        </p:sp>
        <p:sp>
          <p:nvSpPr>
            <p:cNvPr id="49" name="TextBox 16"/>
            <p:cNvSpPr txBox="1">
              <a:spLocks noChangeArrowheads="1"/>
            </p:cNvSpPr>
            <p:nvPr/>
          </p:nvSpPr>
          <p:spPr bwMode="auto">
            <a:xfrm>
              <a:off x="5624615" y="5235663"/>
              <a:ext cx="722600" cy="2790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rgbClr val="00B050"/>
                  </a:solidFill>
                  <a:latin typeface="Arial" charset="0"/>
                </a:defRPr>
              </a:lvl1pPr>
            </a:lstStyle>
            <a:p>
              <a:r>
                <a:rPr lang="en-US" altLang="zh-CN" dirty="0" smtClean="0"/>
                <a:t>2016</a:t>
              </a:r>
              <a:r>
                <a:rPr lang="zh-CN" altLang="en-US" dirty="0" smtClean="0"/>
                <a:t>年</a:t>
              </a:r>
              <a:endParaRPr lang="zh-CN" altLang="en-US" dirty="0"/>
            </a:p>
          </p:txBody>
        </p:sp>
        <p:sp>
          <p:nvSpPr>
            <p:cNvPr id="50" name="右箭头 49"/>
            <p:cNvSpPr/>
            <p:nvPr/>
          </p:nvSpPr>
          <p:spPr>
            <a:xfrm>
              <a:off x="-110543" y="5027781"/>
              <a:ext cx="11448821" cy="338437"/>
            </a:xfrm>
            <a:prstGeom prst="rightArrow">
              <a:avLst>
                <a:gd name="adj1" fmla="val 50000"/>
                <a:gd name="adj2" fmla="val 20307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1649655" y="5221286"/>
              <a:ext cx="76174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400" b="1" dirty="0" smtClean="0">
                  <a:solidFill>
                    <a:srgbClr val="00B050"/>
                  </a:solidFill>
                  <a:latin typeface="Arial" charset="0"/>
                </a:rPr>
                <a:t>2010</a:t>
              </a:r>
              <a:r>
                <a:rPr lang="zh-CN" altLang="en-US" sz="1400" b="1" dirty="0" smtClean="0">
                  <a:solidFill>
                    <a:srgbClr val="00B050"/>
                  </a:solidFill>
                  <a:latin typeface="Arial" charset="0"/>
                </a:rPr>
                <a:t>年</a:t>
              </a:r>
              <a:endParaRPr lang="zh-CN" altLang="en-US" sz="1400" b="1" dirty="0">
                <a:solidFill>
                  <a:srgbClr val="00B050"/>
                </a:solidFill>
                <a:latin typeface="Arial" charset="0"/>
              </a:endParaRPr>
            </a:p>
          </p:txBody>
        </p:sp>
        <p:sp>
          <p:nvSpPr>
            <p:cNvPr id="53" name="TextBox 16"/>
            <p:cNvSpPr txBox="1">
              <a:spLocks noChangeArrowheads="1"/>
            </p:cNvSpPr>
            <p:nvPr/>
          </p:nvSpPr>
          <p:spPr bwMode="auto">
            <a:xfrm>
              <a:off x="3568017" y="5221683"/>
              <a:ext cx="693953" cy="3069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rgbClr val="00B050"/>
                  </a:solidFill>
                  <a:latin typeface="Arial" charset="0"/>
                </a:defRPr>
              </a:lvl1pPr>
            </a:lstStyle>
            <a:p>
              <a:r>
                <a:rPr lang="en-US" altLang="zh-CN" dirty="0" smtClean="0"/>
                <a:t>2013</a:t>
              </a:r>
              <a:r>
                <a:rPr lang="zh-CN" altLang="en-US" dirty="0" smtClean="0"/>
                <a:t>年</a:t>
              </a:r>
              <a:endParaRPr lang="zh-CN" altLang="en-US" dirty="0"/>
            </a:p>
          </p:txBody>
        </p:sp>
        <p:sp>
          <p:nvSpPr>
            <p:cNvPr id="57" name="TextBox 16"/>
            <p:cNvSpPr txBox="1">
              <a:spLocks noChangeArrowheads="1"/>
            </p:cNvSpPr>
            <p:nvPr/>
          </p:nvSpPr>
          <p:spPr bwMode="auto">
            <a:xfrm>
              <a:off x="10035719" y="4411515"/>
              <a:ext cx="98759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b="0" kern="0" dirty="0">
                  <a:solidFill>
                    <a:srgbClr val="2D2D8A"/>
                  </a:solidFill>
                  <a:latin typeface="Arial" charset="0"/>
                </a:rPr>
                <a:t>1200 &amp;1250V</a:t>
              </a:r>
              <a:endParaRPr lang="zh-CN" altLang="en-US" sz="1100" b="0" kern="0" dirty="0">
                <a:solidFill>
                  <a:srgbClr val="2D2D8A"/>
                </a:solidFill>
                <a:latin typeface="Arial" charset="0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18542" y="1438741"/>
              <a:ext cx="10868308" cy="3639596"/>
              <a:chOff x="39638" y="1606128"/>
              <a:chExt cx="11600184" cy="3639596"/>
            </a:xfrm>
          </p:grpSpPr>
          <p:grpSp>
            <p:nvGrpSpPr>
              <p:cNvPr id="60" name="组合 174"/>
              <p:cNvGrpSpPr>
                <a:grpSpLocks/>
              </p:cNvGrpSpPr>
              <p:nvPr/>
            </p:nvGrpSpPr>
            <p:grpSpPr bwMode="auto">
              <a:xfrm>
                <a:off x="39638" y="2032957"/>
                <a:ext cx="4519229" cy="3212767"/>
                <a:chOff x="549271" y="1930401"/>
                <a:chExt cx="4622666" cy="3221003"/>
              </a:xfrm>
            </p:grpSpPr>
            <p:grpSp>
              <p:nvGrpSpPr>
                <p:cNvPr id="184" name="组合 254"/>
                <p:cNvGrpSpPr>
                  <a:grpSpLocks/>
                </p:cNvGrpSpPr>
                <p:nvPr/>
              </p:nvGrpSpPr>
              <p:grpSpPr bwMode="auto">
                <a:xfrm>
                  <a:off x="549271" y="1930401"/>
                  <a:ext cx="1466539" cy="3221003"/>
                  <a:chOff x="549275" y="1442858"/>
                  <a:chExt cx="1467190" cy="3221004"/>
                </a:xfrm>
              </p:grpSpPr>
              <p:pic>
                <p:nvPicPr>
                  <p:cNvPr id="250" name="Picture 20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16598" y="1685215"/>
                    <a:ext cx="1000107" cy="27307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251" name="组合 22"/>
                  <p:cNvGrpSpPr>
                    <a:grpSpLocks/>
                  </p:cNvGrpSpPr>
                  <p:nvPr/>
                </p:nvGrpSpPr>
                <p:grpSpPr bwMode="auto">
                  <a:xfrm>
                    <a:off x="590386" y="2251121"/>
                    <a:ext cx="269905" cy="1275808"/>
                    <a:chOff x="701570" y="2483895"/>
                    <a:chExt cx="270030" cy="1276163"/>
                  </a:xfrm>
                </p:grpSpPr>
                <p:cxnSp>
                  <p:nvCxnSpPr>
                    <p:cNvPr id="272" name="直接连接符 4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701570" y="2483895"/>
                      <a:ext cx="270030" cy="900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3" name="直接连接符 4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01570" y="2573905"/>
                      <a:ext cx="62894" cy="11687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4" name="直接连接符 4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49300" y="3725333"/>
                      <a:ext cx="222300" cy="347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52" name="组合 23"/>
                  <p:cNvGrpSpPr>
                    <a:grpSpLocks/>
                  </p:cNvGrpSpPr>
                  <p:nvPr/>
                </p:nvGrpSpPr>
                <p:grpSpPr bwMode="auto">
                  <a:xfrm>
                    <a:off x="552000" y="2041078"/>
                    <a:ext cx="316200" cy="2374903"/>
                    <a:chOff x="679068" y="2273159"/>
                    <a:chExt cx="316347" cy="2374903"/>
                  </a:xfrm>
                </p:grpSpPr>
                <p:cxnSp>
                  <p:nvCxnSpPr>
                    <p:cNvPr id="270" name="直接箭头连接符 4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9068" y="2273159"/>
                      <a:ext cx="315034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1" name="直接箭头连接符 4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95415" y="2273159"/>
                      <a:ext cx="0" cy="237490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53" name="组合 24"/>
                  <p:cNvGrpSpPr>
                    <a:grpSpLocks/>
                  </p:cNvGrpSpPr>
                  <p:nvPr/>
                </p:nvGrpSpPr>
                <p:grpSpPr bwMode="auto">
                  <a:xfrm>
                    <a:off x="1079429" y="1576236"/>
                    <a:ext cx="41499" cy="465961"/>
                    <a:chOff x="1184211" y="1808819"/>
                    <a:chExt cx="41517" cy="466090"/>
                  </a:xfrm>
                </p:grpSpPr>
                <p:sp>
                  <p:nvSpPr>
                    <p:cNvPr id="267" name="椭圆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9728" y="1808819"/>
                      <a:ext cx="36000" cy="3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8" name="椭圆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4211" y="2238909"/>
                      <a:ext cx="36000" cy="3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cxnSp>
                  <p:nvCxnSpPr>
                    <p:cNvPr id="269" name="直接连接符 40"/>
                    <p:cNvCxnSpPr>
                      <a:cxnSpLocks noChangeShapeType="1"/>
                      <a:stCxn id="267" idx="4"/>
                      <a:endCxn id="268" idx="0"/>
                    </p:cNvCxnSpPr>
                    <p:nvPr/>
                  </p:nvCxnSpPr>
                  <p:spPr bwMode="auto">
                    <a:xfrm flipH="1">
                      <a:off x="1202211" y="1844819"/>
                      <a:ext cx="5517" cy="3940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54" name="组合 25"/>
                  <p:cNvGrpSpPr>
                    <a:grpSpLocks/>
                  </p:cNvGrpSpPr>
                  <p:nvPr/>
                </p:nvGrpSpPr>
                <p:grpSpPr bwMode="auto">
                  <a:xfrm>
                    <a:off x="1595598" y="1540247"/>
                    <a:ext cx="45702" cy="437851"/>
                    <a:chOff x="1700685" y="1772820"/>
                    <a:chExt cx="45724" cy="437973"/>
                  </a:xfrm>
                </p:grpSpPr>
                <p:sp>
                  <p:nvSpPr>
                    <p:cNvPr id="265" name="椭圆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0409" y="1772820"/>
                      <a:ext cx="36000" cy="3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" name="椭圆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0685" y="2174793"/>
                      <a:ext cx="36000" cy="3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cxnSp>
                <p:nvCxnSpPr>
                  <p:cNvPr id="255" name="直接连接符 2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606807" y="1576237"/>
                    <a:ext cx="9719" cy="36587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256" name="组合 27"/>
                  <p:cNvGrpSpPr>
                    <a:grpSpLocks/>
                  </p:cNvGrpSpPr>
                  <p:nvPr/>
                </p:nvGrpSpPr>
                <p:grpSpPr bwMode="auto">
                  <a:xfrm>
                    <a:off x="1402424" y="4396586"/>
                    <a:ext cx="36850" cy="108187"/>
                    <a:chOff x="1184211" y="1925010"/>
                    <a:chExt cx="36867" cy="108218"/>
                  </a:xfrm>
                </p:grpSpPr>
                <p:sp>
                  <p:nvSpPr>
                    <p:cNvPr id="262" name="椭圆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078" y="1925011"/>
                      <a:ext cx="36000" cy="3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3" name="椭圆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4211" y="1997228"/>
                      <a:ext cx="36000" cy="3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cxnSp>
                  <p:nvCxnSpPr>
                    <p:cNvPr id="264" name="直接连接符 3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198940" y="1925010"/>
                      <a:ext cx="3271" cy="903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57" name="Text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275" y="1478847"/>
                    <a:ext cx="587519" cy="2159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800" dirty="0"/>
                      <a:t>Emitter</a:t>
                    </a:r>
                    <a:endParaRPr lang="zh-CN" altLang="en-US" sz="800" dirty="0"/>
                  </a:p>
                </p:txBody>
              </p:sp>
              <p:sp>
                <p:nvSpPr>
                  <p:cNvPr id="258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1777" y="1442858"/>
                    <a:ext cx="505389" cy="2159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800" dirty="0"/>
                      <a:t>Gate</a:t>
                    </a:r>
                    <a:endParaRPr lang="zh-CN" altLang="en-US" sz="800" dirty="0"/>
                  </a:p>
                </p:txBody>
              </p:sp>
              <p:sp>
                <p:nvSpPr>
                  <p:cNvPr id="259" name="Text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2848" y="1846192"/>
                    <a:ext cx="297512" cy="215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800"/>
                      <a:t>-E</a:t>
                    </a:r>
                    <a:endParaRPr lang="zh-CN" altLang="en-US" sz="800"/>
                  </a:p>
                </p:txBody>
              </p:sp>
              <p:sp>
                <p:nvSpPr>
                  <p:cNvPr id="260" name="Text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779" y="4463294"/>
                    <a:ext cx="719746" cy="200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700" dirty="0"/>
                      <a:t>Collector</a:t>
                    </a:r>
                    <a:endParaRPr lang="zh-CN" altLang="en-US" sz="700" dirty="0"/>
                  </a:p>
                </p:txBody>
              </p:sp>
              <p:sp>
                <p:nvSpPr>
                  <p:cNvPr id="261" name="TextBox 260"/>
                  <p:cNvSpPr txBox="1"/>
                  <p:nvPr/>
                </p:nvSpPr>
                <p:spPr bwMode="auto">
                  <a:xfrm>
                    <a:off x="871411" y="3131251"/>
                    <a:ext cx="1145054" cy="900091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sz="750" dirty="0">
                        <a:latin typeface="Arial" charset="0"/>
                      </a:rPr>
                      <a:t>n</a:t>
                    </a:r>
                    <a:r>
                      <a:rPr lang="en-US" altLang="zh-CN" sz="750" baseline="30000" dirty="0">
                        <a:latin typeface="Arial" charset="0"/>
                      </a:rPr>
                      <a:t>-</a:t>
                    </a:r>
                    <a:r>
                      <a:rPr lang="en-US" altLang="zh-CN" sz="750" dirty="0">
                        <a:latin typeface="Arial" charset="0"/>
                      </a:rPr>
                      <a:t>basis(</a:t>
                    </a:r>
                    <a:r>
                      <a:rPr lang="en-US" altLang="zh-CN" sz="750" dirty="0" err="1">
                        <a:latin typeface="Arial" charset="0"/>
                      </a:rPr>
                      <a:t>epi</a:t>
                    </a:r>
                    <a:r>
                      <a:rPr lang="en-US" altLang="zh-CN" sz="750" dirty="0">
                        <a:latin typeface="Arial" charset="0"/>
                      </a:rPr>
                      <a:t>)</a:t>
                    </a:r>
                  </a:p>
                  <a:p>
                    <a:pPr>
                      <a:defRPr/>
                    </a:pPr>
                    <a:endParaRPr lang="en-US" altLang="zh-CN" sz="750" dirty="0">
                      <a:latin typeface="Arial" charset="0"/>
                    </a:endParaRPr>
                  </a:p>
                  <a:p>
                    <a:pPr>
                      <a:defRPr/>
                    </a:pPr>
                    <a:endParaRPr lang="en-US" altLang="zh-CN" sz="750" dirty="0">
                      <a:latin typeface="Arial" charset="0"/>
                    </a:endParaRPr>
                  </a:p>
                  <a:p>
                    <a:pPr>
                      <a:defRPr/>
                    </a:pPr>
                    <a:r>
                      <a:rPr lang="en-US" altLang="zh-CN" sz="750" dirty="0">
                        <a:latin typeface="Arial" charset="0"/>
                      </a:rPr>
                      <a:t>n</a:t>
                    </a:r>
                    <a:r>
                      <a:rPr lang="en-US" altLang="zh-CN" sz="750" baseline="30000" dirty="0">
                        <a:latin typeface="Arial" charset="0"/>
                      </a:rPr>
                      <a:t>+</a:t>
                    </a:r>
                    <a:r>
                      <a:rPr lang="en-US" altLang="zh-CN" sz="750" dirty="0">
                        <a:latin typeface="Arial" charset="0"/>
                      </a:rPr>
                      <a:t>buffer(</a:t>
                    </a:r>
                    <a:r>
                      <a:rPr lang="en-US" altLang="zh-CN" sz="750" dirty="0" err="1">
                        <a:latin typeface="Arial" charset="0"/>
                      </a:rPr>
                      <a:t>epi</a:t>
                    </a:r>
                    <a:r>
                      <a:rPr lang="en-US" altLang="zh-CN" sz="750" dirty="0">
                        <a:latin typeface="Arial" charset="0"/>
                      </a:rPr>
                      <a:t>)</a:t>
                    </a:r>
                  </a:p>
                  <a:p>
                    <a:pPr>
                      <a:defRPr/>
                    </a:pPr>
                    <a:endParaRPr lang="en-US" altLang="zh-CN" sz="750" dirty="0">
                      <a:latin typeface="Arial" charset="0"/>
                    </a:endParaRPr>
                  </a:p>
                  <a:p>
                    <a:pPr>
                      <a:defRPr/>
                    </a:pPr>
                    <a:endParaRPr lang="en-US" altLang="zh-CN" sz="750" dirty="0">
                      <a:latin typeface="Arial" charset="0"/>
                    </a:endParaRPr>
                  </a:p>
                  <a:p>
                    <a:pPr>
                      <a:defRPr/>
                    </a:pPr>
                    <a:r>
                      <a:rPr lang="en-US" altLang="zh-CN" sz="750" dirty="0">
                        <a:latin typeface="Arial" charset="0"/>
                      </a:rPr>
                      <a:t>p</a:t>
                    </a:r>
                    <a:r>
                      <a:rPr lang="en-US" altLang="zh-CN" sz="750" baseline="30000" dirty="0">
                        <a:latin typeface="Arial" charset="0"/>
                      </a:rPr>
                      <a:t>+</a:t>
                    </a:r>
                    <a:r>
                      <a:rPr lang="en-US" altLang="zh-CN" sz="750" dirty="0">
                        <a:latin typeface="Arial" charset="0"/>
                      </a:rPr>
                      <a:t>emitter(substrate)</a:t>
                    </a:r>
                    <a:endParaRPr lang="zh-CN" altLang="en-US" sz="750" dirty="0">
                      <a:latin typeface="Arial" charset="0"/>
                    </a:endParaRPr>
                  </a:p>
                </p:txBody>
              </p:sp>
            </p:grpSp>
            <p:sp>
              <p:nvSpPr>
                <p:cNvPr id="185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1956428" y="4408724"/>
                  <a:ext cx="637838" cy="2377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100" dirty="0">
                      <a:solidFill>
                        <a:schemeClr val="accent6">
                          <a:lumMod val="75000"/>
                        </a:schemeClr>
                      </a:solidFill>
                      <a:latin typeface="Arial" charset="0"/>
                    </a:rPr>
                    <a:t>280um</a:t>
                  </a:r>
                  <a:endParaRPr lang="zh-CN" altLang="en-US" sz="11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86" name="组合 208"/>
                <p:cNvGrpSpPr>
                  <a:grpSpLocks/>
                </p:cNvGrpSpPr>
                <p:nvPr/>
              </p:nvGrpSpPr>
              <p:grpSpPr bwMode="auto">
                <a:xfrm>
                  <a:off x="3773754" y="1930401"/>
                  <a:ext cx="1398183" cy="1846844"/>
                  <a:chOff x="3777086" y="1038240"/>
                  <a:chExt cx="1398164" cy="1846756"/>
                </a:xfrm>
              </p:grpSpPr>
              <p:pic>
                <p:nvPicPr>
                  <p:cNvPr id="219" name="Picture 20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66955" y="1385140"/>
                    <a:ext cx="809371" cy="11956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220" name="组合 129"/>
                  <p:cNvGrpSpPr>
                    <a:grpSpLocks/>
                  </p:cNvGrpSpPr>
                  <p:nvPr/>
                </p:nvGrpSpPr>
                <p:grpSpPr bwMode="auto">
                  <a:xfrm>
                    <a:off x="3777086" y="1047448"/>
                    <a:ext cx="588358" cy="540029"/>
                    <a:chOff x="684402" y="1366231"/>
                    <a:chExt cx="587792" cy="539922"/>
                  </a:xfrm>
                </p:grpSpPr>
                <p:grpSp>
                  <p:nvGrpSpPr>
                    <p:cNvPr id="245" name="组合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211" y="1456383"/>
                      <a:ext cx="41517" cy="449770"/>
                      <a:chOff x="1184211" y="1456383"/>
                      <a:chExt cx="41517" cy="449770"/>
                    </a:xfrm>
                  </p:grpSpPr>
                  <p:sp>
                    <p:nvSpPr>
                      <p:cNvPr id="247" name="椭圆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9726" y="1474210"/>
                        <a:ext cx="36002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8" name="椭圆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4211" y="187015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cxnSp>
                    <p:nvCxnSpPr>
                      <p:cNvPr id="249" name="直接连接符 15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1192311" y="1456383"/>
                        <a:ext cx="5517" cy="3940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246" name="TextBox 1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4402" y="1366231"/>
                      <a:ext cx="587792" cy="2005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700" dirty="0"/>
                        <a:t>Emitter</a:t>
                      </a:r>
                      <a:endParaRPr lang="zh-CN" altLang="en-US" sz="700" dirty="0"/>
                    </a:p>
                  </p:txBody>
                </p:sp>
              </p:grpSp>
              <p:grpSp>
                <p:nvGrpSpPr>
                  <p:cNvPr id="221" name="组合 130"/>
                  <p:cNvGrpSpPr>
                    <a:grpSpLocks/>
                  </p:cNvGrpSpPr>
                  <p:nvPr/>
                </p:nvGrpSpPr>
                <p:grpSpPr bwMode="auto">
                  <a:xfrm>
                    <a:off x="4539163" y="1038240"/>
                    <a:ext cx="424182" cy="585230"/>
                    <a:chOff x="1458940" y="1332591"/>
                    <a:chExt cx="423774" cy="585114"/>
                  </a:xfrm>
                </p:grpSpPr>
                <p:grpSp>
                  <p:nvGrpSpPr>
                    <p:cNvPr id="240" name="组合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0409" y="1521764"/>
                      <a:ext cx="43610" cy="395941"/>
                      <a:chOff x="1710409" y="1521764"/>
                      <a:chExt cx="43610" cy="395941"/>
                    </a:xfrm>
                  </p:grpSpPr>
                  <p:sp>
                    <p:nvSpPr>
                      <p:cNvPr id="243" name="椭圆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10409" y="1521764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4" name="椭圆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18019" y="1881705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cxnSp>
                  <p:nvCxnSpPr>
                    <p:cNvPr id="241" name="直接连接符 14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738449" y="1535383"/>
                      <a:ext cx="7610" cy="32819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242" name="TextBox 1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58940" y="1332591"/>
                      <a:ext cx="423774" cy="2005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700" dirty="0"/>
                        <a:t>Gate</a:t>
                      </a:r>
                      <a:endParaRPr lang="zh-CN" altLang="en-US" sz="700" dirty="0"/>
                    </a:p>
                  </p:txBody>
                </p:sp>
              </p:grpSp>
              <p:grpSp>
                <p:nvGrpSpPr>
                  <p:cNvPr id="222" name="组合 131"/>
                  <p:cNvGrpSpPr>
                    <a:grpSpLocks/>
                  </p:cNvGrpSpPr>
                  <p:nvPr/>
                </p:nvGrpSpPr>
                <p:grpSpPr bwMode="auto">
                  <a:xfrm>
                    <a:off x="3796255" y="1436188"/>
                    <a:ext cx="343976" cy="1209883"/>
                    <a:chOff x="2637504" y="1862743"/>
                    <a:chExt cx="338048" cy="1234603"/>
                  </a:xfrm>
                </p:grpSpPr>
                <p:grpSp>
                  <p:nvGrpSpPr>
                    <p:cNvPr id="236" name="组合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37504" y="2053853"/>
                      <a:ext cx="315034" cy="1043493"/>
                      <a:chOff x="679068" y="1687272"/>
                      <a:chExt cx="316347" cy="1043493"/>
                    </a:xfrm>
                  </p:grpSpPr>
                  <p:cxnSp>
                    <p:nvCxnSpPr>
                      <p:cNvPr id="238" name="直接箭头连接符 1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679068" y="1687272"/>
                        <a:ext cx="315034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round/>
                        <a:headEnd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39" name="直接箭头连接符 14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995415" y="1687272"/>
                        <a:ext cx="0" cy="1043493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round/>
                        <a:headEnd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237" name="TextBox 1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8137" y="1862743"/>
                      <a:ext cx="327415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800">
                          <a:solidFill>
                            <a:srgbClr val="C00000"/>
                          </a:solidFill>
                        </a:rPr>
                        <a:t>-E</a:t>
                      </a:r>
                      <a:endParaRPr lang="zh-CN" altLang="en-US" sz="80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  <p:grpSp>
                <p:nvGrpSpPr>
                  <p:cNvPr id="223" name="组合 132"/>
                  <p:cNvGrpSpPr>
                    <a:grpSpLocks/>
                  </p:cNvGrpSpPr>
                  <p:nvPr/>
                </p:nvGrpSpPr>
                <p:grpSpPr bwMode="auto">
                  <a:xfrm>
                    <a:off x="4211963" y="2523502"/>
                    <a:ext cx="720783" cy="361494"/>
                    <a:chOff x="1151620" y="4467352"/>
                    <a:chExt cx="720080" cy="361422"/>
                  </a:xfrm>
                </p:grpSpPr>
                <p:grpSp>
                  <p:nvGrpSpPr>
                    <p:cNvPr id="231" name="组合 1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07384" y="4467352"/>
                      <a:ext cx="36867" cy="143989"/>
                      <a:chOff x="1184211" y="1762401"/>
                      <a:chExt cx="36867" cy="143989"/>
                    </a:xfrm>
                  </p:grpSpPr>
                  <p:sp>
                    <p:nvSpPr>
                      <p:cNvPr id="233" name="椭圆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5078" y="1762401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34" name="椭圆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4211" y="1870390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cxnSp>
                    <p:nvCxnSpPr>
                      <p:cNvPr id="235" name="直接连接符 14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198940" y="1780011"/>
                        <a:ext cx="3271" cy="9038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232" name="TextBox 1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1620" y="4628256"/>
                      <a:ext cx="720080" cy="2005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700"/>
                        <a:t>Collector</a:t>
                      </a:r>
                      <a:endParaRPr lang="zh-CN" altLang="en-US" sz="700"/>
                    </a:p>
                  </p:txBody>
                </p:sp>
              </p:grpSp>
              <p:grpSp>
                <p:nvGrpSpPr>
                  <p:cNvPr id="224" name="组合 133"/>
                  <p:cNvGrpSpPr>
                    <a:grpSpLocks/>
                  </p:cNvGrpSpPr>
                  <p:nvPr/>
                </p:nvGrpSpPr>
                <p:grpSpPr bwMode="auto">
                  <a:xfrm>
                    <a:off x="3811553" y="1738399"/>
                    <a:ext cx="302210" cy="618477"/>
                    <a:chOff x="3955049" y="2154451"/>
                    <a:chExt cx="301916" cy="618354"/>
                  </a:xfrm>
                </p:grpSpPr>
                <p:cxnSp>
                  <p:nvCxnSpPr>
                    <p:cNvPr id="227" name="直接连接符 13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955049" y="2154451"/>
                      <a:ext cx="301916" cy="900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28" name="直接连接符 13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960762" y="2244466"/>
                      <a:ext cx="17872" cy="4008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29" name="直接连接符 13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978634" y="2645136"/>
                      <a:ext cx="53616" cy="554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0" name="直接连接符 13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032250" y="2700833"/>
                      <a:ext cx="224715" cy="7197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25" name="矩形 232"/>
                  <p:cNvSpPr>
                    <a:spLocks noChangeArrowheads="1"/>
                  </p:cNvSpPr>
                  <p:nvPr/>
                </p:nvSpPr>
                <p:spPr bwMode="auto">
                  <a:xfrm>
                    <a:off x="4108450" y="1975744"/>
                    <a:ext cx="1047750" cy="215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800"/>
                      <a:t>n</a:t>
                    </a:r>
                    <a:r>
                      <a:rPr lang="en-US" altLang="zh-CN" sz="800" baseline="30000"/>
                      <a:t>-</a:t>
                    </a:r>
                    <a:r>
                      <a:rPr lang="en-US" altLang="zh-CN" sz="800"/>
                      <a:t>basis(substrate)</a:t>
                    </a:r>
                  </a:p>
                </p:txBody>
              </p:sp>
              <p:sp>
                <p:nvSpPr>
                  <p:cNvPr id="226" name="矩形 233"/>
                  <p:cNvSpPr>
                    <a:spLocks noChangeArrowheads="1"/>
                  </p:cNvSpPr>
                  <p:nvPr/>
                </p:nvSpPr>
                <p:spPr bwMode="auto">
                  <a:xfrm>
                    <a:off x="4129088" y="2263800"/>
                    <a:ext cx="1046162" cy="215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800" dirty="0">
                        <a:solidFill>
                          <a:schemeClr val="bg1"/>
                        </a:solidFill>
                      </a:rPr>
                      <a:t>n fieldstop</a:t>
                    </a:r>
                  </a:p>
                </p:txBody>
              </p:sp>
            </p:grpSp>
            <p:grpSp>
              <p:nvGrpSpPr>
                <p:cNvPr id="187" name="组合 205"/>
                <p:cNvGrpSpPr>
                  <a:grpSpLocks/>
                </p:cNvGrpSpPr>
                <p:nvPr/>
              </p:nvGrpSpPr>
              <p:grpSpPr bwMode="auto">
                <a:xfrm>
                  <a:off x="2181702" y="1935885"/>
                  <a:ext cx="1370032" cy="2175037"/>
                  <a:chOff x="2143124" y="1988837"/>
                  <a:chExt cx="1370014" cy="2174939"/>
                </a:xfrm>
              </p:grpSpPr>
              <p:pic>
                <p:nvPicPr>
                  <p:cNvPr id="191" name="Picture 20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01770" y="2303875"/>
                    <a:ext cx="852357" cy="15751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92" name="组合 48"/>
                  <p:cNvGrpSpPr>
                    <a:grpSpLocks/>
                  </p:cNvGrpSpPr>
                  <p:nvPr/>
                </p:nvGrpSpPr>
                <p:grpSpPr bwMode="auto">
                  <a:xfrm>
                    <a:off x="2143124" y="2492479"/>
                    <a:ext cx="316422" cy="1443735"/>
                    <a:chOff x="2411760" y="2750513"/>
                    <a:chExt cx="316347" cy="1443572"/>
                  </a:xfrm>
                </p:grpSpPr>
                <p:grpSp>
                  <p:nvGrpSpPr>
                    <p:cNvPr id="213" name="组合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18319" y="2948082"/>
                      <a:ext cx="309788" cy="1035115"/>
                      <a:chOff x="1360702" y="2917538"/>
                      <a:chExt cx="309788" cy="1035115"/>
                    </a:xfrm>
                  </p:grpSpPr>
                  <p:cxnSp>
                    <p:nvCxnSpPr>
                      <p:cNvPr id="217" name="直接连接符 7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1360702" y="2917538"/>
                        <a:ext cx="301916" cy="900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18" name="直接连接符 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366362" y="3007548"/>
                        <a:ext cx="304128" cy="94510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214" name="组合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11760" y="2750513"/>
                      <a:ext cx="316347" cy="1443572"/>
                      <a:chOff x="679068" y="2273159"/>
                      <a:chExt cx="316347" cy="1443572"/>
                    </a:xfrm>
                  </p:grpSpPr>
                  <p:cxnSp>
                    <p:nvCxnSpPr>
                      <p:cNvPr id="215" name="直接箭头连接符 7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679068" y="2273159"/>
                        <a:ext cx="315034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16" name="直接箭头连接符 7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995415" y="2273159"/>
                        <a:ext cx="0" cy="1443572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193" name="组合 49"/>
                  <p:cNvGrpSpPr>
                    <a:grpSpLocks/>
                  </p:cNvGrpSpPr>
                  <p:nvPr/>
                </p:nvGrpSpPr>
                <p:grpSpPr bwMode="auto">
                  <a:xfrm>
                    <a:off x="2143127" y="1988837"/>
                    <a:ext cx="587933" cy="563569"/>
                    <a:chOff x="653839" y="1711403"/>
                    <a:chExt cx="587791" cy="563506"/>
                  </a:xfrm>
                </p:grpSpPr>
                <p:grpSp>
                  <p:nvGrpSpPr>
                    <p:cNvPr id="208" name="组合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211" y="1808819"/>
                      <a:ext cx="41517" cy="466090"/>
                      <a:chOff x="1184211" y="1808819"/>
                      <a:chExt cx="41517" cy="466090"/>
                    </a:xfrm>
                  </p:grpSpPr>
                  <p:sp>
                    <p:nvSpPr>
                      <p:cNvPr id="210" name="椭圆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9728" y="180881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1" name="椭圆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4211" y="223890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cxnSp>
                    <p:nvCxnSpPr>
                      <p:cNvPr id="212" name="直接连接符 67"/>
                      <p:cNvCxnSpPr>
                        <a:cxnSpLocks noChangeShapeType="1"/>
                        <a:stCxn id="210" idx="4"/>
                        <a:endCxn id="211" idx="0"/>
                      </p:cNvCxnSpPr>
                      <p:nvPr/>
                    </p:nvCxnSpPr>
                    <p:spPr bwMode="auto">
                      <a:xfrm flipH="1">
                        <a:off x="1202211" y="1844819"/>
                        <a:ext cx="5517" cy="3940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209" name="Text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3839" y="1711403"/>
                      <a:ext cx="587791" cy="2005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700" dirty="0"/>
                        <a:t>Emitter</a:t>
                      </a:r>
                      <a:endParaRPr lang="zh-CN" altLang="en-US" sz="700" dirty="0"/>
                    </a:p>
                  </p:txBody>
                </p:sp>
              </p:grpSp>
              <p:grpSp>
                <p:nvGrpSpPr>
                  <p:cNvPr id="194" name="组合 50"/>
                  <p:cNvGrpSpPr>
                    <a:grpSpLocks/>
                  </p:cNvGrpSpPr>
                  <p:nvPr/>
                </p:nvGrpSpPr>
                <p:grpSpPr bwMode="auto">
                  <a:xfrm>
                    <a:off x="2816810" y="1988840"/>
                    <a:ext cx="505745" cy="546035"/>
                    <a:chOff x="1286635" y="1675404"/>
                    <a:chExt cx="505623" cy="545973"/>
                  </a:xfrm>
                </p:grpSpPr>
                <p:grpSp>
                  <p:nvGrpSpPr>
                    <p:cNvPr id="203" name="组合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0685" y="1854040"/>
                      <a:ext cx="45724" cy="356753"/>
                      <a:chOff x="1700685" y="1854040"/>
                      <a:chExt cx="45724" cy="356753"/>
                    </a:xfrm>
                  </p:grpSpPr>
                  <p:sp>
                    <p:nvSpPr>
                      <p:cNvPr id="206" name="椭圆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10409" y="1854040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7" name="椭圆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00685" y="217479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cxnSp>
                  <p:nvCxnSpPr>
                    <p:cNvPr id="204" name="直接连接符 5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18685" y="1855404"/>
                      <a:ext cx="9724" cy="36597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205" name="Text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86635" y="1675404"/>
                      <a:ext cx="505623" cy="2308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900"/>
                        <a:t>Gate</a:t>
                      </a:r>
                      <a:endParaRPr lang="zh-CN" altLang="en-US" sz="900"/>
                    </a:p>
                  </p:txBody>
                </p:sp>
              </p:grpSp>
              <p:sp>
                <p:nvSpPr>
                  <p:cNvPr id="195" name="Text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5628" y="2289539"/>
                    <a:ext cx="327493" cy="1780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800"/>
                      <a:t>-E</a:t>
                    </a:r>
                    <a:endParaRPr lang="zh-CN" altLang="en-US" sz="800"/>
                  </a:p>
                </p:txBody>
              </p:sp>
              <p:grpSp>
                <p:nvGrpSpPr>
                  <p:cNvPr id="196" name="组合 52"/>
                  <p:cNvGrpSpPr>
                    <a:grpSpLocks/>
                  </p:cNvGrpSpPr>
                  <p:nvPr/>
                </p:nvGrpSpPr>
                <p:grpSpPr bwMode="auto">
                  <a:xfrm>
                    <a:off x="2626145" y="3846190"/>
                    <a:ext cx="720256" cy="317586"/>
                    <a:chOff x="1151620" y="4844845"/>
                    <a:chExt cx="720080" cy="317551"/>
                  </a:xfrm>
                </p:grpSpPr>
                <p:grpSp>
                  <p:nvGrpSpPr>
                    <p:cNvPr id="198" name="组合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07384" y="4844845"/>
                      <a:ext cx="36867" cy="135390"/>
                      <a:chOff x="1184211" y="2139894"/>
                      <a:chExt cx="36867" cy="135390"/>
                    </a:xfrm>
                  </p:grpSpPr>
                  <p:sp>
                    <p:nvSpPr>
                      <p:cNvPr id="200" name="椭圆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5078" y="2139894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1" name="椭圆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4211" y="223890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cxnSp>
                    <p:nvCxnSpPr>
                      <p:cNvPr id="202" name="直接连接符 5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198940" y="2184899"/>
                        <a:ext cx="3271" cy="9038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199" name="Text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1620" y="4961860"/>
                      <a:ext cx="720080" cy="2005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700"/>
                        <a:t>Collector</a:t>
                      </a:r>
                      <a:endParaRPr lang="zh-CN" altLang="en-US" sz="700"/>
                    </a:p>
                  </p:txBody>
                </p:sp>
              </p:grpSp>
              <p:sp>
                <p:nvSpPr>
                  <p:cNvPr id="197" name="矩形 234"/>
                  <p:cNvSpPr>
                    <a:spLocks noChangeArrowheads="1"/>
                  </p:cNvSpPr>
                  <p:nvPr/>
                </p:nvSpPr>
                <p:spPr bwMode="auto">
                  <a:xfrm>
                    <a:off x="2465388" y="3421373"/>
                    <a:ext cx="1047750" cy="215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800"/>
                      <a:t>n</a:t>
                    </a:r>
                    <a:r>
                      <a:rPr lang="en-US" altLang="zh-CN" sz="800" baseline="30000"/>
                      <a:t>-</a:t>
                    </a:r>
                    <a:r>
                      <a:rPr lang="en-US" altLang="zh-CN" sz="800"/>
                      <a:t>basis(substrate)</a:t>
                    </a:r>
                  </a:p>
                </p:txBody>
              </p:sp>
            </p:grpSp>
            <p:sp>
              <p:nvSpPr>
                <p:cNvPr id="188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071028" y="4331246"/>
                  <a:ext cx="637838" cy="2377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100" dirty="0">
                      <a:solidFill>
                        <a:schemeClr val="accent6">
                          <a:lumMod val="75000"/>
                        </a:schemeClr>
                      </a:solidFill>
                      <a:latin typeface="Arial" charset="0"/>
                    </a:rPr>
                    <a:t>100um</a:t>
                  </a:r>
                  <a:endParaRPr lang="zh-CN" altLang="en-US" sz="11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endParaRPr>
                </a:p>
              </p:txBody>
            </p:sp>
            <p:sp>
              <p:nvSpPr>
                <p:cNvPr id="189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4563076" y="4234468"/>
                  <a:ext cx="556490" cy="2377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100" dirty="0">
                      <a:solidFill>
                        <a:schemeClr val="accent6">
                          <a:lumMod val="75000"/>
                        </a:schemeClr>
                      </a:solidFill>
                      <a:latin typeface="Arial" charset="0"/>
                    </a:rPr>
                    <a:t>80um</a:t>
                  </a:r>
                  <a:endParaRPr lang="zh-CN" altLang="en-US" sz="11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endParaRPr>
                </a:p>
              </p:txBody>
            </p:sp>
            <p:sp>
              <p:nvSpPr>
                <p:cNvPr id="190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064851" y="4741298"/>
                  <a:ext cx="637838" cy="2377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fontAlgn="auto">
                    <a:spcBef>
                      <a:spcPts val="0"/>
                    </a:spcBef>
                    <a:spcAft>
                      <a:spcPts val="0"/>
                    </a:spcAft>
                    <a:defRPr sz="1100" b="0" kern="0">
                      <a:solidFill>
                        <a:srgbClr val="2D2D8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defRPr>
                  </a:lvl1pPr>
                </a:lstStyle>
                <a:p>
                  <a:r>
                    <a:rPr lang="en-US" altLang="zh-CN" dirty="0">
                      <a:effectLst/>
                    </a:rPr>
                    <a:t>170um</a:t>
                  </a:r>
                  <a:endParaRPr lang="zh-CN" altLang="en-US" dirty="0">
                    <a:effectLst/>
                  </a:endParaRPr>
                </a:p>
              </p:txBody>
            </p:sp>
          </p:grpSp>
          <p:sp>
            <p:nvSpPr>
              <p:cNvPr id="61" name="TextBox 16"/>
              <p:cNvSpPr txBox="1">
                <a:spLocks noChangeArrowheads="1"/>
              </p:cNvSpPr>
              <p:nvPr/>
            </p:nvSpPr>
            <p:spPr bwMode="auto">
              <a:xfrm>
                <a:off x="6660954" y="4195804"/>
                <a:ext cx="544037" cy="237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1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rPr>
                  <a:t>90um</a:t>
                </a:r>
                <a:endParaRPr lang="zh-CN" altLang="en-US" sz="11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62" name="TextBox 16"/>
              <p:cNvSpPr txBox="1">
                <a:spLocks noChangeArrowheads="1"/>
              </p:cNvSpPr>
              <p:nvPr/>
            </p:nvSpPr>
            <p:spPr bwMode="auto">
              <a:xfrm>
                <a:off x="8169568" y="4064028"/>
                <a:ext cx="544037" cy="237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1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rPr>
                  <a:t>70um</a:t>
                </a:r>
                <a:endParaRPr lang="zh-CN" altLang="en-US" sz="11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63" name="TextBox 16"/>
              <p:cNvSpPr txBox="1">
                <a:spLocks noChangeArrowheads="1"/>
              </p:cNvSpPr>
              <p:nvPr/>
            </p:nvSpPr>
            <p:spPr bwMode="auto">
              <a:xfrm>
                <a:off x="9696428" y="4005064"/>
                <a:ext cx="544037" cy="237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1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rPr>
                  <a:t>55um</a:t>
                </a:r>
                <a:endParaRPr lang="zh-CN" altLang="en-US" sz="11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64" name="TextBox 16"/>
              <p:cNvSpPr txBox="1">
                <a:spLocks noChangeArrowheads="1"/>
              </p:cNvSpPr>
              <p:nvPr/>
            </p:nvSpPr>
            <p:spPr bwMode="auto">
              <a:xfrm>
                <a:off x="6666431" y="4578901"/>
                <a:ext cx="623565" cy="237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00" b="0" kern="0" dirty="0">
                    <a:solidFill>
                      <a:srgbClr val="2D2D8A"/>
                    </a:solidFill>
                    <a:latin typeface="Arial" charset="0"/>
                  </a:rPr>
                  <a:t>150um</a:t>
                </a:r>
                <a:endParaRPr lang="zh-CN" altLang="en-US" sz="1100" b="0" kern="0" dirty="0">
                  <a:solidFill>
                    <a:srgbClr val="2D2D8A"/>
                  </a:solidFill>
                  <a:latin typeface="Arial" charset="0"/>
                </a:endParaRPr>
              </a:p>
            </p:txBody>
          </p:sp>
          <p:sp>
            <p:nvSpPr>
              <p:cNvPr id="65" name="TextBox 16"/>
              <p:cNvSpPr txBox="1">
                <a:spLocks noChangeArrowheads="1"/>
              </p:cNvSpPr>
              <p:nvPr/>
            </p:nvSpPr>
            <p:spPr bwMode="auto">
              <a:xfrm>
                <a:off x="10624641" y="4171774"/>
                <a:ext cx="933562" cy="237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1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rPr>
                  <a:t>600 &amp; 650V</a:t>
                </a:r>
                <a:endParaRPr lang="zh-CN" altLang="en-US" sz="11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66" name="TextBox 16"/>
              <p:cNvSpPr txBox="1">
                <a:spLocks noChangeArrowheads="1"/>
              </p:cNvSpPr>
              <p:nvPr/>
            </p:nvSpPr>
            <p:spPr bwMode="auto">
              <a:xfrm>
                <a:off x="8118663" y="4499750"/>
                <a:ext cx="623565" cy="237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00" b="0" kern="0" dirty="0">
                    <a:solidFill>
                      <a:srgbClr val="2D2D8A"/>
                    </a:solidFill>
                    <a:latin typeface="Arial" charset="0"/>
                  </a:rPr>
                  <a:t>120um</a:t>
                </a:r>
                <a:endParaRPr lang="zh-CN" altLang="en-US" sz="1100" b="0" kern="0" dirty="0">
                  <a:solidFill>
                    <a:srgbClr val="2D2D8A"/>
                  </a:solidFill>
                  <a:latin typeface="Arial" charset="0"/>
                </a:endParaRPr>
              </a:p>
            </p:txBody>
          </p:sp>
          <p:cxnSp>
            <p:nvCxnSpPr>
              <p:cNvPr id="67" name="直接连接符 374"/>
              <p:cNvCxnSpPr>
                <a:cxnSpLocks noChangeShapeType="1"/>
              </p:cNvCxnSpPr>
              <p:nvPr/>
            </p:nvCxnSpPr>
            <p:spPr bwMode="auto">
              <a:xfrm flipV="1">
                <a:off x="1479722" y="4548635"/>
                <a:ext cx="9671970" cy="608557"/>
              </a:xfrm>
              <a:prstGeom prst="line">
                <a:avLst/>
              </a:prstGeom>
              <a:noFill/>
              <a:ln w="38100" algn="ctr">
                <a:solidFill>
                  <a:srgbClr val="2D2D8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8" name="组合 21"/>
              <p:cNvGrpSpPr>
                <a:grpSpLocks/>
              </p:cNvGrpSpPr>
              <p:nvPr/>
            </p:nvGrpSpPr>
            <p:grpSpPr bwMode="auto">
              <a:xfrm>
                <a:off x="4429349" y="2117545"/>
                <a:ext cx="4184486" cy="1986372"/>
                <a:chOff x="1993804" y="1040701"/>
                <a:chExt cx="4694161" cy="2216272"/>
              </a:xfrm>
            </p:grpSpPr>
            <p:grpSp>
              <p:nvGrpSpPr>
                <p:cNvPr id="85" name="组合 210"/>
                <p:cNvGrpSpPr>
                  <a:grpSpLocks/>
                </p:cNvGrpSpPr>
                <p:nvPr/>
              </p:nvGrpSpPr>
              <p:grpSpPr bwMode="auto">
                <a:xfrm>
                  <a:off x="3640984" y="1093405"/>
                  <a:ext cx="1740174" cy="2053596"/>
                  <a:chOff x="5367338" y="1308064"/>
                  <a:chExt cx="1740149" cy="2053503"/>
                </a:xfrm>
              </p:grpSpPr>
              <p:pic>
                <p:nvPicPr>
                  <p:cNvPr id="152" name="Picture 206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42130" y="1763815"/>
                    <a:ext cx="886808" cy="12911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53" name="组合 164"/>
                  <p:cNvGrpSpPr>
                    <a:grpSpLocks/>
                  </p:cNvGrpSpPr>
                  <p:nvPr/>
                </p:nvGrpSpPr>
                <p:grpSpPr bwMode="auto">
                  <a:xfrm>
                    <a:off x="6395565" y="1308064"/>
                    <a:ext cx="711922" cy="590763"/>
                    <a:chOff x="1175019" y="1684161"/>
                    <a:chExt cx="711572" cy="590748"/>
                  </a:xfrm>
                </p:grpSpPr>
                <p:grpSp>
                  <p:nvGrpSpPr>
                    <p:cNvPr id="179" name="组合 1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211" y="1808819"/>
                      <a:ext cx="41517" cy="466090"/>
                      <a:chOff x="1184211" y="1808819"/>
                      <a:chExt cx="41517" cy="466090"/>
                    </a:xfrm>
                  </p:grpSpPr>
                  <p:sp>
                    <p:nvSpPr>
                      <p:cNvPr id="181" name="椭圆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79925" y="1808740"/>
                        <a:ext cx="29432" cy="3560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90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800" b="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182" name="椭圆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75020" y="2239343"/>
                        <a:ext cx="29432" cy="3560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90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800" b="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cxnSp>
                    <p:nvCxnSpPr>
                      <p:cNvPr id="183" name="直接连接符 193"/>
                      <p:cNvCxnSpPr>
                        <a:cxnSpLocks noChangeShapeType="1"/>
                        <a:stCxn id="181" idx="4"/>
                        <a:endCxn id="182" idx="0"/>
                      </p:cNvCxnSpPr>
                      <p:nvPr/>
                    </p:nvCxnSpPr>
                    <p:spPr bwMode="auto">
                      <a:xfrm flipH="1">
                        <a:off x="1202211" y="1844819"/>
                        <a:ext cx="5517" cy="394090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180" name="TextBox 1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5019" y="1684161"/>
                      <a:ext cx="711572" cy="2575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900" kern="0" dirty="0" smtClean="0">
                          <a:solidFill>
                            <a:srgbClr val="000000"/>
                          </a:solidFill>
                        </a:rPr>
                        <a:t>Emitter</a:t>
                      </a:r>
                      <a:endParaRPr lang="zh-CN" altLang="en-US" sz="900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54" name="组合 165"/>
                  <p:cNvGrpSpPr>
                    <a:grpSpLocks/>
                  </p:cNvGrpSpPr>
                  <p:nvPr/>
                </p:nvGrpSpPr>
                <p:grpSpPr bwMode="auto">
                  <a:xfrm>
                    <a:off x="5850499" y="1411634"/>
                    <a:ext cx="521854" cy="574318"/>
                    <a:chOff x="1336696" y="1503248"/>
                    <a:chExt cx="521597" cy="574303"/>
                  </a:xfrm>
                </p:grpSpPr>
                <p:grpSp>
                  <p:nvGrpSpPr>
                    <p:cNvPr id="174" name="组合 1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7985" y="1722429"/>
                      <a:ext cx="22892" cy="355122"/>
                      <a:chOff x="1717985" y="1722429"/>
                      <a:chExt cx="22892" cy="355122"/>
                    </a:xfrm>
                  </p:grpSpPr>
                  <p:sp>
                    <p:nvSpPr>
                      <p:cNvPr id="177" name="椭圆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17985" y="1722429"/>
                        <a:ext cx="22892" cy="35602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90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800" b="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178" name="椭圆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17985" y="2041951"/>
                        <a:ext cx="19621" cy="3560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90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800" b="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75" name="直接连接符 18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725092" y="1733392"/>
                      <a:ext cx="7610" cy="32819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76" name="TextBox 1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36696" y="1503248"/>
                      <a:ext cx="521597" cy="2403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800" kern="0" dirty="0" smtClean="0">
                          <a:solidFill>
                            <a:srgbClr val="000000"/>
                          </a:solidFill>
                        </a:rPr>
                        <a:t>Gate</a:t>
                      </a:r>
                      <a:endParaRPr lang="zh-CN" altLang="en-US" sz="800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55" name="组合 166"/>
                  <p:cNvGrpSpPr>
                    <a:grpSpLocks/>
                  </p:cNvGrpSpPr>
                  <p:nvPr/>
                </p:nvGrpSpPr>
                <p:grpSpPr bwMode="auto">
                  <a:xfrm>
                    <a:off x="5811548" y="3023955"/>
                    <a:ext cx="953734" cy="337612"/>
                    <a:chOff x="1126253" y="4844845"/>
                    <a:chExt cx="953265" cy="408499"/>
                  </a:xfrm>
                </p:grpSpPr>
                <p:grpSp>
                  <p:nvGrpSpPr>
                    <p:cNvPr id="169" name="组合 1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07384" y="4844845"/>
                      <a:ext cx="36867" cy="135390"/>
                      <a:chOff x="1184211" y="2139894"/>
                      <a:chExt cx="36867" cy="135390"/>
                    </a:xfrm>
                  </p:grpSpPr>
                  <p:sp>
                    <p:nvSpPr>
                      <p:cNvPr id="171" name="椭圆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69344" y="2120119"/>
                        <a:ext cx="40878" cy="3692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90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800" b="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172" name="椭圆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67710" y="2218581"/>
                        <a:ext cx="42512" cy="3692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90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800" b="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cxnSp>
                    <p:nvCxnSpPr>
                      <p:cNvPr id="173" name="直接连接符 18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198940" y="2184899"/>
                        <a:ext cx="3271" cy="90385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170" name="TextBox 1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6253" y="4962507"/>
                      <a:ext cx="953265" cy="2908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800" kern="0" dirty="0" smtClean="0">
                          <a:solidFill>
                            <a:srgbClr val="000000"/>
                          </a:solidFill>
                        </a:rPr>
                        <a:t>Collector</a:t>
                      </a:r>
                      <a:endParaRPr lang="zh-CN" altLang="en-US" sz="800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56" name="组合 167"/>
                  <p:cNvGrpSpPr>
                    <a:grpSpLocks/>
                  </p:cNvGrpSpPr>
                  <p:nvPr/>
                </p:nvGrpSpPr>
                <p:grpSpPr bwMode="auto">
                  <a:xfrm>
                    <a:off x="5367338" y="1850192"/>
                    <a:ext cx="343810" cy="1160124"/>
                    <a:chOff x="3187516" y="2168859"/>
                    <a:chExt cx="343641" cy="1160093"/>
                  </a:xfrm>
                </p:grpSpPr>
                <p:grpSp>
                  <p:nvGrpSpPr>
                    <p:cNvPr id="159" name="组合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87516" y="2168859"/>
                      <a:ext cx="343641" cy="1160093"/>
                      <a:chOff x="2637504" y="2215903"/>
                      <a:chExt cx="338048" cy="1184034"/>
                    </a:xfrm>
                  </p:grpSpPr>
                  <p:grpSp>
                    <p:nvGrpSpPr>
                      <p:cNvPr id="165" name="组合 1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37504" y="2384832"/>
                        <a:ext cx="315034" cy="1015105"/>
                        <a:chOff x="679068" y="2273159"/>
                        <a:chExt cx="316347" cy="1143314"/>
                      </a:xfrm>
                    </p:grpSpPr>
                    <p:cxnSp>
                      <p:nvCxnSpPr>
                        <p:cNvPr id="167" name="直接箭头连接符 17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679068" y="2273159"/>
                          <a:ext cx="315034" cy="0"/>
                        </a:xfrm>
                        <a:prstGeom prst="straightConnector1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 type="arrow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68" name="直接箭头连接符 17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995415" y="2273159"/>
                          <a:ext cx="0" cy="1143314"/>
                        </a:xfrm>
                        <a:prstGeom prst="straightConnector1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 type="arrow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sp>
                    <p:nvSpPr>
                      <p:cNvPr id="166" name="TextBox 1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48020" y="2225782"/>
                        <a:ext cx="302396" cy="211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altLang="zh-CN" sz="800" kern="0" smtClean="0">
                            <a:solidFill>
                              <a:srgbClr val="000000"/>
                            </a:solidFill>
                          </a:rPr>
                          <a:t>-E</a:t>
                        </a:r>
                        <a:endParaRPr lang="zh-CN" altLang="en-US" sz="8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60" name="组合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17448" y="2567043"/>
                      <a:ext cx="287268" cy="574670"/>
                      <a:chOff x="3969698" y="2596506"/>
                      <a:chExt cx="287268" cy="574670"/>
                    </a:xfrm>
                  </p:grpSpPr>
                  <p:cxnSp>
                    <p:nvCxnSpPr>
                      <p:cNvPr id="161" name="直接连接符 17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3969698" y="2596506"/>
                        <a:ext cx="287268" cy="63163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62" name="直接连接符 17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69698" y="2659669"/>
                        <a:ext cx="0" cy="386887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63" name="直接连接符 1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69698" y="3046556"/>
                        <a:ext cx="62552" cy="52423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64" name="直接连接符 1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032250" y="3098979"/>
                        <a:ext cx="224715" cy="72197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sp>
                <p:nvSpPr>
                  <p:cNvPr id="157" name="矩形 168"/>
                  <p:cNvSpPr>
                    <a:spLocks noChangeArrowheads="1"/>
                  </p:cNvSpPr>
                  <p:nvPr/>
                </p:nvSpPr>
                <p:spPr bwMode="auto">
                  <a:xfrm>
                    <a:off x="5674133" y="2342553"/>
                    <a:ext cx="1048616" cy="2153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800" b="0" kern="0" dirty="0">
                        <a:solidFill>
                          <a:sysClr val="windowText" lastClr="000000"/>
                        </a:solidFill>
                      </a:rPr>
                      <a:t>n</a:t>
                    </a:r>
                    <a:r>
                      <a:rPr lang="en-US" altLang="zh-CN" sz="800" b="0" kern="0" baseline="30000" dirty="0">
                        <a:solidFill>
                          <a:sysClr val="windowText" lastClr="000000"/>
                        </a:solidFill>
                      </a:rPr>
                      <a:t>-</a:t>
                    </a:r>
                    <a:r>
                      <a:rPr lang="en-US" altLang="zh-CN" sz="800" b="0" kern="0" dirty="0">
                        <a:solidFill>
                          <a:sysClr val="windowText" lastClr="000000"/>
                        </a:solidFill>
                      </a:rPr>
                      <a:t>basis(substrate)</a:t>
                    </a:r>
                  </a:p>
                </p:txBody>
              </p:sp>
              <p:sp>
                <p:nvSpPr>
                  <p:cNvPr id="158" name="矩形 231"/>
                  <p:cNvSpPr>
                    <a:spLocks noChangeArrowheads="1"/>
                  </p:cNvSpPr>
                  <p:nvPr/>
                </p:nvSpPr>
                <p:spPr bwMode="auto">
                  <a:xfrm>
                    <a:off x="5718302" y="2717710"/>
                    <a:ext cx="1046980" cy="2153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800" b="0" kern="0">
                        <a:solidFill>
                          <a:sysClr val="windowText" lastClr="000000"/>
                        </a:solidFill>
                      </a:rPr>
                      <a:t>n field-stop</a:t>
                    </a:r>
                  </a:p>
                </p:txBody>
              </p:sp>
            </p:grpSp>
            <p:grpSp>
              <p:nvGrpSpPr>
                <p:cNvPr id="86" name="组合 9"/>
                <p:cNvGrpSpPr>
                  <a:grpSpLocks/>
                </p:cNvGrpSpPr>
                <p:nvPr/>
              </p:nvGrpSpPr>
              <p:grpSpPr bwMode="auto">
                <a:xfrm>
                  <a:off x="1993804" y="1040701"/>
                  <a:ext cx="1477923" cy="2216272"/>
                  <a:chOff x="467830" y="1556016"/>
                  <a:chExt cx="1477923" cy="2216272"/>
                </a:xfrm>
              </p:grpSpPr>
              <p:grpSp>
                <p:nvGrpSpPr>
                  <p:cNvPr id="120" name="组合 7"/>
                  <p:cNvGrpSpPr>
                    <a:grpSpLocks/>
                  </p:cNvGrpSpPr>
                  <p:nvPr/>
                </p:nvGrpSpPr>
                <p:grpSpPr bwMode="auto">
                  <a:xfrm>
                    <a:off x="467830" y="1556016"/>
                    <a:ext cx="1466874" cy="2216272"/>
                    <a:chOff x="471921" y="1540281"/>
                    <a:chExt cx="1466874" cy="2216272"/>
                  </a:xfrm>
                </p:grpSpPr>
                <p:pic>
                  <p:nvPicPr>
                    <p:cNvPr id="123" name="Picture 20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33855" y="1873542"/>
                      <a:ext cx="852369" cy="15752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810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24" name="组合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1921" y="1540281"/>
                      <a:ext cx="684497" cy="581808"/>
                      <a:chOff x="550582" y="1693193"/>
                      <a:chExt cx="684325" cy="581716"/>
                    </a:xfrm>
                  </p:grpSpPr>
                  <p:grpSp>
                    <p:nvGrpSpPr>
                      <p:cNvPr id="147" name="组合 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211" y="1808819"/>
                        <a:ext cx="41517" cy="466090"/>
                        <a:chOff x="1184211" y="1808819"/>
                        <a:chExt cx="41517" cy="466090"/>
                      </a:xfrm>
                    </p:grpSpPr>
                    <p:sp>
                      <p:nvSpPr>
                        <p:cNvPr id="149" name="椭圆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82571" y="1799263"/>
                          <a:ext cx="35981" cy="3559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1905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 sz="1800" b="0" kern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0" name="椭圆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77665" y="2229828"/>
                          <a:ext cx="35981" cy="3559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1905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 sz="1800" b="0" kern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51" name="直接连接符 67"/>
                        <p:cNvCxnSpPr>
                          <a:cxnSpLocks noChangeShapeType="1"/>
                          <a:stCxn id="149" idx="4"/>
                          <a:endCxn id="150" idx="0"/>
                        </p:cNvCxnSpPr>
                        <p:nvPr/>
                      </p:nvCxnSpPr>
                      <p:spPr bwMode="auto">
                        <a:xfrm flipH="1">
                          <a:off x="1202211" y="1844819"/>
                          <a:ext cx="5517" cy="394090"/>
                        </a:xfrm>
                        <a:prstGeom prst="line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sp>
                    <p:nvSpPr>
                      <p:cNvPr id="148" name="TextBox 6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50582" y="1693193"/>
                        <a:ext cx="684325" cy="223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altLang="zh-CN" sz="700" kern="0" dirty="0" smtClean="0">
                            <a:solidFill>
                              <a:srgbClr val="000000"/>
                            </a:solidFill>
                          </a:rPr>
                          <a:t>Emitter</a:t>
                        </a:r>
                        <a:endParaRPr lang="zh-CN" altLang="en-US" sz="700" kern="0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25" name="组合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9666" y="1558206"/>
                      <a:ext cx="505502" cy="546347"/>
                      <a:chOff x="1287407" y="1675117"/>
                      <a:chExt cx="505375" cy="546260"/>
                    </a:xfrm>
                  </p:grpSpPr>
                  <p:grpSp>
                    <p:nvGrpSpPr>
                      <p:cNvPr id="142" name="组合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685" y="1854040"/>
                        <a:ext cx="45724" cy="356753"/>
                        <a:chOff x="1700685" y="1854040"/>
                        <a:chExt cx="45724" cy="356753"/>
                      </a:xfrm>
                    </p:grpSpPr>
                    <p:sp>
                      <p:nvSpPr>
                        <p:cNvPr id="145" name="椭圆 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11005" y="1827679"/>
                          <a:ext cx="35981" cy="6102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1905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 sz="1800" b="0" kern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6" name="椭圆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01192" y="2175182"/>
                          <a:ext cx="35981" cy="35598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1905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 sz="1800" b="0" kern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43" name="直接连接符 5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1718685" y="1855404"/>
                        <a:ext cx="9724" cy="365973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144" name="Text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87407" y="1675117"/>
                        <a:ext cx="505375" cy="223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altLang="zh-CN" sz="700" kern="0" smtClean="0">
                            <a:solidFill>
                              <a:srgbClr val="000000"/>
                            </a:solidFill>
                          </a:rPr>
                          <a:t>Gate</a:t>
                        </a:r>
                        <a:endParaRPr lang="zh-CN" altLang="en-US" sz="7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26" name="组合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1718" y="3415924"/>
                      <a:ext cx="887077" cy="340629"/>
                      <a:chOff x="1145116" y="4844845"/>
                      <a:chExt cx="886854" cy="340576"/>
                    </a:xfrm>
                  </p:grpSpPr>
                  <p:grpSp>
                    <p:nvGrpSpPr>
                      <p:cNvPr id="137" name="组合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07384" y="4844845"/>
                        <a:ext cx="36867" cy="135390"/>
                        <a:chOff x="1184211" y="2139894"/>
                        <a:chExt cx="36867" cy="135390"/>
                      </a:xfrm>
                    </p:grpSpPr>
                    <p:sp>
                      <p:nvSpPr>
                        <p:cNvPr id="139" name="椭圆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3954" y="2140332"/>
                          <a:ext cx="60513" cy="3559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1905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 sz="1800" b="0" kern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0" name="椭圆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318" y="2240344"/>
                          <a:ext cx="60514" cy="35598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1905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zh-CN" altLang="en-US" sz="1800" b="0" kern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41" name="直接连接符 5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198940" y="2184899"/>
                          <a:ext cx="3271" cy="90385"/>
                        </a:xfrm>
                        <a:prstGeom prst="line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sp>
                    <p:nvSpPr>
                      <p:cNvPr id="138" name="TextBox 5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45116" y="4962247"/>
                        <a:ext cx="886854" cy="223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altLang="zh-CN" sz="700" kern="0" dirty="0" smtClean="0">
                            <a:solidFill>
                              <a:srgbClr val="000000"/>
                            </a:solidFill>
                          </a:rPr>
                          <a:t>Collector</a:t>
                        </a:r>
                        <a:endParaRPr lang="zh-CN" altLang="en-US" sz="700" kern="0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27" name="矩形 126"/>
                    <p:cNvSpPr/>
                    <p:nvPr/>
                  </p:nvSpPr>
                  <p:spPr bwMode="auto">
                    <a:xfrm>
                      <a:off x="937203" y="3201056"/>
                      <a:ext cx="837595" cy="196667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b="0" kern="0">
                        <a:solidFill>
                          <a:sysClr val="windowText" lastClr="000000"/>
                        </a:solidFill>
                        <a:latin typeface="Arial" charset="0"/>
                      </a:endParaRPr>
                    </a:p>
                  </p:txBody>
                </p:sp>
                <p:grpSp>
                  <p:nvGrpSpPr>
                    <p:cNvPr id="128" name="组合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5204" y="1859205"/>
                      <a:ext cx="330002" cy="1646750"/>
                      <a:chOff x="575204" y="1859205"/>
                      <a:chExt cx="330002" cy="1646750"/>
                    </a:xfrm>
                  </p:grpSpPr>
                  <p:grpSp>
                    <p:nvGrpSpPr>
                      <p:cNvPr id="129" name="组合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5204" y="2062155"/>
                        <a:ext cx="316426" cy="1443800"/>
                        <a:chOff x="679068" y="2273159"/>
                        <a:chExt cx="316347" cy="1443572"/>
                      </a:xfrm>
                    </p:grpSpPr>
                    <p:cxnSp>
                      <p:nvCxnSpPr>
                        <p:cNvPr id="135" name="直接箭头连接符 7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679068" y="2273159"/>
                          <a:ext cx="315034" cy="0"/>
                        </a:xfrm>
                        <a:prstGeom prst="straightConnector1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 type="arrow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36" name="直接箭头连接符 7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995415" y="2273159"/>
                          <a:ext cx="0" cy="1443572"/>
                        </a:xfrm>
                        <a:prstGeom prst="straightConnector1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 type="arrow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sp>
                    <p:nvSpPr>
                      <p:cNvPr id="130" name="Text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8935" y="1849816"/>
                        <a:ext cx="351724" cy="186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altLang="zh-CN" sz="800" kern="0" smtClean="0">
                            <a:solidFill>
                              <a:srgbClr val="000000"/>
                            </a:solidFill>
                          </a:rPr>
                          <a:t>-E</a:t>
                        </a:r>
                        <a:endParaRPr lang="zh-CN" altLang="en-US" sz="8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grpSp>
                    <p:nvGrpSpPr>
                      <p:cNvPr id="131" name="组合 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1765" y="2259755"/>
                        <a:ext cx="309865" cy="954956"/>
                        <a:chOff x="581765" y="2259755"/>
                        <a:chExt cx="309865" cy="954956"/>
                      </a:xfrm>
                    </p:grpSpPr>
                    <p:cxnSp>
                      <p:nvCxnSpPr>
                        <p:cNvPr id="132" name="直接连接符 7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581765" y="2259755"/>
                          <a:ext cx="301991" cy="90024"/>
                        </a:xfrm>
                        <a:prstGeom prst="line">
                          <a:avLst/>
                        </a:prstGeom>
                        <a:noFill/>
                        <a:ln w="9525" algn="ctr">
                          <a:solidFill>
                            <a:srgbClr val="C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33" name="直接连接符 7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87426" y="2349779"/>
                          <a:ext cx="204154" cy="844559"/>
                        </a:xfrm>
                        <a:prstGeom prst="line">
                          <a:avLst/>
                        </a:prstGeom>
                        <a:noFill/>
                        <a:ln w="9525" algn="ctr">
                          <a:solidFill>
                            <a:srgbClr val="C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34" name="直接连接符 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92893" y="3188247"/>
                          <a:ext cx="98737" cy="26464"/>
                        </a:xfrm>
                        <a:prstGeom prst="line">
                          <a:avLst/>
                        </a:prstGeom>
                        <a:noFill/>
                        <a:ln w="12700" algn="ctr">
                          <a:solidFill>
                            <a:srgbClr val="C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</p:grpSp>
              </p:grpSp>
              <p:sp>
                <p:nvSpPr>
                  <p:cNvPr id="121" name="矩形 234"/>
                  <p:cNvSpPr>
                    <a:spLocks noChangeArrowheads="1"/>
                  </p:cNvSpPr>
                  <p:nvPr/>
                </p:nvSpPr>
                <p:spPr bwMode="auto">
                  <a:xfrm>
                    <a:off x="898758" y="2697889"/>
                    <a:ext cx="1046995" cy="215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800" b="0" kern="0" dirty="0">
                        <a:solidFill>
                          <a:sysClr val="windowText" lastClr="000000"/>
                        </a:solidFill>
                      </a:rPr>
                      <a:t>n</a:t>
                    </a:r>
                    <a:r>
                      <a:rPr lang="en-US" altLang="zh-CN" sz="800" b="0" kern="0" baseline="30000" dirty="0">
                        <a:solidFill>
                          <a:sysClr val="windowText" lastClr="000000"/>
                        </a:solidFill>
                      </a:rPr>
                      <a:t>-</a:t>
                    </a:r>
                    <a:r>
                      <a:rPr lang="en-US" altLang="zh-CN" sz="800" b="0" kern="0" dirty="0">
                        <a:solidFill>
                          <a:sysClr val="windowText" lastClr="000000"/>
                        </a:solidFill>
                      </a:rPr>
                      <a:t>basis(substrate)</a:t>
                    </a:r>
                  </a:p>
                </p:txBody>
              </p:sp>
              <p:sp>
                <p:nvSpPr>
                  <p:cNvPr id="122" name="矩形 233"/>
                  <p:cNvSpPr>
                    <a:spLocks noChangeArrowheads="1"/>
                  </p:cNvSpPr>
                  <p:nvPr/>
                </p:nvSpPr>
                <p:spPr bwMode="auto">
                  <a:xfrm>
                    <a:off x="898758" y="3187969"/>
                    <a:ext cx="1045358" cy="2170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800" b="0" kern="0" dirty="0">
                        <a:solidFill>
                          <a:srgbClr val="FFFFFF"/>
                        </a:solidFill>
                      </a:rPr>
                      <a:t>n fieldstop</a:t>
                    </a:r>
                  </a:p>
                </p:txBody>
              </p:sp>
            </p:grpSp>
            <p:grpSp>
              <p:nvGrpSpPr>
                <p:cNvPr id="87" name="组合 210"/>
                <p:cNvGrpSpPr>
                  <a:grpSpLocks/>
                </p:cNvGrpSpPr>
                <p:nvPr/>
              </p:nvGrpSpPr>
              <p:grpSpPr bwMode="auto">
                <a:xfrm>
                  <a:off x="5288628" y="1043780"/>
                  <a:ext cx="1399337" cy="2121873"/>
                  <a:chOff x="5367338" y="1239023"/>
                  <a:chExt cx="1399317" cy="2121777"/>
                </a:xfrm>
              </p:grpSpPr>
              <p:pic>
                <p:nvPicPr>
                  <p:cNvPr id="88" name="Picture 206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42130" y="1763815"/>
                    <a:ext cx="886808" cy="12911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89" name="组合 164"/>
                  <p:cNvGrpSpPr>
                    <a:grpSpLocks/>
                  </p:cNvGrpSpPr>
                  <p:nvPr/>
                </p:nvGrpSpPr>
                <p:grpSpPr bwMode="auto">
                  <a:xfrm>
                    <a:off x="5908755" y="1239023"/>
                    <a:ext cx="713702" cy="659805"/>
                    <a:chOff x="688448" y="1615121"/>
                    <a:chExt cx="713352" cy="659788"/>
                  </a:xfrm>
                </p:grpSpPr>
                <p:grpSp>
                  <p:nvGrpSpPr>
                    <p:cNvPr id="115" name="组合 1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211" y="1808819"/>
                      <a:ext cx="41517" cy="466090"/>
                      <a:chOff x="1184211" y="1808819"/>
                      <a:chExt cx="41517" cy="466090"/>
                    </a:xfrm>
                  </p:grpSpPr>
                  <p:sp>
                    <p:nvSpPr>
                      <p:cNvPr id="117" name="椭圆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9473" y="1809666"/>
                        <a:ext cx="29432" cy="6103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90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800" b="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118" name="椭圆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4567" y="2265697"/>
                        <a:ext cx="29432" cy="35602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90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800" b="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cxnSp>
                    <p:nvCxnSpPr>
                      <p:cNvPr id="119" name="直接连接符 193"/>
                      <p:cNvCxnSpPr>
                        <a:cxnSpLocks noChangeShapeType="1"/>
                        <a:stCxn id="117" idx="4"/>
                        <a:endCxn id="118" idx="0"/>
                      </p:cNvCxnSpPr>
                      <p:nvPr/>
                    </p:nvCxnSpPr>
                    <p:spPr bwMode="auto">
                      <a:xfrm flipH="1">
                        <a:off x="1202211" y="1844819"/>
                        <a:ext cx="5517" cy="394090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116" name="TextBox 1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8448" y="1615121"/>
                      <a:ext cx="713352" cy="22319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700" kern="0" dirty="0" smtClean="0">
                          <a:solidFill>
                            <a:srgbClr val="000000"/>
                          </a:solidFill>
                        </a:rPr>
                        <a:t>Emitter</a:t>
                      </a:r>
                      <a:endParaRPr lang="zh-CN" altLang="en-US" sz="700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90" name="组合 165"/>
                  <p:cNvGrpSpPr>
                    <a:grpSpLocks/>
                  </p:cNvGrpSpPr>
                  <p:nvPr/>
                </p:nvGrpSpPr>
                <p:grpSpPr bwMode="auto">
                  <a:xfrm>
                    <a:off x="5814681" y="1480037"/>
                    <a:ext cx="498952" cy="601387"/>
                    <a:chOff x="1300894" y="1571648"/>
                    <a:chExt cx="498706" cy="601371"/>
                  </a:xfrm>
                </p:grpSpPr>
                <p:grpSp>
                  <p:nvGrpSpPr>
                    <p:cNvPr id="110" name="组合 1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0409" y="1772820"/>
                      <a:ext cx="43610" cy="400199"/>
                      <a:chOff x="1710409" y="1772820"/>
                      <a:chExt cx="43610" cy="400199"/>
                    </a:xfrm>
                  </p:grpSpPr>
                  <p:sp>
                    <p:nvSpPr>
                      <p:cNvPr id="113" name="椭圆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11179" y="1772699"/>
                        <a:ext cx="27798" cy="35601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90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800" b="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114" name="椭圆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19356" y="2137186"/>
                        <a:ext cx="27796" cy="35602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90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800" b="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11" name="直接连接符 185"/>
                    <p:cNvCxnSpPr>
                      <a:cxnSpLocks noChangeShapeType="1"/>
                      <a:stCxn id="113" idx="4"/>
                      <a:endCxn id="114" idx="0"/>
                    </p:cNvCxnSpPr>
                    <p:nvPr/>
                  </p:nvCxnSpPr>
                  <p:spPr bwMode="auto">
                    <a:xfrm>
                      <a:off x="1728409" y="1808820"/>
                      <a:ext cx="7610" cy="32819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12" name="TextBox 1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0894" y="1571648"/>
                      <a:ext cx="498706" cy="2403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800" kern="0" dirty="0" smtClean="0">
                          <a:solidFill>
                            <a:srgbClr val="000000"/>
                          </a:solidFill>
                        </a:rPr>
                        <a:t>Gate</a:t>
                      </a:r>
                      <a:endParaRPr lang="zh-CN" altLang="en-US" sz="800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91" name="组合 166"/>
                  <p:cNvGrpSpPr>
                    <a:grpSpLocks/>
                  </p:cNvGrpSpPr>
                  <p:nvPr/>
                </p:nvGrpSpPr>
                <p:grpSpPr bwMode="auto">
                  <a:xfrm>
                    <a:off x="5837461" y="3023958"/>
                    <a:ext cx="929194" cy="336842"/>
                    <a:chOff x="1152153" y="4844845"/>
                    <a:chExt cx="928737" cy="407567"/>
                  </a:xfrm>
                </p:grpSpPr>
                <p:grpSp>
                  <p:nvGrpSpPr>
                    <p:cNvPr id="105" name="组合 1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07384" y="4844845"/>
                      <a:ext cx="36867" cy="135390"/>
                      <a:chOff x="1184211" y="2139894"/>
                      <a:chExt cx="36867" cy="135390"/>
                    </a:xfrm>
                  </p:grpSpPr>
                  <p:sp>
                    <p:nvSpPr>
                      <p:cNvPr id="107" name="椭圆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78891" y="2139700"/>
                        <a:ext cx="42512" cy="3692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90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800" b="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108" name="椭圆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77256" y="2238163"/>
                        <a:ext cx="42512" cy="3692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90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800" b="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cxnSp>
                    <p:nvCxnSpPr>
                      <p:cNvPr id="109" name="直接连接符 18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198940" y="2184899"/>
                        <a:ext cx="3271" cy="90385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106" name="TextBox 1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153" y="4961575"/>
                      <a:ext cx="928737" cy="2908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800" kern="0" dirty="0" smtClean="0">
                          <a:solidFill>
                            <a:srgbClr val="000000"/>
                          </a:solidFill>
                        </a:rPr>
                        <a:t>Collector</a:t>
                      </a:r>
                      <a:endParaRPr lang="zh-CN" altLang="en-US" sz="800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92" name="组合 167"/>
                  <p:cNvGrpSpPr>
                    <a:grpSpLocks/>
                  </p:cNvGrpSpPr>
                  <p:nvPr/>
                </p:nvGrpSpPr>
                <p:grpSpPr bwMode="auto">
                  <a:xfrm>
                    <a:off x="5367338" y="1850192"/>
                    <a:ext cx="343810" cy="1160124"/>
                    <a:chOff x="3187516" y="2168859"/>
                    <a:chExt cx="343641" cy="1160093"/>
                  </a:xfrm>
                </p:grpSpPr>
                <p:grpSp>
                  <p:nvGrpSpPr>
                    <p:cNvPr id="95" name="组合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87516" y="2168859"/>
                      <a:ext cx="343641" cy="1160093"/>
                      <a:chOff x="2637504" y="2215903"/>
                      <a:chExt cx="338048" cy="1184034"/>
                    </a:xfrm>
                  </p:grpSpPr>
                  <p:grpSp>
                    <p:nvGrpSpPr>
                      <p:cNvPr id="101" name="组合 1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37504" y="2384832"/>
                        <a:ext cx="315034" cy="1015105"/>
                        <a:chOff x="679068" y="2273159"/>
                        <a:chExt cx="316347" cy="1143314"/>
                      </a:xfrm>
                    </p:grpSpPr>
                    <p:cxnSp>
                      <p:nvCxnSpPr>
                        <p:cNvPr id="103" name="直接箭头连接符 17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679068" y="2273159"/>
                          <a:ext cx="315034" cy="0"/>
                        </a:xfrm>
                        <a:prstGeom prst="straightConnector1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 type="arrow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04" name="直接箭头连接符 17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995415" y="2273159"/>
                          <a:ext cx="0" cy="1143314"/>
                        </a:xfrm>
                        <a:prstGeom prst="straightConnector1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 type="arrow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sp>
                    <p:nvSpPr>
                      <p:cNvPr id="102" name="TextBox 1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49370" y="2223267"/>
                        <a:ext cx="326523" cy="214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 b="1">
                            <a:solidFill>
                              <a:schemeClr val="tx1"/>
                            </a:solidFill>
                            <a:latin typeface="Arial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altLang="zh-CN" sz="800" kern="0" smtClean="0">
                            <a:solidFill>
                              <a:srgbClr val="000000"/>
                            </a:solidFill>
                          </a:rPr>
                          <a:t>-E</a:t>
                        </a:r>
                        <a:endParaRPr lang="zh-CN" altLang="en-US" sz="8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96" name="组合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17448" y="2567043"/>
                      <a:ext cx="287268" cy="574670"/>
                      <a:chOff x="3969698" y="2596506"/>
                      <a:chExt cx="287268" cy="574670"/>
                    </a:xfrm>
                  </p:grpSpPr>
                  <p:cxnSp>
                    <p:nvCxnSpPr>
                      <p:cNvPr id="97" name="直接连接符 17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3969698" y="2596506"/>
                        <a:ext cx="287268" cy="63163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8" name="直接连接符 17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69698" y="2659669"/>
                        <a:ext cx="0" cy="386887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9" name="直接连接符 1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69698" y="3046556"/>
                        <a:ext cx="62552" cy="52423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00" name="直接连接符 1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032250" y="3098979"/>
                        <a:ext cx="224715" cy="72197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sp>
                <p:nvSpPr>
                  <p:cNvPr id="93" name="矩形 168"/>
                  <p:cNvSpPr>
                    <a:spLocks noChangeArrowheads="1"/>
                  </p:cNvSpPr>
                  <p:nvPr/>
                </p:nvSpPr>
                <p:spPr bwMode="auto">
                  <a:xfrm>
                    <a:off x="5675504" y="2377765"/>
                    <a:ext cx="1048616" cy="2153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800" b="0" kern="0" dirty="0">
                        <a:solidFill>
                          <a:sysClr val="windowText" lastClr="000000"/>
                        </a:solidFill>
                      </a:rPr>
                      <a:t>n</a:t>
                    </a:r>
                    <a:r>
                      <a:rPr lang="en-US" altLang="zh-CN" sz="800" b="0" kern="0" baseline="30000" dirty="0">
                        <a:solidFill>
                          <a:sysClr val="windowText" lastClr="000000"/>
                        </a:solidFill>
                      </a:rPr>
                      <a:t>-</a:t>
                    </a:r>
                    <a:r>
                      <a:rPr lang="en-US" altLang="zh-CN" sz="800" b="0" kern="0" dirty="0">
                        <a:solidFill>
                          <a:sysClr val="windowText" lastClr="000000"/>
                        </a:solidFill>
                      </a:rPr>
                      <a:t>basis(substrate)</a:t>
                    </a:r>
                  </a:p>
                </p:txBody>
              </p:sp>
              <p:sp>
                <p:nvSpPr>
                  <p:cNvPr id="94" name="矩形 231"/>
                  <p:cNvSpPr>
                    <a:spLocks noChangeArrowheads="1"/>
                  </p:cNvSpPr>
                  <p:nvPr/>
                </p:nvSpPr>
                <p:spPr bwMode="auto">
                  <a:xfrm>
                    <a:off x="5719674" y="2718636"/>
                    <a:ext cx="1046980" cy="2153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800" b="0" kern="0">
                        <a:solidFill>
                          <a:sysClr val="windowText" lastClr="000000"/>
                        </a:solidFill>
                      </a:rPr>
                      <a:t>n field-stop</a:t>
                    </a:r>
                  </a:p>
                </p:txBody>
              </p:sp>
            </p:grpSp>
          </p:grpSp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1170" y="2250534"/>
                <a:ext cx="1348652" cy="1696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708688"/>
                      </a:outerShdw>
                    </a:effectLst>
                  </a14:hiddenEffects>
                </a:ext>
              </a:extLst>
            </p:spPr>
          </p:pic>
          <p:sp>
            <p:nvSpPr>
              <p:cNvPr id="70" name="TextBox 18"/>
              <p:cNvSpPr txBox="1">
                <a:spLocks noChangeArrowheads="1"/>
              </p:cNvSpPr>
              <p:nvPr/>
            </p:nvSpPr>
            <p:spPr bwMode="auto">
              <a:xfrm>
                <a:off x="10520095" y="1611598"/>
                <a:ext cx="1085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400" b="1" kern="0">
                    <a:solidFill>
                      <a:srgbClr val="0000FF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sz="1200" dirty="0">
                    <a:solidFill>
                      <a:srgbClr val="00A1DA"/>
                    </a:solidFill>
                  </a:rPr>
                  <a:t>Field-Stop V</a:t>
                </a:r>
              </a:p>
              <a:p>
                <a:r>
                  <a:rPr lang="zh-CN" altLang="en-US" sz="1200" dirty="0">
                    <a:solidFill>
                      <a:srgbClr val="00A1DA"/>
                    </a:solidFill>
                  </a:rPr>
                  <a:t>场截止</a:t>
                </a:r>
                <a:r>
                  <a:rPr lang="en-US" altLang="zh-CN" sz="1200" dirty="0">
                    <a:solidFill>
                      <a:srgbClr val="00A1DA"/>
                    </a:solidFill>
                  </a:rPr>
                  <a:t>5</a:t>
                </a:r>
                <a:r>
                  <a:rPr lang="zh-CN" altLang="en-US" sz="1200" dirty="0">
                    <a:solidFill>
                      <a:srgbClr val="00A1DA"/>
                    </a:solidFill>
                  </a:rPr>
                  <a:t>代</a:t>
                </a:r>
              </a:p>
            </p:txBody>
          </p:sp>
          <p:cxnSp>
            <p:nvCxnSpPr>
              <p:cNvPr id="71" name="直接连接符 240"/>
              <p:cNvCxnSpPr>
                <a:cxnSpLocks noChangeShapeType="1"/>
              </p:cNvCxnSpPr>
              <p:nvPr/>
            </p:nvCxnSpPr>
            <p:spPr bwMode="auto">
              <a:xfrm flipV="1">
                <a:off x="1479722" y="4153850"/>
                <a:ext cx="9840540" cy="607128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" name="TextBox 1"/>
              <p:cNvSpPr txBox="1">
                <a:spLocks noChangeArrowheads="1"/>
              </p:cNvSpPr>
              <p:nvPr/>
            </p:nvSpPr>
            <p:spPr bwMode="auto">
              <a:xfrm>
                <a:off x="89306" y="1606128"/>
                <a:ext cx="132600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dirty="0">
                    <a:solidFill>
                      <a:srgbClr val="00A1DA"/>
                    </a:solidFill>
                  </a:rPr>
                  <a:t>Punch Through</a:t>
                </a:r>
              </a:p>
              <a:p>
                <a:pPr eaLnBrk="1" hangingPunct="1"/>
                <a:r>
                  <a:rPr lang="zh-CN" altLang="en-US" sz="1200" dirty="0">
                    <a:solidFill>
                      <a:srgbClr val="00A1DA"/>
                    </a:solidFill>
                  </a:rPr>
                  <a:t>穿通型</a:t>
                </a:r>
              </a:p>
            </p:txBody>
          </p:sp>
          <p:sp>
            <p:nvSpPr>
              <p:cNvPr id="77" name="TextBox 16"/>
              <p:cNvSpPr txBox="1">
                <a:spLocks noChangeArrowheads="1"/>
              </p:cNvSpPr>
              <p:nvPr/>
            </p:nvSpPr>
            <p:spPr bwMode="auto">
              <a:xfrm>
                <a:off x="1597792" y="1606128"/>
                <a:ext cx="16690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dirty="0">
                    <a:solidFill>
                      <a:srgbClr val="00A1DA"/>
                    </a:solidFill>
                  </a:rPr>
                  <a:t>Non Punch Through</a:t>
                </a:r>
              </a:p>
              <a:p>
                <a:pPr eaLnBrk="1" hangingPunct="1"/>
                <a:r>
                  <a:rPr lang="zh-CN" altLang="en-US" sz="1200" dirty="0">
                    <a:solidFill>
                      <a:srgbClr val="00A1DA"/>
                    </a:solidFill>
                  </a:rPr>
                  <a:t>非穿通型</a:t>
                </a:r>
              </a:p>
            </p:txBody>
          </p:sp>
          <p:sp>
            <p:nvSpPr>
              <p:cNvPr id="78" name="TextBox 17"/>
              <p:cNvSpPr txBox="1">
                <a:spLocks noChangeArrowheads="1"/>
              </p:cNvSpPr>
              <p:nvPr/>
            </p:nvSpPr>
            <p:spPr bwMode="auto">
              <a:xfrm>
                <a:off x="3508307" y="1606128"/>
                <a:ext cx="10262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kern="0" dirty="0">
                    <a:solidFill>
                      <a:srgbClr val="00A1DA"/>
                    </a:solidFill>
                  </a:rPr>
                  <a:t>Field-Stop </a:t>
                </a:r>
                <a:r>
                  <a:rPr lang="en-US" altLang="zh-CN" sz="1200" kern="0" dirty="0" smtClean="0">
                    <a:solidFill>
                      <a:srgbClr val="00A1DA"/>
                    </a:solidFill>
                  </a:rPr>
                  <a:t>I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kern="0" dirty="0">
                    <a:solidFill>
                      <a:srgbClr val="00A1DA"/>
                    </a:solidFill>
                  </a:rPr>
                  <a:t>场</a:t>
                </a:r>
                <a:r>
                  <a:rPr lang="zh-CN" altLang="en-US" sz="1200" kern="0" dirty="0" smtClean="0">
                    <a:solidFill>
                      <a:srgbClr val="00A1DA"/>
                    </a:solidFill>
                  </a:rPr>
                  <a:t>截止</a:t>
                </a:r>
                <a:r>
                  <a:rPr lang="en-US" altLang="zh-CN" sz="1200" kern="0" dirty="0" smtClean="0">
                    <a:solidFill>
                      <a:srgbClr val="00A1DA"/>
                    </a:solidFill>
                  </a:rPr>
                  <a:t>1</a:t>
                </a:r>
                <a:r>
                  <a:rPr lang="zh-CN" altLang="en-US" sz="1200" kern="0" dirty="0" smtClean="0">
                    <a:solidFill>
                      <a:srgbClr val="00A1DA"/>
                    </a:solidFill>
                  </a:rPr>
                  <a:t>代</a:t>
                </a:r>
                <a:endParaRPr lang="zh-CN" altLang="en-US" sz="1200" kern="0" dirty="0">
                  <a:solidFill>
                    <a:srgbClr val="00A1DA"/>
                  </a:solidFill>
                </a:endParaRPr>
              </a:p>
            </p:txBody>
          </p:sp>
          <p:sp>
            <p:nvSpPr>
              <p:cNvPr id="79" name="TextBox 17"/>
              <p:cNvSpPr txBox="1">
                <a:spLocks noChangeArrowheads="1"/>
              </p:cNvSpPr>
              <p:nvPr/>
            </p:nvSpPr>
            <p:spPr bwMode="auto">
              <a:xfrm>
                <a:off x="4785779" y="1634018"/>
                <a:ext cx="10695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400" b="1" kern="0">
                    <a:solidFill>
                      <a:srgbClr val="0000FF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sz="1200" dirty="0">
                    <a:solidFill>
                      <a:srgbClr val="00A1DA"/>
                    </a:solidFill>
                  </a:rPr>
                  <a:t>Field-Stop II</a:t>
                </a:r>
              </a:p>
              <a:p>
                <a:r>
                  <a:rPr lang="zh-CN" altLang="en-US" sz="1200" dirty="0">
                    <a:solidFill>
                      <a:srgbClr val="00A1DA"/>
                    </a:solidFill>
                  </a:rPr>
                  <a:t>场截止</a:t>
                </a:r>
                <a:r>
                  <a:rPr lang="en-US" altLang="zh-CN" sz="1200" dirty="0">
                    <a:solidFill>
                      <a:srgbClr val="00A1DA"/>
                    </a:solidFill>
                  </a:rPr>
                  <a:t>2</a:t>
                </a:r>
                <a:r>
                  <a:rPr lang="zh-CN" altLang="en-US" sz="1200" dirty="0">
                    <a:solidFill>
                      <a:srgbClr val="00A1DA"/>
                    </a:solidFill>
                  </a:rPr>
                  <a:t>代</a:t>
                </a:r>
              </a:p>
            </p:txBody>
          </p:sp>
          <p:sp>
            <p:nvSpPr>
              <p:cNvPr id="80" name="TextBox 18"/>
              <p:cNvSpPr txBox="1">
                <a:spLocks noChangeArrowheads="1"/>
              </p:cNvSpPr>
              <p:nvPr/>
            </p:nvSpPr>
            <p:spPr bwMode="auto">
              <a:xfrm>
                <a:off x="6118673" y="1634018"/>
                <a:ext cx="111280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400" b="1" kern="0">
                    <a:solidFill>
                      <a:srgbClr val="0000FF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sz="1200" dirty="0">
                    <a:solidFill>
                      <a:srgbClr val="00A1DA"/>
                    </a:solidFill>
                  </a:rPr>
                  <a:t>Field-Stop III</a:t>
                </a:r>
              </a:p>
              <a:p>
                <a:r>
                  <a:rPr lang="zh-CN" altLang="en-US" sz="1200" dirty="0">
                    <a:solidFill>
                      <a:srgbClr val="00A1DA"/>
                    </a:solidFill>
                  </a:rPr>
                  <a:t>场截止</a:t>
                </a:r>
                <a:r>
                  <a:rPr lang="en-US" altLang="zh-CN" sz="1200" dirty="0">
                    <a:solidFill>
                      <a:srgbClr val="00A1DA"/>
                    </a:solidFill>
                  </a:rPr>
                  <a:t>3</a:t>
                </a:r>
                <a:r>
                  <a:rPr lang="zh-CN" altLang="en-US" sz="1200" dirty="0">
                    <a:solidFill>
                      <a:srgbClr val="00A1DA"/>
                    </a:solidFill>
                  </a:rPr>
                  <a:t>代</a:t>
                </a:r>
              </a:p>
            </p:txBody>
          </p:sp>
          <p:sp>
            <p:nvSpPr>
              <p:cNvPr id="81" name="TextBox 18"/>
              <p:cNvSpPr txBox="1">
                <a:spLocks noChangeArrowheads="1"/>
              </p:cNvSpPr>
              <p:nvPr/>
            </p:nvSpPr>
            <p:spPr bwMode="auto">
              <a:xfrm>
                <a:off x="7530313" y="1622547"/>
                <a:ext cx="112883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400" b="1" kern="0">
                    <a:solidFill>
                      <a:srgbClr val="0000FF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sz="1200" dirty="0">
                    <a:solidFill>
                      <a:srgbClr val="00A1DA"/>
                    </a:solidFill>
                  </a:rPr>
                  <a:t>Field-Stop IV</a:t>
                </a:r>
              </a:p>
              <a:p>
                <a:r>
                  <a:rPr lang="zh-CN" altLang="en-US" sz="1200" dirty="0">
                    <a:solidFill>
                      <a:srgbClr val="00A1DA"/>
                    </a:solidFill>
                  </a:rPr>
                  <a:t>场截止</a:t>
                </a:r>
                <a:r>
                  <a:rPr lang="en-US" altLang="zh-CN" sz="1200" dirty="0">
                    <a:solidFill>
                      <a:srgbClr val="00A1DA"/>
                    </a:solidFill>
                  </a:rPr>
                  <a:t>4</a:t>
                </a:r>
                <a:r>
                  <a:rPr lang="zh-CN" altLang="en-US" sz="1200" dirty="0">
                    <a:solidFill>
                      <a:srgbClr val="00A1DA"/>
                    </a:solidFill>
                  </a:rPr>
                  <a:t>代</a:t>
                </a:r>
              </a:p>
            </p:txBody>
          </p:sp>
          <p:sp>
            <p:nvSpPr>
              <p:cNvPr id="82" name="TextBox 18"/>
              <p:cNvSpPr txBox="1">
                <a:spLocks noChangeArrowheads="1"/>
              </p:cNvSpPr>
              <p:nvPr/>
            </p:nvSpPr>
            <p:spPr bwMode="auto">
              <a:xfrm>
                <a:off x="9030654" y="1634018"/>
                <a:ext cx="13006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400" b="1" kern="0">
                    <a:solidFill>
                      <a:srgbClr val="0000FF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sz="1200" dirty="0">
                    <a:solidFill>
                      <a:srgbClr val="00A1DA"/>
                    </a:solidFill>
                  </a:rPr>
                  <a:t>Field-Stop </a:t>
                </a:r>
                <a:r>
                  <a:rPr lang="en-US" altLang="zh-CN" sz="1200" dirty="0" smtClean="0">
                    <a:solidFill>
                      <a:srgbClr val="00A1DA"/>
                    </a:solidFill>
                  </a:rPr>
                  <a:t>IV+</a:t>
                </a:r>
                <a:endParaRPr lang="en-US" altLang="zh-CN" sz="1200" dirty="0">
                  <a:solidFill>
                    <a:srgbClr val="00A1DA"/>
                  </a:solidFill>
                </a:endParaRPr>
              </a:p>
              <a:p>
                <a:r>
                  <a:rPr lang="zh-CN" altLang="en-US" sz="1200" dirty="0">
                    <a:solidFill>
                      <a:srgbClr val="00A1DA"/>
                    </a:solidFill>
                  </a:rPr>
                  <a:t>场</a:t>
                </a:r>
                <a:r>
                  <a:rPr lang="zh-CN" altLang="en-US" sz="1200" dirty="0" smtClean="0">
                    <a:solidFill>
                      <a:srgbClr val="00A1DA"/>
                    </a:solidFill>
                  </a:rPr>
                  <a:t>截止</a:t>
                </a:r>
                <a:r>
                  <a:rPr lang="en-US" altLang="zh-CN" sz="1200" dirty="0" smtClean="0">
                    <a:solidFill>
                      <a:srgbClr val="00A1DA"/>
                    </a:solidFill>
                  </a:rPr>
                  <a:t>4+</a:t>
                </a:r>
                <a:r>
                  <a:rPr lang="zh-CN" altLang="en-US" sz="1200" dirty="0" smtClean="0">
                    <a:solidFill>
                      <a:srgbClr val="00A1DA"/>
                    </a:solidFill>
                  </a:rPr>
                  <a:t>代</a:t>
                </a:r>
                <a:endParaRPr lang="zh-CN" altLang="en-US" sz="1200" dirty="0">
                  <a:solidFill>
                    <a:srgbClr val="00A1DA"/>
                  </a:solidFill>
                </a:endParaRPr>
              </a:p>
            </p:txBody>
          </p:sp>
        </p:grpSp>
        <p:pic>
          <p:nvPicPr>
            <p:cNvPr id="28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1152" y="2090512"/>
              <a:ext cx="1283515" cy="1723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708688"/>
                    </a:outerShdw>
                  </a:effectLst>
                </a14:hiddenEffects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5301208"/>
            <a:ext cx="367008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15" y="5301208"/>
            <a:ext cx="193129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581" y="5301208"/>
            <a:ext cx="106905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40" y="5301208"/>
            <a:ext cx="168872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" name="矩形 275"/>
          <p:cNvSpPr/>
          <p:nvPr/>
        </p:nvSpPr>
        <p:spPr>
          <a:xfrm>
            <a:off x="3670272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277" name="TextBox 276"/>
          <p:cNvSpPr txBox="1"/>
          <p:nvPr/>
        </p:nvSpPr>
        <p:spPr>
          <a:xfrm>
            <a:off x="3742280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士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兰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IGBT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技术发展路标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838622" y="231844"/>
            <a:ext cx="2815250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IGBT</a:t>
            </a:r>
            <a:r>
              <a:rPr lang="zh-CN" altLang="en-US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芯片技术发展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275" name="Picture 2" descr="C:\Users\silan\Desktop\ppt图片\00.png"/>
          <p:cNvPicPr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sp>
        <p:nvSpPr>
          <p:cNvPr id="275" name="TextBox 19"/>
          <p:cNvSpPr txBox="1">
            <a:spLocks noChangeArrowheads="1"/>
          </p:cNvSpPr>
          <p:nvPr/>
        </p:nvSpPr>
        <p:spPr bwMode="auto">
          <a:xfrm>
            <a:off x="5656213" y="2880333"/>
            <a:ext cx="904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 kern="0">
                <a:solidFill>
                  <a:srgbClr val="00A1D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RC IGBT I</a:t>
            </a:r>
          </a:p>
          <a:p>
            <a:r>
              <a:rPr lang="zh-CN" altLang="en-US" dirty="0"/>
              <a:t>逆导型</a:t>
            </a:r>
            <a:r>
              <a:rPr lang="en-US" altLang="zh-CN" dirty="0"/>
              <a:t>1</a:t>
            </a:r>
            <a:r>
              <a:rPr lang="zh-CN" altLang="en-US" dirty="0"/>
              <a:t>代</a:t>
            </a:r>
            <a:endParaRPr lang="en-US" altLang="zh-CN" dirty="0"/>
          </a:p>
        </p:txBody>
      </p:sp>
      <p:grpSp>
        <p:nvGrpSpPr>
          <p:cNvPr id="276" name="组合 213"/>
          <p:cNvGrpSpPr>
            <a:grpSpLocks/>
          </p:cNvGrpSpPr>
          <p:nvPr/>
        </p:nvGrpSpPr>
        <p:grpSpPr bwMode="auto">
          <a:xfrm>
            <a:off x="5165675" y="3397349"/>
            <a:ext cx="1649412" cy="2047875"/>
            <a:chOff x="7047275" y="1493785"/>
            <a:chExt cx="1140887" cy="1755195"/>
          </a:xfrm>
        </p:grpSpPr>
        <p:pic>
          <p:nvPicPr>
            <p:cNvPr id="277" name="Picture 2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952" y="1718810"/>
              <a:ext cx="877443" cy="127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8" name="组合 206"/>
            <p:cNvGrpSpPr>
              <a:grpSpLocks/>
            </p:cNvGrpSpPr>
            <p:nvPr/>
          </p:nvGrpSpPr>
          <p:grpSpPr bwMode="auto">
            <a:xfrm>
              <a:off x="7047275" y="1493785"/>
              <a:ext cx="588264" cy="447112"/>
              <a:chOff x="901285" y="1827735"/>
              <a:chExt cx="587791" cy="447174"/>
            </a:xfrm>
          </p:grpSpPr>
          <p:grpSp>
            <p:nvGrpSpPr>
              <p:cNvPr id="296" name="组合 219"/>
              <p:cNvGrpSpPr>
                <a:grpSpLocks/>
              </p:cNvGrpSpPr>
              <p:nvPr/>
            </p:nvGrpSpPr>
            <p:grpSpPr bwMode="auto">
              <a:xfrm>
                <a:off x="1183046" y="2007755"/>
                <a:ext cx="37165" cy="267154"/>
                <a:chOff x="1183046" y="2007755"/>
                <a:chExt cx="37165" cy="267154"/>
              </a:xfrm>
            </p:grpSpPr>
            <p:sp>
              <p:nvSpPr>
                <p:cNvPr id="298" name="椭圆 221"/>
                <p:cNvSpPr>
                  <a:spLocks noChangeArrowheads="1"/>
                </p:cNvSpPr>
                <p:nvPr/>
              </p:nvSpPr>
              <p:spPr bwMode="auto">
                <a:xfrm>
                  <a:off x="1183260" y="2007362"/>
                  <a:ext cx="36206" cy="36741"/>
                </a:xfrm>
                <a:prstGeom prst="ellipse">
                  <a:avLst/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b="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9" name="椭圆 222"/>
                <p:cNvSpPr>
                  <a:spLocks noChangeArrowheads="1"/>
                </p:cNvSpPr>
                <p:nvPr/>
              </p:nvSpPr>
              <p:spPr bwMode="auto">
                <a:xfrm>
                  <a:off x="1184357" y="2238698"/>
                  <a:ext cx="36207" cy="36741"/>
                </a:xfrm>
                <a:prstGeom prst="ellipse">
                  <a:avLst/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b="0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300" name="直接连接符 223"/>
                <p:cNvCxnSpPr>
                  <a:cxnSpLocks noChangeShapeType="1"/>
                  <a:endCxn id="299" idx="0"/>
                </p:cNvCxnSpPr>
                <p:nvPr/>
              </p:nvCxnSpPr>
              <p:spPr bwMode="auto">
                <a:xfrm>
                  <a:off x="1202211" y="2007755"/>
                  <a:ext cx="0" cy="231154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97" name="TextBox 220"/>
              <p:cNvSpPr txBox="1">
                <a:spLocks noChangeArrowheads="1"/>
              </p:cNvSpPr>
              <p:nvPr/>
            </p:nvSpPr>
            <p:spPr bwMode="auto">
              <a:xfrm>
                <a:off x="901285" y="1827735"/>
                <a:ext cx="588088" cy="231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kern="0" smtClean="0">
                    <a:solidFill>
                      <a:srgbClr val="000000"/>
                    </a:solidFill>
                  </a:rPr>
                  <a:t>Emitter</a:t>
                </a:r>
                <a:endParaRPr lang="zh-CN" altLang="en-US" sz="900" kern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" name="组合 207"/>
            <p:cNvGrpSpPr>
              <a:grpSpLocks/>
            </p:cNvGrpSpPr>
            <p:nvPr/>
          </p:nvGrpSpPr>
          <p:grpSpPr bwMode="auto">
            <a:xfrm>
              <a:off x="7452754" y="1551465"/>
              <a:ext cx="506030" cy="445451"/>
              <a:chOff x="1467302" y="1727506"/>
              <a:chExt cx="505623" cy="445513"/>
            </a:xfrm>
          </p:grpSpPr>
          <p:grpSp>
            <p:nvGrpSpPr>
              <p:cNvPr id="291" name="组合 214"/>
              <p:cNvGrpSpPr>
                <a:grpSpLocks/>
              </p:cNvGrpSpPr>
              <p:nvPr/>
            </p:nvGrpSpPr>
            <p:grpSpPr bwMode="auto">
              <a:xfrm>
                <a:off x="1710409" y="1909083"/>
                <a:ext cx="37260" cy="263936"/>
                <a:chOff x="1710409" y="1909083"/>
                <a:chExt cx="37260" cy="263936"/>
              </a:xfrm>
            </p:grpSpPr>
            <p:sp>
              <p:nvSpPr>
                <p:cNvPr id="294" name="椭圆 217"/>
                <p:cNvSpPr>
                  <a:spLocks noChangeArrowheads="1"/>
                </p:cNvSpPr>
                <p:nvPr/>
              </p:nvSpPr>
              <p:spPr bwMode="auto">
                <a:xfrm>
                  <a:off x="1710582" y="1909320"/>
                  <a:ext cx="36207" cy="35381"/>
                </a:xfrm>
                <a:prstGeom prst="ellipse">
                  <a:avLst/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b="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5" name="椭圆 218"/>
                <p:cNvSpPr>
                  <a:spLocks noChangeArrowheads="1"/>
                </p:cNvSpPr>
                <p:nvPr/>
              </p:nvSpPr>
              <p:spPr bwMode="auto">
                <a:xfrm>
                  <a:off x="1711679" y="2137935"/>
                  <a:ext cx="36207" cy="35381"/>
                </a:xfrm>
                <a:prstGeom prst="ellipse">
                  <a:avLst/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b="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292" name="直接连接符 215"/>
              <p:cNvCxnSpPr>
                <a:cxnSpLocks noChangeShapeType="1"/>
                <a:endCxn id="295" idx="0"/>
              </p:cNvCxnSpPr>
              <p:nvPr/>
            </p:nvCxnSpPr>
            <p:spPr bwMode="auto">
              <a:xfrm>
                <a:off x="1725864" y="1906236"/>
                <a:ext cx="3805" cy="230783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3" name="TextBox 216"/>
              <p:cNvSpPr txBox="1">
                <a:spLocks noChangeArrowheads="1"/>
              </p:cNvSpPr>
              <p:nvPr/>
            </p:nvSpPr>
            <p:spPr bwMode="auto">
              <a:xfrm>
                <a:off x="1467009" y="1726972"/>
                <a:ext cx="505799" cy="231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kern="0" smtClean="0">
                    <a:solidFill>
                      <a:srgbClr val="000000"/>
                    </a:solidFill>
                  </a:rPr>
                  <a:t>Gate</a:t>
                </a:r>
                <a:endParaRPr lang="zh-CN" altLang="en-US" sz="900" kern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0" name="组合 208"/>
            <p:cNvGrpSpPr>
              <a:grpSpLocks/>
            </p:cNvGrpSpPr>
            <p:nvPr/>
          </p:nvGrpSpPr>
          <p:grpSpPr bwMode="auto">
            <a:xfrm>
              <a:off x="7317305" y="2983267"/>
              <a:ext cx="720659" cy="265713"/>
              <a:chOff x="1148894" y="4852054"/>
              <a:chExt cx="720080" cy="321557"/>
            </a:xfrm>
          </p:grpSpPr>
          <p:grpSp>
            <p:nvGrpSpPr>
              <p:cNvPr id="286" name="组合 209"/>
              <p:cNvGrpSpPr>
                <a:grpSpLocks/>
              </p:cNvGrpSpPr>
              <p:nvPr/>
            </p:nvGrpSpPr>
            <p:grpSpPr bwMode="auto">
              <a:xfrm>
                <a:off x="1507384" y="4852054"/>
                <a:ext cx="26066" cy="158858"/>
                <a:chOff x="1184211" y="2147103"/>
                <a:chExt cx="26066" cy="158858"/>
              </a:xfrm>
            </p:grpSpPr>
            <p:sp>
              <p:nvSpPr>
                <p:cNvPr id="288" name="椭圆 211"/>
                <p:cNvSpPr>
                  <a:spLocks noChangeArrowheads="1"/>
                </p:cNvSpPr>
                <p:nvPr/>
              </p:nvSpPr>
              <p:spPr bwMode="auto">
                <a:xfrm>
                  <a:off x="1185689" y="2147578"/>
                  <a:ext cx="24138" cy="29638"/>
                </a:xfrm>
                <a:prstGeom prst="ellipse">
                  <a:avLst/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b="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9" name="椭圆 212"/>
                <p:cNvSpPr>
                  <a:spLocks noChangeArrowheads="1"/>
                </p:cNvSpPr>
                <p:nvPr/>
              </p:nvSpPr>
              <p:spPr bwMode="auto">
                <a:xfrm>
                  <a:off x="1184593" y="2276011"/>
                  <a:ext cx="24138" cy="29638"/>
                </a:xfrm>
                <a:prstGeom prst="ellipse">
                  <a:avLst/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b="0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290" name="直接连接符 213"/>
                <p:cNvCxnSpPr>
                  <a:cxnSpLocks noChangeShapeType="1"/>
                </p:cNvCxnSpPr>
                <p:nvPr/>
              </p:nvCxnSpPr>
              <p:spPr bwMode="auto">
                <a:xfrm>
                  <a:off x="1198940" y="2183362"/>
                  <a:ext cx="4137" cy="90008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87" name="TextBox 210"/>
              <p:cNvSpPr txBox="1">
                <a:spLocks noChangeArrowheads="1"/>
              </p:cNvSpPr>
              <p:nvPr/>
            </p:nvSpPr>
            <p:spPr bwMode="auto">
              <a:xfrm>
                <a:off x="1148987" y="4943091"/>
                <a:ext cx="719750" cy="230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kern="0" smtClean="0">
                    <a:solidFill>
                      <a:srgbClr val="000000"/>
                    </a:solidFill>
                  </a:rPr>
                  <a:t>Collector</a:t>
                </a:r>
                <a:endParaRPr lang="zh-CN" altLang="en-US" sz="900" kern="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82" name="直接箭头连接符 88"/>
            <p:cNvCxnSpPr>
              <a:cxnSpLocks noChangeShapeType="1"/>
            </p:cNvCxnSpPr>
            <p:nvPr/>
          </p:nvCxnSpPr>
          <p:spPr bwMode="auto">
            <a:xfrm flipH="1">
              <a:off x="7707313" y="2735263"/>
              <a:ext cx="180975" cy="185737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3" name="直接箭头连接符 86"/>
            <p:cNvCxnSpPr>
              <a:cxnSpLocks noChangeShapeType="1"/>
            </p:cNvCxnSpPr>
            <p:nvPr/>
          </p:nvCxnSpPr>
          <p:spPr bwMode="auto">
            <a:xfrm>
              <a:off x="7359997" y="2742635"/>
              <a:ext cx="5366" cy="179953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4" name="TextBox 91"/>
            <p:cNvSpPr txBox="1">
              <a:spLocks noChangeArrowheads="1"/>
            </p:cNvSpPr>
            <p:nvPr/>
          </p:nvSpPr>
          <p:spPr bwMode="auto">
            <a:xfrm>
              <a:off x="7200096" y="2587720"/>
              <a:ext cx="617111" cy="20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00" kern="0" dirty="0" smtClean="0">
                  <a:solidFill>
                    <a:srgbClr val="000000"/>
                  </a:solidFill>
                </a:rPr>
                <a:t>p emitter</a:t>
              </a:r>
              <a:endParaRPr lang="zh-CN" altLang="en-US" sz="7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5" name="TextBox 92"/>
            <p:cNvSpPr txBox="1">
              <a:spLocks noChangeArrowheads="1"/>
            </p:cNvSpPr>
            <p:nvPr/>
          </p:nvSpPr>
          <p:spPr bwMode="auto">
            <a:xfrm>
              <a:off x="7778366" y="2473429"/>
              <a:ext cx="409796" cy="263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00" kern="0" dirty="0" smtClean="0">
                  <a:solidFill>
                    <a:srgbClr val="000000"/>
                  </a:solidFill>
                </a:rPr>
                <a:t>diode 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00" kern="0" dirty="0" smtClean="0">
                  <a:solidFill>
                    <a:srgbClr val="000000"/>
                  </a:solidFill>
                </a:rPr>
                <a:t>n emitter</a:t>
              </a:r>
              <a:endParaRPr lang="zh-CN" altLang="en-US" sz="700" kern="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1" name="TextBox 16"/>
          <p:cNvSpPr txBox="1">
            <a:spLocks noChangeArrowheads="1"/>
          </p:cNvSpPr>
          <p:nvPr/>
        </p:nvSpPr>
        <p:spPr bwMode="auto">
          <a:xfrm>
            <a:off x="6815088" y="4889599"/>
            <a:ext cx="576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0" kern="0" dirty="0">
                <a:solidFill>
                  <a:srgbClr val="2D2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1350V</a:t>
            </a:r>
            <a:endParaRPr lang="zh-CN" altLang="en-US" sz="1100" b="0" kern="0" dirty="0">
              <a:solidFill>
                <a:srgbClr val="2D2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2" name="TextBox 19"/>
          <p:cNvSpPr txBox="1">
            <a:spLocks noChangeArrowheads="1"/>
          </p:cNvSpPr>
          <p:nvPr/>
        </p:nvSpPr>
        <p:spPr bwMode="auto">
          <a:xfrm>
            <a:off x="9026225" y="2952341"/>
            <a:ext cx="947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 kern="0">
                <a:solidFill>
                  <a:srgbClr val="00A1D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RC IGBT II</a:t>
            </a:r>
          </a:p>
          <a:p>
            <a:r>
              <a:rPr lang="zh-CN" altLang="en-US" dirty="0"/>
              <a:t>逆导型</a:t>
            </a:r>
            <a:r>
              <a:rPr lang="en-US" altLang="zh-CN" dirty="0"/>
              <a:t>2</a:t>
            </a:r>
            <a:r>
              <a:rPr lang="zh-CN" altLang="en-US" dirty="0"/>
              <a:t>代</a:t>
            </a:r>
            <a:endParaRPr lang="en-US" altLang="zh-CN" dirty="0"/>
          </a:p>
        </p:txBody>
      </p:sp>
      <p:pic>
        <p:nvPicPr>
          <p:cNvPr id="3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3551907"/>
            <a:ext cx="1736995" cy="1761715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" name="TextBox 16"/>
          <p:cNvSpPr txBox="1">
            <a:spLocks noChangeArrowheads="1"/>
          </p:cNvSpPr>
          <p:nvPr/>
        </p:nvSpPr>
        <p:spPr bwMode="auto">
          <a:xfrm>
            <a:off x="10467121" y="4915158"/>
            <a:ext cx="501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0" kern="0" dirty="0">
                <a:solidFill>
                  <a:srgbClr val="2D2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650V</a:t>
            </a:r>
            <a:endParaRPr lang="zh-CN" altLang="en-US" sz="1100" b="0" kern="0" dirty="0">
              <a:solidFill>
                <a:srgbClr val="2D2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9" name="十二角星 308"/>
          <p:cNvSpPr/>
          <p:nvPr/>
        </p:nvSpPr>
        <p:spPr>
          <a:xfrm>
            <a:off x="899936" y="988928"/>
            <a:ext cx="3047106" cy="1729162"/>
          </a:xfrm>
          <a:prstGeom prst="star12">
            <a:avLst/>
          </a:prstGeom>
          <a:solidFill>
            <a:srgbClr val="00A1D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逆导型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IGBT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开发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0" name="TextBox 16"/>
          <p:cNvSpPr txBox="1">
            <a:spLocks noChangeArrowheads="1"/>
          </p:cNvSpPr>
          <p:nvPr/>
        </p:nvSpPr>
        <p:spPr bwMode="auto">
          <a:xfrm>
            <a:off x="9263558" y="5965539"/>
            <a:ext cx="76174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00B050"/>
                </a:solidFill>
                <a:latin typeface="Arial" charset="0"/>
              </a:defRPr>
            </a:lvl1pPr>
          </a:lstStyle>
          <a:p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  <p:sp>
        <p:nvSpPr>
          <p:cNvPr id="311" name="TextBox 16"/>
          <p:cNvSpPr txBox="1">
            <a:spLocks noChangeArrowheads="1"/>
          </p:cNvSpPr>
          <p:nvPr/>
        </p:nvSpPr>
        <p:spPr bwMode="auto">
          <a:xfrm>
            <a:off x="5519142" y="5965539"/>
            <a:ext cx="76174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00B050"/>
                </a:solidFill>
                <a:latin typeface="Arial" charset="0"/>
              </a:defRPr>
            </a:lvl1pPr>
          </a:lstStyle>
          <a:p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  <p:sp>
        <p:nvSpPr>
          <p:cNvPr id="312" name="TextBox 16"/>
          <p:cNvSpPr txBox="1">
            <a:spLocks noChangeArrowheads="1"/>
          </p:cNvSpPr>
          <p:nvPr/>
        </p:nvSpPr>
        <p:spPr bwMode="auto">
          <a:xfrm>
            <a:off x="891042" y="5965539"/>
            <a:ext cx="76174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00B050"/>
                </a:solidFill>
                <a:latin typeface="Arial" charset="0"/>
              </a:defRPr>
            </a:lvl1pPr>
          </a:lstStyle>
          <a:p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  <p:sp>
        <p:nvSpPr>
          <p:cNvPr id="313" name="右箭头 312"/>
          <p:cNvSpPr/>
          <p:nvPr/>
        </p:nvSpPr>
        <p:spPr>
          <a:xfrm>
            <a:off x="42301" y="5661248"/>
            <a:ext cx="12146435" cy="338437"/>
          </a:xfrm>
          <a:prstGeom prst="rightArrow">
            <a:avLst>
              <a:gd name="adj1" fmla="val 50000"/>
              <a:gd name="adj2" fmla="val 20307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2718090"/>
            <a:ext cx="3949746" cy="260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矩形 38"/>
          <p:cNvSpPr/>
          <p:nvPr/>
        </p:nvSpPr>
        <p:spPr>
          <a:xfrm>
            <a:off x="3670272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742280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士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兰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IGBT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技术发展路标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8622" y="231844"/>
            <a:ext cx="2815250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IGBT</a:t>
            </a:r>
            <a:r>
              <a:rPr lang="zh-CN" altLang="en-US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芯片技术发展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43" name="Picture 2" descr="C:\Users\silan\Desktop\ppt图片\00.png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  <p:bldP spid="311" grpId="0"/>
      <p:bldP spid="312" grpId="0"/>
      <p:bldP spid="3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图片 2" descr="image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63" y="967571"/>
            <a:ext cx="1788795" cy="87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87" y="4509120"/>
            <a:ext cx="1680000" cy="13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组合 71"/>
          <p:cNvGrpSpPr>
            <a:grpSpLocks noChangeAspect="1"/>
          </p:cNvGrpSpPr>
          <p:nvPr/>
        </p:nvGrpSpPr>
        <p:grpSpPr>
          <a:xfrm>
            <a:off x="1846734" y="1287734"/>
            <a:ext cx="2614661" cy="2237570"/>
            <a:chOff x="257738" y="999644"/>
            <a:chExt cx="5447211" cy="4661604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497" y="1077403"/>
              <a:ext cx="4338452" cy="39300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4" name="组合 254"/>
            <p:cNvGrpSpPr>
              <a:grpSpLocks/>
            </p:cNvGrpSpPr>
            <p:nvPr/>
          </p:nvGrpSpPr>
          <p:grpSpPr bwMode="auto">
            <a:xfrm>
              <a:off x="257738" y="1527710"/>
              <a:ext cx="1486592" cy="2713428"/>
              <a:chOff x="916598" y="1685215"/>
              <a:chExt cx="1152965" cy="2819558"/>
            </a:xfrm>
          </p:grpSpPr>
          <p:pic>
            <p:nvPicPr>
              <p:cNvPr id="87" name="Picture 2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598" y="1685215"/>
                <a:ext cx="1000107" cy="2730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" name="椭圆 39"/>
              <p:cNvSpPr>
                <a:spLocks noChangeArrowheads="1"/>
              </p:cNvSpPr>
              <p:nvPr/>
            </p:nvSpPr>
            <p:spPr bwMode="auto">
              <a:xfrm>
                <a:off x="1079416" y="2006205"/>
                <a:ext cx="35984" cy="359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椭圆 37"/>
              <p:cNvSpPr>
                <a:spLocks noChangeArrowheads="1"/>
              </p:cNvSpPr>
              <p:nvPr/>
            </p:nvSpPr>
            <p:spPr bwMode="auto">
              <a:xfrm>
                <a:off x="1595613" y="1942110"/>
                <a:ext cx="35983" cy="359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0" name="组合 27"/>
              <p:cNvGrpSpPr>
                <a:grpSpLocks/>
              </p:cNvGrpSpPr>
              <p:nvPr/>
            </p:nvGrpSpPr>
            <p:grpSpPr bwMode="auto">
              <a:xfrm>
                <a:off x="1402424" y="4396586"/>
                <a:ext cx="36850" cy="108187"/>
                <a:chOff x="1184211" y="1925010"/>
                <a:chExt cx="36867" cy="108218"/>
              </a:xfrm>
            </p:grpSpPr>
            <p:sp>
              <p:nvSpPr>
                <p:cNvPr id="92" name="椭圆 33"/>
                <p:cNvSpPr>
                  <a:spLocks noChangeArrowheads="1"/>
                </p:cNvSpPr>
                <p:nvPr/>
              </p:nvSpPr>
              <p:spPr bwMode="auto">
                <a:xfrm>
                  <a:off x="1185078" y="1925011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" name="椭圆 34"/>
                <p:cNvSpPr>
                  <a:spLocks noChangeArrowheads="1"/>
                </p:cNvSpPr>
                <p:nvPr/>
              </p:nvSpPr>
              <p:spPr bwMode="auto">
                <a:xfrm>
                  <a:off x="1184211" y="1997228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94" name="直接连接符 35"/>
                <p:cNvCxnSpPr>
                  <a:cxnSpLocks noChangeShapeType="1"/>
                </p:cNvCxnSpPr>
                <p:nvPr/>
              </p:nvCxnSpPr>
              <p:spPr bwMode="auto">
                <a:xfrm>
                  <a:off x="1198940" y="1925010"/>
                  <a:ext cx="3271" cy="903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1" name="TextBox 90"/>
              <p:cNvSpPr txBox="1"/>
              <p:nvPr/>
            </p:nvSpPr>
            <p:spPr bwMode="auto">
              <a:xfrm>
                <a:off x="924508" y="3081484"/>
                <a:ext cx="1145055" cy="9000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750" dirty="0">
                    <a:latin typeface="Arial" charset="0"/>
                  </a:rPr>
                  <a:t>n</a:t>
                </a:r>
                <a:r>
                  <a:rPr lang="en-US" altLang="zh-CN" sz="750" baseline="30000" dirty="0">
                    <a:latin typeface="Arial" charset="0"/>
                  </a:rPr>
                  <a:t>-</a:t>
                </a:r>
                <a:r>
                  <a:rPr lang="en-US" altLang="zh-CN" sz="750" dirty="0">
                    <a:latin typeface="Arial" charset="0"/>
                  </a:rPr>
                  <a:t>basis(</a:t>
                </a:r>
                <a:r>
                  <a:rPr lang="en-US" altLang="zh-CN" sz="750" dirty="0" err="1">
                    <a:latin typeface="Arial" charset="0"/>
                  </a:rPr>
                  <a:t>epi</a:t>
                </a:r>
                <a:r>
                  <a:rPr lang="en-US" altLang="zh-CN" sz="750" dirty="0">
                    <a:latin typeface="Arial" charset="0"/>
                  </a:rPr>
                  <a:t>)</a:t>
                </a:r>
              </a:p>
              <a:p>
                <a:pPr>
                  <a:defRPr/>
                </a:pPr>
                <a:endParaRPr lang="en-US" altLang="zh-CN" sz="750" dirty="0">
                  <a:latin typeface="Arial" charset="0"/>
                </a:endParaRPr>
              </a:p>
              <a:p>
                <a:pPr>
                  <a:defRPr/>
                </a:pPr>
                <a:endParaRPr lang="en-US" altLang="zh-CN" sz="750" dirty="0">
                  <a:latin typeface="Arial" charset="0"/>
                </a:endParaRPr>
              </a:p>
              <a:p>
                <a:pPr>
                  <a:defRPr/>
                </a:pPr>
                <a:r>
                  <a:rPr lang="en-US" altLang="zh-CN" sz="750" dirty="0">
                    <a:latin typeface="Arial" charset="0"/>
                  </a:rPr>
                  <a:t>n</a:t>
                </a:r>
                <a:r>
                  <a:rPr lang="en-US" altLang="zh-CN" sz="750" baseline="30000" dirty="0">
                    <a:latin typeface="Arial" charset="0"/>
                  </a:rPr>
                  <a:t>+</a:t>
                </a:r>
                <a:r>
                  <a:rPr lang="en-US" altLang="zh-CN" sz="750" dirty="0">
                    <a:latin typeface="Arial" charset="0"/>
                  </a:rPr>
                  <a:t>buffer(</a:t>
                </a:r>
                <a:r>
                  <a:rPr lang="en-US" altLang="zh-CN" sz="750" dirty="0" err="1">
                    <a:latin typeface="Arial" charset="0"/>
                  </a:rPr>
                  <a:t>epi</a:t>
                </a:r>
                <a:r>
                  <a:rPr lang="en-US" altLang="zh-CN" sz="750" dirty="0">
                    <a:latin typeface="Arial" charset="0"/>
                  </a:rPr>
                  <a:t>)</a:t>
                </a:r>
              </a:p>
              <a:p>
                <a:pPr>
                  <a:defRPr/>
                </a:pPr>
                <a:endParaRPr lang="en-US" altLang="zh-CN" sz="750" dirty="0">
                  <a:latin typeface="Arial" charset="0"/>
                </a:endParaRPr>
              </a:p>
              <a:p>
                <a:pPr>
                  <a:defRPr/>
                </a:pPr>
                <a:endParaRPr lang="en-US" altLang="zh-CN" sz="750" dirty="0">
                  <a:latin typeface="Arial" charset="0"/>
                </a:endParaRPr>
              </a:p>
              <a:p>
                <a:pPr>
                  <a:defRPr/>
                </a:pPr>
                <a:r>
                  <a:rPr lang="en-US" altLang="zh-CN" sz="750" dirty="0">
                    <a:latin typeface="Arial" charset="0"/>
                  </a:rPr>
                  <a:t>p</a:t>
                </a:r>
                <a:r>
                  <a:rPr lang="en-US" altLang="zh-CN" sz="750" baseline="30000" dirty="0">
                    <a:latin typeface="Arial" charset="0"/>
                  </a:rPr>
                  <a:t>+</a:t>
                </a:r>
                <a:r>
                  <a:rPr lang="en-US" altLang="zh-CN" sz="750" dirty="0">
                    <a:latin typeface="Arial" charset="0"/>
                  </a:rPr>
                  <a:t>emitter(substrate)</a:t>
                </a:r>
                <a:endParaRPr lang="zh-CN" altLang="en-US" sz="750" dirty="0">
                  <a:latin typeface="Arial" charset="0"/>
                </a:endParaRPr>
              </a:p>
            </p:txBody>
          </p:sp>
        </p:grpSp>
        <p:sp>
          <p:nvSpPr>
            <p:cNvPr id="75" name="TextBox 1"/>
            <p:cNvSpPr txBox="1">
              <a:spLocks noChangeArrowheads="1"/>
            </p:cNvSpPr>
            <p:nvPr/>
          </p:nvSpPr>
          <p:spPr bwMode="auto">
            <a:xfrm>
              <a:off x="268655" y="999644"/>
              <a:ext cx="13260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dirty="0">
                  <a:solidFill>
                    <a:srgbClr val="00A1DA"/>
                  </a:solidFill>
                </a:rPr>
                <a:t>Punch Through</a:t>
              </a:r>
            </a:p>
            <a:p>
              <a:pPr eaLnBrk="1" hangingPunct="1"/>
              <a:r>
                <a:rPr lang="zh-CN" altLang="en-US" sz="1200" dirty="0">
                  <a:solidFill>
                    <a:srgbClr val="00A1DA"/>
                  </a:solidFill>
                </a:rPr>
                <a:t>穿通型</a:t>
              </a:r>
            </a:p>
          </p:txBody>
        </p:sp>
        <p:grpSp>
          <p:nvGrpSpPr>
            <p:cNvPr id="76" name="组合 210"/>
            <p:cNvGrpSpPr>
              <a:grpSpLocks/>
            </p:cNvGrpSpPr>
            <p:nvPr/>
          </p:nvGrpSpPr>
          <p:grpSpPr bwMode="auto">
            <a:xfrm>
              <a:off x="4114403" y="4428974"/>
              <a:ext cx="972691" cy="1232274"/>
              <a:chOff x="5675504" y="1763815"/>
              <a:chExt cx="1091150" cy="1372046"/>
            </a:xfrm>
          </p:grpSpPr>
          <p:pic>
            <p:nvPicPr>
              <p:cNvPr id="78" name="Picture 2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2130" y="1763815"/>
                <a:ext cx="886808" cy="1291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椭圆 192"/>
              <p:cNvSpPr>
                <a:spLocks noChangeArrowheads="1"/>
              </p:cNvSpPr>
              <p:nvPr/>
            </p:nvSpPr>
            <p:spPr bwMode="auto">
              <a:xfrm>
                <a:off x="6405140" y="1889621"/>
                <a:ext cx="29447" cy="35603"/>
              </a:xfrm>
              <a:prstGeom prst="ellipse">
                <a:avLst/>
              </a:prstGeom>
              <a:solidFill>
                <a:srgbClr val="000000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椭圆 188"/>
              <p:cNvSpPr>
                <a:spLocks noChangeArrowheads="1"/>
              </p:cNvSpPr>
              <p:nvPr/>
            </p:nvSpPr>
            <p:spPr bwMode="auto">
              <a:xfrm>
                <a:off x="6160169" y="1933228"/>
                <a:ext cx="27810" cy="35603"/>
              </a:xfrm>
              <a:prstGeom prst="ellipse">
                <a:avLst/>
              </a:prstGeom>
              <a:solidFill>
                <a:srgbClr val="000000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81" name="组合 179"/>
              <p:cNvGrpSpPr>
                <a:grpSpLocks/>
              </p:cNvGrpSpPr>
              <p:nvPr/>
            </p:nvGrpSpPr>
            <p:grpSpPr bwMode="auto">
              <a:xfrm>
                <a:off x="6192861" y="3023965"/>
                <a:ext cx="36885" cy="111896"/>
                <a:chOff x="1184211" y="2139894"/>
                <a:chExt cx="36867" cy="135390"/>
              </a:xfrm>
            </p:grpSpPr>
            <p:sp>
              <p:nvSpPr>
                <p:cNvPr id="84" name="椭圆 181"/>
                <p:cNvSpPr>
                  <a:spLocks noChangeArrowheads="1"/>
                </p:cNvSpPr>
                <p:nvPr/>
              </p:nvSpPr>
              <p:spPr bwMode="auto">
                <a:xfrm>
                  <a:off x="1178891" y="2139700"/>
                  <a:ext cx="42512" cy="36923"/>
                </a:xfrm>
                <a:prstGeom prst="ellipse">
                  <a:avLst/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b="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" name="椭圆 182"/>
                <p:cNvSpPr>
                  <a:spLocks noChangeArrowheads="1"/>
                </p:cNvSpPr>
                <p:nvPr/>
              </p:nvSpPr>
              <p:spPr bwMode="auto">
                <a:xfrm>
                  <a:off x="1177256" y="2238163"/>
                  <a:ext cx="42512" cy="36923"/>
                </a:xfrm>
                <a:prstGeom prst="ellipse">
                  <a:avLst/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b="0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86" name="直接连接符 183"/>
                <p:cNvCxnSpPr>
                  <a:cxnSpLocks noChangeShapeType="1"/>
                </p:cNvCxnSpPr>
                <p:nvPr/>
              </p:nvCxnSpPr>
              <p:spPr bwMode="auto">
                <a:xfrm>
                  <a:off x="1198940" y="2184899"/>
                  <a:ext cx="3271" cy="90385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2" name="矩形 168"/>
              <p:cNvSpPr>
                <a:spLocks noChangeArrowheads="1"/>
              </p:cNvSpPr>
              <p:nvPr/>
            </p:nvSpPr>
            <p:spPr bwMode="auto">
              <a:xfrm>
                <a:off x="5675504" y="2449077"/>
                <a:ext cx="1048616" cy="215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b="0" kern="0" dirty="0">
                    <a:solidFill>
                      <a:sysClr val="windowText" lastClr="000000"/>
                    </a:solidFill>
                  </a:rPr>
                  <a:t>n</a:t>
                </a:r>
                <a:r>
                  <a:rPr lang="en-US" altLang="zh-CN" sz="800" b="0" kern="0" baseline="300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n-US" altLang="zh-CN" sz="800" b="0" kern="0" dirty="0">
                    <a:solidFill>
                      <a:sysClr val="windowText" lastClr="000000"/>
                    </a:solidFill>
                  </a:rPr>
                  <a:t>basis(substrate)</a:t>
                </a:r>
              </a:p>
            </p:txBody>
          </p:sp>
          <p:sp>
            <p:nvSpPr>
              <p:cNvPr id="83" name="矩形 231"/>
              <p:cNvSpPr>
                <a:spLocks noChangeArrowheads="1"/>
              </p:cNvSpPr>
              <p:nvPr/>
            </p:nvSpPr>
            <p:spPr bwMode="auto">
              <a:xfrm>
                <a:off x="5719674" y="2718636"/>
                <a:ext cx="1046980" cy="215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b="0" kern="0">
                    <a:solidFill>
                      <a:sysClr val="windowText" lastClr="000000"/>
                    </a:solidFill>
                  </a:rPr>
                  <a:t>n field-stop</a:t>
                </a:r>
              </a:p>
            </p:txBody>
          </p:sp>
        </p:grpSp>
        <p:sp>
          <p:nvSpPr>
            <p:cNvPr id="77" name="TextBox 18"/>
            <p:cNvSpPr txBox="1">
              <a:spLocks noChangeArrowheads="1"/>
            </p:cNvSpPr>
            <p:nvPr/>
          </p:nvSpPr>
          <p:spPr bwMode="auto">
            <a:xfrm>
              <a:off x="4240338" y="3878654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400" b="1" kern="0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200" dirty="0" smtClean="0">
                  <a:solidFill>
                    <a:srgbClr val="00A1DA"/>
                  </a:solidFill>
                </a:rPr>
                <a:t>FS  </a:t>
              </a:r>
              <a:r>
                <a:rPr lang="en-US" altLang="zh-CN" sz="1200" dirty="0">
                  <a:solidFill>
                    <a:srgbClr val="00A1DA"/>
                  </a:solidFill>
                </a:rPr>
                <a:t>V</a:t>
              </a:r>
            </a:p>
            <a:p>
              <a:r>
                <a:rPr lang="zh-CN" altLang="en-US" sz="1200" dirty="0">
                  <a:solidFill>
                    <a:srgbClr val="00A1DA"/>
                  </a:solidFill>
                </a:rPr>
                <a:t>场</a:t>
              </a:r>
              <a:r>
                <a:rPr lang="zh-CN" altLang="en-US" sz="1200" dirty="0" smtClean="0">
                  <a:solidFill>
                    <a:srgbClr val="00A1DA"/>
                  </a:solidFill>
                </a:rPr>
                <a:t>截止型</a:t>
              </a:r>
              <a:endParaRPr lang="zh-CN" altLang="en-US" sz="1200" dirty="0">
                <a:solidFill>
                  <a:srgbClr val="00A1DA"/>
                </a:solidFill>
              </a:endParaRPr>
            </a:p>
          </p:txBody>
        </p:sp>
      </p:grpSp>
      <p:sp>
        <p:nvSpPr>
          <p:cNvPr id="71" name="十二角星 70"/>
          <p:cNvSpPr/>
          <p:nvPr/>
        </p:nvSpPr>
        <p:spPr>
          <a:xfrm>
            <a:off x="4430800" y="2641341"/>
            <a:ext cx="3047106" cy="1729162"/>
          </a:xfrm>
          <a:prstGeom prst="star12">
            <a:avLst/>
          </a:prstGeom>
          <a:solidFill>
            <a:srgbClr val="00A1D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65" y="260648"/>
            <a:ext cx="1080120" cy="32552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535194" y="188640"/>
            <a:ext cx="45719" cy="53089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655046" y="231844"/>
            <a:ext cx="5135906" cy="487693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IGBT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芯片结温提升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622" y="231844"/>
            <a:ext cx="3627075" cy="487693"/>
          </a:xfrm>
          <a:prstGeom prst="rect">
            <a:avLst/>
          </a:prstGeom>
          <a:noFill/>
        </p:spPr>
        <p:txBody>
          <a:bodyPr wrap="none" lIns="117217" tIns="58608" rIns="117217" bIns="58608" rtlCol="0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IPM</a:t>
            </a:r>
            <a:r>
              <a:rPr lang="zh-CN" altLang="en-US" sz="24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模块技术与产品开发</a:t>
            </a:r>
            <a:endParaRPr lang="zh-CN" altLang="zh-CN" sz="24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84" y="3703753"/>
            <a:ext cx="18478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" name="图示 54"/>
          <p:cNvGraphicFramePr/>
          <p:nvPr>
            <p:extLst>
              <p:ext uri="{D42A27DB-BD31-4B8C-83A1-F6EECF244321}">
                <p14:modId xmlns:p14="http://schemas.microsoft.com/office/powerpoint/2010/main" val="3020159694"/>
              </p:ext>
            </p:extLst>
          </p:nvPr>
        </p:nvGraphicFramePr>
        <p:xfrm>
          <a:off x="1975973" y="1615463"/>
          <a:ext cx="7956759" cy="375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8" name="椭圆 4"/>
          <p:cNvSpPr/>
          <p:nvPr/>
        </p:nvSpPr>
        <p:spPr bwMode="auto">
          <a:xfrm>
            <a:off x="5374602" y="2949836"/>
            <a:ext cx="1149350" cy="11509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2550" tIns="82550" rIns="82550" bIns="82550" anchor="ctr"/>
          <a:lstStyle>
            <a:lvl1pPr defTabSz="28892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28892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28892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28892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28892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288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288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288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288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6500">
              <a:solidFill>
                <a:srgbClr val="FFFFFF"/>
              </a:solidFill>
            </a:endParaRPr>
          </a:p>
        </p:txBody>
      </p:sp>
      <p:pic>
        <p:nvPicPr>
          <p:cNvPr id="8194" name="图片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22" y="5367917"/>
            <a:ext cx="2250000" cy="120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99" y="5174120"/>
            <a:ext cx="1803429" cy="142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3093611"/>
            <a:ext cx="1108234" cy="1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87" y="3561918"/>
            <a:ext cx="2783259" cy="209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980728"/>
            <a:ext cx="2140268" cy="164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C:\Users\silan\Desktop\ppt图片\00.png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461970" y="2740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新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156491</TotalTime>
  <Words>1862</Words>
  <Application>Microsoft Office PowerPoint</Application>
  <PresentationFormat>自定义</PresentationFormat>
  <Paragraphs>588</Paragraphs>
  <Slides>27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</dc:title>
  <dc:creator>user</dc:creator>
  <cp:lastModifiedBy>俞宣吟内邮-士兰微</cp:lastModifiedBy>
  <cp:revision>993</cp:revision>
  <cp:lastPrinted>2017-08-24T10:00:51Z</cp:lastPrinted>
  <dcterms:created xsi:type="dcterms:W3CDTF">2016-04-14T03:39:04Z</dcterms:created>
  <dcterms:modified xsi:type="dcterms:W3CDTF">2019-05-15T09:08:15Z</dcterms:modified>
</cp:coreProperties>
</file>