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55" r:id="rId5"/>
    <p:sldMasterId id="2147483768" r:id="rId6"/>
    <p:sldMasterId id="2147483780" r:id="rId7"/>
  </p:sldMasterIdLst>
  <p:notesMasterIdLst>
    <p:notesMasterId r:id="rId26"/>
  </p:notesMasterIdLst>
  <p:handoutMasterIdLst>
    <p:handoutMasterId r:id="rId27"/>
  </p:handoutMasterIdLst>
  <p:sldIdLst>
    <p:sldId id="259" r:id="rId8"/>
    <p:sldId id="413" r:id="rId9"/>
    <p:sldId id="414" r:id="rId10"/>
    <p:sldId id="347" r:id="rId11"/>
    <p:sldId id="407" r:id="rId12"/>
    <p:sldId id="415" r:id="rId13"/>
    <p:sldId id="408" r:id="rId14"/>
    <p:sldId id="411" r:id="rId15"/>
    <p:sldId id="342" r:id="rId16"/>
    <p:sldId id="358" r:id="rId17"/>
    <p:sldId id="409" r:id="rId18"/>
    <p:sldId id="410" r:id="rId19"/>
    <p:sldId id="359" r:id="rId20"/>
    <p:sldId id="404" r:id="rId21"/>
    <p:sldId id="382" r:id="rId22"/>
    <p:sldId id="383" r:id="rId23"/>
    <p:sldId id="384" r:id="rId24"/>
    <p:sldId id="310" r:id="rId25"/>
  </p:sldIdLst>
  <p:sldSz cx="12188825" cy="6858000"/>
  <p:notesSz cx="6858000" cy="9144000"/>
  <p:defaultTextStyle>
    <a:defPPr>
      <a:defRPr lang="en-US"/>
    </a:defPPr>
    <a:lvl1pPr marL="0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33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9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68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9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536" algn="l" defTabSz="9141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D2B75A8-DFE4-448A-AC80-544C722F46EF}">
          <p14:sldIdLst>
            <p14:sldId id="259"/>
            <p14:sldId id="413"/>
            <p14:sldId id="414"/>
            <p14:sldId id="347"/>
            <p14:sldId id="407"/>
            <p14:sldId id="415"/>
            <p14:sldId id="408"/>
            <p14:sldId id="411"/>
            <p14:sldId id="342"/>
          </p14:sldIdLst>
        </p14:section>
        <p14:section name="PAC在高速直流无刷电机控制中的应用" id="{545ED734-2298-49E5-A51C-06C95097E56A}">
          <p14:sldIdLst>
            <p14:sldId id="358"/>
            <p14:sldId id="409"/>
            <p14:sldId id="410"/>
            <p14:sldId id="359"/>
            <p14:sldId id="404"/>
            <p14:sldId id="382"/>
            <p14:sldId id="383"/>
            <p14:sldId id="384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4185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AEFA9C"/>
    <a:srgbClr val="598D17"/>
    <a:srgbClr val="262626"/>
    <a:srgbClr val="0076A5"/>
    <a:srgbClr val="497D12"/>
    <a:srgbClr val="778197"/>
    <a:srgbClr val="B66800"/>
    <a:srgbClr val="0C6294"/>
    <a:srgbClr val="647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479" autoAdjust="0"/>
  </p:normalViewPr>
  <p:slideViewPr>
    <p:cSldViewPr snapToGrid="0">
      <p:cViewPr varScale="1">
        <p:scale>
          <a:sx n="83" d="100"/>
          <a:sy n="83" d="100"/>
        </p:scale>
        <p:origin x="-564" y="-28"/>
      </p:cViewPr>
      <p:guideLst>
        <p:guide orient="horz" pos="2160"/>
        <p:guide orient="horz" pos="4185"/>
        <p:guide pos="3839"/>
        <p:guide pos="3840"/>
      </p:guideLst>
    </p:cSldViewPr>
  </p:slideViewPr>
  <p:outlineViewPr>
    <p:cViewPr>
      <p:scale>
        <a:sx n="33" d="100"/>
        <a:sy n="33" d="100"/>
      </p:scale>
      <p:origin x="0" y="127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68"/>
    </p:cViewPr>
  </p:sorterViewPr>
  <p:notesViewPr>
    <p:cSldViewPr snapToGrid="0">
      <p:cViewPr varScale="1">
        <p:scale>
          <a:sx n="99" d="100"/>
          <a:sy n="99" d="100"/>
        </p:scale>
        <p:origin x="22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6583-834A-4627-892B-8BA082009B57}" type="datetimeFigureOut">
              <a:rPr lang="en-US" sz="800" smtClean="0"/>
              <a:pPr/>
              <a:t>5/28/2019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92656-252F-44F4-8526-D25ECA04F127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84794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B7D13EA0-F99E-4ADA-AA37-668534783B3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7BCF99D3-6E32-4FB8-A03F-6D58A0F6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3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68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01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36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87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27" indent="-280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79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11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43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75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10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738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70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521B5AB-C0C4-4220-8A04-F83EBFE12BE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8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27" indent="-280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79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11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43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75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10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738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70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521B5AB-C0C4-4220-8A04-F83EBFE12BE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27" indent="-2803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79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11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43" indent="-22431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75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10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738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70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521B5AB-C0C4-4220-8A04-F83EBFE12BEB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="" xmlns:a16="http://schemas.microsoft.com/office/drawing/2014/main" id="{99F69485-0EF8-1446-8F8E-759668489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="" xmlns:a16="http://schemas.microsoft.com/office/drawing/2014/main" id="{5832E4AE-CA26-3C47-BB1D-BE16ED4F3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5" name="Slide Number Placeholder 3">
            <a:extLst>
              <a:ext uri="{FF2B5EF4-FFF2-40B4-BE49-F238E27FC236}">
                <a16:creationId xmlns="" xmlns:a16="http://schemas.microsoft.com/office/drawing/2014/main" id="{5FC7DE09-1E13-2949-BB78-F8945BFE3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B07029C-D9FD-0E45-872E-067BD6BECC6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84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6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D0F5E-3A86-4A24-95EF-57493C4E24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1AE42-29DD-4FBE-AEC2-87425CE25A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8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Qorvo Logo_ID_Brandline_Blk_R_RGB.pd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51" y="386192"/>
            <a:ext cx="1788102" cy="8667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3888" y="2657526"/>
            <a:ext cx="9446395" cy="1514261"/>
          </a:xfrm>
        </p:spPr>
        <p:txBody>
          <a:bodyPr/>
          <a:lstStyle>
            <a:lvl1pPr>
              <a:defRPr sz="55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36207" y="4226279"/>
            <a:ext cx="9452756" cy="56002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2" y="6293884"/>
            <a:ext cx="12188825" cy="4690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3515108" y="6455234"/>
            <a:ext cx="5158615" cy="369261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altLang="zh-CN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altLang="zh-CN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altLang="zh-CN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cap="none" dirty="0" err="1">
                <a:solidFill>
                  <a:srgbClr val="7F7F7F"/>
                </a:solidFill>
              </a:rPr>
              <a:t>Qorvo</a:t>
            </a:r>
            <a:r>
              <a:rPr lang="en-US" altLang="zh-CN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altLang="zh-CN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altLang="zh-CN" sz="800" b="0" cap="none" baseline="0" dirty="0">
              <a:solidFill>
                <a:srgbClr val="7F7F7F"/>
              </a:solidFill>
            </a:endParaRPr>
          </a:p>
        </p:txBody>
      </p:sp>
      <p:grpSp>
        <p:nvGrpSpPr>
          <p:cNvPr id="303" name="Group 302"/>
          <p:cNvGrpSpPr/>
          <p:nvPr userDrawn="1"/>
        </p:nvGrpSpPr>
        <p:grpSpPr>
          <a:xfrm>
            <a:off x="11368412" y="279508"/>
            <a:ext cx="652321" cy="6298989"/>
            <a:chOff x="11368405" y="236431"/>
            <a:chExt cx="652321" cy="6298989"/>
          </a:xfrm>
          <a:solidFill>
            <a:schemeClr val="bg2">
              <a:lumMod val="95000"/>
            </a:schemeClr>
          </a:solidFill>
        </p:grpSpPr>
        <p:sp>
          <p:nvSpPr>
            <p:cNvPr id="304" name="Freeform 84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5" name="Freeform 85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286735" cy="288525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6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6 h 68"/>
                <a:gd name="T16" fmla="*/ 29 w 68"/>
                <a:gd name="T17" fmla="*/ 53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3"/>
                    <a:pt x="17" y="16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7"/>
                    <a:pt x="68" y="15"/>
                  </a:cubicBezTo>
                  <a:cubicBezTo>
                    <a:pt x="68" y="22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29"/>
                    <a:pt x="36" y="36"/>
                  </a:cubicBezTo>
                  <a:cubicBezTo>
                    <a:pt x="29" y="43"/>
                    <a:pt x="29" y="51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61"/>
                    <a:pt x="23" y="68"/>
                    <a:pt x="15" y="68"/>
                  </a:cubicBezTo>
                  <a:cubicBezTo>
                    <a:pt x="7" y="68"/>
                    <a:pt x="1" y="61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6" name="Freeform 56"/>
            <p:cNvSpPr>
              <a:spLocks/>
            </p:cNvSpPr>
            <p:nvPr userDrawn="1"/>
          </p:nvSpPr>
          <p:spPr bwMode="auto">
            <a:xfrm flipH="1" flipV="1">
              <a:off x="11841518" y="3058868"/>
              <a:ext cx="179208" cy="177416"/>
            </a:xfrm>
            <a:custGeom>
              <a:avLst/>
              <a:gdLst>
                <a:gd name="T0" fmla="*/ 17 w 42"/>
                <a:gd name="T1" fmla="*/ 37 h 42"/>
                <a:gd name="T2" fmla="*/ 17 w 42"/>
                <a:gd name="T3" fmla="*/ 36 h 42"/>
                <a:gd name="T4" fmla="*/ 5 w 42"/>
                <a:gd name="T5" fmla="*/ 25 h 42"/>
                <a:gd name="T6" fmla="*/ 5 w 42"/>
                <a:gd name="T7" fmla="*/ 25 h 42"/>
                <a:gd name="T8" fmla="*/ 5 w 42"/>
                <a:gd name="T9" fmla="*/ 5 h 42"/>
                <a:gd name="T10" fmla="*/ 25 w 42"/>
                <a:gd name="T11" fmla="*/ 5 h 42"/>
                <a:gd name="T12" fmla="*/ 25 w 42"/>
                <a:gd name="T13" fmla="*/ 5 h 42"/>
                <a:gd name="T14" fmla="*/ 37 w 42"/>
                <a:gd name="T15" fmla="*/ 17 h 42"/>
                <a:gd name="T16" fmla="*/ 37 w 42"/>
                <a:gd name="T17" fmla="*/ 17 h 42"/>
                <a:gd name="T18" fmla="*/ 37 w 42"/>
                <a:gd name="T19" fmla="*/ 37 h 42"/>
                <a:gd name="T20" fmla="*/ 17 w 42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17" y="37"/>
                  </a:moveTo>
                  <a:cubicBezTo>
                    <a:pt x="17" y="37"/>
                    <a:pt x="17" y="37"/>
                    <a:pt x="17" y="3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2"/>
                    <a:pt x="42" y="31"/>
                    <a:pt x="37" y="37"/>
                  </a:cubicBezTo>
                  <a:cubicBezTo>
                    <a:pt x="31" y="42"/>
                    <a:pt x="22" y="42"/>
                    <a:pt x="17" y="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7" name="Freeform 57"/>
            <p:cNvSpPr>
              <a:spLocks/>
            </p:cNvSpPr>
            <p:nvPr userDrawn="1"/>
          </p:nvSpPr>
          <p:spPr bwMode="auto">
            <a:xfrm flipH="1" flipV="1">
              <a:off x="11368405" y="3092917"/>
              <a:ext cx="621856" cy="618271"/>
            </a:xfrm>
            <a:custGeom>
              <a:avLst/>
              <a:gdLst>
                <a:gd name="T0" fmla="*/ 121 w 147"/>
                <a:gd name="T1" fmla="*/ 141 h 146"/>
                <a:gd name="T2" fmla="*/ 121 w 147"/>
                <a:gd name="T3" fmla="*/ 141 h 146"/>
                <a:gd name="T4" fmla="*/ 6 w 147"/>
                <a:gd name="T5" fmla="*/ 25 h 146"/>
                <a:gd name="T6" fmla="*/ 6 w 147"/>
                <a:gd name="T7" fmla="*/ 25 h 146"/>
                <a:gd name="T8" fmla="*/ 6 w 147"/>
                <a:gd name="T9" fmla="*/ 6 h 146"/>
                <a:gd name="T10" fmla="*/ 26 w 147"/>
                <a:gd name="T11" fmla="*/ 6 h 146"/>
                <a:gd name="T12" fmla="*/ 26 w 147"/>
                <a:gd name="T13" fmla="*/ 6 h 146"/>
                <a:gd name="T14" fmla="*/ 141 w 147"/>
                <a:gd name="T15" fmla="*/ 121 h 146"/>
                <a:gd name="T16" fmla="*/ 141 w 147"/>
                <a:gd name="T17" fmla="*/ 121 h 146"/>
                <a:gd name="T18" fmla="*/ 141 w 147"/>
                <a:gd name="T19" fmla="*/ 141 h 146"/>
                <a:gd name="T20" fmla="*/ 121 w 147"/>
                <a:gd name="T21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21" y="141"/>
                  </a:moveTo>
                  <a:cubicBezTo>
                    <a:pt x="121" y="141"/>
                    <a:pt x="121" y="141"/>
                    <a:pt x="121" y="14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27"/>
                    <a:pt x="147" y="135"/>
                    <a:pt x="141" y="141"/>
                  </a:cubicBezTo>
                  <a:cubicBezTo>
                    <a:pt x="136" y="146"/>
                    <a:pt x="127" y="146"/>
                    <a:pt x="121" y="14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8" name="Freeform 82"/>
            <p:cNvSpPr>
              <a:spLocks/>
            </p:cNvSpPr>
            <p:nvPr userDrawn="1"/>
          </p:nvSpPr>
          <p:spPr bwMode="auto">
            <a:xfrm flipH="1" flipV="1">
              <a:off x="11377364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09" name="Freeform 83"/>
            <p:cNvSpPr>
              <a:spLocks/>
            </p:cNvSpPr>
            <p:nvPr userDrawn="1"/>
          </p:nvSpPr>
          <p:spPr bwMode="auto">
            <a:xfrm flipH="1" flipV="1">
              <a:off x="11732199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0" name="Freeform 62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1" name="Freeform 63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286735" cy="292110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2" name="Freeform 60"/>
            <p:cNvSpPr>
              <a:spLocks/>
            </p:cNvSpPr>
            <p:nvPr userDrawn="1"/>
          </p:nvSpPr>
          <p:spPr bwMode="auto">
            <a:xfrm flipH="1" flipV="1">
              <a:off x="11377364" y="4478154"/>
              <a:ext cx="637985" cy="639776"/>
            </a:xfrm>
            <a:custGeom>
              <a:avLst/>
              <a:gdLst>
                <a:gd name="T0" fmla="*/ 123 w 151"/>
                <a:gd name="T1" fmla="*/ 14 h 151"/>
                <a:gd name="T2" fmla="*/ 137 w 151"/>
                <a:gd name="T3" fmla="*/ 0 h 151"/>
                <a:gd name="T4" fmla="*/ 151 w 151"/>
                <a:gd name="T5" fmla="*/ 14 h 151"/>
                <a:gd name="T6" fmla="*/ 111 w 151"/>
                <a:gd name="T7" fmla="*/ 111 h 151"/>
                <a:gd name="T8" fmla="*/ 14 w 151"/>
                <a:gd name="T9" fmla="*/ 151 h 151"/>
                <a:gd name="T10" fmla="*/ 0 w 151"/>
                <a:gd name="T11" fmla="*/ 137 h 151"/>
                <a:gd name="T12" fmla="*/ 14 w 151"/>
                <a:gd name="T13" fmla="*/ 123 h 151"/>
                <a:gd name="T14" fmla="*/ 91 w 151"/>
                <a:gd name="T15" fmla="*/ 91 h 151"/>
                <a:gd name="T16" fmla="*/ 123 w 151"/>
                <a:gd name="T17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23" y="14"/>
                  </a:moveTo>
                  <a:cubicBezTo>
                    <a:pt x="123" y="6"/>
                    <a:pt x="12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51"/>
                    <a:pt x="136" y="86"/>
                    <a:pt x="111" y="111"/>
                  </a:cubicBezTo>
                  <a:cubicBezTo>
                    <a:pt x="86" y="135"/>
                    <a:pt x="5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29"/>
                    <a:pt x="6" y="123"/>
                    <a:pt x="14" y="123"/>
                  </a:cubicBezTo>
                  <a:cubicBezTo>
                    <a:pt x="44" y="123"/>
                    <a:pt x="71" y="110"/>
                    <a:pt x="91" y="91"/>
                  </a:cubicBezTo>
                  <a:cubicBezTo>
                    <a:pt x="111" y="71"/>
                    <a:pt x="123" y="44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3" name="Freeform 61"/>
            <p:cNvSpPr>
              <a:spLocks/>
            </p:cNvSpPr>
            <p:nvPr userDrawn="1"/>
          </p:nvSpPr>
          <p:spPr bwMode="auto">
            <a:xfrm flipH="1" flipV="1">
              <a:off x="11728615" y="4829405"/>
              <a:ext cx="286735" cy="288525"/>
            </a:xfrm>
            <a:custGeom>
              <a:avLst/>
              <a:gdLst>
                <a:gd name="T0" fmla="*/ 67 w 68"/>
                <a:gd name="T1" fmla="*/ 14 h 68"/>
                <a:gd name="T2" fmla="*/ 67 w 68"/>
                <a:gd name="T3" fmla="*/ 14 h 68"/>
                <a:gd name="T4" fmla="*/ 52 w 68"/>
                <a:gd name="T5" fmla="*/ 51 h 68"/>
                <a:gd name="T6" fmla="*/ 14 w 68"/>
                <a:gd name="T7" fmla="*/ 67 h 68"/>
                <a:gd name="T8" fmla="*/ 0 w 68"/>
                <a:gd name="T9" fmla="*/ 53 h 68"/>
                <a:gd name="T10" fmla="*/ 14 w 68"/>
                <a:gd name="T11" fmla="*/ 39 h 68"/>
                <a:gd name="T12" fmla="*/ 15 w 68"/>
                <a:gd name="T13" fmla="*/ 39 h 68"/>
                <a:gd name="T14" fmla="*/ 32 w 68"/>
                <a:gd name="T15" fmla="*/ 31 h 68"/>
                <a:gd name="T16" fmla="*/ 39 w 68"/>
                <a:gd name="T17" fmla="*/ 14 h 68"/>
                <a:gd name="T18" fmla="*/ 39 w 68"/>
                <a:gd name="T19" fmla="*/ 14 h 68"/>
                <a:gd name="T20" fmla="*/ 53 w 68"/>
                <a:gd name="T21" fmla="*/ 0 h 68"/>
                <a:gd name="T22" fmla="*/ 67 w 68"/>
                <a:gd name="T23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4"/>
                    <a:pt x="52" y="51"/>
                  </a:cubicBezTo>
                  <a:cubicBezTo>
                    <a:pt x="35" y="68"/>
                    <a:pt x="14" y="67"/>
                    <a:pt x="14" y="67"/>
                  </a:cubicBezTo>
                  <a:cubicBezTo>
                    <a:pt x="6" y="67"/>
                    <a:pt x="0" y="60"/>
                    <a:pt x="0" y="53"/>
                  </a:cubicBezTo>
                  <a:cubicBezTo>
                    <a:pt x="0" y="45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39"/>
                    <a:pt x="25" y="38"/>
                    <a:pt x="32" y="31"/>
                  </a:cubicBezTo>
                  <a:cubicBezTo>
                    <a:pt x="39" y="24"/>
                    <a:pt x="39" y="16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46" y="0"/>
                    <a:pt x="53" y="0"/>
                  </a:cubicBezTo>
                  <a:cubicBezTo>
                    <a:pt x="61" y="0"/>
                    <a:pt x="67" y="6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4" name="Freeform 50"/>
            <p:cNvSpPr>
              <a:spLocks/>
            </p:cNvSpPr>
            <p:nvPr/>
          </p:nvSpPr>
          <p:spPr bwMode="auto">
            <a:xfrm flipH="1" flipV="1">
              <a:off x="11897070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5" name="Freeform 51"/>
            <p:cNvSpPr>
              <a:spLocks/>
            </p:cNvSpPr>
            <p:nvPr/>
          </p:nvSpPr>
          <p:spPr bwMode="auto">
            <a:xfrm flipH="1" flipV="1">
              <a:off x="11542237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6" name="Freeform 68"/>
            <p:cNvSpPr>
              <a:spLocks/>
            </p:cNvSpPr>
            <p:nvPr/>
          </p:nvSpPr>
          <p:spPr bwMode="auto">
            <a:xfrm flipH="1" flipV="1">
              <a:off x="11371989" y="1403952"/>
              <a:ext cx="177416" cy="177416"/>
            </a:xfrm>
            <a:custGeom>
              <a:avLst/>
              <a:gdLst>
                <a:gd name="T0" fmla="*/ 25 w 42"/>
                <a:gd name="T1" fmla="*/ 5 h 42"/>
                <a:gd name="T2" fmla="*/ 25 w 42"/>
                <a:gd name="T3" fmla="*/ 6 h 42"/>
                <a:gd name="T4" fmla="*/ 37 w 42"/>
                <a:gd name="T5" fmla="*/ 17 h 42"/>
                <a:gd name="T6" fmla="*/ 37 w 42"/>
                <a:gd name="T7" fmla="*/ 17 h 42"/>
                <a:gd name="T8" fmla="*/ 37 w 42"/>
                <a:gd name="T9" fmla="*/ 37 h 42"/>
                <a:gd name="T10" fmla="*/ 17 w 42"/>
                <a:gd name="T11" fmla="*/ 37 h 42"/>
                <a:gd name="T12" fmla="*/ 17 w 42"/>
                <a:gd name="T13" fmla="*/ 37 h 42"/>
                <a:gd name="T14" fmla="*/ 6 w 42"/>
                <a:gd name="T15" fmla="*/ 25 h 42"/>
                <a:gd name="T16" fmla="*/ 6 w 42"/>
                <a:gd name="T17" fmla="*/ 25 h 42"/>
                <a:gd name="T18" fmla="*/ 6 w 42"/>
                <a:gd name="T19" fmla="*/ 5 h 42"/>
                <a:gd name="T20" fmla="*/ 25 w 42"/>
                <a:gd name="T2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3"/>
                    <a:pt x="42" y="31"/>
                    <a:pt x="37" y="37"/>
                  </a:cubicBezTo>
                  <a:cubicBezTo>
                    <a:pt x="32" y="42"/>
                    <a:pt x="23" y="4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7" name="Freeform 69"/>
            <p:cNvSpPr>
              <a:spLocks/>
            </p:cNvSpPr>
            <p:nvPr/>
          </p:nvSpPr>
          <p:spPr bwMode="auto">
            <a:xfrm flipH="1" flipV="1">
              <a:off x="11402456" y="929047"/>
              <a:ext cx="618270" cy="618271"/>
            </a:xfrm>
            <a:custGeom>
              <a:avLst/>
              <a:gdLst>
                <a:gd name="T0" fmla="*/ 25 w 146"/>
                <a:gd name="T1" fmla="*/ 5 h 146"/>
                <a:gd name="T2" fmla="*/ 25 w 146"/>
                <a:gd name="T3" fmla="*/ 5 h 146"/>
                <a:gd name="T4" fmla="*/ 141 w 146"/>
                <a:gd name="T5" fmla="*/ 121 h 146"/>
                <a:gd name="T6" fmla="*/ 141 w 146"/>
                <a:gd name="T7" fmla="*/ 121 h 146"/>
                <a:gd name="T8" fmla="*/ 141 w 146"/>
                <a:gd name="T9" fmla="*/ 140 h 146"/>
                <a:gd name="T10" fmla="*/ 121 w 146"/>
                <a:gd name="T11" fmla="*/ 140 h 146"/>
                <a:gd name="T12" fmla="*/ 121 w 146"/>
                <a:gd name="T13" fmla="*/ 140 h 146"/>
                <a:gd name="T14" fmla="*/ 5 w 146"/>
                <a:gd name="T15" fmla="*/ 25 h 146"/>
                <a:gd name="T16" fmla="*/ 5 w 146"/>
                <a:gd name="T17" fmla="*/ 25 h 146"/>
                <a:gd name="T18" fmla="*/ 5 w 146"/>
                <a:gd name="T19" fmla="*/ 5 h 146"/>
                <a:gd name="T20" fmla="*/ 25 w 146"/>
                <a:gd name="T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6" y="126"/>
                    <a:pt x="146" y="135"/>
                    <a:pt x="141" y="140"/>
                  </a:cubicBezTo>
                  <a:cubicBezTo>
                    <a:pt x="135" y="146"/>
                    <a:pt x="126" y="146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auto">
            <a:xfrm flipH="1" flipV="1">
              <a:off x="11377364" y="1644961"/>
              <a:ext cx="637985" cy="643360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auto">
            <a:xfrm flipH="1" flipV="1">
              <a:off x="11728615" y="1996210"/>
              <a:ext cx="286735" cy="292111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20" name="Freeform 58"/>
            <p:cNvSpPr>
              <a:spLocks/>
            </p:cNvSpPr>
            <p:nvPr/>
          </p:nvSpPr>
          <p:spPr bwMode="auto">
            <a:xfrm flipH="1" flipV="1">
              <a:off x="11377364" y="236431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21" name="Freeform 59"/>
            <p:cNvSpPr>
              <a:spLocks/>
            </p:cNvSpPr>
            <p:nvPr/>
          </p:nvSpPr>
          <p:spPr bwMode="auto">
            <a:xfrm flipH="1" flipV="1">
              <a:off x="11377364" y="236431"/>
              <a:ext cx="286735" cy="288526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772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3" y="799310"/>
            <a:ext cx="11549974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319316" y="1669265"/>
            <a:ext cx="11548836" cy="44848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47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2" name="Table Placeholder 61"/>
          <p:cNvSpPr>
            <a:spLocks noGrp="1"/>
          </p:cNvSpPr>
          <p:nvPr>
            <p:ph type="tbl" sz="quarter" idx="16"/>
          </p:nvPr>
        </p:nvSpPr>
        <p:spPr>
          <a:xfrm>
            <a:off x="316706" y="1666884"/>
            <a:ext cx="11551444" cy="44871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226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92" y="799310"/>
            <a:ext cx="11547593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2" name="Table Placeholder 61"/>
          <p:cNvSpPr>
            <a:spLocks noGrp="1"/>
          </p:cNvSpPr>
          <p:nvPr>
            <p:ph type="tbl" sz="quarter" idx="16"/>
          </p:nvPr>
        </p:nvSpPr>
        <p:spPr>
          <a:xfrm>
            <a:off x="319554" y="3186120"/>
            <a:ext cx="11567663" cy="2967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16713" y="1669260"/>
            <a:ext cx="5601858" cy="1378749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>
            <a:lvl1pPr>
              <a:defRPr lang="en-US" sz="2000" dirty="0" smtClean="0"/>
            </a:lvl1pPr>
            <a:lvl2pPr>
              <a:defRPr lang="en-US" sz="1900" dirty="0" smtClean="0"/>
            </a:lvl2pPr>
            <a:lvl3pPr>
              <a:defRPr lang="en-US" sz="15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69502" y="1671651"/>
            <a:ext cx="5598650" cy="1376367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>
            <a:lvl1pPr>
              <a:defRPr lang="en-US" sz="2000" dirty="0" smtClean="0"/>
            </a:lvl1pPr>
            <a:lvl2pPr>
              <a:defRPr lang="en-US" sz="1900" dirty="0" smtClean="0"/>
            </a:lvl2pPr>
            <a:lvl3pPr>
              <a:defRPr lang="en-US" sz="1500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33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3" y="799310"/>
            <a:ext cx="11549974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8980" y="2000259"/>
            <a:ext cx="5604829" cy="3694176"/>
          </a:xfrm>
          <a:prstGeom prst="rect">
            <a:avLst/>
          </a:prstGeom>
        </p:spPr>
        <p:txBody>
          <a:bodyPr vert="horz" lIns="0" tIns="45707" rIns="182824" bIns="45707" rtlCol="0" anchor="ctr">
            <a:noAutofit/>
          </a:bodyPr>
          <a:lstStyle>
            <a:lvl1pPr>
              <a:defRPr lang="en-US" sz="2000" dirty="0" smtClean="0"/>
            </a:lvl1pPr>
            <a:lvl2pPr>
              <a:defRPr lang="en-US" sz="2000" dirty="0" smtClean="0"/>
            </a:lvl2pPr>
            <a:lvl3pPr>
              <a:defRPr lang="en-US" sz="1900" dirty="0" smtClean="0"/>
            </a:lvl3pPr>
            <a:lvl4pPr>
              <a:defRPr lang="en-US" sz="19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4413" y="1534886"/>
            <a:ext cx="0" cy="418360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45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3" y="799310"/>
            <a:ext cx="11549974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40154" y="1662549"/>
            <a:ext cx="3623636" cy="4476997"/>
          </a:xfrm>
          <a:prstGeom prst="rect">
            <a:avLst/>
          </a:prstGeom>
        </p:spPr>
        <p:txBody>
          <a:bodyPr vert="horz" lIns="0" tIns="45707" rIns="182824" bIns="45707" rtlCol="0" anchor="ctr">
            <a:noAutofit/>
          </a:bodyPr>
          <a:lstStyle>
            <a:lvl1pPr>
              <a:defRPr lang="en-US" sz="2000" dirty="0" smtClean="0"/>
            </a:lvl1pPr>
            <a:lvl2pPr>
              <a:defRPr lang="en-US" sz="1900" dirty="0" smtClean="0"/>
            </a:lvl2pPr>
            <a:lvl3pPr>
              <a:defRPr lang="en-US" sz="1500" dirty="0" smtClean="0"/>
            </a:lvl3pPr>
            <a:lvl4pPr>
              <a:defRPr lang="en-US" sz="15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245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/>
          <p:nvPr/>
        </p:nvCxnSpPr>
        <p:spPr>
          <a:xfrm flipV="1">
            <a:off x="8635943" y="1457556"/>
            <a:ext cx="279473" cy="80899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8854996" y="1161588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67" name="Picture Placeholder 1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962343" y="1267892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2541589" y="2932979"/>
            <a:ext cx="3331893" cy="30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118" idx="1"/>
          </p:cNvCxnSpPr>
          <p:nvPr/>
        </p:nvCxnSpPr>
        <p:spPr>
          <a:xfrm flipV="1">
            <a:off x="2524846" y="2940360"/>
            <a:ext cx="7245497" cy="13199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136779" y="1491012"/>
            <a:ext cx="801245" cy="14386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24452" y="4265828"/>
            <a:ext cx="847027" cy="14960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639735" y="4914549"/>
            <a:ext cx="264514" cy="83624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8635927" y="4150585"/>
            <a:ext cx="262746" cy="7677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639735" y="2262791"/>
            <a:ext cx="270090" cy="8507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854996" y="3806476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08" name="Oval 107"/>
          <p:cNvSpPr/>
          <p:nvPr/>
        </p:nvSpPr>
        <p:spPr>
          <a:xfrm>
            <a:off x="8854996" y="5140495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16" name="Oval 115"/>
          <p:cNvSpPr/>
          <p:nvPr/>
        </p:nvSpPr>
        <p:spPr>
          <a:xfrm>
            <a:off x="8854996" y="2484031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22" name="Oval 121"/>
          <p:cNvSpPr/>
          <p:nvPr/>
        </p:nvSpPr>
        <p:spPr>
          <a:xfrm>
            <a:off x="5873476" y="3806476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27" name="Oval 126"/>
          <p:cNvSpPr/>
          <p:nvPr/>
        </p:nvSpPr>
        <p:spPr>
          <a:xfrm>
            <a:off x="5873476" y="2484031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32" name="Oval 131"/>
          <p:cNvSpPr/>
          <p:nvPr/>
        </p:nvSpPr>
        <p:spPr>
          <a:xfrm>
            <a:off x="5873476" y="1161588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37" name="Oval 136"/>
          <p:cNvSpPr/>
          <p:nvPr/>
        </p:nvSpPr>
        <p:spPr>
          <a:xfrm>
            <a:off x="5873476" y="5140495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63" name="Picture Placeholder 1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980528" y="1268640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4" name="Picture Placeholder 1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980528" y="2591083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5" name="Picture Placeholder 1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980528" y="5247547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6" name="Picture Placeholder 1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980528" y="3913528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8" name="Picture Placeholder 1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962343" y="2590335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9" name="Picture Placeholder 1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962343" y="5246799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70" name="Picture Placeholder 1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962343" y="3912780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2183002" y="2155066"/>
            <a:ext cx="800837" cy="14514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83011" y="3606505"/>
            <a:ext cx="759585" cy="147739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182995" y="3606487"/>
            <a:ext cx="11033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2907171" y="1823243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47" name="Oval 146"/>
          <p:cNvSpPr/>
          <p:nvPr/>
        </p:nvSpPr>
        <p:spPr>
          <a:xfrm>
            <a:off x="2907171" y="3150388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52" name="Oval 151"/>
          <p:cNvSpPr/>
          <p:nvPr/>
        </p:nvSpPr>
        <p:spPr>
          <a:xfrm>
            <a:off x="2860278" y="4477535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60" name="Picture Placeholder 1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13189" y="1930295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1" name="Picture Placeholder 1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3014210" y="3257440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62" name="Picture Placeholder 1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967332" y="4584587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cxnSp>
        <p:nvCxnSpPr>
          <p:cNvPr id="81" name="Straight Connector 80"/>
          <p:cNvCxnSpPr/>
          <p:nvPr userDrawn="1"/>
        </p:nvCxnSpPr>
        <p:spPr>
          <a:xfrm flipV="1">
            <a:off x="1245236" y="4220035"/>
            <a:ext cx="0" cy="8821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99378" y="4970083"/>
            <a:ext cx="909053" cy="909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59" name="Picture Placeholder 1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08648" y="5077632"/>
            <a:ext cx="694944" cy="697512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500"/>
            </a:lvl1pPr>
          </a:lstStyle>
          <a:p>
            <a:r>
              <a:rPr lang="en-US" dirty="0"/>
              <a:t>Click icon to </a:t>
            </a:r>
            <a:r>
              <a:rPr lang="en-US" dirty="0" err="1"/>
              <a:t>aadd</a:t>
            </a:r>
            <a:r>
              <a:rPr lang="en-US" dirty="0"/>
              <a:t> </a:t>
            </a:r>
            <a:r>
              <a:rPr lang="en-US" dirty="0" err="1"/>
              <a:t>picturea</a:t>
            </a:r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324800" y="2677381"/>
            <a:ext cx="1858211" cy="18582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23336" y="3805103"/>
            <a:ext cx="1861121" cy="553996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7" rIns="91412" bIns="45707" rtlCol="0">
            <a:spAutoFit/>
          </a:bodyPr>
          <a:lstStyle/>
          <a:p>
            <a:pPr algn="ctr"/>
            <a:r>
              <a:rPr lang="en-US" sz="1500" b="0" dirty="0">
                <a:latin typeface="+mj-lt"/>
                <a:cs typeface="DIN Next Rounded LT Pro"/>
              </a:rPr>
              <a:t>Name</a:t>
            </a:r>
            <a:r>
              <a:rPr lang="en-US" sz="1500" dirty="0">
                <a:latin typeface="+mj-lt"/>
                <a:cs typeface="DIN Next Rounded LT Pro"/>
              </a:rPr>
              <a:t/>
            </a:r>
            <a:br>
              <a:rPr lang="en-US" sz="1500" dirty="0">
                <a:latin typeface="+mj-lt"/>
                <a:cs typeface="DIN Next Rounded LT Pro"/>
              </a:rPr>
            </a:br>
            <a:r>
              <a:rPr lang="en-US" sz="1500" dirty="0">
                <a:solidFill>
                  <a:schemeClr val="bg1"/>
                </a:solidFill>
                <a:latin typeface="+mj-lt"/>
                <a:cs typeface="DIN Next Rounded LT Pro"/>
              </a:rPr>
              <a:t>Title</a:t>
            </a:r>
          </a:p>
        </p:txBody>
      </p:sp>
      <p:sp>
        <p:nvSpPr>
          <p:cNvPr id="158" name="Picture Placeholder 1"/>
          <p:cNvSpPr>
            <a:spLocks noGrp="1" noChangeAspect="1"/>
          </p:cNvSpPr>
          <p:nvPr userDrawn="1">
            <p:ph type="pic" sz="quarter" idx="21"/>
          </p:nvPr>
        </p:nvSpPr>
        <p:spPr>
          <a:xfrm>
            <a:off x="778401" y="2836275"/>
            <a:ext cx="950976" cy="95449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4081" y="5854386"/>
            <a:ext cx="1879616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 algn="ctr"/>
            <a:r>
              <a:rPr lang="en-US" sz="1500" b="0" dirty="0"/>
              <a:t>Name</a:t>
            </a:r>
          </a:p>
          <a:p>
            <a:pPr algn="ctr"/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5490560" y="4909399"/>
            <a:ext cx="3157227" cy="76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506760" y="2259347"/>
            <a:ext cx="31453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9770343" y="4015631"/>
            <a:ext cx="241848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770343" y="5343522"/>
            <a:ext cx="241848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791819" y="1359702"/>
            <a:ext cx="2397008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770343" y="2686458"/>
            <a:ext cx="241848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88832" y="4019616"/>
            <a:ext cx="2173206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798767" y="2695206"/>
            <a:ext cx="2049911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88829" y="1372766"/>
            <a:ext cx="2066152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798761" y="5343522"/>
            <a:ext cx="2163274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832453" y="2032400"/>
            <a:ext cx="1729084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832467" y="3352799"/>
            <a:ext cx="2343543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dirty="0">
                <a:latin typeface="DIN Next Rounded LT Pro"/>
                <a:cs typeface="DIN Next Rounded LT Pro"/>
              </a:rPr>
              <a:t>Title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785570" y="4690682"/>
            <a:ext cx="1942857" cy="50782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1500" b="0" dirty="0"/>
              <a:t>Name</a:t>
            </a:r>
          </a:p>
          <a:p>
            <a:r>
              <a:rPr lang="en-US" sz="1200" b="0" dirty="0">
                <a:latin typeface="DIN Next Rounded LT Pro"/>
                <a:cs typeface="DIN Next Rounded LT Pro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892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4030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074030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109561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"/>
          <p:cNvSpPr>
            <a:spLocks noGrp="1"/>
          </p:cNvSpPr>
          <p:nvPr>
            <p:ph type="pic" sz="quarter" idx="21"/>
          </p:nvPr>
        </p:nvSpPr>
        <p:spPr>
          <a:xfrm>
            <a:off x="1109561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22" hasCustomPrompt="1"/>
          </p:nvPr>
        </p:nvSpPr>
        <p:spPr>
          <a:xfrm>
            <a:off x="334513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38507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038507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9994461" y="1625874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10008178" y="3968357"/>
            <a:ext cx="1069848" cy="1073803"/>
          </a:xfrm>
          <a:prstGeom prst="ellipse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330114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293782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88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3289383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264631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260231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235477" y="2737271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2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9231078" y="309147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334513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4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330114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3293782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6" name="Text Placeholder 14"/>
          <p:cNvSpPr>
            <a:spLocks noGrp="1"/>
          </p:cNvSpPr>
          <p:nvPr>
            <p:ph type="body" sz="quarter" idx="41" hasCustomPrompt="1"/>
          </p:nvPr>
        </p:nvSpPr>
        <p:spPr>
          <a:xfrm>
            <a:off x="3289383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6264631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98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6260231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9235477" y="5081390"/>
            <a:ext cx="2625855" cy="309315"/>
          </a:xfrm>
          <a:prstGeom prst="rect">
            <a:avLst/>
          </a:prstGeom>
        </p:spPr>
        <p:txBody>
          <a:bodyPr lIns="91412" rIns="91412" bIns="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900">
                <a:solidFill>
                  <a:schemeClr val="tx2"/>
                </a:solidFill>
              </a:defRPr>
            </a:lvl1pPr>
            <a:lvl2pPr marL="0" indent="0" algn="ctr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 text</a:t>
            </a:r>
          </a:p>
        </p:txBody>
      </p:sp>
      <p:sp>
        <p:nvSpPr>
          <p:cNvPr id="100" name="Text Placeholder 16"/>
          <p:cNvSpPr>
            <a:spLocks noGrp="1"/>
          </p:cNvSpPr>
          <p:nvPr>
            <p:ph type="body" sz="quarter" idx="45" hasCustomPrompt="1"/>
          </p:nvPr>
        </p:nvSpPr>
        <p:spPr>
          <a:xfrm>
            <a:off x="9231078" y="5435595"/>
            <a:ext cx="2634564" cy="182880"/>
          </a:xfrm>
          <a:prstGeom prst="rect">
            <a:avLst/>
          </a:prstGeom>
        </p:spPr>
        <p:txBody>
          <a:bodyPr lIns="91412" tIns="0" rIns="91412">
            <a:noAutofit/>
          </a:bodyPr>
          <a:lstStyle>
            <a:lvl1pPr marL="0" indent="0" algn="ctr">
              <a:buNone/>
              <a:defRPr sz="1500"/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2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3891" y="4125024"/>
            <a:ext cx="8137012" cy="68313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182781" indent="-228481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Font typeface="Arial Rounded MT Bold" panose="020F0704030504030204" pitchFamily="34" charset="0"/>
              <a:buNone/>
              <a:defRPr lang="en-US" sz="3200" b="0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232714">
              <a:spcBef>
                <a:spcPts val="2398"/>
              </a:spcBef>
              <a:buFont typeface="Arial Rounded MT Bold" panose="020F0704030504030204" pitchFamily="34" charset="0"/>
              <a:buNone/>
              <a:defRPr sz="2100" baseline="0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Quote Text”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7450" y="4808303"/>
            <a:ext cx="8132144" cy="371475"/>
          </a:xfrm>
          <a:prstGeom prst="rect">
            <a:avLst/>
          </a:prstGeom>
        </p:spPr>
        <p:txBody>
          <a:bodyPr>
            <a:noAutofit/>
          </a:bodyPr>
          <a:lstStyle>
            <a:lvl1pPr marL="207156" indent="0">
              <a:buNone/>
              <a:defRPr sz="19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457085" indent="0">
              <a:buNone/>
              <a:defRPr/>
            </a:lvl3pPr>
            <a:lvl4pPr marL="685636" indent="0">
              <a:buNone/>
              <a:defRPr/>
            </a:lvl4pPr>
            <a:lvl5pPr marL="119031" indent="0">
              <a:buNone/>
              <a:defRPr/>
            </a:lvl5pPr>
          </a:lstStyle>
          <a:p>
            <a:pPr lvl="0"/>
            <a:r>
              <a:rPr lang="en-US" dirty="0"/>
              <a:t>Click to edit quote source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" y="6388100"/>
            <a:ext cx="12188825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62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38198" y="2220735"/>
            <a:ext cx="7258385" cy="130529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20000"/>
              </a:lnSpc>
              <a:spcBef>
                <a:spcPts val="1333"/>
              </a:spcBef>
              <a:spcAft>
                <a:spcPts val="0"/>
              </a:spcAft>
              <a:buFont typeface="Arial Rounded MT Bold" panose="020F0704030504030204" pitchFamily="34" charset="0"/>
              <a:buChar char=" "/>
              <a:defRPr lang="en-US" sz="3200" b="0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marR="0" indent="0" algn="l" defTabSz="914179" rtl="0" eaLnBrk="1" fontAlgn="auto" latinLnBrk="0" hangingPunct="1">
              <a:lnSpc>
                <a:spcPct val="95000"/>
              </a:lnSpc>
              <a:spcBef>
                <a:spcPts val="2398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 Rounded MT Bold" panose="020F0704030504030204" pitchFamily="34" charset="0"/>
              <a:buChar char=" "/>
              <a:tabLst/>
              <a:defRPr sz="2100" baseline="0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Quote”</a:t>
            </a:r>
          </a:p>
          <a:p>
            <a:pPr marL="0" marR="0" lvl="1" indent="232714" algn="l" defTabSz="914179" rtl="0" eaLnBrk="1" fontAlgn="auto" latinLnBrk="0" hangingPunct="1">
              <a:lnSpc>
                <a:spcPct val="95000"/>
              </a:lnSpc>
              <a:spcBef>
                <a:spcPts val="2398"/>
              </a:spcBef>
              <a:spcAft>
                <a:spcPts val="60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dirty="0"/>
              <a:t>Click to edit quote source text</a:t>
            </a:r>
          </a:p>
        </p:txBody>
      </p:sp>
    </p:spTree>
    <p:extLst>
      <p:ext uri="{BB962C8B-B14F-4D97-AF65-F5344CB8AC3E}">
        <p14:creationId xmlns:p14="http://schemas.microsoft.com/office/powerpoint/2010/main" val="4138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9088" y="799310"/>
            <a:ext cx="11549062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23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333888" y="3453684"/>
            <a:ext cx="9504552" cy="705321"/>
          </a:xfrm>
        </p:spPr>
        <p:txBody>
          <a:bodyPr/>
          <a:lstStyle>
            <a:lvl1pPr>
              <a:defRPr sz="5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none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1368412" y="279508"/>
            <a:ext cx="652321" cy="6298989"/>
            <a:chOff x="11368405" y="236431"/>
            <a:chExt cx="652321" cy="6298989"/>
          </a:xfrm>
          <a:solidFill>
            <a:schemeClr val="bg2">
              <a:lumMod val="95000"/>
            </a:schemeClr>
          </a:solidFill>
        </p:grpSpPr>
        <p:sp>
          <p:nvSpPr>
            <p:cNvPr id="24" name="Freeform 84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25" name="Freeform 85"/>
            <p:cNvSpPr>
              <a:spLocks/>
            </p:cNvSpPr>
            <p:nvPr userDrawn="1"/>
          </p:nvSpPr>
          <p:spPr bwMode="auto">
            <a:xfrm flipH="1" flipV="1">
              <a:off x="11377364" y="5895644"/>
              <a:ext cx="286735" cy="288525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6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6 h 68"/>
                <a:gd name="T16" fmla="*/ 29 w 68"/>
                <a:gd name="T17" fmla="*/ 53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3"/>
                    <a:pt x="17" y="16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7"/>
                    <a:pt x="68" y="15"/>
                  </a:cubicBezTo>
                  <a:cubicBezTo>
                    <a:pt x="68" y="22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29"/>
                    <a:pt x="36" y="36"/>
                  </a:cubicBezTo>
                  <a:cubicBezTo>
                    <a:pt x="29" y="43"/>
                    <a:pt x="29" y="51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61"/>
                    <a:pt x="23" y="68"/>
                    <a:pt x="15" y="68"/>
                  </a:cubicBezTo>
                  <a:cubicBezTo>
                    <a:pt x="7" y="68"/>
                    <a:pt x="1" y="61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 flipH="1" flipV="1">
              <a:off x="11841518" y="3058868"/>
              <a:ext cx="179208" cy="177416"/>
            </a:xfrm>
            <a:custGeom>
              <a:avLst/>
              <a:gdLst>
                <a:gd name="T0" fmla="*/ 17 w 42"/>
                <a:gd name="T1" fmla="*/ 37 h 42"/>
                <a:gd name="T2" fmla="*/ 17 w 42"/>
                <a:gd name="T3" fmla="*/ 36 h 42"/>
                <a:gd name="T4" fmla="*/ 5 w 42"/>
                <a:gd name="T5" fmla="*/ 25 h 42"/>
                <a:gd name="T6" fmla="*/ 5 w 42"/>
                <a:gd name="T7" fmla="*/ 25 h 42"/>
                <a:gd name="T8" fmla="*/ 5 w 42"/>
                <a:gd name="T9" fmla="*/ 5 h 42"/>
                <a:gd name="T10" fmla="*/ 25 w 42"/>
                <a:gd name="T11" fmla="*/ 5 h 42"/>
                <a:gd name="T12" fmla="*/ 25 w 42"/>
                <a:gd name="T13" fmla="*/ 5 h 42"/>
                <a:gd name="T14" fmla="*/ 37 w 42"/>
                <a:gd name="T15" fmla="*/ 17 h 42"/>
                <a:gd name="T16" fmla="*/ 37 w 42"/>
                <a:gd name="T17" fmla="*/ 17 h 42"/>
                <a:gd name="T18" fmla="*/ 37 w 42"/>
                <a:gd name="T19" fmla="*/ 37 h 42"/>
                <a:gd name="T20" fmla="*/ 17 w 42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17" y="37"/>
                  </a:moveTo>
                  <a:cubicBezTo>
                    <a:pt x="17" y="37"/>
                    <a:pt x="17" y="37"/>
                    <a:pt x="17" y="3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2"/>
                    <a:pt x="42" y="31"/>
                    <a:pt x="37" y="37"/>
                  </a:cubicBezTo>
                  <a:cubicBezTo>
                    <a:pt x="31" y="42"/>
                    <a:pt x="22" y="42"/>
                    <a:pt x="17" y="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 flipH="1" flipV="1">
              <a:off x="11368405" y="3092917"/>
              <a:ext cx="621856" cy="618271"/>
            </a:xfrm>
            <a:custGeom>
              <a:avLst/>
              <a:gdLst>
                <a:gd name="T0" fmla="*/ 121 w 147"/>
                <a:gd name="T1" fmla="*/ 141 h 146"/>
                <a:gd name="T2" fmla="*/ 121 w 147"/>
                <a:gd name="T3" fmla="*/ 141 h 146"/>
                <a:gd name="T4" fmla="*/ 6 w 147"/>
                <a:gd name="T5" fmla="*/ 25 h 146"/>
                <a:gd name="T6" fmla="*/ 6 w 147"/>
                <a:gd name="T7" fmla="*/ 25 h 146"/>
                <a:gd name="T8" fmla="*/ 6 w 147"/>
                <a:gd name="T9" fmla="*/ 6 h 146"/>
                <a:gd name="T10" fmla="*/ 26 w 147"/>
                <a:gd name="T11" fmla="*/ 6 h 146"/>
                <a:gd name="T12" fmla="*/ 26 w 147"/>
                <a:gd name="T13" fmla="*/ 6 h 146"/>
                <a:gd name="T14" fmla="*/ 141 w 147"/>
                <a:gd name="T15" fmla="*/ 121 h 146"/>
                <a:gd name="T16" fmla="*/ 141 w 147"/>
                <a:gd name="T17" fmla="*/ 121 h 146"/>
                <a:gd name="T18" fmla="*/ 141 w 147"/>
                <a:gd name="T19" fmla="*/ 141 h 146"/>
                <a:gd name="T20" fmla="*/ 121 w 147"/>
                <a:gd name="T21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21" y="141"/>
                  </a:moveTo>
                  <a:cubicBezTo>
                    <a:pt x="121" y="141"/>
                    <a:pt x="121" y="141"/>
                    <a:pt x="121" y="14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27"/>
                    <a:pt x="147" y="135"/>
                    <a:pt x="141" y="141"/>
                  </a:cubicBezTo>
                  <a:cubicBezTo>
                    <a:pt x="136" y="146"/>
                    <a:pt x="127" y="146"/>
                    <a:pt x="121" y="14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3" name="Freeform 82"/>
            <p:cNvSpPr>
              <a:spLocks/>
            </p:cNvSpPr>
            <p:nvPr userDrawn="1"/>
          </p:nvSpPr>
          <p:spPr bwMode="auto">
            <a:xfrm flipH="1" flipV="1">
              <a:off x="11377364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4" name="Freeform 83"/>
            <p:cNvSpPr>
              <a:spLocks/>
            </p:cNvSpPr>
            <p:nvPr userDrawn="1"/>
          </p:nvSpPr>
          <p:spPr bwMode="auto">
            <a:xfrm flipH="1" flipV="1">
              <a:off x="11732199" y="5185109"/>
              <a:ext cx="118277" cy="63977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5" name="Freeform 62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6" name="Freeform 63"/>
            <p:cNvSpPr>
              <a:spLocks/>
            </p:cNvSpPr>
            <p:nvPr userDrawn="1"/>
          </p:nvSpPr>
          <p:spPr bwMode="auto">
            <a:xfrm flipH="1" flipV="1">
              <a:off x="11377364" y="3765823"/>
              <a:ext cx="286735" cy="292110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7" name="Freeform 60"/>
            <p:cNvSpPr>
              <a:spLocks/>
            </p:cNvSpPr>
            <p:nvPr userDrawn="1"/>
          </p:nvSpPr>
          <p:spPr bwMode="auto">
            <a:xfrm flipH="1" flipV="1">
              <a:off x="11377364" y="4478154"/>
              <a:ext cx="637985" cy="639776"/>
            </a:xfrm>
            <a:custGeom>
              <a:avLst/>
              <a:gdLst>
                <a:gd name="T0" fmla="*/ 123 w 151"/>
                <a:gd name="T1" fmla="*/ 14 h 151"/>
                <a:gd name="T2" fmla="*/ 137 w 151"/>
                <a:gd name="T3" fmla="*/ 0 h 151"/>
                <a:gd name="T4" fmla="*/ 151 w 151"/>
                <a:gd name="T5" fmla="*/ 14 h 151"/>
                <a:gd name="T6" fmla="*/ 111 w 151"/>
                <a:gd name="T7" fmla="*/ 111 h 151"/>
                <a:gd name="T8" fmla="*/ 14 w 151"/>
                <a:gd name="T9" fmla="*/ 151 h 151"/>
                <a:gd name="T10" fmla="*/ 0 w 151"/>
                <a:gd name="T11" fmla="*/ 137 h 151"/>
                <a:gd name="T12" fmla="*/ 14 w 151"/>
                <a:gd name="T13" fmla="*/ 123 h 151"/>
                <a:gd name="T14" fmla="*/ 91 w 151"/>
                <a:gd name="T15" fmla="*/ 91 h 151"/>
                <a:gd name="T16" fmla="*/ 123 w 151"/>
                <a:gd name="T17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23" y="14"/>
                  </a:moveTo>
                  <a:cubicBezTo>
                    <a:pt x="123" y="6"/>
                    <a:pt x="12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51"/>
                    <a:pt x="136" y="86"/>
                    <a:pt x="111" y="111"/>
                  </a:cubicBezTo>
                  <a:cubicBezTo>
                    <a:pt x="86" y="135"/>
                    <a:pt x="5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29"/>
                    <a:pt x="6" y="123"/>
                    <a:pt x="14" y="123"/>
                  </a:cubicBezTo>
                  <a:cubicBezTo>
                    <a:pt x="44" y="123"/>
                    <a:pt x="71" y="110"/>
                    <a:pt x="91" y="91"/>
                  </a:cubicBezTo>
                  <a:cubicBezTo>
                    <a:pt x="111" y="71"/>
                    <a:pt x="123" y="44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8" name="Freeform 61"/>
            <p:cNvSpPr>
              <a:spLocks/>
            </p:cNvSpPr>
            <p:nvPr userDrawn="1"/>
          </p:nvSpPr>
          <p:spPr bwMode="auto">
            <a:xfrm flipH="1" flipV="1">
              <a:off x="11728615" y="4829405"/>
              <a:ext cx="286735" cy="288525"/>
            </a:xfrm>
            <a:custGeom>
              <a:avLst/>
              <a:gdLst>
                <a:gd name="T0" fmla="*/ 67 w 68"/>
                <a:gd name="T1" fmla="*/ 14 h 68"/>
                <a:gd name="T2" fmla="*/ 67 w 68"/>
                <a:gd name="T3" fmla="*/ 14 h 68"/>
                <a:gd name="T4" fmla="*/ 52 w 68"/>
                <a:gd name="T5" fmla="*/ 51 h 68"/>
                <a:gd name="T6" fmla="*/ 14 w 68"/>
                <a:gd name="T7" fmla="*/ 67 h 68"/>
                <a:gd name="T8" fmla="*/ 0 w 68"/>
                <a:gd name="T9" fmla="*/ 53 h 68"/>
                <a:gd name="T10" fmla="*/ 14 w 68"/>
                <a:gd name="T11" fmla="*/ 39 h 68"/>
                <a:gd name="T12" fmla="*/ 15 w 68"/>
                <a:gd name="T13" fmla="*/ 39 h 68"/>
                <a:gd name="T14" fmla="*/ 32 w 68"/>
                <a:gd name="T15" fmla="*/ 31 h 68"/>
                <a:gd name="T16" fmla="*/ 39 w 68"/>
                <a:gd name="T17" fmla="*/ 14 h 68"/>
                <a:gd name="T18" fmla="*/ 39 w 68"/>
                <a:gd name="T19" fmla="*/ 14 h 68"/>
                <a:gd name="T20" fmla="*/ 53 w 68"/>
                <a:gd name="T21" fmla="*/ 0 h 68"/>
                <a:gd name="T22" fmla="*/ 67 w 68"/>
                <a:gd name="T23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4"/>
                    <a:pt x="52" y="51"/>
                  </a:cubicBezTo>
                  <a:cubicBezTo>
                    <a:pt x="35" y="68"/>
                    <a:pt x="14" y="67"/>
                    <a:pt x="14" y="67"/>
                  </a:cubicBezTo>
                  <a:cubicBezTo>
                    <a:pt x="6" y="67"/>
                    <a:pt x="0" y="60"/>
                    <a:pt x="0" y="53"/>
                  </a:cubicBezTo>
                  <a:cubicBezTo>
                    <a:pt x="0" y="45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39"/>
                    <a:pt x="25" y="38"/>
                    <a:pt x="32" y="31"/>
                  </a:cubicBezTo>
                  <a:cubicBezTo>
                    <a:pt x="39" y="24"/>
                    <a:pt x="39" y="16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46" y="0"/>
                    <a:pt x="53" y="0"/>
                  </a:cubicBezTo>
                  <a:cubicBezTo>
                    <a:pt x="61" y="0"/>
                    <a:pt x="67" y="6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 flipH="1" flipV="1">
              <a:off x="11897070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 flipH="1" flipV="1">
              <a:off x="11542237" y="2351916"/>
              <a:ext cx="118278" cy="643360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 flipH="1" flipV="1">
              <a:off x="11371989" y="1403952"/>
              <a:ext cx="177416" cy="177416"/>
            </a:xfrm>
            <a:custGeom>
              <a:avLst/>
              <a:gdLst>
                <a:gd name="T0" fmla="*/ 25 w 42"/>
                <a:gd name="T1" fmla="*/ 5 h 42"/>
                <a:gd name="T2" fmla="*/ 25 w 42"/>
                <a:gd name="T3" fmla="*/ 6 h 42"/>
                <a:gd name="T4" fmla="*/ 37 w 42"/>
                <a:gd name="T5" fmla="*/ 17 h 42"/>
                <a:gd name="T6" fmla="*/ 37 w 42"/>
                <a:gd name="T7" fmla="*/ 17 h 42"/>
                <a:gd name="T8" fmla="*/ 37 w 42"/>
                <a:gd name="T9" fmla="*/ 37 h 42"/>
                <a:gd name="T10" fmla="*/ 17 w 42"/>
                <a:gd name="T11" fmla="*/ 37 h 42"/>
                <a:gd name="T12" fmla="*/ 17 w 42"/>
                <a:gd name="T13" fmla="*/ 37 h 42"/>
                <a:gd name="T14" fmla="*/ 6 w 42"/>
                <a:gd name="T15" fmla="*/ 25 h 42"/>
                <a:gd name="T16" fmla="*/ 6 w 42"/>
                <a:gd name="T17" fmla="*/ 25 h 42"/>
                <a:gd name="T18" fmla="*/ 6 w 42"/>
                <a:gd name="T19" fmla="*/ 5 h 42"/>
                <a:gd name="T20" fmla="*/ 25 w 42"/>
                <a:gd name="T2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3"/>
                    <a:pt x="42" y="31"/>
                    <a:pt x="37" y="37"/>
                  </a:cubicBezTo>
                  <a:cubicBezTo>
                    <a:pt x="32" y="42"/>
                    <a:pt x="23" y="4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 flipH="1" flipV="1">
              <a:off x="11402456" y="929047"/>
              <a:ext cx="618270" cy="618271"/>
            </a:xfrm>
            <a:custGeom>
              <a:avLst/>
              <a:gdLst>
                <a:gd name="T0" fmla="*/ 25 w 146"/>
                <a:gd name="T1" fmla="*/ 5 h 146"/>
                <a:gd name="T2" fmla="*/ 25 w 146"/>
                <a:gd name="T3" fmla="*/ 5 h 146"/>
                <a:gd name="T4" fmla="*/ 141 w 146"/>
                <a:gd name="T5" fmla="*/ 121 h 146"/>
                <a:gd name="T6" fmla="*/ 141 w 146"/>
                <a:gd name="T7" fmla="*/ 121 h 146"/>
                <a:gd name="T8" fmla="*/ 141 w 146"/>
                <a:gd name="T9" fmla="*/ 140 h 146"/>
                <a:gd name="T10" fmla="*/ 121 w 146"/>
                <a:gd name="T11" fmla="*/ 140 h 146"/>
                <a:gd name="T12" fmla="*/ 121 w 146"/>
                <a:gd name="T13" fmla="*/ 140 h 146"/>
                <a:gd name="T14" fmla="*/ 5 w 146"/>
                <a:gd name="T15" fmla="*/ 25 h 146"/>
                <a:gd name="T16" fmla="*/ 5 w 146"/>
                <a:gd name="T17" fmla="*/ 25 h 146"/>
                <a:gd name="T18" fmla="*/ 5 w 146"/>
                <a:gd name="T19" fmla="*/ 5 h 146"/>
                <a:gd name="T20" fmla="*/ 25 w 146"/>
                <a:gd name="T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6" y="126"/>
                    <a:pt x="146" y="135"/>
                    <a:pt x="141" y="140"/>
                  </a:cubicBezTo>
                  <a:cubicBezTo>
                    <a:pt x="135" y="146"/>
                    <a:pt x="126" y="146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auto">
            <a:xfrm flipH="1" flipV="1">
              <a:off x="11377364" y="1644961"/>
              <a:ext cx="637985" cy="643360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auto">
            <a:xfrm flipH="1" flipV="1">
              <a:off x="11728615" y="1996210"/>
              <a:ext cx="286735" cy="292111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5" name="Freeform 58"/>
            <p:cNvSpPr>
              <a:spLocks/>
            </p:cNvSpPr>
            <p:nvPr/>
          </p:nvSpPr>
          <p:spPr bwMode="auto">
            <a:xfrm flipH="1" flipV="1">
              <a:off x="11377364" y="236431"/>
              <a:ext cx="637985" cy="63977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  <p:sp>
          <p:nvSpPr>
            <p:cNvPr id="46" name="Freeform 59"/>
            <p:cNvSpPr>
              <a:spLocks/>
            </p:cNvSpPr>
            <p:nvPr/>
          </p:nvSpPr>
          <p:spPr bwMode="auto">
            <a:xfrm flipH="1" flipV="1">
              <a:off x="11377364" y="236431"/>
              <a:ext cx="286735" cy="288526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995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3903" y="5152639"/>
            <a:ext cx="7729457" cy="70532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l">
              <a:lnSpc>
                <a:spcPct val="90000"/>
              </a:lnSpc>
              <a:defRPr sz="51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none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37614" y="247651"/>
            <a:ext cx="11909464" cy="6349257"/>
            <a:chOff x="137614" y="247645"/>
            <a:chExt cx="11909464" cy="6349257"/>
          </a:xfrm>
          <a:solidFill>
            <a:srgbClr val="F2F2F2"/>
          </a:solidFill>
        </p:grpSpPr>
        <p:grpSp>
          <p:nvGrpSpPr>
            <p:cNvPr id="767" name="Group 766"/>
            <p:cNvGrpSpPr/>
            <p:nvPr userDrawn="1"/>
          </p:nvGrpSpPr>
          <p:grpSpPr>
            <a:xfrm>
              <a:off x="6131013" y="249457"/>
              <a:ext cx="657858" cy="6284727"/>
              <a:chOff x="6123038" y="192340"/>
              <a:chExt cx="657858" cy="6475161"/>
            </a:xfrm>
            <a:grpFill/>
          </p:grpSpPr>
          <p:sp>
            <p:nvSpPr>
              <p:cNvPr id="768" name="Freeform 8"/>
              <p:cNvSpPr>
                <a:spLocks/>
              </p:cNvSpPr>
              <p:nvPr/>
            </p:nvSpPr>
            <p:spPr bwMode="auto">
              <a:xfrm>
                <a:off x="6123038" y="6011487"/>
                <a:ext cx="657858" cy="656014"/>
              </a:xfrm>
              <a:custGeom>
                <a:avLst/>
                <a:gdLst>
                  <a:gd name="T0" fmla="*/ 14 w 151"/>
                  <a:gd name="T1" fmla="*/ 28 h 151"/>
                  <a:gd name="T2" fmla="*/ 0 w 151"/>
                  <a:gd name="T3" fmla="*/ 14 h 151"/>
                  <a:gd name="T4" fmla="*/ 14 w 151"/>
                  <a:gd name="T5" fmla="*/ 0 h 151"/>
                  <a:gd name="T6" fmla="*/ 111 w 151"/>
                  <a:gd name="T7" fmla="*/ 40 h 151"/>
                  <a:gd name="T8" fmla="*/ 151 w 151"/>
                  <a:gd name="T9" fmla="*/ 137 h 151"/>
                  <a:gd name="T10" fmla="*/ 137 w 151"/>
                  <a:gd name="T11" fmla="*/ 151 h 151"/>
                  <a:gd name="T12" fmla="*/ 123 w 151"/>
                  <a:gd name="T13" fmla="*/ 137 h 151"/>
                  <a:gd name="T14" fmla="*/ 91 w 151"/>
                  <a:gd name="T15" fmla="*/ 60 h 151"/>
                  <a:gd name="T16" fmla="*/ 14 w 151"/>
                  <a:gd name="T17" fmla="*/ 2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52" y="0"/>
                      <a:pt x="86" y="16"/>
                      <a:pt x="111" y="40"/>
                    </a:cubicBezTo>
                    <a:cubicBezTo>
                      <a:pt x="136" y="65"/>
                      <a:pt x="151" y="100"/>
                      <a:pt x="151" y="137"/>
                    </a:cubicBezTo>
                    <a:cubicBezTo>
                      <a:pt x="151" y="145"/>
                      <a:pt x="145" y="151"/>
                      <a:pt x="137" y="151"/>
                    </a:cubicBezTo>
                    <a:cubicBezTo>
                      <a:pt x="129" y="151"/>
                      <a:pt x="123" y="145"/>
                      <a:pt x="123" y="137"/>
                    </a:cubicBezTo>
                    <a:cubicBezTo>
                      <a:pt x="123" y="107"/>
                      <a:pt x="111" y="80"/>
                      <a:pt x="91" y="60"/>
                    </a:cubicBezTo>
                    <a:cubicBezTo>
                      <a:pt x="71" y="41"/>
                      <a:pt x="44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0"/>
              <p:cNvSpPr>
                <a:spLocks/>
              </p:cNvSpPr>
              <p:nvPr/>
            </p:nvSpPr>
            <p:spPr bwMode="auto">
              <a:xfrm>
                <a:off x="6123038" y="5815265"/>
                <a:ext cx="657858" cy="123463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1"/>
              <p:cNvSpPr>
                <a:spLocks/>
              </p:cNvSpPr>
              <p:nvPr/>
            </p:nvSpPr>
            <p:spPr bwMode="auto">
              <a:xfrm>
                <a:off x="6123038" y="5450403"/>
                <a:ext cx="657858" cy="121620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71" name="Group 770"/>
              <p:cNvGrpSpPr/>
              <p:nvPr/>
            </p:nvGrpSpPr>
            <p:grpSpPr>
              <a:xfrm>
                <a:off x="6123038" y="911903"/>
                <a:ext cx="657858" cy="488324"/>
                <a:chOff x="9129365" y="911903"/>
                <a:chExt cx="657858" cy="488324"/>
              </a:xfrm>
              <a:grpFill/>
            </p:grpSpPr>
            <p:sp>
              <p:nvSpPr>
                <p:cNvPr id="776" name="Freeform 38"/>
                <p:cNvSpPr>
                  <a:spLocks/>
                </p:cNvSpPr>
                <p:nvPr/>
              </p:nvSpPr>
              <p:spPr bwMode="auto">
                <a:xfrm>
                  <a:off x="9129365" y="911903"/>
                  <a:ext cx="657858" cy="123463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" name="Freeform 39"/>
                <p:cNvSpPr>
                  <a:spLocks/>
                </p:cNvSpPr>
                <p:nvPr/>
              </p:nvSpPr>
              <p:spPr bwMode="auto">
                <a:xfrm>
                  <a:off x="9129365" y="1278607"/>
                  <a:ext cx="657858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2" name="Group 771"/>
              <p:cNvGrpSpPr/>
              <p:nvPr/>
            </p:nvGrpSpPr>
            <p:grpSpPr>
              <a:xfrm>
                <a:off x="6123038" y="192340"/>
                <a:ext cx="657858" cy="6475161"/>
                <a:chOff x="9129365" y="192340"/>
                <a:chExt cx="657858" cy="6475161"/>
              </a:xfrm>
              <a:grpFill/>
            </p:grpSpPr>
            <p:sp>
              <p:nvSpPr>
                <p:cNvPr id="773" name="Freeform 72"/>
                <p:cNvSpPr>
                  <a:spLocks/>
                </p:cNvSpPr>
                <p:nvPr/>
              </p:nvSpPr>
              <p:spPr bwMode="auto">
                <a:xfrm>
                  <a:off x="9129365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" name="Freeform 73"/>
                <p:cNvSpPr>
                  <a:spLocks/>
                </p:cNvSpPr>
                <p:nvPr/>
              </p:nvSpPr>
              <p:spPr bwMode="auto">
                <a:xfrm>
                  <a:off x="9129365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" name="Freeform 73"/>
                <p:cNvSpPr>
                  <a:spLocks/>
                </p:cNvSpPr>
                <p:nvPr userDrawn="1"/>
              </p:nvSpPr>
              <p:spPr bwMode="auto">
                <a:xfrm>
                  <a:off x="9129365" y="6367135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78" name="Group 777"/>
            <p:cNvGrpSpPr/>
            <p:nvPr userDrawn="1"/>
          </p:nvGrpSpPr>
          <p:grpSpPr>
            <a:xfrm>
              <a:off x="6873739" y="249457"/>
              <a:ext cx="656015" cy="6284727"/>
              <a:chOff x="6867290" y="192340"/>
              <a:chExt cx="656015" cy="6475161"/>
            </a:xfrm>
            <a:grpFill/>
          </p:grpSpPr>
          <p:sp>
            <p:nvSpPr>
              <p:cNvPr id="779" name="Freeform 188"/>
              <p:cNvSpPr>
                <a:spLocks/>
              </p:cNvSpPr>
              <p:nvPr/>
            </p:nvSpPr>
            <p:spPr bwMode="auto">
              <a:xfrm>
                <a:off x="7401685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189"/>
              <p:cNvSpPr>
                <a:spLocks/>
              </p:cNvSpPr>
              <p:nvPr/>
            </p:nvSpPr>
            <p:spPr bwMode="auto">
              <a:xfrm>
                <a:off x="7036823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217"/>
              <p:cNvSpPr>
                <a:spLocks/>
              </p:cNvSpPr>
              <p:nvPr/>
            </p:nvSpPr>
            <p:spPr bwMode="auto">
              <a:xfrm>
                <a:off x="6867290" y="528087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218"/>
              <p:cNvSpPr>
                <a:spLocks/>
              </p:cNvSpPr>
              <p:nvPr/>
            </p:nvSpPr>
            <p:spPr bwMode="auto">
              <a:xfrm>
                <a:off x="7228466" y="5642048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4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3" name="Group 782"/>
              <p:cNvGrpSpPr/>
              <p:nvPr/>
            </p:nvGrpSpPr>
            <p:grpSpPr>
              <a:xfrm>
                <a:off x="6867290" y="911903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787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84" name="Group 783"/>
              <p:cNvGrpSpPr/>
              <p:nvPr/>
            </p:nvGrpSpPr>
            <p:grpSpPr>
              <a:xfrm>
                <a:off x="7036822" y="192340"/>
                <a:ext cx="486482" cy="657856"/>
                <a:chOff x="10043149" y="192340"/>
                <a:chExt cx="486482" cy="657856"/>
              </a:xfrm>
              <a:grpFill/>
            </p:grpSpPr>
            <p:sp>
              <p:nvSpPr>
                <p:cNvPr id="785" name="Freeform 253"/>
                <p:cNvSpPr>
                  <a:spLocks/>
                </p:cNvSpPr>
                <p:nvPr/>
              </p:nvSpPr>
              <p:spPr bwMode="auto">
                <a:xfrm>
                  <a:off x="10408011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6" name="Freeform 254"/>
                <p:cNvSpPr>
                  <a:spLocks/>
                </p:cNvSpPr>
                <p:nvPr/>
              </p:nvSpPr>
              <p:spPr bwMode="auto">
                <a:xfrm>
                  <a:off x="10043149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89" name="Group 788"/>
            <p:cNvGrpSpPr/>
            <p:nvPr userDrawn="1"/>
          </p:nvGrpSpPr>
          <p:grpSpPr>
            <a:xfrm>
              <a:off x="11376322" y="247645"/>
              <a:ext cx="670756" cy="6286512"/>
              <a:chOff x="8357641" y="190501"/>
              <a:chExt cx="670756" cy="6477000"/>
            </a:xfrm>
            <a:grpFill/>
          </p:grpSpPr>
          <p:sp>
            <p:nvSpPr>
              <p:cNvPr id="790" name="Freeform 84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85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56"/>
              <p:cNvSpPr>
                <a:spLocks/>
              </p:cNvSpPr>
              <p:nvPr/>
            </p:nvSpPr>
            <p:spPr bwMode="auto">
              <a:xfrm flipH="1" flipV="1">
                <a:off x="8844124" y="3092701"/>
                <a:ext cx="184273" cy="182430"/>
              </a:xfrm>
              <a:custGeom>
                <a:avLst/>
                <a:gdLst>
                  <a:gd name="T0" fmla="*/ 17 w 42"/>
                  <a:gd name="T1" fmla="*/ 37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7 h 42"/>
                  <a:gd name="T20" fmla="*/ 17 w 42"/>
                  <a:gd name="T21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7"/>
                    </a:moveTo>
                    <a:cubicBezTo>
                      <a:pt x="17" y="37"/>
                      <a:pt x="17" y="37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7"/>
                    </a:cubicBezTo>
                    <a:cubicBezTo>
                      <a:pt x="31" y="42"/>
                      <a:pt x="22" y="42"/>
                      <a:pt x="1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57"/>
              <p:cNvSpPr>
                <a:spLocks/>
              </p:cNvSpPr>
              <p:nvPr/>
            </p:nvSpPr>
            <p:spPr bwMode="auto">
              <a:xfrm flipH="1" flipV="1">
                <a:off x="8357641" y="3127712"/>
                <a:ext cx="639430" cy="635744"/>
              </a:xfrm>
              <a:custGeom>
                <a:avLst/>
                <a:gdLst>
                  <a:gd name="T0" fmla="*/ 121 w 147"/>
                  <a:gd name="T1" fmla="*/ 141 h 146"/>
                  <a:gd name="T2" fmla="*/ 121 w 147"/>
                  <a:gd name="T3" fmla="*/ 141 h 146"/>
                  <a:gd name="T4" fmla="*/ 6 w 147"/>
                  <a:gd name="T5" fmla="*/ 25 h 146"/>
                  <a:gd name="T6" fmla="*/ 6 w 147"/>
                  <a:gd name="T7" fmla="*/ 25 h 146"/>
                  <a:gd name="T8" fmla="*/ 6 w 147"/>
                  <a:gd name="T9" fmla="*/ 6 h 146"/>
                  <a:gd name="T10" fmla="*/ 26 w 147"/>
                  <a:gd name="T11" fmla="*/ 6 h 146"/>
                  <a:gd name="T12" fmla="*/ 26 w 147"/>
                  <a:gd name="T13" fmla="*/ 6 h 146"/>
                  <a:gd name="T14" fmla="*/ 141 w 147"/>
                  <a:gd name="T15" fmla="*/ 121 h 146"/>
                  <a:gd name="T16" fmla="*/ 141 w 147"/>
                  <a:gd name="T17" fmla="*/ 121 h 146"/>
                  <a:gd name="T18" fmla="*/ 141 w 147"/>
                  <a:gd name="T19" fmla="*/ 141 h 146"/>
                  <a:gd name="T20" fmla="*/ 121 w 147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7" y="127"/>
                      <a:pt x="147" y="135"/>
                      <a:pt x="141" y="141"/>
                    </a:cubicBezTo>
                    <a:cubicBezTo>
                      <a:pt x="136" y="146"/>
                      <a:pt x="127" y="146"/>
                      <a:pt x="121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82"/>
              <p:cNvSpPr>
                <a:spLocks/>
              </p:cNvSpPr>
              <p:nvPr/>
            </p:nvSpPr>
            <p:spPr bwMode="auto">
              <a:xfrm flipH="1" flipV="1">
                <a:off x="8366853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83"/>
              <p:cNvSpPr>
                <a:spLocks/>
              </p:cNvSpPr>
              <p:nvPr/>
            </p:nvSpPr>
            <p:spPr bwMode="auto">
              <a:xfrm flipH="1" flipV="1">
                <a:off x="8731716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62"/>
              <p:cNvSpPr>
                <a:spLocks/>
              </p:cNvSpPr>
              <p:nvPr/>
            </p:nvSpPr>
            <p:spPr bwMode="auto">
              <a:xfrm flipH="1" flipV="1">
                <a:off x="8366853" y="381963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63"/>
              <p:cNvSpPr>
                <a:spLocks/>
              </p:cNvSpPr>
              <p:nvPr/>
            </p:nvSpPr>
            <p:spPr bwMode="auto">
              <a:xfrm flipH="1" flipV="1">
                <a:off x="8366853" y="3819634"/>
                <a:ext cx="294838" cy="300365"/>
              </a:xfrm>
              <a:custGeom>
                <a:avLst/>
                <a:gdLst>
                  <a:gd name="T0" fmla="*/ 1 w 68"/>
                  <a:gd name="T1" fmla="*/ 55 h 69"/>
                  <a:gd name="T2" fmla="*/ 1 w 68"/>
                  <a:gd name="T3" fmla="*/ 55 h 69"/>
                  <a:gd name="T4" fmla="*/ 17 w 68"/>
                  <a:gd name="T5" fmla="*/ 17 h 69"/>
                  <a:gd name="T6" fmla="*/ 54 w 68"/>
                  <a:gd name="T7" fmla="*/ 2 h 69"/>
                  <a:gd name="T8" fmla="*/ 68 w 68"/>
                  <a:gd name="T9" fmla="*/ 16 h 69"/>
                  <a:gd name="T10" fmla="*/ 54 w 68"/>
                  <a:gd name="T11" fmla="*/ 30 h 69"/>
                  <a:gd name="T12" fmla="*/ 53 w 68"/>
                  <a:gd name="T13" fmla="*/ 30 h 69"/>
                  <a:gd name="T14" fmla="*/ 36 w 68"/>
                  <a:gd name="T15" fmla="*/ 37 h 69"/>
                  <a:gd name="T16" fmla="*/ 29 w 68"/>
                  <a:gd name="T17" fmla="*/ 54 h 69"/>
                  <a:gd name="T18" fmla="*/ 29 w 68"/>
                  <a:gd name="T19" fmla="*/ 55 h 69"/>
                  <a:gd name="T20" fmla="*/ 15 w 68"/>
                  <a:gd name="T21" fmla="*/ 69 h 69"/>
                  <a:gd name="T22" fmla="*/ 1 w 68"/>
                  <a:gd name="T23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0" y="34"/>
                      <a:pt x="17" y="17"/>
                    </a:cubicBezTo>
                    <a:cubicBezTo>
                      <a:pt x="33" y="0"/>
                      <a:pt x="54" y="2"/>
                      <a:pt x="54" y="2"/>
                    </a:cubicBezTo>
                    <a:cubicBezTo>
                      <a:pt x="62" y="2"/>
                      <a:pt x="68" y="8"/>
                      <a:pt x="68" y="16"/>
                    </a:cubicBezTo>
                    <a:cubicBezTo>
                      <a:pt x="68" y="23"/>
                      <a:pt x="62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cubicBezTo>
                      <a:pt x="51" y="30"/>
                      <a:pt x="43" y="30"/>
                      <a:pt x="36" y="37"/>
                    </a:cubicBezTo>
                    <a:cubicBezTo>
                      <a:pt x="29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5"/>
                    </a:cubicBezTo>
                    <a:cubicBezTo>
                      <a:pt x="29" y="62"/>
                      <a:pt x="23" y="69"/>
                      <a:pt x="15" y="69"/>
                    </a:cubicBezTo>
                    <a:cubicBezTo>
                      <a:pt x="7" y="69"/>
                      <a:pt x="1" y="62"/>
                      <a:pt x="1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60"/>
              <p:cNvSpPr>
                <a:spLocks/>
              </p:cNvSpPr>
              <p:nvPr/>
            </p:nvSpPr>
            <p:spPr bwMode="auto">
              <a:xfrm flipH="1" flipV="1">
                <a:off x="8366853" y="4552096"/>
                <a:ext cx="656015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61"/>
              <p:cNvSpPr>
                <a:spLocks/>
              </p:cNvSpPr>
              <p:nvPr/>
            </p:nvSpPr>
            <p:spPr bwMode="auto">
              <a:xfrm flipH="1" flipV="1">
                <a:off x="8728031" y="4913274"/>
                <a:ext cx="294838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00" name="Group 799"/>
              <p:cNvGrpSpPr/>
              <p:nvPr/>
            </p:nvGrpSpPr>
            <p:grpSpPr>
              <a:xfrm>
                <a:off x="8536386" y="2365770"/>
                <a:ext cx="486481" cy="661542"/>
                <a:chOff x="11542713" y="2365770"/>
                <a:chExt cx="486481" cy="661542"/>
              </a:xfrm>
              <a:grpFill/>
            </p:grpSpPr>
            <p:sp>
              <p:nvSpPr>
                <p:cNvPr id="810" name="Freeform 50"/>
                <p:cNvSpPr>
                  <a:spLocks/>
                </p:cNvSpPr>
                <p:nvPr/>
              </p:nvSpPr>
              <p:spPr bwMode="auto">
                <a:xfrm flipH="1" flipV="1">
                  <a:off x="11907574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1" name="Freeform 51"/>
                <p:cNvSpPr>
                  <a:spLocks/>
                </p:cNvSpPr>
                <p:nvPr/>
              </p:nvSpPr>
              <p:spPr bwMode="auto">
                <a:xfrm flipH="1" flipV="1">
                  <a:off x="11542713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1" name="Group 800"/>
              <p:cNvGrpSpPr/>
              <p:nvPr/>
            </p:nvGrpSpPr>
            <p:grpSpPr>
              <a:xfrm>
                <a:off x="8361326" y="902691"/>
                <a:ext cx="667071" cy="670756"/>
                <a:chOff x="11367653" y="902691"/>
                <a:chExt cx="667071" cy="670756"/>
              </a:xfrm>
              <a:grpFill/>
            </p:grpSpPr>
            <p:sp>
              <p:nvSpPr>
                <p:cNvPr id="808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9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2" name="Group 801"/>
              <p:cNvGrpSpPr/>
              <p:nvPr/>
            </p:nvGrpSpPr>
            <p:grpSpPr>
              <a:xfrm>
                <a:off x="8366853" y="1638836"/>
                <a:ext cx="656016" cy="661542"/>
                <a:chOff x="11373180" y="1638836"/>
                <a:chExt cx="656016" cy="661542"/>
              </a:xfrm>
              <a:grpFill/>
            </p:grpSpPr>
            <p:sp>
              <p:nvSpPr>
                <p:cNvPr id="806" name="Freeform 66"/>
                <p:cNvSpPr>
                  <a:spLocks/>
                </p:cNvSpPr>
                <p:nvPr/>
              </p:nvSpPr>
              <p:spPr bwMode="auto">
                <a:xfrm flipH="1" flipV="1">
                  <a:off x="11373180" y="163883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3"/>
                        <a:pt x="14" y="123"/>
                      </a:cubicBezTo>
                      <a:cubicBezTo>
                        <a:pt x="44" y="123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7" name="Freeform 67"/>
                <p:cNvSpPr>
                  <a:spLocks/>
                </p:cNvSpPr>
                <p:nvPr/>
              </p:nvSpPr>
              <p:spPr bwMode="auto">
                <a:xfrm flipH="1" flipV="1">
                  <a:off x="11734358" y="2000012"/>
                  <a:ext cx="294838" cy="300366"/>
                </a:xfrm>
                <a:custGeom>
                  <a:avLst/>
                  <a:gdLst>
                    <a:gd name="T0" fmla="*/ 67 w 68"/>
                    <a:gd name="T1" fmla="*/ 14 h 69"/>
                    <a:gd name="T2" fmla="*/ 67 w 68"/>
                    <a:gd name="T3" fmla="*/ 14 h 69"/>
                    <a:gd name="T4" fmla="*/ 52 w 68"/>
                    <a:gd name="T5" fmla="*/ 52 h 69"/>
                    <a:gd name="T6" fmla="*/ 14 w 68"/>
                    <a:gd name="T7" fmla="*/ 67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39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4 h 69"/>
                    <a:gd name="T20" fmla="*/ 53 w 68"/>
                    <a:gd name="T21" fmla="*/ 0 h 69"/>
                    <a:gd name="T22" fmla="*/ 67 w 68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7" y="14"/>
                        <a:pt x="68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6" y="67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3" name="Group 802"/>
              <p:cNvGrpSpPr/>
              <p:nvPr/>
            </p:nvGrpSpPr>
            <p:grpSpPr>
              <a:xfrm>
                <a:off x="8366853" y="190501"/>
                <a:ext cx="656015" cy="657856"/>
                <a:chOff x="11373180" y="190501"/>
                <a:chExt cx="656015" cy="657856"/>
              </a:xfrm>
              <a:grpFill/>
            </p:grpSpPr>
            <p:sp>
              <p:nvSpPr>
                <p:cNvPr id="804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5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12" name="Group 811"/>
            <p:cNvGrpSpPr/>
            <p:nvPr userDrawn="1"/>
          </p:nvGrpSpPr>
          <p:grpSpPr>
            <a:xfrm>
              <a:off x="10620704" y="247645"/>
              <a:ext cx="670757" cy="6286512"/>
              <a:chOff x="7609701" y="190501"/>
              <a:chExt cx="670757" cy="6477000"/>
            </a:xfrm>
            <a:grpFill/>
          </p:grpSpPr>
          <p:sp>
            <p:nvSpPr>
              <p:cNvPr id="813" name="Freeform 170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71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814"/>
              <p:cNvSpPr>
                <a:spLocks/>
              </p:cNvSpPr>
              <p:nvPr/>
            </p:nvSpPr>
            <p:spPr bwMode="auto">
              <a:xfrm flipH="1" flipV="1">
                <a:off x="8098028" y="3575497"/>
                <a:ext cx="182430" cy="187959"/>
              </a:xfrm>
              <a:custGeom>
                <a:avLst/>
                <a:gdLst>
                  <a:gd name="T0" fmla="*/ 5 w 42"/>
                  <a:gd name="T1" fmla="*/ 17 h 43"/>
                  <a:gd name="T2" fmla="*/ 5 w 42"/>
                  <a:gd name="T3" fmla="*/ 17 h 43"/>
                  <a:gd name="T4" fmla="*/ 17 w 42"/>
                  <a:gd name="T5" fmla="*/ 6 h 43"/>
                  <a:gd name="T6" fmla="*/ 17 w 42"/>
                  <a:gd name="T7" fmla="*/ 6 h 43"/>
                  <a:gd name="T8" fmla="*/ 37 w 42"/>
                  <a:gd name="T9" fmla="*/ 6 h 43"/>
                  <a:gd name="T10" fmla="*/ 37 w 42"/>
                  <a:gd name="T11" fmla="*/ 25 h 43"/>
                  <a:gd name="T12" fmla="*/ 37 w 42"/>
                  <a:gd name="T13" fmla="*/ 26 h 43"/>
                  <a:gd name="T14" fmla="*/ 25 w 42"/>
                  <a:gd name="T15" fmla="*/ 37 h 43"/>
                  <a:gd name="T16" fmla="*/ 25 w 42"/>
                  <a:gd name="T17" fmla="*/ 37 h 43"/>
                  <a:gd name="T18" fmla="*/ 5 w 42"/>
                  <a:gd name="T19" fmla="*/ 37 h 43"/>
                  <a:gd name="T20" fmla="*/ 5 w 42"/>
                  <a:gd name="T2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3"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2" y="0"/>
                      <a:pt x="31" y="0"/>
                      <a:pt x="37" y="6"/>
                    </a:cubicBezTo>
                    <a:cubicBezTo>
                      <a:pt x="42" y="11"/>
                      <a:pt x="42" y="20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0" y="43"/>
                      <a:pt x="11" y="43"/>
                      <a:pt x="5" y="37"/>
                    </a:cubicBezTo>
                    <a:cubicBezTo>
                      <a:pt x="0" y="32"/>
                      <a:pt x="0" y="23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815"/>
              <p:cNvSpPr>
                <a:spLocks/>
              </p:cNvSpPr>
              <p:nvPr/>
            </p:nvSpPr>
            <p:spPr bwMode="auto">
              <a:xfrm flipH="1" flipV="1">
                <a:off x="7609701" y="3092701"/>
                <a:ext cx="641272" cy="635744"/>
              </a:xfrm>
              <a:custGeom>
                <a:avLst/>
                <a:gdLst>
                  <a:gd name="T0" fmla="*/ 6 w 147"/>
                  <a:gd name="T1" fmla="*/ 121 h 146"/>
                  <a:gd name="T2" fmla="*/ 6 w 147"/>
                  <a:gd name="T3" fmla="*/ 121 h 146"/>
                  <a:gd name="T4" fmla="*/ 121 w 147"/>
                  <a:gd name="T5" fmla="*/ 5 h 146"/>
                  <a:gd name="T6" fmla="*/ 121 w 147"/>
                  <a:gd name="T7" fmla="*/ 5 h 146"/>
                  <a:gd name="T8" fmla="*/ 141 w 147"/>
                  <a:gd name="T9" fmla="*/ 5 h 146"/>
                  <a:gd name="T10" fmla="*/ 141 w 147"/>
                  <a:gd name="T11" fmla="*/ 25 h 146"/>
                  <a:gd name="T12" fmla="*/ 141 w 147"/>
                  <a:gd name="T13" fmla="*/ 25 h 146"/>
                  <a:gd name="T14" fmla="*/ 26 w 147"/>
                  <a:gd name="T15" fmla="*/ 140 h 146"/>
                  <a:gd name="T16" fmla="*/ 26 w 147"/>
                  <a:gd name="T17" fmla="*/ 140 h 146"/>
                  <a:gd name="T18" fmla="*/ 6 w 147"/>
                  <a:gd name="T19" fmla="*/ 140 h 146"/>
                  <a:gd name="T20" fmla="*/ 6 w 147"/>
                  <a:gd name="T21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6" y="121"/>
                    </a:moveTo>
                    <a:cubicBezTo>
                      <a:pt x="6" y="121"/>
                      <a:pt x="6" y="121"/>
                      <a:pt x="6" y="121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7" y="0"/>
                      <a:pt x="136" y="0"/>
                      <a:pt x="141" y="5"/>
                    </a:cubicBezTo>
                    <a:cubicBezTo>
                      <a:pt x="147" y="11"/>
                      <a:pt x="147" y="19"/>
                      <a:pt x="141" y="25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0" y="146"/>
                      <a:pt x="11" y="146"/>
                      <a:pt x="6" y="140"/>
                    </a:cubicBezTo>
                    <a:cubicBezTo>
                      <a:pt x="0" y="135"/>
                      <a:pt x="0" y="126"/>
                      <a:pt x="6" y="1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66"/>
              <p:cNvSpPr>
                <a:spLocks/>
              </p:cNvSpPr>
              <p:nvPr/>
            </p:nvSpPr>
            <p:spPr bwMode="auto">
              <a:xfrm flipH="1" flipV="1">
                <a:off x="7618916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167"/>
              <p:cNvSpPr>
                <a:spLocks/>
              </p:cNvSpPr>
              <p:nvPr/>
            </p:nvSpPr>
            <p:spPr bwMode="auto">
              <a:xfrm flipH="1" flipV="1">
                <a:off x="7980093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112"/>
              <p:cNvSpPr>
                <a:spLocks/>
              </p:cNvSpPr>
              <p:nvPr/>
            </p:nvSpPr>
            <p:spPr bwMode="auto">
              <a:xfrm flipH="1" flipV="1">
                <a:off x="7618916" y="3819635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0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0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13"/>
              <p:cNvSpPr>
                <a:spLocks/>
              </p:cNvSpPr>
              <p:nvPr/>
            </p:nvSpPr>
            <p:spPr bwMode="auto">
              <a:xfrm flipH="1" flipV="1">
                <a:off x="7980093" y="4180812"/>
                <a:ext cx="296680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14"/>
              <p:cNvSpPr>
                <a:spLocks/>
              </p:cNvSpPr>
              <p:nvPr/>
            </p:nvSpPr>
            <p:spPr bwMode="auto">
              <a:xfrm flipH="1" flipV="1">
                <a:off x="7618916" y="4552096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15"/>
              <p:cNvSpPr>
                <a:spLocks/>
              </p:cNvSpPr>
              <p:nvPr/>
            </p:nvSpPr>
            <p:spPr bwMode="auto">
              <a:xfrm flipH="1" flipV="1">
                <a:off x="7618916" y="4552095"/>
                <a:ext cx="296680" cy="294838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3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3" name="Group 822"/>
              <p:cNvGrpSpPr/>
              <p:nvPr/>
            </p:nvGrpSpPr>
            <p:grpSpPr>
              <a:xfrm>
                <a:off x="7618916" y="2365770"/>
                <a:ext cx="657857" cy="661542"/>
                <a:chOff x="10625243" y="2365770"/>
                <a:chExt cx="657857" cy="661542"/>
              </a:xfrm>
              <a:grpFill/>
            </p:grpSpPr>
            <p:sp>
              <p:nvSpPr>
                <p:cNvPr id="833" name="Freeform 108"/>
                <p:cNvSpPr>
                  <a:spLocks/>
                </p:cNvSpPr>
                <p:nvPr/>
              </p:nvSpPr>
              <p:spPr bwMode="auto">
                <a:xfrm flipH="1" flipV="1">
                  <a:off x="10625243" y="2365770"/>
                  <a:ext cx="657856" cy="661542"/>
                </a:xfrm>
                <a:custGeom>
                  <a:avLst/>
                  <a:gdLst>
                    <a:gd name="T0" fmla="*/ 123 w 151"/>
                    <a:gd name="T1" fmla="*/ 15 h 152"/>
                    <a:gd name="T2" fmla="*/ 137 w 151"/>
                    <a:gd name="T3" fmla="*/ 0 h 152"/>
                    <a:gd name="T4" fmla="*/ 151 w 151"/>
                    <a:gd name="T5" fmla="*/ 15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4 h 152"/>
                    <a:gd name="T14" fmla="*/ 91 w 151"/>
                    <a:gd name="T15" fmla="*/ 92 h 152"/>
                    <a:gd name="T16" fmla="*/ 123 w 151"/>
                    <a:gd name="T17" fmla="*/ 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5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4"/>
                        <a:pt x="14" y="124"/>
                      </a:cubicBezTo>
                      <a:cubicBezTo>
                        <a:pt x="44" y="124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4" name="Freeform 109"/>
                <p:cNvSpPr>
                  <a:spLocks/>
                </p:cNvSpPr>
                <p:nvPr/>
              </p:nvSpPr>
              <p:spPr bwMode="auto">
                <a:xfrm flipH="1" flipV="1">
                  <a:off x="10986420" y="2726945"/>
                  <a:ext cx="296680" cy="300366"/>
                </a:xfrm>
                <a:custGeom>
                  <a:avLst/>
                  <a:gdLst>
                    <a:gd name="T0" fmla="*/ 67 w 68"/>
                    <a:gd name="T1" fmla="*/ 15 h 69"/>
                    <a:gd name="T2" fmla="*/ 67 w 68"/>
                    <a:gd name="T3" fmla="*/ 15 h 69"/>
                    <a:gd name="T4" fmla="*/ 52 w 68"/>
                    <a:gd name="T5" fmla="*/ 52 h 69"/>
                    <a:gd name="T6" fmla="*/ 14 w 68"/>
                    <a:gd name="T7" fmla="*/ 68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40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5 h 69"/>
                    <a:gd name="T20" fmla="*/ 53 w 68"/>
                    <a:gd name="T21" fmla="*/ 0 h 69"/>
                    <a:gd name="T22" fmla="*/ 67 w 68"/>
                    <a:gd name="T23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5"/>
                      </a:move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7" y="15"/>
                        <a:pt x="68" y="35"/>
                        <a:pt x="52" y="52"/>
                      </a:cubicBezTo>
                      <a:cubicBezTo>
                        <a:pt x="35" y="69"/>
                        <a:pt x="14" y="68"/>
                        <a:pt x="14" y="68"/>
                      </a:cubicBezTo>
                      <a:cubicBezTo>
                        <a:pt x="6" y="68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40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4" name="Group 823"/>
              <p:cNvGrpSpPr/>
              <p:nvPr/>
            </p:nvGrpSpPr>
            <p:grpSpPr>
              <a:xfrm>
                <a:off x="7788447" y="911904"/>
                <a:ext cx="488325" cy="657856"/>
                <a:chOff x="10794774" y="911904"/>
                <a:chExt cx="488325" cy="657856"/>
              </a:xfrm>
              <a:grpFill/>
            </p:grpSpPr>
            <p:sp>
              <p:nvSpPr>
                <p:cNvPr id="831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2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5" name="Group 824"/>
              <p:cNvGrpSpPr/>
              <p:nvPr/>
            </p:nvGrpSpPr>
            <p:grpSpPr>
              <a:xfrm>
                <a:off x="7609701" y="1635151"/>
                <a:ext cx="670757" cy="670755"/>
                <a:chOff x="10616028" y="1635151"/>
                <a:chExt cx="670757" cy="670755"/>
              </a:xfrm>
              <a:grpFill/>
            </p:grpSpPr>
            <p:sp>
              <p:nvSpPr>
                <p:cNvPr id="829" name="Freeform 90"/>
                <p:cNvSpPr>
                  <a:spLocks/>
                </p:cNvSpPr>
                <p:nvPr/>
              </p:nvSpPr>
              <p:spPr bwMode="auto">
                <a:xfrm flipH="1" flipV="1">
                  <a:off x="11104355" y="2123476"/>
                  <a:ext cx="182430" cy="182430"/>
                </a:xfrm>
                <a:custGeom>
                  <a:avLst/>
                  <a:gdLst>
                    <a:gd name="T0" fmla="*/ 5 w 42"/>
                    <a:gd name="T1" fmla="*/ 17 h 42"/>
                    <a:gd name="T2" fmla="*/ 5 w 42"/>
                    <a:gd name="T3" fmla="*/ 17 h 42"/>
                    <a:gd name="T4" fmla="*/ 17 w 42"/>
                    <a:gd name="T5" fmla="*/ 6 h 42"/>
                    <a:gd name="T6" fmla="*/ 17 w 42"/>
                    <a:gd name="T7" fmla="*/ 6 h 42"/>
                    <a:gd name="T8" fmla="*/ 37 w 42"/>
                    <a:gd name="T9" fmla="*/ 6 h 42"/>
                    <a:gd name="T10" fmla="*/ 37 w 42"/>
                    <a:gd name="T11" fmla="*/ 25 h 42"/>
                    <a:gd name="T12" fmla="*/ 37 w 42"/>
                    <a:gd name="T13" fmla="*/ 25 h 42"/>
                    <a:gd name="T14" fmla="*/ 25 w 42"/>
                    <a:gd name="T15" fmla="*/ 37 h 42"/>
                    <a:gd name="T16" fmla="*/ 25 w 42"/>
                    <a:gd name="T17" fmla="*/ 37 h 42"/>
                    <a:gd name="T18" fmla="*/ 5 w 42"/>
                    <a:gd name="T19" fmla="*/ 37 h 42"/>
                    <a:gd name="T20" fmla="*/ 5 w 42"/>
                    <a:gd name="T21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5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0"/>
                        <a:pt x="31" y="0"/>
                        <a:pt x="37" y="6"/>
                      </a:cubicBezTo>
                      <a:cubicBezTo>
                        <a:pt x="42" y="11"/>
                        <a:pt x="42" y="20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0" y="42"/>
                        <a:pt x="11" y="42"/>
                        <a:pt x="5" y="37"/>
                      </a:cubicBezTo>
                      <a:cubicBezTo>
                        <a:pt x="0" y="32"/>
                        <a:pt x="0" y="23"/>
                        <a:pt x="5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0" name="Freeform 91"/>
                <p:cNvSpPr>
                  <a:spLocks/>
                </p:cNvSpPr>
                <p:nvPr/>
              </p:nvSpPr>
              <p:spPr bwMode="auto">
                <a:xfrm flipH="1" flipV="1">
                  <a:off x="10616028" y="1635151"/>
                  <a:ext cx="641272" cy="635744"/>
                </a:xfrm>
                <a:custGeom>
                  <a:avLst/>
                  <a:gdLst>
                    <a:gd name="T0" fmla="*/ 6 w 147"/>
                    <a:gd name="T1" fmla="*/ 121 h 146"/>
                    <a:gd name="T2" fmla="*/ 6 w 147"/>
                    <a:gd name="T3" fmla="*/ 121 h 146"/>
                    <a:gd name="T4" fmla="*/ 121 w 147"/>
                    <a:gd name="T5" fmla="*/ 5 h 146"/>
                    <a:gd name="T6" fmla="*/ 121 w 147"/>
                    <a:gd name="T7" fmla="*/ 5 h 146"/>
                    <a:gd name="T8" fmla="*/ 141 w 147"/>
                    <a:gd name="T9" fmla="*/ 5 h 146"/>
                    <a:gd name="T10" fmla="*/ 141 w 147"/>
                    <a:gd name="T11" fmla="*/ 25 h 146"/>
                    <a:gd name="T12" fmla="*/ 141 w 147"/>
                    <a:gd name="T13" fmla="*/ 25 h 146"/>
                    <a:gd name="T14" fmla="*/ 26 w 147"/>
                    <a:gd name="T15" fmla="*/ 140 h 146"/>
                    <a:gd name="T16" fmla="*/ 26 w 147"/>
                    <a:gd name="T17" fmla="*/ 140 h 146"/>
                    <a:gd name="T18" fmla="*/ 6 w 147"/>
                    <a:gd name="T19" fmla="*/ 140 h 146"/>
                    <a:gd name="T20" fmla="*/ 6 w 147"/>
                    <a:gd name="T21" fmla="*/ 12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6" y="121"/>
                      </a:moveTo>
                      <a:cubicBezTo>
                        <a:pt x="6" y="121"/>
                        <a:pt x="6" y="121"/>
                        <a:pt x="6" y="121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7" y="0"/>
                        <a:pt x="136" y="0"/>
                        <a:pt x="141" y="5"/>
                      </a:cubicBezTo>
                      <a:cubicBezTo>
                        <a:pt x="147" y="11"/>
                        <a:pt x="147" y="19"/>
                        <a:pt x="141" y="25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0" y="146"/>
                        <a:pt x="11" y="146"/>
                        <a:pt x="6" y="140"/>
                      </a:cubicBezTo>
                      <a:cubicBezTo>
                        <a:pt x="0" y="135"/>
                        <a:pt x="0" y="126"/>
                        <a:pt x="6" y="1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26" name="Group 825"/>
              <p:cNvGrpSpPr/>
              <p:nvPr/>
            </p:nvGrpSpPr>
            <p:grpSpPr>
              <a:xfrm>
                <a:off x="7618916" y="190501"/>
                <a:ext cx="657856" cy="657856"/>
                <a:chOff x="10625243" y="190501"/>
                <a:chExt cx="657856" cy="657856"/>
              </a:xfrm>
              <a:grpFill/>
            </p:grpSpPr>
            <p:sp>
              <p:nvSpPr>
                <p:cNvPr id="827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8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35" name="Group 834"/>
            <p:cNvGrpSpPr/>
            <p:nvPr userDrawn="1"/>
          </p:nvGrpSpPr>
          <p:grpSpPr>
            <a:xfrm>
              <a:off x="3152740" y="249457"/>
              <a:ext cx="657858" cy="6284727"/>
              <a:chOff x="3120390" y="192340"/>
              <a:chExt cx="657858" cy="6475161"/>
            </a:xfrm>
            <a:grpFill/>
          </p:grpSpPr>
          <p:sp>
            <p:nvSpPr>
              <p:cNvPr id="836" name="Freeform 8"/>
              <p:cNvSpPr>
                <a:spLocks/>
              </p:cNvSpPr>
              <p:nvPr/>
            </p:nvSpPr>
            <p:spPr bwMode="auto">
              <a:xfrm>
                <a:off x="3120390" y="6011487"/>
                <a:ext cx="657858" cy="656014"/>
              </a:xfrm>
              <a:custGeom>
                <a:avLst/>
                <a:gdLst>
                  <a:gd name="T0" fmla="*/ 14 w 151"/>
                  <a:gd name="T1" fmla="*/ 28 h 151"/>
                  <a:gd name="T2" fmla="*/ 0 w 151"/>
                  <a:gd name="T3" fmla="*/ 14 h 151"/>
                  <a:gd name="T4" fmla="*/ 14 w 151"/>
                  <a:gd name="T5" fmla="*/ 0 h 151"/>
                  <a:gd name="T6" fmla="*/ 111 w 151"/>
                  <a:gd name="T7" fmla="*/ 40 h 151"/>
                  <a:gd name="T8" fmla="*/ 151 w 151"/>
                  <a:gd name="T9" fmla="*/ 137 h 151"/>
                  <a:gd name="T10" fmla="*/ 137 w 151"/>
                  <a:gd name="T11" fmla="*/ 151 h 151"/>
                  <a:gd name="T12" fmla="*/ 123 w 151"/>
                  <a:gd name="T13" fmla="*/ 137 h 151"/>
                  <a:gd name="T14" fmla="*/ 91 w 151"/>
                  <a:gd name="T15" fmla="*/ 60 h 151"/>
                  <a:gd name="T16" fmla="*/ 14 w 151"/>
                  <a:gd name="T17" fmla="*/ 2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52" y="0"/>
                      <a:pt x="86" y="16"/>
                      <a:pt x="111" y="40"/>
                    </a:cubicBezTo>
                    <a:cubicBezTo>
                      <a:pt x="136" y="65"/>
                      <a:pt x="151" y="100"/>
                      <a:pt x="151" y="137"/>
                    </a:cubicBezTo>
                    <a:cubicBezTo>
                      <a:pt x="151" y="145"/>
                      <a:pt x="145" y="151"/>
                      <a:pt x="137" y="151"/>
                    </a:cubicBezTo>
                    <a:cubicBezTo>
                      <a:pt x="129" y="151"/>
                      <a:pt x="123" y="145"/>
                      <a:pt x="123" y="137"/>
                    </a:cubicBezTo>
                    <a:cubicBezTo>
                      <a:pt x="123" y="107"/>
                      <a:pt x="111" y="80"/>
                      <a:pt x="91" y="60"/>
                    </a:cubicBezTo>
                    <a:cubicBezTo>
                      <a:pt x="71" y="41"/>
                      <a:pt x="44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0"/>
              <p:cNvSpPr>
                <a:spLocks/>
              </p:cNvSpPr>
              <p:nvPr/>
            </p:nvSpPr>
            <p:spPr bwMode="auto">
              <a:xfrm>
                <a:off x="3120390" y="5815265"/>
                <a:ext cx="657858" cy="123463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1"/>
              <p:cNvSpPr>
                <a:spLocks/>
              </p:cNvSpPr>
              <p:nvPr/>
            </p:nvSpPr>
            <p:spPr bwMode="auto">
              <a:xfrm>
                <a:off x="3120390" y="5450403"/>
                <a:ext cx="657858" cy="121620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39" name="Group 838"/>
              <p:cNvGrpSpPr/>
              <p:nvPr/>
            </p:nvGrpSpPr>
            <p:grpSpPr>
              <a:xfrm>
                <a:off x="3120390" y="911903"/>
                <a:ext cx="657858" cy="488324"/>
                <a:chOff x="9129365" y="911903"/>
                <a:chExt cx="657858" cy="488324"/>
              </a:xfrm>
              <a:grpFill/>
            </p:grpSpPr>
            <p:sp>
              <p:nvSpPr>
                <p:cNvPr id="844" name="Freeform 38"/>
                <p:cNvSpPr>
                  <a:spLocks/>
                </p:cNvSpPr>
                <p:nvPr/>
              </p:nvSpPr>
              <p:spPr bwMode="auto">
                <a:xfrm>
                  <a:off x="9129365" y="911903"/>
                  <a:ext cx="657858" cy="123463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5" name="Freeform 39"/>
                <p:cNvSpPr>
                  <a:spLocks/>
                </p:cNvSpPr>
                <p:nvPr/>
              </p:nvSpPr>
              <p:spPr bwMode="auto">
                <a:xfrm>
                  <a:off x="9129365" y="1278607"/>
                  <a:ext cx="657858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40" name="Group 839"/>
              <p:cNvGrpSpPr/>
              <p:nvPr/>
            </p:nvGrpSpPr>
            <p:grpSpPr>
              <a:xfrm>
                <a:off x="3120390" y="192340"/>
                <a:ext cx="657858" cy="6475161"/>
                <a:chOff x="9129365" y="192340"/>
                <a:chExt cx="657858" cy="6475161"/>
              </a:xfrm>
              <a:grpFill/>
            </p:grpSpPr>
            <p:sp>
              <p:nvSpPr>
                <p:cNvPr id="841" name="Freeform 72"/>
                <p:cNvSpPr>
                  <a:spLocks/>
                </p:cNvSpPr>
                <p:nvPr/>
              </p:nvSpPr>
              <p:spPr bwMode="auto">
                <a:xfrm>
                  <a:off x="9129365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2" name="Freeform 73"/>
                <p:cNvSpPr>
                  <a:spLocks/>
                </p:cNvSpPr>
                <p:nvPr/>
              </p:nvSpPr>
              <p:spPr bwMode="auto">
                <a:xfrm>
                  <a:off x="9129365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3" name="Freeform 73"/>
                <p:cNvSpPr>
                  <a:spLocks/>
                </p:cNvSpPr>
                <p:nvPr userDrawn="1"/>
              </p:nvSpPr>
              <p:spPr bwMode="auto">
                <a:xfrm>
                  <a:off x="9129365" y="6367135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46" name="Group 845"/>
            <p:cNvGrpSpPr/>
            <p:nvPr userDrawn="1"/>
          </p:nvGrpSpPr>
          <p:grpSpPr>
            <a:xfrm>
              <a:off x="3895466" y="249457"/>
              <a:ext cx="656015" cy="6284727"/>
              <a:chOff x="3864642" y="192340"/>
              <a:chExt cx="656015" cy="6475161"/>
            </a:xfrm>
            <a:grpFill/>
          </p:grpSpPr>
          <p:sp>
            <p:nvSpPr>
              <p:cNvPr id="847" name="Freeform 188"/>
              <p:cNvSpPr>
                <a:spLocks/>
              </p:cNvSpPr>
              <p:nvPr/>
            </p:nvSpPr>
            <p:spPr bwMode="auto">
              <a:xfrm>
                <a:off x="4399037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89"/>
              <p:cNvSpPr>
                <a:spLocks/>
              </p:cNvSpPr>
              <p:nvPr/>
            </p:nvSpPr>
            <p:spPr bwMode="auto">
              <a:xfrm>
                <a:off x="4034175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217"/>
              <p:cNvSpPr>
                <a:spLocks/>
              </p:cNvSpPr>
              <p:nvPr/>
            </p:nvSpPr>
            <p:spPr bwMode="auto">
              <a:xfrm>
                <a:off x="3864642" y="528087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218"/>
              <p:cNvSpPr>
                <a:spLocks/>
              </p:cNvSpPr>
              <p:nvPr/>
            </p:nvSpPr>
            <p:spPr bwMode="auto">
              <a:xfrm>
                <a:off x="4225818" y="5642048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4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51" name="Group 850"/>
              <p:cNvGrpSpPr/>
              <p:nvPr/>
            </p:nvGrpSpPr>
            <p:grpSpPr>
              <a:xfrm>
                <a:off x="3864642" y="911903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855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6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2" name="Group 851"/>
              <p:cNvGrpSpPr/>
              <p:nvPr/>
            </p:nvGrpSpPr>
            <p:grpSpPr>
              <a:xfrm>
                <a:off x="4034174" y="192340"/>
                <a:ext cx="486482" cy="657856"/>
                <a:chOff x="10043149" y="192340"/>
                <a:chExt cx="486482" cy="657856"/>
              </a:xfrm>
              <a:grpFill/>
            </p:grpSpPr>
            <p:sp>
              <p:nvSpPr>
                <p:cNvPr id="853" name="Freeform 253"/>
                <p:cNvSpPr>
                  <a:spLocks/>
                </p:cNvSpPr>
                <p:nvPr/>
              </p:nvSpPr>
              <p:spPr bwMode="auto">
                <a:xfrm>
                  <a:off x="10408011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4" name="Freeform 254"/>
                <p:cNvSpPr>
                  <a:spLocks/>
                </p:cNvSpPr>
                <p:nvPr/>
              </p:nvSpPr>
              <p:spPr bwMode="auto">
                <a:xfrm>
                  <a:off x="10043149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57" name="Group 856"/>
            <p:cNvGrpSpPr/>
            <p:nvPr userDrawn="1"/>
          </p:nvGrpSpPr>
          <p:grpSpPr>
            <a:xfrm>
              <a:off x="5379074" y="247645"/>
              <a:ext cx="667071" cy="6286512"/>
              <a:chOff x="5358678" y="190501"/>
              <a:chExt cx="667071" cy="6477000"/>
            </a:xfrm>
            <a:grpFill/>
          </p:grpSpPr>
          <p:sp>
            <p:nvSpPr>
              <p:cNvPr id="858" name="Freeform 84"/>
              <p:cNvSpPr>
                <a:spLocks/>
              </p:cNvSpPr>
              <p:nvPr/>
            </p:nvSpPr>
            <p:spPr bwMode="auto">
              <a:xfrm flipH="1" flipV="1">
                <a:off x="5364205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85"/>
              <p:cNvSpPr>
                <a:spLocks/>
              </p:cNvSpPr>
              <p:nvPr/>
            </p:nvSpPr>
            <p:spPr bwMode="auto">
              <a:xfrm flipH="1" flipV="1">
                <a:off x="5364205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82"/>
              <p:cNvSpPr>
                <a:spLocks/>
              </p:cNvSpPr>
              <p:nvPr/>
            </p:nvSpPr>
            <p:spPr bwMode="auto">
              <a:xfrm flipH="1" flipV="1">
                <a:off x="5364205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83"/>
              <p:cNvSpPr>
                <a:spLocks/>
              </p:cNvSpPr>
              <p:nvPr/>
            </p:nvSpPr>
            <p:spPr bwMode="auto">
              <a:xfrm flipH="1" flipV="1">
                <a:off x="5729068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62" name="Group 861"/>
              <p:cNvGrpSpPr/>
              <p:nvPr/>
            </p:nvGrpSpPr>
            <p:grpSpPr>
              <a:xfrm>
                <a:off x="5358678" y="902691"/>
                <a:ext cx="667071" cy="670756"/>
                <a:chOff x="11367653" y="902691"/>
                <a:chExt cx="667071" cy="670756"/>
              </a:xfrm>
              <a:grpFill/>
            </p:grpSpPr>
            <p:sp>
              <p:nvSpPr>
                <p:cNvPr id="866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7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63" name="Group 862"/>
              <p:cNvGrpSpPr/>
              <p:nvPr/>
            </p:nvGrpSpPr>
            <p:grpSpPr>
              <a:xfrm>
                <a:off x="5364205" y="190501"/>
                <a:ext cx="656015" cy="657856"/>
                <a:chOff x="11373180" y="190501"/>
                <a:chExt cx="656015" cy="657856"/>
              </a:xfrm>
              <a:grpFill/>
            </p:grpSpPr>
            <p:sp>
              <p:nvSpPr>
                <p:cNvPr id="864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5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8" name="Group 867"/>
            <p:cNvGrpSpPr/>
            <p:nvPr userDrawn="1"/>
          </p:nvGrpSpPr>
          <p:grpSpPr>
            <a:xfrm>
              <a:off x="4636349" y="247645"/>
              <a:ext cx="657857" cy="6286512"/>
              <a:chOff x="4616268" y="190501"/>
              <a:chExt cx="657857" cy="6477000"/>
            </a:xfrm>
            <a:grpFill/>
          </p:grpSpPr>
          <p:sp>
            <p:nvSpPr>
              <p:cNvPr id="869" name="Freeform 170"/>
              <p:cNvSpPr>
                <a:spLocks/>
              </p:cNvSpPr>
              <p:nvPr/>
            </p:nvSpPr>
            <p:spPr bwMode="auto">
              <a:xfrm flipH="1" flipV="1">
                <a:off x="4616268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171"/>
              <p:cNvSpPr>
                <a:spLocks/>
              </p:cNvSpPr>
              <p:nvPr/>
            </p:nvSpPr>
            <p:spPr bwMode="auto">
              <a:xfrm flipH="1" flipV="1">
                <a:off x="4616268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66"/>
              <p:cNvSpPr>
                <a:spLocks/>
              </p:cNvSpPr>
              <p:nvPr/>
            </p:nvSpPr>
            <p:spPr bwMode="auto">
              <a:xfrm flipH="1" flipV="1">
                <a:off x="4616268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67"/>
              <p:cNvSpPr>
                <a:spLocks/>
              </p:cNvSpPr>
              <p:nvPr/>
            </p:nvSpPr>
            <p:spPr bwMode="auto">
              <a:xfrm flipH="1" flipV="1">
                <a:off x="4977445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73" name="Group 872"/>
              <p:cNvGrpSpPr/>
              <p:nvPr/>
            </p:nvGrpSpPr>
            <p:grpSpPr>
              <a:xfrm>
                <a:off x="4785799" y="911904"/>
                <a:ext cx="488325" cy="657856"/>
                <a:chOff x="10794774" y="911904"/>
                <a:chExt cx="488325" cy="657856"/>
              </a:xfrm>
              <a:grpFill/>
            </p:grpSpPr>
            <p:sp>
              <p:nvSpPr>
                <p:cNvPr id="877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4" name="Group 873"/>
              <p:cNvGrpSpPr/>
              <p:nvPr/>
            </p:nvGrpSpPr>
            <p:grpSpPr>
              <a:xfrm>
                <a:off x="4616268" y="190501"/>
                <a:ext cx="657856" cy="657856"/>
                <a:chOff x="10625243" y="190501"/>
                <a:chExt cx="657856" cy="657856"/>
              </a:xfrm>
              <a:grpFill/>
            </p:grpSpPr>
            <p:sp>
              <p:nvSpPr>
                <p:cNvPr id="875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6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9" name="Group 878"/>
            <p:cNvGrpSpPr/>
            <p:nvPr userDrawn="1"/>
          </p:nvGrpSpPr>
          <p:grpSpPr>
            <a:xfrm>
              <a:off x="137614" y="249457"/>
              <a:ext cx="667070" cy="6284727"/>
              <a:chOff x="112214" y="192340"/>
              <a:chExt cx="667070" cy="6475161"/>
            </a:xfrm>
            <a:grpFill/>
          </p:grpSpPr>
          <p:sp>
            <p:nvSpPr>
              <p:cNvPr id="880" name="Freeform 8"/>
              <p:cNvSpPr>
                <a:spLocks/>
              </p:cNvSpPr>
              <p:nvPr/>
            </p:nvSpPr>
            <p:spPr bwMode="auto">
              <a:xfrm>
                <a:off x="117742" y="6011487"/>
                <a:ext cx="657858" cy="656014"/>
              </a:xfrm>
              <a:custGeom>
                <a:avLst/>
                <a:gdLst>
                  <a:gd name="T0" fmla="*/ 14 w 151"/>
                  <a:gd name="T1" fmla="*/ 28 h 151"/>
                  <a:gd name="T2" fmla="*/ 0 w 151"/>
                  <a:gd name="T3" fmla="*/ 14 h 151"/>
                  <a:gd name="T4" fmla="*/ 14 w 151"/>
                  <a:gd name="T5" fmla="*/ 0 h 151"/>
                  <a:gd name="T6" fmla="*/ 111 w 151"/>
                  <a:gd name="T7" fmla="*/ 40 h 151"/>
                  <a:gd name="T8" fmla="*/ 151 w 151"/>
                  <a:gd name="T9" fmla="*/ 137 h 151"/>
                  <a:gd name="T10" fmla="*/ 137 w 151"/>
                  <a:gd name="T11" fmla="*/ 151 h 151"/>
                  <a:gd name="T12" fmla="*/ 123 w 151"/>
                  <a:gd name="T13" fmla="*/ 137 h 151"/>
                  <a:gd name="T14" fmla="*/ 91 w 151"/>
                  <a:gd name="T15" fmla="*/ 60 h 151"/>
                  <a:gd name="T16" fmla="*/ 14 w 151"/>
                  <a:gd name="T17" fmla="*/ 2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52" y="0"/>
                      <a:pt x="86" y="16"/>
                      <a:pt x="111" y="40"/>
                    </a:cubicBezTo>
                    <a:cubicBezTo>
                      <a:pt x="136" y="65"/>
                      <a:pt x="151" y="100"/>
                      <a:pt x="151" y="137"/>
                    </a:cubicBezTo>
                    <a:cubicBezTo>
                      <a:pt x="151" y="145"/>
                      <a:pt x="145" y="151"/>
                      <a:pt x="137" y="151"/>
                    </a:cubicBezTo>
                    <a:cubicBezTo>
                      <a:pt x="129" y="151"/>
                      <a:pt x="123" y="145"/>
                      <a:pt x="123" y="137"/>
                    </a:cubicBezTo>
                    <a:cubicBezTo>
                      <a:pt x="123" y="107"/>
                      <a:pt x="111" y="80"/>
                      <a:pt x="91" y="60"/>
                    </a:cubicBezTo>
                    <a:cubicBezTo>
                      <a:pt x="71" y="41"/>
                      <a:pt x="44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32"/>
              <p:cNvSpPr>
                <a:spLocks/>
              </p:cNvSpPr>
              <p:nvPr/>
            </p:nvSpPr>
            <p:spPr bwMode="auto">
              <a:xfrm>
                <a:off x="117742" y="3098228"/>
                <a:ext cx="657858" cy="661542"/>
              </a:xfrm>
              <a:custGeom>
                <a:avLst/>
                <a:gdLst>
                  <a:gd name="T0" fmla="*/ 123 w 151"/>
                  <a:gd name="T1" fmla="*/ 15 h 152"/>
                  <a:gd name="T2" fmla="*/ 137 w 151"/>
                  <a:gd name="T3" fmla="*/ 0 h 152"/>
                  <a:gd name="T4" fmla="*/ 151 w 151"/>
                  <a:gd name="T5" fmla="*/ 15 h 152"/>
                  <a:gd name="T6" fmla="*/ 111 w 151"/>
                  <a:gd name="T7" fmla="*/ 111 h 152"/>
                  <a:gd name="T8" fmla="*/ 14 w 151"/>
                  <a:gd name="T9" fmla="*/ 152 h 152"/>
                  <a:gd name="T10" fmla="*/ 0 w 151"/>
                  <a:gd name="T11" fmla="*/ 138 h 152"/>
                  <a:gd name="T12" fmla="*/ 14 w 151"/>
                  <a:gd name="T13" fmla="*/ 124 h 152"/>
                  <a:gd name="T14" fmla="*/ 91 w 151"/>
                  <a:gd name="T15" fmla="*/ 92 h 152"/>
                  <a:gd name="T16" fmla="*/ 123 w 151"/>
                  <a:gd name="T17" fmla="*/ 1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23" y="15"/>
                    </a:moveTo>
                    <a:cubicBezTo>
                      <a:pt x="123" y="7"/>
                      <a:pt x="129" y="0"/>
                      <a:pt x="137" y="0"/>
                    </a:cubicBezTo>
                    <a:cubicBezTo>
                      <a:pt x="145" y="0"/>
                      <a:pt x="151" y="7"/>
                      <a:pt x="151" y="15"/>
                    </a:cubicBezTo>
                    <a:cubicBezTo>
                      <a:pt x="151" y="52"/>
                      <a:pt x="136" y="87"/>
                      <a:pt x="111" y="111"/>
                    </a:cubicBezTo>
                    <a:cubicBezTo>
                      <a:pt x="86" y="136"/>
                      <a:pt x="5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0"/>
                      <a:pt x="6" y="124"/>
                      <a:pt x="14" y="124"/>
                    </a:cubicBezTo>
                    <a:cubicBezTo>
                      <a:pt x="44" y="124"/>
                      <a:pt x="71" y="111"/>
                      <a:pt x="91" y="92"/>
                    </a:cubicBezTo>
                    <a:cubicBezTo>
                      <a:pt x="111" y="72"/>
                      <a:pt x="123" y="45"/>
                      <a:pt x="123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33"/>
              <p:cNvSpPr>
                <a:spLocks/>
              </p:cNvSpPr>
              <p:nvPr/>
            </p:nvSpPr>
            <p:spPr bwMode="auto">
              <a:xfrm>
                <a:off x="117742" y="3098228"/>
                <a:ext cx="294838" cy="300366"/>
              </a:xfrm>
              <a:custGeom>
                <a:avLst/>
                <a:gdLst>
                  <a:gd name="T0" fmla="*/ 67 w 68"/>
                  <a:gd name="T1" fmla="*/ 15 h 69"/>
                  <a:gd name="T2" fmla="*/ 67 w 68"/>
                  <a:gd name="T3" fmla="*/ 15 h 69"/>
                  <a:gd name="T4" fmla="*/ 51 w 68"/>
                  <a:gd name="T5" fmla="*/ 52 h 69"/>
                  <a:gd name="T6" fmla="*/ 14 w 68"/>
                  <a:gd name="T7" fmla="*/ 68 h 69"/>
                  <a:gd name="T8" fmla="*/ 0 w 68"/>
                  <a:gd name="T9" fmla="*/ 53 h 69"/>
                  <a:gd name="T10" fmla="*/ 14 w 68"/>
                  <a:gd name="T11" fmla="*/ 39 h 69"/>
                  <a:gd name="T12" fmla="*/ 15 w 68"/>
                  <a:gd name="T13" fmla="*/ 40 h 69"/>
                  <a:gd name="T14" fmla="*/ 32 w 68"/>
                  <a:gd name="T15" fmla="*/ 32 h 69"/>
                  <a:gd name="T16" fmla="*/ 39 w 68"/>
                  <a:gd name="T17" fmla="*/ 15 h 69"/>
                  <a:gd name="T18" fmla="*/ 39 w 68"/>
                  <a:gd name="T19" fmla="*/ 15 h 69"/>
                  <a:gd name="T20" fmla="*/ 53 w 68"/>
                  <a:gd name="T21" fmla="*/ 0 h 69"/>
                  <a:gd name="T22" fmla="*/ 67 w 68"/>
                  <a:gd name="T23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67" y="15"/>
                    </a:move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8" y="35"/>
                      <a:pt x="51" y="52"/>
                    </a:cubicBezTo>
                    <a:cubicBezTo>
                      <a:pt x="35" y="69"/>
                      <a:pt x="14" y="68"/>
                      <a:pt x="14" y="68"/>
                    </a:cubicBezTo>
                    <a:cubicBezTo>
                      <a:pt x="6" y="68"/>
                      <a:pt x="0" y="61"/>
                      <a:pt x="0" y="53"/>
                    </a:cubicBezTo>
                    <a:cubicBezTo>
                      <a:pt x="0" y="46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40"/>
                    </a:cubicBezTo>
                    <a:cubicBezTo>
                      <a:pt x="17" y="40"/>
                      <a:pt x="25" y="39"/>
                      <a:pt x="32" y="32"/>
                    </a:cubicBezTo>
                    <a:cubicBezTo>
                      <a:pt x="39" y="25"/>
                      <a:pt x="39" y="17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7"/>
                      <a:pt x="45" y="0"/>
                      <a:pt x="53" y="0"/>
                    </a:cubicBezTo>
                    <a:cubicBezTo>
                      <a:pt x="61" y="0"/>
                      <a:pt x="67" y="7"/>
                      <a:pt x="67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0"/>
              <p:cNvSpPr>
                <a:spLocks/>
              </p:cNvSpPr>
              <p:nvPr/>
            </p:nvSpPr>
            <p:spPr bwMode="auto">
              <a:xfrm>
                <a:off x="117742" y="5815265"/>
                <a:ext cx="657858" cy="123463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1"/>
              <p:cNvSpPr>
                <a:spLocks/>
              </p:cNvSpPr>
              <p:nvPr/>
            </p:nvSpPr>
            <p:spPr bwMode="auto">
              <a:xfrm>
                <a:off x="117742" y="5450403"/>
                <a:ext cx="657858" cy="121620"/>
              </a:xfrm>
              <a:custGeom>
                <a:avLst/>
                <a:gdLst>
                  <a:gd name="T0" fmla="*/ 137 w 151"/>
                  <a:gd name="T1" fmla="*/ 28 h 28"/>
                  <a:gd name="T2" fmla="*/ 137 w 151"/>
                  <a:gd name="T3" fmla="*/ 28 h 28"/>
                  <a:gd name="T4" fmla="*/ 14 w 151"/>
                  <a:gd name="T5" fmla="*/ 28 h 28"/>
                  <a:gd name="T6" fmla="*/ 14 w 151"/>
                  <a:gd name="T7" fmla="*/ 28 h 28"/>
                  <a:gd name="T8" fmla="*/ 0 w 151"/>
                  <a:gd name="T9" fmla="*/ 14 h 28"/>
                  <a:gd name="T10" fmla="*/ 14 w 151"/>
                  <a:gd name="T11" fmla="*/ 0 h 28"/>
                  <a:gd name="T12" fmla="*/ 14 w 151"/>
                  <a:gd name="T13" fmla="*/ 0 h 28"/>
                  <a:gd name="T14" fmla="*/ 137 w 151"/>
                  <a:gd name="T15" fmla="*/ 0 h 28"/>
                  <a:gd name="T16" fmla="*/ 137 w 151"/>
                  <a:gd name="T17" fmla="*/ 0 h 28"/>
                  <a:gd name="T18" fmla="*/ 151 w 151"/>
                  <a:gd name="T19" fmla="*/ 14 h 28"/>
                  <a:gd name="T20" fmla="*/ 137 w 151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28">
                    <a:moveTo>
                      <a:pt x="137" y="28"/>
                    </a:moveTo>
                    <a:cubicBezTo>
                      <a:pt x="137" y="28"/>
                      <a:pt x="137" y="28"/>
                      <a:pt x="137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30"/>
              <p:cNvSpPr>
                <a:spLocks/>
              </p:cNvSpPr>
              <p:nvPr/>
            </p:nvSpPr>
            <p:spPr bwMode="auto">
              <a:xfrm>
                <a:off x="652136" y="3821476"/>
                <a:ext cx="123463" cy="661542"/>
              </a:xfrm>
              <a:custGeom>
                <a:avLst/>
                <a:gdLst>
                  <a:gd name="T0" fmla="*/ 28 w 28"/>
                  <a:gd name="T1" fmla="*/ 14 h 152"/>
                  <a:gd name="T2" fmla="*/ 28 w 28"/>
                  <a:gd name="T3" fmla="*/ 15 h 152"/>
                  <a:gd name="T4" fmla="*/ 28 w 28"/>
                  <a:gd name="T5" fmla="*/ 137 h 152"/>
                  <a:gd name="T6" fmla="*/ 28 w 28"/>
                  <a:gd name="T7" fmla="*/ 138 h 152"/>
                  <a:gd name="T8" fmla="*/ 14 w 28"/>
                  <a:gd name="T9" fmla="*/ 152 h 152"/>
                  <a:gd name="T10" fmla="*/ 0 w 28"/>
                  <a:gd name="T11" fmla="*/ 138 h 152"/>
                  <a:gd name="T12" fmla="*/ 0 w 28"/>
                  <a:gd name="T13" fmla="*/ 137 h 152"/>
                  <a:gd name="T14" fmla="*/ 0 w 28"/>
                  <a:gd name="T15" fmla="*/ 15 h 152"/>
                  <a:gd name="T16" fmla="*/ 0 w 28"/>
                  <a:gd name="T17" fmla="*/ 14 h 152"/>
                  <a:gd name="T18" fmla="*/ 14 w 28"/>
                  <a:gd name="T19" fmla="*/ 0 h 152"/>
                  <a:gd name="T20" fmla="*/ 28 w 28"/>
                  <a:gd name="T21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28" y="14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31"/>
              <p:cNvSpPr>
                <a:spLocks/>
              </p:cNvSpPr>
              <p:nvPr/>
            </p:nvSpPr>
            <p:spPr bwMode="auto">
              <a:xfrm>
                <a:off x="287274" y="3821476"/>
                <a:ext cx="121620" cy="661542"/>
              </a:xfrm>
              <a:custGeom>
                <a:avLst/>
                <a:gdLst>
                  <a:gd name="T0" fmla="*/ 28 w 28"/>
                  <a:gd name="T1" fmla="*/ 14 h 152"/>
                  <a:gd name="T2" fmla="*/ 28 w 28"/>
                  <a:gd name="T3" fmla="*/ 15 h 152"/>
                  <a:gd name="T4" fmla="*/ 28 w 28"/>
                  <a:gd name="T5" fmla="*/ 137 h 152"/>
                  <a:gd name="T6" fmla="*/ 28 w 28"/>
                  <a:gd name="T7" fmla="*/ 138 h 152"/>
                  <a:gd name="T8" fmla="*/ 14 w 28"/>
                  <a:gd name="T9" fmla="*/ 152 h 152"/>
                  <a:gd name="T10" fmla="*/ 0 w 28"/>
                  <a:gd name="T11" fmla="*/ 138 h 152"/>
                  <a:gd name="T12" fmla="*/ 0 w 28"/>
                  <a:gd name="T13" fmla="*/ 137 h 152"/>
                  <a:gd name="T14" fmla="*/ 0 w 28"/>
                  <a:gd name="T15" fmla="*/ 15 h 152"/>
                  <a:gd name="T16" fmla="*/ 0 w 28"/>
                  <a:gd name="T17" fmla="*/ 14 h 152"/>
                  <a:gd name="T18" fmla="*/ 14 w 28"/>
                  <a:gd name="T19" fmla="*/ 0 h 152"/>
                  <a:gd name="T20" fmla="*/ 28 w 28"/>
                  <a:gd name="T21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28" y="14"/>
                    </a:move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8"/>
                      <a:pt x="0" y="137"/>
                      <a:pt x="0" y="13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28"/>
              <p:cNvSpPr>
                <a:spLocks/>
              </p:cNvSpPr>
              <p:nvPr/>
            </p:nvSpPr>
            <p:spPr bwMode="auto">
              <a:xfrm>
                <a:off x="112214" y="5034893"/>
                <a:ext cx="184274" cy="184273"/>
              </a:xfrm>
              <a:custGeom>
                <a:avLst/>
                <a:gdLst>
                  <a:gd name="T0" fmla="*/ 17 w 42"/>
                  <a:gd name="T1" fmla="*/ 36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6 h 42"/>
                  <a:gd name="T20" fmla="*/ 17 w 42"/>
                  <a:gd name="T2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6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0"/>
                      <a:pt x="5" y="5"/>
                    </a:cubicBezTo>
                    <a:cubicBezTo>
                      <a:pt x="11" y="0"/>
                      <a:pt x="19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6"/>
                    </a:cubicBezTo>
                    <a:cubicBezTo>
                      <a:pt x="31" y="42"/>
                      <a:pt x="22" y="42"/>
                      <a:pt x="1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29"/>
              <p:cNvSpPr>
                <a:spLocks/>
              </p:cNvSpPr>
              <p:nvPr/>
            </p:nvSpPr>
            <p:spPr bwMode="auto">
              <a:xfrm>
                <a:off x="143540" y="4548409"/>
                <a:ext cx="635744" cy="635743"/>
              </a:xfrm>
              <a:custGeom>
                <a:avLst/>
                <a:gdLst>
                  <a:gd name="T0" fmla="*/ 121 w 146"/>
                  <a:gd name="T1" fmla="*/ 141 h 146"/>
                  <a:gd name="T2" fmla="*/ 121 w 146"/>
                  <a:gd name="T3" fmla="*/ 141 h 146"/>
                  <a:gd name="T4" fmla="*/ 6 w 146"/>
                  <a:gd name="T5" fmla="*/ 25 h 146"/>
                  <a:gd name="T6" fmla="*/ 6 w 146"/>
                  <a:gd name="T7" fmla="*/ 25 h 146"/>
                  <a:gd name="T8" fmla="*/ 6 w 146"/>
                  <a:gd name="T9" fmla="*/ 6 h 146"/>
                  <a:gd name="T10" fmla="*/ 25 w 146"/>
                  <a:gd name="T11" fmla="*/ 6 h 146"/>
                  <a:gd name="T12" fmla="*/ 25 w 146"/>
                  <a:gd name="T13" fmla="*/ 6 h 146"/>
                  <a:gd name="T14" fmla="*/ 141 w 146"/>
                  <a:gd name="T15" fmla="*/ 121 h 146"/>
                  <a:gd name="T16" fmla="*/ 141 w 146"/>
                  <a:gd name="T17" fmla="*/ 121 h 146"/>
                  <a:gd name="T18" fmla="*/ 141 w 146"/>
                  <a:gd name="T19" fmla="*/ 141 h 146"/>
                  <a:gd name="T20" fmla="*/ 121 w 146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6" y="127"/>
                      <a:pt x="146" y="135"/>
                      <a:pt x="141" y="141"/>
                    </a:cubicBezTo>
                    <a:cubicBezTo>
                      <a:pt x="135" y="146"/>
                      <a:pt x="127" y="146"/>
                      <a:pt x="121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89" name="Group 888"/>
              <p:cNvGrpSpPr/>
              <p:nvPr/>
            </p:nvGrpSpPr>
            <p:grpSpPr>
              <a:xfrm>
                <a:off x="117742" y="2371296"/>
                <a:ext cx="657858" cy="656015"/>
                <a:chOff x="9129365" y="2371296"/>
                <a:chExt cx="657858" cy="656015"/>
              </a:xfrm>
              <a:grpFill/>
            </p:grpSpPr>
            <p:sp>
              <p:nvSpPr>
                <p:cNvPr id="900" name="Freeform 34"/>
                <p:cNvSpPr>
                  <a:spLocks/>
                </p:cNvSpPr>
                <p:nvPr/>
              </p:nvSpPr>
              <p:spPr bwMode="auto">
                <a:xfrm>
                  <a:off x="9129365" y="2371296"/>
                  <a:ext cx="657858" cy="656015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6" y="151"/>
                        <a:pt x="0" y="144"/>
                        <a:pt x="0" y="137"/>
                      </a:cubicBezTo>
                      <a:cubicBezTo>
                        <a:pt x="0" y="99"/>
                        <a:pt x="15" y="64"/>
                        <a:pt x="40" y="40"/>
                      </a:cubicBezTo>
                      <a:cubicBezTo>
                        <a:pt x="65" y="15"/>
                        <a:pt x="99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" name="Freeform 35"/>
                <p:cNvSpPr>
                  <a:spLocks/>
                </p:cNvSpPr>
                <p:nvPr/>
              </p:nvSpPr>
              <p:spPr bwMode="auto">
                <a:xfrm>
                  <a:off x="9490541" y="2726943"/>
                  <a:ext cx="296680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6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3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3" y="30"/>
                        <a:pt x="53" y="30"/>
                      </a:cubicBezTo>
                      <a:cubicBezTo>
                        <a:pt x="51" y="30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0" name="Group 889"/>
              <p:cNvGrpSpPr/>
              <p:nvPr/>
            </p:nvGrpSpPr>
            <p:grpSpPr>
              <a:xfrm>
                <a:off x="117742" y="911903"/>
                <a:ext cx="657858" cy="488324"/>
                <a:chOff x="9129365" y="911903"/>
                <a:chExt cx="657858" cy="488324"/>
              </a:xfrm>
              <a:grpFill/>
            </p:grpSpPr>
            <p:sp>
              <p:nvSpPr>
                <p:cNvPr id="898" name="Freeform 38"/>
                <p:cNvSpPr>
                  <a:spLocks/>
                </p:cNvSpPr>
                <p:nvPr/>
              </p:nvSpPr>
              <p:spPr bwMode="auto">
                <a:xfrm>
                  <a:off x="9129365" y="911903"/>
                  <a:ext cx="657858" cy="123463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" name="Freeform 39"/>
                <p:cNvSpPr>
                  <a:spLocks/>
                </p:cNvSpPr>
                <p:nvPr/>
              </p:nvSpPr>
              <p:spPr bwMode="auto">
                <a:xfrm>
                  <a:off x="9129365" y="1278607"/>
                  <a:ext cx="657858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1" name="Group 890"/>
              <p:cNvGrpSpPr/>
              <p:nvPr/>
            </p:nvGrpSpPr>
            <p:grpSpPr>
              <a:xfrm>
                <a:off x="112214" y="1635150"/>
                <a:ext cx="667070" cy="670753"/>
                <a:chOff x="9123837" y="1635150"/>
                <a:chExt cx="667070" cy="670753"/>
              </a:xfrm>
              <a:grpFill/>
            </p:grpSpPr>
            <p:sp>
              <p:nvSpPr>
                <p:cNvPr id="896" name="Freeform 36"/>
                <p:cNvSpPr>
                  <a:spLocks/>
                </p:cNvSpPr>
                <p:nvPr/>
              </p:nvSpPr>
              <p:spPr bwMode="auto">
                <a:xfrm>
                  <a:off x="9608477" y="2123473"/>
                  <a:ext cx="182430" cy="182430"/>
                </a:xfrm>
                <a:custGeom>
                  <a:avLst/>
                  <a:gdLst>
                    <a:gd name="T0" fmla="*/ 37 w 42"/>
                    <a:gd name="T1" fmla="*/ 25 h 42"/>
                    <a:gd name="T2" fmla="*/ 37 w 42"/>
                    <a:gd name="T3" fmla="*/ 25 h 42"/>
                    <a:gd name="T4" fmla="*/ 25 w 42"/>
                    <a:gd name="T5" fmla="*/ 36 h 42"/>
                    <a:gd name="T6" fmla="*/ 25 w 42"/>
                    <a:gd name="T7" fmla="*/ 36 h 42"/>
                    <a:gd name="T8" fmla="*/ 6 w 42"/>
                    <a:gd name="T9" fmla="*/ 36 h 42"/>
                    <a:gd name="T10" fmla="*/ 6 w 42"/>
                    <a:gd name="T11" fmla="*/ 17 h 42"/>
                    <a:gd name="T12" fmla="*/ 6 w 42"/>
                    <a:gd name="T13" fmla="*/ 17 h 42"/>
                    <a:gd name="T14" fmla="*/ 17 w 42"/>
                    <a:gd name="T15" fmla="*/ 5 h 42"/>
                    <a:gd name="T16" fmla="*/ 17 w 42"/>
                    <a:gd name="T17" fmla="*/ 5 h 42"/>
                    <a:gd name="T18" fmla="*/ 37 w 42"/>
                    <a:gd name="T19" fmla="*/ 5 h 42"/>
                    <a:gd name="T20" fmla="*/ 37 w 42"/>
                    <a:gd name="T21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37" y="25"/>
                      </a:move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0" y="42"/>
                        <a:pt x="11" y="42"/>
                        <a:pt x="6" y="36"/>
                      </a:cubicBezTo>
                      <a:cubicBezTo>
                        <a:pt x="0" y="31"/>
                        <a:pt x="0" y="22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23" y="0"/>
                        <a:pt x="32" y="0"/>
                        <a:pt x="37" y="5"/>
                      </a:cubicBezTo>
                      <a:cubicBezTo>
                        <a:pt x="42" y="11"/>
                        <a:pt x="42" y="19"/>
                        <a:pt x="37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7" name="Freeform 37"/>
                <p:cNvSpPr>
                  <a:spLocks/>
                </p:cNvSpPr>
                <p:nvPr/>
              </p:nvSpPr>
              <p:spPr bwMode="auto">
                <a:xfrm>
                  <a:off x="9123837" y="1635150"/>
                  <a:ext cx="635744" cy="635744"/>
                </a:xfrm>
                <a:custGeom>
                  <a:avLst/>
                  <a:gdLst>
                    <a:gd name="T0" fmla="*/ 140 w 146"/>
                    <a:gd name="T1" fmla="*/ 25 h 146"/>
                    <a:gd name="T2" fmla="*/ 140 w 146"/>
                    <a:gd name="T3" fmla="*/ 26 h 146"/>
                    <a:gd name="T4" fmla="*/ 25 w 146"/>
                    <a:gd name="T5" fmla="*/ 141 h 146"/>
                    <a:gd name="T6" fmla="*/ 25 w 146"/>
                    <a:gd name="T7" fmla="*/ 141 h 146"/>
                    <a:gd name="T8" fmla="*/ 5 w 146"/>
                    <a:gd name="T9" fmla="*/ 141 h 146"/>
                    <a:gd name="T10" fmla="*/ 5 w 146"/>
                    <a:gd name="T11" fmla="*/ 121 h 146"/>
                    <a:gd name="T12" fmla="*/ 5 w 146"/>
                    <a:gd name="T13" fmla="*/ 121 h 146"/>
                    <a:gd name="T14" fmla="*/ 121 w 146"/>
                    <a:gd name="T15" fmla="*/ 6 h 146"/>
                    <a:gd name="T16" fmla="*/ 121 w 146"/>
                    <a:gd name="T17" fmla="*/ 6 h 146"/>
                    <a:gd name="T18" fmla="*/ 140 w 146"/>
                    <a:gd name="T19" fmla="*/ 6 h 146"/>
                    <a:gd name="T20" fmla="*/ 140 w 146"/>
                    <a:gd name="T21" fmla="*/ 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140" y="25"/>
                      </a:moveTo>
                      <a:cubicBezTo>
                        <a:pt x="140" y="26"/>
                        <a:pt x="140" y="26"/>
                        <a:pt x="140" y="26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19" y="146"/>
                        <a:pt x="11" y="146"/>
                        <a:pt x="5" y="141"/>
                      </a:cubicBezTo>
                      <a:cubicBezTo>
                        <a:pt x="0" y="136"/>
                        <a:pt x="0" y="127"/>
                        <a:pt x="5" y="121"/>
                      </a:cubicBezTo>
                      <a:cubicBezTo>
                        <a:pt x="5" y="121"/>
                        <a:pt x="5" y="121"/>
                        <a:pt x="5" y="121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6" y="0"/>
                        <a:pt x="135" y="0"/>
                        <a:pt x="140" y="6"/>
                      </a:cubicBezTo>
                      <a:cubicBezTo>
                        <a:pt x="146" y="11"/>
                        <a:pt x="146" y="20"/>
                        <a:pt x="140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891"/>
              <p:cNvGrpSpPr/>
              <p:nvPr/>
            </p:nvGrpSpPr>
            <p:grpSpPr>
              <a:xfrm>
                <a:off x="117742" y="192340"/>
                <a:ext cx="657858" cy="6475161"/>
                <a:chOff x="9129365" y="192340"/>
                <a:chExt cx="657858" cy="6475161"/>
              </a:xfrm>
              <a:grpFill/>
            </p:grpSpPr>
            <p:sp>
              <p:nvSpPr>
                <p:cNvPr id="893" name="Freeform 72"/>
                <p:cNvSpPr>
                  <a:spLocks/>
                </p:cNvSpPr>
                <p:nvPr/>
              </p:nvSpPr>
              <p:spPr bwMode="auto">
                <a:xfrm>
                  <a:off x="9129365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Freeform 73"/>
                <p:cNvSpPr>
                  <a:spLocks/>
                </p:cNvSpPr>
                <p:nvPr/>
              </p:nvSpPr>
              <p:spPr bwMode="auto">
                <a:xfrm>
                  <a:off x="9129365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5" name="Freeform 73"/>
                <p:cNvSpPr>
                  <a:spLocks/>
                </p:cNvSpPr>
                <p:nvPr userDrawn="1"/>
              </p:nvSpPr>
              <p:spPr bwMode="auto">
                <a:xfrm>
                  <a:off x="9129365" y="6367135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02" name="Group 901"/>
            <p:cNvGrpSpPr/>
            <p:nvPr userDrawn="1"/>
          </p:nvGrpSpPr>
          <p:grpSpPr>
            <a:xfrm>
              <a:off x="889552" y="249457"/>
              <a:ext cx="670756" cy="6284727"/>
              <a:chOff x="856466" y="192340"/>
              <a:chExt cx="670756" cy="6475161"/>
            </a:xfrm>
            <a:grpFill/>
          </p:grpSpPr>
          <p:sp>
            <p:nvSpPr>
              <p:cNvPr id="903" name="Freeform 188"/>
              <p:cNvSpPr>
                <a:spLocks/>
              </p:cNvSpPr>
              <p:nvPr/>
            </p:nvSpPr>
            <p:spPr bwMode="auto">
              <a:xfrm>
                <a:off x="1396389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89"/>
              <p:cNvSpPr>
                <a:spLocks/>
              </p:cNvSpPr>
              <p:nvPr/>
            </p:nvSpPr>
            <p:spPr bwMode="auto">
              <a:xfrm>
                <a:off x="1031527" y="6011487"/>
                <a:ext cx="121620" cy="656014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221"/>
              <p:cNvSpPr>
                <a:spLocks/>
              </p:cNvSpPr>
              <p:nvPr/>
            </p:nvSpPr>
            <p:spPr bwMode="auto">
              <a:xfrm>
                <a:off x="861995" y="3098228"/>
                <a:ext cx="656015" cy="661542"/>
              </a:xfrm>
              <a:custGeom>
                <a:avLst/>
                <a:gdLst>
                  <a:gd name="T0" fmla="*/ 28 w 151"/>
                  <a:gd name="T1" fmla="*/ 138 h 152"/>
                  <a:gd name="T2" fmla="*/ 14 w 151"/>
                  <a:gd name="T3" fmla="*/ 152 h 152"/>
                  <a:gd name="T4" fmla="*/ 0 w 151"/>
                  <a:gd name="T5" fmla="*/ 138 h 152"/>
                  <a:gd name="T6" fmla="*/ 40 w 151"/>
                  <a:gd name="T7" fmla="*/ 41 h 152"/>
                  <a:gd name="T8" fmla="*/ 137 w 151"/>
                  <a:gd name="T9" fmla="*/ 0 h 152"/>
                  <a:gd name="T10" fmla="*/ 151 w 151"/>
                  <a:gd name="T11" fmla="*/ 15 h 152"/>
                  <a:gd name="T12" fmla="*/ 137 w 151"/>
                  <a:gd name="T13" fmla="*/ 29 h 152"/>
                  <a:gd name="T14" fmla="*/ 60 w 151"/>
                  <a:gd name="T15" fmla="*/ 60 h 152"/>
                  <a:gd name="T16" fmla="*/ 28 w 151"/>
                  <a:gd name="T17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28" y="138"/>
                    </a:moveTo>
                    <a:cubicBezTo>
                      <a:pt x="28" y="145"/>
                      <a:pt x="22" y="152"/>
                      <a:pt x="14" y="152"/>
                    </a:cubicBezTo>
                    <a:cubicBezTo>
                      <a:pt x="7" y="152"/>
                      <a:pt x="0" y="145"/>
                      <a:pt x="0" y="138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5"/>
                    </a:cubicBezTo>
                    <a:cubicBezTo>
                      <a:pt x="151" y="22"/>
                      <a:pt x="145" y="29"/>
                      <a:pt x="137" y="29"/>
                    </a:cubicBezTo>
                    <a:cubicBezTo>
                      <a:pt x="107" y="29"/>
                      <a:pt x="80" y="41"/>
                      <a:pt x="60" y="60"/>
                    </a:cubicBezTo>
                    <a:cubicBezTo>
                      <a:pt x="40" y="80"/>
                      <a:pt x="28" y="108"/>
                      <a:pt x="28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1223170" y="3459404"/>
                <a:ext cx="294838" cy="300366"/>
              </a:xfrm>
              <a:custGeom>
                <a:avLst/>
                <a:gdLst>
                  <a:gd name="T0" fmla="*/ 1 w 68"/>
                  <a:gd name="T1" fmla="*/ 55 h 69"/>
                  <a:gd name="T2" fmla="*/ 1 w 68"/>
                  <a:gd name="T3" fmla="*/ 55 h 69"/>
                  <a:gd name="T4" fmla="*/ 17 w 68"/>
                  <a:gd name="T5" fmla="*/ 17 h 69"/>
                  <a:gd name="T6" fmla="*/ 54 w 68"/>
                  <a:gd name="T7" fmla="*/ 2 h 69"/>
                  <a:gd name="T8" fmla="*/ 68 w 68"/>
                  <a:gd name="T9" fmla="*/ 16 h 69"/>
                  <a:gd name="T10" fmla="*/ 54 w 68"/>
                  <a:gd name="T11" fmla="*/ 30 h 69"/>
                  <a:gd name="T12" fmla="*/ 53 w 68"/>
                  <a:gd name="T13" fmla="*/ 30 h 69"/>
                  <a:gd name="T14" fmla="*/ 37 w 68"/>
                  <a:gd name="T15" fmla="*/ 37 h 69"/>
                  <a:gd name="T16" fmla="*/ 29 w 68"/>
                  <a:gd name="T17" fmla="*/ 54 h 69"/>
                  <a:gd name="T18" fmla="*/ 29 w 68"/>
                  <a:gd name="T19" fmla="*/ 55 h 69"/>
                  <a:gd name="T20" fmla="*/ 15 w 68"/>
                  <a:gd name="T21" fmla="*/ 69 h 69"/>
                  <a:gd name="T22" fmla="*/ 1 w 68"/>
                  <a:gd name="T23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0" y="34"/>
                      <a:pt x="17" y="17"/>
                    </a:cubicBezTo>
                    <a:cubicBezTo>
                      <a:pt x="34" y="0"/>
                      <a:pt x="54" y="2"/>
                      <a:pt x="54" y="2"/>
                    </a:cubicBezTo>
                    <a:cubicBezTo>
                      <a:pt x="62" y="2"/>
                      <a:pt x="68" y="8"/>
                      <a:pt x="68" y="16"/>
                    </a:cubicBezTo>
                    <a:cubicBezTo>
                      <a:pt x="68" y="23"/>
                      <a:pt x="62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cubicBezTo>
                      <a:pt x="51" y="30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5"/>
                    </a:cubicBezTo>
                    <a:cubicBezTo>
                      <a:pt x="29" y="62"/>
                      <a:pt x="23" y="69"/>
                      <a:pt x="15" y="69"/>
                    </a:cubicBezTo>
                    <a:cubicBezTo>
                      <a:pt x="7" y="69"/>
                      <a:pt x="1" y="62"/>
                      <a:pt x="1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217"/>
              <p:cNvSpPr>
                <a:spLocks/>
              </p:cNvSpPr>
              <p:nvPr/>
            </p:nvSpPr>
            <p:spPr bwMode="auto">
              <a:xfrm>
                <a:off x="861994" y="528087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7" y="151"/>
                      <a:pt x="0" y="145"/>
                      <a:pt x="0" y="137"/>
                    </a:cubicBezTo>
                    <a:cubicBezTo>
                      <a:pt x="0" y="100"/>
                      <a:pt x="16" y="65"/>
                      <a:pt x="40" y="41"/>
                    </a:cubicBezTo>
                    <a:cubicBezTo>
                      <a:pt x="65" y="16"/>
                      <a:pt x="10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218"/>
              <p:cNvSpPr>
                <a:spLocks/>
              </p:cNvSpPr>
              <p:nvPr/>
            </p:nvSpPr>
            <p:spPr bwMode="auto">
              <a:xfrm>
                <a:off x="1223170" y="5642048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4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4" y="30"/>
                      <a:pt x="37" y="37"/>
                    </a:cubicBezTo>
                    <a:cubicBezTo>
                      <a:pt x="30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219"/>
              <p:cNvSpPr>
                <a:spLocks/>
              </p:cNvSpPr>
              <p:nvPr/>
            </p:nvSpPr>
            <p:spPr bwMode="auto">
              <a:xfrm>
                <a:off x="861994" y="3821476"/>
                <a:ext cx="656015" cy="661542"/>
              </a:xfrm>
              <a:custGeom>
                <a:avLst/>
                <a:gdLst>
                  <a:gd name="T0" fmla="*/ 123 w 151"/>
                  <a:gd name="T1" fmla="*/ 14 h 152"/>
                  <a:gd name="T2" fmla="*/ 137 w 151"/>
                  <a:gd name="T3" fmla="*/ 0 h 152"/>
                  <a:gd name="T4" fmla="*/ 151 w 151"/>
                  <a:gd name="T5" fmla="*/ 14 h 152"/>
                  <a:gd name="T6" fmla="*/ 111 w 151"/>
                  <a:gd name="T7" fmla="*/ 111 h 152"/>
                  <a:gd name="T8" fmla="*/ 14 w 151"/>
                  <a:gd name="T9" fmla="*/ 152 h 152"/>
                  <a:gd name="T10" fmla="*/ 0 w 151"/>
                  <a:gd name="T11" fmla="*/ 138 h 152"/>
                  <a:gd name="T12" fmla="*/ 14 w 151"/>
                  <a:gd name="T13" fmla="*/ 123 h 152"/>
                  <a:gd name="T14" fmla="*/ 91 w 151"/>
                  <a:gd name="T15" fmla="*/ 92 h 152"/>
                  <a:gd name="T16" fmla="*/ 123 w 151"/>
                  <a:gd name="T17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23" y="14"/>
                    </a:moveTo>
                    <a:cubicBezTo>
                      <a:pt x="123" y="7"/>
                      <a:pt x="130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52"/>
                      <a:pt x="136" y="87"/>
                      <a:pt x="111" y="111"/>
                    </a:cubicBezTo>
                    <a:cubicBezTo>
                      <a:pt x="86" y="136"/>
                      <a:pt x="52" y="152"/>
                      <a:pt x="14" y="152"/>
                    </a:cubicBezTo>
                    <a:cubicBezTo>
                      <a:pt x="7" y="152"/>
                      <a:pt x="0" y="145"/>
                      <a:pt x="0" y="138"/>
                    </a:cubicBezTo>
                    <a:cubicBezTo>
                      <a:pt x="0" y="130"/>
                      <a:pt x="7" y="123"/>
                      <a:pt x="14" y="123"/>
                    </a:cubicBezTo>
                    <a:cubicBezTo>
                      <a:pt x="44" y="123"/>
                      <a:pt x="72" y="111"/>
                      <a:pt x="91" y="92"/>
                    </a:cubicBezTo>
                    <a:cubicBezTo>
                      <a:pt x="111" y="72"/>
                      <a:pt x="123" y="45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220"/>
              <p:cNvSpPr>
                <a:spLocks/>
              </p:cNvSpPr>
              <p:nvPr/>
            </p:nvSpPr>
            <p:spPr bwMode="auto">
              <a:xfrm>
                <a:off x="861994" y="3821476"/>
                <a:ext cx="300366" cy="300365"/>
              </a:xfrm>
              <a:custGeom>
                <a:avLst/>
                <a:gdLst>
                  <a:gd name="T0" fmla="*/ 68 w 69"/>
                  <a:gd name="T1" fmla="*/ 14 h 69"/>
                  <a:gd name="T2" fmla="*/ 68 w 69"/>
                  <a:gd name="T3" fmla="*/ 14 h 69"/>
                  <a:gd name="T4" fmla="*/ 52 w 69"/>
                  <a:gd name="T5" fmla="*/ 52 h 69"/>
                  <a:gd name="T6" fmla="*/ 14 w 69"/>
                  <a:gd name="T7" fmla="*/ 67 h 69"/>
                  <a:gd name="T8" fmla="*/ 0 w 69"/>
                  <a:gd name="T9" fmla="*/ 53 h 69"/>
                  <a:gd name="T10" fmla="*/ 14 w 69"/>
                  <a:gd name="T11" fmla="*/ 39 h 69"/>
                  <a:gd name="T12" fmla="*/ 15 w 69"/>
                  <a:gd name="T13" fmla="*/ 39 h 69"/>
                  <a:gd name="T14" fmla="*/ 32 w 69"/>
                  <a:gd name="T15" fmla="*/ 32 h 69"/>
                  <a:gd name="T16" fmla="*/ 40 w 69"/>
                  <a:gd name="T17" fmla="*/ 15 h 69"/>
                  <a:gd name="T18" fmla="*/ 39 w 69"/>
                  <a:gd name="T19" fmla="*/ 14 h 69"/>
                  <a:gd name="T20" fmla="*/ 53 w 69"/>
                  <a:gd name="T21" fmla="*/ 0 h 69"/>
                  <a:gd name="T22" fmla="*/ 68 w 69"/>
                  <a:gd name="T23" fmla="*/ 1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69">
                    <a:moveTo>
                      <a:pt x="68" y="14"/>
                    </a:moveTo>
                    <a:cubicBezTo>
                      <a:pt x="68" y="14"/>
                      <a:pt x="68" y="14"/>
                      <a:pt x="68" y="14"/>
                    </a:cubicBezTo>
                    <a:cubicBezTo>
                      <a:pt x="68" y="14"/>
                      <a:pt x="69" y="35"/>
                      <a:pt x="52" y="52"/>
                    </a:cubicBezTo>
                    <a:cubicBezTo>
                      <a:pt x="35" y="69"/>
                      <a:pt x="14" y="67"/>
                      <a:pt x="14" y="67"/>
                    </a:cubicBezTo>
                    <a:cubicBezTo>
                      <a:pt x="7" y="67"/>
                      <a:pt x="0" y="61"/>
                      <a:pt x="0" y="53"/>
                    </a:cubicBezTo>
                    <a:cubicBezTo>
                      <a:pt x="0" y="46"/>
                      <a:pt x="7" y="39"/>
                      <a:pt x="14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8" y="40"/>
                      <a:pt x="25" y="39"/>
                      <a:pt x="32" y="32"/>
                    </a:cubicBezTo>
                    <a:cubicBezTo>
                      <a:pt x="39" y="25"/>
                      <a:pt x="40" y="17"/>
                      <a:pt x="40" y="15"/>
                    </a:cubicBezTo>
                    <a:cubicBezTo>
                      <a:pt x="39" y="15"/>
                      <a:pt x="39" y="15"/>
                      <a:pt x="39" y="14"/>
                    </a:cubicBezTo>
                    <a:cubicBezTo>
                      <a:pt x="39" y="7"/>
                      <a:pt x="46" y="0"/>
                      <a:pt x="53" y="0"/>
                    </a:cubicBezTo>
                    <a:cubicBezTo>
                      <a:pt x="61" y="0"/>
                      <a:pt x="68" y="7"/>
                      <a:pt x="6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207"/>
              <p:cNvSpPr>
                <a:spLocks/>
              </p:cNvSpPr>
              <p:nvPr/>
            </p:nvSpPr>
            <p:spPr bwMode="auto">
              <a:xfrm>
                <a:off x="856466" y="5034893"/>
                <a:ext cx="184273" cy="184273"/>
              </a:xfrm>
              <a:custGeom>
                <a:avLst/>
                <a:gdLst>
                  <a:gd name="T0" fmla="*/ 17 w 42"/>
                  <a:gd name="T1" fmla="*/ 36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6 h 42"/>
                  <a:gd name="T20" fmla="*/ 17 w 42"/>
                  <a:gd name="T2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6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0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6"/>
                    </a:cubicBezTo>
                    <a:cubicBezTo>
                      <a:pt x="31" y="42"/>
                      <a:pt x="23" y="42"/>
                      <a:pt x="1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208"/>
              <p:cNvSpPr>
                <a:spLocks/>
              </p:cNvSpPr>
              <p:nvPr/>
            </p:nvSpPr>
            <p:spPr bwMode="auto">
              <a:xfrm>
                <a:off x="887792" y="4548409"/>
                <a:ext cx="639430" cy="635743"/>
              </a:xfrm>
              <a:custGeom>
                <a:avLst/>
                <a:gdLst>
                  <a:gd name="T0" fmla="*/ 121 w 147"/>
                  <a:gd name="T1" fmla="*/ 141 h 146"/>
                  <a:gd name="T2" fmla="*/ 121 w 147"/>
                  <a:gd name="T3" fmla="*/ 141 h 146"/>
                  <a:gd name="T4" fmla="*/ 6 w 147"/>
                  <a:gd name="T5" fmla="*/ 25 h 146"/>
                  <a:gd name="T6" fmla="*/ 6 w 147"/>
                  <a:gd name="T7" fmla="*/ 25 h 146"/>
                  <a:gd name="T8" fmla="*/ 6 w 147"/>
                  <a:gd name="T9" fmla="*/ 6 h 146"/>
                  <a:gd name="T10" fmla="*/ 26 w 147"/>
                  <a:gd name="T11" fmla="*/ 6 h 146"/>
                  <a:gd name="T12" fmla="*/ 26 w 147"/>
                  <a:gd name="T13" fmla="*/ 6 h 146"/>
                  <a:gd name="T14" fmla="*/ 141 w 147"/>
                  <a:gd name="T15" fmla="*/ 121 h 146"/>
                  <a:gd name="T16" fmla="*/ 141 w 147"/>
                  <a:gd name="T17" fmla="*/ 121 h 146"/>
                  <a:gd name="T18" fmla="*/ 141 w 147"/>
                  <a:gd name="T19" fmla="*/ 141 h 146"/>
                  <a:gd name="T20" fmla="*/ 121 w 147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7" y="127"/>
                      <a:pt x="147" y="135"/>
                      <a:pt x="141" y="141"/>
                    </a:cubicBezTo>
                    <a:cubicBezTo>
                      <a:pt x="136" y="146"/>
                      <a:pt x="127" y="146"/>
                      <a:pt x="121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13" name="Group 912"/>
              <p:cNvGrpSpPr/>
              <p:nvPr/>
            </p:nvGrpSpPr>
            <p:grpSpPr>
              <a:xfrm>
                <a:off x="856466" y="2362084"/>
                <a:ext cx="670756" cy="670754"/>
                <a:chOff x="9868089" y="2362084"/>
                <a:chExt cx="670756" cy="670754"/>
              </a:xfrm>
              <a:grpFill/>
            </p:grpSpPr>
            <p:sp>
              <p:nvSpPr>
                <p:cNvPr id="923" name="Freeform 204"/>
                <p:cNvSpPr>
                  <a:spLocks/>
                </p:cNvSpPr>
                <p:nvPr/>
              </p:nvSpPr>
              <p:spPr bwMode="auto">
                <a:xfrm>
                  <a:off x="10352729" y="2850408"/>
                  <a:ext cx="186116" cy="182430"/>
                </a:xfrm>
                <a:custGeom>
                  <a:avLst/>
                  <a:gdLst>
                    <a:gd name="T0" fmla="*/ 37 w 43"/>
                    <a:gd name="T1" fmla="*/ 25 h 42"/>
                    <a:gd name="T2" fmla="*/ 37 w 43"/>
                    <a:gd name="T3" fmla="*/ 25 h 42"/>
                    <a:gd name="T4" fmla="*/ 26 w 43"/>
                    <a:gd name="T5" fmla="*/ 36 h 42"/>
                    <a:gd name="T6" fmla="*/ 26 w 43"/>
                    <a:gd name="T7" fmla="*/ 36 h 42"/>
                    <a:gd name="T8" fmla="*/ 6 w 43"/>
                    <a:gd name="T9" fmla="*/ 36 h 42"/>
                    <a:gd name="T10" fmla="*/ 6 w 43"/>
                    <a:gd name="T11" fmla="*/ 17 h 42"/>
                    <a:gd name="T12" fmla="*/ 6 w 43"/>
                    <a:gd name="T13" fmla="*/ 17 h 42"/>
                    <a:gd name="T14" fmla="*/ 17 w 43"/>
                    <a:gd name="T15" fmla="*/ 5 h 42"/>
                    <a:gd name="T16" fmla="*/ 17 w 43"/>
                    <a:gd name="T17" fmla="*/ 5 h 42"/>
                    <a:gd name="T18" fmla="*/ 37 w 43"/>
                    <a:gd name="T19" fmla="*/ 5 h 42"/>
                    <a:gd name="T20" fmla="*/ 37 w 43"/>
                    <a:gd name="T21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3" h="42">
                      <a:moveTo>
                        <a:pt x="37" y="25"/>
                      </a:move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0" y="42"/>
                        <a:pt x="11" y="42"/>
                        <a:pt x="6" y="36"/>
                      </a:cubicBezTo>
                      <a:cubicBezTo>
                        <a:pt x="0" y="31"/>
                        <a:pt x="0" y="22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23" y="0"/>
                        <a:pt x="32" y="0"/>
                        <a:pt x="37" y="5"/>
                      </a:cubicBezTo>
                      <a:cubicBezTo>
                        <a:pt x="43" y="11"/>
                        <a:pt x="43" y="19"/>
                        <a:pt x="37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" name="Freeform 205"/>
                <p:cNvSpPr>
                  <a:spLocks/>
                </p:cNvSpPr>
                <p:nvPr/>
              </p:nvSpPr>
              <p:spPr bwMode="auto">
                <a:xfrm>
                  <a:off x="9868089" y="2362084"/>
                  <a:ext cx="635743" cy="635744"/>
                </a:xfrm>
                <a:custGeom>
                  <a:avLst/>
                  <a:gdLst>
                    <a:gd name="T0" fmla="*/ 141 w 146"/>
                    <a:gd name="T1" fmla="*/ 25 h 146"/>
                    <a:gd name="T2" fmla="*/ 141 w 146"/>
                    <a:gd name="T3" fmla="*/ 25 h 146"/>
                    <a:gd name="T4" fmla="*/ 25 w 146"/>
                    <a:gd name="T5" fmla="*/ 141 h 146"/>
                    <a:gd name="T6" fmla="*/ 25 w 146"/>
                    <a:gd name="T7" fmla="*/ 141 h 146"/>
                    <a:gd name="T8" fmla="*/ 5 w 146"/>
                    <a:gd name="T9" fmla="*/ 141 h 146"/>
                    <a:gd name="T10" fmla="*/ 5 w 146"/>
                    <a:gd name="T11" fmla="*/ 121 h 146"/>
                    <a:gd name="T12" fmla="*/ 5 w 146"/>
                    <a:gd name="T13" fmla="*/ 121 h 146"/>
                    <a:gd name="T14" fmla="*/ 121 w 146"/>
                    <a:gd name="T15" fmla="*/ 6 h 146"/>
                    <a:gd name="T16" fmla="*/ 121 w 146"/>
                    <a:gd name="T17" fmla="*/ 6 h 146"/>
                    <a:gd name="T18" fmla="*/ 141 w 146"/>
                    <a:gd name="T19" fmla="*/ 6 h 146"/>
                    <a:gd name="T20" fmla="*/ 141 w 146"/>
                    <a:gd name="T21" fmla="*/ 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141" y="25"/>
                      </a:move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25" y="141"/>
                        <a:pt x="25" y="141"/>
                        <a:pt x="25" y="141"/>
                      </a:cubicBezTo>
                      <a:cubicBezTo>
                        <a:pt x="20" y="146"/>
                        <a:pt x="11" y="146"/>
                        <a:pt x="5" y="141"/>
                      </a:cubicBezTo>
                      <a:cubicBezTo>
                        <a:pt x="0" y="135"/>
                        <a:pt x="0" y="127"/>
                        <a:pt x="5" y="121"/>
                      </a:cubicBezTo>
                      <a:cubicBezTo>
                        <a:pt x="5" y="121"/>
                        <a:pt x="5" y="121"/>
                        <a:pt x="5" y="121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6" y="0"/>
                        <a:pt x="135" y="0"/>
                        <a:pt x="141" y="6"/>
                      </a:cubicBezTo>
                      <a:cubicBezTo>
                        <a:pt x="146" y="11"/>
                        <a:pt x="146" y="20"/>
                        <a:pt x="141" y="2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4" name="Group 913"/>
              <p:cNvGrpSpPr/>
              <p:nvPr/>
            </p:nvGrpSpPr>
            <p:grpSpPr>
              <a:xfrm>
                <a:off x="861994" y="911903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921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2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5" name="Group 914"/>
              <p:cNvGrpSpPr/>
              <p:nvPr/>
            </p:nvGrpSpPr>
            <p:grpSpPr>
              <a:xfrm>
                <a:off x="861996" y="1644363"/>
                <a:ext cx="656015" cy="488325"/>
                <a:chOff x="9873619" y="1644363"/>
                <a:chExt cx="656015" cy="488325"/>
              </a:xfrm>
              <a:grpFill/>
            </p:grpSpPr>
            <p:sp>
              <p:nvSpPr>
                <p:cNvPr id="919" name="Freeform 200"/>
                <p:cNvSpPr>
                  <a:spLocks/>
                </p:cNvSpPr>
                <p:nvPr/>
              </p:nvSpPr>
              <p:spPr bwMode="auto">
                <a:xfrm>
                  <a:off x="9873619" y="1644363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Freeform 201"/>
                <p:cNvSpPr>
                  <a:spLocks/>
                </p:cNvSpPr>
                <p:nvPr/>
              </p:nvSpPr>
              <p:spPr bwMode="auto">
                <a:xfrm>
                  <a:off x="9873619" y="2011068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6" name="Group 915"/>
              <p:cNvGrpSpPr/>
              <p:nvPr/>
            </p:nvGrpSpPr>
            <p:grpSpPr>
              <a:xfrm>
                <a:off x="1031526" y="192340"/>
                <a:ext cx="486482" cy="657856"/>
                <a:chOff x="10043149" y="192340"/>
                <a:chExt cx="486482" cy="657856"/>
              </a:xfrm>
              <a:grpFill/>
            </p:grpSpPr>
            <p:sp>
              <p:nvSpPr>
                <p:cNvPr id="917" name="Freeform 253"/>
                <p:cNvSpPr>
                  <a:spLocks/>
                </p:cNvSpPr>
                <p:nvPr/>
              </p:nvSpPr>
              <p:spPr bwMode="auto">
                <a:xfrm>
                  <a:off x="10408011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Freeform 254"/>
                <p:cNvSpPr>
                  <a:spLocks/>
                </p:cNvSpPr>
                <p:nvPr/>
              </p:nvSpPr>
              <p:spPr bwMode="auto">
                <a:xfrm>
                  <a:off x="10043149" y="192340"/>
                  <a:ext cx="121620" cy="657856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25" name="Group 924"/>
            <p:cNvGrpSpPr/>
            <p:nvPr userDrawn="1"/>
          </p:nvGrpSpPr>
          <p:grpSpPr>
            <a:xfrm>
              <a:off x="2400801" y="247645"/>
              <a:ext cx="667071" cy="6286512"/>
              <a:chOff x="2356030" y="190501"/>
              <a:chExt cx="667071" cy="6477000"/>
            </a:xfrm>
            <a:grpFill/>
          </p:grpSpPr>
          <p:sp>
            <p:nvSpPr>
              <p:cNvPr id="926" name="Freeform 84"/>
              <p:cNvSpPr>
                <a:spLocks/>
              </p:cNvSpPr>
              <p:nvPr/>
            </p:nvSpPr>
            <p:spPr bwMode="auto">
              <a:xfrm flipH="1" flipV="1">
                <a:off x="2361557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85"/>
              <p:cNvSpPr>
                <a:spLocks/>
              </p:cNvSpPr>
              <p:nvPr/>
            </p:nvSpPr>
            <p:spPr bwMode="auto">
              <a:xfrm flipH="1" flipV="1">
                <a:off x="2361557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82"/>
              <p:cNvSpPr>
                <a:spLocks/>
              </p:cNvSpPr>
              <p:nvPr/>
            </p:nvSpPr>
            <p:spPr bwMode="auto">
              <a:xfrm flipH="1" flipV="1">
                <a:off x="2361557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83"/>
              <p:cNvSpPr>
                <a:spLocks/>
              </p:cNvSpPr>
              <p:nvPr/>
            </p:nvSpPr>
            <p:spPr bwMode="auto">
              <a:xfrm flipH="1" flipV="1">
                <a:off x="2726420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30" name="Group 929"/>
              <p:cNvGrpSpPr/>
              <p:nvPr/>
            </p:nvGrpSpPr>
            <p:grpSpPr>
              <a:xfrm>
                <a:off x="2356030" y="902691"/>
                <a:ext cx="667071" cy="670756"/>
                <a:chOff x="11367653" y="902691"/>
                <a:chExt cx="667071" cy="670756"/>
              </a:xfrm>
              <a:grpFill/>
            </p:grpSpPr>
            <p:sp>
              <p:nvSpPr>
                <p:cNvPr id="934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5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1" name="Group 930"/>
              <p:cNvGrpSpPr/>
              <p:nvPr/>
            </p:nvGrpSpPr>
            <p:grpSpPr>
              <a:xfrm>
                <a:off x="2361557" y="190501"/>
                <a:ext cx="656015" cy="657856"/>
                <a:chOff x="11373180" y="190501"/>
                <a:chExt cx="656015" cy="657856"/>
              </a:xfrm>
              <a:grpFill/>
            </p:grpSpPr>
            <p:sp>
              <p:nvSpPr>
                <p:cNvPr id="932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3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36" name="Group 935"/>
            <p:cNvGrpSpPr/>
            <p:nvPr userDrawn="1"/>
          </p:nvGrpSpPr>
          <p:grpSpPr>
            <a:xfrm>
              <a:off x="9865080" y="249457"/>
              <a:ext cx="670756" cy="6284727"/>
              <a:chOff x="9851782" y="192340"/>
              <a:chExt cx="670756" cy="6475161"/>
            </a:xfrm>
            <a:grpFill/>
          </p:grpSpPr>
          <p:grpSp>
            <p:nvGrpSpPr>
              <p:cNvPr id="937" name="Group 936"/>
              <p:cNvGrpSpPr/>
              <p:nvPr userDrawn="1"/>
            </p:nvGrpSpPr>
            <p:grpSpPr>
              <a:xfrm>
                <a:off x="9851782" y="2362084"/>
                <a:ext cx="670756" cy="4305417"/>
                <a:chOff x="9737232" y="2362084"/>
                <a:chExt cx="670756" cy="4305417"/>
              </a:xfrm>
              <a:grpFill/>
            </p:grpSpPr>
            <p:sp>
              <p:nvSpPr>
                <p:cNvPr id="948" name="Freeform 188"/>
                <p:cNvSpPr>
                  <a:spLocks/>
                </p:cNvSpPr>
                <p:nvPr/>
              </p:nvSpPr>
              <p:spPr bwMode="auto">
                <a:xfrm>
                  <a:off x="10277155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9" name="Freeform 189"/>
                <p:cNvSpPr>
                  <a:spLocks/>
                </p:cNvSpPr>
                <p:nvPr/>
              </p:nvSpPr>
              <p:spPr bwMode="auto">
                <a:xfrm>
                  <a:off x="9912293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Freeform 221"/>
                <p:cNvSpPr>
                  <a:spLocks/>
                </p:cNvSpPr>
                <p:nvPr/>
              </p:nvSpPr>
              <p:spPr bwMode="auto">
                <a:xfrm>
                  <a:off x="9742761" y="3098228"/>
                  <a:ext cx="656015" cy="661542"/>
                </a:xfrm>
                <a:custGeom>
                  <a:avLst/>
                  <a:gdLst>
                    <a:gd name="T0" fmla="*/ 28 w 151"/>
                    <a:gd name="T1" fmla="*/ 138 h 152"/>
                    <a:gd name="T2" fmla="*/ 14 w 151"/>
                    <a:gd name="T3" fmla="*/ 152 h 152"/>
                    <a:gd name="T4" fmla="*/ 0 w 151"/>
                    <a:gd name="T5" fmla="*/ 138 h 152"/>
                    <a:gd name="T6" fmla="*/ 40 w 151"/>
                    <a:gd name="T7" fmla="*/ 41 h 152"/>
                    <a:gd name="T8" fmla="*/ 137 w 151"/>
                    <a:gd name="T9" fmla="*/ 0 h 152"/>
                    <a:gd name="T10" fmla="*/ 151 w 151"/>
                    <a:gd name="T11" fmla="*/ 15 h 152"/>
                    <a:gd name="T12" fmla="*/ 137 w 151"/>
                    <a:gd name="T13" fmla="*/ 29 h 152"/>
                    <a:gd name="T14" fmla="*/ 60 w 151"/>
                    <a:gd name="T15" fmla="*/ 60 h 152"/>
                    <a:gd name="T16" fmla="*/ 28 w 151"/>
                    <a:gd name="T17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28" y="138"/>
                      </a:move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22"/>
                        <a:pt x="145" y="29"/>
                        <a:pt x="137" y="29"/>
                      </a:cubicBezTo>
                      <a:cubicBezTo>
                        <a:pt x="107" y="29"/>
                        <a:pt x="80" y="41"/>
                        <a:pt x="60" y="60"/>
                      </a:cubicBezTo>
                      <a:cubicBezTo>
                        <a:pt x="40" y="80"/>
                        <a:pt x="28" y="108"/>
                        <a:pt x="28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1" name="Freeform 222"/>
                <p:cNvSpPr>
                  <a:spLocks/>
                </p:cNvSpPr>
                <p:nvPr/>
              </p:nvSpPr>
              <p:spPr bwMode="auto">
                <a:xfrm>
                  <a:off x="10103936" y="3459404"/>
                  <a:ext cx="294838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7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4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1" y="30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2" name="Freeform 217"/>
                <p:cNvSpPr>
                  <a:spLocks/>
                </p:cNvSpPr>
                <p:nvPr/>
              </p:nvSpPr>
              <p:spPr bwMode="auto">
                <a:xfrm>
                  <a:off x="9742760" y="528087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3" name="Freeform 218"/>
                <p:cNvSpPr>
                  <a:spLocks/>
                </p:cNvSpPr>
                <p:nvPr/>
              </p:nvSpPr>
              <p:spPr bwMode="auto">
                <a:xfrm>
                  <a:off x="10103936" y="5642048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4" name="Freeform 219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3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30"/>
                        <a:pt x="7" y="123"/>
                        <a:pt x="14" y="123"/>
                      </a:cubicBezTo>
                      <a:cubicBezTo>
                        <a:pt x="44" y="123"/>
                        <a:pt x="72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5" name="Freeform 220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300366" cy="300365"/>
                </a:xfrm>
                <a:custGeom>
                  <a:avLst/>
                  <a:gdLst>
                    <a:gd name="T0" fmla="*/ 68 w 69"/>
                    <a:gd name="T1" fmla="*/ 14 h 69"/>
                    <a:gd name="T2" fmla="*/ 68 w 69"/>
                    <a:gd name="T3" fmla="*/ 14 h 69"/>
                    <a:gd name="T4" fmla="*/ 52 w 69"/>
                    <a:gd name="T5" fmla="*/ 52 h 69"/>
                    <a:gd name="T6" fmla="*/ 14 w 69"/>
                    <a:gd name="T7" fmla="*/ 67 h 69"/>
                    <a:gd name="T8" fmla="*/ 0 w 69"/>
                    <a:gd name="T9" fmla="*/ 53 h 69"/>
                    <a:gd name="T10" fmla="*/ 14 w 69"/>
                    <a:gd name="T11" fmla="*/ 39 h 69"/>
                    <a:gd name="T12" fmla="*/ 15 w 69"/>
                    <a:gd name="T13" fmla="*/ 39 h 69"/>
                    <a:gd name="T14" fmla="*/ 32 w 69"/>
                    <a:gd name="T15" fmla="*/ 32 h 69"/>
                    <a:gd name="T16" fmla="*/ 40 w 69"/>
                    <a:gd name="T17" fmla="*/ 15 h 69"/>
                    <a:gd name="T18" fmla="*/ 39 w 69"/>
                    <a:gd name="T19" fmla="*/ 14 h 69"/>
                    <a:gd name="T20" fmla="*/ 53 w 69"/>
                    <a:gd name="T21" fmla="*/ 0 h 69"/>
                    <a:gd name="T22" fmla="*/ 68 w 69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69">
                      <a:moveTo>
                        <a:pt x="68" y="14"/>
                      </a:move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8" y="14"/>
                        <a:pt x="69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7" y="67"/>
                        <a:pt x="0" y="61"/>
                        <a:pt x="0" y="53"/>
                      </a:cubicBezTo>
                      <a:cubicBezTo>
                        <a:pt x="0" y="46"/>
                        <a:pt x="7" y="39"/>
                        <a:pt x="14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40" y="17"/>
                        <a:pt x="40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8" y="7"/>
                        <a:pt x="6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6" name="Freeform 207"/>
                <p:cNvSpPr>
                  <a:spLocks/>
                </p:cNvSpPr>
                <p:nvPr/>
              </p:nvSpPr>
              <p:spPr bwMode="auto">
                <a:xfrm>
                  <a:off x="9737232" y="5034893"/>
                  <a:ext cx="184273" cy="184273"/>
                </a:xfrm>
                <a:custGeom>
                  <a:avLst/>
                  <a:gdLst>
                    <a:gd name="T0" fmla="*/ 17 w 42"/>
                    <a:gd name="T1" fmla="*/ 36 h 42"/>
                    <a:gd name="T2" fmla="*/ 17 w 42"/>
                    <a:gd name="T3" fmla="*/ 36 h 42"/>
                    <a:gd name="T4" fmla="*/ 5 w 42"/>
                    <a:gd name="T5" fmla="*/ 25 h 42"/>
                    <a:gd name="T6" fmla="*/ 5 w 42"/>
                    <a:gd name="T7" fmla="*/ 25 h 42"/>
                    <a:gd name="T8" fmla="*/ 5 w 42"/>
                    <a:gd name="T9" fmla="*/ 5 h 42"/>
                    <a:gd name="T10" fmla="*/ 25 w 42"/>
                    <a:gd name="T11" fmla="*/ 5 h 42"/>
                    <a:gd name="T12" fmla="*/ 25 w 42"/>
                    <a:gd name="T13" fmla="*/ 5 h 42"/>
                    <a:gd name="T14" fmla="*/ 37 w 42"/>
                    <a:gd name="T15" fmla="*/ 17 h 42"/>
                    <a:gd name="T16" fmla="*/ 37 w 42"/>
                    <a:gd name="T17" fmla="*/ 17 h 42"/>
                    <a:gd name="T18" fmla="*/ 37 w 42"/>
                    <a:gd name="T19" fmla="*/ 36 h 42"/>
                    <a:gd name="T20" fmla="*/ 17 w 42"/>
                    <a:gd name="T21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17" y="36"/>
                      </a:move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2"/>
                        <a:pt x="42" y="31"/>
                        <a:pt x="37" y="36"/>
                      </a:cubicBezTo>
                      <a:cubicBezTo>
                        <a:pt x="31" y="42"/>
                        <a:pt x="23" y="42"/>
                        <a:pt x="17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7" name="Freeform 208"/>
                <p:cNvSpPr>
                  <a:spLocks/>
                </p:cNvSpPr>
                <p:nvPr/>
              </p:nvSpPr>
              <p:spPr bwMode="auto">
                <a:xfrm>
                  <a:off x="9768558" y="4548409"/>
                  <a:ext cx="639430" cy="635743"/>
                </a:xfrm>
                <a:custGeom>
                  <a:avLst/>
                  <a:gdLst>
                    <a:gd name="T0" fmla="*/ 121 w 147"/>
                    <a:gd name="T1" fmla="*/ 141 h 146"/>
                    <a:gd name="T2" fmla="*/ 121 w 147"/>
                    <a:gd name="T3" fmla="*/ 141 h 146"/>
                    <a:gd name="T4" fmla="*/ 6 w 147"/>
                    <a:gd name="T5" fmla="*/ 25 h 146"/>
                    <a:gd name="T6" fmla="*/ 6 w 147"/>
                    <a:gd name="T7" fmla="*/ 25 h 146"/>
                    <a:gd name="T8" fmla="*/ 6 w 147"/>
                    <a:gd name="T9" fmla="*/ 6 h 146"/>
                    <a:gd name="T10" fmla="*/ 26 w 147"/>
                    <a:gd name="T11" fmla="*/ 6 h 146"/>
                    <a:gd name="T12" fmla="*/ 26 w 147"/>
                    <a:gd name="T13" fmla="*/ 6 h 146"/>
                    <a:gd name="T14" fmla="*/ 141 w 147"/>
                    <a:gd name="T15" fmla="*/ 121 h 146"/>
                    <a:gd name="T16" fmla="*/ 141 w 147"/>
                    <a:gd name="T17" fmla="*/ 121 h 146"/>
                    <a:gd name="T18" fmla="*/ 141 w 147"/>
                    <a:gd name="T19" fmla="*/ 141 h 146"/>
                    <a:gd name="T20" fmla="*/ 121 w 147"/>
                    <a:gd name="T21" fmla="*/ 14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121" y="141"/>
                      </a:move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6"/>
                      </a:cubicBezTo>
                      <a:cubicBezTo>
                        <a:pt x="11" y="0"/>
                        <a:pt x="20" y="0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7" y="127"/>
                        <a:pt x="147" y="135"/>
                        <a:pt x="141" y="141"/>
                      </a:cubicBezTo>
                      <a:cubicBezTo>
                        <a:pt x="136" y="146"/>
                        <a:pt x="127" y="146"/>
                        <a:pt x="121" y="14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58" name="Group 957"/>
                <p:cNvGrpSpPr/>
                <p:nvPr/>
              </p:nvGrpSpPr>
              <p:grpSpPr>
                <a:xfrm>
                  <a:off x="9737232" y="2362084"/>
                  <a:ext cx="670756" cy="670754"/>
                  <a:chOff x="9868089" y="2362084"/>
                  <a:chExt cx="670756" cy="670754"/>
                </a:xfrm>
                <a:grpFill/>
              </p:grpSpPr>
              <p:sp>
                <p:nvSpPr>
                  <p:cNvPr id="959" name="Freeform 204"/>
                  <p:cNvSpPr>
                    <a:spLocks/>
                  </p:cNvSpPr>
                  <p:nvPr/>
                </p:nvSpPr>
                <p:spPr bwMode="auto">
                  <a:xfrm>
                    <a:off x="10352729" y="2850408"/>
                    <a:ext cx="186116" cy="182430"/>
                  </a:xfrm>
                  <a:custGeom>
                    <a:avLst/>
                    <a:gdLst>
                      <a:gd name="T0" fmla="*/ 37 w 43"/>
                      <a:gd name="T1" fmla="*/ 25 h 42"/>
                      <a:gd name="T2" fmla="*/ 37 w 43"/>
                      <a:gd name="T3" fmla="*/ 25 h 42"/>
                      <a:gd name="T4" fmla="*/ 26 w 43"/>
                      <a:gd name="T5" fmla="*/ 36 h 42"/>
                      <a:gd name="T6" fmla="*/ 26 w 43"/>
                      <a:gd name="T7" fmla="*/ 36 h 42"/>
                      <a:gd name="T8" fmla="*/ 6 w 43"/>
                      <a:gd name="T9" fmla="*/ 36 h 42"/>
                      <a:gd name="T10" fmla="*/ 6 w 43"/>
                      <a:gd name="T11" fmla="*/ 17 h 42"/>
                      <a:gd name="T12" fmla="*/ 6 w 43"/>
                      <a:gd name="T13" fmla="*/ 17 h 42"/>
                      <a:gd name="T14" fmla="*/ 17 w 43"/>
                      <a:gd name="T15" fmla="*/ 5 h 42"/>
                      <a:gd name="T16" fmla="*/ 17 w 43"/>
                      <a:gd name="T17" fmla="*/ 5 h 42"/>
                      <a:gd name="T18" fmla="*/ 37 w 43"/>
                      <a:gd name="T19" fmla="*/ 5 h 42"/>
                      <a:gd name="T20" fmla="*/ 37 w 43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3" y="11"/>
                          <a:pt x="43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0" name="Freeform 205"/>
                  <p:cNvSpPr>
                    <a:spLocks/>
                  </p:cNvSpPr>
                  <p:nvPr/>
                </p:nvSpPr>
                <p:spPr bwMode="auto">
                  <a:xfrm>
                    <a:off x="9868089" y="2362084"/>
                    <a:ext cx="635743" cy="635744"/>
                  </a:xfrm>
                  <a:custGeom>
                    <a:avLst/>
                    <a:gdLst>
                      <a:gd name="T0" fmla="*/ 141 w 146"/>
                      <a:gd name="T1" fmla="*/ 25 h 146"/>
                      <a:gd name="T2" fmla="*/ 141 w 146"/>
                      <a:gd name="T3" fmla="*/ 25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1 w 146"/>
                      <a:gd name="T19" fmla="*/ 6 h 146"/>
                      <a:gd name="T20" fmla="*/ 141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1" y="25"/>
                        </a:moveTo>
                        <a:cubicBezTo>
                          <a:pt x="141" y="25"/>
                          <a:pt x="141" y="25"/>
                          <a:pt x="141" y="25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0" y="146"/>
                          <a:pt x="11" y="146"/>
                          <a:pt x="5" y="141"/>
                        </a:cubicBezTo>
                        <a:cubicBezTo>
                          <a:pt x="0" y="135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1" y="6"/>
                        </a:cubicBezTo>
                        <a:cubicBezTo>
                          <a:pt x="146" y="11"/>
                          <a:pt x="146" y="20"/>
                          <a:pt x="141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8" name="Group 937"/>
              <p:cNvGrpSpPr/>
              <p:nvPr userDrawn="1"/>
            </p:nvGrpSpPr>
            <p:grpSpPr>
              <a:xfrm>
                <a:off x="9857310" y="192340"/>
                <a:ext cx="656017" cy="1940348"/>
                <a:chOff x="9742760" y="192340"/>
                <a:chExt cx="656017" cy="1940348"/>
              </a:xfrm>
              <a:grpFill/>
            </p:grpSpPr>
            <p:grpSp>
              <p:nvGrpSpPr>
                <p:cNvPr id="939" name="Group 938"/>
                <p:cNvGrpSpPr/>
                <p:nvPr/>
              </p:nvGrpSpPr>
              <p:grpSpPr>
                <a:xfrm>
                  <a:off x="9742760" y="911903"/>
                  <a:ext cx="656015" cy="657858"/>
                  <a:chOff x="9873617" y="911903"/>
                  <a:chExt cx="656015" cy="657858"/>
                </a:xfrm>
                <a:grpFill/>
              </p:grpSpPr>
              <p:sp>
                <p:nvSpPr>
                  <p:cNvPr id="946" name="Freeform 223"/>
                  <p:cNvSpPr>
                    <a:spLocks/>
                  </p:cNvSpPr>
                  <p:nvPr/>
                </p:nvSpPr>
                <p:spPr bwMode="auto">
                  <a:xfrm>
                    <a:off x="9873617" y="911903"/>
                    <a:ext cx="656015" cy="657856"/>
                  </a:xfrm>
                  <a:custGeom>
                    <a:avLst/>
                    <a:gdLst>
                      <a:gd name="T0" fmla="*/ 28 w 151"/>
                      <a:gd name="T1" fmla="*/ 137 h 151"/>
                      <a:gd name="T2" fmla="*/ 14 w 151"/>
                      <a:gd name="T3" fmla="*/ 151 h 151"/>
                      <a:gd name="T4" fmla="*/ 0 w 151"/>
                      <a:gd name="T5" fmla="*/ 137 h 151"/>
                      <a:gd name="T6" fmla="*/ 40 w 151"/>
                      <a:gd name="T7" fmla="*/ 40 h 151"/>
                      <a:gd name="T8" fmla="*/ 137 w 151"/>
                      <a:gd name="T9" fmla="*/ 0 h 151"/>
                      <a:gd name="T10" fmla="*/ 151 w 151"/>
                      <a:gd name="T11" fmla="*/ 14 h 151"/>
                      <a:gd name="T12" fmla="*/ 137 w 151"/>
                      <a:gd name="T13" fmla="*/ 28 h 151"/>
                      <a:gd name="T14" fmla="*/ 60 w 151"/>
                      <a:gd name="T15" fmla="*/ 60 h 151"/>
                      <a:gd name="T16" fmla="*/ 28 w 151"/>
                      <a:gd name="T17" fmla="*/ 137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" h="151">
                        <a:moveTo>
                          <a:pt x="28" y="137"/>
                        </a:move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99"/>
                          <a:pt x="16" y="65"/>
                          <a:pt x="40" y="40"/>
                        </a:cubicBezTo>
                        <a:cubicBezTo>
                          <a:pt x="65" y="15"/>
                          <a:pt x="100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07" y="28"/>
                          <a:pt x="80" y="40"/>
                          <a:pt x="60" y="60"/>
                        </a:cubicBezTo>
                        <a:cubicBezTo>
                          <a:pt x="40" y="79"/>
                          <a:pt x="28" y="107"/>
                          <a:pt x="28" y="137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 224"/>
                  <p:cNvSpPr>
                    <a:spLocks/>
                  </p:cNvSpPr>
                  <p:nvPr/>
                </p:nvSpPr>
                <p:spPr bwMode="auto">
                  <a:xfrm>
                    <a:off x="10234793" y="1274923"/>
                    <a:ext cx="294838" cy="294838"/>
                  </a:xfrm>
                  <a:custGeom>
                    <a:avLst/>
                    <a:gdLst>
                      <a:gd name="T0" fmla="*/ 1 w 68"/>
                      <a:gd name="T1" fmla="*/ 54 h 68"/>
                      <a:gd name="T2" fmla="*/ 1 w 68"/>
                      <a:gd name="T3" fmla="*/ 54 h 68"/>
                      <a:gd name="T4" fmla="*/ 17 w 68"/>
                      <a:gd name="T5" fmla="*/ 16 h 68"/>
                      <a:gd name="T6" fmla="*/ 54 w 68"/>
                      <a:gd name="T7" fmla="*/ 1 h 68"/>
                      <a:gd name="T8" fmla="*/ 68 w 68"/>
                      <a:gd name="T9" fmla="*/ 15 h 68"/>
                      <a:gd name="T10" fmla="*/ 54 w 68"/>
                      <a:gd name="T11" fmla="*/ 29 h 68"/>
                      <a:gd name="T12" fmla="*/ 53 w 68"/>
                      <a:gd name="T13" fmla="*/ 29 h 68"/>
                      <a:gd name="T14" fmla="*/ 37 w 68"/>
                      <a:gd name="T15" fmla="*/ 36 h 68"/>
                      <a:gd name="T16" fmla="*/ 29 w 68"/>
                      <a:gd name="T17" fmla="*/ 53 h 68"/>
                      <a:gd name="T18" fmla="*/ 29 w 68"/>
                      <a:gd name="T19" fmla="*/ 54 h 68"/>
                      <a:gd name="T20" fmla="*/ 15 w 68"/>
                      <a:gd name="T21" fmla="*/ 68 h 68"/>
                      <a:gd name="T22" fmla="*/ 1 w 68"/>
                      <a:gd name="T23" fmla="*/ 5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8" h="68">
                        <a:moveTo>
                          <a:pt x="1" y="54"/>
                        </a:moveTo>
                        <a:cubicBezTo>
                          <a:pt x="1" y="54"/>
                          <a:pt x="1" y="54"/>
                          <a:pt x="1" y="54"/>
                        </a:cubicBezTo>
                        <a:cubicBezTo>
                          <a:pt x="1" y="54"/>
                          <a:pt x="0" y="33"/>
                          <a:pt x="17" y="16"/>
                        </a:cubicBezTo>
                        <a:cubicBezTo>
                          <a:pt x="34" y="0"/>
                          <a:pt x="54" y="1"/>
                          <a:pt x="54" y="1"/>
                        </a:cubicBezTo>
                        <a:cubicBezTo>
                          <a:pt x="62" y="1"/>
                          <a:pt x="68" y="7"/>
                          <a:pt x="68" y="15"/>
                        </a:cubicBezTo>
                        <a:cubicBezTo>
                          <a:pt x="68" y="22"/>
                          <a:pt x="62" y="29"/>
                          <a:pt x="54" y="29"/>
                        </a:cubicBezTo>
                        <a:cubicBezTo>
                          <a:pt x="54" y="29"/>
                          <a:pt x="54" y="29"/>
                          <a:pt x="53" y="29"/>
                        </a:cubicBezTo>
                        <a:cubicBezTo>
                          <a:pt x="51" y="29"/>
                          <a:pt x="44" y="29"/>
                          <a:pt x="37" y="36"/>
                        </a:cubicBezTo>
                        <a:cubicBezTo>
                          <a:pt x="30" y="43"/>
                          <a:pt x="29" y="51"/>
                          <a:pt x="29" y="53"/>
                        </a:cubicBezTo>
                        <a:cubicBezTo>
                          <a:pt x="29" y="53"/>
                          <a:pt x="29" y="53"/>
                          <a:pt x="29" y="54"/>
                        </a:cubicBezTo>
                        <a:cubicBezTo>
                          <a:pt x="29" y="61"/>
                          <a:pt x="23" y="68"/>
                          <a:pt x="15" y="68"/>
                        </a:cubicBezTo>
                        <a:cubicBezTo>
                          <a:pt x="7" y="68"/>
                          <a:pt x="1" y="61"/>
                          <a:pt x="1" y="5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0" name="Group 939"/>
                <p:cNvGrpSpPr/>
                <p:nvPr/>
              </p:nvGrpSpPr>
              <p:grpSpPr>
                <a:xfrm>
                  <a:off x="9742762" y="1644363"/>
                  <a:ext cx="656015" cy="488325"/>
                  <a:chOff x="9873619" y="1644363"/>
                  <a:chExt cx="656015" cy="488325"/>
                </a:xfrm>
                <a:grpFill/>
              </p:grpSpPr>
              <p:sp>
                <p:nvSpPr>
                  <p:cNvPr id="944" name="Freeform 200"/>
                  <p:cNvSpPr>
                    <a:spLocks/>
                  </p:cNvSpPr>
                  <p:nvPr/>
                </p:nvSpPr>
                <p:spPr bwMode="auto">
                  <a:xfrm>
                    <a:off x="9873619" y="1644363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 201"/>
                  <p:cNvSpPr>
                    <a:spLocks/>
                  </p:cNvSpPr>
                  <p:nvPr/>
                </p:nvSpPr>
                <p:spPr bwMode="auto">
                  <a:xfrm>
                    <a:off x="9873619" y="2011068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1" name="Group 940"/>
                <p:cNvGrpSpPr/>
                <p:nvPr/>
              </p:nvGrpSpPr>
              <p:grpSpPr>
                <a:xfrm>
                  <a:off x="9912292" y="192340"/>
                  <a:ext cx="486482" cy="657856"/>
                  <a:chOff x="10043149" y="192340"/>
                  <a:chExt cx="486482" cy="657856"/>
                </a:xfrm>
                <a:grpFill/>
              </p:grpSpPr>
              <p:sp>
                <p:nvSpPr>
                  <p:cNvPr id="942" name="Freeform 253"/>
                  <p:cNvSpPr>
                    <a:spLocks/>
                  </p:cNvSpPr>
                  <p:nvPr/>
                </p:nvSpPr>
                <p:spPr bwMode="auto">
                  <a:xfrm>
                    <a:off x="10408011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3" name="Freeform 254"/>
                  <p:cNvSpPr>
                    <a:spLocks/>
                  </p:cNvSpPr>
                  <p:nvPr/>
                </p:nvSpPr>
                <p:spPr bwMode="auto">
                  <a:xfrm>
                    <a:off x="10043149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61" name="Group 960"/>
            <p:cNvGrpSpPr/>
            <p:nvPr userDrawn="1"/>
          </p:nvGrpSpPr>
          <p:grpSpPr>
            <a:xfrm>
              <a:off x="9109286" y="247883"/>
              <a:ext cx="670926" cy="6286277"/>
              <a:chOff x="9062491" y="190743"/>
              <a:chExt cx="670926" cy="6476757"/>
            </a:xfrm>
            <a:grpFill/>
          </p:grpSpPr>
          <p:grpSp>
            <p:nvGrpSpPr>
              <p:cNvPr id="962" name="Group 961"/>
              <p:cNvGrpSpPr/>
              <p:nvPr userDrawn="1"/>
            </p:nvGrpSpPr>
            <p:grpSpPr>
              <a:xfrm>
                <a:off x="9062491" y="5269810"/>
                <a:ext cx="670756" cy="1397690"/>
                <a:chOff x="8845520" y="5269810"/>
                <a:chExt cx="670756" cy="1397690"/>
              </a:xfrm>
              <a:grpFill/>
            </p:grpSpPr>
            <p:sp>
              <p:nvSpPr>
                <p:cNvPr id="969" name="Freeform 219"/>
                <p:cNvSpPr>
                  <a:spLocks/>
                </p:cNvSpPr>
                <p:nvPr/>
              </p:nvSpPr>
              <p:spPr bwMode="auto">
                <a:xfrm rot="10800000">
                  <a:off x="8854733" y="6005958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3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30"/>
                        <a:pt x="7" y="123"/>
                        <a:pt x="14" y="123"/>
                      </a:cubicBezTo>
                      <a:cubicBezTo>
                        <a:pt x="44" y="123"/>
                        <a:pt x="72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0" name="Freeform 220"/>
                <p:cNvSpPr>
                  <a:spLocks/>
                </p:cNvSpPr>
                <p:nvPr/>
              </p:nvSpPr>
              <p:spPr bwMode="auto">
                <a:xfrm rot="10800000">
                  <a:off x="9210382" y="6367135"/>
                  <a:ext cx="300366" cy="300365"/>
                </a:xfrm>
                <a:custGeom>
                  <a:avLst/>
                  <a:gdLst>
                    <a:gd name="T0" fmla="*/ 68 w 69"/>
                    <a:gd name="T1" fmla="*/ 14 h 69"/>
                    <a:gd name="T2" fmla="*/ 68 w 69"/>
                    <a:gd name="T3" fmla="*/ 14 h 69"/>
                    <a:gd name="T4" fmla="*/ 52 w 69"/>
                    <a:gd name="T5" fmla="*/ 52 h 69"/>
                    <a:gd name="T6" fmla="*/ 14 w 69"/>
                    <a:gd name="T7" fmla="*/ 67 h 69"/>
                    <a:gd name="T8" fmla="*/ 0 w 69"/>
                    <a:gd name="T9" fmla="*/ 53 h 69"/>
                    <a:gd name="T10" fmla="*/ 14 w 69"/>
                    <a:gd name="T11" fmla="*/ 39 h 69"/>
                    <a:gd name="T12" fmla="*/ 15 w 69"/>
                    <a:gd name="T13" fmla="*/ 39 h 69"/>
                    <a:gd name="T14" fmla="*/ 32 w 69"/>
                    <a:gd name="T15" fmla="*/ 32 h 69"/>
                    <a:gd name="T16" fmla="*/ 40 w 69"/>
                    <a:gd name="T17" fmla="*/ 15 h 69"/>
                    <a:gd name="T18" fmla="*/ 39 w 69"/>
                    <a:gd name="T19" fmla="*/ 14 h 69"/>
                    <a:gd name="T20" fmla="*/ 53 w 69"/>
                    <a:gd name="T21" fmla="*/ 0 h 69"/>
                    <a:gd name="T22" fmla="*/ 68 w 69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69">
                      <a:moveTo>
                        <a:pt x="68" y="14"/>
                      </a:move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8" y="14"/>
                        <a:pt x="69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7" y="67"/>
                        <a:pt x="0" y="61"/>
                        <a:pt x="0" y="53"/>
                      </a:cubicBezTo>
                      <a:cubicBezTo>
                        <a:pt x="0" y="46"/>
                        <a:pt x="7" y="39"/>
                        <a:pt x="14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40" y="17"/>
                        <a:pt x="40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8" y="7"/>
                        <a:pt x="6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1" name="Freeform 207"/>
                <p:cNvSpPr>
                  <a:spLocks/>
                </p:cNvSpPr>
                <p:nvPr/>
              </p:nvSpPr>
              <p:spPr bwMode="auto">
                <a:xfrm rot="10800000">
                  <a:off x="9332003" y="5269810"/>
                  <a:ext cx="184273" cy="184273"/>
                </a:xfrm>
                <a:custGeom>
                  <a:avLst/>
                  <a:gdLst>
                    <a:gd name="T0" fmla="*/ 17 w 42"/>
                    <a:gd name="T1" fmla="*/ 36 h 42"/>
                    <a:gd name="T2" fmla="*/ 17 w 42"/>
                    <a:gd name="T3" fmla="*/ 36 h 42"/>
                    <a:gd name="T4" fmla="*/ 5 w 42"/>
                    <a:gd name="T5" fmla="*/ 25 h 42"/>
                    <a:gd name="T6" fmla="*/ 5 w 42"/>
                    <a:gd name="T7" fmla="*/ 25 h 42"/>
                    <a:gd name="T8" fmla="*/ 5 w 42"/>
                    <a:gd name="T9" fmla="*/ 5 h 42"/>
                    <a:gd name="T10" fmla="*/ 25 w 42"/>
                    <a:gd name="T11" fmla="*/ 5 h 42"/>
                    <a:gd name="T12" fmla="*/ 25 w 42"/>
                    <a:gd name="T13" fmla="*/ 5 h 42"/>
                    <a:gd name="T14" fmla="*/ 37 w 42"/>
                    <a:gd name="T15" fmla="*/ 17 h 42"/>
                    <a:gd name="T16" fmla="*/ 37 w 42"/>
                    <a:gd name="T17" fmla="*/ 17 h 42"/>
                    <a:gd name="T18" fmla="*/ 37 w 42"/>
                    <a:gd name="T19" fmla="*/ 36 h 42"/>
                    <a:gd name="T20" fmla="*/ 17 w 42"/>
                    <a:gd name="T21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17" y="36"/>
                      </a:move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2"/>
                        <a:pt x="42" y="31"/>
                        <a:pt x="37" y="36"/>
                      </a:cubicBezTo>
                      <a:cubicBezTo>
                        <a:pt x="31" y="42"/>
                        <a:pt x="23" y="42"/>
                        <a:pt x="17" y="3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2" name="Freeform 208"/>
                <p:cNvSpPr>
                  <a:spLocks/>
                </p:cNvSpPr>
                <p:nvPr/>
              </p:nvSpPr>
              <p:spPr bwMode="auto">
                <a:xfrm rot="10800000">
                  <a:off x="8845520" y="5304824"/>
                  <a:ext cx="639430" cy="635743"/>
                </a:xfrm>
                <a:custGeom>
                  <a:avLst/>
                  <a:gdLst>
                    <a:gd name="T0" fmla="*/ 121 w 147"/>
                    <a:gd name="T1" fmla="*/ 141 h 146"/>
                    <a:gd name="T2" fmla="*/ 121 w 147"/>
                    <a:gd name="T3" fmla="*/ 141 h 146"/>
                    <a:gd name="T4" fmla="*/ 6 w 147"/>
                    <a:gd name="T5" fmla="*/ 25 h 146"/>
                    <a:gd name="T6" fmla="*/ 6 w 147"/>
                    <a:gd name="T7" fmla="*/ 25 h 146"/>
                    <a:gd name="T8" fmla="*/ 6 w 147"/>
                    <a:gd name="T9" fmla="*/ 6 h 146"/>
                    <a:gd name="T10" fmla="*/ 26 w 147"/>
                    <a:gd name="T11" fmla="*/ 6 h 146"/>
                    <a:gd name="T12" fmla="*/ 26 w 147"/>
                    <a:gd name="T13" fmla="*/ 6 h 146"/>
                    <a:gd name="T14" fmla="*/ 141 w 147"/>
                    <a:gd name="T15" fmla="*/ 121 h 146"/>
                    <a:gd name="T16" fmla="*/ 141 w 147"/>
                    <a:gd name="T17" fmla="*/ 121 h 146"/>
                    <a:gd name="T18" fmla="*/ 141 w 147"/>
                    <a:gd name="T19" fmla="*/ 141 h 146"/>
                    <a:gd name="T20" fmla="*/ 121 w 147"/>
                    <a:gd name="T21" fmla="*/ 14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121" y="141"/>
                      </a:move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6"/>
                      </a:cubicBezTo>
                      <a:cubicBezTo>
                        <a:pt x="11" y="0"/>
                        <a:pt x="20" y="0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7" y="127"/>
                        <a:pt x="147" y="135"/>
                        <a:pt x="141" y="141"/>
                      </a:cubicBezTo>
                      <a:cubicBezTo>
                        <a:pt x="136" y="146"/>
                        <a:pt x="127" y="146"/>
                        <a:pt x="121" y="14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63" name="Group 962"/>
              <p:cNvGrpSpPr/>
              <p:nvPr userDrawn="1"/>
            </p:nvGrpSpPr>
            <p:grpSpPr>
              <a:xfrm>
                <a:off x="9062661" y="190743"/>
                <a:ext cx="670756" cy="1397686"/>
                <a:chOff x="8845520" y="190743"/>
                <a:chExt cx="670756" cy="1397686"/>
              </a:xfrm>
              <a:grpFill/>
            </p:grpSpPr>
            <p:sp>
              <p:nvSpPr>
                <p:cNvPr id="964" name="Freeform 221"/>
                <p:cNvSpPr>
                  <a:spLocks/>
                </p:cNvSpPr>
                <p:nvPr/>
              </p:nvSpPr>
              <p:spPr bwMode="auto">
                <a:xfrm>
                  <a:off x="8851049" y="926887"/>
                  <a:ext cx="656015" cy="661542"/>
                </a:xfrm>
                <a:custGeom>
                  <a:avLst/>
                  <a:gdLst>
                    <a:gd name="T0" fmla="*/ 28 w 151"/>
                    <a:gd name="T1" fmla="*/ 138 h 152"/>
                    <a:gd name="T2" fmla="*/ 14 w 151"/>
                    <a:gd name="T3" fmla="*/ 152 h 152"/>
                    <a:gd name="T4" fmla="*/ 0 w 151"/>
                    <a:gd name="T5" fmla="*/ 138 h 152"/>
                    <a:gd name="T6" fmla="*/ 40 w 151"/>
                    <a:gd name="T7" fmla="*/ 41 h 152"/>
                    <a:gd name="T8" fmla="*/ 137 w 151"/>
                    <a:gd name="T9" fmla="*/ 0 h 152"/>
                    <a:gd name="T10" fmla="*/ 151 w 151"/>
                    <a:gd name="T11" fmla="*/ 15 h 152"/>
                    <a:gd name="T12" fmla="*/ 137 w 151"/>
                    <a:gd name="T13" fmla="*/ 29 h 152"/>
                    <a:gd name="T14" fmla="*/ 60 w 151"/>
                    <a:gd name="T15" fmla="*/ 60 h 152"/>
                    <a:gd name="T16" fmla="*/ 28 w 151"/>
                    <a:gd name="T17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28" y="138"/>
                      </a:move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22"/>
                        <a:pt x="145" y="29"/>
                        <a:pt x="137" y="29"/>
                      </a:cubicBezTo>
                      <a:cubicBezTo>
                        <a:pt x="107" y="29"/>
                        <a:pt x="80" y="41"/>
                        <a:pt x="60" y="60"/>
                      </a:cubicBezTo>
                      <a:cubicBezTo>
                        <a:pt x="40" y="80"/>
                        <a:pt x="28" y="108"/>
                        <a:pt x="28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5" name="Freeform 222"/>
                <p:cNvSpPr>
                  <a:spLocks/>
                </p:cNvSpPr>
                <p:nvPr/>
              </p:nvSpPr>
              <p:spPr bwMode="auto">
                <a:xfrm>
                  <a:off x="9212224" y="1288063"/>
                  <a:ext cx="294838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7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4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1" y="30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66" name="Group 965"/>
                <p:cNvGrpSpPr/>
                <p:nvPr userDrawn="1"/>
              </p:nvGrpSpPr>
              <p:grpSpPr>
                <a:xfrm>
                  <a:off x="8845520" y="190743"/>
                  <a:ext cx="670756" cy="670754"/>
                  <a:chOff x="9868089" y="2362084"/>
                  <a:chExt cx="670756" cy="670754"/>
                </a:xfrm>
                <a:grpFill/>
              </p:grpSpPr>
              <p:sp>
                <p:nvSpPr>
                  <p:cNvPr id="967" name="Freeform 204"/>
                  <p:cNvSpPr>
                    <a:spLocks/>
                  </p:cNvSpPr>
                  <p:nvPr/>
                </p:nvSpPr>
                <p:spPr bwMode="auto">
                  <a:xfrm>
                    <a:off x="10352729" y="2850408"/>
                    <a:ext cx="186116" cy="182430"/>
                  </a:xfrm>
                  <a:custGeom>
                    <a:avLst/>
                    <a:gdLst>
                      <a:gd name="T0" fmla="*/ 37 w 43"/>
                      <a:gd name="T1" fmla="*/ 25 h 42"/>
                      <a:gd name="T2" fmla="*/ 37 w 43"/>
                      <a:gd name="T3" fmla="*/ 25 h 42"/>
                      <a:gd name="T4" fmla="*/ 26 w 43"/>
                      <a:gd name="T5" fmla="*/ 36 h 42"/>
                      <a:gd name="T6" fmla="*/ 26 w 43"/>
                      <a:gd name="T7" fmla="*/ 36 h 42"/>
                      <a:gd name="T8" fmla="*/ 6 w 43"/>
                      <a:gd name="T9" fmla="*/ 36 h 42"/>
                      <a:gd name="T10" fmla="*/ 6 w 43"/>
                      <a:gd name="T11" fmla="*/ 17 h 42"/>
                      <a:gd name="T12" fmla="*/ 6 w 43"/>
                      <a:gd name="T13" fmla="*/ 17 h 42"/>
                      <a:gd name="T14" fmla="*/ 17 w 43"/>
                      <a:gd name="T15" fmla="*/ 5 h 42"/>
                      <a:gd name="T16" fmla="*/ 17 w 43"/>
                      <a:gd name="T17" fmla="*/ 5 h 42"/>
                      <a:gd name="T18" fmla="*/ 37 w 43"/>
                      <a:gd name="T19" fmla="*/ 5 h 42"/>
                      <a:gd name="T20" fmla="*/ 37 w 43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3" y="11"/>
                          <a:pt x="43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8" name="Freeform 205"/>
                  <p:cNvSpPr>
                    <a:spLocks/>
                  </p:cNvSpPr>
                  <p:nvPr/>
                </p:nvSpPr>
                <p:spPr bwMode="auto">
                  <a:xfrm>
                    <a:off x="9868089" y="2362084"/>
                    <a:ext cx="635743" cy="635744"/>
                  </a:xfrm>
                  <a:custGeom>
                    <a:avLst/>
                    <a:gdLst>
                      <a:gd name="T0" fmla="*/ 141 w 146"/>
                      <a:gd name="T1" fmla="*/ 25 h 146"/>
                      <a:gd name="T2" fmla="*/ 141 w 146"/>
                      <a:gd name="T3" fmla="*/ 25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1 w 146"/>
                      <a:gd name="T19" fmla="*/ 6 h 146"/>
                      <a:gd name="T20" fmla="*/ 141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1" y="25"/>
                        </a:moveTo>
                        <a:cubicBezTo>
                          <a:pt x="141" y="25"/>
                          <a:pt x="141" y="25"/>
                          <a:pt x="141" y="25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0" y="146"/>
                          <a:pt x="11" y="146"/>
                          <a:pt x="5" y="141"/>
                        </a:cubicBezTo>
                        <a:cubicBezTo>
                          <a:pt x="0" y="135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1" y="6"/>
                        </a:cubicBezTo>
                        <a:cubicBezTo>
                          <a:pt x="146" y="11"/>
                          <a:pt x="146" y="20"/>
                          <a:pt x="141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73" name="Group 972"/>
            <p:cNvGrpSpPr/>
            <p:nvPr userDrawn="1"/>
          </p:nvGrpSpPr>
          <p:grpSpPr>
            <a:xfrm>
              <a:off x="7614622" y="250393"/>
              <a:ext cx="667070" cy="6346509"/>
              <a:chOff x="7676295" y="192340"/>
              <a:chExt cx="667070" cy="6538815"/>
            </a:xfrm>
            <a:grpFill/>
          </p:grpSpPr>
          <p:grpSp>
            <p:nvGrpSpPr>
              <p:cNvPr id="974" name="Group 973"/>
              <p:cNvGrpSpPr/>
              <p:nvPr/>
            </p:nvGrpSpPr>
            <p:grpSpPr>
              <a:xfrm rot="10800000">
                <a:off x="7681822" y="755267"/>
                <a:ext cx="656015" cy="657858"/>
                <a:chOff x="9873617" y="911903"/>
                <a:chExt cx="656015" cy="657858"/>
              </a:xfrm>
              <a:grpFill/>
            </p:grpSpPr>
            <p:sp>
              <p:nvSpPr>
                <p:cNvPr id="985" name="Freeform 223"/>
                <p:cNvSpPr>
                  <a:spLocks/>
                </p:cNvSpPr>
                <p:nvPr/>
              </p:nvSpPr>
              <p:spPr bwMode="auto">
                <a:xfrm>
                  <a:off x="9873617" y="911903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0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4"/>
                        <a:pt x="22" y="151"/>
                        <a:pt x="14" y="151"/>
                      </a:cubicBezTo>
                      <a:cubicBezTo>
                        <a:pt x="7" y="151"/>
                        <a:pt x="0" y="144"/>
                        <a:pt x="0" y="137"/>
                      </a:cubicBezTo>
                      <a:cubicBezTo>
                        <a:pt x="0" y="99"/>
                        <a:pt x="16" y="65"/>
                        <a:pt x="40" y="40"/>
                      </a:cubicBezTo>
                      <a:cubicBezTo>
                        <a:pt x="65" y="15"/>
                        <a:pt x="100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07" y="28"/>
                        <a:pt x="80" y="40"/>
                        <a:pt x="60" y="60"/>
                      </a:cubicBezTo>
                      <a:cubicBezTo>
                        <a:pt x="40" y="79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6" name="Freeform 224"/>
                <p:cNvSpPr>
                  <a:spLocks/>
                </p:cNvSpPr>
                <p:nvPr/>
              </p:nvSpPr>
              <p:spPr bwMode="auto">
                <a:xfrm>
                  <a:off x="10234793" y="1274923"/>
                  <a:ext cx="294838" cy="294838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6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6 h 68"/>
                    <a:gd name="T16" fmla="*/ 29 w 68"/>
                    <a:gd name="T17" fmla="*/ 53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3"/>
                        <a:pt x="17" y="16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7"/>
                        <a:pt x="68" y="15"/>
                      </a:cubicBezTo>
                      <a:cubicBezTo>
                        <a:pt x="68" y="22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29"/>
                        <a:pt x="37" y="36"/>
                      </a:cubicBezTo>
                      <a:cubicBezTo>
                        <a:pt x="30" y="43"/>
                        <a:pt x="29" y="51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61"/>
                        <a:pt x="23" y="68"/>
                        <a:pt x="15" y="68"/>
                      </a:cubicBezTo>
                      <a:cubicBezTo>
                        <a:pt x="7" y="68"/>
                        <a:pt x="1" y="61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5" name="Group 974"/>
              <p:cNvGrpSpPr/>
              <p:nvPr/>
            </p:nvGrpSpPr>
            <p:grpSpPr>
              <a:xfrm rot="10800000">
                <a:off x="7681822" y="192340"/>
                <a:ext cx="656015" cy="488325"/>
                <a:chOff x="9873619" y="1644363"/>
                <a:chExt cx="656015" cy="488325"/>
              </a:xfrm>
              <a:grpFill/>
            </p:grpSpPr>
            <p:sp>
              <p:nvSpPr>
                <p:cNvPr id="983" name="Freeform 200"/>
                <p:cNvSpPr>
                  <a:spLocks/>
                </p:cNvSpPr>
                <p:nvPr/>
              </p:nvSpPr>
              <p:spPr bwMode="auto">
                <a:xfrm>
                  <a:off x="9873619" y="1644363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4" name="Freeform 201"/>
                <p:cNvSpPr>
                  <a:spLocks/>
                </p:cNvSpPr>
                <p:nvPr/>
              </p:nvSpPr>
              <p:spPr bwMode="auto">
                <a:xfrm>
                  <a:off x="9873619" y="2011068"/>
                  <a:ext cx="656015" cy="121620"/>
                </a:xfrm>
                <a:custGeom>
                  <a:avLst/>
                  <a:gdLst>
                    <a:gd name="T0" fmla="*/ 14 w 151"/>
                    <a:gd name="T1" fmla="*/ 0 h 28"/>
                    <a:gd name="T2" fmla="*/ 14 w 151"/>
                    <a:gd name="T3" fmla="*/ 0 h 28"/>
                    <a:gd name="T4" fmla="*/ 137 w 151"/>
                    <a:gd name="T5" fmla="*/ 0 h 28"/>
                    <a:gd name="T6" fmla="*/ 137 w 151"/>
                    <a:gd name="T7" fmla="*/ 0 h 28"/>
                    <a:gd name="T8" fmla="*/ 151 w 151"/>
                    <a:gd name="T9" fmla="*/ 14 h 28"/>
                    <a:gd name="T10" fmla="*/ 137 w 151"/>
                    <a:gd name="T11" fmla="*/ 28 h 28"/>
                    <a:gd name="T12" fmla="*/ 137 w 151"/>
                    <a:gd name="T13" fmla="*/ 28 h 28"/>
                    <a:gd name="T14" fmla="*/ 14 w 151"/>
                    <a:gd name="T15" fmla="*/ 28 h 28"/>
                    <a:gd name="T16" fmla="*/ 14 w 151"/>
                    <a:gd name="T17" fmla="*/ 28 h 28"/>
                    <a:gd name="T18" fmla="*/ 0 w 151"/>
                    <a:gd name="T19" fmla="*/ 14 h 28"/>
                    <a:gd name="T20" fmla="*/ 14 w 151"/>
                    <a:gd name="T2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28"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45" y="0"/>
                        <a:pt x="151" y="6"/>
                        <a:pt x="151" y="14"/>
                      </a:cubicBezTo>
                      <a:cubicBezTo>
                        <a:pt x="151" y="21"/>
                        <a:pt x="145" y="28"/>
                        <a:pt x="137" y="28"/>
                      </a:cubicBezTo>
                      <a:cubicBezTo>
                        <a:pt x="137" y="28"/>
                        <a:pt x="137" y="28"/>
                        <a:pt x="137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7" y="28"/>
                        <a:pt x="0" y="21"/>
                        <a:pt x="0" y="14"/>
                      </a:cubicBezTo>
                      <a:cubicBezTo>
                        <a:pt x="0" y="6"/>
                        <a:pt x="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6" name="Group 975"/>
              <p:cNvGrpSpPr/>
              <p:nvPr userDrawn="1"/>
            </p:nvGrpSpPr>
            <p:grpSpPr>
              <a:xfrm rot="10800000">
                <a:off x="7676295" y="5337155"/>
                <a:ext cx="667070" cy="1394000"/>
                <a:chOff x="-1749304" y="911903"/>
                <a:chExt cx="667070" cy="1394000"/>
              </a:xfrm>
              <a:grpFill/>
            </p:grpSpPr>
            <p:grpSp>
              <p:nvGrpSpPr>
                <p:cNvPr id="977" name="Group 976"/>
                <p:cNvGrpSpPr/>
                <p:nvPr/>
              </p:nvGrpSpPr>
              <p:grpSpPr>
                <a:xfrm>
                  <a:off x="-1743776" y="911903"/>
                  <a:ext cx="657858" cy="488324"/>
                  <a:chOff x="9129365" y="911903"/>
                  <a:chExt cx="657858" cy="488324"/>
                </a:xfrm>
                <a:grpFill/>
              </p:grpSpPr>
              <p:sp>
                <p:nvSpPr>
                  <p:cNvPr id="981" name="Freeform 38"/>
                  <p:cNvSpPr>
                    <a:spLocks/>
                  </p:cNvSpPr>
                  <p:nvPr/>
                </p:nvSpPr>
                <p:spPr bwMode="auto">
                  <a:xfrm>
                    <a:off x="9129365" y="911903"/>
                    <a:ext cx="657858" cy="123463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6" y="28"/>
                          <a:pt x="0" y="21"/>
                          <a:pt x="0" y="14"/>
                        </a:cubicBezTo>
                        <a:cubicBezTo>
                          <a:pt x="0" y="6"/>
                          <a:pt x="6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 39"/>
                  <p:cNvSpPr>
                    <a:spLocks/>
                  </p:cNvSpPr>
                  <p:nvPr/>
                </p:nvSpPr>
                <p:spPr bwMode="auto">
                  <a:xfrm>
                    <a:off x="9129365" y="1278607"/>
                    <a:ext cx="657858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6" y="28"/>
                          <a:pt x="0" y="21"/>
                          <a:pt x="0" y="14"/>
                        </a:cubicBezTo>
                        <a:cubicBezTo>
                          <a:pt x="0" y="6"/>
                          <a:pt x="6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8" name="Group 977"/>
                <p:cNvGrpSpPr/>
                <p:nvPr/>
              </p:nvGrpSpPr>
              <p:grpSpPr>
                <a:xfrm>
                  <a:off x="-1749304" y="1635150"/>
                  <a:ext cx="667070" cy="670753"/>
                  <a:chOff x="9123837" y="1635150"/>
                  <a:chExt cx="667070" cy="670753"/>
                </a:xfrm>
                <a:grpFill/>
              </p:grpSpPr>
              <p:sp>
                <p:nvSpPr>
                  <p:cNvPr id="979" name="Freeform 36"/>
                  <p:cNvSpPr>
                    <a:spLocks/>
                  </p:cNvSpPr>
                  <p:nvPr/>
                </p:nvSpPr>
                <p:spPr bwMode="auto">
                  <a:xfrm>
                    <a:off x="9608477" y="2123473"/>
                    <a:ext cx="182430" cy="182430"/>
                  </a:xfrm>
                  <a:custGeom>
                    <a:avLst/>
                    <a:gdLst>
                      <a:gd name="T0" fmla="*/ 37 w 42"/>
                      <a:gd name="T1" fmla="*/ 25 h 42"/>
                      <a:gd name="T2" fmla="*/ 37 w 42"/>
                      <a:gd name="T3" fmla="*/ 25 h 42"/>
                      <a:gd name="T4" fmla="*/ 25 w 42"/>
                      <a:gd name="T5" fmla="*/ 36 h 42"/>
                      <a:gd name="T6" fmla="*/ 25 w 42"/>
                      <a:gd name="T7" fmla="*/ 36 h 42"/>
                      <a:gd name="T8" fmla="*/ 6 w 42"/>
                      <a:gd name="T9" fmla="*/ 36 h 42"/>
                      <a:gd name="T10" fmla="*/ 6 w 42"/>
                      <a:gd name="T11" fmla="*/ 17 h 42"/>
                      <a:gd name="T12" fmla="*/ 6 w 42"/>
                      <a:gd name="T13" fmla="*/ 17 h 42"/>
                      <a:gd name="T14" fmla="*/ 17 w 42"/>
                      <a:gd name="T15" fmla="*/ 5 h 42"/>
                      <a:gd name="T16" fmla="*/ 17 w 42"/>
                      <a:gd name="T17" fmla="*/ 5 h 42"/>
                      <a:gd name="T18" fmla="*/ 37 w 42"/>
                      <a:gd name="T19" fmla="*/ 5 h 42"/>
                      <a:gd name="T20" fmla="*/ 37 w 42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5" y="36"/>
                          <a:pt x="25" y="36"/>
                          <a:pt x="25" y="36"/>
                        </a:cubicBezTo>
                        <a:cubicBezTo>
                          <a:pt x="25" y="36"/>
                          <a:pt x="25" y="36"/>
                          <a:pt x="25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2" y="11"/>
                          <a:pt x="42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 37"/>
                  <p:cNvSpPr>
                    <a:spLocks/>
                  </p:cNvSpPr>
                  <p:nvPr/>
                </p:nvSpPr>
                <p:spPr bwMode="auto">
                  <a:xfrm>
                    <a:off x="9123837" y="1635150"/>
                    <a:ext cx="635744" cy="635744"/>
                  </a:xfrm>
                  <a:custGeom>
                    <a:avLst/>
                    <a:gdLst>
                      <a:gd name="T0" fmla="*/ 140 w 146"/>
                      <a:gd name="T1" fmla="*/ 25 h 146"/>
                      <a:gd name="T2" fmla="*/ 140 w 146"/>
                      <a:gd name="T3" fmla="*/ 26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0 w 146"/>
                      <a:gd name="T19" fmla="*/ 6 h 146"/>
                      <a:gd name="T20" fmla="*/ 140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0" y="25"/>
                        </a:moveTo>
                        <a:cubicBezTo>
                          <a:pt x="140" y="26"/>
                          <a:pt x="140" y="26"/>
                          <a:pt x="140" y="26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19" y="146"/>
                          <a:pt x="11" y="146"/>
                          <a:pt x="5" y="141"/>
                        </a:cubicBezTo>
                        <a:cubicBezTo>
                          <a:pt x="0" y="136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0" y="6"/>
                        </a:cubicBezTo>
                        <a:cubicBezTo>
                          <a:pt x="146" y="11"/>
                          <a:pt x="146" y="20"/>
                          <a:pt x="140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87" name="Group 986"/>
            <p:cNvGrpSpPr/>
            <p:nvPr userDrawn="1"/>
          </p:nvGrpSpPr>
          <p:grpSpPr>
            <a:xfrm>
              <a:off x="8366560" y="249457"/>
              <a:ext cx="657858" cy="6284727"/>
              <a:chOff x="8367814" y="192340"/>
              <a:chExt cx="657858" cy="6475160"/>
            </a:xfrm>
            <a:grpFill/>
          </p:grpSpPr>
          <p:grpSp>
            <p:nvGrpSpPr>
              <p:cNvPr id="988" name="Group 987"/>
              <p:cNvGrpSpPr/>
              <p:nvPr userDrawn="1"/>
            </p:nvGrpSpPr>
            <p:grpSpPr>
              <a:xfrm>
                <a:off x="8368736" y="5280870"/>
                <a:ext cx="656015" cy="1386630"/>
                <a:chOff x="8854733" y="3821475"/>
                <a:chExt cx="656015" cy="1386630"/>
              </a:xfrm>
              <a:grpFill/>
            </p:grpSpPr>
            <p:sp>
              <p:nvSpPr>
                <p:cNvPr id="995" name="Freeform 188"/>
                <p:cNvSpPr>
                  <a:spLocks/>
                </p:cNvSpPr>
                <p:nvPr/>
              </p:nvSpPr>
              <p:spPr bwMode="auto">
                <a:xfrm rot="10800000">
                  <a:off x="8854733" y="3821475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6" name="Freeform 189"/>
                <p:cNvSpPr>
                  <a:spLocks/>
                </p:cNvSpPr>
                <p:nvPr/>
              </p:nvSpPr>
              <p:spPr bwMode="auto">
                <a:xfrm rot="10800000">
                  <a:off x="9219595" y="3821475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7" name="Freeform 217"/>
                <p:cNvSpPr>
                  <a:spLocks/>
                </p:cNvSpPr>
                <p:nvPr/>
              </p:nvSpPr>
              <p:spPr bwMode="auto">
                <a:xfrm rot="10800000">
                  <a:off x="8854733" y="4550249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8" name="Freeform 218"/>
                <p:cNvSpPr>
                  <a:spLocks/>
                </p:cNvSpPr>
                <p:nvPr/>
              </p:nvSpPr>
              <p:spPr bwMode="auto">
                <a:xfrm rot="10800000">
                  <a:off x="8854734" y="4550248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89" name="Group 988"/>
              <p:cNvGrpSpPr/>
              <p:nvPr userDrawn="1"/>
            </p:nvGrpSpPr>
            <p:grpSpPr>
              <a:xfrm>
                <a:off x="8367814" y="192340"/>
                <a:ext cx="657858" cy="657858"/>
                <a:chOff x="-1743776" y="192340"/>
                <a:chExt cx="657858" cy="657858"/>
              </a:xfrm>
              <a:grpFill/>
            </p:grpSpPr>
            <p:sp>
              <p:nvSpPr>
                <p:cNvPr id="993" name="Freeform 72"/>
                <p:cNvSpPr>
                  <a:spLocks/>
                </p:cNvSpPr>
                <p:nvPr/>
              </p:nvSpPr>
              <p:spPr bwMode="auto">
                <a:xfrm>
                  <a:off x="-1743776" y="192340"/>
                  <a:ext cx="657858" cy="657858"/>
                </a:xfrm>
                <a:custGeom>
                  <a:avLst/>
                  <a:gdLst>
                    <a:gd name="T0" fmla="*/ 14 w 151"/>
                    <a:gd name="T1" fmla="*/ 28 h 151"/>
                    <a:gd name="T2" fmla="*/ 0 w 151"/>
                    <a:gd name="T3" fmla="*/ 14 h 151"/>
                    <a:gd name="T4" fmla="*/ 14 w 151"/>
                    <a:gd name="T5" fmla="*/ 0 h 151"/>
                    <a:gd name="T6" fmla="*/ 111 w 151"/>
                    <a:gd name="T7" fmla="*/ 40 h 151"/>
                    <a:gd name="T8" fmla="*/ 151 w 151"/>
                    <a:gd name="T9" fmla="*/ 137 h 151"/>
                    <a:gd name="T10" fmla="*/ 137 w 151"/>
                    <a:gd name="T11" fmla="*/ 151 h 151"/>
                    <a:gd name="T12" fmla="*/ 123 w 151"/>
                    <a:gd name="T13" fmla="*/ 137 h 151"/>
                    <a:gd name="T14" fmla="*/ 91 w 151"/>
                    <a:gd name="T15" fmla="*/ 60 h 151"/>
                    <a:gd name="T16" fmla="*/ 14 w 151"/>
                    <a:gd name="T17" fmla="*/ 2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14" y="28"/>
                      </a:moveTo>
                      <a:cubicBezTo>
                        <a:pt x="6" y="28"/>
                        <a:pt x="0" y="21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52" y="0"/>
                        <a:pt x="86" y="15"/>
                        <a:pt x="111" y="40"/>
                      </a:cubicBezTo>
                      <a:cubicBezTo>
                        <a:pt x="136" y="65"/>
                        <a:pt x="151" y="99"/>
                        <a:pt x="151" y="137"/>
                      </a:cubicBezTo>
                      <a:cubicBezTo>
                        <a:pt x="151" y="144"/>
                        <a:pt x="145" y="151"/>
                        <a:pt x="137" y="151"/>
                      </a:cubicBezTo>
                      <a:cubicBezTo>
                        <a:pt x="129" y="151"/>
                        <a:pt x="123" y="144"/>
                        <a:pt x="123" y="137"/>
                      </a:cubicBezTo>
                      <a:cubicBezTo>
                        <a:pt x="123" y="107"/>
                        <a:pt x="111" y="79"/>
                        <a:pt x="91" y="60"/>
                      </a:cubicBezTo>
                      <a:cubicBezTo>
                        <a:pt x="71" y="40"/>
                        <a:pt x="44" y="28"/>
                        <a:pt x="14" y="2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4" name="Freeform 73"/>
                <p:cNvSpPr>
                  <a:spLocks/>
                </p:cNvSpPr>
                <p:nvPr/>
              </p:nvSpPr>
              <p:spPr bwMode="auto">
                <a:xfrm>
                  <a:off x="-1743776" y="549832"/>
                  <a:ext cx="294838" cy="300366"/>
                </a:xfrm>
                <a:custGeom>
                  <a:avLst/>
                  <a:gdLst>
                    <a:gd name="T0" fmla="*/ 14 w 68"/>
                    <a:gd name="T1" fmla="*/ 1 h 69"/>
                    <a:gd name="T2" fmla="*/ 14 w 68"/>
                    <a:gd name="T3" fmla="*/ 1 h 69"/>
                    <a:gd name="T4" fmla="*/ 51 w 68"/>
                    <a:gd name="T5" fmla="*/ 17 h 69"/>
                    <a:gd name="T6" fmla="*/ 67 w 68"/>
                    <a:gd name="T7" fmla="*/ 55 h 69"/>
                    <a:gd name="T8" fmla="*/ 53 w 68"/>
                    <a:gd name="T9" fmla="*/ 69 h 69"/>
                    <a:gd name="T10" fmla="*/ 39 w 68"/>
                    <a:gd name="T11" fmla="*/ 55 h 69"/>
                    <a:gd name="T12" fmla="*/ 39 w 68"/>
                    <a:gd name="T13" fmla="*/ 54 h 69"/>
                    <a:gd name="T14" fmla="*/ 32 w 68"/>
                    <a:gd name="T15" fmla="*/ 37 h 69"/>
                    <a:gd name="T16" fmla="*/ 15 w 68"/>
                    <a:gd name="T17" fmla="*/ 29 h 69"/>
                    <a:gd name="T18" fmla="*/ 14 w 68"/>
                    <a:gd name="T19" fmla="*/ 30 h 69"/>
                    <a:gd name="T20" fmla="*/ 0 w 68"/>
                    <a:gd name="T21" fmla="*/ 16 h 69"/>
                    <a:gd name="T22" fmla="*/ 14 w 68"/>
                    <a:gd name="T23" fmla="*/ 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35" y="0"/>
                        <a:pt x="51" y="17"/>
                      </a:cubicBezTo>
                      <a:cubicBezTo>
                        <a:pt x="68" y="34"/>
                        <a:pt x="67" y="55"/>
                        <a:pt x="67" y="55"/>
                      </a:cubicBezTo>
                      <a:cubicBezTo>
                        <a:pt x="67" y="62"/>
                        <a:pt x="61" y="69"/>
                        <a:pt x="53" y="69"/>
                      </a:cubicBezTo>
                      <a:cubicBezTo>
                        <a:pt x="45" y="69"/>
                        <a:pt x="39" y="62"/>
                        <a:pt x="39" y="55"/>
                      </a:cubicBezTo>
                      <a:cubicBezTo>
                        <a:pt x="39" y="54"/>
                        <a:pt x="39" y="54"/>
                        <a:pt x="39" y="54"/>
                      </a:cubicBezTo>
                      <a:cubicBezTo>
                        <a:pt x="39" y="51"/>
                        <a:pt x="39" y="44"/>
                        <a:pt x="32" y="37"/>
                      </a:cubicBezTo>
                      <a:cubicBezTo>
                        <a:pt x="25" y="30"/>
                        <a:pt x="17" y="29"/>
                        <a:pt x="15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6" y="30"/>
                        <a:pt x="0" y="23"/>
                        <a:pt x="0" y="16"/>
                      </a:cubicBezTo>
                      <a:cubicBezTo>
                        <a:pt x="0" y="8"/>
                        <a:pt x="6" y="1"/>
                        <a:pt x="1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90" name="Group 989"/>
              <p:cNvGrpSpPr/>
              <p:nvPr userDrawn="1"/>
            </p:nvGrpSpPr>
            <p:grpSpPr>
              <a:xfrm>
                <a:off x="8453502" y="951505"/>
                <a:ext cx="486482" cy="656014"/>
                <a:chOff x="7209320" y="6163887"/>
                <a:chExt cx="486482" cy="656014"/>
              </a:xfrm>
              <a:grpFill/>
            </p:grpSpPr>
            <p:sp>
              <p:nvSpPr>
                <p:cNvPr id="991" name="Freeform 188"/>
                <p:cNvSpPr>
                  <a:spLocks/>
                </p:cNvSpPr>
                <p:nvPr userDrawn="1"/>
              </p:nvSpPr>
              <p:spPr bwMode="auto">
                <a:xfrm>
                  <a:off x="7574182" y="61638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2" name="Freeform 189"/>
                <p:cNvSpPr>
                  <a:spLocks/>
                </p:cNvSpPr>
                <p:nvPr userDrawn="1"/>
              </p:nvSpPr>
              <p:spPr bwMode="auto">
                <a:xfrm>
                  <a:off x="7209320" y="61638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99" name="Group 998"/>
            <p:cNvGrpSpPr/>
            <p:nvPr userDrawn="1"/>
          </p:nvGrpSpPr>
          <p:grpSpPr>
            <a:xfrm>
              <a:off x="1645176" y="247645"/>
              <a:ext cx="670757" cy="6286512"/>
              <a:chOff x="1694095" y="190501"/>
              <a:chExt cx="670757" cy="6477000"/>
            </a:xfrm>
            <a:grpFill/>
          </p:grpSpPr>
          <p:sp>
            <p:nvSpPr>
              <p:cNvPr id="1000" name="Freeform 170"/>
              <p:cNvSpPr>
                <a:spLocks/>
              </p:cNvSpPr>
              <p:nvPr/>
            </p:nvSpPr>
            <p:spPr bwMode="auto">
              <a:xfrm flipH="1" flipV="1">
                <a:off x="1700545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71"/>
              <p:cNvSpPr>
                <a:spLocks/>
              </p:cNvSpPr>
              <p:nvPr/>
            </p:nvSpPr>
            <p:spPr bwMode="auto">
              <a:xfrm flipH="1" flipV="1">
                <a:off x="1700545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66"/>
              <p:cNvSpPr>
                <a:spLocks/>
              </p:cNvSpPr>
              <p:nvPr/>
            </p:nvSpPr>
            <p:spPr bwMode="auto">
              <a:xfrm flipH="1" flipV="1">
                <a:off x="1700545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67"/>
              <p:cNvSpPr>
                <a:spLocks/>
              </p:cNvSpPr>
              <p:nvPr/>
            </p:nvSpPr>
            <p:spPr bwMode="auto">
              <a:xfrm flipH="1" flipV="1">
                <a:off x="2061722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04" name="Group 1003"/>
              <p:cNvGrpSpPr/>
              <p:nvPr/>
            </p:nvGrpSpPr>
            <p:grpSpPr>
              <a:xfrm>
                <a:off x="1870076" y="911904"/>
                <a:ext cx="488325" cy="657856"/>
                <a:chOff x="10794774" y="911904"/>
                <a:chExt cx="488325" cy="657856"/>
              </a:xfrm>
              <a:grpFill/>
            </p:grpSpPr>
            <p:sp>
              <p:nvSpPr>
                <p:cNvPr id="1020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1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05" name="Group 1004"/>
              <p:cNvGrpSpPr/>
              <p:nvPr/>
            </p:nvGrpSpPr>
            <p:grpSpPr>
              <a:xfrm>
                <a:off x="1700545" y="190501"/>
                <a:ext cx="657856" cy="657856"/>
                <a:chOff x="10625243" y="190501"/>
                <a:chExt cx="657856" cy="657856"/>
              </a:xfrm>
              <a:grpFill/>
            </p:grpSpPr>
            <p:sp>
              <p:nvSpPr>
                <p:cNvPr id="1018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06" name="Freeform 1005"/>
              <p:cNvSpPr>
                <a:spLocks/>
              </p:cNvSpPr>
              <p:nvPr/>
            </p:nvSpPr>
            <p:spPr bwMode="auto">
              <a:xfrm flipH="1" flipV="1">
                <a:off x="2182422" y="3575497"/>
                <a:ext cx="182430" cy="187959"/>
              </a:xfrm>
              <a:custGeom>
                <a:avLst/>
                <a:gdLst>
                  <a:gd name="T0" fmla="*/ 5 w 42"/>
                  <a:gd name="T1" fmla="*/ 17 h 43"/>
                  <a:gd name="T2" fmla="*/ 5 w 42"/>
                  <a:gd name="T3" fmla="*/ 17 h 43"/>
                  <a:gd name="T4" fmla="*/ 17 w 42"/>
                  <a:gd name="T5" fmla="*/ 6 h 43"/>
                  <a:gd name="T6" fmla="*/ 17 w 42"/>
                  <a:gd name="T7" fmla="*/ 6 h 43"/>
                  <a:gd name="T8" fmla="*/ 37 w 42"/>
                  <a:gd name="T9" fmla="*/ 6 h 43"/>
                  <a:gd name="T10" fmla="*/ 37 w 42"/>
                  <a:gd name="T11" fmla="*/ 25 h 43"/>
                  <a:gd name="T12" fmla="*/ 37 w 42"/>
                  <a:gd name="T13" fmla="*/ 26 h 43"/>
                  <a:gd name="T14" fmla="*/ 25 w 42"/>
                  <a:gd name="T15" fmla="*/ 37 h 43"/>
                  <a:gd name="T16" fmla="*/ 25 w 42"/>
                  <a:gd name="T17" fmla="*/ 37 h 43"/>
                  <a:gd name="T18" fmla="*/ 5 w 42"/>
                  <a:gd name="T19" fmla="*/ 37 h 43"/>
                  <a:gd name="T20" fmla="*/ 5 w 42"/>
                  <a:gd name="T2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3"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2" y="0"/>
                      <a:pt x="31" y="0"/>
                      <a:pt x="37" y="6"/>
                    </a:cubicBezTo>
                    <a:cubicBezTo>
                      <a:pt x="42" y="11"/>
                      <a:pt x="42" y="20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0" y="43"/>
                      <a:pt x="11" y="43"/>
                      <a:pt x="5" y="37"/>
                    </a:cubicBezTo>
                    <a:cubicBezTo>
                      <a:pt x="0" y="32"/>
                      <a:pt x="0" y="23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006"/>
              <p:cNvSpPr>
                <a:spLocks/>
              </p:cNvSpPr>
              <p:nvPr/>
            </p:nvSpPr>
            <p:spPr bwMode="auto">
              <a:xfrm flipH="1" flipV="1">
                <a:off x="1694095" y="3092701"/>
                <a:ext cx="641272" cy="635744"/>
              </a:xfrm>
              <a:custGeom>
                <a:avLst/>
                <a:gdLst>
                  <a:gd name="T0" fmla="*/ 6 w 147"/>
                  <a:gd name="T1" fmla="*/ 121 h 146"/>
                  <a:gd name="T2" fmla="*/ 6 w 147"/>
                  <a:gd name="T3" fmla="*/ 121 h 146"/>
                  <a:gd name="T4" fmla="*/ 121 w 147"/>
                  <a:gd name="T5" fmla="*/ 5 h 146"/>
                  <a:gd name="T6" fmla="*/ 121 w 147"/>
                  <a:gd name="T7" fmla="*/ 5 h 146"/>
                  <a:gd name="T8" fmla="*/ 141 w 147"/>
                  <a:gd name="T9" fmla="*/ 5 h 146"/>
                  <a:gd name="T10" fmla="*/ 141 w 147"/>
                  <a:gd name="T11" fmla="*/ 25 h 146"/>
                  <a:gd name="T12" fmla="*/ 141 w 147"/>
                  <a:gd name="T13" fmla="*/ 25 h 146"/>
                  <a:gd name="T14" fmla="*/ 26 w 147"/>
                  <a:gd name="T15" fmla="*/ 140 h 146"/>
                  <a:gd name="T16" fmla="*/ 26 w 147"/>
                  <a:gd name="T17" fmla="*/ 140 h 146"/>
                  <a:gd name="T18" fmla="*/ 6 w 147"/>
                  <a:gd name="T19" fmla="*/ 140 h 146"/>
                  <a:gd name="T20" fmla="*/ 6 w 147"/>
                  <a:gd name="T21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6" y="121"/>
                    </a:moveTo>
                    <a:cubicBezTo>
                      <a:pt x="6" y="121"/>
                      <a:pt x="6" y="121"/>
                      <a:pt x="6" y="121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7" y="0"/>
                      <a:pt x="136" y="0"/>
                      <a:pt x="141" y="5"/>
                    </a:cubicBezTo>
                    <a:cubicBezTo>
                      <a:pt x="147" y="11"/>
                      <a:pt x="147" y="19"/>
                      <a:pt x="141" y="25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0" y="146"/>
                      <a:pt x="11" y="146"/>
                      <a:pt x="6" y="140"/>
                    </a:cubicBezTo>
                    <a:cubicBezTo>
                      <a:pt x="0" y="135"/>
                      <a:pt x="0" y="126"/>
                      <a:pt x="6" y="1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12"/>
              <p:cNvSpPr>
                <a:spLocks/>
              </p:cNvSpPr>
              <p:nvPr/>
            </p:nvSpPr>
            <p:spPr bwMode="auto">
              <a:xfrm flipH="1" flipV="1">
                <a:off x="1703310" y="3819635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0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0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13"/>
              <p:cNvSpPr>
                <a:spLocks/>
              </p:cNvSpPr>
              <p:nvPr/>
            </p:nvSpPr>
            <p:spPr bwMode="auto">
              <a:xfrm flipH="1" flipV="1">
                <a:off x="2064487" y="4180812"/>
                <a:ext cx="296680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14"/>
              <p:cNvSpPr>
                <a:spLocks/>
              </p:cNvSpPr>
              <p:nvPr/>
            </p:nvSpPr>
            <p:spPr bwMode="auto">
              <a:xfrm flipH="1" flipV="1">
                <a:off x="1703310" y="4552096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15"/>
              <p:cNvSpPr>
                <a:spLocks/>
              </p:cNvSpPr>
              <p:nvPr/>
            </p:nvSpPr>
            <p:spPr bwMode="auto">
              <a:xfrm flipH="1" flipV="1">
                <a:off x="1703310" y="4552095"/>
                <a:ext cx="296680" cy="294838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3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12" name="Group 1011"/>
              <p:cNvGrpSpPr/>
              <p:nvPr/>
            </p:nvGrpSpPr>
            <p:grpSpPr>
              <a:xfrm>
                <a:off x="1703310" y="2365770"/>
                <a:ext cx="657857" cy="661542"/>
                <a:chOff x="10625243" y="2365770"/>
                <a:chExt cx="657857" cy="661542"/>
              </a:xfrm>
              <a:grpFill/>
            </p:grpSpPr>
            <p:sp>
              <p:nvSpPr>
                <p:cNvPr id="1016" name="Freeform 108"/>
                <p:cNvSpPr>
                  <a:spLocks/>
                </p:cNvSpPr>
                <p:nvPr/>
              </p:nvSpPr>
              <p:spPr bwMode="auto">
                <a:xfrm flipH="1" flipV="1">
                  <a:off x="10625243" y="2365770"/>
                  <a:ext cx="657856" cy="661542"/>
                </a:xfrm>
                <a:custGeom>
                  <a:avLst/>
                  <a:gdLst>
                    <a:gd name="T0" fmla="*/ 123 w 151"/>
                    <a:gd name="T1" fmla="*/ 15 h 152"/>
                    <a:gd name="T2" fmla="*/ 137 w 151"/>
                    <a:gd name="T3" fmla="*/ 0 h 152"/>
                    <a:gd name="T4" fmla="*/ 151 w 151"/>
                    <a:gd name="T5" fmla="*/ 15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4 h 152"/>
                    <a:gd name="T14" fmla="*/ 91 w 151"/>
                    <a:gd name="T15" fmla="*/ 92 h 152"/>
                    <a:gd name="T16" fmla="*/ 123 w 151"/>
                    <a:gd name="T17" fmla="*/ 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5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4"/>
                        <a:pt x="14" y="124"/>
                      </a:cubicBezTo>
                      <a:cubicBezTo>
                        <a:pt x="44" y="124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" name="Freeform 109"/>
                <p:cNvSpPr>
                  <a:spLocks/>
                </p:cNvSpPr>
                <p:nvPr/>
              </p:nvSpPr>
              <p:spPr bwMode="auto">
                <a:xfrm flipH="1" flipV="1">
                  <a:off x="10986420" y="2726945"/>
                  <a:ext cx="296680" cy="300366"/>
                </a:xfrm>
                <a:custGeom>
                  <a:avLst/>
                  <a:gdLst>
                    <a:gd name="T0" fmla="*/ 67 w 68"/>
                    <a:gd name="T1" fmla="*/ 15 h 69"/>
                    <a:gd name="T2" fmla="*/ 67 w 68"/>
                    <a:gd name="T3" fmla="*/ 15 h 69"/>
                    <a:gd name="T4" fmla="*/ 52 w 68"/>
                    <a:gd name="T5" fmla="*/ 52 h 69"/>
                    <a:gd name="T6" fmla="*/ 14 w 68"/>
                    <a:gd name="T7" fmla="*/ 68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40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5 h 69"/>
                    <a:gd name="T20" fmla="*/ 53 w 68"/>
                    <a:gd name="T21" fmla="*/ 0 h 69"/>
                    <a:gd name="T22" fmla="*/ 67 w 68"/>
                    <a:gd name="T23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5"/>
                      </a:move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7" y="15"/>
                        <a:pt x="68" y="35"/>
                        <a:pt x="52" y="52"/>
                      </a:cubicBezTo>
                      <a:cubicBezTo>
                        <a:pt x="35" y="69"/>
                        <a:pt x="14" y="68"/>
                        <a:pt x="14" y="68"/>
                      </a:cubicBezTo>
                      <a:cubicBezTo>
                        <a:pt x="6" y="68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40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3" name="Group 1012"/>
              <p:cNvGrpSpPr/>
              <p:nvPr/>
            </p:nvGrpSpPr>
            <p:grpSpPr>
              <a:xfrm>
                <a:off x="1694095" y="1635151"/>
                <a:ext cx="670757" cy="670755"/>
                <a:chOff x="10616028" y="1635151"/>
                <a:chExt cx="670757" cy="670755"/>
              </a:xfrm>
              <a:grpFill/>
            </p:grpSpPr>
            <p:sp>
              <p:nvSpPr>
                <p:cNvPr id="1014" name="Freeform 90"/>
                <p:cNvSpPr>
                  <a:spLocks/>
                </p:cNvSpPr>
                <p:nvPr/>
              </p:nvSpPr>
              <p:spPr bwMode="auto">
                <a:xfrm flipH="1" flipV="1">
                  <a:off x="11104355" y="2123476"/>
                  <a:ext cx="182430" cy="182430"/>
                </a:xfrm>
                <a:custGeom>
                  <a:avLst/>
                  <a:gdLst>
                    <a:gd name="T0" fmla="*/ 5 w 42"/>
                    <a:gd name="T1" fmla="*/ 17 h 42"/>
                    <a:gd name="T2" fmla="*/ 5 w 42"/>
                    <a:gd name="T3" fmla="*/ 17 h 42"/>
                    <a:gd name="T4" fmla="*/ 17 w 42"/>
                    <a:gd name="T5" fmla="*/ 6 h 42"/>
                    <a:gd name="T6" fmla="*/ 17 w 42"/>
                    <a:gd name="T7" fmla="*/ 6 h 42"/>
                    <a:gd name="T8" fmla="*/ 37 w 42"/>
                    <a:gd name="T9" fmla="*/ 6 h 42"/>
                    <a:gd name="T10" fmla="*/ 37 w 42"/>
                    <a:gd name="T11" fmla="*/ 25 h 42"/>
                    <a:gd name="T12" fmla="*/ 37 w 42"/>
                    <a:gd name="T13" fmla="*/ 25 h 42"/>
                    <a:gd name="T14" fmla="*/ 25 w 42"/>
                    <a:gd name="T15" fmla="*/ 37 h 42"/>
                    <a:gd name="T16" fmla="*/ 25 w 42"/>
                    <a:gd name="T17" fmla="*/ 37 h 42"/>
                    <a:gd name="T18" fmla="*/ 5 w 42"/>
                    <a:gd name="T19" fmla="*/ 37 h 42"/>
                    <a:gd name="T20" fmla="*/ 5 w 42"/>
                    <a:gd name="T21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5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0"/>
                        <a:pt x="31" y="0"/>
                        <a:pt x="37" y="6"/>
                      </a:cubicBezTo>
                      <a:cubicBezTo>
                        <a:pt x="42" y="11"/>
                        <a:pt x="42" y="20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0" y="42"/>
                        <a:pt x="11" y="42"/>
                        <a:pt x="5" y="37"/>
                      </a:cubicBezTo>
                      <a:cubicBezTo>
                        <a:pt x="0" y="32"/>
                        <a:pt x="0" y="23"/>
                        <a:pt x="5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" name="Freeform 91"/>
                <p:cNvSpPr>
                  <a:spLocks/>
                </p:cNvSpPr>
                <p:nvPr/>
              </p:nvSpPr>
              <p:spPr bwMode="auto">
                <a:xfrm flipH="1" flipV="1">
                  <a:off x="10616028" y="1635151"/>
                  <a:ext cx="641272" cy="635744"/>
                </a:xfrm>
                <a:custGeom>
                  <a:avLst/>
                  <a:gdLst>
                    <a:gd name="T0" fmla="*/ 6 w 147"/>
                    <a:gd name="T1" fmla="*/ 121 h 146"/>
                    <a:gd name="T2" fmla="*/ 6 w 147"/>
                    <a:gd name="T3" fmla="*/ 121 h 146"/>
                    <a:gd name="T4" fmla="*/ 121 w 147"/>
                    <a:gd name="T5" fmla="*/ 5 h 146"/>
                    <a:gd name="T6" fmla="*/ 121 w 147"/>
                    <a:gd name="T7" fmla="*/ 5 h 146"/>
                    <a:gd name="T8" fmla="*/ 141 w 147"/>
                    <a:gd name="T9" fmla="*/ 5 h 146"/>
                    <a:gd name="T10" fmla="*/ 141 w 147"/>
                    <a:gd name="T11" fmla="*/ 25 h 146"/>
                    <a:gd name="T12" fmla="*/ 141 w 147"/>
                    <a:gd name="T13" fmla="*/ 25 h 146"/>
                    <a:gd name="T14" fmla="*/ 26 w 147"/>
                    <a:gd name="T15" fmla="*/ 140 h 146"/>
                    <a:gd name="T16" fmla="*/ 26 w 147"/>
                    <a:gd name="T17" fmla="*/ 140 h 146"/>
                    <a:gd name="T18" fmla="*/ 6 w 147"/>
                    <a:gd name="T19" fmla="*/ 140 h 146"/>
                    <a:gd name="T20" fmla="*/ 6 w 147"/>
                    <a:gd name="T21" fmla="*/ 12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6" y="121"/>
                      </a:moveTo>
                      <a:cubicBezTo>
                        <a:pt x="6" y="121"/>
                        <a:pt x="6" y="121"/>
                        <a:pt x="6" y="121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7" y="0"/>
                        <a:pt x="136" y="0"/>
                        <a:pt x="141" y="5"/>
                      </a:cubicBezTo>
                      <a:cubicBezTo>
                        <a:pt x="147" y="11"/>
                        <a:pt x="147" y="19"/>
                        <a:pt x="141" y="25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0" y="146"/>
                        <a:pt x="11" y="146"/>
                        <a:pt x="6" y="140"/>
                      </a:cubicBezTo>
                      <a:cubicBezTo>
                        <a:pt x="0" y="135"/>
                        <a:pt x="0" y="126"/>
                        <a:pt x="6" y="1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60" name="Picture 259" descr="Qorvo Logo_ID_Brandline_Blk_R_RGB.pd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220" y="2395121"/>
            <a:ext cx="3704751" cy="1795903"/>
          </a:xfrm>
          <a:prstGeom prst="rect">
            <a:avLst/>
          </a:prstGeom>
        </p:spPr>
      </p:pic>
      <p:sp>
        <p:nvSpPr>
          <p:cNvPr id="262" name="TextBox 261"/>
          <p:cNvSpPr txBox="1"/>
          <p:nvPr userDrawn="1"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none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Freeform 8"/>
          <p:cNvSpPr>
            <a:spLocks/>
          </p:cNvSpPr>
          <p:nvPr/>
        </p:nvSpPr>
        <p:spPr bwMode="auto">
          <a:xfrm>
            <a:off x="6131014" y="5897487"/>
            <a:ext cx="657858" cy="636721"/>
          </a:xfrm>
          <a:custGeom>
            <a:avLst/>
            <a:gdLst>
              <a:gd name="T0" fmla="*/ 14 w 151"/>
              <a:gd name="T1" fmla="*/ 28 h 151"/>
              <a:gd name="T2" fmla="*/ 0 w 151"/>
              <a:gd name="T3" fmla="*/ 14 h 151"/>
              <a:gd name="T4" fmla="*/ 14 w 151"/>
              <a:gd name="T5" fmla="*/ 0 h 151"/>
              <a:gd name="T6" fmla="*/ 111 w 151"/>
              <a:gd name="T7" fmla="*/ 40 h 151"/>
              <a:gd name="T8" fmla="*/ 151 w 151"/>
              <a:gd name="T9" fmla="*/ 137 h 151"/>
              <a:gd name="T10" fmla="*/ 137 w 151"/>
              <a:gd name="T11" fmla="*/ 151 h 151"/>
              <a:gd name="T12" fmla="*/ 123 w 151"/>
              <a:gd name="T13" fmla="*/ 137 h 151"/>
              <a:gd name="T14" fmla="*/ 91 w 151"/>
              <a:gd name="T15" fmla="*/ 60 h 151"/>
              <a:gd name="T16" fmla="*/ 14 w 151"/>
              <a:gd name="T17" fmla="*/ 2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52" y="0"/>
                  <a:pt x="86" y="16"/>
                  <a:pt x="111" y="40"/>
                </a:cubicBezTo>
                <a:cubicBezTo>
                  <a:pt x="136" y="65"/>
                  <a:pt x="151" y="100"/>
                  <a:pt x="151" y="137"/>
                </a:cubicBezTo>
                <a:cubicBezTo>
                  <a:pt x="151" y="145"/>
                  <a:pt x="145" y="151"/>
                  <a:pt x="137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07"/>
                  <a:pt x="111" y="80"/>
                  <a:pt x="91" y="60"/>
                </a:cubicBezTo>
                <a:cubicBezTo>
                  <a:pt x="71" y="41"/>
                  <a:pt x="44" y="28"/>
                  <a:pt x="14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4" name="Group 473"/>
          <p:cNvGrpSpPr/>
          <p:nvPr/>
        </p:nvGrpSpPr>
        <p:grpSpPr>
          <a:xfrm>
            <a:off x="6131014" y="249463"/>
            <a:ext cx="657858" cy="6284727"/>
            <a:chOff x="9129365" y="192340"/>
            <a:chExt cx="657858" cy="6475161"/>
          </a:xfrm>
          <a:solidFill>
            <a:srgbClr val="F2F2F2"/>
          </a:solidFill>
        </p:grpSpPr>
        <p:sp>
          <p:nvSpPr>
            <p:cNvPr id="475" name="Freeform 72"/>
            <p:cNvSpPr>
              <a:spLocks/>
            </p:cNvSpPr>
            <p:nvPr/>
          </p:nvSpPr>
          <p:spPr bwMode="auto">
            <a:xfrm>
              <a:off x="9129365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73"/>
            <p:cNvSpPr>
              <a:spLocks/>
            </p:cNvSpPr>
            <p:nvPr/>
          </p:nvSpPr>
          <p:spPr bwMode="auto">
            <a:xfrm>
              <a:off x="9129365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73"/>
            <p:cNvSpPr>
              <a:spLocks/>
            </p:cNvSpPr>
            <p:nvPr userDrawn="1"/>
          </p:nvSpPr>
          <p:spPr bwMode="auto">
            <a:xfrm>
              <a:off x="9129365" y="6367135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" name="Freeform 188"/>
          <p:cNvSpPr>
            <a:spLocks/>
          </p:cNvSpPr>
          <p:nvPr/>
        </p:nvSpPr>
        <p:spPr bwMode="auto">
          <a:xfrm>
            <a:off x="7408135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Freeform 189"/>
          <p:cNvSpPr>
            <a:spLocks/>
          </p:cNvSpPr>
          <p:nvPr/>
        </p:nvSpPr>
        <p:spPr bwMode="auto">
          <a:xfrm>
            <a:off x="704327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6" name="Group 485"/>
          <p:cNvGrpSpPr/>
          <p:nvPr/>
        </p:nvGrpSpPr>
        <p:grpSpPr>
          <a:xfrm>
            <a:off x="7043279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487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2" name="Freeform 84"/>
          <p:cNvSpPr>
            <a:spLocks/>
          </p:cNvSpPr>
          <p:nvPr/>
        </p:nvSpPr>
        <p:spPr bwMode="auto">
          <a:xfrm flipH="1" flipV="1">
            <a:off x="11385542" y="5895662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Freeform 85"/>
          <p:cNvSpPr>
            <a:spLocks/>
          </p:cNvSpPr>
          <p:nvPr/>
        </p:nvSpPr>
        <p:spPr bwMode="auto">
          <a:xfrm flipH="1" flipV="1">
            <a:off x="11385541" y="5895663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6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6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Freeform 56"/>
          <p:cNvSpPr>
            <a:spLocks/>
          </p:cNvSpPr>
          <p:nvPr/>
        </p:nvSpPr>
        <p:spPr bwMode="auto">
          <a:xfrm flipH="1" flipV="1">
            <a:off x="11862822" y="3064515"/>
            <a:ext cx="184273" cy="177065"/>
          </a:xfrm>
          <a:custGeom>
            <a:avLst/>
            <a:gdLst>
              <a:gd name="T0" fmla="*/ 17 w 42"/>
              <a:gd name="T1" fmla="*/ 37 h 42"/>
              <a:gd name="T2" fmla="*/ 17 w 42"/>
              <a:gd name="T3" fmla="*/ 36 h 42"/>
              <a:gd name="T4" fmla="*/ 5 w 42"/>
              <a:gd name="T5" fmla="*/ 25 h 42"/>
              <a:gd name="T6" fmla="*/ 5 w 42"/>
              <a:gd name="T7" fmla="*/ 25 h 42"/>
              <a:gd name="T8" fmla="*/ 5 w 42"/>
              <a:gd name="T9" fmla="*/ 5 h 42"/>
              <a:gd name="T10" fmla="*/ 25 w 42"/>
              <a:gd name="T11" fmla="*/ 5 h 42"/>
              <a:gd name="T12" fmla="*/ 25 w 42"/>
              <a:gd name="T13" fmla="*/ 5 h 42"/>
              <a:gd name="T14" fmla="*/ 37 w 42"/>
              <a:gd name="T15" fmla="*/ 17 h 42"/>
              <a:gd name="T16" fmla="*/ 37 w 42"/>
              <a:gd name="T17" fmla="*/ 17 h 42"/>
              <a:gd name="T18" fmla="*/ 37 w 42"/>
              <a:gd name="T19" fmla="*/ 37 h 42"/>
              <a:gd name="T20" fmla="*/ 17 w 42"/>
              <a:gd name="T21" fmla="*/ 3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17" y="37"/>
                </a:moveTo>
                <a:cubicBezTo>
                  <a:pt x="17" y="37"/>
                  <a:pt x="17" y="37"/>
                  <a:pt x="17" y="3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0" y="19"/>
                  <a:pt x="0" y="11"/>
                  <a:pt x="5" y="5"/>
                </a:cubicBezTo>
                <a:cubicBezTo>
                  <a:pt x="11" y="0"/>
                  <a:pt x="20" y="0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42" y="22"/>
                  <a:pt x="42" y="31"/>
                  <a:pt x="37" y="37"/>
                </a:cubicBezTo>
                <a:cubicBezTo>
                  <a:pt x="31" y="42"/>
                  <a:pt x="22" y="42"/>
                  <a:pt x="17" y="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57"/>
          <p:cNvSpPr>
            <a:spLocks/>
          </p:cNvSpPr>
          <p:nvPr/>
        </p:nvSpPr>
        <p:spPr bwMode="auto">
          <a:xfrm flipH="1" flipV="1">
            <a:off x="11376338" y="3098496"/>
            <a:ext cx="639429" cy="617047"/>
          </a:xfrm>
          <a:custGeom>
            <a:avLst/>
            <a:gdLst>
              <a:gd name="T0" fmla="*/ 121 w 147"/>
              <a:gd name="T1" fmla="*/ 141 h 146"/>
              <a:gd name="T2" fmla="*/ 121 w 147"/>
              <a:gd name="T3" fmla="*/ 141 h 146"/>
              <a:gd name="T4" fmla="*/ 6 w 147"/>
              <a:gd name="T5" fmla="*/ 25 h 146"/>
              <a:gd name="T6" fmla="*/ 6 w 147"/>
              <a:gd name="T7" fmla="*/ 25 h 146"/>
              <a:gd name="T8" fmla="*/ 6 w 147"/>
              <a:gd name="T9" fmla="*/ 6 h 146"/>
              <a:gd name="T10" fmla="*/ 26 w 147"/>
              <a:gd name="T11" fmla="*/ 6 h 146"/>
              <a:gd name="T12" fmla="*/ 26 w 147"/>
              <a:gd name="T13" fmla="*/ 6 h 146"/>
              <a:gd name="T14" fmla="*/ 141 w 147"/>
              <a:gd name="T15" fmla="*/ 121 h 146"/>
              <a:gd name="T16" fmla="*/ 141 w 147"/>
              <a:gd name="T17" fmla="*/ 121 h 146"/>
              <a:gd name="T18" fmla="*/ 141 w 147"/>
              <a:gd name="T19" fmla="*/ 141 h 146"/>
              <a:gd name="T20" fmla="*/ 121 w 147"/>
              <a:gd name="T21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7" h="146">
                <a:moveTo>
                  <a:pt x="121" y="141"/>
                </a:moveTo>
                <a:cubicBezTo>
                  <a:pt x="121" y="141"/>
                  <a:pt x="121" y="141"/>
                  <a:pt x="121" y="141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0"/>
                  <a:pt x="0" y="11"/>
                  <a:pt x="6" y="6"/>
                </a:cubicBezTo>
                <a:cubicBezTo>
                  <a:pt x="11" y="0"/>
                  <a:pt x="20" y="0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7" y="127"/>
                  <a:pt x="147" y="135"/>
                  <a:pt x="141" y="141"/>
                </a:cubicBezTo>
                <a:cubicBezTo>
                  <a:pt x="136" y="146"/>
                  <a:pt x="127" y="146"/>
                  <a:pt x="121" y="141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82"/>
          <p:cNvSpPr>
            <a:spLocks/>
          </p:cNvSpPr>
          <p:nvPr/>
        </p:nvSpPr>
        <p:spPr bwMode="auto">
          <a:xfrm flipH="1" flipV="1">
            <a:off x="11385535" y="5186538"/>
            <a:ext cx="121620" cy="638509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83"/>
          <p:cNvSpPr>
            <a:spLocks/>
          </p:cNvSpPr>
          <p:nvPr/>
        </p:nvSpPr>
        <p:spPr bwMode="auto">
          <a:xfrm flipH="1" flipV="1">
            <a:off x="11750397" y="5186538"/>
            <a:ext cx="121620" cy="638509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62"/>
          <p:cNvSpPr>
            <a:spLocks/>
          </p:cNvSpPr>
          <p:nvPr/>
        </p:nvSpPr>
        <p:spPr bwMode="auto">
          <a:xfrm flipH="1" flipV="1">
            <a:off x="11385542" y="3770053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63"/>
          <p:cNvSpPr>
            <a:spLocks/>
          </p:cNvSpPr>
          <p:nvPr/>
        </p:nvSpPr>
        <p:spPr bwMode="auto">
          <a:xfrm flipH="1" flipV="1">
            <a:off x="11385541" y="3770053"/>
            <a:ext cx="294838" cy="291531"/>
          </a:xfrm>
          <a:custGeom>
            <a:avLst/>
            <a:gdLst>
              <a:gd name="T0" fmla="*/ 1 w 68"/>
              <a:gd name="T1" fmla="*/ 55 h 69"/>
              <a:gd name="T2" fmla="*/ 1 w 68"/>
              <a:gd name="T3" fmla="*/ 55 h 69"/>
              <a:gd name="T4" fmla="*/ 17 w 68"/>
              <a:gd name="T5" fmla="*/ 17 h 69"/>
              <a:gd name="T6" fmla="*/ 54 w 68"/>
              <a:gd name="T7" fmla="*/ 2 h 69"/>
              <a:gd name="T8" fmla="*/ 68 w 68"/>
              <a:gd name="T9" fmla="*/ 16 h 69"/>
              <a:gd name="T10" fmla="*/ 54 w 68"/>
              <a:gd name="T11" fmla="*/ 30 h 69"/>
              <a:gd name="T12" fmla="*/ 53 w 68"/>
              <a:gd name="T13" fmla="*/ 30 h 69"/>
              <a:gd name="T14" fmla="*/ 36 w 68"/>
              <a:gd name="T15" fmla="*/ 37 h 69"/>
              <a:gd name="T16" fmla="*/ 29 w 68"/>
              <a:gd name="T17" fmla="*/ 54 h 69"/>
              <a:gd name="T18" fmla="*/ 29 w 68"/>
              <a:gd name="T19" fmla="*/ 55 h 69"/>
              <a:gd name="T20" fmla="*/ 15 w 68"/>
              <a:gd name="T21" fmla="*/ 69 h 69"/>
              <a:gd name="T22" fmla="*/ 1 w 68"/>
              <a:gd name="T23" fmla="*/ 5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9">
                <a:moveTo>
                  <a:pt x="1" y="55"/>
                </a:moveTo>
                <a:cubicBezTo>
                  <a:pt x="1" y="55"/>
                  <a:pt x="1" y="55"/>
                  <a:pt x="1" y="55"/>
                </a:cubicBezTo>
                <a:cubicBezTo>
                  <a:pt x="1" y="55"/>
                  <a:pt x="0" y="34"/>
                  <a:pt x="17" y="17"/>
                </a:cubicBezTo>
                <a:cubicBezTo>
                  <a:pt x="33" y="0"/>
                  <a:pt x="54" y="2"/>
                  <a:pt x="54" y="2"/>
                </a:cubicBezTo>
                <a:cubicBezTo>
                  <a:pt x="62" y="2"/>
                  <a:pt x="68" y="8"/>
                  <a:pt x="68" y="16"/>
                </a:cubicBezTo>
                <a:cubicBezTo>
                  <a:pt x="68" y="23"/>
                  <a:pt x="62" y="30"/>
                  <a:pt x="54" y="30"/>
                </a:cubicBezTo>
                <a:cubicBezTo>
                  <a:pt x="54" y="30"/>
                  <a:pt x="54" y="30"/>
                  <a:pt x="53" y="30"/>
                </a:cubicBezTo>
                <a:cubicBezTo>
                  <a:pt x="51" y="30"/>
                  <a:pt x="43" y="30"/>
                  <a:pt x="36" y="37"/>
                </a:cubicBezTo>
                <a:cubicBezTo>
                  <a:pt x="29" y="44"/>
                  <a:pt x="29" y="52"/>
                  <a:pt x="29" y="54"/>
                </a:cubicBezTo>
                <a:cubicBezTo>
                  <a:pt x="29" y="54"/>
                  <a:pt x="29" y="54"/>
                  <a:pt x="29" y="55"/>
                </a:cubicBezTo>
                <a:cubicBezTo>
                  <a:pt x="29" y="62"/>
                  <a:pt x="23" y="69"/>
                  <a:pt x="15" y="69"/>
                </a:cubicBezTo>
                <a:cubicBezTo>
                  <a:pt x="7" y="69"/>
                  <a:pt x="1" y="62"/>
                  <a:pt x="1" y="55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60"/>
          <p:cNvSpPr>
            <a:spLocks/>
          </p:cNvSpPr>
          <p:nvPr/>
        </p:nvSpPr>
        <p:spPr bwMode="auto">
          <a:xfrm flipH="1" flipV="1">
            <a:off x="11385542" y="4480982"/>
            <a:ext cx="656014" cy="638509"/>
          </a:xfrm>
          <a:custGeom>
            <a:avLst/>
            <a:gdLst>
              <a:gd name="T0" fmla="*/ 123 w 151"/>
              <a:gd name="T1" fmla="*/ 14 h 151"/>
              <a:gd name="T2" fmla="*/ 137 w 151"/>
              <a:gd name="T3" fmla="*/ 0 h 151"/>
              <a:gd name="T4" fmla="*/ 151 w 151"/>
              <a:gd name="T5" fmla="*/ 14 h 151"/>
              <a:gd name="T6" fmla="*/ 111 w 151"/>
              <a:gd name="T7" fmla="*/ 111 h 151"/>
              <a:gd name="T8" fmla="*/ 14 w 151"/>
              <a:gd name="T9" fmla="*/ 151 h 151"/>
              <a:gd name="T10" fmla="*/ 0 w 151"/>
              <a:gd name="T11" fmla="*/ 137 h 151"/>
              <a:gd name="T12" fmla="*/ 14 w 151"/>
              <a:gd name="T13" fmla="*/ 123 h 151"/>
              <a:gd name="T14" fmla="*/ 91 w 151"/>
              <a:gd name="T15" fmla="*/ 91 h 151"/>
              <a:gd name="T16" fmla="*/ 123 w 151"/>
              <a:gd name="T17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23" y="14"/>
                </a:moveTo>
                <a:cubicBezTo>
                  <a:pt x="123" y="6"/>
                  <a:pt x="12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51"/>
                  <a:pt x="136" y="86"/>
                  <a:pt x="111" y="111"/>
                </a:cubicBezTo>
                <a:cubicBezTo>
                  <a:pt x="86" y="135"/>
                  <a:pt x="5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129"/>
                  <a:pt x="6" y="123"/>
                  <a:pt x="14" y="123"/>
                </a:cubicBezTo>
                <a:cubicBezTo>
                  <a:pt x="44" y="123"/>
                  <a:pt x="71" y="110"/>
                  <a:pt x="91" y="91"/>
                </a:cubicBezTo>
                <a:cubicBezTo>
                  <a:pt x="111" y="71"/>
                  <a:pt x="123" y="44"/>
                  <a:pt x="123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61"/>
          <p:cNvSpPr>
            <a:spLocks/>
          </p:cNvSpPr>
          <p:nvPr/>
        </p:nvSpPr>
        <p:spPr bwMode="auto">
          <a:xfrm flipH="1" flipV="1">
            <a:off x="11746719" y="4831535"/>
            <a:ext cx="294838" cy="287955"/>
          </a:xfrm>
          <a:custGeom>
            <a:avLst/>
            <a:gdLst>
              <a:gd name="T0" fmla="*/ 67 w 68"/>
              <a:gd name="T1" fmla="*/ 14 h 68"/>
              <a:gd name="T2" fmla="*/ 67 w 68"/>
              <a:gd name="T3" fmla="*/ 14 h 68"/>
              <a:gd name="T4" fmla="*/ 52 w 68"/>
              <a:gd name="T5" fmla="*/ 51 h 68"/>
              <a:gd name="T6" fmla="*/ 14 w 68"/>
              <a:gd name="T7" fmla="*/ 67 h 68"/>
              <a:gd name="T8" fmla="*/ 0 w 68"/>
              <a:gd name="T9" fmla="*/ 53 h 68"/>
              <a:gd name="T10" fmla="*/ 14 w 68"/>
              <a:gd name="T11" fmla="*/ 39 h 68"/>
              <a:gd name="T12" fmla="*/ 15 w 68"/>
              <a:gd name="T13" fmla="*/ 39 h 68"/>
              <a:gd name="T14" fmla="*/ 32 w 68"/>
              <a:gd name="T15" fmla="*/ 31 h 68"/>
              <a:gd name="T16" fmla="*/ 39 w 68"/>
              <a:gd name="T17" fmla="*/ 14 h 68"/>
              <a:gd name="T18" fmla="*/ 39 w 68"/>
              <a:gd name="T19" fmla="*/ 14 h 68"/>
              <a:gd name="T20" fmla="*/ 53 w 68"/>
              <a:gd name="T21" fmla="*/ 0 h 68"/>
              <a:gd name="T22" fmla="*/ 67 w 68"/>
              <a:gd name="T23" fmla="*/ 1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67" y="14"/>
                </a:moveTo>
                <a:cubicBezTo>
                  <a:pt x="67" y="14"/>
                  <a:pt x="67" y="14"/>
                  <a:pt x="67" y="14"/>
                </a:cubicBezTo>
                <a:cubicBezTo>
                  <a:pt x="67" y="14"/>
                  <a:pt x="68" y="34"/>
                  <a:pt x="52" y="51"/>
                </a:cubicBezTo>
                <a:cubicBezTo>
                  <a:pt x="35" y="68"/>
                  <a:pt x="14" y="67"/>
                  <a:pt x="14" y="67"/>
                </a:cubicBezTo>
                <a:cubicBezTo>
                  <a:pt x="6" y="67"/>
                  <a:pt x="0" y="60"/>
                  <a:pt x="0" y="53"/>
                </a:cubicBezTo>
                <a:cubicBezTo>
                  <a:pt x="0" y="45"/>
                  <a:pt x="6" y="39"/>
                  <a:pt x="14" y="39"/>
                </a:cubicBezTo>
                <a:cubicBezTo>
                  <a:pt x="14" y="39"/>
                  <a:pt x="15" y="39"/>
                  <a:pt x="15" y="39"/>
                </a:cubicBezTo>
                <a:cubicBezTo>
                  <a:pt x="18" y="39"/>
                  <a:pt x="25" y="38"/>
                  <a:pt x="32" y="31"/>
                </a:cubicBezTo>
                <a:cubicBezTo>
                  <a:pt x="39" y="24"/>
                  <a:pt x="39" y="16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6"/>
                  <a:pt x="46" y="0"/>
                  <a:pt x="53" y="0"/>
                </a:cubicBezTo>
                <a:cubicBezTo>
                  <a:pt x="61" y="0"/>
                  <a:pt x="67" y="6"/>
                  <a:pt x="67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2" name="Group 501"/>
          <p:cNvGrpSpPr/>
          <p:nvPr/>
        </p:nvGrpSpPr>
        <p:grpSpPr>
          <a:xfrm>
            <a:off x="11555069" y="2358963"/>
            <a:ext cx="486481" cy="642087"/>
            <a:chOff x="11542713" y="2365770"/>
            <a:chExt cx="486481" cy="661542"/>
          </a:xfrm>
          <a:solidFill>
            <a:srgbClr val="F2F2F2"/>
          </a:solidFill>
        </p:grpSpPr>
        <p:sp>
          <p:nvSpPr>
            <p:cNvPr id="512" name="Freeform 50"/>
            <p:cNvSpPr>
              <a:spLocks/>
            </p:cNvSpPr>
            <p:nvPr/>
          </p:nvSpPr>
          <p:spPr bwMode="auto">
            <a:xfrm flipH="1" flipV="1">
              <a:off x="11907574" y="2365770"/>
              <a:ext cx="121620" cy="661542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1"/>
            <p:cNvSpPr>
              <a:spLocks/>
            </p:cNvSpPr>
            <p:nvPr/>
          </p:nvSpPr>
          <p:spPr bwMode="auto">
            <a:xfrm flipH="1" flipV="1">
              <a:off x="11542713" y="2365770"/>
              <a:ext cx="121620" cy="661542"/>
            </a:xfrm>
            <a:custGeom>
              <a:avLst/>
              <a:gdLst>
                <a:gd name="T0" fmla="*/ 0 w 28"/>
                <a:gd name="T1" fmla="*/ 138 h 152"/>
                <a:gd name="T2" fmla="*/ 0 w 28"/>
                <a:gd name="T3" fmla="*/ 138 h 152"/>
                <a:gd name="T4" fmla="*/ 0 w 28"/>
                <a:gd name="T5" fmla="*/ 15 h 152"/>
                <a:gd name="T6" fmla="*/ 0 w 28"/>
                <a:gd name="T7" fmla="*/ 15 h 152"/>
                <a:gd name="T8" fmla="*/ 14 w 28"/>
                <a:gd name="T9" fmla="*/ 0 h 152"/>
                <a:gd name="T10" fmla="*/ 28 w 28"/>
                <a:gd name="T11" fmla="*/ 15 h 152"/>
                <a:gd name="T12" fmla="*/ 28 w 28"/>
                <a:gd name="T13" fmla="*/ 15 h 152"/>
                <a:gd name="T14" fmla="*/ 28 w 28"/>
                <a:gd name="T15" fmla="*/ 138 h 152"/>
                <a:gd name="T16" fmla="*/ 28 w 28"/>
                <a:gd name="T17" fmla="*/ 138 h 152"/>
                <a:gd name="T18" fmla="*/ 14 w 28"/>
                <a:gd name="T19" fmla="*/ 152 h 152"/>
                <a:gd name="T20" fmla="*/ 0 w 28"/>
                <a:gd name="T2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2">
                  <a:moveTo>
                    <a:pt x="0" y="138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45"/>
                    <a:pt x="2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11380007" y="938894"/>
            <a:ext cx="667072" cy="651029"/>
            <a:chOff x="11367653" y="902691"/>
            <a:chExt cx="667071" cy="670756"/>
          </a:xfrm>
          <a:solidFill>
            <a:srgbClr val="F2F2F2"/>
          </a:solidFill>
        </p:grpSpPr>
        <p:sp>
          <p:nvSpPr>
            <p:cNvPr id="510" name="Freeform 68"/>
            <p:cNvSpPr>
              <a:spLocks/>
            </p:cNvSpPr>
            <p:nvPr/>
          </p:nvSpPr>
          <p:spPr bwMode="auto">
            <a:xfrm flipH="1" flipV="1">
              <a:off x="11367653" y="1391017"/>
              <a:ext cx="182430" cy="182430"/>
            </a:xfrm>
            <a:custGeom>
              <a:avLst/>
              <a:gdLst>
                <a:gd name="T0" fmla="*/ 25 w 42"/>
                <a:gd name="T1" fmla="*/ 5 h 42"/>
                <a:gd name="T2" fmla="*/ 25 w 42"/>
                <a:gd name="T3" fmla="*/ 6 h 42"/>
                <a:gd name="T4" fmla="*/ 37 w 42"/>
                <a:gd name="T5" fmla="*/ 17 h 42"/>
                <a:gd name="T6" fmla="*/ 37 w 42"/>
                <a:gd name="T7" fmla="*/ 17 h 42"/>
                <a:gd name="T8" fmla="*/ 37 w 42"/>
                <a:gd name="T9" fmla="*/ 37 h 42"/>
                <a:gd name="T10" fmla="*/ 17 w 42"/>
                <a:gd name="T11" fmla="*/ 37 h 42"/>
                <a:gd name="T12" fmla="*/ 17 w 42"/>
                <a:gd name="T13" fmla="*/ 37 h 42"/>
                <a:gd name="T14" fmla="*/ 6 w 42"/>
                <a:gd name="T15" fmla="*/ 25 h 42"/>
                <a:gd name="T16" fmla="*/ 6 w 42"/>
                <a:gd name="T17" fmla="*/ 25 h 42"/>
                <a:gd name="T18" fmla="*/ 6 w 42"/>
                <a:gd name="T19" fmla="*/ 5 h 42"/>
                <a:gd name="T20" fmla="*/ 25 w 42"/>
                <a:gd name="T2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25" y="5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3"/>
                    <a:pt x="42" y="31"/>
                    <a:pt x="37" y="37"/>
                  </a:cubicBezTo>
                  <a:cubicBezTo>
                    <a:pt x="32" y="42"/>
                    <a:pt x="23" y="4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69"/>
            <p:cNvSpPr>
              <a:spLocks/>
            </p:cNvSpPr>
            <p:nvPr/>
          </p:nvSpPr>
          <p:spPr bwMode="auto">
            <a:xfrm flipH="1" flipV="1">
              <a:off x="11398981" y="902691"/>
              <a:ext cx="635743" cy="635744"/>
            </a:xfrm>
            <a:custGeom>
              <a:avLst/>
              <a:gdLst>
                <a:gd name="T0" fmla="*/ 25 w 146"/>
                <a:gd name="T1" fmla="*/ 5 h 146"/>
                <a:gd name="T2" fmla="*/ 25 w 146"/>
                <a:gd name="T3" fmla="*/ 5 h 146"/>
                <a:gd name="T4" fmla="*/ 141 w 146"/>
                <a:gd name="T5" fmla="*/ 121 h 146"/>
                <a:gd name="T6" fmla="*/ 141 w 146"/>
                <a:gd name="T7" fmla="*/ 121 h 146"/>
                <a:gd name="T8" fmla="*/ 141 w 146"/>
                <a:gd name="T9" fmla="*/ 140 h 146"/>
                <a:gd name="T10" fmla="*/ 121 w 146"/>
                <a:gd name="T11" fmla="*/ 140 h 146"/>
                <a:gd name="T12" fmla="*/ 121 w 146"/>
                <a:gd name="T13" fmla="*/ 140 h 146"/>
                <a:gd name="T14" fmla="*/ 5 w 146"/>
                <a:gd name="T15" fmla="*/ 25 h 146"/>
                <a:gd name="T16" fmla="*/ 5 w 146"/>
                <a:gd name="T17" fmla="*/ 25 h 146"/>
                <a:gd name="T18" fmla="*/ 5 w 146"/>
                <a:gd name="T19" fmla="*/ 5 h 146"/>
                <a:gd name="T20" fmla="*/ 25 w 146"/>
                <a:gd name="T21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6" y="126"/>
                    <a:pt x="146" y="135"/>
                    <a:pt x="141" y="140"/>
                  </a:cubicBezTo>
                  <a:cubicBezTo>
                    <a:pt x="135" y="146"/>
                    <a:pt x="126" y="146"/>
                    <a:pt x="121" y="140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11385541" y="1653396"/>
            <a:ext cx="656016" cy="642087"/>
            <a:chOff x="11373180" y="1638836"/>
            <a:chExt cx="656016" cy="661542"/>
          </a:xfrm>
          <a:solidFill>
            <a:srgbClr val="F2F2F2"/>
          </a:solidFill>
        </p:grpSpPr>
        <p:sp>
          <p:nvSpPr>
            <p:cNvPr id="508" name="Freeform 66"/>
            <p:cNvSpPr>
              <a:spLocks/>
            </p:cNvSpPr>
            <p:nvPr/>
          </p:nvSpPr>
          <p:spPr bwMode="auto">
            <a:xfrm flipH="1" flipV="1">
              <a:off x="11373180" y="1638836"/>
              <a:ext cx="656015" cy="661542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67"/>
            <p:cNvSpPr>
              <a:spLocks/>
            </p:cNvSpPr>
            <p:nvPr/>
          </p:nvSpPr>
          <p:spPr bwMode="auto">
            <a:xfrm flipH="1" flipV="1">
              <a:off x="11734358" y="2000012"/>
              <a:ext cx="294838" cy="300366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11385542" y="247650"/>
            <a:ext cx="656014" cy="638509"/>
            <a:chOff x="11373180" y="190501"/>
            <a:chExt cx="656015" cy="657856"/>
          </a:xfrm>
          <a:solidFill>
            <a:srgbClr val="F2F2F2"/>
          </a:solidFill>
        </p:grpSpPr>
        <p:sp>
          <p:nvSpPr>
            <p:cNvPr id="506" name="Freeform 58"/>
            <p:cNvSpPr>
              <a:spLocks/>
            </p:cNvSpPr>
            <p:nvPr/>
          </p:nvSpPr>
          <p:spPr bwMode="auto">
            <a:xfrm flipH="1" flipV="1">
              <a:off x="11373180" y="190501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9"/>
            <p:cNvSpPr>
              <a:spLocks/>
            </p:cNvSpPr>
            <p:nvPr/>
          </p:nvSpPr>
          <p:spPr bwMode="auto">
            <a:xfrm flipH="1" flipV="1">
              <a:off x="11373180" y="190501"/>
              <a:ext cx="294838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5" name="Freeform 170"/>
          <p:cNvSpPr>
            <a:spLocks/>
          </p:cNvSpPr>
          <p:nvPr/>
        </p:nvSpPr>
        <p:spPr bwMode="auto">
          <a:xfrm flipH="1" flipV="1">
            <a:off x="10629935" y="5895662"/>
            <a:ext cx="657857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171"/>
          <p:cNvSpPr>
            <a:spLocks/>
          </p:cNvSpPr>
          <p:nvPr/>
        </p:nvSpPr>
        <p:spPr bwMode="auto">
          <a:xfrm flipH="1" flipV="1">
            <a:off x="10629919" y="5895663"/>
            <a:ext cx="296680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7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8" name="Group 527"/>
          <p:cNvGrpSpPr/>
          <p:nvPr/>
        </p:nvGrpSpPr>
        <p:grpSpPr>
          <a:xfrm>
            <a:off x="10629935" y="247650"/>
            <a:ext cx="657857" cy="638509"/>
            <a:chOff x="10625243" y="190501"/>
            <a:chExt cx="657856" cy="657856"/>
          </a:xfrm>
          <a:solidFill>
            <a:srgbClr val="F2F2F2"/>
          </a:solidFill>
        </p:grpSpPr>
        <p:sp>
          <p:nvSpPr>
            <p:cNvPr id="529" name="Freeform 92"/>
            <p:cNvSpPr>
              <a:spLocks/>
            </p:cNvSpPr>
            <p:nvPr/>
          </p:nvSpPr>
          <p:spPr bwMode="auto">
            <a:xfrm flipH="1" flipV="1">
              <a:off x="10625243" y="190501"/>
              <a:ext cx="657856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93"/>
            <p:cNvSpPr>
              <a:spLocks/>
            </p:cNvSpPr>
            <p:nvPr/>
          </p:nvSpPr>
          <p:spPr bwMode="auto">
            <a:xfrm flipH="1" flipV="1">
              <a:off x="10625243" y="190501"/>
              <a:ext cx="296680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7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7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8" name="Freeform 8"/>
          <p:cNvSpPr>
            <a:spLocks/>
          </p:cNvSpPr>
          <p:nvPr/>
        </p:nvSpPr>
        <p:spPr bwMode="auto">
          <a:xfrm>
            <a:off x="3152740" y="5897487"/>
            <a:ext cx="657858" cy="636721"/>
          </a:xfrm>
          <a:custGeom>
            <a:avLst/>
            <a:gdLst>
              <a:gd name="T0" fmla="*/ 14 w 151"/>
              <a:gd name="T1" fmla="*/ 28 h 151"/>
              <a:gd name="T2" fmla="*/ 0 w 151"/>
              <a:gd name="T3" fmla="*/ 14 h 151"/>
              <a:gd name="T4" fmla="*/ 14 w 151"/>
              <a:gd name="T5" fmla="*/ 0 h 151"/>
              <a:gd name="T6" fmla="*/ 111 w 151"/>
              <a:gd name="T7" fmla="*/ 40 h 151"/>
              <a:gd name="T8" fmla="*/ 151 w 151"/>
              <a:gd name="T9" fmla="*/ 137 h 151"/>
              <a:gd name="T10" fmla="*/ 137 w 151"/>
              <a:gd name="T11" fmla="*/ 151 h 151"/>
              <a:gd name="T12" fmla="*/ 123 w 151"/>
              <a:gd name="T13" fmla="*/ 137 h 151"/>
              <a:gd name="T14" fmla="*/ 91 w 151"/>
              <a:gd name="T15" fmla="*/ 60 h 151"/>
              <a:gd name="T16" fmla="*/ 14 w 151"/>
              <a:gd name="T17" fmla="*/ 2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52" y="0"/>
                  <a:pt x="86" y="16"/>
                  <a:pt x="111" y="40"/>
                </a:cubicBezTo>
                <a:cubicBezTo>
                  <a:pt x="136" y="65"/>
                  <a:pt x="151" y="100"/>
                  <a:pt x="151" y="137"/>
                </a:cubicBezTo>
                <a:cubicBezTo>
                  <a:pt x="151" y="145"/>
                  <a:pt x="145" y="151"/>
                  <a:pt x="137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07"/>
                  <a:pt x="111" y="80"/>
                  <a:pt x="91" y="60"/>
                </a:cubicBezTo>
                <a:cubicBezTo>
                  <a:pt x="71" y="41"/>
                  <a:pt x="44" y="28"/>
                  <a:pt x="14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" name="Group 541"/>
          <p:cNvGrpSpPr/>
          <p:nvPr/>
        </p:nvGrpSpPr>
        <p:grpSpPr>
          <a:xfrm>
            <a:off x="3152740" y="249463"/>
            <a:ext cx="657858" cy="6284727"/>
            <a:chOff x="9129365" y="192340"/>
            <a:chExt cx="657858" cy="6475161"/>
          </a:xfrm>
          <a:solidFill>
            <a:srgbClr val="F2F2F2"/>
          </a:solidFill>
        </p:grpSpPr>
        <p:sp>
          <p:nvSpPr>
            <p:cNvPr id="543" name="Freeform 72"/>
            <p:cNvSpPr>
              <a:spLocks/>
            </p:cNvSpPr>
            <p:nvPr/>
          </p:nvSpPr>
          <p:spPr bwMode="auto">
            <a:xfrm>
              <a:off x="9129365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73"/>
            <p:cNvSpPr>
              <a:spLocks/>
            </p:cNvSpPr>
            <p:nvPr/>
          </p:nvSpPr>
          <p:spPr bwMode="auto">
            <a:xfrm>
              <a:off x="9129365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73"/>
            <p:cNvSpPr>
              <a:spLocks/>
            </p:cNvSpPr>
            <p:nvPr userDrawn="1"/>
          </p:nvSpPr>
          <p:spPr bwMode="auto">
            <a:xfrm>
              <a:off x="9129365" y="6367135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9" name="Freeform 188"/>
          <p:cNvSpPr>
            <a:spLocks/>
          </p:cNvSpPr>
          <p:nvPr/>
        </p:nvSpPr>
        <p:spPr bwMode="auto">
          <a:xfrm>
            <a:off x="442986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189"/>
          <p:cNvSpPr>
            <a:spLocks/>
          </p:cNvSpPr>
          <p:nvPr/>
        </p:nvSpPr>
        <p:spPr bwMode="auto">
          <a:xfrm>
            <a:off x="4064999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4" name="Group 553"/>
          <p:cNvGrpSpPr/>
          <p:nvPr/>
        </p:nvGrpSpPr>
        <p:grpSpPr>
          <a:xfrm>
            <a:off x="4065006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555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0" name="Freeform 84"/>
          <p:cNvSpPr>
            <a:spLocks/>
          </p:cNvSpPr>
          <p:nvPr/>
        </p:nvSpPr>
        <p:spPr bwMode="auto">
          <a:xfrm flipH="1" flipV="1">
            <a:off x="5384609" y="5895662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Freeform 85"/>
          <p:cNvSpPr>
            <a:spLocks/>
          </p:cNvSpPr>
          <p:nvPr/>
        </p:nvSpPr>
        <p:spPr bwMode="auto">
          <a:xfrm flipH="1" flipV="1">
            <a:off x="5384608" y="5895663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6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6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5" name="Group 564"/>
          <p:cNvGrpSpPr/>
          <p:nvPr/>
        </p:nvGrpSpPr>
        <p:grpSpPr>
          <a:xfrm>
            <a:off x="5384609" y="247650"/>
            <a:ext cx="656014" cy="638509"/>
            <a:chOff x="11373180" y="190501"/>
            <a:chExt cx="656015" cy="657856"/>
          </a:xfrm>
          <a:solidFill>
            <a:srgbClr val="F2F2F2"/>
          </a:solidFill>
        </p:grpSpPr>
        <p:sp>
          <p:nvSpPr>
            <p:cNvPr id="566" name="Freeform 58"/>
            <p:cNvSpPr>
              <a:spLocks/>
            </p:cNvSpPr>
            <p:nvPr/>
          </p:nvSpPr>
          <p:spPr bwMode="auto">
            <a:xfrm flipH="1" flipV="1">
              <a:off x="11373180" y="190501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59"/>
            <p:cNvSpPr>
              <a:spLocks/>
            </p:cNvSpPr>
            <p:nvPr/>
          </p:nvSpPr>
          <p:spPr bwMode="auto">
            <a:xfrm flipH="1" flipV="1">
              <a:off x="11373180" y="190501"/>
              <a:ext cx="294838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1" name="Freeform 170"/>
          <p:cNvSpPr>
            <a:spLocks/>
          </p:cNvSpPr>
          <p:nvPr/>
        </p:nvSpPr>
        <p:spPr bwMode="auto">
          <a:xfrm flipH="1" flipV="1">
            <a:off x="4636357" y="5895662"/>
            <a:ext cx="657857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Freeform 171"/>
          <p:cNvSpPr>
            <a:spLocks/>
          </p:cNvSpPr>
          <p:nvPr/>
        </p:nvSpPr>
        <p:spPr bwMode="auto">
          <a:xfrm flipH="1" flipV="1">
            <a:off x="4636357" y="5895663"/>
            <a:ext cx="296680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7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6" name="Group 575"/>
          <p:cNvGrpSpPr/>
          <p:nvPr/>
        </p:nvGrpSpPr>
        <p:grpSpPr>
          <a:xfrm>
            <a:off x="4636357" y="247650"/>
            <a:ext cx="657857" cy="638509"/>
            <a:chOff x="10625243" y="190501"/>
            <a:chExt cx="657856" cy="657856"/>
          </a:xfrm>
          <a:solidFill>
            <a:srgbClr val="F2F2F2"/>
          </a:solidFill>
        </p:grpSpPr>
        <p:sp>
          <p:nvSpPr>
            <p:cNvPr id="577" name="Freeform 92"/>
            <p:cNvSpPr>
              <a:spLocks/>
            </p:cNvSpPr>
            <p:nvPr/>
          </p:nvSpPr>
          <p:spPr bwMode="auto">
            <a:xfrm flipH="1" flipV="1">
              <a:off x="10625243" y="190501"/>
              <a:ext cx="657856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93"/>
            <p:cNvSpPr>
              <a:spLocks/>
            </p:cNvSpPr>
            <p:nvPr/>
          </p:nvSpPr>
          <p:spPr bwMode="auto">
            <a:xfrm flipH="1" flipV="1">
              <a:off x="10625243" y="190501"/>
              <a:ext cx="296680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7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7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2" name="Freeform 8"/>
          <p:cNvSpPr>
            <a:spLocks/>
          </p:cNvSpPr>
          <p:nvPr/>
        </p:nvSpPr>
        <p:spPr bwMode="auto">
          <a:xfrm>
            <a:off x="143141" y="5897487"/>
            <a:ext cx="657858" cy="636721"/>
          </a:xfrm>
          <a:custGeom>
            <a:avLst/>
            <a:gdLst>
              <a:gd name="T0" fmla="*/ 14 w 151"/>
              <a:gd name="T1" fmla="*/ 28 h 151"/>
              <a:gd name="T2" fmla="*/ 0 w 151"/>
              <a:gd name="T3" fmla="*/ 14 h 151"/>
              <a:gd name="T4" fmla="*/ 14 w 151"/>
              <a:gd name="T5" fmla="*/ 0 h 151"/>
              <a:gd name="T6" fmla="*/ 111 w 151"/>
              <a:gd name="T7" fmla="*/ 40 h 151"/>
              <a:gd name="T8" fmla="*/ 151 w 151"/>
              <a:gd name="T9" fmla="*/ 137 h 151"/>
              <a:gd name="T10" fmla="*/ 137 w 151"/>
              <a:gd name="T11" fmla="*/ 151 h 151"/>
              <a:gd name="T12" fmla="*/ 123 w 151"/>
              <a:gd name="T13" fmla="*/ 137 h 151"/>
              <a:gd name="T14" fmla="*/ 91 w 151"/>
              <a:gd name="T15" fmla="*/ 60 h 151"/>
              <a:gd name="T16" fmla="*/ 14 w 151"/>
              <a:gd name="T17" fmla="*/ 2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52" y="0"/>
                  <a:pt x="86" y="16"/>
                  <a:pt x="111" y="40"/>
                </a:cubicBezTo>
                <a:cubicBezTo>
                  <a:pt x="136" y="65"/>
                  <a:pt x="151" y="100"/>
                  <a:pt x="151" y="137"/>
                </a:cubicBezTo>
                <a:cubicBezTo>
                  <a:pt x="151" y="145"/>
                  <a:pt x="145" y="151"/>
                  <a:pt x="137" y="151"/>
                </a:cubicBezTo>
                <a:cubicBezTo>
                  <a:pt x="129" y="151"/>
                  <a:pt x="123" y="145"/>
                  <a:pt x="123" y="137"/>
                </a:cubicBezTo>
                <a:cubicBezTo>
                  <a:pt x="123" y="107"/>
                  <a:pt x="111" y="80"/>
                  <a:pt x="91" y="60"/>
                </a:cubicBezTo>
                <a:cubicBezTo>
                  <a:pt x="71" y="41"/>
                  <a:pt x="44" y="28"/>
                  <a:pt x="14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32"/>
          <p:cNvSpPr>
            <a:spLocks/>
          </p:cNvSpPr>
          <p:nvPr/>
        </p:nvSpPr>
        <p:spPr bwMode="auto">
          <a:xfrm>
            <a:off x="143141" y="3069905"/>
            <a:ext cx="657858" cy="642087"/>
          </a:xfrm>
          <a:custGeom>
            <a:avLst/>
            <a:gdLst>
              <a:gd name="T0" fmla="*/ 123 w 151"/>
              <a:gd name="T1" fmla="*/ 15 h 152"/>
              <a:gd name="T2" fmla="*/ 137 w 151"/>
              <a:gd name="T3" fmla="*/ 0 h 152"/>
              <a:gd name="T4" fmla="*/ 151 w 151"/>
              <a:gd name="T5" fmla="*/ 15 h 152"/>
              <a:gd name="T6" fmla="*/ 111 w 151"/>
              <a:gd name="T7" fmla="*/ 111 h 152"/>
              <a:gd name="T8" fmla="*/ 14 w 151"/>
              <a:gd name="T9" fmla="*/ 152 h 152"/>
              <a:gd name="T10" fmla="*/ 0 w 151"/>
              <a:gd name="T11" fmla="*/ 138 h 152"/>
              <a:gd name="T12" fmla="*/ 14 w 151"/>
              <a:gd name="T13" fmla="*/ 124 h 152"/>
              <a:gd name="T14" fmla="*/ 91 w 151"/>
              <a:gd name="T15" fmla="*/ 92 h 152"/>
              <a:gd name="T16" fmla="*/ 123 w 151"/>
              <a:gd name="T17" fmla="*/ 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2">
                <a:moveTo>
                  <a:pt x="123" y="15"/>
                </a:moveTo>
                <a:cubicBezTo>
                  <a:pt x="123" y="7"/>
                  <a:pt x="129" y="0"/>
                  <a:pt x="137" y="0"/>
                </a:cubicBezTo>
                <a:cubicBezTo>
                  <a:pt x="145" y="0"/>
                  <a:pt x="151" y="7"/>
                  <a:pt x="151" y="15"/>
                </a:cubicBezTo>
                <a:cubicBezTo>
                  <a:pt x="151" y="52"/>
                  <a:pt x="136" y="87"/>
                  <a:pt x="111" y="111"/>
                </a:cubicBezTo>
                <a:cubicBezTo>
                  <a:pt x="86" y="136"/>
                  <a:pt x="52" y="152"/>
                  <a:pt x="14" y="152"/>
                </a:cubicBezTo>
                <a:cubicBezTo>
                  <a:pt x="6" y="152"/>
                  <a:pt x="0" y="145"/>
                  <a:pt x="0" y="138"/>
                </a:cubicBezTo>
                <a:cubicBezTo>
                  <a:pt x="0" y="130"/>
                  <a:pt x="6" y="124"/>
                  <a:pt x="14" y="124"/>
                </a:cubicBezTo>
                <a:cubicBezTo>
                  <a:pt x="44" y="124"/>
                  <a:pt x="71" y="111"/>
                  <a:pt x="91" y="92"/>
                </a:cubicBezTo>
                <a:cubicBezTo>
                  <a:pt x="111" y="72"/>
                  <a:pt x="123" y="45"/>
                  <a:pt x="123" y="15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Freeform 33"/>
          <p:cNvSpPr>
            <a:spLocks/>
          </p:cNvSpPr>
          <p:nvPr/>
        </p:nvSpPr>
        <p:spPr bwMode="auto">
          <a:xfrm>
            <a:off x="143143" y="3069883"/>
            <a:ext cx="294838" cy="291532"/>
          </a:xfrm>
          <a:custGeom>
            <a:avLst/>
            <a:gdLst>
              <a:gd name="T0" fmla="*/ 67 w 68"/>
              <a:gd name="T1" fmla="*/ 15 h 69"/>
              <a:gd name="T2" fmla="*/ 67 w 68"/>
              <a:gd name="T3" fmla="*/ 15 h 69"/>
              <a:gd name="T4" fmla="*/ 51 w 68"/>
              <a:gd name="T5" fmla="*/ 52 h 69"/>
              <a:gd name="T6" fmla="*/ 14 w 68"/>
              <a:gd name="T7" fmla="*/ 68 h 69"/>
              <a:gd name="T8" fmla="*/ 0 w 68"/>
              <a:gd name="T9" fmla="*/ 53 h 69"/>
              <a:gd name="T10" fmla="*/ 14 w 68"/>
              <a:gd name="T11" fmla="*/ 39 h 69"/>
              <a:gd name="T12" fmla="*/ 15 w 68"/>
              <a:gd name="T13" fmla="*/ 40 h 69"/>
              <a:gd name="T14" fmla="*/ 32 w 68"/>
              <a:gd name="T15" fmla="*/ 32 h 69"/>
              <a:gd name="T16" fmla="*/ 39 w 68"/>
              <a:gd name="T17" fmla="*/ 15 h 69"/>
              <a:gd name="T18" fmla="*/ 39 w 68"/>
              <a:gd name="T19" fmla="*/ 15 h 69"/>
              <a:gd name="T20" fmla="*/ 53 w 68"/>
              <a:gd name="T21" fmla="*/ 0 h 69"/>
              <a:gd name="T22" fmla="*/ 67 w 68"/>
              <a:gd name="T23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9">
                <a:moveTo>
                  <a:pt x="67" y="15"/>
                </a:moveTo>
                <a:cubicBezTo>
                  <a:pt x="67" y="15"/>
                  <a:pt x="67" y="15"/>
                  <a:pt x="67" y="15"/>
                </a:cubicBezTo>
                <a:cubicBezTo>
                  <a:pt x="67" y="15"/>
                  <a:pt x="68" y="35"/>
                  <a:pt x="51" y="52"/>
                </a:cubicBezTo>
                <a:cubicBezTo>
                  <a:pt x="35" y="69"/>
                  <a:pt x="14" y="68"/>
                  <a:pt x="14" y="68"/>
                </a:cubicBezTo>
                <a:cubicBezTo>
                  <a:pt x="6" y="68"/>
                  <a:pt x="0" y="61"/>
                  <a:pt x="0" y="53"/>
                </a:cubicBezTo>
                <a:cubicBezTo>
                  <a:pt x="0" y="46"/>
                  <a:pt x="6" y="39"/>
                  <a:pt x="14" y="39"/>
                </a:cubicBezTo>
                <a:cubicBezTo>
                  <a:pt x="14" y="39"/>
                  <a:pt x="15" y="39"/>
                  <a:pt x="15" y="40"/>
                </a:cubicBezTo>
                <a:cubicBezTo>
                  <a:pt x="17" y="40"/>
                  <a:pt x="25" y="39"/>
                  <a:pt x="32" y="32"/>
                </a:cubicBezTo>
                <a:cubicBezTo>
                  <a:pt x="39" y="25"/>
                  <a:pt x="39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7"/>
                  <a:pt x="45" y="0"/>
                  <a:pt x="53" y="0"/>
                </a:cubicBezTo>
                <a:cubicBezTo>
                  <a:pt x="61" y="0"/>
                  <a:pt x="67" y="7"/>
                  <a:pt x="67" y="15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Freeform 10"/>
          <p:cNvSpPr>
            <a:spLocks/>
          </p:cNvSpPr>
          <p:nvPr/>
        </p:nvSpPr>
        <p:spPr bwMode="auto">
          <a:xfrm>
            <a:off x="143141" y="5707012"/>
            <a:ext cx="657858" cy="119832"/>
          </a:xfrm>
          <a:custGeom>
            <a:avLst/>
            <a:gdLst>
              <a:gd name="T0" fmla="*/ 137 w 151"/>
              <a:gd name="T1" fmla="*/ 28 h 28"/>
              <a:gd name="T2" fmla="*/ 137 w 151"/>
              <a:gd name="T3" fmla="*/ 28 h 28"/>
              <a:gd name="T4" fmla="*/ 14 w 151"/>
              <a:gd name="T5" fmla="*/ 28 h 28"/>
              <a:gd name="T6" fmla="*/ 14 w 151"/>
              <a:gd name="T7" fmla="*/ 28 h 28"/>
              <a:gd name="T8" fmla="*/ 0 w 151"/>
              <a:gd name="T9" fmla="*/ 14 h 28"/>
              <a:gd name="T10" fmla="*/ 14 w 151"/>
              <a:gd name="T11" fmla="*/ 0 h 28"/>
              <a:gd name="T12" fmla="*/ 14 w 151"/>
              <a:gd name="T13" fmla="*/ 0 h 28"/>
              <a:gd name="T14" fmla="*/ 137 w 151"/>
              <a:gd name="T15" fmla="*/ 0 h 28"/>
              <a:gd name="T16" fmla="*/ 137 w 151"/>
              <a:gd name="T17" fmla="*/ 0 h 28"/>
              <a:gd name="T18" fmla="*/ 151 w 151"/>
              <a:gd name="T19" fmla="*/ 14 h 28"/>
              <a:gd name="T20" fmla="*/ 137 w 151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" h="28">
                <a:moveTo>
                  <a:pt x="137" y="28"/>
                </a:moveTo>
                <a:cubicBezTo>
                  <a:pt x="137" y="28"/>
                  <a:pt x="137" y="28"/>
                  <a:pt x="137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22"/>
                  <a:pt x="145" y="28"/>
                  <a:pt x="137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Freeform 11"/>
          <p:cNvSpPr>
            <a:spLocks/>
          </p:cNvSpPr>
          <p:nvPr/>
        </p:nvSpPr>
        <p:spPr bwMode="auto">
          <a:xfrm>
            <a:off x="143141" y="5352895"/>
            <a:ext cx="657858" cy="118043"/>
          </a:xfrm>
          <a:custGeom>
            <a:avLst/>
            <a:gdLst>
              <a:gd name="T0" fmla="*/ 137 w 151"/>
              <a:gd name="T1" fmla="*/ 28 h 28"/>
              <a:gd name="T2" fmla="*/ 137 w 151"/>
              <a:gd name="T3" fmla="*/ 28 h 28"/>
              <a:gd name="T4" fmla="*/ 14 w 151"/>
              <a:gd name="T5" fmla="*/ 28 h 28"/>
              <a:gd name="T6" fmla="*/ 14 w 151"/>
              <a:gd name="T7" fmla="*/ 28 h 28"/>
              <a:gd name="T8" fmla="*/ 0 w 151"/>
              <a:gd name="T9" fmla="*/ 14 h 28"/>
              <a:gd name="T10" fmla="*/ 14 w 151"/>
              <a:gd name="T11" fmla="*/ 0 h 28"/>
              <a:gd name="T12" fmla="*/ 14 w 151"/>
              <a:gd name="T13" fmla="*/ 0 h 28"/>
              <a:gd name="T14" fmla="*/ 137 w 151"/>
              <a:gd name="T15" fmla="*/ 0 h 28"/>
              <a:gd name="T16" fmla="*/ 137 w 151"/>
              <a:gd name="T17" fmla="*/ 0 h 28"/>
              <a:gd name="T18" fmla="*/ 151 w 151"/>
              <a:gd name="T19" fmla="*/ 14 h 28"/>
              <a:gd name="T20" fmla="*/ 137 w 151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1" h="28">
                <a:moveTo>
                  <a:pt x="137" y="28"/>
                </a:moveTo>
                <a:cubicBezTo>
                  <a:pt x="137" y="28"/>
                  <a:pt x="137" y="28"/>
                  <a:pt x="137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22"/>
                  <a:pt x="145" y="28"/>
                  <a:pt x="137" y="28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Freeform 30"/>
          <p:cNvSpPr>
            <a:spLocks/>
          </p:cNvSpPr>
          <p:nvPr/>
        </p:nvSpPr>
        <p:spPr bwMode="auto">
          <a:xfrm>
            <a:off x="677552" y="3771875"/>
            <a:ext cx="123463" cy="642087"/>
          </a:xfrm>
          <a:custGeom>
            <a:avLst/>
            <a:gdLst>
              <a:gd name="T0" fmla="*/ 28 w 28"/>
              <a:gd name="T1" fmla="*/ 14 h 152"/>
              <a:gd name="T2" fmla="*/ 28 w 28"/>
              <a:gd name="T3" fmla="*/ 15 h 152"/>
              <a:gd name="T4" fmla="*/ 28 w 28"/>
              <a:gd name="T5" fmla="*/ 137 h 152"/>
              <a:gd name="T6" fmla="*/ 28 w 28"/>
              <a:gd name="T7" fmla="*/ 138 h 152"/>
              <a:gd name="T8" fmla="*/ 14 w 28"/>
              <a:gd name="T9" fmla="*/ 152 h 152"/>
              <a:gd name="T10" fmla="*/ 0 w 28"/>
              <a:gd name="T11" fmla="*/ 138 h 152"/>
              <a:gd name="T12" fmla="*/ 0 w 28"/>
              <a:gd name="T13" fmla="*/ 137 h 152"/>
              <a:gd name="T14" fmla="*/ 0 w 28"/>
              <a:gd name="T15" fmla="*/ 15 h 152"/>
              <a:gd name="T16" fmla="*/ 0 w 28"/>
              <a:gd name="T17" fmla="*/ 14 h 152"/>
              <a:gd name="T18" fmla="*/ 14 w 28"/>
              <a:gd name="T19" fmla="*/ 0 h 152"/>
              <a:gd name="T20" fmla="*/ 28 w 28"/>
              <a:gd name="T21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2">
                <a:moveTo>
                  <a:pt x="28" y="14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145"/>
                  <a:pt x="22" y="152"/>
                  <a:pt x="14" y="152"/>
                </a:cubicBezTo>
                <a:cubicBezTo>
                  <a:pt x="6" y="152"/>
                  <a:pt x="0" y="145"/>
                  <a:pt x="0" y="138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Freeform 31"/>
          <p:cNvSpPr>
            <a:spLocks/>
          </p:cNvSpPr>
          <p:nvPr/>
        </p:nvSpPr>
        <p:spPr bwMode="auto">
          <a:xfrm>
            <a:off x="312674" y="3771875"/>
            <a:ext cx="121620" cy="642087"/>
          </a:xfrm>
          <a:custGeom>
            <a:avLst/>
            <a:gdLst>
              <a:gd name="T0" fmla="*/ 28 w 28"/>
              <a:gd name="T1" fmla="*/ 14 h 152"/>
              <a:gd name="T2" fmla="*/ 28 w 28"/>
              <a:gd name="T3" fmla="*/ 15 h 152"/>
              <a:gd name="T4" fmla="*/ 28 w 28"/>
              <a:gd name="T5" fmla="*/ 137 h 152"/>
              <a:gd name="T6" fmla="*/ 28 w 28"/>
              <a:gd name="T7" fmla="*/ 138 h 152"/>
              <a:gd name="T8" fmla="*/ 14 w 28"/>
              <a:gd name="T9" fmla="*/ 152 h 152"/>
              <a:gd name="T10" fmla="*/ 0 w 28"/>
              <a:gd name="T11" fmla="*/ 138 h 152"/>
              <a:gd name="T12" fmla="*/ 0 w 28"/>
              <a:gd name="T13" fmla="*/ 137 h 152"/>
              <a:gd name="T14" fmla="*/ 0 w 28"/>
              <a:gd name="T15" fmla="*/ 15 h 152"/>
              <a:gd name="T16" fmla="*/ 0 w 28"/>
              <a:gd name="T17" fmla="*/ 14 h 152"/>
              <a:gd name="T18" fmla="*/ 14 w 28"/>
              <a:gd name="T19" fmla="*/ 0 h 152"/>
              <a:gd name="T20" fmla="*/ 28 w 28"/>
              <a:gd name="T21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2">
                <a:moveTo>
                  <a:pt x="28" y="14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8" y="145"/>
                  <a:pt x="22" y="152"/>
                  <a:pt x="14" y="152"/>
                </a:cubicBezTo>
                <a:cubicBezTo>
                  <a:pt x="6" y="152"/>
                  <a:pt x="0" y="145"/>
                  <a:pt x="0" y="138"/>
                </a:cubicBezTo>
                <a:cubicBezTo>
                  <a:pt x="0" y="138"/>
                  <a:pt x="0" y="137"/>
                  <a:pt x="0" y="13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Freeform 28"/>
          <p:cNvSpPr>
            <a:spLocks/>
          </p:cNvSpPr>
          <p:nvPr/>
        </p:nvSpPr>
        <p:spPr bwMode="auto">
          <a:xfrm>
            <a:off x="137620" y="4949613"/>
            <a:ext cx="184275" cy="178855"/>
          </a:xfrm>
          <a:custGeom>
            <a:avLst/>
            <a:gdLst>
              <a:gd name="T0" fmla="*/ 17 w 42"/>
              <a:gd name="T1" fmla="*/ 36 h 42"/>
              <a:gd name="T2" fmla="*/ 17 w 42"/>
              <a:gd name="T3" fmla="*/ 36 h 42"/>
              <a:gd name="T4" fmla="*/ 5 w 42"/>
              <a:gd name="T5" fmla="*/ 25 h 42"/>
              <a:gd name="T6" fmla="*/ 5 w 42"/>
              <a:gd name="T7" fmla="*/ 25 h 42"/>
              <a:gd name="T8" fmla="*/ 5 w 42"/>
              <a:gd name="T9" fmla="*/ 5 h 42"/>
              <a:gd name="T10" fmla="*/ 25 w 42"/>
              <a:gd name="T11" fmla="*/ 5 h 42"/>
              <a:gd name="T12" fmla="*/ 25 w 42"/>
              <a:gd name="T13" fmla="*/ 5 h 42"/>
              <a:gd name="T14" fmla="*/ 37 w 42"/>
              <a:gd name="T15" fmla="*/ 17 h 42"/>
              <a:gd name="T16" fmla="*/ 37 w 42"/>
              <a:gd name="T17" fmla="*/ 17 h 42"/>
              <a:gd name="T18" fmla="*/ 37 w 42"/>
              <a:gd name="T19" fmla="*/ 36 h 42"/>
              <a:gd name="T20" fmla="*/ 17 w 42"/>
              <a:gd name="T21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17" y="36"/>
                </a:moveTo>
                <a:cubicBezTo>
                  <a:pt x="17" y="36"/>
                  <a:pt x="17" y="36"/>
                  <a:pt x="17" y="3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0" y="19"/>
                  <a:pt x="0" y="10"/>
                  <a:pt x="5" y="5"/>
                </a:cubicBezTo>
                <a:cubicBezTo>
                  <a:pt x="11" y="0"/>
                  <a:pt x="19" y="0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42" y="22"/>
                  <a:pt x="42" y="31"/>
                  <a:pt x="37" y="36"/>
                </a:cubicBezTo>
                <a:cubicBezTo>
                  <a:pt x="31" y="42"/>
                  <a:pt x="22" y="42"/>
                  <a:pt x="17" y="36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29"/>
          <p:cNvSpPr>
            <a:spLocks/>
          </p:cNvSpPr>
          <p:nvPr/>
        </p:nvSpPr>
        <p:spPr bwMode="auto">
          <a:xfrm>
            <a:off x="168940" y="4477436"/>
            <a:ext cx="635744" cy="617047"/>
          </a:xfrm>
          <a:custGeom>
            <a:avLst/>
            <a:gdLst>
              <a:gd name="T0" fmla="*/ 121 w 146"/>
              <a:gd name="T1" fmla="*/ 141 h 146"/>
              <a:gd name="T2" fmla="*/ 121 w 146"/>
              <a:gd name="T3" fmla="*/ 141 h 146"/>
              <a:gd name="T4" fmla="*/ 6 w 146"/>
              <a:gd name="T5" fmla="*/ 25 h 146"/>
              <a:gd name="T6" fmla="*/ 6 w 146"/>
              <a:gd name="T7" fmla="*/ 25 h 146"/>
              <a:gd name="T8" fmla="*/ 6 w 146"/>
              <a:gd name="T9" fmla="*/ 6 h 146"/>
              <a:gd name="T10" fmla="*/ 25 w 146"/>
              <a:gd name="T11" fmla="*/ 6 h 146"/>
              <a:gd name="T12" fmla="*/ 25 w 146"/>
              <a:gd name="T13" fmla="*/ 6 h 146"/>
              <a:gd name="T14" fmla="*/ 141 w 146"/>
              <a:gd name="T15" fmla="*/ 121 h 146"/>
              <a:gd name="T16" fmla="*/ 141 w 146"/>
              <a:gd name="T17" fmla="*/ 121 h 146"/>
              <a:gd name="T18" fmla="*/ 141 w 146"/>
              <a:gd name="T19" fmla="*/ 141 h 146"/>
              <a:gd name="T20" fmla="*/ 121 w 146"/>
              <a:gd name="T21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" h="146">
                <a:moveTo>
                  <a:pt x="121" y="141"/>
                </a:moveTo>
                <a:cubicBezTo>
                  <a:pt x="121" y="141"/>
                  <a:pt x="121" y="141"/>
                  <a:pt x="121" y="141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0"/>
                  <a:pt x="0" y="11"/>
                  <a:pt x="6" y="6"/>
                </a:cubicBezTo>
                <a:cubicBezTo>
                  <a:pt x="11" y="0"/>
                  <a:pt x="20" y="0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46" y="127"/>
                  <a:pt x="146" y="135"/>
                  <a:pt x="141" y="141"/>
                </a:cubicBezTo>
                <a:cubicBezTo>
                  <a:pt x="135" y="146"/>
                  <a:pt x="127" y="146"/>
                  <a:pt x="121" y="141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1" name="Group 590"/>
          <p:cNvGrpSpPr/>
          <p:nvPr/>
        </p:nvGrpSpPr>
        <p:grpSpPr>
          <a:xfrm>
            <a:off x="143141" y="2364343"/>
            <a:ext cx="657858" cy="636723"/>
            <a:chOff x="9129365" y="2371296"/>
            <a:chExt cx="657858" cy="656015"/>
          </a:xfrm>
          <a:solidFill>
            <a:srgbClr val="F2F2F2"/>
          </a:solidFill>
        </p:grpSpPr>
        <p:sp>
          <p:nvSpPr>
            <p:cNvPr id="602" name="Freeform 34"/>
            <p:cNvSpPr>
              <a:spLocks/>
            </p:cNvSpPr>
            <p:nvPr/>
          </p:nvSpPr>
          <p:spPr bwMode="auto">
            <a:xfrm>
              <a:off x="9129365" y="2371296"/>
              <a:ext cx="657858" cy="656015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4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35"/>
            <p:cNvSpPr>
              <a:spLocks/>
            </p:cNvSpPr>
            <p:nvPr/>
          </p:nvSpPr>
          <p:spPr bwMode="auto">
            <a:xfrm>
              <a:off x="9490541" y="2726943"/>
              <a:ext cx="296680" cy="300366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3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143141" y="947858"/>
            <a:ext cx="657858" cy="473963"/>
            <a:chOff x="9129365" y="911903"/>
            <a:chExt cx="657858" cy="488324"/>
          </a:xfrm>
          <a:solidFill>
            <a:srgbClr val="F2F2F2"/>
          </a:solidFill>
        </p:grpSpPr>
        <p:sp>
          <p:nvSpPr>
            <p:cNvPr id="600" name="Freeform 38"/>
            <p:cNvSpPr>
              <a:spLocks/>
            </p:cNvSpPr>
            <p:nvPr/>
          </p:nvSpPr>
          <p:spPr bwMode="auto">
            <a:xfrm>
              <a:off x="9129365" y="911903"/>
              <a:ext cx="657858" cy="123463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39"/>
            <p:cNvSpPr>
              <a:spLocks/>
            </p:cNvSpPr>
            <p:nvPr/>
          </p:nvSpPr>
          <p:spPr bwMode="auto">
            <a:xfrm>
              <a:off x="9129365" y="1278607"/>
              <a:ext cx="657858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3" name="Group 592"/>
          <p:cNvGrpSpPr/>
          <p:nvPr/>
        </p:nvGrpSpPr>
        <p:grpSpPr>
          <a:xfrm>
            <a:off x="137614" y="1649836"/>
            <a:ext cx="667070" cy="651027"/>
            <a:chOff x="9123837" y="1635150"/>
            <a:chExt cx="667070" cy="670753"/>
          </a:xfrm>
          <a:solidFill>
            <a:srgbClr val="F2F2F2"/>
          </a:solidFill>
        </p:grpSpPr>
        <p:sp>
          <p:nvSpPr>
            <p:cNvPr id="598" name="Freeform 36"/>
            <p:cNvSpPr>
              <a:spLocks/>
            </p:cNvSpPr>
            <p:nvPr/>
          </p:nvSpPr>
          <p:spPr bwMode="auto">
            <a:xfrm>
              <a:off x="9608477" y="2123473"/>
              <a:ext cx="182430" cy="182430"/>
            </a:xfrm>
            <a:custGeom>
              <a:avLst/>
              <a:gdLst>
                <a:gd name="T0" fmla="*/ 37 w 42"/>
                <a:gd name="T1" fmla="*/ 25 h 42"/>
                <a:gd name="T2" fmla="*/ 37 w 42"/>
                <a:gd name="T3" fmla="*/ 25 h 42"/>
                <a:gd name="T4" fmla="*/ 25 w 42"/>
                <a:gd name="T5" fmla="*/ 36 h 42"/>
                <a:gd name="T6" fmla="*/ 25 w 42"/>
                <a:gd name="T7" fmla="*/ 36 h 42"/>
                <a:gd name="T8" fmla="*/ 6 w 42"/>
                <a:gd name="T9" fmla="*/ 36 h 42"/>
                <a:gd name="T10" fmla="*/ 6 w 42"/>
                <a:gd name="T11" fmla="*/ 17 h 42"/>
                <a:gd name="T12" fmla="*/ 6 w 42"/>
                <a:gd name="T13" fmla="*/ 17 h 42"/>
                <a:gd name="T14" fmla="*/ 17 w 42"/>
                <a:gd name="T15" fmla="*/ 5 h 42"/>
                <a:gd name="T16" fmla="*/ 17 w 42"/>
                <a:gd name="T17" fmla="*/ 5 h 42"/>
                <a:gd name="T18" fmla="*/ 37 w 42"/>
                <a:gd name="T19" fmla="*/ 5 h 42"/>
                <a:gd name="T20" fmla="*/ 37 w 42"/>
                <a:gd name="T2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0" y="42"/>
                    <a:pt x="11" y="42"/>
                    <a:pt x="6" y="36"/>
                  </a:cubicBezTo>
                  <a:cubicBezTo>
                    <a:pt x="0" y="31"/>
                    <a:pt x="0" y="22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0"/>
                    <a:pt x="32" y="0"/>
                    <a:pt x="37" y="5"/>
                  </a:cubicBezTo>
                  <a:cubicBezTo>
                    <a:pt x="42" y="11"/>
                    <a:pt x="42" y="19"/>
                    <a:pt x="3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37"/>
            <p:cNvSpPr>
              <a:spLocks/>
            </p:cNvSpPr>
            <p:nvPr/>
          </p:nvSpPr>
          <p:spPr bwMode="auto">
            <a:xfrm>
              <a:off x="9123837" y="1635150"/>
              <a:ext cx="635744" cy="635744"/>
            </a:xfrm>
            <a:custGeom>
              <a:avLst/>
              <a:gdLst>
                <a:gd name="T0" fmla="*/ 140 w 146"/>
                <a:gd name="T1" fmla="*/ 25 h 146"/>
                <a:gd name="T2" fmla="*/ 140 w 146"/>
                <a:gd name="T3" fmla="*/ 26 h 146"/>
                <a:gd name="T4" fmla="*/ 25 w 146"/>
                <a:gd name="T5" fmla="*/ 141 h 146"/>
                <a:gd name="T6" fmla="*/ 25 w 146"/>
                <a:gd name="T7" fmla="*/ 141 h 146"/>
                <a:gd name="T8" fmla="*/ 5 w 146"/>
                <a:gd name="T9" fmla="*/ 141 h 146"/>
                <a:gd name="T10" fmla="*/ 5 w 146"/>
                <a:gd name="T11" fmla="*/ 121 h 146"/>
                <a:gd name="T12" fmla="*/ 5 w 146"/>
                <a:gd name="T13" fmla="*/ 121 h 146"/>
                <a:gd name="T14" fmla="*/ 121 w 146"/>
                <a:gd name="T15" fmla="*/ 6 h 146"/>
                <a:gd name="T16" fmla="*/ 121 w 146"/>
                <a:gd name="T17" fmla="*/ 6 h 146"/>
                <a:gd name="T18" fmla="*/ 140 w 146"/>
                <a:gd name="T19" fmla="*/ 6 h 146"/>
                <a:gd name="T20" fmla="*/ 140 w 146"/>
                <a:gd name="T21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140" y="25"/>
                  </a:moveTo>
                  <a:cubicBezTo>
                    <a:pt x="140" y="26"/>
                    <a:pt x="140" y="26"/>
                    <a:pt x="140" y="26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19" y="146"/>
                    <a:pt x="11" y="146"/>
                    <a:pt x="5" y="141"/>
                  </a:cubicBezTo>
                  <a:cubicBezTo>
                    <a:pt x="0" y="136"/>
                    <a:pt x="0" y="127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6" y="0"/>
                    <a:pt x="135" y="0"/>
                    <a:pt x="140" y="6"/>
                  </a:cubicBezTo>
                  <a:cubicBezTo>
                    <a:pt x="146" y="11"/>
                    <a:pt x="146" y="20"/>
                    <a:pt x="140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143141" y="249463"/>
            <a:ext cx="657858" cy="6284727"/>
            <a:chOff x="9129365" y="192340"/>
            <a:chExt cx="657858" cy="6475161"/>
          </a:xfrm>
          <a:solidFill>
            <a:srgbClr val="F2F2F2"/>
          </a:solidFill>
        </p:grpSpPr>
        <p:sp>
          <p:nvSpPr>
            <p:cNvPr id="595" name="Freeform 72"/>
            <p:cNvSpPr>
              <a:spLocks/>
            </p:cNvSpPr>
            <p:nvPr/>
          </p:nvSpPr>
          <p:spPr bwMode="auto">
            <a:xfrm>
              <a:off x="9129365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73"/>
            <p:cNvSpPr>
              <a:spLocks/>
            </p:cNvSpPr>
            <p:nvPr/>
          </p:nvSpPr>
          <p:spPr bwMode="auto">
            <a:xfrm>
              <a:off x="9129365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73"/>
            <p:cNvSpPr>
              <a:spLocks/>
            </p:cNvSpPr>
            <p:nvPr userDrawn="1"/>
          </p:nvSpPr>
          <p:spPr bwMode="auto">
            <a:xfrm>
              <a:off x="9129365" y="6367135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5" name="Freeform 188"/>
          <p:cNvSpPr>
            <a:spLocks/>
          </p:cNvSpPr>
          <p:nvPr/>
        </p:nvSpPr>
        <p:spPr bwMode="auto">
          <a:xfrm>
            <a:off x="1429475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Freeform 189"/>
          <p:cNvSpPr>
            <a:spLocks/>
          </p:cNvSpPr>
          <p:nvPr/>
        </p:nvSpPr>
        <p:spPr bwMode="auto">
          <a:xfrm>
            <a:off x="106461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207"/>
          <p:cNvSpPr>
            <a:spLocks/>
          </p:cNvSpPr>
          <p:nvPr/>
        </p:nvSpPr>
        <p:spPr bwMode="auto">
          <a:xfrm>
            <a:off x="889568" y="4949613"/>
            <a:ext cx="184273" cy="178855"/>
          </a:xfrm>
          <a:custGeom>
            <a:avLst/>
            <a:gdLst>
              <a:gd name="T0" fmla="*/ 17 w 42"/>
              <a:gd name="T1" fmla="*/ 36 h 42"/>
              <a:gd name="T2" fmla="*/ 17 w 42"/>
              <a:gd name="T3" fmla="*/ 36 h 42"/>
              <a:gd name="T4" fmla="*/ 5 w 42"/>
              <a:gd name="T5" fmla="*/ 25 h 42"/>
              <a:gd name="T6" fmla="*/ 5 w 42"/>
              <a:gd name="T7" fmla="*/ 25 h 42"/>
              <a:gd name="T8" fmla="*/ 5 w 42"/>
              <a:gd name="T9" fmla="*/ 5 h 42"/>
              <a:gd name="T10" fmla="*/ 25 w 42"/>
              <a:gd name="T11" fmla="*/ 5 h 42"/>
              <a:gd name="T12" fmla="*/ 25 w 42"/>
              <a:gd name="T13" fmla="*/ 5 h 42"/>
              <a:gd name="T14" fmla="*/ 37 w 42"/>
              <a:gd name="T15" fmla="*/ 17 h 42"/>
              <a:gd name="T16" fmla="*/ 37 w 42"/>
              <a:gd name="T17" fmla="*/ 17 h 42"/>
              <a:gd name="T18" fmla="*/ 37 w 42"/>
              <a:gd name="T19" fmla="*/ 36 h 42"/>
              <a:gd name="T20" fmla="*/ 17 w 42"/>
              <a:gd name="T21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17" y="36"/>
                </a:moveTo>
                <a:cubicBezTo>
                  <a:pt x="17" y="36"/>
                  <a:pt x="17" y="36"/>
                  <a:pt x="17" y="3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0" y="19"/>
                  <a:pt x="0" y="10"/>
                  <a:pt x="5" y="5"/>
                </a:cubicBezTo>
                <a:cubicBezTo>
                  <a:pt x="11" y="0"/>
                  <a:pt x="20" y="0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42" y="22"/>
                  <a:pt x="42" y="31"/>
                  <a:pt x="37" y="36"/>
                </a:cubicBezTo>
                <a:cubicBezTo>
                  <a:pt x="31" y="42"/>
                  <a:pt x="23" y="42"/>
                  <a:pt x="17" y="36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8" name="Group 617"/>
          <p:cNvGrpSpPr/>
          <p:nvPr/>
        </p:nvGrpSpPr>
        <p:grpSpPr>
          <a:xfrm>
            <a:off x="1064627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619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8" name="Freeform 84"/>
          <p:cNvSpPr>
            <a:spLocks/>
          </p:cNvSpPr>
          <p:nvPr/>
        </p:nvSpPr>
        <p:spPr bwMode="auto">
          <a:xfrm flipH="1" flipV="1">
            <a:off x="2406337" y="5895662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85"/>
          <p:cNvSpPr>
            <a:spLocks/>
          </p:cNvSpPr>
          <p:nvPr/>
        </p:nvSpPr>
        <p:spPr bwMode="auto">
          <a:xfrm flipH="1" flipV="1">
            <a:off x="2406335" y="5895663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6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6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3" name="Group 632"/>
          <p:cNvGrpSpPr/>
          <p:nvPr/>
        </p:nvGrpSpPr>
        <p:grpSpPr>
          <a:xfrm>
            <a:off x="2406337" y="247650"/>
            <a:ext cx="656014" cy="638509"/>
            <a:chOff x="11373180" y="190501"/>
            <a:chExt cx="656015" cy="657856"/>
          </a:xfrm>
          <a:solidFill>
            <a:srgbClr val="F2F2F2"/>
          </a:solidFill>
        </p:grpSpPr>
        <p:sp>
          <p:nvSpPr>
            <p:cNvPr id="634" name="Freeform 58"/>
            <p:cNvSpPr>
              <a:spLocks/>
            </p:cNvSpPr>
            <p:nvPr/>
          </p:nvSpPr>
          <p:spPr bwMode="auto">
            <a:xfrm flipH="1" flipV="1">
              <a:off x="11373180" y="190501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59"/>
            <p:cNvSpPr>
              <a:spLocks/>
            </p:cNvSpPr>
            <p:nvPr/>
          </p:nvSpPr>
          <p:spPr bwMode="auto">
            <a:xfrm flipH="1" flipV="1">
              <a:off x="11373180" y="190501"/>
              <a:ext cx="294838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0" name="Freeform 188"/>
          <p:cNvSpPr>
            <a:spLocks/>
          </p:cNvSpPr>
          <p:nvPr/>
        </p:nvSpPr>
        <p:spPr bwMode="auto">
          <a:xfrm>
            <a:off x="10405005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" name="Freeform 189"/>
          <p:cNvSpPr>
            <a:spLocks/>
          </p:cNvSpPr>
          <p:nvPr/>
        </p:nvSpPr>
        <p:spPr bwMode="auto">
          <a:xfrm>
            <a:off x="10040144" y="5897487"/>
            <a:ext cx="121620" cy="636721"/>
          </a:xfrm>
          <a:custGeom>
            <a:avLst/>
            <a:gdLst>
              <a:gd name="T0" fmla="*/ 28 w 28"/>
              <a:gd name="T1" fmla="*/ 14 h 151"/>
              <a:gd name="T2" fmla="*/ 28 w 28"/>
              <a:gd name="T3" fmla="*/ 14 h 151"/>
              <a:gd name="T4" fmla="*/ 28 w 28"/>
              <a:gd name="T5" fmla="*/ 137 h 151"/>
              <a:gd name="T6" fmla="*/ 28 w 28"/>
              <a:gd name="T7" fmla="*/ 137 h 151"/>
              <a:gd name="T8" fmla="*/ 14 w 28"/>
              <a:gd name="T9" fmla="*/ 151 h 151"/>
              <a:gd name="T10" fmla="*/ 0 w 28"/>
              <a:gd name="T11" fmla="*/ 137 h 151"/>
              <a:gd name="T12" fmla="*/ 0 w 28"/>
              <a:gd name="T13" fmla="*/ 137 h 151"/>
              <a:gd name="T14" fmla="*/ 0 w 28"/>
              <a:gd name="T15" fmla="*/ 14 h 151"/>
              <a:gd name="T16" fmla="*/ 0 w 28"/>
              <a:gd name="T17" fmla="*/ 14 h 151"/>
              <a:gd name="T18" fmla="*/ 14 w 28"/>
              <a:gd name="T19" fmla="*/ 0 h 151"/>
              <a:gd name="T20" fmla="*/ 28 w 28"/>
              <a:gd name="T21" fmla="*/ 1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51">
                <a:moveTo>
                  <a:pt x="28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37"/>
                  <a:pt x="28" y="137"/>
                  <a:pt x="28" y="137"/>
                </a:cubicBez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7" y="0"/>
                  <a:pt x="14" y="0"/>
                </a:cubicBezTo>
                <a:cubicBezTo>
                  <a:pt x="22" y="0"/>
                  <a:pt x="28" y="7"/>
                  <a:pt x="2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3" name="Group 642"/>
          <p:cNvGrpSpPr/>
          <p:nvPr/>
        </p:nvGrpSpPr>
        <p:grpSpPr>
          <a:xfrm>
            <a:off x="10040155" y="249463"/>
            <a:ext cx="486483" cy="638509"/>
            <a:chOff x="10043149" y="192340"/>
            <a:chExt cx="486482" cy="657856"/>
          </a:xfrm>
          <a:solidFill>
            <a:srgbClr val="F2F2F2"/>
          </a:solidFill>
        </p:grpSpPr>
        <p:sp>
          <p:nvSpPr>
            <p:cNvPr id="644" name="Freeform 253"/>
            <p:cNvSpPr>
              <a:spLocks/>
            </p:cNvSpPr>
            <p:nvPr/>
          </p:nvSpPr>
          <p:spPr bwMode="auto">
            <a:xfrm>
              <a:off x="10408011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254"/>
            <p:cNvSpPr>
              <a:spLocks/>
            </p:cNvSpPr>
            <p:nvPr/>
          </p:nvSpPr>
          <p:spPr bwMode="auto">
            <a:xfrm>
              <a:off x="10043149" y="19234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7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1" name="Freeform 219"/>
          <p:cNvSpPr>
            <a:spLocks/>
          </p:cNvSpPr>
          <p:nvPr userDrawn="1"/>
        </p:nvSpPr>
        <p:spPr bwMode="auto">
          <a:xfrm rot="10800000">
            <a:off x="9118500" y="5892096"/>
            <a:ext cx="656014" cy="642087"/>
          </a:xfrm>
          <a:custGeom>
            <a:avLst/>
            <a:gdLst>
              <a:gd name="T0" fmla="*/ 123 w 151"/>
              <a:gd name="T1" fmla="*/ 14 h 152"/>
              <a:gd name="T2" fmla="*/ 137 w 151"/>
              <a:gd name="T3" fmla="*/ 0 h 152"/>
              <a:gd name="T4" fmla="*/ 151 w 151"/>
              <a:gd name="T5" fmla="*/ 14 h 152"/>
              <a:gd name="T6" fmla="*/ 111 w 151"/>
              <a:gd name="T7" fmla="*/ 111 h 152"/>
              <a:gd name="T8" fmla="*/ 14 w 151"/>
              <a:gd name="T9" fmla="*/ 152 h 152"/>
              <a:gd name="T10" fmla="*/ 0 w 151"/>
              <a:gd name="T11" fmla="*/ 138 h 152"/>
              <a:gd name="T12" fmla="*/ 14 w 151"/>
              <a:gd name="T13" fmla="*/ 123 h 152"/>
              <a:gd name="T14" fmla="*/ 91 w 151"/>
              <a:gd name="T15" fmla="*/ 92 h 152"/>
              <a:gd name="T16" fmla="*/ 123 w 151"/>
              <a:gd name="T17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2">
                <a:moveTo>
                  <a:pt x="123" y="14"/>
                </a:moveTo>
                <a:cubicBezTo>
                  <a:pt x="123" y="7"/>
                  <a:pt x="130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52"/>
                  <a:pt x="136" y="87"/>
                  <a:pt x="111" y="111"/>
                </a:cubicBezTo>
                <a:cubicBezTo>
                  <a:pt x="86" y="136"/>
                  <a:pt x="52" y="152"/>
                  <a:pt x="14" y="152"/>
                </a:cubicBezTo>
                <a:cubicBezTo>
                  <a:pt x="7" y="152"/>
                  <a:pt x="0" y="145"/>
                  <a:pt x="0" y="138"/>
                </a:cubicBezTo>
                <a:cubicBezTo>
                  <a:pt x="0" y="130"/>
                  <a:pt x="7" y="123"/>
                  <a:pt x="14" y="123"/>
                </a:cubicBezTo>
                <a:cubicBezTo>
                  <a:pt x="44" y="123"/>
                  <a:pt x="72" y="111"/>
                  <a:pt x="91" y="92"/>
                </a:cubicBezTo>
                <a:cubicBezTo>
                  <a:pt x="111" y="72"/>
                  <a:pt x="123" y="45"/>
                  <a:pt x="123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2" name="Freeform 220"/>
          <p:cNvSpPr>
            <a:spLocks/>
          </p:cNvSpPr>
          <p:nvPr userDrawn="1"/>
        </p:nvSpPr>
        <p:spPr bwMode="auto">
          <a:xfrm rot="10800000">
            <a:off x="9474150" y="6242643"/>
            <a:ext cx="300366" cy="291531"/>
          </a:xfrm>
          <a:custGeom>
            <a:avLst/>
            <a:gdLst>
              <a:gd name="T0" fmla="*/ 68 w 69"/>
              <a:gd name="T1" fmla="*/ 14 h 69"/>
              <a:gd name="T2" fmla="*/ 68 w 69"/>
              <a:gd name="T3" fmla="*/ 14 h 69"/>
              <a:gd name="T4" fmla="*/ 52 w 69"/>
              <a:gd name="T5" fmla="*/ 52 h 69"/>
              <a:gd name="T6" fmla="*/ 14 w 69"/>
              <a:gd name="T7" fmla="*/ 67 h 69"/>
              <a:gd name="T8" fmla="*/ 0 w 69"/>
              <a:gd name="T9" fmla="*/ 53 h 69"/>
              <a:gd name="T10" fmla="*/ 14 w 69"/>
              <a:gd name="T11" fmla="*/ 39 h 69"/>
              <a:gd name="T12" fmla="*/ 15 w 69"/>
              <a:gd name="T13" fmla="*/ 39 h 69"/>
              <a:gd name="T14" fmla="*/ 32 w 69"/>
              <a:gd name="T15" fmla="*/ 32 h 69"/>
              <a:gd name="T16" fmla="*/ 40 w 69"/>
              <a:gd name="T17" fmla="*/ 15 h 69"/>
              <a:gd name="T18" fmla="*/ 39 w 69"/>
              <a:gd name="T19" fmla="*/ 14 h 69"/>
              <a:gd name="T20" fmla="*/ 53 w 69"/>
              <a:gd name="T21" fmla="*/ 0 h 69"/>
              <a:gd name="T22" fmla="*/ 68 w 69"/>
              <a:gd name="T23" fmla="*/ 1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68" y="14"/>
                </a:moveTo>
                <a:cubicBezTo>
                  <a:pt x="68" y="14"/>
                  <a:pt x="68" y="14"/>
                  <a:pt x="68" y="14"/>
                </a:cubicBezTo>
                <a:cubicBezTo>
                  <a:pt x="68" y="14"/>
                  <a:pt x="69" y="35"/>
                  <a:pt x="52" y="52"/>
                </a:cubicBezTo>
                <a:cubicBezTo>
                  <a:pt x="35" y="69"/>
                  <a:pt x="14" y="67"/>
                  <a:pt x="14" y="67"/>
                </a:cubicBezTo>
                <a:cubicBezTo>
                  <a:pt x="7" y="67"/>
                  <a:pt x="0" y="61"/>
                  <a:pt x="0" y="53"/>
                </a:cubicBezTo>
                <a:cubicBezTo>
                  <a:pt x="0" y="46"/>
                  <a:pt x="7" y="39"/>
                  <a:pt x="14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8" y="40"/>
                  <a:pt x="25" y="39"/>
                  <a:pt x="32" y="32"/>
                </a:cubicBezTo>
                <a:cubicBezTo>
                  <a:pt x="39" y="25"/>
                  <a:pt x="40" y="17"/>
                  <a:pt x="40" y="15"/>
                </a:cubicBezTo>
                <a:cubicBezTo>
                  <a:pt x="39" y="15"/>
                  <a:pt x="39" y="15"/>
                  <a:pt x="39" y="14"/>
                </a:cubicBezTo>
                <a:cubicBezTo>
                  <a:pt x="39" y="7"/>
                  <a:pt x="46" y="0"/>
                  <a:pt x="53" y="0"/>
                </a:cubicBezTo>
                <a:cubicBezTo>
                  <a:pt x="61" y="0"/>
                  <a:pt x="68" y="7"/>
                  <a:pt x="68" y="1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8" name="Group 667"/>
          <p:cNvGrpSpPr/>
          <p:nvPr userDrawn="1"/>
        </p:nvGrpSpPr>
        <p:grpSpPr>
          <a:xfrm>
            <a:off x="9109463" y="247885"/>
            <a:ext cx="670756" cy="651027"/>
            <a:chOff x="9868089" y="2362084"/>
            <a:chExt cx="670756" cy="670754"/>
          </a:xfrm>
          <a:solidFill>
            <a:srgbClr val="F2F2F2"/>
          </a:solidFill>
        </p:grpSpPr>
        <p:sp>
          <p:nvSpPr>
            <p:cNvPr id="669" name="Freeform 204"/>
            <p:cNvSpPr>
              <a:spLocks/>
            </p:cNvSpPr>
            <p:nvPr/>
          </p:nvSpPr>
          <p:spPr bwMode="auto">
            <a:xfrm>
              <a:off x="10352729" y="2850408"/>
              <a:ext cx="186116" cy="182430"/>
            </a:xfrm>
            <a:custGeom>
              <a:avLst/>
              <a:gdLst>
                <a:gd name="T0" fmla="*/ 37 w 43"/>
                <a:gd name="T1" fmla="*/ 25 h 42"/>
                <a:gd name="T2" fmla="*/ 37 w 43"/>
                <a:gd name="T3" fmla="*/ 25 h 42"/>
                <a:gd name="T4" fmla="*/ 26 w 43"/>
                <a:gd name="T5" fmla="*/ 36 h 42"/>
                <a:gd name="T6" fmla="*/ 26 w 43"/>
                <a:gd name="T7" fmla="*/ 36 h 42"/>
                <a:gd name="T8" fmla="*/ 6 w 43"/>
                <a:gd name="T9" fmla="*/ 36 h 42"/>
                <a:gd name="T10" fmla="*/ 6 w 43"/>
                <a:gd name="T11" fmla="*/ 17 h 42"/>
                <a:gd name="T12" fmla="*/ 6 w 43"/>
                <a:gd name="T13" fmla="*/ 17 h 42"/>
                <a:gd name="T14" fmla="*/ 17 w 43"/>
                <a:gd name="T15" fmla="*/ 5 h 42"/>
                <a:gd name="T16" fmla="*/ 17 w 43"/>
                <a:gd name="T17" fmla="*/ 5 h 42"/>
                <a:gd name="T18" fmla="*/ 37 w 43"/>
                <a:gd name="T19" fmla="*/ 5 h 42"/>
                <a:gd name="T20" fmla="*/ 37 w 43"/>
                <a:gd name="T2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2"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0" y="42"/>
                    <a:pt x="11" y="42"/>
                    <a:pt x="6" y="36"/>
                  </a:cubicBezTo>
                  <a:cubicBezTo>
                    <a:pt x="0" y="31"/>
                    <a:pt x="0" y="22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0"/>
                    <a:pt x="32" y="0"/>
                    <a:pt x="37" y="5"/>
                  </a:cubicBezTo>
                  <a:cubicBezTo>
                    <a:pt x="43" y="11"/>
                    <a:pt x="43" y="19"/>
                    <a:pt x="3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205"/>
            <p:cNvSpPr>
              <a:spLocks/>
            </p:cNvSpPr>
            <p:nvPr/>
          </p:nvSpPr>
          <p:spPr bwMode="auto">
            <a:xfrm>
              <a:off x="9868089" y="2362084"/>
              <a:ext cx="635743" cy="635744"/>
            </a:xfrm>
            <a:custGeom>
              <a:avLst/>
              <a:gdLst>
                <a:gd name="T0" fmla="*/ 141 w 146"/>
                <a:gd name="T1" fmla="*/ 25 h 146"/>
                <a:gd name="T2" fmla="*/ 141 w 146"/>
                <a:gd name="T3" fmla="*/ 25 h 146"/>
                <a:gd name="T4" fmla="*/ 25 w 146"/>
                <a:gd name="T5" fmla="*/ 141 h 146"/>
                <a:gd name="T6" fmla="*/ 25 w 146"/>
                <a:gd name="T7" fmla="*/ 141 h 146"/>
                <a:gd name="T8" fmla="*/ 5 w 146"/>
                <a:gd name="T9" fmla="*/ 141 h 146"/>
                <a:gd name="T10" fmla="*/ 5 w 146"/>
                <a:gd name="T11" fmla="*/ 121 h 146"/>
                <a:gd name="T12" fmla="*/ 5 w 146"/>
                <a:gd name="T13" fmla="*/ 121 h 146"/>
                <a:gd name="T14" fmla="*/ 121 w 146"/>
                <a:gd name="T15" fmla="*/ 6 h 146"/>
                <a:gd name="T16" fmla="*/ 121 w 146"/>
                <a:gd name="T17" fmla="*/ 6 h 146"/>
                <a:gd name="T18" fmla="*/ 141 w 146"/>
                <a:gd name="T19" fmla="*/ 6 h 146"/>
                <a:gd name="T20" fmla="*/ 141 w 146"/>
                <a:gd name="T21" fmla="*/ 2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6">
                  <a:moveTo>
                    <a:pt x="141" y="25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0" y="146"/>
                    <a:pt x="11" y="146"/>
                    <a:pt x="5" y="141"/>
                  </a:cubicBezTo>
                  <a:cubicBezTo>
                    <a:pt x="0" y="135"/>
                    <a:pt x="0" y="127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6" y="0"/>
                    <a:pt x="135" y="0"/>
                    <a:pt x="141" y="6"/>
                  </a:cubicBezTo>
                  <a:cubicBezTo>
                    <a:pt x="146" y="11"/>
                    <a:pt x="146" y="20"/>
                    <a:pt x="14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7" name="Group 676"/>
          <p:cNvGrpSpPr/>
          <p:nvPr userDrawn="1"/>
        </p:nvGrpSpPr>
        <p:grpSpPr>
          <a:xfrm rot="10800000">
            <a:off x="7620160" y="250396"/>
            <a:ext cx="656014" cy="473963"/>
            <a:chOff x="9873619" y="1644363"/>
            <a:chExt cx="656015" cy="488325"/>
          </a:xfrm>
          <a:solidFill>
            <a:srgbClr val="F2F2F2"/>
          </a:solidFill>
        </p:grpSpPr>
        <p:sp>
          <p:nvSpPr>
            <p:cNvPr id="685" name="Freeform 200"/>
            <p:cNvSpPr>
              <a:spLocks/>
            </p:cNvSpPr>
            <p:nvPr/>
          </p:nvSpPr>
          <p:spPr bwMode="auto">
            <a:xfrm>
              <a:off x="9873619" y="1644363"/>
              <a:ext cx="656015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201"/>
            <p:cNvSpPr>
              <a:spLocks/>
            </p:cNvSpPr>
            <p:nvPr/>
          </p:nvSpPr>
          <p:spPr bwMode="auto">
            <a:xfrm>
              <a:off x="9873619" y="2011068"/>
              <a:ext cx="656015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9" name="Group 678"/>
          <p:cNvGrpSpPr/>
          <p:nvPr userDrawn="1"/>
        </p:nvGrpSpPr>
        <p:grpSpPr>
          <a:xfrm rot="10800000">
            <a:off x="7618313" y="6122955"/>
            <a:ext cx="657858" cy="473963"/>
            <a:chOff x="9129365" y="911903"/>
            <a:chExt cx="657858" cy="488324"/>
          </a:xfrm>
          <a:solidFill>
            <a:srgbClr val="F2F2F2"/>
          </a:solidFill>
        </p:grpSpPr>
        <p:sp>
          <p:nvSpPr>
            <p:cNvPr id="683" name="Freeform 38"/>
            <p:cNvSpPr>
              <a:spLocks/>
            </p:cNvSpPr>
            <p:nvPr/>
          </p:nvSpPr>
          <p:spPr bwMode="auto">
            <a:xfrm>
              <a:off x="9129365" y="911903"/>
              <a:ext cx="657858" cy="123463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39"/>
            <p:cNvSpPr>
              <a:spLocks/>
            </p:cNvSpPr>
            <p:nvPr/>
          </p:nvSpPr>
          <p:spPr bwMode="auto">
            <a:xfrm>
              <a:off x="9129365" y="1278607"/>
              <a:ext cx="657858" cy="121620"/>
            </a:xfrm>
            <a:custGeom>
              <a:avLst/>
              <a:gdLst>
                <a:gd name="T0" fmla="*/ 14 w 151"/>
                <a:gd name="T1" fmla="*/ 0 h 28"/>
                <a:gd name="T2" fmla="*/ 14 w 151"/>
                <a:gd name="T3" fmla="*/ 0 h 28"/>
                <a:gd name="T4" fmla="*/ 137 w 151"/>
                <a:gd name="T5" fmla="*/ 0 h 28"/>
                <a:gd name="T6" fmla="*/ 137 w 151"/>
                <a:gd name="T7" fmla="*/ 0 h 28"/>
                <a:gd name="T8" fmla="*/ 151 w 151"/>
                <a:gd name="T9" fmla="*/ 14 h 28"/>
                <a:gd name="T10" fmla="*/ 137 w 151"/>
                <a:gd name="T11" fmla="*/ 28 h 28"/>
                <a:gd name="T12" fmla="*/ 137 w 151"/>
                <a:gd name="T13" fmla="*/ 28 h 28"/>
                <a:gd name="T14" fmla="*/ 14 w 151"/>
                <a:gd name="T15" fmla="*/ 28 h 28"/>
                <a:gd name="T16" fmla="*/ 14 w 151"/>
                <a:gd name="T17" fmla="*/ 28 h 28"/>
                <a:gd name="T18" fmla="*/ 0 w 151"/>
                <a:gd name="T19" fmla="*/ 14 h 28"/>
                <a:gd name="T20" fmla="*/ 14 w 15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8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9" name="Freeform 217"/>
          <p:cNvSpPr>
            <a:spLocks/>
          </p:cNvSpPr>
          <p:nvPr userDrawn="1"/>
        </p:nvSpPr>
        <p:spPr bwMode="auto">
          <a:xfrm rot="10800000">
            <a:off x="8367492" y="5895690"/>
            <a:ext cx="656014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1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5"/>
                  <a:pt x="22" y="151"/>
                  <a:pt x="14" y="151"/>
                </a:cubicBezTo>
                <a:cubicBezTo>
                  <a:pt x="7" y="151"/>
                  <a:pt x="0" y="145"/>
                  <a:pt x="0" y="137"/>
                </a:cubicBezTo>
                <a:cubicBezTo>
                  <a:pt x="0" y="100"/>
                  <a:pt x="16" y="65"/>
                  <a:pt x="40" y="41"/>
                </a:cubicBezTo>
                <a:cubicBezTo>
                  <a:pt x="65" y="16"/>
                  <a:pt x="100" y="0"/>
                  <a:pt x="137" y="0"/>
                </a:cubicBezTo>
                <a:cubicBezTo>
                  <a:pt x="145" y="0"/>
                  <a:pt x="151" y="7"/>
                  <a:pt x="151" y="14"/>
                </a:cubicBezTo>
                <a:cubicBezTo>
                  <a:pt x="151" y="22"/>
                  <a:pt x="145" y="28"/>
                  <a:pt x="137" y="28"/>
                </a:cubicBezTo>
                <a:cubicBezTo>
                  <a:pt x="107" y="28"/>
                  <a:pt x="80" y="41"/>
                  <a:pt x="60" y="60"/>
                </a:cubicBezTo>
                <a:cubicBezTo>
                  <a:pt x="40" y="80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0" name="Freeform 218"/>
          <p:cNvSpPr>
            <a:spLocks/>
          </p:cNvSpPr>
          <p:nvPr userDrawn="1"/>
        </p:nvSpPr>
        <p:spPr bwMode="auto">
          <a:xfrm rot="10800000">
            <a:off x="8367490" y="5895691"/>
            <a:ext cx="294838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7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7 h 68"/>
              <a:gd name="T16" fmla="*/ 29 w 68"/>
              <a:gd name="T17" fmla="*/ 54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4"/>
                  <a:pt x="17" y="17"/>
                </a:cubicBezTo>
                <a:cubicBezTo>
                  <a:pt x="34" y="0"/>
                  <a:pt x="54" y="1"/>
                  <a:pt x="54" y="1"/>
                </a:cubicBezTo>
                <a:cubicBezTo>
                  <a:pt x="62" y="1"/>
                  <a:pt x="68" y="8"/>
                  <a:pt x="68" y="15"/>
                </a:cubicBezTo>
                <a:cubicBezTo>
                  <a:pt x="68" y="23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4" y="30"/>
                  <a:pt x="37" y="37"/>
                </a:cubicBezTo>
                <a:cubicBezTo>
                  <a:pt x="30" y="44"/>
                  <a:pt x="29" y="52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29" y="62"/>
                  <a:pt x="23" y="68"/>
                  <a:pt x="15" y="68"/>
                </a:cubicBezTo>
                <a:cubicBezTo>
                  <a:pt x="7" y="68"/>
                  <a:pt x="1" y="62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1" name="Group 690"/>
          <p:cNvGrpSpPr/>
          <p:nvPr userDrawn="1"/>
        </p:nvGrpSpPr>
        <p:grpSpPr>
          <a:xfrm>
            <a:off x="8366568" y="249467"/>
            <a:ext cx="657858" cy="638511"/>
            <a:chOff x="-1743776" y="192340"/>
            <a:chExt cx="657858" cy="657858"/>
          </a:xfrm>
          <a:solidFill>
            <a:srgbClr val="F2F2F2"/>
          </a:solidFill>
        </p:grpSpPr>
        <p:sp>
          <p:nvSpPr>
            <p:cNvPr id="695" name="Freeform 72"/>
            <p:cNvSpPr>
              <a:spLocks/>
            </p:cNvSpPr>
            <p:nvPr/>
          </p:nvSpPr>
          <p:spPr bwMode="auto">
            <a:xfrm>
              <a:off x="-1743776" y="192340"/>
              <a:ext cx="657858" cy="657858"/>
            </a:xfrm>
            <a:custGeom>
              <a:avLst/>
              <a:gdLst>
                <a:gd name="T0" fmla="*/ 14 w 151"/>
                <a:gd name="T1" fmla="*/ 28 h 151"/>
                <a:gd name="T2" fmla="*/ 0 w 151"/>
                <a:gd name="T3" fmla="*/ 14 h 151"/>
                <a:gd name="T4" fmla="*/ 14 w 151"/>
                <a:gd name="T5" fmla="*/ 0 h 151"/>
                <a:gd name="T6" fmla="*/ 111 w 151"/>
                <a:gd name="T7" fmla="*/ 40 h 151"/>
                <a:gd name="T8" fmla="*/ 151 w 151"/>
                <a:gd name="T9" fmla="*/ 137 h 151"/>
                <a:gd name="T10" fmla="*/ 137 w 151"/>
                <a:gd name="T11" fmla="*/ 151 h 151"/>
                <a:gd name="T12" fmla="*/ 123 w 151"/>
                <a:gd name="T13" fmla="*/ 137 h 151"/>
                <a:gd name="T14" fmla="*/ 91 w 151"/>
                <a:gd name="T15" fmla="*/ 60 h 151"/>
                <a:gd name="T16" fmla="*/ 14 w 151"/>
                <a:gd name="T17" fmla="*/ 2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2" y="0"/>
                    <a:pt x="86" y="15"/>
                    <a:pt x="111" y="40"/>
                  </a:cubicBezTo>
                  <a:cubicBezTo>
                    <a:pt x="136" y="65"/>
                    <a:pt x="151" y="99"/>
                    <a:pt x="151" y="137"/>
                  </a:cubicBezTo>
                  <a:cubicBezTo>
                    <a:pt x="151" y="144"/>
                    <a:pt x="145" y="151"/>
                    <a:pt x="137" y="151"/>
                  </a:cubicBezTo>
                  <a:cubicBezTo>
                    <a:pt x="129" y="151"/>
                    <a:pt x="123" y="144"/>
                    <a:pt x="123" y="137"/>
                  </a:cubicBezTo>
                  <a:cubicBezTo>
                    <a:pt x="123" y="107"/>
                    <a:pt x="111" y="79"/>
                    <a:pt x="91" y="60"/>
                  </a:cubicBezTo>
                  <a:cubicBezTo>
                    <a:pt x="71" y="40"/>
                    <a:pt x="44" y="28"/>
                    <a:pt x="1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73"/>
            <p:cNvSpPr>
              <a:spLocks/>
            </p:cNvSpPr>
            <p:nvPr/>
          </p:nvSpPr>
          <p:spPr bwMode="auto">
            <a:xfrm>
              <a:off x="-1743776" y="549832"/>
              <a:ext cx="294838" cy="300366"/>
            </a:xfrm>
            <a:custGeom>
              <a:avLst/>
              <a:gdLst>
                <a:gd name="T0" fmla="*/ 14 w 68"/>
                <a:gd name="T1" fmla="*/ 1 h 69"/>
                <a:gd name="T2" fmla="*/ 14 w 68"/>
                <a:gd name="T3" fmla="*/ 1 h 69"/>
                <a:gd name="T4" fmla="*/ 51 w 68"/>
                <a:gd name="T5" fmla="*/ 17 h 69"/>
                <a:gd name="T6" fmla="*/ 67 w 68"/>
                <a:gd name="T7" fmla="*/ 55 h 69"/>
                <a:gd name="T8" fmla="*/ 53 w 68"/>
                <a:gd name="T9" fmla="*/ 69 h 69"/>
                <a:gd name="T10" fmla="*/ 39 w 68"/>
                <a:gd name="T11" fmla="*/ 55 h 69"/>
                <a:gd name="T12" fmla="*/ 39 w 68"/>
                <a:gd name="T13" fmla="*/ 54 h 69"/>
                <a:gd name="T14" fmla="*/ 32 w 68"/>
                <a:gd name="T15" fmla="*/ 37 h 69"/>
                <a:gd name="T16" fmla="*/ 15 w 68"/>
                <a:gd name="T17" fmla="*/ 29 h 69"/>
                <a:gd name="T18" fmla="*/ 14 w 68"/>
                <a:gd name="T19" fmla="*/ 30 h 69"/>
                <a:gd name="T20" fmla="*/ 0 w 68"/>
                <a:gd name="T21" fmla="*/ 16 h 69"/>
                <a:gd name="T22" fmla="*/ 14 w 68"/>
                <a:gd name="T2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35" y="0"/>
                    <a:pt x="51" y="17"/>
                  </a:cubicBezTo>
                  <a:cubicBezTo>
                    <a:pt x="68" y="34"/>
                    <a:pt x="67" y="55"/>
                    <a:pt x="67" y="55"/>
                  </a:cubicBezTo>
                  <a:cubicBezTo>
                    <a:pt x="67" y="62"/>
                    <a:pt x="61" y="69"/>
                    <a:pt x="53" y="69"/>
                  </a:cubicBezTo>
                  <a:cubicBezTo>
                    <a:pt x="45" y="69"/>
                    <a:pt x="39" y="62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1"/>
                    <a:pt x="39" y="44"/>
                    <a:pt x="32" y="37"/>
                  </a:cubicBezTo>
                  <a:cubicBezTo>
                    <a:pt x="25" y="30"/>
                    <a:pt x="17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23"/>
                    <a:pt x="0" y="16"/>
                  </a:cubicBezTo>
                  <a:cubicBezTo>
                    <a:pt x="0" y="8"/>
                    <a:pt x="6" y="1"/>
                    <a:pt x="1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2" name="Freeform 170"/>
          <p:cNvSpPr>
            <a:spLocks/>
          </p:cNvSpPr>
          <p:nvPr userDrawn="1"/>
        </p:nvSpPr>
        <p:spPr bwMode="auto">
          <a:xfrm flipH="1" flipV="1">
            <a:off x="1651641" y="5895662"/>
            <a:ext cx="657857" cy="638509"/>
          </a:xfrm>
          <a:custGeom>
            <a:avLst/>
            <a:gdLst>
              <a:gd name="T0" fmla="*/ 28 w 151"/>
              <a:gd name="T1" fmla="*/ 137 h 151"/>
              <a:gd name="T2" fmla="*/ 14 w 151"/>
              <a:gd name="T3" fmla="*/ 151 h 151"/>
              <a:gd name="T4" fmla="*/ 0 w 151"/>
              <a:gd name="T5" fmla="*/ 137 h 151"/>
              <a:gd name="T6" fmla="*/ 40 w 151"/>
              <a:gd name="T7" fmla="*/ 40 h 151"/>
              <a:gd name="T8" fmla="*/ 137 w 151"/>
              <a:gd name="T9" fmla="*/ 0 h 151"/>
              <a:gd name="T10" fmla="*/ 151 w 151"/>
              <a:gd name="T11" fmla="*/ 14 h 151"/>
              <a:gd name="T12" fmla="*/ 137 w 151"/>
              <a:gd name="T13" fmla="*/ 28 h 151"/>
              <a:gd name="T14" fmla="*/ 60 w 151"/>
              <a:gd name="T15" fmla="*/ 60 h 151"/>
              <a:gd name="T16" fmla="*/ 28 w 151"/>
              <a:gd name="T17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28" y="137"/>
                </a:moveTo>
                <a:cubicBezTo>
                  <a:pt x="28" y="144"/>
                  <a:pt x="22" y="151"/>
                  <a:pt x="14" y="151"/>
                </a:cubicBezTo>
                <a:cubicBezTo>
                  <a:pt x="6" y="151"/>
                  <a:pt x="0" y="144"/>
                  <a:pt x="0" y="137"/>
                </a:cubicBezTo>
                <a:cubicBezTo>
                  <a:pt x="0" y="99"/>
                  <a:pt x="15" y="65"/>
                  <a:pt x="40" y="40"/>
                </a:cubicBezTo>
                <a:cubicBezTo>
                  <a:pt x="65" y="15"/>
                  <a:pt x="99" y="0"/>
                  <a:pt x="137" y="0"/>
                </a:cubicBezTo>
                <a:cubicBezTo>
                  <a:pt x="145" y="0"/>
                  <a:pt x="151" y="6"/>
                  <a:pt x="151" y="14"/>
                </a:cubicBezTo>
                <a:cubicBezTo>
                  <a:pt x="151" y="21"/>
                  <a:pt x="145" y="28"/>
                  <a:pt x="137" y="28"/>
                </a:cubicBezTo>
                <a:cubicBezTo>
                  <a:pt x="107" y="28"/>
                  <a:pt x="80" y="40"/>
                  <a:pt x="60" y="60"/>
                </a:cubicBezTo>
                <a:cubicBezTo>
                  <a:pt x="40" y="79"/>
                  <a:pt x="28" y="107"/>
                  <a:pt x="28" y="137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Freeform 171"/>
          <p:cNvSpPr>
            <a:spLocks/>
          </p:cNvSpPr>
          <p:nvPr userDrawn="1"/>
        </p:nvSpPr>
        <p:spPr bwMode="auto">
          <a:xfrm flipH="1" flipV="1">
            <a:off x="1651626" y="5895663"/>
            <a:ext cx="296680" cy="287955"/>
          </a:xfrm>
          <a:custGeom>
            <a:avLst/>
            <a:gdLst>
              <a:gd name="T0" fmla="*/ 1 w 68"/>
              <a:gd name="T1" fmla="*/ 54 h 68"/>
              <a:gd name="T2" fmla="*/ 1 w 68"/>
              <a:gd name="T3" fmla="*/ 54 h 68"/>
              <a:gd name="T4" fmla="*/ 17 w 68"/>
              <a:gd name="T5" fmla="*/ 16 h 68"/>
              <a:gd name="T6" fmla="*/ 54 w 68"/>
              <a:gd name="T7" fmla="*/ 1 h 68"/>
              <a:gd name="T8" fmla="*/ 68 w 68"/>
              <a:gd name="T9" fmla="*/ 15 h 68"/>
              <a:gd name="T10" fmla="*/ 54 w 68"/>
              <a:gd name="T11" fmla="*/ 29 h 68"/>
              <a:gd name="T12" fmla="*/ 53 w 68"/>
              <a:gd name="T13" fmla="*/ 29 h 68"/>
              <a:gd name="T14" fmla="*/ 37 w 68"/>
              <a:gd name="T15" fmla="*/ 36 h 68"/>
              <a:gd name="T16" fmla="*/ 29 w 68"/>
              <a:gd name="T17" fmla="*/ 53 h 68"/>
              <a:gd name="T18" fmla="*/ 29 w 68"/>
              <a:gd name="T19" fmla="*/ 54 h 68"/>
              <a:gd name="T20" fmla="*/ 15 w 68"/>
              <a:gd name="T21" fmla="*/ 68 h 68"/>
              <a:gd name="T22" fmla="*/ 1 w 68"/>
              <a:gd name="T23" fmla="*/ 5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68">
                <a:moveTo>
                  <a:pt x="1" y="54"/>
                </a:moveTo>
                <a:cubicBezTo>
                  <a:pt x="1" y="54"/>
                  <a:pt x="1" y="54"/>
                  <a:pt x="1" y="54"/>
                </a:cubicBezTo>
                <a:cubicBezTo>
                  <a:pt x="1" y="54"/>
                  <a:pt x="0" y="33"/>
                  <a:pt x="17" y="16"/>
                </a:cubicBezTo>
                <a:cubicBezTo>
                  <a:pt x="33" y="0"/>
                  <a:pt x="54" y="1"/>
                  <a:pt x="54" y="1"/>
                </a:cubicBezTo>
                <a:cubicBezTo>
                  <a:pt x="62" y="1"/>
                  <a:pt x="68" y="7"/>
                  <a:pt x="68" y="15"/>
                </a:cubicBezTo>
                <a:cubicBezTo>
                  <a:pt x="68" y="22"/>
                  <a:pt x="62" y="29"/>
                  <a:pt x="54" y="29"/>
                </a:cubicBezTo>
                <a:cubicBezTo>
                  <a:pt x="54" y="29"/>
                  <a:pt x="54" y="29"/>
                  <a:pt x="53" y="29"/>
                </a:cubicBezTo>
                <a:cubicBezTo>
                  <a:pt x="51" y="29"/>
                  <a:pt x="43" y="29"/>
                  <a:pt x="37" y="36"/>
                </a:cubicBezTo>
                <a:cubicBezTo>
                  <a:pt x="29" y="43"/>
                  <a:pt x="29" y="51"/>
                  <a:pt x="29" y="53"/>
                </a:cubicBezTo>
                <a:cubicBezTo>
                  <a:pt x="29" y="53"/>
                  <a:pt x="29" y="54"/>
                  <a:pt x="29" y="54"/>
                </a:cubicBezTo>
                <a:cubicBezTo>
                  <a:pt x="29" y="61"/>
                  <a:pt x="23" y="68"/>
                  <a:pt x="15" y="68"/>
                </a:cubicBezTo>
                <a:cubicBezTo>
                  <a:pt x="7" y="68"/>
                  <a:pt x="1" y="61"/>
                  <a:pt x="1" y="54"/>
                </a:cubicBezTo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7" name="Group 706"/>
          <p:cNvGrpSpPr/>
          <p:nvPr userDrawn="1"/>
        </p:nvGrpSpPr>
        <p:grpSpPr>
          <a:xfrm>
            <a:off x="1651641" y="247650"/>
            <a:ext cx="657857" cy="638509"/>
            <a:chOff x="10625243" y="190501"/>
            <a:chExt cx="657856" cy="657856"/>
          </a:xfrm>
          <a:solidFill>
            <a:srgbClr val="F2F2F2"/>
          </a:solidFill>
        </p:grpSpPr>
        <p:sp>
          <p:nvSpPr>
            <p:cNvPr id="720" name="Freeform 92"/>
            <p:cNvSpPr>
              <a:spLocks/>
            </p:cNvSpPr>
            <p:nvPr/>
          </p:nvSpPr>
          <p:spPr bwMode="auto">
            <a:xfrm flipH="1" flipV="1">
              <a:off x="10625243" y="190501"/>
              <a:ext cx="657856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1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5"/>
                    <a:pt x="22" y="151"/>
                    <a:pt x="14" y="151"/>
                  </a:cubicBezTo>
                  <a:cubicBezTo>
                    <a:pt x="6" y="151"/>
                    <a:pt x="0" y="145"/>
                    <a:pt x="0" y="137"/>
                  </a:cubicBezTo>
                  <a:cubicBezTo>
                    <a:pt x="0" y="100"/>
                    <a:pt x="15" y="65"/>
                    <a:pt x="40" y="41"/>
                  </a:cubicBezTo>
                  <a:cubicBezTo>
                    <a:pt x="65" y="16"/>
                    <a:pt x="9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22"/>
                    <a:pt x="145" y="28"/>
                    <a:pt x="137" y="28"/>
                  </a:cubicBezTo>
                  <a:cubicBezTo>
                    <a:pt x="107" y="28"/>
                    <a:pt x="80" y="41"/>
                    <a:pt x="60" y="60"/>
                  </a:cubicBezTo>
                  <a:cubicBezTo>
                    <a:pt x="40" y="80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93"/>
            <p:cNvSpPr>
              <a:spLocks/>
            </p:cNvSpPr>
            <p:nvPr/>
          </p:nvSpPr>
          <p:spPr bwMode="auto">
            <a:xfrm flipH="1" flipV="1">
              <a:off x="10625243" y="190501"/>
              <a:ext cx="296680" cy="296680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7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7 w 68"/>
                <a:gd name="T15" fmla="*/ 37 h 68"/>
                <a:gd name="T16" fmla="*/ 29 w 68"/>
                <a:gd name="T17" fmla="*/ 54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4"/>
                    <a:pt x="17" y="17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8"/>
                    <a:pt x="68" y="15"/>
                  </a:cubicBezTo>
                  <a:cubicBezTo>
                    <a:pt x="68" y="23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30"/>
                    <a:pt x="37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62"/>
                    <a:pt x="23" y="68"/>
                    <a:pt x="15" y="68"/>
                  </a:cubicBezTo>
                  <a:cubicBezTo>
                    <a:pt x="7" y="68"/>
                    <a:pt x="1" y="62"/>
                    <a:pt x="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0" name="Picture 119" descr="Qorvo Logo_ID_Brandline_Blk_R_RGB.pdf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220" y="2395121"/>
            <a:ext cx="3704751" cy="1795903"/>
          </a:xfrm>
          <a:prstGeom prst="rect">
            <a:avLst/>
          </a:prstGeom>
        </p:spPr>
      </p:pic>
      <p:sp>
        <p:nvSpPr>
          <p:cNvPr id="122" name="TextBox 121"/>
          <p:cNvSpPr txBox="1"/>
          <p:nvPr userDrawn="1"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none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none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3834" y="6049989"/>
            <a:ext cx="2844059" cy="206375"/>
          </a:xfrm>
          <a:prstGeom prst="rect">
            <a:avLst/>
          </a:prstGeom>
          <a:ln/>
        </p:spPr>
        <p:txBody>
          <a:bodyPr lIns="91412" tIns="45707" rIns="91412" bIns="45707"/>
          <a:lstStyle>
            <a:lvl1pPr>
              <a:defRPr/>
            </a:lvl1pPr>
          </a:lstStyle>
          <a:p>
            <a:fld id="{80BABA2C-B1BC-4B21-BA55-59D81555F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19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686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454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928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012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76" y="799303"/>
            <a:ext cx="11569024" cy="44627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18183" y="1663646"/>
            <a:ext cx="11552473" cy="4495861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6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694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570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168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3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11"/>
            <a:ext cx="12087251" cy="584732"/>
          </a:xfrm>
          <a:prstGeom prst="rect">
            <a:avLst/>
          </a:prstGeom>
          <a:noFill/>
          <a:ln>
            <a:noFill/>
          </a:ln>
        </p:spPr>
        <p:txBody>
          <a:bodyPr bIns="85301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134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57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517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429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605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762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9096" y="1666883"/>
            <a:ext cx="5604681" cy="4491241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sz="20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249026" y="1669266"/>
            <a:ext cx="5606999" cy="4489047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sz="20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6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007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245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322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46" y="-22579"/>
            <a:ext cx="12087251" cy="584724"/>
          </a:xfrm>
          <a:prstGeom prst="rect">
            <a:avLst/>
          </a:prstGeom>
          <a:noFill/>
          <a:ln>
            <a:noFill/>
          </a:ln>
        </p:spPr>
        <p:txBody>
          <a:bodyPr bIns="85293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88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9153" y="798694"/>
            <a:ext cx="11453011" cy="4431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176" y="289719"/>
            <a:ext cx="11454723" cy="5036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5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/>
        </p:nvSpPr>
        <p:spPr>
          <a:xfrm>
            <a:off x="-593" y="1614512"/>
            <a:ext cx="12190025" cy="40852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938D794-C949-488E-BF71-3421B5F64DB8}"/>
              </a:ext>
            </a:extLst>
          </p:cNvPr>
          <p:cNvSpPr/>
          <p:nvPr userDrawn="1"/>
        </p:nvSpPr>
        <p:spPr>
          <a:xfrm>
            <a:off x="3306226" y="800691"/>
            <a:ext cx="5576387" cy="1371600"/>
          </a:xfrm>
          <a:prstGeom prst="round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762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 descr="Active-Semi Logo - HiRes - transparent bkgnd.png">
            <a:extLst>
              <a:ext uri="{FF2B5EF4-FFF2-40B4-BE49-F238E27FC236}">
                <a16:creationId xmlns="" xmlns:a16="http://schemas.microsoft.com/office/drawing/2014/main" id="{38345348-581F-46B6-B2F5-E36A31C2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881" y="872318"/>
            <a:ext cx="5249064" cy="122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81" y="2737070"/>
            <a:ext cx="10512862" cy="13255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koppt-直接连接符"/>
          <p:cNvCxnSpPr>
            <a:cxnSpLocks/>
          </p:cNvCxnSpPr>
          <p:nvPr userDrawn="1"/>
        </p:nvCxnSpPr>
        <p:spPr>
          <a:xfrm flipH="1">
            <a:off x="825400" y="4191909"/>
            <a:ext cx="10525442" cy="0"/>
          </a:xfrm>
          <a:prstGeom prst="line">
            <a:avLst/>
          </a:prstGeom>
          <a:ln w="12700">
            <a:solidFill>
              <a:srgbClr val="FFFF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7820" y="4321216"/>
            <a:ext cx="4180617" cy="7903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BD4391D6-14E1-7642-BA9B-ACAFC59D9689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29333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5683DAFB-B7C0-EC47-8332-36C5CDBF5DAA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2102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23FF2D9D-683A-BA46-BE6C-C7C100233551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0A53640D-AE62-6340-AC8D-BA9C55D43A37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F1D39F13-4585-DF43-B31F-77F61C404ECE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9535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B74D721F-50D6-4F92-99C8-519373F44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9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1A4E9EC3-F98C-A847-A223-F5E93655713D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D81F412F-FF72-1B4C-9DA2-6C8B89C56511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3598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1A4E9EC3-F98C-A847-A223-F5E93655713D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D0FDEE5F-5965-304A-96AC-7B956D6DB241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31346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8184" y="289733"/>
            <a:ext cx="9079824" cy="5036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18184" y="1663646"/>
            <a:ext cx="7886023" cy="4495861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8AD0D1A6-2E8E-5C49-A7DB-9E45B2C5A055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67CEF6CF-C725-454C-B348-0C9BAF6C7C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9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7D2F4840-AD33-2B48-BCBE-D986C4BE946A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4324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8AD0D1A6-2E8E-5C49-A7DB-9E45B2C5A055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3449E864-852A-B847-B111-733EC175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528" y="1547860"/>
            <a:ext cx="2712553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7F7B786B-D16C-8C45-A000-0A4338FB9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0697" y="1547860"/>
            <a:ext cx="2819341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BAF469E3-972B-3F4D-941C-850A4FA8B048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2904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 dirty="0">
              <a:solidFill>
                <a:srgbClr val="FFFFF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ble Placeholder 3">
            <a:extLst>
              <a:ext uri="{FF2B5EF4-FFF2-40B4-BE49-F238E27FC236}">
                <a16:creationId xmlns="" xmlns:a16="http://schemas.microsoft.com/office/drawing/2014/main" id="{8E516C59-F9B9-4050-854D-A1016E39298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9139" y="1490663"/>
            <a:ext cx="11095323" cy="488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52A523B1-9E2C-7644-A0B8-E82AF20C9D05}"/>
              </a:ext>
            </a:extLst>
          </p:cNvPr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03895E87-DE59-AD42-A471-4FF7D0E14F21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2FBBD869-C8EE-584F-B146-AF4875F44728}"/>
              </a:ext>
            </a:extLst>
          </p:cNvPr>
          <p:cNvSpPr txBox="1">
            <a:spLocks/>
          </p:cNvSpPr>
          <p:nvPr userDrawn="1"/>
        </p:nvSpPr>
        <p:spPr>
          <a:xfrm>
            <a:off x="11789899" y="6489236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338B262D-F3B8-CE4F-93E1-C453EEBE3034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7621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8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20" name="Picture 1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267" y="382431"/>
            <a:ext cx="3004883" cy="7031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785681" y="6515185"/>
            <a:ext cx="5726710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a typeface="宋体" pitchFamily="2" charset="-122"/>
              </a:rPr>
              <a:t>ACTIVE-SEMI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CONFIDENTIAL- SHARED UNDER NDA ONLY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491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12" name="Picture 11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7" y="382431"/>
            <a:ext cx="3004883" cy="7031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charset="0"/>
              <a:buChar char="•"/>
              <a:defRPr sz="2800" b="0"/>
            </a:lvl1pPr>
            <a:lvl2pPr marL="865188" indent="-404813">
              <a:tabLst/>
              <a:defRPr sz="2400">
                <a:solidFill>
                  <a:schemeClr val="tx2"/>
                </a:solidFill>
              </a:defRPr>
            </a:lvl2pPr>
            <a:lvl3pPr marL="1270000" indent="-347663">
              <a:tabLst/>
              <a:defRPr sz="2000">
                <a:solidFill>
                  <a:schemeClr val="tx2"/>
                </a:solidFill>
              </a:defRPr>
            </a:lvl3pPr>
            <a:lvl4pPr marL="1673225" indent="-327025">
              <a:tabLst/>
              <a:defRPr sz="1800">
                <a:solidFill>
                  <a:schemeClr val="tx2"/>
                </a:solidFill>
              </a:defRPr>
            </a:lvl4pPr>
            <a:lvl5pPr marL="2057400" indent="-327025">
              <a:tabLst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8"/>
          <p:cNvSpPr txBox="1"/>
          <p:nvPr userDrawn="1"/>
        </p:nvSpPr>
        <p:spPr>
          <a:xfrm>
            <a:off x="10809" y="6515185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12545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fsdfs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595959"/>
                </a:solidFill>
              </a:rPr>
              <a:pPr/>
              <a:t>‹#›</a:t>
            </a:fld>
            <a:endParaRPr lang="en-US" sz="1333" dirty="0">
              <a:solidFill>
                <a:srgbClr val="595959"/>
              </a:solidFill>
            </a:endParaRPr>
          </a:p>
        </p:txBody>
      </p:sp>
      <p:pic>
        <p:nvPicPr>
          <p:cNvPr id="10" name="Picture 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7" y="382431"/>
            <a:ext cx="3004883" cy="703180"/>
          </a:xfrm>
          <a:prstGeom prst="rect">
            <a:avLst/>
          </a:prstGeom>
        </p:spPr>
      </p:pic>
      <p:sp>
        <p:nvSpPr>
          <p:cNvPr id="12" name="TextBox 8"/>
          <p:cNvSpPr txBox="1"/>
          <p:nvPr userDrawn="1"/>
        </p:nvSpPr>
        <p:spPr>
          <a:xfrm>
            <a:off x="10809" y="6515185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8" name="KOPPT-矩形"/>
          <p:cNvSpPr/>
          <p:nvPr userDrawn="1"/>
        </p:nvSpPr>
        <p:spPr>
          <a:xfrm>
            <a:off x="36511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1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71415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/>
        </p:nvSpPr>
        <p:spPr>
          <a:xfrm>
            <a:off x="-594" y="1614512"/>
            <a:ext cx="12190025" cy="40852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938D794-C949-488E-BF71-3421B5F64DB8}"/>
              </a:ext>
            </a:extLst>
          </p:cNvPr>
          <p:cNvSpPr/>
          <p:nvPr userDrawn="1"/>
        </p:nvSpPr>
        <p:spPr>
          <a:xfrm>
            <a:off x="3306225" y="800691"/>
            <a:ext cx="5576387" cy="1371600"/>
          </a:xfrm>
          <a:prstGeom prst="round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762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 descr="Active-Semi Logo - HiRes - transparent bkgnd.png">
            <a:extLst>
              <a:ext uri="{FF2B5EF4-FFF2-40B4-BE49-F238E27FC236}">
                <a16:creationId xmlns="" xmlns:a16="http://schemas.microsoft.com/office/drawing/2014/main" id="{38345348-581F-46B6-B2F5-E36A31C2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881" y="872318"/>
            <a:ext cx="5249064" cy="122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81" y="2737068"/>
            <a:ext cx="10512862" cy="13255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koppt-直接连接符"/>
          <p:cNvCxnSpPr>
            <a:cxnSpLocks/>
          </p:cNvCxnSpPr>
          <p:nvPr userDrawn="1"/>
        </p:nvCxnSpPr>
        <p:spPr>
          <a:xfrm flipH="1">
            <a:off x="825400" y="4191909"/>
            <a:ext cx="10525442" cy="0"/>
          </a:xfrm>
          <a:prstGeom prst="line">
            <a:avLst/>
          </a:prstGeom>
          <a:ln w="12700">
            <a:solidFill>
              <a:srgbClr val="FFFF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7819" y="4321214"/>
            <a:ext cx="4180617" cy="7903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BD4391D6-14E1-7642-BA9B-ACAFC59D9689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8676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5683DAFB-B7C0-EC47-8332-36C5CDBF5DAA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03200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23FF2D9D-683A-BA46-BE6C-C7C100233551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0A53640D-AE62-6340-AC8D-BA9C55D43A37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F1D39F13-4585-DF43-B31F-77F61C404ECE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53898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B74D721F-50D6-4F92-99C8-519373F44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1A4E9EC3-F98C-A847-A223-F5E93655713D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D81F412F-FF72-1B4C-9DA2-6C8B89C56511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2532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 userDrawn="1"/>
        </p:nvSpPr>
        <p:spPr>
          <a:xfrm>
            <a:off x="7" y="6369980"/>
            <a:ext cx="12188825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9865080" y="285733"/>
            <a:ext cx="2181998" cy="6286539"/>
            <a:chOff x="9865080" y="247645"/>
            <a:chExt cx="2181998" cy="6286539"/>
          </a:xfrm>
        </p:grpSpPr>
        <p:grpSp>
          <p:nvGrpSpPr>
            <p:cNvPr id="238" name="Group 237"/>
            <p:cNvGrpSpPr/>
            <p:nvPr userDrawn="1"/>
          </p:nvGrpSpPr>
          <p:grpSpPr>
            <a:xfrm>
              <a:off x="11376322" y="247645"/>
              <a:ext cx="670756" cy="6286512"/>
              <a:chOff x="8357641" y="190501"/>
              <a:chExt cx="670756" cy="6477000"/>
            </a:xfrm>
          </p:grpSpPr>
          <p:sp>
            <p:nvSpPr>
              <p:cNvPr id="239" name="Freeform 84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85"/>
              <p:cNvSpPr>
                <a:spLocks/>
              </p:cNvSpPr>
              <p:nvPr/>
            </p:nvSpPr>
            <p:spPr bwMode="auto">
              <a:xfrm flipH="1" flipV="1">
                <a:off x="8366853" y="6009645"/>
                <a:ext cx="294838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6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56"/>
              <p:cNvSpPr>
                <a:spLocks/>
              </p:cNvSpPr>
              <p:nvPr/>
            </p:nvSpPr>
            <p:spPr bwMode="auto">
              <a:xfrm flipH="1" flipV="1">
                <a:off x="8844124" y="3092701"/>
                <a:ext cx="184273" cy="182430"/>
              </a:xfrm>
              <a:custGeom>
                <a:avLst/>
                <a:gdLst>
                  <a:gd name="T0" fmla="*/ 17 w 42"/>
                  <a:gd name="T1" fmla="*/ 37 h 42"/>
                  <a:gd name="T2" fmla="*/ 17 w 42"/>
                  <a:gd name="T3" fmla="*/ 36 h 42"/>
                  <a:gd name="T4" fmla="*/ 5 w 42"/>
                  <a:gd name="T5" fmla="*/ 25 h 42"/>
                  <a:gd name="T6" fmla="*/ 5 w 42"/>
                  <a:gd name="T7" fmla="*/ 25 h 42"/>
                  <a:gd name="T8" fmla="*/ 5 w 42"/>
                  <a:gd name="T9" fmla="*/ 5 h 42"/>
                  <a:gd name="T10" fmla="*/ 25 w 42"/>
                  <a:gd name="T11" fmla="*/ 5 h 42"/>
                  <a:gd name="T12" fmla="*/ 25 w 42"/>
                  <a:gd name="T13" fmla="*/ 5 h 42"/>
                  <a:gd name="T14" fmla="*/ 37 w 42"/>
                  <a:gd name="T15" fmla="*/ 17 h 42"/>
                  <a:gd name="T16" fmla="*/ 37 w 42"/>
                  <a:gd name="T17" fmla="*/ 17 h 42"/>
                  <a:gd name="T18" fmla="*/ 37 w 42"/>
                  <a:gd name="T19" fmla="*/ 37 h 42"/>
                  <a:gd name="T20" fmla="*/ 17 w 42"/>
                  <a:gd name="T21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17" y="37"/>
                    </a:moveTo>
                    <a:cubicBezTo>
                      <a:pt x="17" y="37"/>
                      <a:pt x="17" y="37"/>
                      <a:pt x="17" y="3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2"/>
                      <a:pt x="42" y="31"/>
                      <a:pt x="37" y="37"/>
                    </a:cubicBezTo>
                    <a:cubicBezTo>
                      <a:pt x="31" y="42"/>
                      <a:pt x="22" y="42"/>
                      <a:pt x="17" y="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57"/>
              <p:cNvSpPr>
                <a:spLocks/>
              </p:cNvSpPr>
              <p:nvPr/>
            </p:nvSpPr>
            <p:spPr bwMode="auto">
              <a:xfrm flipH="1" flipV="1">
                <a:off x="8357641" y="3127712"/>
                <a:ext cx="639430" cy="635744"/>
              </a:xfrm>
              <a:custGeom>
                <a:avLst/>
                <a:gdLst>
                  <a:gd name="T0" fmla="*/ 121 w 147"/>
                  <a:gd name="T1" fmla="*/ 141 h 146"/>
                  <a:gd name="T2" fmla="*/ 121 w 147"/>
                  <a:gd name="T3" fmla="*/ 141 h 146"/>
                  <a:gd name="T4" fmla="*/ 6 w 147"/>
                  <a:gd name="T5" fmla="*/ 25 h 146"/>
                  <a:gd name="T6" fmla="*/ 6 w 147"/>
                  <a:gd name="T7" fmla="*/ 25 h 146"/>
                  <a:gd name="T8" fmla="*/ 6 w 147"/>
                  <a:gd name="T9" fmla="*/ 6 h 146"/>
                  <a:gd name="T10" fmla="*/ 26 w 147"/>
                  <a:gd name="T11" fmla="*/ 6 h 146"/>
                  <a:gd name="T12" fmla="*/ 26 w 147"/>
                  <a:gd name="T13" fmla="*/ 6 h 146"/>
                  <a:gd name="T14" fmla="*/ 141 w 147"/>
                  <a:gd name="T15" fmla="*/ 121 h 146"/>
                  <a:gd name="T16" fmla="*/ 141 w 147"/>
                  <a:gd name="T17" fmla="*/ 121 h 146"/>
                  <a:gd name="T18" fmla="*/ 141 w 147"/>
                  <a:gd name="T19" fmla="*/ 141 h 146"/>
                  <a:gd name="T20" fmla="*/ 121 w 147"/>
                  <a:gd name="T21" fmla="*/ 1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121" y="141"/>
                    </a:moveTo>
                    <a:cubicBezTo>
                      <a:pt x="121" y="141"/>
                      <a:pt x="121" y="141"/>
                      <a:pt x="121" y="14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6"/>
                    </a:cubicBezTo>
                    <a:cubicBezTo>
                      <a:pt x="11" y="0"/>
                      <a:pt x="20" y="0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7" y="127"/>
                      <a:pt x="147" y="135"/>
                      <a:pt x="141" y="141"/>
                    </a:cubicBezTo>
                    <a:cubicBezTo>
                      <a:pt x="136" y="146"/>
                      <a:pt x="127" y="146"/>
                      <a:pt x="121" y="14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82"/>
              <p:cNvSpPr>
                <a:spLocks/>
              </p:cNvSpPr>
              <p:nvPr/>
            </p:nvSpPr>
            <p:spPr bwMode="auto">
              <a:xfrm flipH="1" flipV="1">
                <a:off x="8366853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83"/>
              <p:cNvSpPr>
                <a:spLocks/>
              </p:cNvSpPr>
              <p:nvPr/>
            </p:nvSpPr>
            <p:spPr bwMode="auto">
              <a:xfrm flipH="1" flipV="1">
                <a:off x="8731716" y="5279030"/>
                <a:ext cx="121620" cy="657856"/>
              </a:xfrm>
              <a:custGeom>
                <a:avLst/>
                <a:gdLst>
                  <a:gd name="T0" fmla="*/ 28 w 28"/>
                  <a:gd name="T1" fmla="*/ 14 h 151"/>
                  <a:gd name="T2" fmla="*/ 28 w 28"/>
                  <a:gd name="T3" fmla="*/ 14 h 151"/>
                  <a:gd name="T4" fmla="*/ 28 w 28"/>
                  <a:gd name="T5" fmla="*/ 137 h 151"/>
                  <a:gd name="T6" fmla="*/ 28 w 28"/>
                  <a:gd name="T7" fmla="*/ 137 h 151"/>
                  <a:gd name="T8" fmla="*/ 14 w 28"/>
                  <a:gd name="T9" fmla="*/ 151 h 151"/>
                  <a:gd name="T10" fmla="*/ 0 w 28"/>
                  <a:gd name="T11" fmla="*/ 137 h 151"/>
                  <a:gd name="T12" fmla="*/ 0 w 28"/>
                  <a:gd name="T13" fmla="*/ 137 h 151"/>
                  <a:gd name="T14" fmla="*/ 0 w 28"/>
                  <a:gd name="T15" fmla="*/ 14 h 151"/>
                  <a:gd name="T16" fmla="*/ 0 w 28"/>
                  <a:gd name="T17" fmla="*/ 14 h 151"/>
                  <a:gd name="T18" fmla="*/ 14 w 28"/>
                  <a:gd name="T19" fmla="*/ 0 h 151"/>
                  <a:gd name="T20" fmla="*/ 28 w 28"/>
                  <a:gd name="T21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1"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37"/>
                      <a:pt x="28" y="137"/>
                      <a:pt x="28" y="137"/>
                    </a:cubicBez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62"/>
              <p:cNvSpPr>
                <a:spLocks/>
              </p:cNvSpPr>
              <p:nvPr/>
            </p:nvSpPr>
            <p:spPr bwMode="auto">
              <a:xfrm flipH="1" flipV="1">
                <a:off x="8366853" y="3819635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63"/>
              <p:cNvSpPr>
                <a:spLocks/>
              </p:cNvSpPr>
              <p:nvPr/>
            </p:nvSpPr>
            <p:spPr bwMode="auto">
              <a:xfrm flipH="1" flipV="1">
                <a:off x="8366853" y="3819634"/>
                <a:ext cx="294838" cy="300365"/>
              </a:xfrm>
              <a:custGeom>
                <a:avLst/>
                <a:gdLst>
                  <a:gd name="T0" fmla="*/ 1 w 68"/>
                  <a:gd name="T1" fmla="*/ 55 h 69"/>
                  <a:gd name="T2" fmla="*/ 1 w 68"/>
                  <a:gd name="T3" fmla="*/ 55 h 69"/>
                  <a:gd name="T4" fmla="*/ 17 w 68"/>
                  <a:gd name="T5" fmla="*/ 17 h 69"/>
                  <a:gd name="T6" fmla="*/ 54 w 68"/>
                  <a:gd name="T7" fmla="*/ 2 h 69"/>
                  <a:gd name="T8" fmla="*/ 68 w 68"/>
                  <a:gd name="T9" fmla="*/ 16 h 69"/>
                  <a:gd name="T10" fmla="*/ 54 w 68"/>
                  <a:gd name="T11" fmla="*/ 30 h 69"/>
                  <a:gd name="T12" fmla="*/ 53 w 68"/>
                  <a:gd name="T13" fmla="*/ 30 h 69"/>
                  <a:gd name="T14" fmla="*/ 36 w 68"/>
                  <a:gd name="T15" fmla="*/ 37 h 69"/>
                  <a:gd name="T16" fmla="*/ 29 w 68"/>
                  <a:gd name="T17" fmla="*/ 54 h 69"/>
                  <a:gd name="T18" fmla="*/ 29 w 68"/>
                  <a:gd name="T19" fmla="*/ 55 h 69"/>
                  <a:gd name="T20" fmla="*/ 15 w 68"/>
                  <a:gd name="T21" fmla="*/ 69 h 69"/>
                  <a:gd name="T22" fmla="*/ 1 w 68"/>
                  <a:gd name="T23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0" y="34"/>
                      <a:pt x="17" y="17"/>
                    </a:cubicBezTo>
                    <a:cubicBezTo>
                      <a:pt x="33" y="0"/>
                      <a:pt x="54" y="2"/>
                      <a:pt x="54" y="2"/>
                    </a:cubicBezTo>
                    <a:cubicBezTo>
                      <a:pt x="62" y="2"/>
                      <a:pt x="68" y="8"/>
                      <a:pt x="68" y="16"/>
                    </a:cubicBezTo>
                    <a:cubicBezTo>
                      <a:pt x="68" y="23"/>
                      <a:pt x="62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cubicBezTo>
                      <a:pt x="51" y="30"/>
                      <a:pt x="43" y="30"/>
                      <a:pt x="36" y="37"/>
                    </a:cubicBezTo>
                    <a:cubicBezTo>
                      <a:pt x="29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5"/>
                    </a:cubicBezTo>
                    <a:cubicBezTo>
                      <a:pt x="29" y="62"/>
                      <a:pt x="23" y="69"/>
                      <a:pt x="15" y="69"/>
                    </a:cubicBezTo>
                    <a:cubicBezTo>
                      <a:pt x="7" y="69"/>
                      <a:pt x="1" y="62"/>
                      <a:pt x="1" y="5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60"/>
              <p:cNvSpPr>
                <a:spLocks/>
              </p:cNvSpPr>
              <p:nvPr/>
            </p:nvSpPr>
            <p:spPr bwMode="auto">
              <a:xfrm flipH="1" flipV="1">
                <a:off x="8366853" y="4552096"/>
                <a:ext cx="656015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61"/>
              <p:cNvSpPr>
                <a:spLocks/>
              </p:cNvSpPr>
              <p:nvPr/>
            </p:nvSpPr>
            <p:spPr bwMode="auto">
              <a:xfrm flipH="1" flipV="1">
                <a:off x="8728031" y="4913274"/>
                <a:ext cx="294838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9" name="Group 248"/>
              <p:cNvGrpSpPr/>
              <p:nvPr/>
            </p:nvGrpSpPr>
            <p:grpSpPr>
              <a:xfrm>
                <a:off x="8536386" y="2365770"/>
                <a:ext cx="486481" cy="661542"/>
                <a:chOff x="11542713" y="2365770"/>
                <a:chExt cx="486481" cy="66154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9" name="Freeform 50"/>
                <p:cNvSpPr>
                  <a:spLocks/>
                </p:cNvSpPr>
                <p:nvPr/>
              </p:nvSpPr>
              <p:spPr bwMode="auto">
                <a:xfrm flipH="1" flipV="1">
                  <a:off x="11907574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51"/>
                <p:cNvSpPr>
                  <a:spLocks/>
                </p:cNvSpPr>
                <p:nvPr/>
              </p:nvSpPr>
              <p:spPr bwMode="auto">
                <a:xfrm flipH="1" flipV="1">
                  <a:off x="11542713" y="2365770"/>
                  <a:ext cx="121620" cy="661542"/>
                </a:xfrm>
                <a:custGeom>
                  <a:avLst/>
                  <a:gdLst>
                    <a:gd name="T0" fmla="*/ 0 w 28"/>
                    <a:gd name="T1" fmla="*/ 138 h 152"/>
                    <a:gd name="T2" fmla="*/ 0 w 28"/>
                    <a:gd name="T3" fmla="*/ 138 h 152"/>
                    <a:gd name="T4" fmla="*/ 0 w 28"/>
                    <a:gd name="T5" fmla="*/ 15 h 152"/>
                    <a:gd name="T6" fmla="*/ 0 w 28"/>
                    <a:gd name="T7" fmla="*/ 15 h 152"/>
                    <a:gd name="T8" fmla="*/ 14 w 28"/>
                    <a:gd name="T9" fmla="*/ 0 h 152"/>
                    <a:gd name="T10" fmla="*/ 28 w 28"/>
                    <a:gd name="T11" fmla="*/ 15 h 152"/>
                    <a:gd name="T12" fmla="*/ 28 w 28"/>
                    <a:gd name="T13" fmla="*/ 15 h 152"/>
                    <a:gd name="T14" fmla="*/ 28 w 28"/>
                    <a:gd name="T15" fmla="*/ 138 h 152"/>
                    <a:gd name="T16" fmla="*/ 28 w 28"/>
                    <a:gd name="T17" fmla="*/ 138 h 152"/>
                    <a:gd name="T18" fmla="*/ 14 w 28"/>
                    <a:gd name="T19" fmla="*/ 152 h 152"/>
                    <a:gd name="T20" fmla="*/ 0 w 28"/>
                    <a:gd name="T21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2">
                      <a:moveTo>
                        <a:pt x="0" y="138"/>
                      </a:move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38"/>
                        <a:pt x="28" y="138"/>
                        <a:pt x="28" y="138"/>
                      </a:cubicBez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8361326" y="902691"/>
                <a:ext cx="667071" cy="670756"/>
                <a:chOff x="11367653" y="902691"/>
                <a:chExt cx="667071" cy="6707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7" name="Freeform 68"/>
                <p:cNvSpPr>
                  <a:spLocks/>
                </p:cNvSpPr>
                <p:nvPr/>
              </p:nvSpPr>
              <p:spPr bwMode="auto">
                <a:xfrm flipH="1" flipV="1">
                  <a:off x="11367653" y="1391017"/>
                  <a:ext cx="182430" cy="182430"/>
                </a:xfrm>
                <a:custGeom>
                  <a:avLst/>
                  <a:gdLst>
                    <a:gd name="T0" fmla="*/ 25 w 42"/>
                    <a:gd name="T1" fmla="*/ 5 h 42"/>
                    <a:gd name="T2" fmla="*/ 25 w 42"/>
                    <a:gd name="T3" fmla="*/ 6 h 42"/>
                    <a:gd name="T4" fmla="*/ 37 w 42"/>
                    <a:gd name="T5" fmla="*/ 17 h 42"/>
                    <a:gd name="T6" fmla="*/ 37 w 42"/>
                    <a:gd name="T7" fmla="*/ 17 h 42"/>
                    <a:gd name="T8" fmla="*/ 37 w 42"/>
                    <a:gd name="T9" fmla="*/ 37 h 42"/>
                    <a:gd name="T10" fmla="*/ 17 w 42"/>
                    <a:gd name="T11" fmla="*/ 37 h 42"/>
                    <a:gd name="T12" fmla="*/ 17 w 42"/>
                    <a:gd name="T13" fmla="*/ 37 h 42"/>
                    <a:gd name="T14" fmla="*/ 6 w 42"/>
                    <a:gd name="T15" fmla="*/ 25 h 42"/>
                    <a:gd name="T16" fmla="*/ 6 w 42"/>
                    <a:gd name="T17" fmla="*/ 25 h 42"/>
                    <a:gd name="T18" fmla="*/ 6 w 42"/>
                    <a:gd name="T19" fmla="*/ 5 h 42"/>
                    <a:gd name="T20" fmla="*/ 25 w 42"/>
                    <a:gd name="T21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25" y="5"/>
                      </a:move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3"/>
                        <a:pt x="42" y="31"/>
                        <a:pt x="37" y="37"/>
                      </a:cubicBezTo>
                      <a:cubicBezTo>
                        <a:pt x="32" y="42"/>
                        <a:pt x="23" y="4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69"/>
                <p:cNvSpPr>
                  <a:spLocks/>
                </p:cNvSpPr>
                <p:nvPr/>
              </p:nvSpPr>
              <p:spPr bwMode="auto">
                <a:xfrm flipH="1" flipV="1">
                  <a:off x="11398981" y="902691"/>
                  <a:ext cx="635743" cy="635744"/>
                </a:xfrm>
                <a:custGeom>
                  <a:avLst/>
                  <a:gdLst>
                    <a:gd name="T0" fmla="*/ 25 w 146"/>
                    <a:gd name="T1" fmla="*/ 5 h 146"/>
                    <a:gd name="T2" fmla="*/ 25 w 146"/>
                    <a:gd name="T3" fmla="*/ 5 h 146"/>
                    <a:gd name="T4" fmla="*/ 141 w 146"/>
                    <a:gd name="T5" fmla="*/ 121 h 146"/>
                    <a:gd name="T6" fmla="*/ 141 w 146"/>
                    <a:gd name="T7" fmla="*/ 121 h 146"/>
                    <a:gd name="T8" fmla="*/ 141 w 146"/>
                    <a:gd name="T9" fmla="*/ 140 h 146"/>
                    <a:gd name="T10" fmla="*/ 121 w 146"/>
                    <a:gd name="T11" fmla="*/ 140 h 146"/>
                    <a:gd name="T12" fmla="*/ 121 w 146"/>
                    <a:gd name="T13" fmla="*/ 140 h 146"/>
                    <a:gd name="T14" fmla="*/ 5 w 146"/>
                    <a:gd name="T15" fmla="*/ 25 h 146"/>
                    <a:gd name="T16" fmla="*/ 5 w 146"/>
                    <a:gd name="T17" fmla="*/ 25 h 146"/>
                    <a:gd name="T18" fmla="*/ 5 w 146"/>
                    <a:gd name="T19" fmla="*/ 5 h 146"/>
                    <a:gd name="T20" fmla="*/ 25 w 146"/>
                    <a:gd name="T21" fmla="*/ 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6" h="146">
                      <a:moveTo>
                        <a:pt x="25" y="5"/>
                      </a:move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6" y="126"/>
                        <a:pt x="146" y="135"/>
                        <a:pt x="141" y="140"/>
                      </a:cubicBezTo>
                      <a:cubicBezTo>
                        <a:pt x="135" y="146"/>
                        <a:pt x="126" y="146"/>
                        <a:pt x="121" y="140"/>
                      </a:cubicBezTo>
                      <a:cubicBezTo>
                        <a:pt x="121" y="140"/>
                        <a:pt x="121" y="140"/>
                        <a:pt x="121" y="140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1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8366853" y="1638836"/>
                <a:ext cx="656016" cy="661542"/>
                <a:chOff x="11373180" y="1638836"/>
                <a:chExt cx="656016" cy="66154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5" name="Freeform 66"/>
                <p:cNvSpPr>
                  <a:spLocks/>
                </p:cNvSpPr>
                <p:nvPr/>
              </p:nvSpPr>
              <p:spPr bwMode="auto">
                <a:xfrm flipH="1" flipV="1">
                  <a:off x="11373180" y="163883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3"/>
                        <a:pt x="14" y="123"/>
                      </a:cubicBezTo>
                      <a:cubicBezTo>
                        <a:pt x="44" y="123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67"/>
                <p:cNvSpPr>
                  <a:spLocks/>
                </p:cNvSpPr>
                <p:nvPr/>
              </p:nvSpPr>
              <p:spPr bwMode="auto">
                <a:xfrm flipH="1" flipV="1">
                  <a:off x="11734358" y="2000012"/>
                  <a:ext cx="294838" cy="300366"/>
                </a:xfrm>
                <a:custGeom>
                  <a:avLst/>
                  <a:gdLst>
                    <a:gd name="T0" fmla="*/ 67 w 68"/>
                    <a:gd name="T1" fmla="*/ 14 h 69"/>
                    <a:gd name="T2" fmla="*/ 67 w 68"/>
                    <a:gd name="T3" fmla="*/ 14 h 69"/>
                    <a:gd name="T4" fmla="*/ 52 w 68"/>
                    <a:gd name="T5" fmla="*/ 52 h 69"/>
                    <a:gd name="T6" fmla="*/ 14 w 68"/>
                    <a:gd name="T7" fmla="*/ 67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39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4 h 69"/>
                    <a:gd name="T20" fmla="*/ 53 w 68"/>
                    <a:gd name="T21" fmla="*/ 0 h 69"/>
                    <a:gd name="T22" fmla="*/ 67 w 68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4"/>
                      </a:move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7" y="14"/>
                        <a:pt x="68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6" y="67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8366853" y="190501"/>
                <a:ext cx="656015" cy="657856"/>
                <a:chOff x="11373180" y="190501"/>
                <a:chExt cx="656015" cy="6578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53" name="Freeform 58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59"/>
                <p:cNvSpPr>
                  <a:spLocks/>
                </p:cNvSpPr>
                <p:nvPr/>
              </p:nvSpPr>
              <p:spPr bwMode="auto">
                <a:xfrm flipH="1" flipV="1">
                  <a:off x="11373180" y="190501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6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6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61" name="Group 260"/>
            <p:cNvGrpSpPr/>
            <p:nvPr userDrawn="1"/>
          </p:nvGrpSpPr>
          <p:grpSpPr>
            <a:xfrm>
              <a:off x="10620704" y="247645"/>
              <a:ext cx="670757" cy="6286512"/>
              <a:chOff x="7609701" y="190501"/>
              <a:chExt cx="670757" cy="6477000"/>
            </a:xfrm>
          </p:grpSpPr>
          <p:sp>
            <p:nvSpPr>
              <p:cNvPr id="262" name="Freeform 170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71"/>
              <p:cNvSpPr>
                <a:spLocks/>
              </p:cNvSpPr>
              <p:nvPr/>
            </p:nvSpPr>
            <p:spPr bwMode="auto">
              <a:xfrm flipH="1" flipV="1">
                <a:off x="7618916" y="6009645"/>
                <a:ext cx="296680" cy="296679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4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63"/>
              <p:cNvSpPr>
                <a:spLocks/>
              </p:cNvSpPr>
              <p:nvPr/>
            </p:nvSpPr>
            <p:spPr bwMode="auto">
              <a:xfrm flipH="1" flipV="1">
                <a:off x="8098028" y="3575497"/>
                <a:ext cx="182430" cy="187959"/>
              </a:xfrm>
              <a:custGeom>
                <a:avLst/>
                <a:gdLst>
                  <a:gd name="T0" fmla="*/ 5 w 42"/>
                  <a:gd name="T1" fmla="*/ 17 h 43"/>
                  <a:gd name="T2" fmla="*/ 5 w 42"/>
                  <a:gd name="T3" fmla="*/ 17 h 43"/>
                  <a:gd name="T4" fmla="*/ 17 w 42"/>
                  <a:gd name="T5" fmla="*/ 6 h 43"/>
                  <a:gd name="T6" fmla="*/ 17 w 42"/>
                  <a:gd name="T7" fmla="*/ 6 h 43"/>
                  <a:gd name="T8" fmla="*/ 37 w 42"/>
                  <a:gd name="T9" fmla="*/ 6 h 43"/>
                  <a:gd name="T10" fmla="*/ 37 w 42"/>
                  <a:gd name="T11" fmla="*/ 25 h 43"/>
                  <a:gd name="T12" fmla="*/ 37 w 42"/>
                  <a:gd name="T13" fmla="*/ 26 h 43"/>
                  <a:gd name="T14" fmla="*/ 25 w 42"/>
                  <a:gd name="T15" fmla="*/ 37 h 43"/>
                  <a:gd name="T16" fmla="*/ 25 w 42"/>
                  <a:gd name="T17" fmla="*/ 37 h 43"/>
                  <a:gd name="T18" fmla="*/ 5 w 42"/>
                  <a:gd name="T19" fmla="*/ 37 h 43"/>
                  <a:gd name="T20" fmla="*/ 5 w 42"/>
                  <a:gd name="T2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3">
                    <a:moveTo>
                      <a:pt x="5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22" y="0"/>
                      <a:pt x="31" y="0"/>
                      <a:pt x="37" y="6"/>
                    </a:cubicBezTo>
                    <a:cubicBezTo>
                      <a:pt x="42" y="11"/>
                      <a:pt x="42" y="20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0" y="43"/>
                      <a:pt x="11" y="43"/>
                      <a:pt x="5" y="37"/>
                    </a:cubicBezTo>
                    <a:cubicBezTo>
                      <a:pt x="0" y="32"/>
                      <a:pt x="0" y="23"/>
                      <a:pt x="5" y="1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64"/>
              <p:cNvSpPr>
                <a:spLocks/>
              </p:cNvSpPr>
              <p:nvPr/>
            </p:nvSpPr>
            <p:spPr bwMode="auto">
              <a:xfrm flipH="1" flipV="1">
                <a:off x="7609701" y="3092701"/>
                <a:ext cx="641272" cy="635744"/>
              </a:xfrm>
              <a:custGeom>
                <a:avLst/>
                <a:gdLst>
                  <a:gd name="T0" fmla="*/ 6 w 147"/>
                  <a:gd name="T1" fmla="*/ 121 h 146"/>
                  <a:gd name="T2" fmla="*/ 6 w 147"/>
                  <a:gd name="T3" fmla="*/ 121 h 146"/>
                  <a:gd name="T4" fmla="*/ 121 w 147"/>
                  <a:gd name="T5" fmla="*/ 5 h 146"/>
                  <a:gd name="T6" fmla="*/ 121 w 147"/>
                  <a:gd name="T7" fmla="*/ 5 h 146"/>
                  <a:gd name="T8" fmla="*/ 141 w 147"/>
                  <a:gd name="T9" fmla="*/ 5 h 146"/>
                  <a:gd name="T10" fmla="*/ 141 w 147"/>
                  <a:gd name="T11" fmla="*/ 25 h 146"/>
                  <a:gd name="T12" fmla="*/ 141 w 147"/>
                  <a:gd name="T13" fmla="*/ 25 h 146"/>
                  <a:gd name="T14" fmla="*/ 26 w 147"/>
                  <a:gd name="T15" fmla="*/ 140 h 146"/>
                  <a:gd name="T16" fmla="*/ 26 w 147"/>
                  <a:gd name="T17" fmla="*/ 140 h 146"/>
                  <a:gd name="T18" fmla="*/ 6 w 147"/>
                  <a:gd name="T19" fmla="*/ 140 h 146"/>
                  <a:gd name="T20" fmla="*/ 6 w 147"/>
                  <a:gd name="T21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46">
                    <a:moveTo>
                      <a:pt x="6" y="121"/>
                    </a:moveTo>
                    <a:cubicBezTo>
                      <a:pt x="6" y="121"/>
                      <a:pt x="6" y="121"/>
                      <a:pt x="6" y="121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7" y="0"/>
                      <a:pt x="136" y="0"/>
                      <a:pt x="141" y="5"/>
                    </a:cubicBezTo>
                    <a:cubicBezTo>
                      <a:pt x="147" y="11"/>
                      <a:pt x="147" y="19"/>
                      <a:pt x="141" y="25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6" y="140"/>
                      <a:pt x="26" y="140"/>
                      <a:pt x="26" y="140"/>
                    </a:cubicBezTo>
                    <a:cubicBezTo>
                      <a:pt x="20" y="146"/>
                      <a:pt x="11" y="146"/>
                      <a:pt x="6" y="140"/>
                    </a:cubicBezTo>
                    <a:cubicBezTo>
                      <a:pt x="0" y="135"/>
                      <a:pt x="0" y="126"/>
                      <a:pt x="6" y="12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66"/>
              <p:cNvSpPr>
                <a:spLocks/>
              </p:cNvSpPr>
              <p:nvPr/>
            </p:nvSpPr>
            <p:spPr bwMode="auto">
              <a:xfrm flipH="1" flipV="1">
                <a:off x="7618916" y="5279030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1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1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67"/>
              <p:cNvSpPr>
                <a:spLocks/>
              </p:cNvSpPr>
              <p:nvPr/>
            </p:nvSpPr>
            <p:spPr bwMode="auto">
              <a:xfrm flipH="1" flipV="1">
                <a:off x="7980093" y="5640206"/>
                <a:ext cx="296680" cy="296680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12"/>
              <p:cNvSpPr>
                <a:spLocks/>
              </p:cNvSpPr>
              <p:nvPr/>
            </p:nvSpPr>
            <p:spPr bwMode="auto">
              <a:xfrm flipH="1" flipV="1">
                <a:off x="7618916" y="3819635"/>
                <a:ext cx="657856" cy="657856"/>
              </a:xfrm>
              <a:custGeom>
                <a:avLst/>
                <a:gdLst>
                  <a:gd name="T0" fmla="*/ 123 w 151"/>
                  <a:gd name="T1" fmla="*/ 14 h 151"/>
                  <a:gd name="T2" fmla="*/ 137 w 151"/>
                  <a:gd name="T3" fmla="*/ 0 h 151"/>
                  <a:gd name="T4" fmla="*/ 151 w 151"/>
                  <a:gd name="T5" fmla="*/ 14 h 151"/>
                  <a:gd name="T6" fmla="*/ 111 w 151"/>
                  <a:gd name="T7" fmla="*/ 110 h 151"/>
                  <a:gd name="T8" fmla="*/ 14 w 151"/>
                  <a:gd name="T9" fmla="*/ 151 h 151"/>
                  <a:gd name="T10" fmla="*/ 0 w 151"/>
                  <a:gd name="T11" fmla="*/ 137 h 151"/>
                  <a:gd name="T12" fmla="*/ 14 w 151"/>
                  <a:gd name="T13" fmla="*/ 123 h 151"/>
                  <a:gd name="T14" fmla="*/ 91 w 151"/>
                  <a:gd name="T15" fmla="*/ 91 h 151"/>
                  <a:gd name="T16" fmla="*/ 123 w 151"/>
                  <a:gd name="T17" fmla="*/ 1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123" y="14"/>
                    </a:moveTo>
                    <a:cubicBezTo>
                      <a:pt x="123" y="6"/>
                      <a:pt x="12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51"/>
                      <a:pt x="136" y="86"/>
                      <a:pt x="111" y="110"/>
                    </a:cubicBezTo>
                    <a:cubicBezTo>
                      <a:pt x="86" y="135"/>
                      <a:pt x="5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129"/>
                      <a:pt x="6" y="123"/>
                      <a:pt x="14" y="123"/>
                    </a:cubicBezTo>
                    <a:cubicBezTo>
                      <a:pt x="44" y="123"/>
                      <a:pt x="71" y="110"/>
                      <a:pt x="91" y="91"/>
                    </a:cubicBezTo>
                    <a:cubicBezTo>
                      <a:pt x="111" y="71"/>
                      <a:pt x="123" y="44"/>
                      <a:pt x="123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13"/>
              <p:cNvSpPr>
                <a:spLocks/>
              </p:cNvSpPr>
              <p:nvPr/>
            </p:nvSpPr>
            <p:spPr bwMode="auto">
              <a:xfrm flipH="1" flipV="1">
                <a:off x="7980093" y="4180812"/>
                <a:ext cx="296680" cy="296679"/>
              </a:xfrm>
              <a:custGeom>
                <a:avLst/>
                <a:gdLst>
                  <a:gd name="T0" fmla="*/ 67 w 68"/>
                  <a:gd name="T1" fmla="*/ 14 h 68"/>
                  <a:gd name="T2" fmla="*/ 67 w 68"/>
                  <a:gd name="T3" fmla="*/ 14 h 68"/>
                  <a:gd name="T4" fmla="*/ 52 w 68"/>
                  <a:gd name="T5" fmla="*/ 51 h 68"/>
                  <a:gd name="T6" fmla="*/ 14 w 68"/>
                  <a:gd name="T7" fmla="*/ 67 h 68"/>
                  <a:gd name="T8" fmla="*/ 0 w 68"/>
                  <a:gd name="T9" fmla="*/ 53 h 68"/>
                  <a:gd name="T10" fmla="*/ 14 w 68"/>
                  <a:gd name="T11" fmla="*/ 39 h 68"/>
                  <a:gd name="T12" fmla="*/ 15 w 68"/>
                  <a:gd name="T13" fmla="*/ 39 h 68"/>
                  <a:gd name="T14" fmla="*/ 32 w 68"/>
                  <a:gd name="T15" fmla="*/ 31 h 68"/>
                  <a:gd name="T16" fmla="*/ 39 w 68"/>
                  <a:gd name="T17" fmla="*/ 14 h 68"/>
                  <a:gd name="T18" fmla="*/ 39 w 68"/>
                  <a:gd name="T19" fmla="*/ 14 h 68"/>
                  <a:gd name="T20" fmla="*/ 53 w 68"/>
                  <a:gd name="T21" fmla="*/ 0 h 68"/>
                  <a:gd name="T22" fmla="*/ 67 w 68"/>
                  <a:gd name="T23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4"/>
                      <a:pt x="52" y="51"/>
                    </a:cubicBezTo>
                    <a:cubicBezTo>
                      <a:pt x="35" y="68"/>
                      <a:pt x="14" y="67"/>
                      <a:pt x="14" y="67"/>
                    </a:cubicBezTo>
                    <a:cubicBezTo>
                      <a:pt x="6" y="67"/>
                      <a:pt x="0" y="60"/>
                      <a:pt x="0" y="53"/>
                    </a:cubicBezTo>
                    <a:cubicBezTo>
                      <a:pt x="0" y="45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39"/>
                      <a:pt x="25" y="38"/>
                      <a:pt x="32" y="31"/>
                    </a:cubicBezTo>
                    <a:cubicBezTo>
                      <a:pt x="39" y="24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6"/>
                      <a:pt x="46" y="0"/>
                      <a:pt x="53" y="0"/>
                    </a:cubicBezTo>
                    <a:cubicBezTo>
                      <a:pt x="61" y="0"/>
                      <a:pt x="67" y="6"/>
                      <a:pt x="67" y="1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14"/>
              <p:cNvSpPr>
                <a:spLocks/>
              </p:cNvSpPr>
              <p:nvPr/>
            </p:nvSpPr>
            <p:spPr bwMode="auto">
              <a:xfrm flipH="1" flipV="1">
                <a:off x="7618916" y="4552096"/>
                <a:ext cx="657856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0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4"/>
                      <a:pt x="22" y="151"/>
                      <a:pt x="14" y="151"/>
                    </a:cubicBezTo>
                    <a:cubicBezTo>
                      <a:pt x="6" y="151"/>
                      <a:pt x="0" y="144"/>
                      <a:pt x="0" y="137"/>
                    </a:cubicBezTo>
                    <a:cubicBezTo>
                      <a:pt x="0" y="99"/>
                      <a:pt x="15" y="65"/>
                      <a:pt x="40" y="40"/>
                    </a:cubicBezTo>
                    <a:cubicBezTo>
                      <a:pt x="65" y="15"/>
                      <a:pt x="99" y="0"/>
                      <a:pt x="137" y="0"/>
                    </a:cubicBezTo>
                    <a:cubicBezTo>
                      <a:pt x="145" y="0"/>
                      <a:pt x="151" y="6"/>
                      <a:pt x="151" y="14"/>
                    </a:cubicBezTo>
                    <a:cubicBezTo>
                      <a:pt x="151" y="21"/>
                      <a:pt x="145" y="28"/>
                      <a:pt x="137" y="28"/>
                    </a:cubicBezTo>
                    <a:cubicBezTo>
                      <a:pt x="107" y="28"/>
                      <a:pt x="80" y="40"/>
                      <a:pt x="60" y="60"/>
                    </a:cubicBezTo>
                    <a:cubicBezTo>
                      <a:pt x="40" y="79"/>
                      <a:pt x="28" y="107"/>
                      <a:pt x="28" y="13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15"/>
              <p:cNvSpPr>
                <a:spLocks/>
              </p:cNvSpPr>
              <p:nvPr/>
            </p:nvSpPr>
            <p:spPr bwMode="auto">
              <a:xfrm flipH="1" flipV="1">
                <a:off x="7618916" y="4552095"/>
                <a:ext cx="296680" cy="294838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6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7 w 68"/>
                  <a:gd name="T15" fmla="*/ 36 h 68"/>
                  <a:gd name="T16" fmla="*/ 29 w 68"/>
                  <a:gd name="T17" fmla="*/ 53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3"/>
                      <a:pt x="17" y="16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7"/>
                      <a:pt x="68" y="15"/>
                    </a:cubicBezTo>
                    <a:cubicBezTo>
                      <a:pt x="68" y="22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29"/>
                      <a:pt x="37" y="36"/>
                    </a:cubicBezTo>
                    <a:cubicBezTo>
                      <a:pt x="29" y="43"/>
                      <a:pt x="29" y="51"/>
                      <a:pt x="29" y="53"/>
                    </a:cubicBezTo>
                    <a:cubicBezTo>
                      <a:pt x="29" y="53"/>
                      <a:pt x="29" y="53"/>
                      <a:pt x="29" y="54"/>
                    </a:cubicBezTo>
                    <a:cubicBezTo>
                      <a:pt x="29" y="61"/>
                      <a:pt x="23" y="68"/>
                      <a:pt x="15" y="68"/>
                    </a:cubicBezTo>
                    <a:cubicBezTo>
                      <a:pt x="7" y="68"/>
                      <a:pt x="1" y="61"/>
                      <a:pt x="1" y="5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2" name="Group 271"/>
              <p:cNvGrpSpPr/>
              <p:nvPr/>
            </p:nvGrpSpPr>
            <p:grpSpPr>
              <a:xfrm>
                <a:off x="7618916" y="2365770"/>
                <a:ext cx="657857" cy="661542"/>
                <a:chOff x="10625243" y="2365770"/>
                <a:chExt cx="657857" cy="66154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2" name="Freeform 108"/>
                <p:cNvSpPr>
                  <a:spLocks/>
                </p:cNvSpPr>
                <p:nvPr/>
              </p:nvSpPr>
              <p:spPr bwMode="auto">
                <a:xfrm flipH="1" flipV="1">
                  <a:off x="10625243" y="2365770"/>
                  <a:ext cx="657856" cy="661542"/>
                </a:xfrm>
                <a:custGeom>
                  <a:avLst/>
                  <a:gdLst>
                    <a:gd name="T0" fmla="*/ 123 w 151"/>
                    <a:gd name="T1" fmla="*/ 15 h 152"/>
                    <a:gd name="T2" fmla="*/ 137 w 151"/>
                    <a:gd name="T3" fmla="*/ 0 h 152"/>
                    <a:gd name="T4" fmla="*/ 151 w 151"/>
                    <a:gd name="T5" fmla="*/ 15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4 h 152"/>
                    <a:gd name="T14" fmla="*/ 91 w 151"/>
                    <a:gd name="T15" fmla="*/ 92 h 152"/>
                    <a:gd name="T16" fmla="*/ 123 w 151"/>
                    <a:gd name="T17" fmla="*/ 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5"/>
                      </a:moveTo>
                      <a:cubicBezTo>
                        <a:pt x="123" y="7"/>
                        <a:pt x="129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6" y="152"/>
                        <a:pt x="0" y="145"/>
                        <a:pt x="0" y="138"/>
                      </a:cubicBezTo>
                      <a:cubicBezTo>
                        <a:pt x="0" y="130"/>
                        <a:pt x="6" y="124"/>
                        <a:pt x="14" y="124"/>
                      </a:cubicBezTo>
                      <a:cubicBezTo>
                        <a:pt x="44" y="124"/>
                        <a:pt x="71" y="111"/>
                        <a:pt x="91" y="92"/>
                      </a:cubicBezTo>
                      <a:cubicBezTo>
                        <a:pt x="111" y="72"/>
                        <a:pt x="123" y="45"/>
                        <a:pt x="123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109"/>
                <p:cNvSpPr>
                  <a:spLocks/>
                </p:cNvSpPr>
                <p:nvPr/>
              </p:nvSpPr>
              <p:spPr bwMode="auto">
                <a:xfrm flipH="1" flipV="1">
                  <a:off x="10986420" y="2726945"/>
                  <a:ext cx="296680" cy="300366"/>
                </a:xfrm>
                <a:custGeom>
                  <a:avLst/>
                  <a:gdLst>
                    <a:gd name="T0" fmla="*/ 67 w 68"/>
                    <a:gd name="T1" fmla="*/ 15 h 69"/>
                    <a:gd name="T2" fmla="*/ 67 w 68"/>
                    <a:gd name="T3" fmla="*/ 15 h 69"/>
                    <a:gd name="T4" fmla="*/ 52 w 68"/>
                    <a:gd name="T5" fmla="*/ 52 h 69"/>
                    <a:gd name="T6" fmla="*/ 14 w 68"/>
                    <a:gd name="T7" fmla="*/ 68 h 69"/>
                    <a:gd name="T8" fmla="*/ 0 w 68"/>
                    <a:gd name="T9" fmla="*/ 53 h 69"/>
                    <a:gd name="T10" fmla="*/ 14 w 68"/>
                    <a:gd name="T11" fmla="*/ 39 h 69"/>
                    <a:gd name="T12" fmla="*/ 15 w 68"/>
                    <a:gd name="T13" fmla="*/ 40 h 69"/>
                    <a:gd name="T14" fmla="*/ 32 w 68"/>
                    <a:gd name="T15" fmla="*/ 32 h 69"/>
                    <a:gd name="T16" fmla="*/ 39 w 68"/>
                    <a:gd name="T17" fmla="*/ 15 h 69"/>
                    <a:gd name="T18" fmla="*/ 39 w 68"/>
                    <a:gd name="T19" fmla="*/ 15 h 69"/>
                    <a:gd name="T20" fmla="*/ 53 w 68"/>
                    <a:gd name="T21" fmla="*/ 0 h 69"/>
                    <a:gd name="T22" fmla="*/ 67 w 68"/>
                    <a:gd name="T23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67" y="15"/>
                      </a:move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7" y="15"/>
                        <a:pt x="68" y="35"/>
                        <a:pt x="52" y="52"/>
                      </a:cubicBezTo>
                      <a:cubicBezTo>
                        <a:pt x="35" y="69"/>
                        <a:pt x="14" y="68"/>
                        <a:pt x="14" y="68"/>
                      </a:cubicBezTo>
                      <a:cubicBezTo>
                        <a:pt x="6" y="68"/>
                        <a:pt x="0" y="61"/>
                        <a:pt x="0" y="53"/>
                      </a:cubicBezTo>
                      <a:cubicBezTo>
                        <a:pt x="0" y="46"/>
                        <a:pt x="6" y="39"/>
                        <a:pt x="14" y="39"/>
                      </a:cubicBezTo>
                      <a:cubicBezTo>
                        <a:pt x="14" y="39"/>
                        <a:pt x="15" y="39"/>
                        <a:pt x="15" y="40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39" y="15"/>
                        <a:pt x="39" y="15"/>
                        <a:pt x="39" y="15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7" y="7"/>
                        <a:pt x="67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/>
              <p:cNvGrpSpPr/>
              <p:nvPr/>
            </p:nvGrpSpPr>
            <p:grpSpPr>
              <a:xfrm>
                <a:off x="7788447" y="911904"/>
                <a:ext cx="488325" cy="657856"/>
                <a:chOff x="10794774" y="911904"/>
                <a:chExt cx="488325" cy="6578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80" name="Freeform 98"/>
                <p:cNvSpPr>
                  <a:spLocks/>
                </p:cNvSpPr>
                <p:nvPr/>
              </p:nvSpPr>
              <p:spPr bwMode="auto">
                <a:xfrm flipH="1" flipV="1">
                  <a:off x="11161479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99"/>
                <p:cNvSpPr>
                  <a:spLocks/>
                </p:cNvSpPr>
                <p:nvPr/>
              </p:nvSpPr>
              <p:spPr bwMode="auto">
                <a:xfrm flipH="1" flipV="1">
                  <a:off x="10794774" y="911904"/>
                  <a:ext cx="121620" cy="657856"/>
                </a:xfrm>
                <a:custGeom>
                  <a:avLst/>
                  <a:gdLst>
                    <a:gd name="T0" fmla="*/ 0 w 28"/>
                    <a:gd name="T1" fmla="*/ 137 h 151"/>
                    <a:gd name="T2" fmla="*/ 0 w 28"/>
                    <a:gd name="T3" fmla="*/ 137 h 151"/>
                    <a:gd name="T4" fmla="*/ 0 w 28"/>
                    <a:gd name="T5" fmla="*/ 14 h 151"/>
                    <a:gd name="T6" fmla="*/ 0 w 28"/>
                    <a:gd name="T7" fmla="*/ 14 h 151"/>
                    <a:gd name="T8" fmla="*/ 14 w 28"/>
                    <a:gd name="T9" fmla="*/ 0 h 151"/>
                    <a:gd name="T10" fmla="*/ 28 w 28"/>
                    <a:gd name="T11" fmla="*/ 14 h 151"/>
                    <a:gd name="T12" fmla="*/ 28 w 28"/>
                    <a:gd name="T13" fmla="*/ 14 h 151"/>
                    <a:gd name="T14" fmla="*/ 28 w 28"/>
                    <a:gd name="T15" fmla="*/ 137 h 151"/>
                    <a:gd name="T16" fmla="*/ 28 w 28"/>
                    <a:gd name="T17" fmla="*/ 137 h 151"/>
                    <a:gd name="T18" fmla="*/ 14 w 28"/>
                    <a:gd name="T19" fmla="*/ 151 h 151"/>
                    <a:gd name="T20" fmla="*/ 0 w 28"/>
                    <a:gd name="T21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0" y="137"/>
                      </a:move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6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/>
              <p:cNvGrpSpPr/>
              <p:nvPr/>
            </p:nvGrpSpPr>
            <p:grpSpPr>
              <a:xfrm>
                <a:off x="7609701" y="1635151"/>
                <a:ext cx="670757" cy="670755"/>
                <a:chOff x="10616028" y="1635151"/>
                <a:chExt cx="670757" cy="67075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8" name="Freeform 90"/>
                <p:cNvSpPr>
                  <a:spLocks/>
                </p:cNvSpPr>
                <p:nvPr/>
              </p:nvSpPr>
              <p:spPr bwMode="auto">
                <a:xfrm flipH="1" flipV="1">
                  <a:off x="11104355" y="2123476"/>
                  <a:ext cx="182430" cy="182430"/>
                </a:xfrm>
                <a:custGeom>
                  <a:avLst/>
                  <a:gdLst>
                    <a:gd name="T0" fmla="*/ 5 w 42"/>
                    <a:gd name="T1" fmla="*/ 17 h 42"/>
                    <a:gd name="T2" fmla="*/ 5 w 42"/>
                    <a:gd name="T3" fmla="*/ 17 h 42"/>
                    <a:gd name="T4" fmla="*/ 17 w 42"/>
                    <a:gd name="T5" fmla="*/ 6 h 42"/>
                    <a:gd name="T6" fmla="*/ 17 w 42"/>
                    <a:gd name="T7" fmla="*/ 6 h 42"/>
                    <a:gd name="T8" fmla="*/ 37 w 42"/>
                    <a:gd name="T9" fmla="*/ 6 h 42"/>
                    <a:gd name="T10" fmla="*/ 37 w 42"/>
                    <a:gd name="T11" fmla="*/ 25 h 42"/>
                    <a:gd name="T12" fmla="*/ 37 w 42"/>
                    <a:gd name="T13" fmla="*/ 25 h 42"/>
                    <a:gd name="T14" fmla="*/ 25 w 42"/>
                    <a:gd name="T15" fmla="*/ 37 h 42"/>
                    <a:gd name="T16" fmla="*/ 25 w 42"/>
                    <a:gd name="T17" fmla="*/ 37 h 42"/>
                    <a:gd name="T18" fmla="*/ 5 w 42"/>
                    <a:gd name="T19" fmla="*/ 37 h 42"/>
                    <a:gd name="T20" fmla="*/ 5 w 42"/>
                    <a:gd name="T21" fmla="*/ 17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5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22" y="0"/>
                        <a:pt x="31" y="0"/>
                        <a:pt x="37" y="6"/>
                      </a:cubicBezTo>
                      <a:cubicBezTo>
                        <a:pt x="42" y="11"/>
                        <a:pt x="42" y="20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0" y="42"/>
                        <a:pt x="11" y="42"/>
                        <a:pt x="5" y="37"/>
                      </a:cubicBezTo>
                      <a:cubicBezTo>
                        <a:pt x="0" y="32"/>
                        <a:pt x="0" y="23"/>
                        <a:pt x="5" y="1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91"/>
                <p:cNvSpPr>
                  <a:spLocks/>
                </p:cNvSpPr>
                <p:nvPr/>
              </p:nvSpPr>
              <p:spPr bwMode="auto">
                <a:xfrm flipH="1" flipV="1">
                  <a:off x="10616028" y="1635151"/>
                  <a:ext cx="641272" cy="635744"/>
                </a:xfrm>
                <a:custGeom>
                  <a:avLst/>
                  <a:gdLst>
                    <a:gd name="T0" fmla="*/ 6 w 147"/>
                    <a:gd name="T1" fmla="*/ 121 h 146"/>
                    <a:gd name="T2" fmla="*/ 6 w 147"/>
                    <a:gd name="T3" fmla="*/ 121 h 146"/>
                    <a:gd name="T4" fmla="*/ 121 w 147"/>
                    <a:gd name="T5" fmla="*/ 5 h 146"/>
                    <a:gd name="T6" fmla="*/ 121 w 147"/>
                    <a:gd name="T7" fmla="*/ 5 h 146"/>
                    <a:gd name="T8" fmla="*/ 141 w 147"/>
                    <a:gd name="T9" fmla="*/ 5 h 146"/>
                    <a:gd name="T10" fmla="*/ 141 w 147"/>
                    <a:gd name="T11" fmla="*/ 25 h 146"/>
                    <a:gd name="T12" fmla="*/ 141 w 147"/>
                    <a:gd name="T13" fmla="*/ 25 h 146"/>
                    <a:gd name="T14" fmla="*/ 26 w 147"/>
                    <a:gd name="T15" fmla="*/ 140 h 146"/>
                    <a:gd name="T16" fmla="*/ 26 w 147"/>
                    <a:gd name="T17" fmla="*/ 140 h 146"/>
                    <a:gd name="T18" fmla="*/ 6 w 147"/>
                    <a:gd name="T19" fmla="*/ 140 h 146"/>
                    <a:gd name="T20" fmla="*/ 6 w 147"/>
                    <a:gd name="T21" fmla="*/ 12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6" y="121"/>
                      </a:moveTo>
                      <a:cubicBezTo>
                        <a:pt x="6" y="121"/>
                        <a:pt x="6" y="121"/>
                        <a:pt x="6" y="121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7" y="0"/>
                        <a:pt x="136" y="0"/>
                        <a:pt x="141" y="5"/>
                      </a:cubicBezTo>
                      <a:cubicBezTo>
                        <a:pt x="147" y="11"/>
                        <a:pt x="147" y="19"/>
                        <a:pt x="141" y="25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6" y="140"/>
                        <a:pt x="26" y="140"/>
                        <a:pt x="26" y="140"/>
                      </a:cubicBezTo>
                      <a:cubicBezTo>
                        <a:pt x="20" y="146"/>
                        <a:pt x="11" y="146"/>
                        <a:pt x="6" y="140"/>
                      </a:cubicBezTo>
                      <a:cubicBezTo>
                        <a:pt x="0" y="135"/>
                        <a:pt x="0" y="126"/>
                        <a:pt x="6" y="12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7618916" y="190501"/>
                <a:ext cx="657856" cy="657856"/>
                <a:chOff x="10625243" y="190501"/>
                <a:chExt cx="657856" cy="65785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6" name="Freeform 92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657856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6" y="151"/>
                        <a:pt x="0" y="145"/>
                        <a:pt x="0" y="137"/>
                      </a:cubicBezTo>
                      <a:cubicBezTo>
                        <a:pt x="0" y="100"/>
                        <a:pt x="15" y="65"/>
                        <a:pt x="40" y="41"/>
                      </a:cubicBezTo>
                      <a:cubicBezTo>
                        <a:pt x="65" y="16"/>
                        <a:pt x="99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93"/>
                <p:cNvSpPr>
                  <a:spLocks/>
                </p:cNvSpPr>
                <p:nvPr/>
              </p:nvSpPr>
              <p:spPr bwMode="auto">
                <a:xfrm flipH="1" flipV="1">
                  <a:off x="10625243" y="190501"/>
                  <a:ext cx="296680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3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3" y="30"/>
                        <a:pt x="37" y="37"/>
                      </a:cubicBezTo>
                      <a:cubicBezTo>
                        <a:pt x="29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84" name="Group 283"/>
            <p:cNvGrpSpPr/>
            <p:nvPr userDrawn="1"/>
          </p:nvGrpSpPr>
          <p:grpSpPr>
            <a:xfrm>
              <a:off x="9865080" y="249457"/>
              <a:ext cx="670756" cy="6284727"/>
              <a:chOff x="9851782" y="192340"/>
              <a:chExt cx="670756" cy="6475161"/>
            </a:xfrm>
          </p:grpSpPr>
          <p:grpSp>
            <p:nvGrpSpPr>
              <p:cNvPr id="285" name="Group 284"/>
              <p:cNvGrpSpPr/>
              <p:nvPr userDrawn="1"/>
            </p:nvGrpSpPr>
            <p:grpSpPr>
              <a:xfrm>
                <a:off x="9851782" y="2362084"/>
                <a:ext cx="670756" cy="4305417"/>
                <a:chOff x="9737232" y="2362084"/>
                <a:chExt cx="670756" cy="4305417"/>
              </a:xfrm>
            </p:grpSpPr>
            <p:sp>
              <p:nvSpPr>
                <p:cNvPr id="296" name="Freeform 188"/>
                <p:cNvSpPr>
                  <a:spLocks/>
                </p:cNvSpPr>
                <p:nvPr/>
              </p:nvSpPr>
              <p:spPr bwMode="auto">
                <a:xfrm>
                  <a:off x="10277155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89"/>
                <p:cNvSpPr>
                  <a:spLocks/>
                </p:cNvSpPr>
                <p:nvPr/>
              </p:nvSpPr>
              <p:spPr bwMode="auto">
                <a:xfrm>
                  <a:off x="9912293" y="6011487"/>
                  <a:ext cx="121620" cy="656014"/>
                </a:xfrm>
                <a:custGeom>
                  <a:avLst/>
                  <a:gdLst>
                    <a:gd name="T0" fmla="*/ 28 w 28"/>
                    <a:gd name="T1" fmla="*/ 14 h 151"/>
                    <a:gd name="T2" fmla="*/ 28 w 28"/>
                    <a:gd name="T3" fmla="*/ 14 h 151"/>
                    <a:gd name="T4" fmla="*/ 28 w 28"/>
                    <a:gd name="T5" fmla="*/ 137 h 151"/>
                    <a:gd name="T6" fmla="*/ 28 w 28"/>
                    <a:gd name="T7" fmla="*/ 137 h 151"/>
                    <a:gd name="T8" fmla="*/ 14 w 28"/>
                    <a:gd name="T9" fmla="*/ 151 h 151"/>
                    <a:gd name="T10" fmla="*/ 0 w 28"/>
                    <a:gd name="T11" fmla="*/ 137 h 151"/>
                    <a:gd name="T12" fmla="*/ 0 w 28"/>
                    <a:gd name="T13" fmla="*/ 137 h 151"/>
                    <a:gd name="T14" fmla="*/ 0 w 28"/>
                    <a:gd name="T15" fmla="*/ 14 h 151"/>
                    <a:gd name="T16" fmla="*/ 0 w 28"/>
                    <a:gd name="T17" fmla="*/ 14 h 151"/>
                    <a:gd name="T18" fmla="*/ 14 w 28"/>
                    <a:gd name="T19" fmla="*/ 0 h 151"/>
                    <a:gd name="T20" fmla="*/ 28 w 28"/>
                    <a:gd name="T21" fmla="*/ 1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51"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37"/>
                        <a:pt x="28" y="137"/>
                        <a:pt x="28" y="137"/>
                      </a:cubicBez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7"/>
                        <a:pt x="7" y="0"/>
                        <a:pt x="14" y="0"/>
                      </a:cubicBezTo>
                      <a:cubicBezTo>
                        <a:pt x="22" y="0"/>
                        <a:pt x="28" y="7"/>
                        <a:pt x="28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221"/>
                <p:cNvSpPr>
                  <a:spLocks/>
                </p:cNvSpPr>
                <p:nvPr/>
              </p:nvSpPr>
              <p:spPr bwMode="auto">
                <a:xfrm>
                  <a:off x="9742761" y="3098228"/>
                  <a:ext cx="656015" cy="661542"/>
                </a:xfrm>
                <a:custGeom>
                  <a:avLst/>
                  <a:gdLst>
                    <a:gd name="T0" fmla="*/ 28 w 151"/>
                    <a:gd name="T1" fmla="*/ 138 h 152"/>
                    <a:gd name="T2" fmla="*/ 14 w 151"/>
                    <a:gd name="T3" fmla="*/ 152 h 152"/>
                    <a:gd name="T4" fmla="*/ 0 w 151"/>
                    <a:gd name="T5" fmla="*/ 138 h 152"/>
                    <a:gd name="T6" fmla="*/ 40 w 151"/>
                    <a:gd name="T7" fmla="*/ 41 h 152"/>
                    <a:gd name="T8" fmla="*/ 137 w 151"/>
                    <a:gd name="T9" fmla="*/ 0 h 152"/>
                    <a:gd name="T10" fmla="*/ 151 w 151"/>
                    <a:gd name="T11" fmla="*/ 15 h 152"/>
                    <a:gd name="T12" fmla="*/ 137 w 151"/>
                    <a:gd name="T13" fmla="*/ 29 h 152"/>
                    <a:gd name="T14" fmla="*/ 60 w 151"/>
                    <a:gd name="T15" fmla="*/ 60 h 152"/>
                    <a:gd name="T16" fmla="*/ 28 w 151"/>
                    <a:gd name="T17" fmla="*/ 13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28" y="138"/>
                      </a:moveTo>
                      <a:cubicBezTo>
                        <a:pt x="28" y="145"/>
                        <a:pt x="2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5"/>
                      </a:cubicBezTo>
                      <a:cubicBezTo>
                        <a:pt x="151" y="22"/>
                        <a:pt x="145" y="29"/>
                        <a:pt x="137" y="29"/>
                      </a:cubicBezTo>
                      <a:cubicBezTo>
                        <a:pt x="107" y="29"/>
                        <a:pt x="80" y="41"/>
                        <a:pt x="60" y="60"/>
                      </a:cubicBezTo>
                      <a:cubicBezTo>
                        <a:pt x="40" y="80"/>
                        <a:pt x="28" y="108"/>
                        <a:pt x="28" y="138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222"/>
                <p:cNvSpPr>
                  <a:spLocks/>
                </p:cNvSpPr>
                <p:nvPr/>
              </p:nvSpPr>
              <p:spPr bwMode="auto">
                <a:xfrm>
                  <a:off x="10103936" y="3459404"/>
                  <a:ext cx="294838" cy="300366"/>
                </a:xfrm>
                <a:custGeom>
                  <a:avLst/>
                  <a:gdLst>
                    <a:gd name="T0" fmla="*/ 1 w 68"/>
                    <a:gd name="T1" fmla="*/ 55 h 69"/>
                    <a:gd name="T2" fmla="*/ 1 w 68"/>
                    <a:gd name="T3" fmla="*/ 55 h 69"/>
                    <a:gd name="T4" fmla="*/ 17 w 68"/>
                    <a:gd name="T5" fmla="*/ 17 h 69"/>
                    <a:gd name="T6" fmla="*/ 54 w 68"/>
                    <a:gd name="T7" fmla="*/ 2 h 69"/>
                    <a:gd name="T8" fmla="*/ 68 w 68"/>
                    <a:gd name="T9" fmla="*/ 16 h 69"/>
                    <a:gd name="T10" fmla="*/ 54 w 68"/>
                    <a:gd name="T11" fmla="*/ 30 h 69"/>
                    <a:gd name="T12" fmla="*/ 53 w 68"/>
                    <a:gd name="T13" fmla="*/ 30 h 69"/>
                    <a:gd name="T14" fmla="*/ 37 w 68"/>
                    <a:gd name="T15" fmla="*/ 37 h 69"/>
                    <a:gd name="T16" fmla="*/ 29 w 68"/>
                    <a:gd name="T17" fmla="*/ 54 h 69"/>
                    <a:gd name="T18" fmla="*/ 29 w 68"/>
                    <a:gd name="T19" fmla="*/ 55 h 69"/>
                    <a:gd name="T20" fmla="*/ 15 w 68"/>
                    <a:gd name="T21" fmla="*/ 69 h 69"/>
                    <a:gd name="T22" fmla="*/ 1 w 68"/>
                    <a:gd name="T23" fmla="*/ 5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9">
                      <a:moveTo>
                        <a:pt x="1" y="55"/>
                      </a:move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0" y="34"/>
                        <a:pt x="17" y="17"/>
                      </a:cubicBezTo>
                      <a:cubicBezTo>
                        <a:pt x="34" y="0"/>
                        <a:pt x="54" y="2"/>
                        <a:pt x="54" y="2"/>
                      </a:cubicBezTo>
                      <a:cubicBezTo>
                        <a:pt x="62" y="2"/>
                        <a:pt x="68" y="8"/>
                        <a:pt x="68" y="16"/>
                      </a:cubicBezTo>
                      <a:cubicBezTo>
                        <a:pt x="68" y="23"/>
                        <a:pt x="62" y="30"/>
                        <a:pt x="54" y="30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1" y="30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5"/>
                      </a:cubicBezTo>
                      <a:cubicBezTo>
                        <a:pt x="29" y="62"/>
                        <a:pt x="23" y="69"/>
                        <a:pt x="15" y="69"/>
                      </a:cubicBezTo>
                      <a:cubicBezTo>
                        <a:pt x="7" y="69"/>
                        <a:pt x="1" y="62"/>
                        <a:pt x="1" y="55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217"/>
                <p:cNvSpPr>
                  <a:spLocks/>
                </p:cNvSpPr>
                <p:nvPr/>
              </p:nvSpPr>
              <p:spPr bwMode="auto">
                <a:xfrm>
                  <a:off x="9742760" y="5280871"/>
                  <a:ext cx="656015" cy="657856"/>
                </a:xfrm>
                <a:custGeom>
                  <a:avLst/>
                  <a:gdLst>
                    <a:gd name="T0" fmla="*/ 28 w 151"/>
                    <a:gd name="T1" fmla="*/ 137 h 151"/>
                    <a:gd name="T2" fmla="*/ 14 w 151"/>
                    <a:gd name="T3" fmla="*/ 151 h 151"/>
                    <a:gd name="T4" fmla="*/ 0 w 151"/>
                    <a:gd name="T5" fmla="*/ 137 h 151"/>
                    <a:gd name="T6" fmla="*/ 40 w 151"/>
                    <a:gd name="T7" fmla="*/ 41 h 151"/>
                    <a:gd name="T8" fmla="*/ 137 w 151"/>
                    <a:gd name="T9" fmla="*/ 0 h 151"/>
                    <a:gd name="T10" fmla="*/ 151 w 151"/>
                    <a:gd name="T11" fmla="*/ 14 h 151"/>
                    <a:gd name="T12" fmla="*/ 137 w 151"/>
                    <a:gd name="T13" fmla="*/ 28 h 151"/>
                    <a:gd name="T14" fmla="*/ 60 w 151"/>
                    <a:gd name="T15" fmla="*/ 60 h 151"/>
                    <a:gd name="T16" fmla="*/ 28 w 151"/>
                    <a:gd name="T17" fmla="*/ 13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1">
                      <a:moveTo>
                        <a:pt x="28" y="137"/>
                      </a:moveTo>
                      <a:cubicBezTo>
                        <a:pt x="28" y="145"/>
                        <a:pt x="22" y="151"/>
                        <a:pt x="14" y="151"/>
                      </a:cubicBezTo>
                      <a:cubicBezTo>
                        <a:pt x="7" y="151"/>
                        <a:pt x="0" y="145"/>
                        <a:pt x="0" y="137"/>
                      </a:cubicBezTo>
                      <a:cubicBezTo>
                        <a:pt x="0" y="100"/>
                        <a:pt x="16" y="65"/>
                        <a:pt x="40" y="41"/>
                      </a:cubicBezTo>
                      <a:cubicBezTo>
                        <a:pt x="65" y="16"/>
                        <a:pt x="10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22"/>
                        <a:pt x="145" y="28"/>
                        <a:pt x="137" y="28"/>
                      </a:cubicBezTo>
                      <a:cubicBezTo>
                        <a:pt x="107" y="28"/>
                        <a:pt x="80" y="41"/>
                        <a:pt x="60" y="60"/>
                      </a:cubicBezTo>
                      <a:cubicBezTo>
                        <a:pt x="40" y="80"/>
                        <a:pt x="28" y="107"/>
                        <a:pt x="28" y="137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218"/>
                <p:cNvSpPr>
                  <a:spLocks/>
                </p:cNvSpPr>
                <p:nvPr/>
              </p:nvSpPr>
              <p:spPr bwMode="auto">
                <a:xfrm>
                  <a:off x="10103936" y="5642048"/>
                  <a:ext cx="294838" cy="296680"/>
                </a:xfrm>
                <a:custGeom>
                  <a:avLst/>
                  <a:gdLst>
                    <a:gd name="T0" fmla="*/ 1 w 68"/>
                    <a:gd name="T1" fmla="*/ 54 h 68"/>
                    <a:gd name="T2" fmla="*/ 1 w 68"/>
                    <a:gd name="T3" fmla="*/ 54 h 68"/>
                    <a:gd name="T4" fmla="*/ 17 w 68"/>
                    <a:gd name="T5" fmla="*/ 17 h 68"/>
                    <a:gd name="T6" fmla="*/ 54 w 68"/>
                    <a:gd name="T7" fmla="*/ 1 h 68"/>
                    <a:gd name="T8" fmla="*/ 68 w 68"/>
                    <a:gd name="T9" fmla="*/ 15 h 68"/>
                    <a:gd name="T10" fmla="*/ 54 w 68"/>
                    <a:gd name="T11" fmla="*/ 29 h 68"/>
                    <a:gd name="T12" fmla="*/ 53 w 68"/>
                    <a:gd name="T13" fmla="*/ 29 h 68"/>
                    <a:gd name="T14" fmla="*/ 37 w 68"/>
                    <a:gd name="T15" fmla="*/ 37 h 68"/>
                    <a:gd name="T16" fmla="*/ 29 w 68"/>
                    <a:gd name="T17" fmla="*/ 54 h 68"/>
                    <a:gd name="T18" fmla="*/ 29 w 68"/>
                    <a:gd name="T19" fmla="*/ 54 h 68"/>
                    <a:gd name="T20" fmla="*/ 15 w 68"/>
                    <a:gd name="T21" fmla="*/ 68 h 68"/>
                    <a:gd name="T22" fmla="*/ 1 w 68"/>
                    <a:gd name="T23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68">
                      <a:moveTo>
                        <a:pt x="1" y="54"/>
                      </a:move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0" y="34"/>
                        <a:pt x="17" y="17"/>
                      </a:cubicBezTo>
                      <a:cubicBezTo>
                        <a:pt x="34" y="0"/>
                        <a:pt x="54" y="1"/>
                        <a:pt x="54" y="1"/>
                      </a:cubicBezTo>
                      <a:cubicBezTo>
                        <a:pt x="62" y="1"/>
                        <a:pt x="68" y="8"/>
                        <a:pt x="68" y="15"/>
                      </a:cubicBezTo>
                      <a:cubicBezTo>
                        <a:pt x="68" y="23"/>
                        <a:pt x="62" y="29"/>
                        <a:pt x="54" y="29"/>
                      </a:cubicBezTo>
                      <a:cubicBezTo>
                        <a:pt x="54" y="29"/>
                        <a:pt x="54" y="29"/>
                        <a:pt x="53" y="29"/>
                      </a:cubicBezTo>
                      <a:cubicBezTo>
                        <a:pt x="51" y="29"/>
                        <a:pt x="44" y="30"/>
                        <a:pt x="37" y="37"/>
                      </a:cubicBezTo>
                      <a:cubicBezTo>
                        <a:pt x="30" y="44"/>
                        <a:pt x="29" y="52"/>
                        <a:pt x="29" y="54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62"/>
                        <a:pt x="23" y="68"/>
                        <a:pt x="15" y="68"/>
                      </a:cubicBezTo>
                      <a:cubicBezTo>
                        <a:pt x="7" y="68"/>
                        <a:pt x="1" y="62"/>
                        <a:pt x="1" y="5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219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656015" cy="661542"/>
                </a:xfrm>
                <a:custGeom>
                  <a:avLst/>
                  <a:gdLst>
                    <a:gd name="T0" fmla="*/ 123 w 151"/>
                    <a:gd name="T1" fmla="*/ 14 h 152"/>
                    <a:gd name="T2" fmla="*/ 137 w 151"/>
                    <a:gd name="T3" fmla="*/ 0 h 152"/>
                    <a:gd name="T4" fmla="*/ 151 w 151"/>
                    <a:gd name="T5" fmla="*/ 14 h 152"/>
                    <a:gd name="T6" fmla="*/ 111 w 151"/>
                    <a:gd name="T7" fmla="*/ 111 h 152"/>
                    <a:gd name="T8" fmla="*/ 14 w 151"/>
                    <a:gd name="T9" fmla="*/ 152 h 152"/>
                    <a:gd name="T10" fmla="*/ 0 w 151"/>
                    <a:gd name="T11" fmla="*/ 138 h 152"/>
                    <a:gd name="T12" fmla="*/ 14 w 151"/>
                    <a:gd name="T13" fmla="*/ 123 h 152"/>
                    <a:gd name="T14" fmla="*/ 91 w 151"/>
                    <a:gd name="T15" fmla="*/ 92 h 152"/>
                    <a:gd name="T16" fmla="*/ 123 w 151"/>
                    <a:gd name="T17" fmla="*/ 1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152">
                      <a:moveTo>
                        <a:pt x="123" y="14"/>
                      </a:moveTo>
                      <a:cubicBezTo>
                        <a:pt x="123" y="7"/>
                        <a:pt x="130" y="0"/>
                        <a:pt x="137" y="0"/>
                      </a:cubicBezTo>
                      <a:cubicBezTo>
                        <a:pt x="145" y="0"/>
                        <a:pt x="151" y="7"/>
                        <a:pt x="151" y="14"/>
                      </a:cubicBezTo>
                      <a:cubicBezTo>
                        <a:pt x="151" y="52"/>
                        <a:pt x="136" y="87"/>
                        <a:pt x="111" y="111"/>
                      </a:cubicBezTo>
                      <a:cubicBezTo>
                        <a:pt x="86" y="136"/>
                        <a:pt x="52" y="152"/>
                        <a:pt x="14" y="152"/>
                      </a:cubicBezTo>
                      <a:cubicBezTo>
                        <a:pt x="7" y="152"/>
                        <a:pt x="0" y="145"/>
                        <a:pt x="0" y="138"/>
                      </a:cubicBezTo>
                      <a:cubicBezTo>
                        <a:pt x="0" y="130"/>
                        <a:pt x="7" y="123"/>
                        <a:pt x="14" y="123"/>
                      </a:cubicBezTo>
                      <a:cubicBezTo>
                        <a:pt x="44" y="123"/>
                        <a:pt x="72" y="111"/>
                        <a:pt x="91" y="92"/>
                      </a:cubicBezTo>
                      <a:cubicBezTo>
                        <a:pt x="111" y="72"/>
                        <a:pt x="123" y="45"/>
                        <a:pt x="123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220"/>
                <p:cNvSpPr>
                  <a:spLocks/>
                </p:cNvSpPr>
                <p:nvPr/>
              </p:nvSpPr>
              <p:spPr bwMode="auto">
                <a:xfrm>
                  <a:off x="9742760" y="3821476"/>
                  <a:ext cx="300366" cy="300365"/>
                </a:xfrm>
                <a:custGeom>
                  <a:avLst/>
                  <a:gdLst>
                    <a:gd name="T0" fmla="*/ 68 w 69"/>
                    <a:gd name="T1" fmla="*/ 14 h 69"/>
                    <a:gd name="T2" fmla="*/ 68 w 69"/>
                    <a:gd name="T3" fmla="*/ 14 h 69"/>
                    <a:gd name="T4" fmla="*/ 52 w 69"/>
                    <a:gd name="T5" fmla="*/ 52 h 69"/>
                    <a:gd name="T6" fmla="*/ 14 w 69"/>
                    <a:gd name="T7" fmla="*/ 67 h 69"/>
                    <a:gd name="T8" fmla="*/ 0 w 69"/>
                    <a:gd name="T9" fmla="*/ 53 h 69"/>
                    <a:gd name="T10" fmla="*/ 14 w 69"/>
                    <a:gd name="T11" fmla="*/ 39 h 69"/>
                    <a:gd name="T12" fmla="*/ 15 w 69"/>
                    <a:gd name="T13" fmla="*/ 39 h 69"/>
                    <a:gd name="T14" fmla="*/ 32 w 69"/>
                    <a:gd name="T15" fmla="*/ 32 h 69"/>
                    <a:gd name="T16" fmla="*/ 40 w 69"/>
                    <a:gd name="T17" fmla="*/ 15 h 69"/>
                    <a:gd name="T18" fmla="*/ 39 w 69"/>
                    <a:gd name="T19" fmla="*/ 14 h 69"/>
                    <a:gd name="T20" fmla="*/ 53 w 69"/>
                    <a:gd name="T21" fmla="*/ 0 h 69"/>
                    <a:gd name="T22" fmla="*/ 68 w 69"/>
                    <a:gd name="T23" fmla="*/ 1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69">
                      <a:moveTo>
                        <a:pt x="68" y="14"/>
                      </a:move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68" y="14"/>
                        <a:pt x="69" y="35"/>
                        <a:pt x="52" y="52"/>
                      </a:cubicBezTo>
                      <a:cubicBezTo>
                        <a:pt x="35" y="69"/>
                        <a:pt x="14" y="67"/>
                        <a:pt x="14" y="67"/>
                      </a:cubicBezTo>
                      <a:cubicBezTo>
                        <a:pt x="7" y="67"/>
                        <a:pt x="0" y="61"/>
                        <a:pt x="0" y="53"/>
                      </a:cubicBezTo>
                      <a:cubicBezTo>
                        <a:pt x="0" y="46"/>
                        <a:pt x="7" y="39"/>
                        <a:pt x="14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8" y="40"/>
                        <a:pt x="25" y="39"/>
                        <a:pt x="32" y="32"/>
                      </a:cubicBezTo>
                      <a:cubicBezTo>
                        <a:pt x="39" y="25"/>
                        <a:pt x="40" y="17"/>
                        <a:pt x="40" y="15"/>
                      </a:cubicBezTo>
                      <a:cubicBezTo>
                        <a:pt x="39" y="15"/>
                        <a:pt x="39" y="15"/>
                        <a:pt x="39" y="14"/>
                      </a:cubicBezTo>
                      <a:cubicBezTo>
                        <a:pt x="39" y="7"/>
                        <a:pt x="46" y="0"/>
                        <a:pt x="53" y="0"/>
                      </a:cubicBezTo>
                      <a:cubicBezTo>
                        <a:pt x="61" y="0"/>
                        <a:pt x="68" y="7"/>
                        <a:pt x="68" y="14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207"/>
                <p:cNvSpPr>
                  <a:spLocks/>
                </p:cNvSpPr>
                <p:nvPr/>
              </p:nvSpPr>
              <p:spPr bwMode="auto">
                <a:xfrm>
                  <a:off x="9737232" y="5034893"/>
                  <a:ext cx="184273" cy="184273"/>
                </a:xfrm>
                <a:custGeom>
                  <a:avLst/>
                  <a:gdLst>
                    <a:gd name="T0" fmla="*/ 17 w 42"/>
                    <a:gd name="T1" fmla="*/ 36 h 42"/>
                    <a:gd name="T2" fmla="*/ 17 w 42"/>
                    <a:gd name="T3" fmla="*/ 36 h 42"/>
                    <a:gd name="T4" fmla="*/ 5 w 42"/>
                    <a:gd name="T5" fmla="*/ 25 h 42"/>
                    <a:gd name="T6" fmla="*/ 5 w 42"/>
                    <a:gd name="T7" fmla="*/ 25 h 42"/>
                    <a:gd name="T8" fmla="*/ 5 w 42"/>
                    <a:gd name="T9" fmla="*/ 5 h 42"/>
                    <a:gd name="T10" fmla="*/ 25 w 42"/>
                    <a:gd name="T11" fmla="*/ 5 h 42"/>
                    <a:gd name="T12" fmla="*/ 25 w 42"/>
                    <a:gd name="T13" fmla="*/ 5 h 42"/>
                    <a:gd name="T14" fmla="*/ 37 w 42"/>
                    <a:gd name="T15" fmla="*/ 17 h 42"/>
                    <a:gd name="T16" fmla="*/ 37 w 42"/>
                    <a:gd name="T17" fmla="*/ 17 h 42"/>
                    <a:gd name="T18" fmla="*/ 37 w 42"/>
                    <a:gd name="T19" fmla="*/ 36 h 42"/>
                    <a:gd name="T20" fmla="*/ 17 w 42"/>
                    <a:gd name="T21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42">
                      <a:moveTo>
                        <a:pt x="17" y="36"/>
                      </a:move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0" y="19"/>
                        <a:pt x="0" y="10"/>
                        <a:pt x="5" y="5"/>
                      </a:cubicBezTo>
                      <a:cubicBezTo>
                        <a:pt x="11" y="0"/>
                        <a:pt x="20" y="0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2" y="22"/>
                        <a:pt x="42" y="31"/>
                        <a:pt x="37" y="36"/>
                      </a:cubicBezTo>
                      <a:cubicBezTo>
                        <a:pt x="31" y="42"/>
                        <a:pt x="23" y="42"/>
                        <a:pt x="17" y="36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208"/>
                <p:cNvSpPr>
                  <a:spLocks/>
                </p:cNvSpPr>
                <p:nvPr/>
              </p:nvSpPr>
              <p:spPr bwMode="auto">
                <a:xfrm>
                  <a:off x="9768558" y="4548409"/>
                  <a:ext cx="639430" cy="635743"/>
                </a:xfrm>
                <a:custGeom>
                  <a:avLst/>
                  <a:gdLst>
                    <a:gd name="T0" fmla="*/ 121 w 147"/>
                    <a:gd name="T1" fmla="*/ 141 h 146"/>
                    <a:gd name="T2" fmla="*/ 121 w 147"/>
                    <a:gd name="T3" fmla="*/ 141 h 146"/>
                    <a:gd name="T4" fmla="*/ 6 w 147"/>
                    <a:gd name="T5" fmla="*/ 25 h 146"/>
                    <a:gd name="T6" fmla="*/ 6 w 147"/>
                    <a:gd name="T7" fmla="*/ 25 h 146"/>
                    <a:gd name="T8" fmla="*/ 6 w 147"/>
                    <a:gd name="T9" fmla="*/ 6 h 146"/>
                    <a:gd name="T10" fmla="*/ 26 w 147"/>
                    <a:gd name="T11" fmla="*/ 6 h 146"/>
                    <a:gd name="T12" fmla="*/ 26 w 147"/>
                    <a:gd name="T13" fmla="*/ 6 h 146"/>
                    <a:gd name="T14" fmla="*/ 141 w 147"/>
                    <a:gd name="T15" fmla="*/ 121 h 146"/>
                    <a:gd name="T16" fmla="*/ 141 w 147"/>
                    <a:gd name="T17" fmla="*/ 121 h 146"/>
                    <a:gd name="T18" fmla="*/ 141 w 147"/>
                    <a:gd name="T19" fmla="*/ 141 h 146"/>
                    <a:gd name="T20" fmla="*/ 121 w 147"/>
                    <a:gd name="T21" fmla="*/ 141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7" h="146">
                      <a:moveTo>
                        <a:pt x="121" y="141"/>
                      </a:move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0" y="20"/>
                        <a:pt x="0" y="11"/>
                        <a:pt x="6" y="6"/>
                      </a:cubicBezTo>
                      <a:cubicBezTo>
                        <a:pt x="11" y="0"/>
                        <a:pt x="20" y="0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1" y="121"/>
                        <a:pt x="141" y="121"/>
                        <a:pt x="141" y="121"/>
                      </a:cubicBezTo>
                      <a:cubicBezTo>
                        <a:pt x="147" y="127"/>
                        <a:pt x="147" y="135"/>
                        <a:pt x="141" y="141"/>
                      </a:cubicBezTo>
                      <a:cubicBezTo>
                        <a:pt x="136" y="146"/>
                        <a:pt x="127" y="146"/>
                        <a:pt x="121" y="141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9737232" y="2362084"/>
                  <a:ext cx="670756" cy="670754"/>
                  <a:chOff x="9868089" y="2362084"/>
                  <a:chExt cx="670756" cy="670754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07" name="Freeform 204"/>
                  <p:cNvSpPr>
                    <a:spLocks/>
                  </p:cNvSpPr>
                  <p:nvPr/>
                </p:nvSpPr>
                <p:spPr bwMode="auto">
                  <a:xfrm>
                    <a:off x="10352729" y="2850408"/>
                    <a:ext cx="186116" cy="182430"/>
                  </a:xfrm>
                  <a:custGeom>
                    <a:avLst/>
                    <a:gdLst>
                      <a:gd name="T0" fmla="*/ 37 w 43"/>
                      <a:gd name="T1" fmla="*/ 25 h 42"/>
                      <a:gd name="T2" fmla="*/ 37 w 43"/>
                      <a:gd name="T3" fmla="*/ 25 h 42"/>
                      <a:gd name="T4" fmla="*/ 26 w 43"/>
                      <a:gd name="T5" fmla="*/ 36 h 42"/>
                      <a:gd name="T6" fmla="*/ 26 w 43"/>
                      <a:gd name="T7" fmla="*/ 36 h 42"/>
                      <a:gd name="T8" fmla="*/ 6 w 43"/>
                      <a:gd name="T9" fmla="*/ 36 h 42"/>
                      <a:gd name="T10" fmla="*/ 6 w 43"/>
                      <a:gd name="T11" fmla="*/ 17 h 42"/>
                      <a:gd name="T12" fmla="*/ 6 w 43"/>
                      <a:gd name="T13" fmla="*/ 17 h 42"/>
                      <a:gd name="T14" fmla="*/ 17 w 43"/>
                      <a:gd name="T15" fmla="*/ 5 h 42"/>
                      <a:gd name="T16" fmla="*/ 17 w 43"/>
                      <a:gd name="T17" fmla="*/ 5 h 42"/>
                      <a:gd name="T18" fmla="*/ 37 w 43"/>
                      <a:gd name="T19" fmla="*/ 5 h 42"/>
                      <a:gd name="T20" fmla="*/ 37 w 43"/>
                      <a:gd name="T21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" h="42">
                        <a:moveTo>
                          <a:pt x="37" y="25"/>
                        </a:moveTo>
                        <a:cubicBezTo>
                          <a:pt x="37" y="25"/>
                          <a:pt x="37" y="25"/>
                          <a:pt x="37" y="25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6" y="36"/>
                          <a:pt x="26" y="36"/>
                          <a:pt x="26" y="36"/>
                        </a:cubicBezTo>
                        <a:cubicBezTo>
                          <a:pt x="20" y="42"/>
                          <a:pt x="11" y="42"/>
                          <a:pt x="6" y="36"/>
                        </a:cubicBezTo>
                        <a:cubicBezTo>
                          <a:pt x="0" y="31"/>
                          <a:pt x="0" y="22"/>
                          <a:pt x="6" y="17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23" y="0"/>
                          <a:pt x="32" y="0"/>
                          <a:pt x="37" y="5"/>
                        </a:cubicBezTo>
                        <a:cubicBezTo>
                          <a:pt x="43" y="11"/>
                          <a:pt x="43" y="19"/>
                          <a:pt x="37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205"/>
                  <p:cNvSpPr>
                    <a:spLocks/>
                  </p:cNvSpPr>
                  <p:nvPr/>
                </p:nvSpPr>
                <p:spPr bwMode="auto">
                  <a:xfrm>
                    <a:off x="9868089" y="2362084"/>
                    <a:ext cx="635743" cy="635744"/>
                  </a:xfrm>
                  <a:custGeom>
                    <a:avLst/>
                    <a:gdLst>
                      <a:gd name="T0" fmla="*/ 141 w 146"/>
                      <a:gd name="T1" fmla="*/ 25 h 146"/>
                      <a:gd name="T2" fmla="*/ 141 w 146"/>
                      <a:gd name="T3" fmla="*/ 25 h 146"/>
                      <a:gd name="T4" fmla="*/ 25 w 146"/>
                      <a:gd name="T5" fmla="*/ 141 h 146"/>
                      <a:gd name="T6" fmla="*/ 25 w 146"/>
                      <a:gd name="T7" fmla="*/ 141 h 146"/>
                      <a:gd name="T8" fmla="*/ 5 w 146"/>
                      <a:gd name="T9" fmla="*/ 141 h 146"/>
                      <a:gd name="T10" fmla="*/ 5 w 146"/>
                      <a:gd name="T11" fmla="*/ 121 h 146"/>
                      <a:gd name="T12" fmla="*/ 5 w 146"/>
                      <a:gd name="T13" fmla="*/ 121 h 146"/>
                      <a:gd name="T14" fmla="*/ 121 w 146"/>
                      <a:gd name="T15" fmla="*/ 6 h 146"/>
                      <a:gd name="T16" fmla="*/ 121 w 146"/>
                      <a:gd name="T17" fmla="*/ 6 h 146"/>
                      <a:gd name="T18" fmla="*/ 141 w 146"/>
                      <a:gd name="T19" fmla="*/ 6 h 146"/>
                      <a:gd name="T20" fmla="*/ 141 w 146"/>
                      <a:gd name="T21" fmla="*/ 2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6" h="146">
                        <a:moveTo>
                          <a:pt x="141" y="25"/>
                        </a:moveTo>
                        <a:cubicBezTo>
                          <a:pt x="141" y="25"/>
                          <a:pt x="141" y="25"/>
                          <a:pt x="141" y="25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5" y="141"/>
                          <a:pt x="25" y="141"/>
                          <a:pt x="25" y="141"/>
                        </a:cubicBezTo>
                        <a:cubicBezTo>
                          <a:pt x="20" y="146"/>
                          <a:pt x="11" y="146"/>
                          <a:pt x="5" y="141"/>
                        </a:cubicBezTo>
                        <a:cubicBezTo>
                          <a:pt x="0" y="135"/>
                          <a:pt x="0" y="127"/>
                          <a:pt x="5" y="121"/>
                        </a:cubicBezTo>
                        <a:cubicBezTo>
                          <a:pt x="5" y="121"/>
                          <a:pt x="5" y="121"/>
                          <a:pt x="5" y="121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1" y="6"/>
                          <a:pt x="121" y="6"/>
                          <a:pt x="121" y="6"/>
                        </a:cubicBezTo>
                        <a:cubicBezTo>
                          <a:pt x="126" y="0"/>
                          <a:pt x="135" y="0"/>
                          <a:pt x="141" y="6"/>
                        </a:cubicBezTo>
                        <a:cubicBezTo>
                          <a:pt x="146" y="11"/>
                          <a:pt x="146" y="20"/>
                          <a:pt x="141" y="25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9857310" y="192340"/>
                <a:ext cx="656017" cy="1940348"/>
                <a:chOff x="9742760" y="192340"/>
                <a:chExt cx="656017" cy="1940348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9742760" y="911903"/>
                  <a:ext cx="656015" cy="657858"/>
                  <a:chOff x="9873617" y="911903"/>
                  <a:chExt cx="656015" cy="65785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94" name="Freeform 223"/>
                  <p:cNvSpPr>
                    <a:spLocks/>
                  </p:cNvSpPr>
                  <p:nvPr/>
                </p:nvSpPr>
                <p:spPr bwMode="auto">
                  <a:xfrm>
                    <a:off x="9873617" y="911903"/>
                    <a:ext cx="656015" cy="657856"/>
                  </a:xfrm>
                  <a:custGeom>
                    <a:avLst/>
                    <a:gdLst>
                      <a:gd name="T0" fmla="*/ 28 w 151"/>
                      <a:gd name="T1" fmla="*/ 137 h 151"/>
                      <a:gd name="T2" fmla="*/ 14 w 151"/>
                      <a:gd name="T3" fmla="*/ 151 h 151"/>
                      <a:gd name="T4" fmla="*/ 0 w 151"/>
                      <a:gd name="T5" fmla="*/ 137 h 151"/>
                      <a:gd name="T6" fmla="*/ 40 w 151"/>
                      <a:gd name="T7" fmla="*/ 40 h 151"/>
                      <a:gd name="T8" fmla="*/ 137 w 151"/>
                      <a:gd name="T9" fmla="*/ 0 h 151"/>
                      <a:gd name="T10" fmla="*/ 151 w 151"/>
                      <a:gd name="T11" fmla="*/ 14 h 151"/>
                      <a:gd name="T12" fmla="*/ 137 w 151"/>
                      <a:gd name="T13" fmla="*/ 28 h 151"/>
                      <a:gd name="T14" fmla="*/ 60 w 151"/>
                      <a:gd name="T15" fmla="*/ 60 h 151"/>
                      <a:gd name="T16" fmla="*/ 28 w 151"/>
                      <a:gd name="T17" fmla="*/ 137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1" h="151">
                        <a:moveTo>
                          <a:pt x="28" y="137"/>
                        </a:move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99"/>
                          <a:pt x="16" y="65"/>
                          <a:pt x="40" y="40"/>
                        </a:cubicBezTo>
                        <a:cubicBezTo>
                          <a:pt x="65" y="15"/>
                          <a:pt x="100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07" y="28"/>
                          <a:pt x="80" y="40"/>
                          <a:pt x="60" y="60"/>
                        </a:cubicBezTo>
                        <a:cubicBezTo>
                          <a:pt x="40" y="79"/>
                          <a:pt x="28" y="107"/>
                          <a:pt x="28" y="137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224"/>
                  <p:cNvSpPr>
                    <a:spLocks/>
                  </p:cNvSpPr>
                  <p:nvPr/>
                </p:nvSpPr>
                <p:spPr bwMode="auto">
                  <a:xfrm>
                    <a:off x="10234793" y="1274923"/>
                    <a:ext cx="294838" cy="294838"/>
                  </a:xfrm>
                  <a:custGeom>
                    <a:avLst/>
                    <a:gdLst>
                      <a:gd name="T0" fmla="*/ 1 w 68"/>
                      <a:gd name="T1" fmla="*/ 54 h 68"/>
                      <a:gd name="T2" fmla="*/ 1 w 68"/>
                      <a:gd name="T3" fmla="*/ 54 h 68"/>
                      <a:gd name="T4" fmla="*/ 17 w 68"/>
                      <a:gd name="T5" fmla="*/ 16 h 68"/>
                      <a:gd name="T6" fmla="*/ 54 w 68"/>
                      <a:gd name="T7" fmla="*/ 1 h 68"/>
                      <a:gd name="T8" fmla="*/ 68 w 68"/>
                      <a:gd name="T9" fmla="*/ 15 h 68"/>
                      <a:gd name="T10" fmla="*/ 54 w 68"/>
                      <a:gd name="T11" fmla="*/ 29 h 68"/>
                      <a:gd name="T12" fmla="*/ 53 w 68"/>
                      <a:gd name="T13" fmla="*/ 29 h 68"/>
                      <a:gd name="T14" fmla="*/ 37 w 68"/>
                      <a:gd name="T15" fmla="*/ 36 h 68"/>
                      <a:gd name="T16" fmla="*/ 29 w 68"/>
                      <a:gd name="T17" fmla="*/ 53 h 68"/>
                      <a:gd name="T18" fmla="*/ 29 w 68"/>
                      <a:gd name="T19" fmla="*/ 54 h 68"/>
                      <a:gd name="T20" fmla="*/ 15 w 68"/>
                      <a:gd name="T21" fmla="*/ 68 h 68"/>
                      <a:gd name="T22" fmla="*/ 1 w 68"/>
                      <a:gd name="T23" fmla="*/ 54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8" h="68">
                        <a:moveTo>
                          <a:pt x="1" y="54"/>
                        </a:moveTo>
                        <a:cubicBezTo>
                          <a:pt x="1" y="54"/>
                          <a:pt x="1" y="54"/>
                          <a:pt x="1" y="54"/>
                        </a:cubicBezTo>
                        <a:cubicBezTo>
                          <a:pt x="1" y="54"/>
                          <a:pt x="0" y="33"/>
                          <a:pt x="17" y="16"/>
                        </a:cubicBezTo>
                        <a:cubicBezTo>
                          <a:pt x="34" y="0"/>
                          <a:pt x="54" y="1"/>
                          <a:pt x="54" y="1"/>
                        </a:cubicBezTo>
                        <a:cubicBezTo>
                          <a:pt x="62" y="1"/>
                          <a:pt x="68" y="7"/>
                          <a:pt x="68" y="15"/>
                        </a:cubicBezTo>
                        <a:cubicBezTo>
                          <a:pt x="68" y="22"/>
                          <a:pt x="62" y="29"/>
                          <a:pt x="54" y="29"/>
                        </a:cubicBezTo>
                        <a:cubicBezTo>
                          <a:pt x="54" y="29"/>
                          <a:pt x="54" y="29"/>
                          <a:pt x="53" y="29"/>
                        </a:cubicBezTo>
                        <a:cubicBezTo>
                          <a:pt x="51" y="29"/>
                          <a:pt x="44" y="29"/>
                          <a:pt x="37" y="36"/>
                        </a:cubicBezTo>
                        <a:cubicBezTo>
                          <a:pt x="30" y="43"/>
                          <a:pt x="29" y="51"/>
                          <a:pt x="29" y="53"/>
                        </a:cubicBezTo>
                        <a:cubicBezTo>
                          <a:pt x="29" y="53"/>
                          <a:pt x="29" y="53"/>
                          <a:pt x="29" y="54"/>
                        </a:cubicBezTo>
                        <a:cubicBezTo>
                          <a:pt x="29" y="61"/>
                          <a:pt x="23" y="68"/>
                          <a:pt x="15" y="68"/>
                        </a:cubicBezTo>
                        <a:cubicBezTo>
                          <a:pt x="7" y="68"/>
                          <a:pt x="1" y="61"/>
                          <a:pt x="1" y="5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9742762" y="1644363"/>
                  <a:ext cx="656015" cy="488325"/>
                  <a:chOff x="9873619" y="1644363"/>
                  <a:chExt cx="656015" cy="48832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92" name="Freeform 200"/>
                  <p:cNvSpPr>
                    <a:spLocks/>
                  </p:cNvSpPr>
                  <p:nvPr/>
                </p:nvSpPr>
                <p:spPr bwMode="auto">
                  <a:xfrm>
                    <a:off x="9873619" y="1644363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201"/>
                  <p:cNvSpPr>
                    <a:spLocks/>
                  </p:cNvSpPr>
                  <p:nvPr/>
                </p:nvSpPr>
                <p:spPr bwMode="auto">
                  <a:xfrm>
                    <a:off x="9873619" y="2011068"/>
                    <a:ext cx="656015" cy="121620"/>
                  </a:xfrm>
                  <a:custGeom>
                    <a:avLst/>
                    <a:gdLst>
                      <a:gd name="T0" fmla="*/ 14 w 151"/>
                      <a:gd name="T1" fmla="*/ 0 h 28"/>
                      <a:gd name="T2" fmla="*/ 14 w 151"/>
                      <a:gd name="T3" fmla="*/ 0 h 28"/>
                      <a:gd name="T4" fmla="*/ 137 w 151"/>
                      <a:gd name="T5" fmla="*/ 0 h 28"/>
                      <a:gd name="T6" fmla="*/ 137 w 151"/>
                      <a:gd name="T7" fmla="*/ 0 h 28"/>
                      <a:gd name="T8" fmla="*/ 151 w 151"/>
                      <a:gd name="T9" fmla="*/ 14 h 28"/>
                      <a:gd name="T10" fmla="*/ 137 w 151"/>
                      <a:gd name="T11" fmla="*/ 28 h 28"/>
                      <a:gd name="T12" fmla="*/ 137 w 151"/>
                      <a:gd name="T13" fmla="*/ 28 h 28"/>
                      <a:gd name="T14" fmla="*/ 14 w 151"/>
                      <a:gd name="T15" fmla="*/ 28 h 28"/>
                      <a:gd name="T16" fmla="*/ 14 w 151"/>
                      <a:gd name="T17" fmla="*/ 28 h 28"/>
                      <a:gd name="T18" fmla="*/ 0 w 151"/>
                      <a:gd name="T19" fmla="*/ 14 h 28"/>
                      <a:gd name="T20" fmla="*/ 14 w 151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1" h="28">
                        <a:moveTo>
                          <a:pt x="14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37" y="0"/>
                          <a:pt x="137" y="0"/>
                          <a:pt x="137" y="0"/>
                        </a:cubicBezTo>
                        <a:cubicBezTo>
                          <a:pt x="145" y="0"/>
                          <a:pt x="151" y="6"/>
                          <a:pt x="151" y="14"/>
                        </a:cubicBezTo>
                        <a:cubicBezTo>
                          <a:pt x="151" y="21"/>
                          <a:pt x="145" y="28"/>
                          <a:pt x="137" y="28"/>
                        </a:cubicBezTo>
                        <a:cubicBezTo>
                          <a:pt x="137" y="28"/>
                          <a:pt x="137" y="28"/>
                          <a:pt x="137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7" y="28"/>
                          <a:pt x="0" y="21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9" name="Group 288"/>
                <p:cNvGrpSpPr/>
                <p:nvPr/>
              </p:nvGrpSpPr>
              <p:grpSpPr>
                <a:xfrm>
                  <a:off x="9912292" y="192340"/>
                  <a:ext cx="486482" cy="657856"/>
                  <a:chOff x="10043149" y="192340"/>
                  <a:chExt cx="486482" cy="65785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90" name="Freeform 253"/>
                  <p:cNvSpPr>
                    <a:spLocks/>
                  </p:cNvSpPr>
                  <p:nvPr/>
                </p:nvSpPr>
                <p:spPr bwMode="auto">
                  <a:xfrm>
                    <a:off x="10408011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54"/>
                  <p:cNvSpPr>
                    <a:spLocks/>
                  </p:cNvSpPr>
                  <p:nvPr/>
                </p:nvSpPr>
                <p:spPr bwMode="auto">
                  <a:xfrm>
                    <a:off x="10043149" y="192340"/>
                    <a:ext cx="121620" cy="657856"/>
                  </a:xfrm>
                  <a:custGeom>
                    <a:avLst/>
                    <a:gdLst>
                      <a:gd name="T0" fmla="*/ 28 w 28"/>
                      <a:gd name="T1" fmla="*/ 14 h 151"/>
                      <a:gd name="T2" fmla="*/ 28 w 28"/>
                      <a:gd name="T3" fmla="*/ 14 h 151"/>
                      <a:gd name="T4" fmla="*/ 28 w 28"/>
                      <a:gd name="T5" fmla="*/ 137 h 151"/>
                      <a:gd name="T6" fmla="*/ 28 w 28"/>
                      <a:gd name="T7" fmla="*/ 137 h 151"/>
                      <a:gd name="T8" fmla="*/ 14 w 28"/>
                      <a:gd name="T9" fmla="*/ 151 h 151"/>
                      <a:gd name="T10" fmla="*/ 0 w 28"/>
                      <a:gd name="T11" fmla="*/ 137 h 151"/>
                      <a:gd name="T12" fmla="*/ 0 w 28"/>
                      <a:gd name="T13" fmla="*/ 137 h 151"/>
                      <a:gd name="T14" fmla="*/ 0 w 28"/>
                      <a:gd name="T15" fmla="*/ 14 h 151"/>
                      <a:gd name="T16" fmla="*/ 0 w 28"/>
                      <a:gd name="T17" fmla="*/ 14 h 151"/>
                      <a:gd name="T18" fmla="*/ 14 w 28"/>
                      <a:gd name="T19" fmla="*/ 0 h 151"/>
                      <a:gd name="T20" fmla="*/ 28 w 28"/>
                      <a:gd name="T21" fmla="*/ 14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8" h="151">
                        <a:moveTo>
                          <a:pt x="28" y="14"/>
                        </a:move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37"/>
                          <a:pt x="28" y="137"/>
                          <a:pt x="28" y="137"/>
                        </a:cubicBezTo>
                        <a:cubicBezTo>
                          <a:pt x="28" y="144"/>
                          <a:pt x="22" y="151"/>
                          <a:pt x="14" y="151"/>
                        </a:cubicBezTo>
                        <a:cubicBezTo>
                          <a:pt x="7" y="151"/>
                          <a:pt x="0" y="144"/>
                          <a:pt x="0" y="137"/>
                        </a:cubicBezTo>
                        <a:cubicBezTo>
                          <a:pt x="0" y="137"/>
                          <a:pt x="0" y="137"/>
                          <a:pt x="0" y="137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6"/>
                          <a:pt x="7" y="0"/>
                          <a:pt x="14" y="0"/>
                        </a:cubicBezTo>
                        <a:cubicBezTo>
                          <a:pt x="22" y="0"/>
                          <a:pt x="28" y="6"/>
                          <a:pt x="28" y="1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9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3888" y="3050428"/>
            <a:ext cx="8867262" cy="75714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Box 74"/>
          <p:cNvSpPr txBox="1"/>
          <p:nvPr userDrawn="1"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/>
            <a:r>
              <a:rPr lang="en-US" sz="800" b="0" cap="none" baseline="0" dirty="0">
                <a:solidFill>
                  <a:srgbClr val="7F7F7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0" dirty="0">
                <a:solidFill>
                  <a:srgbClr val="7F7F7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none" dirty="0" err="1">
                <a:solidFill>
                  <a:srgbClr val="7F7F7F"/>
                </a:solidFill>
              </a:rPr>
              <a:t>Qorvo</a:t>
            </a:r>
            <a:r>
              <a:rPr lang="en-US" sz="800" b="0" cap="none" baseline="30000" dirty="0">
                <a:solidFill>
                  <a:srgbClr val="7F7F7F"/>
                </a:solidFill>
              </a:rPr>
              <a:t>®</a:t>
            </a:r>
            <a:r>
              <a:rPr lang="en-US" sz="800" cap="none" dirty="0">
                <a:solidFill>
                  <a:srgbClr val="7F7F7F"/>
                </a:solidFill>
              </a:rPr>
              <a:t> Confidential &amp; Proprietary Information</a:t>
            </a:r>
            <a:endParaRPr lang="en-US" sz="800" b="0" cap="none" baseline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1A4E9EC3-F98C-A847-A223-F5E93655713D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D0FDEE5F-5965-304A-96AC-7B956D6DB241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7782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8AD0D1A6-2E8E-5C49-A7DB-9E45B2C5A055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67CEF6CF-C725-454C-B348-0C9BAF6C7C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7D2F4840-AD33-2B48-BCBE-D986C4BE946A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8333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8AD0D1A6-2E8E-5C49-A7DB-9E45B2C5A055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3449E864-852A-B847-B111-733EC175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528" y="1547860"/>
            <a:ext cx="2712553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7F7B786B-D16C-8C45-A000-0A4338FB9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0696" y="1547860"/>
            <a:ext cx="2819341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BAF469E3-972B-3F4D-941C-850A4FA8B048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9471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 dirty="0">
              <a:solidFill>
                <a:srgbClr val="FFFFF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ble Placeholder 3">
            <a:extLst>
              <a:ext uri="{FF2B5EF4-FFF2-40B4-BE49-F238E27FC236}">
                <a16:creationId xmlns="" xmlns:a16="http://schemas.microsoft.com/office/drawing/2014/main" id="{8E516C59-F9B9-4050-854D-A1016E39298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9138" y="1490663"/>
            <a:ext cx="11095323" cy="488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52A523B1-9E2C-7644-A0B8-E82AF20C9D05}"/>
              </a:ext>
            </a:extLst>
          </p:cNvPr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03895E87-DE59-AD42-A471-4FF7D0E14F21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2FBBD869-C8EE-584F-B146-AF4875F44728}"/>
              </a:ext>
            </a:extLst>
          </p:cNvPr>
          <p:cNvSpPr txBox="1">
            <a:spLocks/>
          </p:cNvSpPr>
          <p:nvPr userDrawn="1"/>
        </p:nvSpPr>
        <p:spPr>
          <a:xfrm>
            <a:off x="11789898" y="6489236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338B262D-F3B8-CE4F-93E1-C453EEBE3034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08547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8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20" name="Picture 1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266" y="382431"/>
            <a:ext cx="3004883" cy="7031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785681" y="6515183"/>
            <a:ext cx="5726710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a typeface="宋体" pitchFamily="2" charset="-122"/>
              </a:rPr>
              <a:t>ACTIVE-SEMI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CONFIDENTIAL- SHARED UNDER NDA ONLY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5292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12" name="Picture 11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382431"/>
            <a:ext cx="3004883" cy="7031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charset="0"/>
              <a:buChar char="•"/>
              <a:defRPr sz="2800" b="0"/>
            </a:lvl1pPr>
            <a:lvl2pPr marL="865188" indent="-404813">
              <a:tabLst/>
              <a:defRPr sz="2400">
                <a:solidFill>
                  <a:schemeClr val="tx2"/>
                </a:solidFill>
              </a:defRPr>
            </a:lvl2pPr>
            <a:lvl3pPr marL="1270000" indent="-347663">
              <a:tabLst/>
              <a:defRPr sz="2000">
                <a:solidFill>
                  <a:schemeClr val="tx2"/>
                </a:solidFill>
              </a:defRPr>
            </a:lvl3pPr>
            <a:lvl4pPr marL="1673225" indent="-327025">
              <a:tabLst/>
              <a:defRPr sz="1800">
                <a:solidFill>
                  <a:schemeClr val="tx2"/>
                </a:solidFill>
              </a:defRPr>
            </a:lvl4pPr>
            <a:lvl5pPr marL="2057400" indent="-327025">
              <a:tabLst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8"/>
          <p:cNvSpPr txBox="1"/>
          <p:nvPr userDrawn="1"/>
        </p:nvSpPr>
        <p:spPr>
          <a:xfrm>
            <a:off x="10809" y="651518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916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fsdfs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595959"/>
                </a:solidFill>
              </a:rPr>
              <a:pPr/>
              <a:t>‹#›</a:t>
            </a:fld>
            <a:endParaRPr lang="en-US" sz="1333" dirty="0">
              <a:solidFill>
                <a:srgbClr val="595959"/>
              </a:solidFill>
            </a:endParaRPr>
          </a:p>
        </p:txBody>
      </p:sp>
      <p:pic>
        <p:nvPicPr>
          <p:cNvPr id="10" name="Picture 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382431"/>
            <a:ext cx="3004883" cy="703180"/>
          </a:xfrm>
          <a:prstGeom prst="rect">
            <a:avLst/>
          </a:prstGeom>
        </p:spPr>
      </p:pic>
      <p:sp>
        <p:nvSpPr>
          <p:cNvPr id="12" name="TextBox 8"/>
          <p:cNvSpPr txBox="1"/>
          <p:nvPr userDrawn="1"/>
        </p:nvSpPr>
        <p:spPr>
          <a:xfrm>
            <a:off x="10809" y="651518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8" name="KOPPT-矩形"/>
          <p:cNvSpPr/>
          <p:nvPr userDrawn="1"/>
        </p:nvSpPr>
        <p:spPr>
          <a:xfrm>
            <a:off x="36510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1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957820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/>
        </p:nvSpPr>
        <p:spPr>
          <a:xfrm>
            <a:off x="-599" y="1614509"/>
            <a:ext cx="12190025" cy="408525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C938D794-C949-488E-BF71-3421B5F64DB8}"/>
              </a:ext>
            </a:extLst>
          </p:cNvPr>
          <p:cNvSpPr/>
          <p:nvPr userDrawn="1"/>
        </p:nvSpPr>
        <p:spPr>
          <a:xfrm>
            <a:off x="3306220" y="800691"/>
            <a:ext cx="5576387" cy="1371600"/>
          </a:xfrm>
          <a:prstGeom prst="roundRect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762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 descr="Active-Semi Logo - HiRes - transparent bkgnd.png">
            <a:extLst>
              <a:ext uri="{FF2B5EF4-FFF2-40B4-BE49-F238E27FC236}">
                <a16:creationId xmlns="" xmlns:a16="http://schemas.microsoft.com/office/drawing/2014/main" id="{38345348-581F-46B6-B2F5-E36A31C20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881" y="872318"/>
            <a:ext cx="5249064" cy="122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981" y="2737058"/>
            <a:ext cx="10512862" cy="132556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koppt-直接连接符"/>
          <p:cNvCxnSpPr>
            <a:cxnSpLocks/>
          </p:cNvCxnSpPr>
          <p:nvPr userDrawn="1"/>
        </p:nvCxnSpPr>
        <p:spPr>
          <a:xfrm flipH="1">
            <a:off x="825400" y="4191909"/>
            <a:ext cx="10525442" cy="0"/>
          </a:xfrm>
          <a:prstGeom prst="line">
            <a:avLst/>
          </a:prstGeom>
          <a:ln w="12700">
            <a:solidFill>
              <a:srgbClr val="FFFFFF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7814" y="4321204"/>
            <a:ext cx="4180617" cy="7903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BD4391D6-14E1-7642-BA9B-ACAFC59D9689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8752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5683DAFB-B7C0-EC47-8332-36C5CDBF5DAA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00138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23FF2D9D-683A-BA46-BE6C-C7C100233551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0A53640D-AE62-6340-AC8D-BA9C55D43A37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F1D39F13-4585-DF43-B31F-77F61C404ECE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54898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92" y="799310"/>
            <a:ext cx="11547593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268903" y="1671638"/>
            <a:ext cx="5604010" cy="4482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19105" y="1666879"/>
            <a:ext cx="5575653" cy="4487668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2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B74D721F-50D6-4F92-99C8-519373F44F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3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1A4E9EC3-F98C-A847-A223-F5E93655713D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D81F412F-FF72-1B4C-9DA2-6C8B89C56511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4511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BF25A3A8-9DC3-43DB-A0B4-9F3A47F9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1A4E9EC3-F98C-A847-A223-F5E93655713D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4EB1AD5C-23CA-D14D-BDDD-8B329108B789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D0FDEE5F-5965-304A-96AC-7B956D6DB241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047174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8AD0D1A6-2E8E-5C49-A7DB-9E45B2C5A055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67CEF6CF-C725-454C-B348-0C9BAF6C7C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583" y="1385455"/>
            <a:ext cx="5492414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75000"/>
                  </a:schemeClr>
                </a:solidFill>
              </a:defRPr>
            </a:lvl1pPr>
            <a:lvl2pPr marL="466725" indent="-347663">
              <a:tabLst/>
              <a:defRPr sz="18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8">
            <a:extLst>
              <a:ext uri="{FF2B5EF4-FFF2-40B4-BE49-F238E27FC236}">
                <a16:creationId xmlns="" xmlns:a16="http://schemas.microsoft.com/office/drawing/2014/main" id="{7D2F4840-AD33-2B48-BCBE-D986C4BE946A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92265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KOPPT-矩形">
            <a:extLst>
              <a:ext uri="{FF2B5EF4-FFF2-40B4-BE49-F238E27FC236}">
                <a16:creationId xmlns="" xmlns:a16="http://schemas.microsoft.com/office/drawing/2014/main" id="{8AD0D1A6-2E8E-5C49-A7DB-9E45B2C5A055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2" name="KOPPT-矩形">
            <a:extLst>
              <a:ext uri="{FF2B5EF4-FFF2-40B4-BE49-F238E27FC236}">
                <a16:creationId xmlns="" xmlns:a16="http://schemas.microsoft.com/office/drawing/2014/main" id="{30F3E8B6-6FB8-AE41-8A2E-1EAE48C3022C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3449E864-852A-B847-B111-733EC175C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3528" y="1547860"/>
            <a:ext cx="2712553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7F7B786B-D16C-8C45-A000-0A4338FB9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0691" y="1547860"/>
            <a:ext cx="2819341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28477F"/>
                </a:solidFill>
              </a:defRPr>
            </a:lvl1pPr>
            <a:lvl2pPr marL="466725" indent="-347663">
              <a:tabLst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801688" indent="-358775"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3pPr>
            <a:lvl4pPr marL="1149350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4pPr>
            <a:lvl5pPr marL="1497013" indent="-323850">
              <a:tabLst/>
              <a:defRPr sz="11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BAF469E3-972B-3F4D-941C-850A4FA8B048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250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FFFF"/>
                </a:solidFill>
              </a:rPr>
              <a:pPr/>
              <a:t>‹#›</a:t>
            </a:fld>
            <a:endParaRPr lang="en-US" sz="1333" dirty="0">
              <a:solidFill>
                <a:srgbClr val="FFFFFF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8947687-2BED-4DFC-84C4-A8F8426CE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9409" y="328075"/>
            <a:ext cx="3276672" cy="7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ble Placeholder 3">
            <a:extLst>
              <a:ext uri="{FF2B5EF4-FFF2-40B4-BE49-F238E27FC236}">
                <a16:creationId xmlns="" xmlns:a16="http://schemas.microsoft.com/office/drawing/2014/main" id="{8E516C59-F9B9-4050-854D-A1016E39298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9133" y="1490663"/>
            <a:ext cx="11095323" cy="488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KOPPT-矩形">
            <a:extLst>
              <a:ext uri="{FF2B5EF4-FFF2-40B4-BE49-F238E27FC236}">
                <a16:creationId xmlns="" xmlns:a16="http://schemas.microsoft.com/office/drawing/2014/main" id="{52A523B1-9E2C-7644-A0B8-E82AF20C9D05}"/>
              </a:ext>
            </a:extLst>
          </p:cNvPr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 dirty="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5" name="KOPPT-矩形">
            <a:extLst>
              <a:ext uri="{FF2B5EF4-FFF2-40B4-BE49-F238E27FC236}">
                <a16:creationId xmlns="" xmlns:a16="http://schemas.microsoft.com/office/drawing/2014/main" id="{03895E87-DE59-AD42-A471-4FF7D0E14F21}"/>
              </a:ext>
            </a:extLst>
          </p:cNvPr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2FBBD869-C8EE-584F-B146-AF4875F44728}"/>
              </a:ext>
            </a:extLst>
          </p:cNvPr>
          <p:cNvSpPr txBox="1">
            <a:spLocks/>
          </p:cNvSpPr>
          <p:nvPr userDrawn="1"/>
        </p:nvSpPr>
        <p:spPr>
          <a:xfrm>
            <a:off x="11789893" y="6489236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28477F"/>
                </a:solidFill>
              </a:rPr>
              <a:pPr/>
              <a:t>‹#›</a:t>
            </a:fld>
            <a:endParaRPr lang="en-US" sz="1333" dirty="0">
              <a:solidFill>
                <a:srgbClr val="28477F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338B262D-F3B8-CE4F-93E1-C453EEBE3034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90779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8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20" name="Picture 1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261" y="382431"/>
            <a:ext cx="3004883" cy="70318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0" name="TextBox 8"/>
          <p:cNvSpPr txBox="1"/>
          <p:nvPr userDrawn="1"/>
        </p:nvSpPr>
        <p:spPr>
          <a:xfrm>
            <a:off x="785681" y="6515173"/>
            <a:ext cx="5726710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a typeface="宋体" pitchFamily="2" charset="-122"/>
              </a:rPr>
              <a:t>ACTIVE-SEMI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CONFIDENTIAL- SHARED UNDER NDA ONLY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47909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5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pic>
        <p:nvPicPr>
          <p:cNvPr id="12" name="Picture 11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1" y="382431"/>
            <a:ext cx="3004883" cy="7031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FFC000"/>
                </a:solidFill>
              </a:rPr>
              <a:pPr/>
              <a:t>‹#›</a:t>
            </a:fld>
            <a:endParaRPr lang="en-US" sz="1333" dirty="0">
              <a:solidFill>
                <a:srgbClr val="FFC000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5528" y="1385455"/>
            <a:ext cx="11375468" cy="500105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charset="0"/>
              <a:buChar char="•"/>
              <a:defRPr sz="2800" b="0"/>
            </a:lvl1pPr>
            <a:lvl2pPr marL="865188" indent="-404813">
              <a:tabLst/>
              <a:defRPr sz="2400">
                <a:solidFill>
                  <a:schemeClr val="tx2"/>
                </a:solidFill>
              </a:defRPr>
            </a:lvl2pPr>
            <a:lvl3pPr marL="1270000" indent="-347663">
              <a:tabLst/>
              <a:defRPr sz="2000">
                <a:solidFill>
                  <a:schemeClr val="tx2"/>
                </a:solidFill>
              </a:defRPr>
            </a:lvl3pPr>
            <a:lvl4pPr marL="1673225" indent="-327025">
              <a:tabLst/>
              <a:defRPr sz="1800">
                <a:solidFill>
                  <a:schemeClr val="tx2"/>
                </a:solidFill>
              </a:defRPr>
            </a:lvl4pPr>
            <a:lvl5pPr marL="2057400" indent="-327025">
              <a:tabLst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8"/>
          <p:cNvSpPr txBox="1"/>
          <p:nvPr userDrawn="1"/>
        </p:nvSpPr>
        <p:spPr>
          <a:xfrm>
            <a:off x="10809" y="651517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1013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fsdfs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595959"/>
                </a:solidFill>
              </a:rPr>
              <a:pPr/>
              <a:t>‹#›</a:t>
            </a:fld>
            <a:endParaRPr lang="en-US" sz="1333" dirty="0">
              <a:solidFill>
                <a:srgbClr val="595959"/>
              </a:solidFill>
            </a:endParaRPr>
          </a:p>
        </p:txBody>
      </p:sp>
      <p:pic>
        <p:nvPicPr>
          <p:cNvPr id="10" name="Picture 9" descr="Active-Semi Logo - HiRes - transparent bkgnd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1" y="382431"/>
            <a:ext cx="3004883" cy="703180"/>
          </a:xfrm>
          <a:prstGeom prst="rect">
            <a:avLst/>
          </a:prstGeom>
        </p:spPr>
      </p:pic>
      <p:sp>
        <p:nvSpPr>
          <p:cNvPr id="12" name="TextBox 8"/>
          <p:cNvSpPr txBox="1"/>
          <p:nvPr userDrawn="1"/>
        </p:nvSpPr>
        <p:spPr>
          <a:xfrm>
            <a:off x="10809" y="651517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FFC000"/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8" name="KOPPT-矩形"/>
          <p:cNvSpPr/>
          <p:nvPr userDrawn="1"/>
        </p:nvSpPr>
        <p:spPr>
          <a:xfrm>
            <a:off x="36505" y="509434"/>
            <a:ext cx="68562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1" name="KOPPT-矩形"/>
          <p:cNvSpPr/>
          <p:nvPr userDrawn="1"/>
        </p:nvSpPr>
        <p:spPr>
          <a:xfrm>
            <a:off x="736408" y="509434"/>
            <a:ext cx="7198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  <a:defRPr/>
            </a:pPr>
            <a:endParaRPr lang="en-US" sz="1800">
              <a:solidFill>
                <a:srgbClr val="414141"/>
              </a:solidFill>
              <a:latin typeface="Impac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755464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7">
          <p15:clr>
            <a:srgbClr val="FBAE40"/>
          </p15:clr>
        </p15:guide>
        <p15:guide id="2" pos="347">
          <p15:clr>
            <a:srgbClr val="FBAE40"/>
          </p15:clr>
        </p15:guide>
        <p15:guide id="3" pos="7333">
          <p15:clr>
            <a:srgbClr val="FBAE40"/>
          </p15:clr>
        </p15:guide>
        <p15:guide id="4" orient="horz" pos="39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9281" y="285531"/>
            <a:ext cx="5588600" cy="507831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58916" y="1"/>
            <a:ext cx="5929923" cy="64383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16709" y="1662118"/>
            <a:ext cx="5580414" cy="4477431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79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8184" y="799310"/>
            <a:ext cx="11552355" cy="4431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60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63543" y="1664494"/>
            <a:ext cx="5602235" cy="4489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17021" y="1663223"/>
            <a:ext cx="5582482" cy="4471561"/>
          </a:xfrm>
          <a:prstGeom prst="rect">
            <a:avLst/>
          </a:prstGeom>
        </p:spPr>
        <p:txBody>
          <a:bodyPr vert="horz" lIns="0" tIns="45707" rIns="0" bIns="45707" rtlCol="0">
            <a:noAutofit/>
          </a:bodyPr>
          <a:lstStyle>
            <a:lvl1pPr>
              <a:defRPr lang="en-US" sz="2300" baseline="0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60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6437592"/>
            <a:ext cx="12188826" cy="428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t"/>
          <a:lstStyle/>
          <a:p>
            <a:pPr algn="ctr"/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28890" y="6466855"/>
            <a:ext cx="5158615" cy="369300"/>
          </a:xfrm>
          <a:prstGeom prst="rect">
            <a:avLst/>
          </a:prstGeom>
          <a:noFill/>
        </p:spPr>
        <p:txBody>
          <a:bodyPr vert="horz" wrap="square" lIns="121851" tIns="60925" rIns="121851" bIns="60925" rtlCol="0" anchor="ctr">
            <a:spAutoFit/>
          </a:bodyPr>
          <a:lstStyle>
            <a:defPPr>
              <a:defRPr lang="en-US"/>
            </a:defPPr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cap="none" baseline="0" dirty="0">
                <a:solidFill>
                  <a:srgbClr val="FFFFFF"/>
                </a:solidFill>
              </a:rPr>
              <a:t>© </a:t>
            </a:r>
            <a:r>
              <a:rPr lang="en-US" sz="800" b="0" cap="none" baseline="0" dirty="0" err="1">
                <a:solidFill>
                  <a:srgbClr val="FFFFFF"/>
                </a:solidFill>
              </a:rPr>
              <a:t>Qorvo</a:t>
            </a:r>
            <a:r>
              <a:rPr lang="en-US" sz="800" b="0" cap="none" baseline="0" dirty="0">
                <a:solidFill>
                  <a:srgbClr val="FFFFFF"/>
                </a:solidFill>
              </a:rPr>
              <a:t>, Inc.</a:t>
            </a:r>
          </a:p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cap="none" baseline="0" dirty="0" err="1">
                <a:solidFill>
                  <a:srgbClr val="FFFFFF"/>
                </a:solidFill>
              </a:rPr>
              <a:t>Qorvo</a:t>
            </a:r>
            <a:r>
              <a:rPr lang="en-US" sz="800" b="0" cap="none" baseline="0" dirty="0">
                <a:solidFill>
                  <a:srgbClr val="FFFFFF"/>
                </a:solidFill>
              </a:rPr>
              <a:t>® Confidential &amp; Proprietary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384319" y="6516204"/>
            <a:ext cx="467289" cy="283887"/>
          </a:xfrm>
          <a:prstGeom prst="rect">
            <a:avLst/>
          </a:prstGeom>
        </p:spPr>
        <p:txBody>
          <a:bodyPr vert="horz" wrap="square" lIns="0" tIns="60925" rIns="121851" bIns="60925" rtlCol="0" anchor="ctr">
            <a:spAutoFit/>
          </a:bodyPr>
          <a:lstStyle>
            <a:lvl1pPr lvl="0" indent="-47638" algn="r">
              <a:lnSpc>
                <a:spcPct val="95000"/>
              </a:lnSpc>
              <a:spcBef>
                <a:spcPts val="750"/>
              </a:spcBef>
              <a:buFont typeface="Arial Rounded MT Bold" panose="020F0704030504030204" pitchFamily="34" charset="0"/>
              <a:buChar char=" "/>
              <a:tabLst/>
              <a:defRPr lang="en-US" sz="600" cap="none" baseline="0" dirty="0" smtClean="0">
                <a:solidFill>
                  <a:schemeClr val="tx1">
                    <a:tint val="75000"/>
                  </a:schemeClr>
                </a:solidFill>
              </a:defRPr>
            </a:lvl1pPr>
            <a:lvl2pPr marL="385871" indent="-214373" defTabSz="685994">
              <a:lnSpc>
                <a:spcPct val="95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dirty="0" smtClean="0"/>
            </a:lvl2pPr>
            <a:lvl3pPr marL="557370" indent="-214373" defTabSz="685994">
              <a:lnSpc>
                <a:spcPct val="95000"/>
              </a:lnSpc>
              <a:spcBef>
                <a:spcPct val="20000"/>
              </a:spcBef>
              <a:spcAft>
                <a:spcPts val="450"/>
              </a:spcAft>
              <a:buFont typeface="Arial Rounded MT Bold" panose="020F0704030504030204" pitchFamily="34" charset="0"/>
              <a:buChar char="–"/>
              <a:defRPr lang="en-US" dirty="0" smtClean="0"/>
            </a:lvl3pPr>
            <a:lvl4pPr marL="728869" indent="-214373" defTabSz="685994">
              <a:lnSpc>
                <a:spcPct val="95000"/>
              </a:lnSpc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lang="en-US" dirty="0" smtClean="0"/>
            </a:lvl4pPr>
            <a:lvl5pPr marL="260821" indent="-171499" defTabSz="685994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»"/>
              <a:defRPr sz="900" cap="all" baseline="0">
                <a:solidFill>
                  <a:schemeClr val="tx2"/>
                </a:solidFill>
              </a:defRPr>
            </a:lvl5pPr>
            <a:lvl6pPr marL="1886484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9481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2479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5475" indent="-171499" defTabSz="685994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pPr lvl="0" algn="l"/>
            <a:fld id="{57A7D335-1DCF-4649-93B6-E5DC0CCDBE1F}" type="slidenum">
              <a:rPr lang="en-US" sz="1100" smtClean="0">
                <a:solidFill>
                  <a:schemeClr val="bg1"/>
                </a:solidFill>
              </a:rPr>
              <a:pPr lvl="0" algn="l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384312" y="6615427"/>
            <a:ext cx="0" cy="10911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18183" y="289733"/>
            <a:ext cx="11552473" cy="5036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18183" y="1663646"/>
            <a:ext cx="11552473" cy="4495861"/>
          </a:xfrm>
          <a:prstGeom prst="rect">
            <a:avLst/>
          </a:prstGeom>
        </p:spPr>
        <p:txBody>
          <a:bodyPr vert="horz" lIns="0" tIns="45707" rIns="182824" bIns="45707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07958" y="6502476"/>
            <a:ext cx="285720" cy="288127"/>
            <a:chOff x="11377364" y="1644961"/>
            <a:chExt cx="637986" cy="643360"/>
          </a:xfrm>
          <a:solidFill>
            <a:schemeClr val="bg1"/>
          </a:solidFill>
        </p:grpSpPr>
        <p:sp>
          <p:nvSpPr>
            <p:cNvPr id="21" name="Freeform 66"/>
            <p:cNvSpPr>
              <a:spLocks/>
            </p:cNvSpPr>
            <p:nvPr userDrawn="1"/>
          </p:nvSpPr>
          <p:spPr bwMode="auto">
            <a:xfrm flipH="1" flipV="1">
              <a:off x="11377364" y="1644961"/>
              <a:ext cx="637985" cy="643360"/>
            </a:xfrm>
            <a:custGeom>
              <a:avLst/>
              <a:gdLst>
                <a:gd name="T0" fmla="*/ 123 w 151"/>
                <a:gd name="T1" fmla="*/ 14 h 152"/>
                <a:gd name="T2" fmla="*/ 137 w 151"/>
                <a:gd name="T3" fmla="*/ 0 h 152"/>
                <a:gd name="T4" fmla="*/ 151 w 151"/>
                <a:gd name="T5" fmla="*/ 14 h 152"/>
                <a:gd name="T6" fmla="*/ 111 w 151"/>
                <a:gd name="T7" fmla="*/ 111 h 152"/>
                <a:gd name="T8" fmla="*/ 14 w 151"/>
                <a:gd name="T9" fmla="*/ 152 h 152"/>
                <a:gd name="T10" fmla="*/ 0 w 151"/>
                <a:gd name="T11" fmla="*/ 138 h 152"/>
                <a:gd name="T12" fmla="*/ 14 w 151"/>
                <a:gd name="T13" fmla="*/ 123 h 152"/>
                <a:gd name="T14" fmla="*/ 91 w 151"/>
                <a:gd name="T15" fmla="*/ 92 h 152"/>
                <a:gd name="T16" fmla="*/ 123 w 151"/>
                <a:gd name="T17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123" y="14"/>
                  </a:moveTo>
                  <a:cubicBezTo>
                    <a:pt x="123" y="7"/>
                    <a:pt x="129" y="0"/>
                    <a:pt x="137" y="0"/>
                  </a:cubicBezTo>
                  <a:cubicBezTo>
                    <a:pt x="145" y="0"/>
                    <a:pt x="151" y="7"/>
                    <a:pt x="151" y="14"/>
                  </a:cubicBezTo>
                  <a:cubicBezTo>
                    <a:pt x="151" y="52"/>
                    <a:pt x="136" y="87"/>
                    <a:pt x="111" y="111"/>
                  </a:cubicBezTo>
                  <a:cubicBezTo>
                    <a:pt x="86" y="136"/>
                    <a:pt x="52" y="152"/>
                    <a:pt x="14" y="152"/>
                  </a:cubicBezTo>
                  <a:cubicBezTo>
                    <a:pt x="6" y="152"/>
                    <a:pt x="0" y="145"/>
                    <a:pt x="0" y="138"/>
                  </a:cubicBezTo>
                  <a:cubicBezTo>
                    <a:pt x="0" y="130"/>
                    <a:pt x="6" y="123"/>
                    <a:pt x="14" y="123"/>
                  </a:cubicBezTo>
                  <a:cubicBezTo>
                    <a:pt x="44" y="123"/>
                    <a:pt x="71" y="111"/>
                    <a:pt x="91" y="92"/>
                  </a:cubicBezTo>
                  <a:cubicBezTo>
                    <a:pt x="111" y="72"/>
                    <a:pt x="123" y="45"/>
                    <a:pt x="12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7"/>
            <p:cNvSpPr>
              <a:spLocks/>
            </p:cNvSpPr>
            <p:nvPr userDrawn="1"/>
          </p:nvSpPr>
          <p:spPr bwMode="auto">
            <a:xfrm flipH="1" flipV="1">
              <a:off x="11728615" y="1996210"/>
              <a:ext cx="286735" cy="292111"/>
            </a:xfrm>
            <a:custGeom>
              <a:avLst/>
              <a:gdLst>
                <a:gd name="T0" fmla="*/ 67 w 68"/>
                <a:gd name="T1" fmla="*/ 14 h 69"/>
                <a:gd name="T2" fmla="*/ 67 w 68"/>
                <a:gd name="T3" fmla="*/ 14 h 69"/>
                <a:gd name="T4" fmla="*/ 52 w 68"/>
                <a:gd name="T5" fmla="*/ 52 h 69"/>
                <a:gd name="T6" fmla="*/ 14 w 68"/>
                <a:gd name="T7" fmla="*/ 67 h 69"/>
                <a:gd name="T8" fmla="*/ 0 w 68"/>
                <a:gd name="T9" fmla="*/ 53 h 69"/>
                <a:gd name="T10" fmla="*/ 14 w 68"/>
                <a:gd name="T11" fmla="*/ 39 h 69"/>
                <a:gd name="T12" fmla="*/ 15 w 68"/>
                <a:gd name="T13" fmla="*/ 39 h 69"/>
                <a:gd name="T14" fmla="*/ 32 w 68"/>
                <a:gd name="T15" fmla="*/ 32 h 69"/>
                <a:gd name="T16" fmla="*/ 39 w 68"/>
                <a:gd name="T17" fmla="*/ 15 h 69"/>
                <a:gd name="T18" fmla="*/ 39 w 68"/>
                <a:gd name="T19" fmla="*/ 14 h 69"/>
                <a:gd name="T20" fmla="*/ 53 w 68"/>
                <a:gd name="T21" fmla="*/ 0 h 69"/>
                <a:gd name="T22" fmla="*/ 67 w 68"/>
                <a:gd name="T23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5"/>
                    <a:pt x="52" y="52"/>
                  </a:cubicBezTo>
                  <a:cubicBezTo>
                    <a:pt x="35" y="69"/>
                    <a:pt x="14" y="67"/>
                    <a:pt x="14" y="67"/>
                  </a:cubicBezTo>
                  <a:cubicBezTo>
                    <a:pt x="6" y="67"/>
                    <a:pt x="0" y="61"/>
                    <a:pt x="0" y="53"/>
                  </a:cubicBezTo>
                  <a:cubicBezTo>
                    <a:pt x="0" y="46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40"/>
                    <a:pt x="25" y="39"/>
                    <a:pt x="32" y="32"/>
                  </a:cubicBezTo>
                  <a:cubicBezTo>
                    <a:pt x="39" y="25"/>
                    <a:pt x="39" y="17"/>
                    <a:pt x="39" y="15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7"/>
                    <a:pt x="46" y="0"/>
                    <a:pt x="53" y="0"/>
                  </a:cubicBezTo>
                  <a:cubicBezTo>
                    <a:pt x="61" y="0"/>
                    <a:pt x="67" y="7"/>
                    <a:pt x="67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 descr="Qorvo Logo_NO_Brandline_White_R_RGB.pdf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33" y="6487076"/>
            <a:ext cx="914402" cy="4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7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3" r:id="rId2"/>
    <p:sldLayoutId id="2147483675" r:id="rId3"/>
    <p:sldLayoutId id="2147483676" r:id="rId4"/>
    <p:sldLayoutId id="2147483705" r:id="rId5"/>
    <p:sldLayoutId id="214748369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  <p:sldLayoutId id="2147483707" r:id="rId15"/>
    <p:sldLayoutId id="2147483687" r:id="rId16"/>
    <p:sldLayoutId id="2147483688" r:id="rId17"/>
    <p:sldLayoutId id="2147483689" r:id="rId18"/>
    <p:sldLayoutId id="2147483691" r:id="rId19"/>
    <p:sldLayoutId id="2147483693" r:id="rId20"/>
    <p:sldLayoutId id="2147483694" r:id="rId21"/>
    <p:sldLayoutId id="2147483700" r:id="rId22"/>
    <p:sldLayoutId id="2147483701" r:id="rId23"/>
    <p:sldLayoutId id="2147483702" r:id="rId24"/>
    <p:sldLayoutId id="2147483708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92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179" rtl="0" eaLnBrk="1" latinLnBrk="0" hangingPunct="1">
        <a:lnSpc>
          <a:spcPct val="9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14" indent="-232714" algn="l" defTabSz="914179" rtl="0" eaLnBrk="1" latinLnBrk="0" hangingPunct="1">
        <a:lnSpc>
          <a:spcPct val="95000"/>
        </a:lnSpc>
        <a:spcBef>
          <a:spcPts val="1000"/>
        </a:spcBef>
        <a:buFont typeface="Arial"/>
        <a:buChar char="•"/>
        <a:tabLst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061" indent="-225359" algn="l" defTabSz="914179" rtl="0" eaLnBrk="1" latinLnBrk="0" hangingPunct="1">
        <a:lnSpc>
          <a:spcPct val="95000"/>
        </a:lnSpc>
        <a:spcBef>
          <a:spcPct val="20000"/>
        </a:spcBef>
        <a:spcAft>
          <a:spcPts val="600"/>
        </a:spcAft>
        <a:buClr>
          <a:schemeClr val="accent1"/>
        </a:buClr>
        <a:buSzPct val="85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89677" indent="-232714" algn="l" defTabSz="914179" rtl="0" eaLnBrk="1" latinLnBrk="0" hangingPunct="1">
        <a:lnSpc>
          <a:spcPct val="95000"/>
        </a:lnSpc>
        <a:spcBef>
          <a:spcPct val="20000"/>
        </a:spcBef>
        <a:spcAft>
          <a:spcPts val="600"/>
        </a:spcAft>
        <a:buFont typeface="Arial Rounded MT Bold" panose="020F0704030504030204" pitchFamily="34" charset="0"/>
        <a:buChar char="–"/>
        <a:defRPr lang="en-US" sz="19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14133" indent="-228535" algn="l" defTabSz="914179" rtl="0" eaLnBrk="1" latinLnBrk="0" hangingPunct="1">
        <a:lnSpc>
          <a:spcPct val="9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347578" indent="-228547" algn="l" defTabSz="914179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100" kern="1200" cap="all" baseline="0">
          <a:solidFill>
            <a:schemeClr val="tx2"/>
          </a:solidFill>
          <a:latin typeface="+mn-lt"/>
          <a:ea typeface="+mn-ea"/>
          <a:cs typeface="+mn-cs"/>
        </a:defRPr>
      </a:lvl5pPr>
      <a:lvl6pPr marL="2513995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79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3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59" indent="-228547" algn="l" defTabSz="9141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9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7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5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9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6" algn="l" defTabSz="9141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/>
          <p:cNvSpPr txBox="1"/>
          <p:nvPr/>
        </p:nvSpPr>
        <p:spPr>
          <a:xfrm>
            <a:off x="4714946" y="13663982"/>
            <a:ext cx="275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KOPPT WWW.KOPPT.CN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3" name="背景"/>
          <p:cNvSpPr/>
          <p:nvPr/>
        </p:nvSpPr>
        <p:spPr>
          <a:xfrm>
            <a:off x="5301774" y="9529310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>
                <a:solidFill>
                  <a:srgbClr val="E6E6E6"/>
                </a:solidFill>
              </a:rPr>
              <a:t>www.koppt.cn​​</a:t>
            </a:r>
            <a:endParaRPr lang="zh-CN" altLang="en-US" sz="1800" dirty="0">
              <a:solidFill>
                <a:srgbClr val="E6E6E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7198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365FAA"/>
                </a:solidFill>
              </a:rPr>
              <a:t>Slide Title</a:t>
            </a:r>
            <a:endParaRPr lang="en-US" dirty="0">
              <a:solidFill>
                <a:srgbClr val="365FAA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9321" y="1279525"/>
            <a:ext cx="11411153" cy="5106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65FAA"/>
                </a:solidFill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65FAA"/>
                </a:solidFill>
              </a:rPr>
              <a:t>Second level</a:t>
            </a:r>
          </a:p>
          <a:p>
            <a:pPr lvl="2"/>
            <a:r>
              <a:rPr lang="en-US">
                <a:solidFill>
                  <a:srgbClr val="365FAA"/>
                </a:solidFill>
              </a:rPr>
              <a:t>Third level</a:t>
            </a:r>
          </a:p>
          <a:p>
            <a:pPr lvl="3"/>
            <a:r>
              <a:rPr lang="en-US">
                <a:solidFill>
                  <a:srgbClr val="365FAA"/>
                </a:solidFill>
              </a:rPr>
              <a:t>Fourth level</a:t>
            </a:r>
          </a:p>
          <a:p>
            <a:pPr lvl="4"/>
            <a:r>
              <a:rPr lang="en-US">
                <a:solidFill>
                  <a:srgbClr val="365FAA"/>
                </a:solidFill>
              </a:rPr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791003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3EE40D40-68B4-1F4B-B74E-7BB7AB23EE58}"/>
              </a:ext>
            </a:extLst>
          </p:cNvPr>
          <p:cNvSpPr txBox="1"/>
          <p:nvPr userDrawn="1"/>
        </p:nvSpPr>
        <p:spPr>
          <a:xfrm>
            <a:off x="-1380" y="6502993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7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/>
          <p:cNvSpPr txBox="1"/>
          <p:nvPr/>
        </p:nvSpPr>
        <p:spPr>
          <a:xfrm>
            <a:off x="4714945" y="13663982"/>
            <a:ext cx="275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KOPPT WWW.KOPPT.CN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3" name="背景"/>
          <p:cNvSpPr/>
          <p:nvPr/>
        </p:nvSpPr>
        <p:spPr>
          <a:xfrm>
            <a:off x="5301774" y="9529310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>
                <a:solidFill>
                  <a:srgbClr val="E6E6E6"/>
                </a:solidFill>
              </a:rPr>
              <a:t>www.koppt.cn​​</a:t>
            </a:r>
            <a:endParaRPr lang="zh-CN" altLang="en-US" sz="1800" dirty="0">
              <a:solidFill>
                <a:srgbClr val="E6E6E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7197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365FAA"/>
                </a:solidFill>
              </a:rPr>
              <a:t>Slide Title</a:t>
            </a:r>
            <a:endParaRPr lang="en-US" dirty="0">
              <a:solidFill>
                <a:srgbClr val="365FAA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9320" y="1279525"/>
            <a:ext cx="11411153" cy="5106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65FAA"/>
                </a:solidFill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65FAA"/>
                </a:solidFill>
              </a:rPr>
              <a:t>Second level</a:t>
            </a:r>
          </a:p>
          <a:p>
            <a:pPr lvl="2"/>
            <a:r>
              <a:rPr lang="en-US">
                <a:solidFill>
                  <a:srgbClr val="365FAA"/>
                </a:solidFill>
              </a:rPr>
              <a:t>Third level</a:t>
            </a:r>
          </a:p>
          <a:p>
            <a:pPr lvl="3"/>
            <a:r>
              <a:rPr lang="en-US">
                <a:solidFill>
                  <a:srgbClr val="365FAA"/>
                </a:solidFill>
              </a:rPr>
              <a:t>Fourth level</a:t>
            </a:r>
          </a:p>
          <a:p>
            <a:pPr lvl="4"/>
            <a:r>
              <a:rPr lang="en-US">
                <a:solidFill>
                  <a:srgbClr val="365FAA"/>
                </a:solidFill>
              </a:rPr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791002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3EE40D40-68B4-1F4B-B74E-7BB7AB23EE58}"/>
              </a:ext>
            </a:extLst>
          </p:cNvPr>
          <p:cNvSpPr txBox="1"/>
          <p:nvPr userDrawn="1"/>
        </p:nvSpPr>
        <p:spPr>
          <a:xfrm>
            <a:off x="-1380" y="650299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59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/>
          <p:cNvSpPr txBox="1"/>
          <p:nvPr/>
        </p:nvSpPr>
        <p:spPr>
          <a:xfrm>
            <a:off x="4714940" y="13663977"/>
            <a:ext cx="275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KOPPT WWW.KOPPT.CN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3" name="背景"/>
          <p:cNvSpPr/>
          <p:nvPr/>
        </p:nvSpPr>
        <p:spPr>
          <a:xfrm>
            <a:off x="5301774" y="9529310"/>
            <a:ext cx="160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>
                <a:solidFill>
                  <a:srgbClr val="E6E6E6"/>
                </a:solidFill>
              </a:rPr>
              <a:t>www.koppt.cn​​</a:t>
            </a:r>
            <a:endParaRPr lang="zh-CN" altLang="en-US" sz="1800" dirty="0">
              <a:solidFill>
                <a:srgbClr val="E6E6E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7192" y="258217"/>
            <a:ext cx="7523417" cy="8677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365FAA"/>
                </a:solidFill>
              </a:rPr>
              <a:t>Slide Title</a:t>
            </a:r>
            <a:endParaRPr lang="en-US" dirty="0">
              <a:solidFill>
                <a:srgbClr val="365FAA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9315" y="1279525"/>
            <a:ext cx="11411153" cy="5106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65FAA"/>
                </a:solidFill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65FAA"/>
                </a:solidFill>
              </a:rPr>
              <a:t>Second level</a:t>
            </a:r>
          </a:p>
          <a:p>
            <a:pPr lvl="2"/>
            <a:r>
              <a:rPr lang="en-US">
                <a:solidFill>
                  <a:srgbClr val="365FAA"/>
                </a:solidFill>
              </a:rPr>
              <a:t>Third level</a:t>
            </a:r>
          </a:p>
          <a:p>
            <a:pPr lvl="3"/>
            <a:r>
              <a:rPr lang="en-US">
                <a:solidFill>
                  <a:srgbClr val="365FAA"/>
                </a:solidFill>
              </a:rPr>
              <a:t>Fourth level</a:t>
            </a:r>
          </a:p>
          <a:p>
            <a:pPr lvl="4"/>
            <a:r>
              <a:rPr lang="en-US">
                <a:solidFill>
                  <a:srgbClr val="365FAA"/>
                </a:solidFill>
              </a:rPr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1790997" y="6485467"/>
            <a:ext cx="397829" cy="381000"/>
          </a:xfrm>
          <a:prstGeom prst="ellipse">
            <a:avLst/>
          </a:prstGeom>
        </p:spPr>
        <p:txBody>
          <a:bodyPr vert="horz" lIns="0" tIns="0" rIns="0" bIns="60945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333" smtClean="0">
                <a:solidFill>
                  <a:srgbClr val="365FAA">
                    <a:lumMod val="7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365FAA">
                  <a:lumMod val="75000"/>
                </a:srgbClr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3EE40D40-68B4-1F4B-B74E-7BB7AB23EE58}"/>
              </a:ext>
            </a:extLst>
          </p:cNvPr>
          <p:cNvSpPr txBox="1"/>
          <p:nvPr userDrawn="1"/>
        </p:nvSpPr>
        <p:spPr>
          <a:xfrm>
            <a:off x="-1380" y="6502981"/>
            <a:ext cx="4418449" cy="353943"/>
          </a:xfrm>
          <a:prstGeom prst="rect">
            <a:avLst/>
          </a:prstGeom>
          <a:noFill/>
        </p:spPr>
        <p:txBody>
          <a:bodyPr wrap="square" bIns="91440" anchor="b">
            <a:spAutoFit/>
          </a:bodyPr>
          <a:lstStyle/>
          <a:p>
            <a:pPr defTabSz="914400">
              <a:defRPr/>
            </a:pPr>
            <a:r>
              <a:rPr lang="zh-CN" altLang="en-US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  </a:t>
            </a:r>
            <a:r>
              <a:rPr lang="en-US" altLang="zh-CN" sz="1400" b="1" dirty="0">
                <a:solidFill>
                  <a:srgbClr val="365FAA">
                    <a:lumMod val="75000"/>
                  </a:srgbClr>
                </a:solidFill>
                <a:ea typeface="宋体" pitchFamily="2" charset="-122"/>
              </a:rPr>
              <a:t>CONFIDENTIAL</a:t>
            </a:r>
            <a:endParaRPr lang="en-US" altLang="zh-CN" sz="2400" b="1" dirty="0">
              <a:solidFill>
                <a:srgbClr val="365FAA">
                  <a:lumMod val="75000"/>
                </a:srgb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4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microsoft.com/office/2007/relationships/hdphoto" Target="../media/hdphoto16.wdp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png"/><Relationship Id="rId5" Type="http://schemas.openxmlformats.org/officeDocument/2006/relationships/image" Target="../media/image7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2.emf"/><Relationship Id="rId15" Type="http://schemas.openxmlformats.org/officeDocument/2006/relationships/image" Target="../media/image23.jpeg"/><Relationship Id="rId10" Type="http://schemas.openxmlformats.org/officeDocument/2006/relationships/image" Target="../media/image19.emf"/><Relationship Id="rId4" Type="http://schemas.openxmlformats.org/officeDocument/2006/relationships/image" Target="../media/image15.jpeg"/><Relationship Id="rId9" Type="http://schemas.microsoft.com/office/2007/relationships/hdphoto" Target="../media/hdphoto1.wdp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5.jpeg"/><Relationship Id="rId18" Type="http://schemas.openxmlformats.org/officeDocument/2006/relationships/image" Target="../media/image48.png"/><Relationship Id="rId26" Type="http://schemas.openxmlformats.org/officeDocument/2006/relationships/image" Target="../media/image52.tiff"/><Relationship Id="rId39" Type="http://schemas.openxmlformats.org/officeDocument/2006/relationships/image" Target="../media/image63.png"/><Relationship Id="rId3" Type="http://schemas.openxmlformats.org/officeDocument/2006/relationships/image" Target="../media/image39.png"/><Relationship Id="rId21" Type="http://schemas.microsoft.com/office/2007/relationships/hdphoto" Target="../media/hdphoto10.wdp"/><Relationship Id="rId34" Type="http://schemas.openxmlformats.org/officeDocument/2006/relationships/image" Target="../media/image58.jpeg"/><Relationship Id="rId7" Type="http://schemas.openxmlformats.org/officeDocument/2006/relationships/image" Target="../media/image41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microsoft.com/office/2007/relationships/hdphoto" Target="../media/hdphoto12.wdp"/><Relationship Id="rId33" Type="http://schemas.microsoft.com/office/2007/relationships/hdphoto" Target="../media/hdphoto14.wdp"/><Relationship Id="rId38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49.png"/><Relationship Id="rId29" Type="http://schemas.microsoft.com/office/2007/relationships/hdphoto" Target="../media/hdphoto13.wdp"/><Relationship Id="rId41" Type="http://schemas.microsoft.com/office/2007/relationships/hdphoto" Target="../media/hdphoto15.wdp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11" Type="http://schemas.openxmlformats.org/officeDocument/2006/relationships/image" Target="../media/image44.png"/><Relationship Id="rId24" Type="http://schemas.openxmlformats.org/officeDocument/2006/relationships/image" Target="../media/image51.png"/><Relationship Id="rId32" Type="http://schemas.openxmlformats.org/officeDocument/2006/relationships/image" Target="../media/image57.png"/><Relationship Id="rId37" Type="http://schemas.openxmlformats.org/officeDocument/2006/relationships/image" Target="../media/image61.jpeg"/><Relationship Id="rId40" Type="http://schemas.openxmlformats.org/officeDocument/2006/relationships/image" Target="../media/image64.png"/><Relationship Id="rId5" Type="http://schemas.openxmlformats.org/officeDocument/2006/relationships/image" Target="../media/image40.png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image" Target="../media/image43.png"/><Relationship Id="rId19" Type="http://schemas.microsoft.com/office/2007/relationships/hdphoto" Target="../media/hdphoto9.wdp"/><Relationship Id="rId31" Type="http://schemas.openxmlformats.org/officeDocument/2006/relationships/image" Target="../media/image56.tiff"/><Relationship Id="rId4" Type="http://schemas.microsoft.com/office/2007/relationships/hdphoto" Target="../media/hdphoto3.wdp"/><Relationship Id="rId9" Type="http://schemas.openxmlformats.org/officeDocument/2006/relationships/image" Target="../media/image42.jpeg"/><Relationship Id="rId14" Type="http://schemas.openxmlformats.org/officeDocument/2006/relationships/image" Target="../media/image46.png"/><Relationship Id="rId22" Type="http://schemas.openxmlformats.org/officeDocument/2006/relationships/image" Target="../media/image50.png"/><Relationship Id="rId27" Type="http://schemas.openxmlformats.org/officeDocument/2006/relationships/image" Target="../media/image53.tiff"/><Relationship Id="rId30" Type="http://schemas.openxmlformats.org/officeDocument/2006/relationships/image" Target="../media/image55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087" y="2154071"/>
            <a:ext cx="11549742" cy="1523494"/>
          </a:xfrm>
        </p:spPr>
        <p:txBody>
          <a:bodyPr/>
          <a:lstStyle/>
          <a:p>
            <a:r>
              <a:rPr lang="en-US" altLang="zh-CN" dirty="0"/>
              <a:t>PAC</a:t>
            </a:r>
            <a:r>
              <a:rPr lang="en-US" altLang="zh-CN" sz="6000" baseline="50000" dirty="0">
                <a:solidFill>
                  <a:schemeClr val="tx1"/>
                </a:solidFill>
                <a:latin typeface="Arial"/>
                <a:cs typeface="Arial"/>
              </a:rPr>
              <a:t>®</a:t>
            </a:r>
            <a:r>
              <a:rPr lang="zh-CN" altLang="en-US" dirty="0"/>
              <a:t>系列芯片在高速直流电机控制中的应用</a:t>
            </a:r>
            <a:endParaRPr lang="en-US" altLang="zh-CN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>
          <a:xfrm>
            <a:off x="396080" y="4226267"/>
            <a:ext cx="9452756" cy="501650"/>
          </a:xfrm>
        </p:spPr>
        <p:txBody>
          <a:bodyPr/>
          <a:lstStyle/>
          <a:p>
            <a:r>
              <a:rPr lang="zh-CN" altLang="en-US" sz="2800" dirty="0"/>
              <a:t>胡洋洋</a:t>
            </a:r>
            <a:r>
              <a:rPr lang="en-US" altLang="zh-CN" sz="2800" dirty="0"/>
              <a:t>/PAC</a:t>
            </a:r>
            <a:r>
              <a:rPr lang="zh-CN" altLang="en-US" sz="2800" dirty="0"/>
              <a:t>技术</a:t>
            </a:r>
            <a:r>
              <a:rPr lang="zh-CN" altLang="en-US" sz="2800" dirty="0" smtClean="0"/>
              <a:t>销售</a:t>
            </a:r>
            <a:endParaRPr lang="en-US" altLang="zh-CN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1440"/>
            <a:ext cx="3778415" cy="197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7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1">
        <p:fade/>
      </p:transition>
    </mc:Choice>
    <mc:Fallback>
      <p:transition spd="med" advTm="3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5" y="346287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高速直流无刷</a:t>
            </a:r>
            <a:r>
              <a:rPr lang="zh-CN" altLang="en-US" dirty="0" smtClean="0"/>
              <a:t>电机控制</a:t>
            </a:r>
            <a:r>
              <a:rPr lang="zh-CN" altLang="en-US" dirty="0" smtClean="0"/>
              <a:t>设计</a:t>
            </a:r>
            <a:r>
              <a:rPr lang="zh-CN" altLang="en-US" dirty="0" smtClean="0"/>
              <a:t>要求</a:t>
            </a:r>
            <a:endParaRPr lang="en-US" altLang="zh-CN" dirty="0"/>
          </a:p>
        </p:txBody>
      </p:sp>
      <p:sp>
        <p:nvSpPr>
          <p:cNvPr id="122" name="Rectangle 24"/>
          <p:cNvSpPr/>
          <p:nvPr/>
        </p:nvSpPr>
        <p:spPr>
          <a:xfrm>
            <a:off x="6118664" y="1234044"/>
            <a:ext cx="564226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kern="0" dirty="0">
                <a:solidFill>
                  <a:schemeClr val="tx2"/>
                </a:solidFill>
                <a:ea typeface="微软雅黑"/>
                <a:cs typeface="Arial" pitchFamily="34" charset="0"/>
              </a:rPr>
              <a:t>设计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微软雅黑"/>
                <a:cs typeface="Arial" pitchFamily="34" charset="0"/>
              </a:rPr>
              <a:t>要求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微软雅黑"/>
                <a:cs typeface="Arial" pitchFamily="34" charset="0"/>
              </a:rPr>
              <a:t>:</a:t>
            </a: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B0F0">
                  <a:lumMod val="50000"/>
                </a:srgbClr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220V/110V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交流供电，或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6/8/10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串电池供电；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风量大，要求超高转速（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8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RPM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到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12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万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RPM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）；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快速启动，需要在要求时间内达到预定转速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/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功率；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低噪音；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高效率，延长单次充电使用时间；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紧凑的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PCB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尺寸；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BOM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rPr>
              <a:t>成本尽量低。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微软雅黑"/>
              <a:cs typeface="Arial" pitchFamily="34" charset="0"/>
            </a:endParaRPr>
          </a:p>
          <a:p>
            <a:pPr marL="28575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B0F0">
                  <a:lumMod val="50000"/>
                </a:srgbClr>
              </a:solidFill>
              <a:effectLst/>
              <a:uLnTx/>
              <a:uFillTx/>
              <a:latin typeface="微软雅黑"/>
              <a:ea typeface="微软雅黑"/>
              <a:cs typeface="Arial" pitchFamily="34" charset="0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802424" y="1234044"/>
            <a:ext cx="4646376" cy="4938248"/>
            <a:chOff x="443784" y="996363"/>
            <a:chExt cx="4834798" cy="5067345"/>
          </a:xfrm>
        </p:grpSpPr>
        <p:pic>
          <p:nvPicPr>
            <p:cNvPr id="139" name="Picture 10" descr="http://www.hdryers.com/dryers/Conair_Ceramic_Ionic_Styler_Model_165R_1_ea_SALE__30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74" b="978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15" y="4904761"/>
              <a:ext cx="1029850" cy="102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502" y="1138390"/>
              <a:ext cx="818574" cy="155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417" y="1182750"/>
              <a:ext cx="1254414" cy="1469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502" y="3313160"/>
              <a:ext cx="988436" cy="894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7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716" y="4968597"/>
              <a:ext cx="772105" cy="1007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TextBox 70"/>
            <p:cNvSpPr txBox="1"/>
            <p:nvPr/>
          </p:nvSpPr>
          <p:spPr>
            <a:xfrm>
              <a:off x="445981" y="2296149"/>
              <a:ext cx="832670" cy="34740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8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微软雅黑"/>
                  <a:cs typeface="Arial" pitchFamily="34" charset="0"/>
                </a:rPr>
                <a:t>吸尘器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/>
                <a:cs typeface="Arial" pitchFamily="34" charset="0"/>
              </a:endParaRPr>
            </a:p>
          </p:txBody>
        </p:sp>
        <p:cxnSp>
          <p:nvCxnSpPr>
            <p:cNvPr id="145" name="Straight Connector 9"/>
            <p:cNvCxnSpPr/>
            <p:nvPr/>
          </p:nvCxnSpPr>
          <p:spPr>
            <a:xfrm>
              <a:off x="445981" y="2696419"/>
              <a:ext cx="4832601" cy="0"/>
            </a:xfrm>
            <a:prstGeom prst="line">
              <a:avLst/>
            </a:prstGeom>
            <a:noFill/>
            <a:ln w="19050" cap="rnd" cmpd="sng" algn="ctr">
              <a:solidFill>
                <a:srgbClr val="D050AE"/>
              </a:solidFill>
              <a:prstDash val="sysDot"/>
              <a:miter lim="800000"/>
            </a:ln>
            <a:effectLst/>
          </p:spPr>
        </p:cxnSp>
        <p:sp>
          <p:nvSpPr>
            <p:cNvPr id="146" name="TextBox 70"/>
            <p:cNvSpPr txBox="1"/>
            <p:nvPr/>
          </p:nvSpPr>
          <p:spPr>
            <a:xfrm>
              <a:off x="443784" y="3930609"/>
              <a:ext cx="832670" cy="34740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8000"/>
              <a:r>
                <a:rPr lang="zh-CN" altLang="en-US" sz="1600" b="1" dirty="0">
                  <a:ea typeface="微软雅黑"/>
                  <a:cs typeface="Arial" pitchFamily="34" charset="0"/>
                </a:rPr>
                <a:t>除螨仪</a:t>
              </a:r>
              <a:endParaRPr lang="en-US" sz="1600" b="1" dirty="0">
                <a:ea typeface="微软雅黑"/>
                <a:cs typeface="Arial" pitchFamily="34" charset="0"/>
              </a:endParaRPr>
            </a:p>
          </p:txBody>
        </p:sp>
        <p:cxnSp>
          <p:nvCxnSpPr>
            <p:cNvPr id="147" name="Straight Connector 9"/>
            <p:cNvCxnSpPr/>
            <p:nvPr/>
          </p:nvCxnSpPr>
          <p:spPr>
            <a:xfrm>
              <a:off x="443784" y="4330879"/>
              <a:ext cx="4834798" cy="0"/>
            </a:xfrm>
            <a:prstGeom prst="line">
              <a:avLst/>
            </a:prstGeom>
            <a:noFill/>
            <a:ln w="19050" cap="rnd" cmpd="sng" algn="ctr">
              <a:solidFill>
                <a:srgbClr val="D050AE"/>
              </a:solidFill>
              <a:prstDash val="sysDot"/>
              <a:miter lim="800000"/>
            </a:ln>
            <a:effectLst/>
          </p:spPr>
        </p:cxnSp>
        <p:sp>
          <p:nvSpPr>
            <p:cNvPr id="148" name="TextBox 70"/>
            <p:cNvSpPr txBox="1"/>
            <p:nvPr/>
          </p:nvSpPr>
          <p:spPr>
            <a:xfrm>
              <a:off x="443784" y="5663438"/>
              <a:ext cx="832670" cy="34740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dirty="0">
                  <a:ea typeface="微软雅黑"/>
                  <a:cs typeface="Arial" pitchFamily="34" charset="0"/>
                </a:rPr>
                <a:t>吹风筒</a:t>
              </a:r>
              <a:endParaRPr lang="en-US" sz="1600" b="1" dirty="0">
                <a:ea typeface="微软雅黑"/>
                <a:cs typeface="Arial" pitchFamily="34" charset="0"/>
              </a:endParaRPr>
            </a:p>
          </p:txBody>
        </p:sp>
        <p:cxnSp>
          <p:nvCxnSpPr>
            <p:cNvPr id="149" name="Straight Connector 9"/>
            <p:cNvCxnSpPr/>
            <p:nvPr/>
          </p:nvCxnSpPr>
          <p:spPr>
            <a:xfrm>
              <a:off x="443784" y="6063708"/>
              <a:ext cx="4834798" cy="0"/>
            </a:xfrm>
            <a:prstGeom prst="line">
              <a:avLst/>
            </a:prstGeom>
            <a:noFill/>
            <a:ln w="19050" cap="rnd" cmpd="sng" algn="ctr">
              <a:solidFill>
                <a:srgbClr val="D050AE"/>
              </a:solidFill>
              <a:prstDash val="sysDot"/>
              <a:miter lim="800000"/>
            </a:ln>
            <a:effectLst/>
          </p:spPr>
        </p:cxnSp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696" y="4800339"/>
              <a:ext cx="430728" cy="1238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10" descr="See the source image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031" y="3150396"/>
              <a:ext cx="1105545" cy="1105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1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619" y="996363"/>
              <a:ext cx="739198" cy="161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243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2498">
        <p:fade/>
      </p:transition>
    </mc:Choice>
    <mc:Fallback>
      <p:transition spd="med" advTm="1024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5" y="346287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高速直流无刷电机</a:t>
            </a:r>
            <a:r>
              <a:rPr lang="zh-CN" altLang="en-US" dirty="0" smtClean="0"/>
              <a:t>控制技术点</a:t>
            </a:r>
            <a:endParaRPr lang="en-US" altLang="zh-CN" dirty="0"/>
          </a:p>
        </p:txBody>
      </p:sp>
      <p:sp>
        <p:nvSpPr>
          <p:cNvPr id="19" name="TextBox 71"/>
          <p:cNvSpPr txBox="1"/>
          <p:nvPr/>
        </p:nvSpPr>
        <p:spPr>
          <a:xfrm flipH="1">
            <a:off x="7635024" y="2404874"/>
            <a:ext cx="39938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准确的功率计算和控制方法；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完善的保护措施；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对电源和温度进行监控和故障保护；</a:t>
            </a:r>
            <a:endParaRPr lang="en-US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0" name="TextBox 71"/>
          <p:cNvSpPr txBox="1"/>
          <p:nvPr/>
        </p:nvSpPr>
        <p:spPr>
          <a:xfrm>
            <a:off x="473178" y="2408281"/>
            <a:ext cx="384518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MCU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运算能力、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ADC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PWM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都有要求；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优化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FOC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算法，减少运算时间；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TextBox 70"/>
          <p:cNvSpPr txBox="1"/>
          <p:nvPr/>
        </p:nvSpPr>
        <p:spPr>
          <a:xfrm>
            <a:off x="577404" y="1654022"/>
            <a:ext cx="26468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超高转速要求</a:t>
            </a:r>
            <a:endParaRPr lang="en-US" sz="3200" kern="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2" name="Straight Connector 9"/>
          <p:cNvCxnSpPr/>
          <p:nvPr/>
        </p:nvCxnSpPr>
        <p:spPr>
          <a:xfrm>
            <a:off x="577404" y="2367622"/>
            <a:ext cx="3766190" cy="0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0"/>
          <p:cNvSpPr txBox="1"/>
          <p:nvPr/>
        </p:nvSpPr>
        <p:spPr>
          <a:xfrm>
            <a:off x="548632" y="3665081"/>
            <a:ext cx="182614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快速启动</a:t>
            </a:r>
            <a:endParaRPr lang="en-US" sz="3200" kern="0" dirty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71"/>
          <p:cNvSpPr txBox="1"/>
          <p:nvPr/>
        </p:nvSpPr>
        <p:spPr>
          <a:xfrm>
            <a:off x="548632" y="4387920"/>
            <a:ext cx="351588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优化电机启动算法，采用新的启动方式，比如高频注入等；</a:t>
            </a:r>
            <a:endParaRPr lang="en-US" altLang="zh-CN" sz="1600" dirty="0">
              <a:solidFill>
                <a:srgbClr val="141313"/>
              </a:solidFill>
              <a:cs typeface="Arial" pitchFamily="34" charset="0"/>
            </a:endParaRPr>
          </a:p>
          <a:p>
            <a:r>
              <a:rPr lang="en-US" sz="1600" dirty="0">
                <a:solidFill>
                  <a:srgbClr val="009EE1"/>
                </a:solidFill>
                <a:cs typeface="Arial" pitchFamily="34" charset="0"/>
              </a:rPr>
              <a:t/>
            </a:r>
            <a:br>
              <a:rPr lang="en-US" sz="1600" dirty="0">
                <a:solidFill>
                  <a:srgbClr val="009EE1"/>
                </a:solidFill>
                <a:cs typeface="Arial" pitchFamily="34" charset="0"/>
              </a:rPr>
            </a:br>
            <a:endParaRPr lang="en-US" sz="1600" dirty="0">
              <a:solidFill>
                <a:srgbClr val="009EE1"/>
              </a:solidFill>
              <a:cs typeface="Arial" pitchFamily="34" charset="0"/>
            </a:endParaRPr>
          </a:p>
        </p:txBody>
      </p:sp>
      <p:sp>
        <p:nvSpPr>
          <p:cNvPr id="25" name="TextBox 70"/>
          <p:cNvSpPr txBox="1"/>
          <p:nvPr/>
        </p:nvSpPr>
        <p:spPr>
          <a:xfrm flipH="1">
            <a:off x="7725822" y="1650616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恒功率控制及保护</a:t>
            </a:r>
            <a:endParaRPr lang="en-US" sz="3200" kern="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26" name="Straight Connector 19"/>
          <p:cNvCxnSpPr/>
          <p:nvPr/>
        </p:nvCxnSpPr>
        <p:spPr>
          <a:xfrm flipH="1">
            <a:off x="7204852" y="2373455"/>
            <a:ext cx="376830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11" y="785080"/>
            <a:ext cx="29337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Connector 9"/>
          <p:cNvCxnSpPr/>
          <p:nvPr/>
        </p:nvCxnSpPr>
        <p:spPr>
          <a:xfrm>
            <a:off x="521118" y="4319975"/>
            <a:ext cx="3766190" cy="0"/>
          </a:xfrm>
          <a:prstGeom prst="line">
            <a:avLst/>
          </a:prstGeom>
          <a:ln w="28575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1"/>
          <p:cNvSpPr txBox="1"/>
          <p:nvPr/>
        </p:nvSpPr>
        <p:spPr>
          <a:xfrm flipH="1">
            <a:off x="7635024" y="4419339"/>
            <a:ext cx="399384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尽量小的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PCB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面积，器件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BOM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成本低</a:t>
            </a:r>
            <a:r>
              <a:rPr lang="zh-CN" altLang="en-US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；</a:t>
            </a:r>
            <a:endParaRPr lang="en-US" altLang="zh-CN" sz="1600" dirty="0" smtClean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低的生产失效率和返修率</a:t>
            </a:r>
            <a:r>
              <a:rPr lang="zh-CN" altLang="en-US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；</a:t>
            </a:r>
            <a:endParaRPr lang="en-US" altLang="zh-CN" sz="1600" dirty="0">
              <a:solidFill>
                <a:srgbClr val="000000"/>
              </a:solidFill>
              <a:ea typeface="微软雅黑" pitchFamily="34" charset="-122"/>
              <a:cs typeface="Arial" pitchFamily="34" charset="0"/>
            </a:endParaRPr>
          </a:p>
          <a:p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· </a:t>
            </a:r>
            <a:r>
              <a:rPr lang="zh-CN" altLang="en-US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采用单电阻做</a:t>
            </a:r>
            <a:r>
              <a:rPr lang="en-US" altLang="zh-CN" sz="1600" dirty="0" err="1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Sensorless</a:t>
            </a:r>
            <a:r>
              <a:rPr lang="en-US" altLang="zh-CN" sz="1600" dirty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 FOC</a:t>
            </a:r>
            <a:r>
              <a:rPr lang="zh-CN" altLang="en-US" sz="1600" dirty="0" smtClean="0">
                <a:solidFill>
                  <a:srgbClr val="000000"/>
                </a:solidFill>
                <a:ea typeface="微软雅黑" pitchFamily="34" charset="-122"/>
                <a:cs typeface="Arial" pitchFamily="34" charset="0"/>
              </a:rPr>
              <a:t>控制。</a:t>
            </a:r>
            <a:r>
              <a:rPr 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endParaRPr 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TextBox 70"/>
          <p:cNvSpPr txBox="1"/>
          <p:nvPr/>
        </p:nvSpPr>
        <p:spPr>
          <a:xfrm flipH="1">
            <a:off x="7725822" y="3665081"/>
            <a:ext cx="14157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低成本</a:t>
            </a:r>
            <a:endParaRPr lang="en-US" sz="3200" kern="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31" name="Straight Connector 19"/>
          <p:cNvCxnSpPr/>
          <p:nvPr/>
        </p:nvCxnSpPr>
        <p:spPr>
          <a:xfrm flipH="1">
            <a:off x="7204852" y="4387920"/>
            <a:ext cx="3768309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58" y="4289402"/>
            <a:ext cx="2790824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上箭头 32"/>
          <p:cNvSpPr/>
          <p:nvPr/>
        </p:nvSpPr>
        <p:spPr>
          <a:xfrm>
            <a:off x="5650097" y="3465908"/>
            <a:ext cx="576775" cy="689317"/>
          </a:xfrm>
          <a:prstGeom prst="up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6437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9323">
        <p:fade/>
      </p:transition>
    </mc:Choice>
    <mc:Fallback>
      <p:transition spd="med" advTm="1393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55" y="346287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基于</a:t>
            </a:r>
            <a:r>
              <a:rPr lang="en-US" altLang="zh-CN" dirty="0"/>
              <a:t>PAC</a:t>
            </a:r>
            <a:r>
              <a:rPr lang="en-US" altLang="zh-CN" baseline="50000" dirty="0"/>
              <a:t>®</a:t>
            </a:r>
            <a:r>
              <a:rPr lang="zh-CN" altLang="en-US" dirty="0"/>
              <a:t>的马达控制系统框图</a:t>
            </a:r>
            <a:endParaRPr lang="en-US" altLang="zh-CN" dirty="0"/>
          </a:p>
        </p:txBody>
      </p:sp>
      <p:graphicFrame>
        <p:nvGraphicFramePr>
          <p:cNvPr id="3" name="对象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284506"/>
              </p:ext>
            </p:extLst>
          </p:nvPr>
        </p:nvGraphicFramePr>
        <p:xfrm>
          <a:off x="272824" y="1554163"/>
          <a:ext cx="5249862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r:id="rId4" imgW="8847042" imgH="5681832" progId="Visio.Drawing.11">
                  <p:embed/>
                </p:oleObj>
              </mc:Choice>
              <mc:Fallback>
                <p:oleObj r:id="rId4" imgW="8847042" imgH="5681832" progId="Visio.Drawing.11">
                  <p:embed/>
                  <p:pic>
                    <p:nvPicPr>
                      <p:cNvPr id="0" name="对象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24" y="1554163"/>
                        <a:ext cx="5249862" cy="383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586195" y="5516935"/>
            <a:ext cx="16466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低压电池供电</a:t>
            </a:r>
            <a:endParaRPr lang="zh-CN" alt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90" y="1779452"/>
            <a:ext cx="6298209" cy="340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880570" y="5512749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110V/220V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交流供电</a:t>
            </a:r>
          </a:p>
        </p:txBody>
      </p:sp>
    </p:spTree>
    <p:extLst>
      <p:ext uri="{BB962C8B-B14F-4D97-AF65-F5344CB8AC3E}">
        <p14:creationId xmlns:p14="http://schemas.microsoft.com/office/powerpoint/2010/main" val="162823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8240">
        <p:fade/>
      </p:transition>
    </mc:Choice>
    <mc:Fallback>
      <p:transition spd="med" advTm="782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37" y="183002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参考方案规格介绍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774505" y="1765495"/>
            <a:ext cx="4389120" cy="3461666"/>
            <a:chOff x="703385" y="1402080"/>
            <a:chExt cx="4389120" cy="3461666"/>
          </a:xfrm>
        </p:grpSpPr>
        <p:pic>
          <p:nvPicPr>
            <p:cNvPr id="122" name="Picture 2" descr="C:\Young\ACT_Work_2019\04_Events\20190530_Big-Bit\稿定设计导出-20190513-12052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103" y="1402080"/>
              <a:ext cx="3437402" cy="3461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直接连接符 122"/>
            <p:cNvCxnSpPr/>
            <p:nvPr/>
          </p:nvCxnSpPr>
          <p:spPr>
            <a:xfrm>
              <a:off x="703385" y="1432560"/>
              <a:ext cx="27994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703385" y="4841081"/>
              <a:ext cx="279947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stCxn id="127" idx="0"/>
            </p:cNvCxnSpPr>
            <p:nvPr/>
          </p:nvCxnSpPr>
          <p:spPr>
            <a:xfrm flipV="1">
              <a:off x="1116319" y="1432560"/>
              <a:ext cx="0" cy="153600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直接箭头连接符 125"/>
            <p:cNvCxnSpPr/>
            <p:nvPr/>
          </p:nvCxnSpPr>
          <p:spPr>
            <a:xfrm>
              <a:off x="1116319" y="3315234"/>
              <a:ext cx="0" cy="152584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703385" y="296856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49mm</a:t>
              </a:r>
              <a:endParaRPr lang="zh-CN" altLang="en-US" dirty="0"/>
            </a:p>
          </p:txBody>
        </p:sp>
      </p:grpSp>
      <p:graphicFrame>
        <p:nvGraphicFramePr>
          <p:cNvPr id="13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23012"/>
              </p:ext>
            </p:extLst>
          </p:nvPr>
        </p:nvGraphicFramePr>
        <p:xfrm>
          <a:off x="6053382" y="1138069"/>
          <a:ext cx="4954667" cy="434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3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1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/>
                        <a:t>Parameter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/>
                        <a:t>Specifications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输入电压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16V – </a:t>
                      </a:r>
                      <a:r>
                        <a:rPr lang="en-US" altLang="zh-CN" sz="1400" dirty="0" smtClean="0"/>
                        <a:t>40</a:t>
                      </a:r>
                      <a:r>
                        <a:rPr lang="en-US" sz="1400" dirty="0" smtClean="0"/>
                        <a:t>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输入功率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/>
                        <a:t>90W – 400W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机械转速范围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kern="1200" baseline="0" dirty="0"/>
                        <a:t>50</a:t>
                      </a:r>
                      <a:r>
                        <a:rPr lang="en-US" altLang="zh-CN" sz="1400" kern="1200" baseline="0" dirty="0"/>
                        <a:t>kRPM</a:t>
                      </a:r>
                      <a:r>
                        <a:rPr lang="en-US" sz="1400" kern="1200" baseline="0" dirty="0"/>
                        <a:t> – 120</a:t>
                      </a:r>
                      <a:r>
                        <a:rPr lang="en-US" altLang="zh-CN" sz="1400" kern="1200" baseline="0" dirty="0"/>
                        <a:t>kRPM</a:t>
                      </a:r>
                      <a:endParaRPr lang="en-US" sz="14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0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驱动方式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err="1" smtClean="0"/>
                        <a:t>Sensorless</a:t>
                      </a:r>
                      <a:r>
                        <a:rPr lang="en-US" altLang="zh-CN" sz="1400" kern="1200" dirty="0" smtClean="0"/>
                        <a:t> </a:t>
                      </a:r>
                      <a:r>
                        <a:rPr lang="en-US" altLang="zh-CN" sz="1400" kern="1200" dirty="0"/>
                        <a:t>BLDC/</a:t>
                      </a:r>
                      <a:r>
                        <a:rPr lang="en-US" altLang="zh-CN" sz="1400" kern="1200" dirty="0" err="1"/>
                        <a:t>Sensoless</a:t>
                      </a:r>
                      <a:r>
                        <a:rPr lang="en-US" altLang="zh-CN" sz="1400" kern="1200" dirty="0"/>
                        <a:t> FOC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09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电流采样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三电阻采样</a:t>
                      </a:r>
                      <a:r>
                        <a:rPr lang="en-US" altLang="zh-CN" sz="1400" kern="1200" baseline="0" dirty="0"/>
                        <a:t>/</a:t>
                      </a:r>
                      <a:r>
                        <a:rPr lang="zh-CN" altLang="en-US" sz="1400" kern="1200" baseline="0" dirty="0"/>
                        <a:t>单电阻采样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09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启动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baseline="0" dirty="0"/>
                        <a:t>三段式</a:t>
                      </a:r>
                      <a:r>
                        <a:rPr lang="en-US" altLang="zh-CN" sz="1400" kern="1200" baseline="0" dirty="0"/>
                        <a:t>/</a:t>
                      </a:r>
                      <a:r>
                        <a:rPr lang="zh-CN" altLang="en-US" sz="1400" kern="1200" baseline="0" dirty="0"/>
                        <a:t>高频注入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控制方式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转矩控制</a:t>
                      </a:r>
                      <a:r>
                        <a:rPr lang="en-US" altLang="zh-CN" sz="1400" kern="1200" dirty="0"/>
                        <a:t>/</a:t>
                      </a:r>
                      <a:r>
                        <a:rPr lang="zh-CN" altLang="en-US" sz="1400" kern="1200" dirty="0"/>
                        <a:t>转速控制</a:t>
                      </a:r>
                      <a:r>
                        <a:rPr lang="en-US" altLang="zh-CN" sz="1400" kern="1200" dirty="0"/>
                        <a:t>/</a:t>
                      </a:r>
                      <a:r>
                        <a:rPr lang="zh-CN" altLang="en-US" sz="1400" kern="1200" dirty="0"/>
                        <a:t>恒功率控制</a:t>
                      </a:r>
                      <a:endParaRPr lang="en-US" altLang="zh-CN" sz="14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/>
                        <a:t>自动弱磁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保护措施</a:t>
                      </a:r>
                      <a:r>
                        <a:rPr lang="en-US" sz="1400" dirty="0"/>
                        <a:t>: 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effectLst/>
                        </a:rPr>
                        <a:t>过压、欠压、过流、堵转、</a:t>
                      </a:r>
                      <a:endParaRPr lang="en-US" altLang="zh-CN" sz="1400" kern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effectLst/>
                        </a:rPr>
                        <a:t>开路保护、内部电源监控及保护、</a:t>
                      </a:r>
                      <a:endParaRPr lang="en-US" altLang="zh-CN" sz="1400" kern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effectLst/>
                        </a:rPr>
                        <a:t>Cycle-By-Cycle </a:t>
                      </a:r>
                      <a:r>
                        <a:rPr lang="zh-CN" altLang="en-US" sz="1400" kern="1200" dirty="0">
                          <a:effectLst/>
                        </a:rPr>
                        <a:t>限流</a:t>
                      </a:r>
                      <a:r>
                        <a:rPr lang="zh-CN" altLang="en-US" sz="1400" kern="1200" dirty="0" smtClean="0">
                          <a:effectLst/>
                        </a:rPr>
                        <a:t>、过温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zh-CN" altLang="en-US" sz="1400" dirty="0"/>
                        <a:t>散热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自然散热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altLang="zh-CN" sz="1400" dirty="0"/>
                        <a:t>PCB</a:t>
                      </a:r>
                      <a:r>
                        <a:rPr lang="zh-CN" altLang="en-US" sz="1400" dirty="0"/>
                        <a:t>尺寸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49</a:t>
                      </a:r>
                      <a:r>
                        <a:rPr lang="en-US" sz="1400" dirty="0"/>
                        <a:t>x</a:t>
                      </a:r>
                      <a:r>
                        <a:rPr lang="en-US" altLang="zh-CN" sz="1400" dirty="0"/>
                        <a:t>49</a:t>
                      </a:r>
                      <a:r>
                        <a:rPr lang="en-US" sz="1400" dirty="0"/>
                        <a:t> mm, </a:t>
                      </a:r>
                      <a:r>
                        <a:rPr lang="zh-CN" altLang="en-US" sz="1400" dirty="0"/>
                        <a:t>双面板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9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4">
        <p:fade/>
      </p:transition>
    </mc:Choice>
    <mc:Fallback>
      <p:transition spd="med" advTm="3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66" y="183002"/>
            <a:ext cx="12370560" cy="498598"/>
          </a:xfrm>
        </p:spPr>
        <p:txBody>
          <a:bodyPr/>
          <a:lstStyle/>
          <a:p>
            <a:pPr marL="228600" lvl="0" indent="-228600" defTabSz="914400">
              <a:defRPr/>
            </a:pPr>
            <a:r>
              <a:rPr lang="zh-CN" altLang="en-US" dirty="0"/>
              <a:t>单电阻相电流重构</a:t>
            </a:r>
            <a:endParaRPr lang="en-US" altLang="zh-CN" dirty="0"/>
          </a:p>
        </p:txBody>
      </p:sp>
      <p:grpSp>
        <p:nvGrpSpPr>
          <p:cNvPr id="10" name="组合 9"/>
          <p:cNvGrpSpPr/>
          <p:nvPr/>
        </p:nvGrpSpPr>
        <p:grpSpPr>
          <a:xfrm>
            <a:off x="1311754" y="870214"/>
            <a:ext cx="3744203" cy="2974611"/>
            <a:chOff x="7126996" y="1790429"/>
            <a:chExt cx="4747233" cy="403559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996" y="1790429"/>
              <a:ext cx="4747233" cy="4035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9263976" y="4938410"/>
              <a:ext cx="363166" cy="648511"/>
            </a:xfrm>
            <a:prstGeom prst="rect">
              <a:avLst/>
            </a:prstGeom>
            <a:noFill/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</p:grpSp>
      <p:sp>
        <p:nvSpPr>
          <p:cNvPr id="13" name="Rectangle 24"/>
          <p:cNvSpPr/>
          <p:nvPr/>
        </p:nvSpPr>
        <p:spPr>
          <a:xfrm>
            <a:off x="429527" y="4156234"/>
            <a:ext cx="57950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8000"/>
            <a:r>
              <a:rPr lang="zh-CN" altLang="en-US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优点</a:t>
            </a:r>
            <a:r>
              <a:rPr lang="en-US" altLang="zh-CN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:</a:t>
            </a: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省去</a:t>
            </a:r>
            <a:r>
              <a:rPr lang="en-US" altLang="zh-CN" sz="2200" dirty="0">
                <a:latin typeface="+mn-ea"/>
                <a:cs typeface="Calibri" pitchFamily="34" charset="0"/>
              </a:rPr>
              <a:t>2</a:t>
            </a:r>
            <a:r>
              <a:rPr lang="zh-CN" altLang="en-US" sz="2200" dirty="0">
                <a:latin typeface="+mn-ea"/>
                <a:cs typeface="Calibri" pitchFamily="34" charset="0"/>
              </a:rPr>
              <a:t>个取样电阻，节省成本；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采样母线电流，容易实现准确的恒功率控制；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结合</a:t>
            </a:r>
            <a:r>
              <a:rPr lang="en-US" altLang="zh-CN" sz="2200" dirty="0">
                <a:latin typeface="+mn-ea"/>
                <a:cs typeface="Calibri" pitchFamily="34" charset="0"/>
              </a:rPr>
              <a:t>PAC</a:t>
            </a:r>
            <a:r>
              <a:rPr lang="zh-CN" altLang="en-US" sz="2200" dirty="0">
                <a:latin typeface="+mn-ea"/>
                <a:cs typeface="Calibri" pitchFamily="34" charset="0"/>
              </a:rPr>
              <a:t>内部的窗口比较器和</a:t>
            </a:r>
            <a:r>
              <a:rPr lang="en-US" altLang="zh-CN" sz="2200" dirty="0">
                <a:latin typeface="+mn-ea"/>
                <a:cs typeface="Calibri" pitchFamily="34" charset="0"/>
              </a:rPr>
              <a:t>DAC</a:t>
            </a:r>
            <a:r>
              <a:rPr lang="zh-CN" altLang="en-US" sz="2200" dirty="0">
                <a:latin typeface="+mn-ea"/>
                <a:cs typeface="Calibri" pitchFamily="34" charset="0"/>
              </a:rPr>
              <a:t>，实现健壮的系统保护。</a:t>
            </a:r>
            <a:endParaRPr lang="en-US" altLang="zh-CN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C:\Young\ACT_Work_2019\04_Events\20190530_Big-Bit\单电阻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52" y="1018875"/>
            <a:ext cx="3533794" cy="28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箭头 14"/>
          <p:cNvSpPr/>
          <p:nvPr/>
        </p:nvSpPr>
        <p:spPr>
          <a:xfrm>
            <a:off x="5380892" y="2289977"/>
            <a:ext cx="1178170" cy="3429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Rectangle 24"/>
          <p:cNvSpPr/>
          <p:nvPr/>
        </p:nvSpPr>
        <p:spPr>
          <a:xfrm>
            <a:off x="6559062" y="4169540"/>
            <a:ext cx="54427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8000"/>
            <a:r>
              <a:rPr lang="zh-CN" altLang="en-US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缺点</a:t>
            </a:r>
            <a:r>
              <a:rPr lang="en-US" altLang="zh-CN" sz="2200" b="1" dirty="0">
                <a:solidFill>
                  <a:schemeClr val="tx2"/>
                </a:solidFill>
                <a:latin typeface="+mn-ea"/>
                <a:cs typeface="Calibri" pitchFamily="34" charset="0"/>
              </a:rPr>
              <a:t>:</a:t>
            </a: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额外的代码去实现电流重构，占用一定的</a:t>
            </a:r>
            <a:r>
              <a:rPr lang="en-US" altLang="zh-CN" sz="2200" dirty="0">
                <a:latin typeface="+mn-ea"/>
                <a:cs typeface="Calibri" pitchFamily="34" charset="0"/>
              </a:rPr>
              <a:t>MCU</a:t>
            </a:r>
            <a:r>
              <a:rPr lang="zh-CN" altLang="en-US" sz="2200" dirty="0">
                <a:latin typeface="+mn-ea"/>
                <a:cs typeface="Calibri" pitchFamily="34" charset="0"/>
              </a:rPr>
              <a:t>执行时间和系统资源；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indent="-288000">
              <a:buFont typeface="Arial" pitchFamily="34" charset="0"/>
              <a:buChar char="•"/>
            </a:pPr>
            <a:r>
              <a:rPr lang="zh-CN" altLang="en-US" sz="2200" dirty="0">
                <a:latin typeface="+mn-ea"/>
                <a:cs typeface="Calibri" pitchFamily="34" charset="0"/>
              </a:rPr>
              <a:t>有重构电流失真的情况，需要算法去实现</a:t>
            </a:r>
            <a:r>
              <a:rPr lang="en-US" altLang="zh-CN" sz="2200" dirty="0">
                <a:latin typeface="+mn-ea"/>
                <a:cs typeface="Calibri" pitchFamily="34" charset="0"/>
              </a:rPr>
              <a:t>PWM</a:t>
            </a:r>
            <a:r>
              <a:rPr lang="zh-CN" altLang="en-US" sz="2200" dirty="0">
                <a:latin typeface="+mn-ea"/>
                <a:cs typeface="Calibri" pitchFamily="34" charset="0"/>
              </a:rPr>
              <a:t>补偿或者移相。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285750" lvl="0" indent="-288000">
              <a:buFont typeface="Arial" pitchFamily="34" charset="0"/>
              <a:buChar char="•"/>
            </a:pPr>
            <a:endParaRPr lang="en-US" altLang="zh-CN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7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33">
        <p:fade/>
      </p:transition>
    </mc:Choice>
    <mc:Fallback>
      <p:transition spd="med" advTm="2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方案测试波形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23" name="Picture 2" descr="_Fox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8" y="1676070"/>
            <a:ext cx="5192243" cy="31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_Fox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60" y="1676068"/>
            <a:ext cx="5186015" cy="31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53277" y="5209338"/>
            <a:ext cx="5192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dirty="0">
                <a:latin typeface="+mn-ea"/>
                <a:cs typeface="Calibri" pitchFamily="34" charset="0"/>
              </a:rPr>
              <a:t>启动时间短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，</a:t>
            </a:r>
            <a:r>
              <a:rPr lang="en-US" altLang="zh-CN" sz="2200" dirty="0">
                <a:latin typeface="+mn-ea"/>
                <a:cs typeface="Calibri" pitchFamily="34" charset="0"/>
              </a:rPr>
              <a:t>5</a:t>
            </a:r>
            <a:r>
              <a:rPr lang="en-US" altLang="zh-CN" sz="2200" dirty="0" smtClean="0">
                <a:latin typeface="+mn-ea"/>
                <a:cs typeface="Calibri" pitchFamily="34" charset="0"/>
              </a:rPr>
              <a:t>00ms</a:t>
            </a:r>
            <a:r>
              <a:rPr lang="zh-CN" altLang="en-US" sz="2200" dirty="0">
                <a:latin typeface="+mn-ea"/>
                <a:cs typeface="Calibri" pitchFamily="34" charset="0"/>
              </a:rPr>
              <a:t>实现从</a:t>
            </a:r>
            <a:r>
              <a:rPr lang="en-US" altLang="zh-CN" sz="2200" dirty="0">
                <a:latin typeface="+mn-ea"/>
                <a:cs typeface="Calibri" pitchFamily="34" charset="0"/>
              </a:rPr>
              <a:t>PAC</a:t>
            </a:r>
            <a:r>
              <a:rPr lang="zh-CN" altLang="en-US" sz="2200" dirty="0">
                <a:latin typeface="+mn-ea"/>
                <a:cs typeface="Calibri" pitchFamily="34" charset="0"/>
              </a:rPr>
              <a:t>上电到全功率运行。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86171" y="5209338"/>
            <a:ext cx="28988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latin typeface="+mn-ea"/>
                <a:cs typeface="Calibri" pitchFamily="34" charset="0"/>
              </a:rPr>
              <a:t>最高转速</a:t>
            </a:r>
            <a:r>
              <a:rPr lang="en-US" altLang="zh-CN" sz="2200" dirty="0">
                <a:latin typeface="+mn-ea"/>
                <a:cs typeface="Calibri" pitchFamily="34" charset="0"/>
              </a:rPr>
              <a:t>12</a:t>
            </a:r>
            <a:r>
              <a:rPr lang="zh-CN" altLang="en-US" sz="2200" dirty="0">
                <a:latin typeface="+mn-ea"/>
                <a:cs typeface="Calibri" pitchFamily="34" charset="0"/>
              </a:rPr>
              <a:t>万</a:t>
            </a:r>
            <a:r>
              <a:rPr lang="en-US" altLang="zh-CN" sz="2200" dirty="0">
                <a:latin typeface="+mn-ea"/>
                <a:cs typeface="Calibri" pitchFamily="34" charset="0"/>
              </a:rPr>
              <a:t>RPM</a:t>
            </a:r>
          </a:p>
        </p:txBody>
      </p:sp>
    </p:spTree>
    <p:extLst>
      <p:ext uri="{BB962C8B-B14F-4D97-AF65-F5344CB8AC3E}">
        <p14:creationId xmlns:p14="http://schemas.microsoft.com/office/powerpoint/2010/main" val="86955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730">
        <p:fade/>
      </p:transition>
    </mc:Choice>
    <mc:Fallback>
      <p:transition spd="med" advTm="27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方案测试数据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76" y="1283850"/>
            <a:ext cx="5907102" cy="336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4"/>
          <p:cNvSpPr/>
          <p:nvPr/>
        </p:nvSpPr>
        <p:spPr>
          <a:xfrm>
            <a:off x="318184" y="5067295"/>
            <a:ext cx="5527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dirty="0">
                <a:latin typeface="+mn-ea"/>
                <a:cs typeface="Calibri" pitchFamily="34" charset="0"/>
              </a:rPr>
              <a:t>在电池放电周期内（母线电压变化），驱动器功率恒定，波动在</a:t>
            </a:r>
            <a:r>
              <a:rPr lang="en-US" altLang="zh-CN" sz="2200" dirty="0" smtClean="0">
                <a:latin typeface="+mn-ea"/>
                <a:cs typeface="Calibri" pitchFamily="34" charset="0"/>
              </a:rPr>
              <a:t>1W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以内</a:t>
            </a:r>
            <a:r>
              <a:rPr lang="zh-CN" altLang="en-US" sz="2200" dirty="0">
                <a:latin typeface="+mn-ea"/>
                <a:cs typeface="Calibri" pitchFamily="34" charset="0"/>
              </a:rPr>
              <a:t>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4" y="1400355"/>
            <a:ext cx="5555116" cy="325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4"/>
          <p:cNvSpPr/>
          <p:nvPr/>
        </p:nvSpPr>
        <p:spPr>
          <a:xfrm>
            <a:off x="6084175" y="5072881"/>
            <a:ext cx="5907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200" dirty="0">
                <a:latin typeface="+mn-ea"/>
                <a:cs typeface="Calibri" pitchFamily="34" charset="0"/>
              </a:rPr>
              <a:t>在不同口径下（负载变化），驱动器功率控制稳定。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基于</a:t>
            </a:r>
            <a:r>
              <a:rPr lang="en-US" altLang="zh-CN" dirty="0">
                <a:solidFill>
                  <a:schemeClr val="tx1"/>
                </a:solidFill>
              </a:rPr>
              <a:t>PAC</a:t>
            </a:r>
            <a:r>
              <a:rPr lang="en-US" altLang="zh-CN" baseline="50000" dirty="0">
                <a:solidFill>
                  <a:schemeClr val="tx1"/>
                </a:solidFill>
                <a:latin typeface="Arial"/>
                <a:cs typeface="Arial"/>
              </a:rPr>
              <a:t>®</a:t>
            </a:r>
            <a:r>
              <a:rPr lang="zh-CN" altLang="en-US" dirty="0">
                <a:solidFill>
                  <a:schemeClr val="tx1"/>
                </a:solidFill>
              </a:rPr>
              <a:t>的驱动方案优势总结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645426" y="1383409"/>
            <a:ext cx="108128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高系统集成度，更少物料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数量</a:t>
            </a:r>
            <a:r>
              <a:rPr lang="zh-CN" altLang="en-US" sz="2200" dirty="0">
                <a:latin typeface="+mn-ea"/>
                <a:cs typeface="Calibri" pitchFamily="34" charset="0"/>
              </a:rPr>
              <a:t>和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更</a:t>
            </a:r>
            <a:r>
              <a:rPr lang="zh-CN" altLang="en-US" sz="2200" dirty="0">
                <a:latin typeface="+mn-ea"/>
                <a:cs typeface="Calibri" pitchFamily="34" charset="0"/>
              </a:rPr>
              <a:t>小</a:t>
            </a:r>
            <a:r>
              <a:rPr lang="en-US" altLang="zh-CN" sz="2200" dirty="0">
                <a:latin typeface="+mn-ea"/>
                <a:cs typeface="Calibri" pitchFamily="34" charset="0"/>
              </a:rPr>
              <a:t>PCB</a:t>
            </a:r>
            <a:r>
              <a:rPr lang="zh-CN" altLang="en-US" sz="2200" dirty="0">
                <a:latin typeface="+mn-ea"/>
                <a:cs typeface="Calibri" pitchFamily="34" charset="0"/>
              </a:rPr>
              <a:t>面积；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en-US" altLang="zh-CN" sz="2200" dirty="0">
                <a:latin typeface="+mn-ea"/>
                <a:cs typeface="Calibri" pitchFamily="34" charset="0"/>
              </a:rPr>
              <a:t>PAC</a:t>
            </a:r>
            <a:r>
              <a:rPr lang="zh-CN" altLang="en-US" sz="2200" dirty="0">
                <a:latin typeface="+mn-ea"/>
                <a:cs typeface="Calibri" pitchFamily="34" charset="0"/>
              </a:rPr>
              <a:t>休眠模式下功耗为</a:t>
            </a:r>
            <a:r>
              <a:rPr lang="en-US" altLang="zh-CN" sz="2200" dirty="0">
                <a:latin typeface="+mn-ea"/>
                <a:cs typeface="Calibri" pitchFamily="34" charset="0"/>
              </a:rPr>
              <a:t>18uA</a:t>
            </a:r>
            <a:r>
              <a:rPr lang="zh-CN" altLang="en-US" sz="2200" dirty="0">
                <a:latin typeface="+mn-ea"/>
                <a:cs typeface="Calibri" pitchFamily="34" charset="0"/>
              </a:rPr>
              <a:t>，实现系统更低的待机功耗</a:t>
            </a:r>
            <a:r>
              <a:rPr lang="en-US" altLang="zh-CN" sz="2200" dirty="0">
                <a:latin typeface="+mn-ea"/>
                <a:cs typeface="Calibri" pitchFamily="34" charset="0"/>
              </a:rPr>
              <a:t>;</a:t>
            </a: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完善的系统监控和</a:t>
            </a:r>
            <a:r>
              <a:rPr lang="zh-CN" altLang="en-US" sz="2200" dirty="0" smtClean="0">
                <a:latin typeface="+mn-ea"/>
                <a:cs typeface="Calibri" pitchFamily="34" charset="0"/>
              </a:rPr>
              <a:t>保护；</a:t>
            </a: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单电阻电流重构方式实现更优化的</a:t>
            </a:r>
            <a:r>
              <a:rPr lang="en-US" altLang="zh-CN" sz="2200" dirty="0">
                <a:latin typeface="+mn-ea"/>
                <a:cs typeface="Calibri" pitchFamily="34" charset="0"/>
              </a:rPr>
              <a:t>BOM</a:t>
            </a:r>
            <a:r>
              <a:rPr lang="zh-CN" altLang="en-US" sz="2200" dirty="0">
                <a:latin typeface="+mn-ea"/>
                <a:cs typeface="Calibri" pitchFamily="34" charset="0"/>
              </a:rPr>
              <a:t>成本和稳定的恒功率控制</a:t>
            </a:r>
            <a:r>
              <a:rPr lang="en-US" altLang="zh-CN" sz="2200" dirty="0">
                <a:latin typeface="+mn-ea"/>
                <a:cs typeface="Calibri" pitchFamily="34" charset="0"/>
              </a:rPr>
              <a:t>;</a:t>
            </a:r>
          </a:p>
          <a:p>
            <a:pPr marL="454950" indent="-457200">
              <a:buFont typeface="+mj-lt"/>
              <a:buAutoNum type="arabicPeriod"/>
            </a:pPr>
            <a:endParaRPr lang="en-US" altLang="zh-CN" sz="2200" dirty="0">
              <a:latin typeface="+mn-ea"/>
              <a:cs typeface="Calibri" pitchFamily="34" charset="0"/>
            </a:endParaRPr>
          </a:p>
          <a:p>
            <a:pPr marL="454950" indent="-457200">
              <a:buFont typeface="+mj-lt"/>
              <a:buAutoNum type="arabicPeriod"/>
            </a:pPr>
            <a:r>
              <a:rPr lang="zh-CN" altLang="en-US" sz="2200" dirty="0">
                <a:latin typeface="+mn-ea"/>
                <a:cs typeface="Calibri" pitchFamily="34" charset="0"/>
              </a:rPr>
              <a:t>针对风机类负载专门设计的观测器算法，实现更高转速和快速启动。</a:t>
            </a:r>
            <a:endParaRPr lang="en-US" altLang="zh-CN" sz="2200" dirty="0">
              <a:latin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-1588" y="3578"/>
            <a:ext cx="12192000" cy="68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9462" y="5446431"/>
            <a:ext cx="6648643" cy="1076899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3720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398224" y="202568"/>
            <a:ext cx="670374" cy="6088983"/>
            <a:chOff x="11363968" y="190501"/>
            <a:chExt cx="670756" cy="6477000"/>
          </a:xfrm>
          <a:solidFill>
            <a:schemeClr val="bg1">
              <a:lumMod val="95000"/>
            </a:schemeClr>
          </a:solidFill>
        </p:grpSpPr>
        <p:sp>
          <p:nvSpPr>
            <p:cNvPr id="10" name="Freeform 84"/>
            <p:cNvSpPr>
              <a:spLocks/>
            </p:cNvSpPr>
            <p:nvPr/>
          </p:nvSpPr>
          <p:spPr bwMode="auto">
            <a:xfrm flipH="1" flipV="1">
              <a:off x="11373180" y="6009645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85"/>
            <p:cNvSpPr>
              <a:spLocks/>
            </p:cNvSpPr>
            <p:nvPr/>
          </p:nvSpPr>
          <p:spPr bwMode="auto">
            <a:xfrm flipH="1" flipV="1">
              <a:off x="11373180" y="6009645"/>
              <a:ext cx="294838" cy="296679"/>
            </a:xfrm>
            <a:custGeom>
              <a:avLst/>
              <a:gdLst>
                <a:gd name="T0" fmla="*/ 1 w 68"/>
                <a:gd name="T1" fmla="*/ 54 h 68"/>
                <a:gd name="T2" fmla="*/ 1 w 68"/>
                <a:gd name="T3" fmla="*/ 54 h 68"/>
                <a:gd name="T4" fmla="*/ 17 w 68"/>
                <a:gd name="T5" fmla="*/ 16 h 68"/>
                <a:gd name="T6" fmla="*/ 54 w 68"/>
                <a:gd name="T7" fmla="*/ 1 h 68"/>
                <a:gd name="T8" fmla="*/ 68 w 68"/>
                <a:gd name="T9" fmla="*/ 15 h 68"/>
                <a:gd name="T10" fmla="*/ 54 w 68"/>
                <a:gd name="T11" fmla="*/ 29 h 68"/>
                <a:gd name="T12" fmla="*/ 53 w 68"/>
                <a:gd name="T13" fmla="*/ 29 h 68"/>
                <a:gd name="T14" fmla="*/ 36 w 68"/>
                <a:gd name="T15" fmla="*/ 36 h 68"/>
                <a:gd name="T16" fmla="*/ 29 w 68"/>
                <a:gd name="T17" fmla="*/ 53 h 68"/>
                <a:gd name="T18" fmla="*/ 29 w 68"/>
                <a:gd name="T19" fmla="*/ 54 h 68"/>
                <a:gd name="T20" fmla="*/ 15 w 68"/>
                <a:gd name="T21" fmla="*/ 68 h 68"/>
                <a:gd name="T22" fmla="*/ 1 w 68"/>
                <a:gd name="T23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1" y="54"/>
                  </a:move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33"/>
                    <a:pt x="17" y="16"/>
                  </a:cubicBezTo>
                  <a:cubicBezTo>
                    <a:pt x="33" y="0"/>
                    <a:pt x="54" y="1"/>
                    <a:pt x="54" y="1"/>
                  </a:cubicBezTo>
                  <a:cubicBezTo>
                    <a:pt x="62" y="1"/>
                    <a:pt x="68" y="7"/>
                    <a:pt x="68" y="15"/>
                  </a:cubicBezTo>
                  <a:cubicBezTo>
                    <a:pt x="68" y="22"/>
                    <a:pt x="62" y="29"/>
                    <a:pt x="54" y="29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1" y="29"/>
                    <a:pt x="43" y="29"/>
                    <a:pt x="36" y="36"/>
                  </a:cubicBezTo>
                  <a:cubicBezTo>
                    <a:pt x="29" y="43"/>
                    <a:pt x="29" y="51"/>
                    <a:pt x="29" y="53"/>
                  </a:cubicBezTo>
                  <a:cubicBezTo>
                    <a:pt x="29" y="53"/>
                    <a:pt x="29" y="54"/>
                    <a:pt x="29" y="54"/>
                  </a:cubicBezTo>
                  <a:cubicBezTo>
                    <a:pt x="29" y="61"/>
                    <a:pt x="23" y="68"/>
                    <a:pt x="15" y="68"/>
                  </a:cubicBezTo>
                  <a:cubicBezTo>
                    <a:pt x="7" y="68"/>
                    <a:pt x="1" y="61"/>
                    <a:pt x="1" y="5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56"/>
            <p:cNvSpPr>
              <a:spLocks/>
            </p:cNvSpPr>
            <p:nvPr/>
          </p:nvSpPr>
          <p:spPr bwMode="auto">
            <a:xfrm flipH="1" flipV="1">
              <a:off x="11850451" y="3092701"/>
              <a:ext cx="184273" cy="182430"/>
            </a:xfrm>
            <a:custGeom>
              <a:avLst/>
              <a:gdLst>
                <a:gd name="T0" fmla="*/ 17 w 42"/>
                <a:gd name="T1" fmla="*/ 37 h 42"/>
                <a:gd name="T2" fmla="*/ 17 w 42"/>
                <a:gd name="T3" fmla="*/ 36 h 42"/>
                <a:gd name="T4" fmla="*/ 5 w 42"/>
                <a:gd name="T5" fmla="*/ 25 h 42"/>
                <a:gd name="T6" fmla="*/ 5 w 42"/>
                <a:gd name="T7" fmla="*/ 25 h 42"/>
                <a:gd name="T8" fmla="*/ 5 w 42"/>
                <a:gd name="T9" fmla="*/ 5 h 42"/>
                <a:gd name="T10" fmla="*/ 25 w 42"/>
                <a:gd name="T11" fmla="*/ 5 h 42"/>
                <a:gd name="T12" fmla="*/ 25 w 42"/>
                <a:gd name="T13" fmla="*/ 5 h 42"/>
                <a:gd name="T14" fmla="*/ 37 w 42"/>
                <a:gd name="T15" fmla="*/ 17 h 42"/>
                <a:gd name="T16" fmla="*/ 37 w 42"/>
                <a:gd name="T17" fmla="*/ 17 h 42"/>
                <a:gd name="T18" fmla="*/ 37 w 42"/>
                <a:gd name="T19" fmla="*/ 37 h 42"/>
                <a:gd name="T20" fmla="*/ 17 w 42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17" y="37"/>
                  </a:moveTo>
                  <a:cubicBezTo>
                    <a:pt x="17" y="37"/>
                    <a:pt x="17" y="37"/>
                    <a:pt x="17" y="3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2" y="22"/>
                    <a:pt x="42" y="31"/>
                    <a:pt x="37" y="37"/>
                  </a:cubicBezTo>
                  <a:cubicBezTo>
                    <a:pt x="31" y="42"/>
                    <a:pt x="22" y="42"/>
                    <a:pt x="17" y="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/>
            </p:cNvSpPr>
            <p:nvPr/>
          </p:nvSpPr>
          <p:spPr bwMode="auto">
            <a:xfrm flipH="1" flipV="1">
              <a:off x="11363968" y="3127712"/>
              <a:ext cx="639430" cy="635744"/>
            </a:xfrm>
            <a:custGeom>
              <a:avLst/>
              <a:gdLst>
                <a:gd name="T0" fmla="*/ 121 w 147"/>
                <a:gd name="T1" fmla="*/ 141 h 146"/>
                <a:gd name="T2" fmla="*/ 121 w 147"/>
                <a:gd name="T3" fmla="*/ 141 h 146"/>
                <a:gd name="T4" fmla="*/ 6 w 147"/>
                <a:gd name="T5" fmla="*/ 25 h 146"/>
                <a:gd name="T6" fmla="*/ 6 w 147"/>
                <a:gd name="T7" fmla="*/ 25 h 146"/>
                <a:gd name="T8" fmla="*/ 6 w 147"/>
                <a:gd name="T9" fmla="*/ 6 h 146"/>
                <a:gd name="T10" fmla="*/ 26 w 147"/>
                <a:gd name="T11" fmla="*/ 6 h 146"/>
                <a:gd name="T12" fmla="*/ 26 w 147"/>
                <a:gd name="T13" fmla="*/ 6 h 146"/>
                <a:gd name="T14" fmla="*/ 141 w 147"/>
                <a:gd name="T15" fmla="*/ 121 h 146"/>
                <a:gd name="T16" fmla="*/ 141 w 147"/>
                <a:gd name="T17" fmla="*/ 121 h 146"/>
                <a:gd name="T18" fmla="*/ 141 w 147"/>
                <a:gd name="T19" fmla="*/ 141 h 146"/>
                <a:gd name="T20" fmla="*/ 121 w 147"/>
                <a:gd name="T21" fmla="*/ 1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46">
                  <a:moveTo>
                    <a:pt x="121" y="141"/>
                  </a:moveTo>
                  <a:cubicBezTo>
                    <a:pt x="121" y="141"/>
                    <a:pt x="121" y="141"/>
                    <a:pt x="121" y="14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20"/>
                    <a:pt x="0" y="11"/>
                    <a:pt x="6" y="6"/>
                  </a:cubicBezTo>
                  <a:cubicBezTo>
                    <a:pt x="11" y="0"/>
                    <a:pt x="20" y="0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27"/>
                    <a:pt x="147" y="135"/>
                    <a:pt x="141" y="141"/>
                  </a:cubicBezTo>
                  <a:cubicBezTo>
                    <a:pt x="136" y="146"/>
                    <a:pt x="127" y="146"/>
                    <a:pt x="121" y="14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 flipH="1" flipV="1">
              <a:off x="11373180" y="527903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 flipH="1" flipV="1">
              <a:off x="11738043" y="5279030"/>
              <a:ext cx="121620" cy="657856"/>
            </a:xfrm>
            <a:custGeom>
              <a:avLst/>
              <a:gdLst>
                <a:gd name="T0" fmla="*/ 28 w 28"/>
                <a:gd name="T1" fmla="*/ 14 h 151"/>
                <a:gd name="T2" fmla="*/ 28 w 28"/>
                <a:gd name="T3" fmla="*/ 14 h 151"/>
                <a:gd name="T4" fmla="*/ 28 w 28"/>
                <a:gd name="T5" fmla="*/ 137 h 151"/>
                <a:gd name="T6" fmla="*/ 28 w 28"/>
                <a:gd name="T7" fmla="*/ 137 h 151"/>
                <a:gd name="T8" fmla="*/ 14 w 28"/>
                <a:gd name="T9" fmla="*/ 151 h 151"/>
                <a:gd name="T10" fmla="*/ 0 w 28"/>
                <a:gd name="T11" fmla="*/ 137 h 151"/>
                <a:gd name="T12" fmla="*/ 0 w 28"/>
                <a:gd name="T13" fmla="*/ 137 h 151"/>
                <a:gd name="T14" fmla="*/ 0 w 28"/>
                <a:gd name="T15" fmla="*/ 14 h 151"/>
                <a:gd name="T16" fmla="*/ 0 w 28"/>
                <a:gd name="T17" fmla="*/ 14 h 151"/>
                <a:gd name="T18" fmla="*/ 14 w 28"/>
                <a:gd name="T19" fmla="*/ 0 h 151"/>
                <a:gd name="T20" fmla="*/ 28 w 28"/>
                <a:gd name="T21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51">
                  <a:moveTo>
                    <a:pt x="28" y="14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37"/>
                    <a:pt x="28" y="137"/>
                    <a:pt x="28" y="137"/>
                  </a:cubicBez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 flipH="1" flipV="1">
              <a:off x="11373180" y="3819635"/>
              <a:ext cx="656015" cy="657856"/>
            </a:xfrm>
            <a:custGeom>
              <a:avLst/>
              <a:gdLst>
                <a:gd name="T0" fmla="*/ 28 w 151"/>
                <a:gd name="T1" fmla="*/ 137 h 151"/>
                <a:gd name="T2" fmla="*/ 14 w 151"/>
                <a:gd name="T3" fmla="*/ 151 h 151"/>
                <a:gd name="T4" fmla="*/ 0 w 151"/>
                <a:gd name="T5" fmla="*/ 137 h 151"/>
                <a:gd name="T6" fmla="*/ 40 w 151"/>
                <a:gd name="T7" fmla="*/ 40 h 151"/>
                <a:gd name="T8" fmla="*/ 137 w 151"/>
                <a:gd name="T9" fmla="*/ 0 h 151"/>
                <a:gd name="T10" fmla="*/ 151 w 151"/>
                <a:gd name="T11" fmla="*/ 14 h 151"/>
                <a:gd name="T12" fmla="*/ 137 w 151"/>
                <a:gd name="T13" fmla="*/ 28 h 151"/>
                <a:gd name="T14" fmla="*/ 60 w 151"/>
                <a:gd name="T15" fmla="*/ 60 h 151"/>
                <a:gd name="T16" fmla="*/ 28 w 151"/>
                <a:gd name="T17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28" y="137"/>
                  </a:moveTo>
                  <a:cubicBezTo>
                    <a:pt x="28" y="144"/>
                    <a:pt x="2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5"/>
                    <a:pt x="9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21"/>
                    <a:pt x="145" y="28"/>
                    <a:pt x="137" y="28"/>
                  </a:cubicBezTo>
                  <a:cubicBezTo>
                    <a:pt x="107" y="28"/>
                    <a:pt x="80" y="40"/>
                    <a:pt x="60" y="60"/>
                  </a:cubicBezTo>
                  <a:cubicBezTo>
                    <a:pt x="40" y="79"/>
                    <a:pt x="28" y="107"/>
                    <a:pt x="28" y="137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 flipH="1" flipV="1">
              <a:off x="11373180" y="3819634"/>
              <a:ext cx="294838" cy="300365"/>
            </a:xfrm>
            <a:custGeom>
              <a:avLst/>
              <a:gdLst>
                <a:gd name="T0" fmla="*/ 1 w 68"/>
                <a:gd name="T1" fmla="*/ 55 h 69"/>
                <a:gd name="T2" fmla="*/ 1 w 68"/>
                <a:gd name="T3" fmla="*/ 55 h 69"/>
                <a:gd name="T4" fmla="*/ 17 w 68"/>
                <a:gd name="T5" fmla="*/ 17 h 69"/>
                <a:gd name="T6" fmla="*/ 54 w 68"/>
                <a:gd name="T7" fmla="*/ 2 h 69"/>
                <a:gd name="T8" fmla="*/ 68 w 68"/>
                <a:gd name="T9" fmla="*/ 16 h 69"/>
                <a:gd name="T10" fmla="*/ 54 w 68"/>
                <a:gd name="T11" fmla="*/ 30 h 69"/>
                <a:gd name="T12" fmla="*/ 53 w 68"/>
                <a:gd name="T13" fmla="*/ 30 h 69"/>
                <a:gd name="T14" fmla="*/ 36 w 68"/>
                <a:gd name="T15" fmla="*/ 37 h 69"/>
                <a:gd name="T16" fmla="*/ 29 w 68"/>
                <a:gd name="T17" fmla="*/ 54 h 69"/>
                <a:gd name="T18" fmla="*/ 29 w 68"/>
                <a:gd name="T19" fmla="*/ 55 h 69"/>
                <a:gd name="T20" fmla="*/ 15 w 68"/>
                <a:gd name="T21" fmla="*/ 69 h 69"/>
                <a:gd name="T22" fmla="*/ 1 w 68"/>
                <a:gd name="T23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9">
                  <a:moveTo>
                    <a:pt x="1" y="55"/>
                  </a:move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34"/>
                    <a:pt x="17" y="17"/>
                  </a:cubicBezTo>
                  <a:cubicBezTo>
                    <a:pt x="33" y="0"/>
                    <a:pt x="54" y="2"/>
                    <a:pt x="54" y="2"/>
                  </a:cubicBezTo>
                  <a:cubicBezTo>
                    <a:pt x="62" y="2"/>
                    <a:pt x="68" y="8"/>
                    <a:pt x="68" y="16"/>
                  </a:cubicBezTo>
                  <a:cubicBezTo>
                    <a:pt x="68" y="23"/>
                    <a:pt x="62" y="30"/>
                    <a:pt x="54" y="30"/>
                  </a:cubicBezTo>
                  <a:cubicBezTo>
                    <a:pt x="54" y="30"/>
                    <a:pt x="54" y="30"/>
                    <a:pt x="53" y="30"/>
                  </a:cubicBezTo>
                  <a:cubicBezTo>
                    <a:pt x="51" y="30"/>
                    <a:pt x="43" y="30"/>
                    <a:pt x="36" y="37"/>
                  </a:cubicBezTo>
                  <a:cubicBezTo>
                    <a:pt x="29" y="44"/>
                    <a:pt x="29" y="52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62"/>
                    <a:pt x="23" y="69"/>
                    <a:pt x="15" y="69"/>
                  </a:cubicBezTo>
                  <a:cubicBezTo>
                    <a:pt x="7" y="69"/>
                    <a:pt x="1" y="62"/>
                    <a:pt x="1" y="55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 flipH="1" flipV="1">
              <a:off x="11373180" y="4552096"/>
              <a:ext cx="656015" cy="657856"/>
            </a:xfrm>
            <a:custGeom>
              <a:avLst/>
              <a:gdLst>
                <a:gd name="T0" fmla="*/ 123 w 151"/>
                <a:gd name="T1" fmla="*/ 14 h 151"/>
                <a:gd name="T2" fmla="*/ 137 w 151"/>
                <a:gd name="T3" fmla="*/ 0 h 151"/>
                <a:gd name="T4" fmla="*/ 151 w 151"/>
                <a:gd name="T5" fmla="*/ 14 h 151"/>
                <a:gd name="T6" fmla="*/ 111 w 151"/>
                <a:gd name="T7" fmla="*/ 111 h 151"/>
                <a:gd name="T8" fmla="*/ 14 w 151"/>
                <a:gd name="T9" fmla="*/ 151 h 151"/>
                <a:gd name="T10" fmla="*/ 0 w 151"/>
                <a:gd name="T11" fmla="*/ 137 h 151"/>
                <a:gd name="T12" fmla="*/ 14 w 151"/>
                <a:gd name="T13" fmla="*/ 123 h 151"/>
                <a:gd name="T14" fmla="*/ 91 w 151"/>
                <a:gd name="T15" fmla="*/ 91 h 151"/>
                <a:gd name="T16" fmla="*/ 123 w 151"/>
                <a:gd name="T17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1">
                  <a:moveTo>
                    <a:pt x="123" y="14"/>
                  </a:moveTo>
                  <a:cubicBezTo>
                    <a:pt x="123" y="6"/>
                    <a:pt x="129" y="0"/>
                    <a:pt x="137" y="0"/>
                  </a:cubicBezTo>
                  <a:cubicBezTo>
                    <a:pt x="145" y="0"/>
                    <a:pt x="151" y="6"/>
                    <a:pt x="151" y="14"/>
                  </a:cubicBezTo>
                  <a:cubicBezTo>
                    <a:pt x="151" y="51"/>
                    <a:pt x="136" y="86"/>
                    <a:pt x="111" y="111"/>
                  </a:cubicBezTo>
                  <a:cubicBezTo>
                    <a:pt x="86" y="135"/>
                    <a:pt x="52" y="151"/>
                    <a:pt x="14" y="151"/>
                  </a:cubicBezTo>
                  <a:cubicBezTo>
                    <a:pt x="6" y="151"/>
                    <a:pt x="0" y="144"/>
                    <a:pt x="0" y="137"/>
                  </a:cubicBezTo>
                  <a:cubicBezTo>
                    <a:pt x="0" y="129"/>
                    <a:pt x="6" y="123"/>
                    <a:pt x="14" y="123"/>
                  </a:cubicBezTo>
                  <a:cubicBezTo>
                    <a:pt x="44" y="123"/>
                    <a:pt x="71" y="110"/>
                    <a:pt x="91" y="91"/>
                  </a:cubicBezTo>
                  <a:cubicBezTo>
                    <a:pt x="111" y="71"/>
                    <a:pt x="123" y="44"/>
                    <a:pt x="123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 flipH="1" flipV="1">
              <a:off x="11734358" y="4913274"/>
              <a:ext cx="294838" cy="296679"/>
            </a:xfrm>
            <a:custGeom>
              <a:avLst/>
              <a:gdLst>
                <a:gd name="T0" fmla="*/ 67 w 68"/>
                <a:gd name="T1" fmla="*/ 14 h 68"/>
                <a:gd name="T2" fmla="*/ 67 w 68"/>
                <a:gd name="T3" fmla="*/ 14 h 68"/>
                <a:gd name="T4" fmla="*/ 52 w 68"/>
                <a:gd name="T5" fmla="*/ 51 h 68"/>
                <a:gd name="T6" fmla="*/ 14 w 68"/>
                <a:gd name="T7" fmla="*/ 67 h 68"/>
                <a:gd name="T8" fmla="*/ 0 w 68"/>
                <a:gd name="T9" fmla="*/ 53 h 68"/>
                <a:gd name="T10" fmla="*/ 14 w 68"/>
                <a:gd name="T11" fmla="*/ 39 h 68"/>
                <a:gd name="T12" fmla="*/ 15 w 68"/>
                <a:gd name="T13" fmla="*/ 39 h 68"/>
                <a:gd name="T14" fmla="*/ 32 w 68"/>
                <a:gd name="T15" fmla="*/ 31 h 68"/>
                <a:gd name="T16" fmla="*/ 39 w 68"/>
                <a:gd name="T17" fmla="*/ 14 h 68"/>
                <a:gd name="T18" fmla="*/ 39 w 68"/>
                <a:gd name="T19" fmla="*/ 14 h 68"/>
                <a:gd name="T20" fmla="*/ 53 w 68"/>
                <a:gd name="T21" fmla="*/ 0 h 68"/>
                <a:gd name="T22" fmla="*/ 67 w 68"/>
                <a:gd name="T23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8"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8" y="34"/>
                    <a:pt x="52" y="51"/>
                  </a:cubicBezTo>
                  <a:cubicBezTo>
                    <a:pt x="35" y="68"/>
                    <a:pt x="14" y="67"/>
                    <a:pt x="14" y="67"/>
                  </a:cubicBezTo>
                  <a:cubicBezTo>
                    <a:pt x="6" y="67"/>
                    <a:pt x="0" y="60"/>
                    <a:pt x="0" y="53"/>
                  </a:cubicBezTo>
                  <a:cubicBezTo>
                    <a:pt x="0" y="45"/>
                    <a:pt x="6" y="39"/>
                    <a:pt x="14" y="39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8" y="39"/>
                    <a:pt x="25" y="38"/>
                    <a:pt x="32" y="31"/>
                  </a:cubicBezTo>
                  <a:cubicBezTo>
                    <a:pt x="39" y="24"/>
                    <a:pt x="39" y="16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6"/>
                    <a:pt x="46" y="0"/>
                    <a:pt x="53" y="0"/>
                  </a:cubicBezTo>
                  <a:cubicBezTo>
                    <a:pt x="61" y="0"/>
                    <a:pt x="67" y="6"/>
                    <a:pt x="67" y="1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solidFill>
                  <a:prstClr val="black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542713" y="2365770"/>
              <a:ext cx="486481" cy="661542"/>
              <a:chOff x="11542713" y="2365770"/>
              <a:chExt cx="486481" cy="661542"/>
            </a:xfrm>
            <a:grpFill/>
          </p:grpSpPr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 flipH="1" flipV="1">
                <a:off x="11907574" y="2365770"/>
                <a:ext cx="121620" cy="661542"/>
              </a:xfrm>
              <a:custGeom>
                <a:avLst/>
                <a:gdLst>
                  <a:gd name="T0" fmla="*/ 0 w 28"/>
                  <a:gd name="T1" fmla="*/ 138 h 152"/>
                  <a:gd name="T2" fmla="*/ 0 w 28"/>
                  <a:gd name="T3" fmla="*/ 138 h 152"/>
                  <a:gd name="T4" fmla="*/ 0 w 28"/>
                  <a:gd name="T5" fmla="*/ 15 h 152"/>
                  <a:gd name="T6" fmla="*/ 0 w 28"/>
                  <a:gd name="T7" fmla="*/ 15 h 152"/>
                  <a:gd name="T8" fmla="*/ 14 w 28"/>
                  <a:gd name="T9" fmla="*/ 0 h 152"/>
                  <a:gd name="T10" fmla="*/ 28 w 28"/>
                  <a:gd name="T11" fmla="*/ 15 h 152"/>
                  <a:gd name="T12" fmla="*/ 28 w 28"/>
                  <a:gd name="T13" fmla="*/ 15 h 152"/>
                  <a:gd name="T14" fmla="*/ 28 w 28"/>
                  <a:gd name="T15" fmla="*/ 138 h 152"/>
                  <a:gd name="T16" fmla="*/ 28 w 28"/>
                  <a:gd name="T17" fmla="*/ 138 h 152"/>
                  <a:gd name="T18" fmla="*/ 14 w 28"/>
                  <a:gd name="T19" fmla="*/ 152 h 152"/>
                  <a:gd name="T20" fmla="*/ 0 w 28"/>
                  <a:gd name="T21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0" y="138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51"/>
              <p:cNvSpPr>
                <a:spLocks/>
              </p:cNvSpPr>
              <p:nvPr/>
            </p:nvSpPr>
            <p:spPr bwMode="auto">
              <a:xfrm flipH="1" flipV="1">
                <a:off x="11542713" y="2365770"/>
                <a:ext cx="121620" cy="661542"/>
              </a:xfrm>
              <a:custGeom>
                <a:avLst/>
                <a:gdLst>
                  <a:gd name="T0" fmla="*/ 0 w 28"/>
                  <a:gd name="T1" fmla="*/ 138 h 152"/>
                  <a:gd name="T2" fmla="*/ 0 w 28"/>
                  <a:gd name="T3" fmla="*/ 138 h 152"/>
                  <a:gd name="T4" fmla="*/ 0 w 28"/>
                  <a:gd name="T5" fmla="*/ 15 h 152"/>
                  <a:gd name="T6" fmla="*/ 0 w 28"/>
                  <a:gd name="T7" fmla="*/ 15 h 152"/>
                  <a:gd name="T8" fmla="*/ 14 w 28"/>
                  <a:gd name="T9" fmla="*/ 0 h 152"/>
                  <a:gd name="T10" fmla="*/ 28 w 28"/>
                  <a:gd name="T11" fmla="*/ 15 h 152"/>
                  <a:gd name="T12" fmla="*/ 28 w 28"/>
                  <a:gd name="T13" fmla="*/ 15 h 152"/>
                  <a:gd name="T14" fmla="*/ 28 w 28"/>
                  <a:gd name="T15" fmla="*/ 138 h 152"/>
                  <a:gd name="T16" fmla="*/ 28 w 28"/>
                  <a:gd name="T17" fmla="*/ 138 h 152"/>
                  <a:gd name="T18" fmla="*/ 14 w 28"/>
                  <a:gd name="T19" fmla="*/ 152 h 152"/>
                  <a:gd name="T20" fmla="*/ 0 w 28"/>
                  <a:gd name="T21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52">
                    <a:moveTo>
                      <a:pt x="0" y="138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8" y="145"/>
                      <a:pt x="2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1367653" y="902691"/>
              <a:ext cx="667071" cy="670756"/>
              <a:chOff x="11367653" y="902691"/>
              <a:chExt cx="667071" cy="670756"/>
            </a:xfrm>
            <a:grpFill/>
          </p:grpSpPr>
          <p:sp>
            <p:nvSpPr>
              <p:cNvPr id="30" name="Freeform 68"/>
              <p:cNvSpPr>
                <a:spLocks/>
              </p:cNvSpPr>
              <p:nvPr/>
            </p:nvSpPr>
            <p:spPr bwMode="auto">
              <a:xfrm flipH="1" flipV="1">
                <a:off x="11367653" y="1391017"/>
                <a:ext cx="182430" cy="182430"/>
              </a:xfrm>
              <a:custGeom>
                <a:avLst/>
                <a:gdLst>
                  <a:gd name="T0" fmla="*/ 25 w 42"/>
                  <a:gd name="T1" fmla="*/ 5 h 42"/>
                  <a:gd name="T2" fmla="*/ 25 w 42"/>
                  <a:gd name="T3" fmla="*/ 6 h 42"/>
                  <a:gd name="T4" fmla="*/ 37 w 42"/>
                  <a:gd name="T5" fmla="*/ 17 h 42"/>
                  <a:gd name="T6" fmla="*/ 37 w 42"/>
                  <a:gd name="T7" fmla="*/ 17 h 42"/>
                  <a:gd name="T8" fmla="*/ 37 w 42"/>
                  <a:gd name="T9" fmla="*/ 37 h 42"/>
                  <a:gd name="T10" fmla="*/ 17 w 42"/>
                  <a:gd name="T11" fmla="*/ 37 h 42"/>
                  <a:gd name="T12" fmla="*/ 17 w 42"/>
                  <a:gd name="T13" fmla="*/ 37 h 42"/>
                  <a:gd name="T14" fmla="*/ 6 w 42"/>
                  <a:gd name="T15" fmla="*/ 25 h 42"/>
                  <a:gd name="T16" fmla="*/ 6 w 42"/>
                  <a:gd name="T17" fmla="*/ 25 h 42"/>
                  <a:gd name="T18" fmla="*/ 6 w 42"/>
                  <a:gd name="T19" fmla="*/ 5 h 42"/>
                  <a:gd name="T20" fmla="*/ 25 w 42"/>
                  <a:gd name="T21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2">
                    <a:moveTo>
                      <a:pt x="25" y="5"/>
                    </a:moveTo>
                    <a:cubicBezTo>
                      <a:pt x="25" y="6"/>
                      <a:pt x="25" y="6"/>
                      <a:pt x="25" y="6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2" y="23"/>
                      <a:pt x="42" y="31"/>
                      <a:pt x="37" y="37"/>
                    </a:cubicBezTo>
                    <a:cubicBezTo>
                      <a:pt x="32" y="42"/>
                      <a:pt x="23" y="42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0" y="20"/>
                      <a:pt x="0" y="11"/>
                      <a:pt x="6" y="5"/>
                    </a:cubicBezTo>
                    <a:cubicBezTo>
                      <a:pt x="11" y="0"/>
                      <a:pt x="20" y="0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9"/>
              <p:cNvSpPr>
                <a:spLocks/>
              </p:cNvSpPr>
              <p:nvPr/>
            </p:nvSpPr>
            <p:spPr bwMode="auto">
              <a:xfrm flipH="1" flipV="1">
                <a:off x="11398981" y="902691"/>
                <a:ext cx="635743" cy="635744"/>
              </a:xfrm>
              <a:custGeom>
                <a:avLst/>
                <a:gdLst>
                  <a:gd name="T0" fmla="*/ 25 w 146"/>
                  <a:gd name="T1" fmla="*/ 5 h 146"/>
                  <a:gd name="T2" fmla="*/ 25 w 146"/>
                  <a:gd name="T3" fmla="*/ 5 h 146"/>
                  <a:gd name="T4" fmla="*/ 141 w 146"/>
                  <a:gd name="T5" fmla="*/ 121 h 146"/>
                  <a:gd name="T6" fmla="*/ 141 w 146"/>
                  <a:gd name="T7" fmla="*/ 121 h 146"/>
                  <a:gd name="T8" fmla="*/ 141 w 146"/>
                  <a:gd name="T9" fmla="*/ 140 h 146"/>
                  <a:gd name="T10" fmla="*/ 121 w 146"/>
                  <a:gd name="T11" fmla="*/ 140 h 146"/>
                  <a:gd name="T12" fmla="*/ 121 w 146"/>
                  <a:gd name="T13" fmla="*/ 140 h 146"/>
                  <a:gd name="T14" fmla="*/ 5 w 146"/>
                  <a:gd name="T15" fmla="*/ 25 h 146"/>
                  <a:gd name="T16" fmla="*/ 5 w 146"/>
                  <a:gd name="T17" fmla="*/ 25 h 146"/>
                  <a:gd name="T18" fmla="*/ 5 w 146"/>
                  <a:gd name="T19" fmla="*/ 5 h 146"/>
                  <a:gd name="T20" fmla="*/ 25 w 146"/>
                  <a:gd name="T21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6">
                    <a:moveTo>
                      <a:pt x="25" y="5"/>
                    </a:moveTo>
                    <a:cubicBezTo>
                      <a:pt x="25" y="5"/>
                      <a:pt x="25" y="5"/>
                      <a:pt x="25" y="5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6" y="126"/>
                      <a:pt x="146" y="135"/>
                      <a:pt x="141" y="140"/>
                    </a:cubicBezTo>
                    <a:cubicBezTo>
                      <a:pt x="135" y="146"/>
                      <a:pt x="126" y="146"/>
                      <a:pt x="121" y="140"/>
                    </a:cubicBezTo>
                    <a:cubicBezTo>
                      <a:pt x="121" y="140"/>
                      <a:pt x="121" y="140"/>
                      <a:pt x="121" y="140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1373180" y="1638836"/>
              <a:ext cx="656016" cy="661542"/>
              <a:chOff x="11373180" y="1638836"/>
              <a:chExt cx="656016" cy="661542"/>
            </a:xfrm>
            <a:grpFill/>
          </p:grpSpPr>
          <p:sp>
            <p:nvSpPr>
              <p:cNvPr id="28" name="Freeform 66"/>
              <p:cNvSpPr>
                <a:spLocks/>
              </p:cNvSpPr>
              <p:nvPr/>
            </p:nvSpPr>
            <p:spPr bwMode="auto">
              <a:xfrm flipH="1" flipV="1">
                <a:off x="11373180" y="1638836"/>
                <a:ext cx="656015" cy="661542"/>
              </a:xfrm>
              <a:custGeom>
                <a:avLst/>
                <a:gdLst>
                  <a:gd name="T0" fmla="*/ 123 w 151"/>
                  <a:gd name="T1" fmla="*/ 14 h 152"/>
                  <a:gd name="T2" fmla="*/ 137 w 151"/>
                  <a:gd name="T3" fmla="*/ 0 h 152"/>
                  <a:gd name="T4" fmla="*/ 151 w 151"/>
                  <a:gd name="T5" fmla="*/ 14 h 152"/>
                  <a:gd name="T6" fmla="*/ 111 w 151"/>
                  <a:gd name="T7" fmla="*/ 111 h 152"/>
                  <a:gd name="T8" fmla="*/ 14 w 151"/>
                  <a:gd name="T9" fmla="*/ 152 h 152"/>
                  <a:gd name="T10" fmla="*/ 0 w 151"/>
                  <a:gd name="T11" fmla="*/ 138 h 152"/>
                  <a:gd name="T12" fmla="*/ 14 w 151"/>
                  <a:gd name="T13" fmla="*/ 123 h 152"/>
                  <a:gd name="T14" fmla="*/ 91 w 151"/>
                  <a:gd name="T15" fmla="*/ 92 h 152"/>
                  <a:gd name="T16" fmla="*/ 123 w 151"/>
                  <a:gd name="T17" fmla="*/ 1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23" y="14"/>
                    </a:moveTo>
                    <a:cubicBezTo>
                      <a:pt x="123" y="7"/>
                      <a:pt x="129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52"/>
                      <a:pt x="136" y="87"/>
                      <a:pt x="111" y="111"/>
                    </a:cubicBezTo>
                    <a:cubicBezTo>
                      <a:pt x="86" y="136"/>
                      <a:pt x="52" y="152"/>
                      <a:pt x="14" y="152"/>
                    </a:cubicBezTo>
                    <a:cubicBezTo>
                      <a:pt x="6" y="152"/>
                      <a:pt x="0" y="145"/>
                      <a:pt x="0" y="138"/>
                    </a:cubicBezTo>
                    <a:cubicBezTo>
                      <a:pt x="0" y="130"/>
                      <a:pt x="6" y="123"/>
                      <a:pt x="14" y="123"/>
                    </a:cubicBezTo>
                    <a:cubicBezTo>
                      <a:pt x="44" y="123"/>
                      <a:pt x="71" y="111"/>
                      <a:pt x="91" y="92"/>
                    </a:cubicBezTo>
                    <a:cubicBezTo>
                      <a:pt x="111" y="72"/>
                      <a:pt x="123" y="45"/>
                      <a:pt x="12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7"/>
              <p:cNvSpPr>
                <a:spLocks/>
              </p:cNvSpPr>
              <p:nvPr/>
            </p:nvSpPr>
            <p:spPr bwMode="auto">
              <a:xfrm flipH="1" flipV="1">
                <a:off x="11734358" y="2000012"/>
                <a:ext cx="294838" cy="300366"/>
              </a:xfrm>
              <a:custGeom>
                <a:avLst/>
                <a:gdLst>
                  <a:gd name="T0" fmla="*/ 67 w 68"/>
                  <a:gd name="T1" fmla="*/ 14 h 69"/>
                  <a:gd name="T2" fmla="*/ 67 w 68"/>
                  <a:gd name="T3" fmla="*/ 14 h 69"/>
                  <a:gd name="T4" fmla="*/ 52 w 68"/>
                  <a:gd name="T5" fmla="*/ 52 h 69"/>
                  <a:gd name="T6" fmla="*/ 14 w 68"/>
                  <a:gd name="T7" fmla="*/ 67 h 69"/>
                  <a:gd name="T8" fmla="*/ 0 w 68"/>
                  <a:gd name="T9" fmla="*/ 53 h 69"/>
                  <a:gd name="T10" fmla="*/ 14 w 68"/>
                  <a:gd name="T11" fmla="*/ 39 h 69"/>
                  <a:gd name="T12" fmla="*/ 15 w 68"/>
                  <a:gd name="T13" fmla="*/ 39 h 69"/>
                  <a:gd name="T14" fmla="*/ 32 w 68"/>
                  <a:gd name="T15" fmla="*/ 32 h 69"/>
                  <a:gd name="T16" fmla="*/ 39 w 68"/>
                  <a:gd name="T17" fmla="*/ 15 h 69"/>
                  <a:gd name="T18" fmla="*/ 39 w 68"/>
                  <a:gd name="T19" fmla="*/ 14 h 69"/>
                  <a:gd name="T20" fmla="*/ 53 w 68"/>
                  <a:gd name="T21" fmla="*/ 0 h 69"/>
                  <a:gd name="T22" fmla="*/ 67 w 68"/>
                  <a:gd name="T23" fmla="*/ 1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9">
                    <a:moveTo>
                      <a:pt x="67" y="14"/>
                    </a:move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8" y="35"/>
                      <a:pt x="52" y="52"/>
                    </a:cubicBezTo>
                    <a:cubicBezTo>
                      <a:pt x="35" y="69"/>
                      <a:pt x="14" y="67"/>
                      <a:pt x="14" y="67"/>
                    </a:cubicBezTo>
                    <a:cubicBezTo>
                      <a:pt x="6" y="67"/>
                      <a:pt x="0" y="61"/>
                      <a:pt x="0" y="53"/>
                    </a:cubicBezTo>
                    <a:cubicBezTo>
                      <a:pt x="0" y="46"/>
                      <a:pt x="6" y="39"/>
                      <a:pt x="14" y="39"/>
                    </a:cubicBezTo>
                    <a:cubicBezTo>
                      <a:pt x="14" y="39"/>
                      <a:pt x="15" y="39"/>
                      <a:pt x="15" y="39"/>
                    </a:cubicBezTo>
                    <a:cubicBezTo>
                      <a:pt x="18" y="40"/>
                      <a:pt x="25" y="39"/>
                      <a:pt x="32" y="32"/>
                    </a:cubicBezTo>
                    <a:cubicBezTo>
                      <a:pt x="39" y="25"/>
                      <a:pt x="39" y="17"/>
                      <a:pt x="39" y="15"/>
                    </a:cubicBezTo>
                    <a:cubicBezTo>
                      <a:pt x="39" y="15"/>
                      <a:pt x="39" y="15"/>
                      <a:pt x="39" y="14"/>
                    </a:cubicBezTo>
                    <a:cubicBezTo>
                      <a:pt x="39" y="7"/>
                      <a:pt x="46" y="0"/>
                      <a:pt x="53" y="0"/>
                    </a:cubicBezTo>
                    <a:cubicBezTo>
                      <a:pt x="61" y="0"/>
                      <a:pt x="67" y="7"/>
                      <a:pt x="67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373180" y="190501"/>
              <a:ext cx="656015" cy="657856"/>
              <a:chOff x="11373180" y="190501"/>
              <a:chExt cx="656015" cy="657856"/>
            </a:xfrm>
            <a:grpFill/>
          </p:grpSpPr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 flipH="1" flipV="1">
                <a:off x="11373180" y="190501"/>
                <a:ext cx="656015" cy="657856"/>
              </a:xfrm>
              <a:custGeom>
                <a:avLst/>
                <a:gdLst>
                  <a:gd name="T0" fmla="*/ 28 w 151"/>
                  <a:gd name="T1" fmla="*/ 137 h 151"/>
                  <a:gd name="T2" fmla="*/ 14 w 151"/>
                  <a:gd name="T3" fmla="*/ 151 h 151"/>
                  <a:gd name="T4" fmla="*/ 0 w 151"/>
                  <a:gd name="T5" fmla="*/ 137 h 151"/>
                  <a:gd name="T6" fmla="*/ 40 w 151"/>
                  <a:gd name="T7" fmla="*/ 41 h 151"/>
                  <a:gd name="T8" fmla="*/ 137 w 151"/>
                  <a:gd name="T9" fmla="*/ 0 h 151"/>
                  <a:gd name="T10" fmla="*/ 151 w 151"/>
                  <a:gd name="T11" fmla="*/ 14 h 151"/>
                  <a:gd name="T12" fmla="*/ 137 w 151"/>
                  <a:gd name="T13" fmla="*/ 28 h 151"/>
                  <a:gd name="T14" fmla="*/ 60 w 151"/>
                  <a:gd name="T15" fmla="*/ 60 h 151"/>
                  <a:gd name="T16" fmla="*/ 28 w 151"/>
                  <a:gd name="T17" fmla="*/ 13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1">
                    <a:moveTo>
                      <a:pt x="28" y="137"/>
                    </a:moveTo>
                    <a:cubicBezTo>
                      <a:pt x="28" y="145"/>
                      <a:pt x="22" y="151"/>
                      <a:pt x="14" y="151"/>
                    </a:cubicBezTo>
                    <a:cubicBezTo>
                      <a:pt x="6" y="151"/>
                      <a:pt x="0" y="145"/>
                      <a:pt x="0" y="137"/>
                    </a:cubicBezTo>
                    <a:cubicBezTo>
                      <a:pt x="0" y="100"/>
                      <a:pt x="15" y="65"/>
                      <a:pt x="40" y="41"/>
                    </a:cubicBezTo>
                    <a:cubicBezTo>
                      <a:pt x="65" y="16"/>
                      <a:pt x="99" y="0"/>
                      <a:pt x="137" y="0"/>
                    </a:cubicBezTo>
                    <a:cubicBezTo>
                      <a:pt x="145" y="0"/>
                      <a:pt x="151" y="7"/>
                      <a:pt x="151" y="14"/>
                    </a:cubicBezTo>
                    <a:cubicBezTo>
                      <a:pt x="151" y="22"/>
                      <a:pt x="145" y="28"/>
                      <a:pt x="137" y="28"/>
                    </a:cubicBezTo>
                    <a:cubicBezTo>
                      <a:pt x="107" y="28"/>
                      <a:pt x="80" y="41"/>
                      <a:pt x="60" y="60"/>
                    </a:cubicBezTo>
                    <a:cubicBezTo>
                      <a:pt x="40" y="80"/>
                      <a:pt x="28" y="107"/>
                      <a:pt x="28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 flipH="1" flipV="1">
                <a:off x="11373180" y="190501"/>
                <a:ext cx="294838" cy="296680"/>
              </a:xfrm>
              <a:custGeom>
                <a:avLst/>
                <a:gdLst>
                  <a:gd name="T0" fmla="*/ 1 w 68"/>
                  <a:gd name="T1" fmla="*/ 54 h 68"/>
                  <a:gd name="T2" fmla="*/ 1 w 68"/>
                  <a:gd name="T3" fmla="*/ 54 h 68"/>
                  <a:gd name="T4" fmla="*/ 17 w 68"/>
                  <a:gd name="T5" fmla="*/ 17 h 68"/>
                  <a:gd name="T6" fmla="*/ 54 w 68"/>
                  <a:gd name="T7" fmla="*/ 1 h 68"/>
                  <a:gd name="T8" fmla="*/ 68 w 68"/>
                  <a:gd name="T9" fmla="*/ 15 h 68"/>
                  <a:gd name="T10" fmla="*/ 54 w 68"/>
                  <a:gd name="T11" fmla="*/ 29 h 68"/>
                  <a:gd name="T12" fmla="*/ 53 w 68"/>
                  <a:gd name="T13" fmla="*/ 29 h 68"/>
                  <a:gd name="T14" fmla="*/ 36 w 68"/>
                  <a:gd name="T15" fmla="*/ 37 h 68"/>
                  <a:gd name="T16" fmla="*/ 29 w 68"/>
                  <a:gd name="T17" fmla="*/ 54 h 68"/>
                  <a:gd name="T18" fmla="*/ 29 w 68"/>
                  <a:gd name="T19" fmla="*/ 54 h 68"/>
                  <a:gd name="T20" fmla="*/ 15 w 68"/>
                  <a:gd name="T21" fmla="*/ 68 h 68"/>
                  <a:gd name="T22" fmla="*/ 1 w 68"/>
                  <a:gd name="T23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68">
                    <a:moveTo>
                      <a:pt x="1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0" y="34"/>
                      <a:pt x="17" y="17"/>
                    </a:cubicBezTo>
                    <a:cubicBezTo>
                      <a:pt x="33" y="0"/>
                      <a:pt x="54" y="1"/>
                      <a:pt x="54" y="1"/>
                    </a:cubicBezTo>
                    <a:cubicBezTo>
                      <a:pt x="62" y="1"/>
                      <a:pt x="68" y="8"/>
                      <a:pt x="68" y="15"/>
                    </a:cubicBezTo>
                    <a:cubicBezTo>
                      <a:pt x="68" y="23"/>
                      <a:pt x="62" y="29"/>
                      <a:pt x="54" y="29"/>
                    </a:cubicBezTo>
                    <a:cubicBezTo>
                      <a:pt x="54" y="29"/>
                      <a:pt x="54" y="29"/>
                      <a:pt x="53" y="29"/>
                    </a:cubicBezTo>
                    <a:cubicBezTo>
                      <a:pt x="51" y="29"/>
                      <a:pt x="43" y="30"/>
                      <a:pt x="36" y="37"/>
                    </a:cubicBezTo>
                    <a:cubicBezTo>
                      <a:pt x="29" y="44"/>
                      <a:pt x="29" y="52"/>
                      <a:pt x="29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62"/>
                      <a:pt x="23" y="68"/>
                      <a:pt x="15" y="68"/>
                    </a:cubicBezTo>
                    <a:cubicBezTo>
                      <a:pt x="7" y="68"/>
                      <a:pt x="1" y="62"/>
                      <a:pt x="1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99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318176" y="799302"/>
            <a:ext cx="11569024" cy="443198"/>
          </a:xfrm>
        </p:spPr>
        <p:txBody>
          <a:bodyPr/>
          <a:lstStyle/>
          <a:p>
            <a:r>
              <a:rPr lang="zh-CN" altLang="en-US" dirty="0"/>
              <a:t>实现全球互联的创新射频解决方案提供商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Qorvo</a:t>
            </a:r>
            <a:r>
              <a:rPr lang="en-US" sz="1800" baseline="100000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75" y="1663639"/>
            <a:ext cx="6768425" cy="4495861"/>
          </a:xfrm>
        </p:spPr>
        <p:txBody>
          <a:bodyPr vert="horz" lIns="0" tIns="45720" rIns="0" bIns="45720" rtlCol="0">
            <a:noAutofit/>
          </a:bodyPr>
          <a:lstStyle/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在制造能力、产品领先度、工程经验以及客户关系方面具有无可比拟的竞争优势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为全世界的领先客户提供丰富的新产品和技术路线图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全球拥有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,000名员工</a:t>
            </a: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上一财年营业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收入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亿美元</a:t>
            </a:r>
          </a:p>
          <a:p>
            <a:pPr marL="228600" indent="-228600" defTabSz="914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纳斯达克代码：QRVO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1186" y="66653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736711" y="3199994"/>
            <a:ext cx="1553027" cy="1488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9493038" y="3193644"/>
            <a:ext cx="1553027" cy="1488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8" name="Oval 47"/>
          <p:cNvSpPr/>
          <p:nvPr/>
        </p:nvSpPr>
        <p:spPr>
          <a:xfrm>
            <a:off x="8610418" y="1706474"/>
            <a:ext cx="1553027" cy="1488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93" y="1500739"/>
            <a:ext cx="1955966" cy="1874468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80241" y="2969806"/>
            <a:ext cx="1874468" cy="19559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>
            <a:off x="9297365" y="3005096"/>
            <a:ext cx="1955966" cy="187446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982" y="1885629"/>
            <a:ext cx="381745" cy="6460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651" y="3336459"/>
            <a:ext cx="544190" cy="70054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082" y="4882947"/>
            <a:ext cx="3269912" cy="1527996"/>
          </a:xfrm>
          <a:prstGeom prst="rect">
            <a:avLst/>
          </a:prstGeom>
        </p:spPr>
      </p:pic>
      <p:pic>
        <p:nvPicPr>
          <p:cNvPr id="9" name="Picture 8" descr="Globe_IoT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11" y="3388021"/>
            <a:ext cx="646176" cy="64617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ACA9977-2E20-4776-9BDE-A5C71358517F}"/>
              </a:ext>
            </a:extLst>
          </p:cNvPr>
          <p:cNvSpPr txBox="1"/>
          <p:nvPr/>
        </p:nvSpPr>
        <p:spPr>
          <a:xfrm>
            <a:off x="8906115" y="2607310"/>
            <a:ext cx="99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移动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设备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285C4E1-F0FF-4B25-973D-0ED92553140D}"/>
              </a:ext>
            </a:extLst>
          </p:cNvPr>
          <p:cNvSpPr txBox="1"/>
          <p:nvPr/>
        </p:nvSpPr>
        <p:spPr>
          <a:xfrm>
            <a:off x="7838848" y="4102963"/>
            <a:ext cx="1498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网络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基础设施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C5CBC0F-9702-4829-9ADA-2FFF8BF591D9}"/>
              </a:ext>
            </a:extLst>
          </p:cNvPr>
          <p:cNvSpPr txBox="1"/>
          <p:nvPr/>
        </p:nvSpPr>
        <p:spPr>
          <a:xfrm>
            <a:off x="9532221" y="4227741"/>
            <a:ext cx="147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200" b="0" i="0" dirty="0" err="1">
                <a:latin typeface="Arial Rounded MT Bold"/>
                <a:ea typeface="+mn-ea"/>
                <a:cs typeface="+mn-cs"/>
              </a:rPr>
              <a:t>国防和航天</a:t>
            </a:r>
            <a:endParaRPr lang="en-US" sz="1200" b="0" i="0" dirty="0">
              <a:latin typeface="Arial Rounded M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1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">
        <p:fade/>
      </p:transition>
    </mc:Choice>
    <mc:Fallback>
      <p:transition spd="med" advTm="1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10" y="0"/>
            <a:ext cx="3778415" cy="197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60410C6E-CEBB-491B-8869-E70AEEC910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521" y="3834878"/>
            <a:ext cx="830702" cy="762691"/>
          </a:xfrm>
          <a:prstGeom prst="rect">
            <a:avLst/>
          </a:prstGeom>
        </p:spPr>
      </p:pic>
      <p:sp>
        <p:nvSpPr>
          <p:cNvPr id="10241" name="Subtitle 1">
            <a:extLst>
              <a:ext uri="{FF2B5EF4-FFF2-40B4-BE49-F238E27FC236}">
                <a16:creationId xmlns="" xmlns:a16="http://schemas.microsoft.com/office/drawing/2014/main" id="{1B4CF06C-5725-0D4E-9806-8ED416BB202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9004" y="799198"/>
            <a:ext cx="11490507" cy="44319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Arial Rounded MT Bold" panose="020F0704030504030204" pitchFamily="34" charset="77"/>
              </a:rPr>
              <a:t>利用技术领先优势以优化产品组合</a:t>
            </a:r>
            <a:endParaRPr lang="en-US" altLang="en-US" dirty="0">
              <a:latin typeface="Arial Rounded MT Bold" panose="020F0704030504030204" pitchFamily="34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21842C8-F947-3943-B368-A426F51B2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17" y="291331"/>
            <a:ext cx="11493681" cy="5031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Arial Rounded MT Bold" panose="020F0704030504030204" pitchFamily="34" charset="0"/>
              </a:rPr>
              <a:t>Qorvo</a:t>
            </a:r>
            <a:r>
              <a:rPr lang="zh-CN" altLang="en-US" dirty="0">
                <a:latin typeface="Arial Rounded MT Bold" panose="020F0704030504030204" pitchFamily="34" charset="0"/>
              </a:rPr>
              <a:t>长期发展方向</a:t>
            </a:r>
            <a:r>
              <a:rPr lang="en-US" dirty="0">
                <a:latin typeface="Arial Rounded MT Bold" panose="020F0704030504030204" pitchFamily="34" charset="0"/>
              </a:rPr>
              <a:t>	</a:t>
            </a:r>
            <a:endParaRPr lang="en-US" dirty="0">
              <a:ea typeface="+mj-ea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="" xmlns:a16="http://schemas.microsoft.com/office/drawing/2014/main" id="{12FA5DB3-7507-4FB4-BC66-902AF6D1DDB3}"/>
              </a:ext>
            </a:extLst>
          </p:cNvPr>
          <p:cNvSpPr/>
          <p:nvPr/>
        </p:nvSpPr>
        <p:spPr>
          <a:xfrm rot="16200000">
            <a:off x="2176341" y="2523308"/>
            <a:ext cx="1714964" cy="4763774"/>
          </a:xfrm>
          <a:prstGeom prst="round2SameRect">
            <a:avLst>
              <a:gd name="adj1" fmla="val 1629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200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="" xmlns:a16="http://schemas.microsoft.com/office/drawing/2014/main" id="{C5D31BDF-EF60-4C86-A4F2-433C0A50303F}"/>
              </a:ext>
            </a:extLst>
          </p:cNvPr>
          <p:cNvSpPr/>
          <p:nvPr/>
        </p:nvSpPr>
        <p:spPr>
          <a:xfrm rot="16200000">
            <a:off x="2127254" y="632882"/>
            <a:ext cx="1858433" cy="4809068"/>
          </a:xfrm>
          <a:prstGeom prst="round2SameRect">
            <a:avLst>
              <a:gd name="adj1" fmla="val 1563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200" dirty="0"/>
          </a:p>
        </p:txBody>
      </p:sp>
      <p:sp>
        <p:nvSpPr>
          <p:cNvPr id="6" name="Flowchart: Merge 5">
            <a:extLst>
              <a:ext uri="{FF2B5EF4-FFF2-40B4-BE49-F238E27FC236}">
                <a16:creationId xmlns="" xmlns:a16="http://schemas.microsoft.com/office/drawing/2014/main" id="{0B9514A9-1332-4E98-9234-A26B79E07109}"/>
              </a:ext>
            </a:extLst>
          </p:cNvPr>
          <p:cNvSpPr/>
          <p:nvPr/>
        </p:nvSpPr>
        <p:spPr>
          <a:xfrm rot="16200000" flipV="1">
            <a:off x="1812364" y="855318"/>
            <a:ext cx="3063413" cy="4710126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7" name="Flowchart: Merge 6">
            <a:extLst>
              <a:ext uri="{FF2B5EF4-FFF2-40B4-BE49-F238E27FC236}">
                <a16:creationId xmlns="" xmlns:a16="http://schemas.microsoft.com/office/drawing/2014/main" id="{3A8ADB14-F007-4596-959F-5A463D7B87EF}"/>
              </a:ext>
            </a:extLst>
          </p:cNvPr>
          <p:cNvSpPr/>
          <p:nvPr/>
        </p:nvSpPr>
        <p:spPr>
          <a:xfrm rot="16200000" flipV="1">
            <a:off x="1890294" y="2473421"/>
            <a:ext cx="2907563" cy="4710127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7A8039F-E023-47C0-9879-606B19BC8D85}"/>
              </a:ext>
            </a:extLst>
          </p:cNvPr>
          <p:cNvSpPr txBox="1">
            <a:spLocks/>
          </p:cNvSpPr>
          <p:nvPr/>
        </p:nvSpPr>
        <p:spPr>
          <a:xfrm>
            <a:off x="9270582" y="3412821"/>
            <a:ext cx="2918243" cy="1329267"/>
          </a:xfrm>
          <a:prstGeom prst="rect">
            <a:avLst/>
          </a:prstGeom>
        </p:spPr>
        <p:txBody>
          <a:bodyPr vert="horz" lIns="0" tIns="45720" rIns="182880" bIns="45720" rtlCol="0">
            <a:noAutofit/>
          </a:bodyPr>
          <a:lstStyle>
            <a:lvl1pPr marL="232779" indent="-232779" algn="l" defTabSz="914445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5425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873" indent="-232779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7680" indent="-228612" algn="l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05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4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7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accent1"/>
                </a:solidFill>
              </a:rPr>
              <a:t>多元化发展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accent1"/>
                </a:solidFill>
              </a:rPr>
              <a:t>&gt; </a:t>
            </a:r>
            <a:r>
              <a:rPr lang="zh-CN" altLang="en-US" dirty="0">
                <a:solidFill>
                  <a:schemeClr val="accent1"/>
                </a:solidFill>
              </a:rPr>
              <a:t>行业平均增长速率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="" xmlns:a16="http://schemas.microsoft.com/office/drawing/2014/main" id="{848C79AF-9F3E-4B44-B7AD-6E2172768E4C}"/>
              </a:ext>
            </a:extLst>
          </p:cNvPr>
          <p:cNvSpPr txBox="1">
            <a:spLocks/>
          </p:cNvSpPr>
          <p:nvPr/>
        </p:nvSpPr>
        <p:spPr>
          <a:xfrm>
            <a:off x="1253244" y="2668940"/>
            <a:ext cx="1928275" cy="678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2779" indent="-232779" algn="l" defTabSz="914445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5425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873" indent="-232779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7680" indent="-228612" algn="l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05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4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7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None/>
            </a:pPr>
            <a:r>
              <a:rPr lang="en-CA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基础设施</a:t>
            </a:r>
            <a:endParaRPr lang="en-CA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buNone/>
            </a:pPr>
            <a:r>
              <a:rPr lang="en-CA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与国防产品</a:t>
            </a:r>
            <a:endParaRPr lang="en-CA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="" xmlns:a16="http://schemas.microsoft.com/office/drawing/2014/main" id="{8EE630F5-BAFE-4756-B8DE-FE6C25FE8F71}"/>
              </a:ext>
            </a:extLst>
          </p:cNvPr>
          <p:cNvSpPr txBox="1">
            <a:spLocks/>
          </p:cNvSpPr>
          <p:nvPr/>
        </p:nvSpPr>
        <p:spPr>
          <a:xfrm>
            <a:off x="1107269" y="4525392"/>
            <a:ext cx="2214016" cy="720190"/>
          </a:xfrm>
          <a:prstGeom prst="rect">
            <a:avLst/>
          </a:prstGeom>
        </p:spPr>
        <p:txBody>
          <a:bodyPr vert="horz" lIns="182880" tIns="45720" rIns="182880" bIns="45720" rtlCol="0">
            <a:noAutofit/>
          </a:bodyPr>
          <a:lstStyle>
            <a:lvl1pPr marL="232779" indent="-232779" algn="l" defTabSz="914445" rtl="0" eaLnBrk="1" latinLnBrk="0" hangingPunct="1">
              <a:lnSpc>
                <a:spcPct val="95000"/>
              </a:lnSpc>
              <a:spcBef>
                <a:spcPts val="1000"/>
              </a:spcBef>
              <a:buFont typeface="Arial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5425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873" indent="-232779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7680" indent="-228612" algn="l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05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724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7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None/>
            </a:pPr>
            <a:r>
              <a:rPr lang="en-CA" sz="2000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移动</a:t>
            </a:r>
            <a:endParaRPr lang="en-CA" sz="2000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buNone/>
            </a:pPr>
            <a:r>
              <a:rPr lang="en-CA" sz="2000" b="1" dirty="0" err="1">
                <a:solidFill>
                  <a:srgbClr val="009E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产品</a:t>
            </a:r>
            <a:endParaRPr lang="en-CA" sz="2000" b="1" dirty="0">
              <a:solidFill>
                <a:srgbClr val="009E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Qorvo Logo_ID_Brandline_Blk_R_RGB.pdf">
            <a:extLst>
              <a:ext uri="{FF2B5EF4-FFF2-40B4-BE49-F238E27FC236}">
                <a16:creationId xmlns="" xmlns:a16="http://schemas.microsoft.com/office/drawing/2014/main" id="{029E2338-2D10-4954-8541-4146283EDA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66"/>
          <a:stretch/>
        </p:blipFill>
        <p:spPr>
          <a:xfrm>
            <a:off x="9570135" y="2642348"/>
            <a:ext cx="1939830" cy="664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CF87D2-978C-4A53-8079-80DC9496820E}"/>
              </a:ext>
            </a:extLst>
          </p:cNvPr>
          <p:cNvSpPr txBox="1"/>
          <p:nvPr/>
        </p:nvSpPr>
        <p:spPr>
          <a:xfrm>
            <a:off x="1465325" y="1395279"/>
            <a:ext cx="150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产品线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6F9A85C-AC59-417F-895F-479B54244102}"/>
              </a:ext>
            </a:extLst>
          </p:cNvPr>
          <p:cNvSpPr txBox="1"/>
          <p:nvPr/>
        </p:nvSpPr>
        <p:spPr>
          <a:xfrm>
            <a:off x="4277267" y="1390220"/>
            <a:ext cx="133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增长点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8700216-4A6F-4D16-88C7-9DA24AE2D8A7}"/>
              </a:ext>
            </a:extLst>
          </p:cNvPr>
          <p:cNvSpPr txBox="1"/>
          <p:nvPr/>
        </p:nvSpPr>
        <p:spPr>
          <a:xfrm>
            <a:off x="6432610" y="1367847"/>
            <a:ext cx="169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市场方向</a:t>
            </a:r>
            <a:endParaRPr lang="en-US" baseline="30000" dirty="0"/>
          </a:p>
        </p:txBody>
      </p:sp>
      <p:sp>
        <p:nvSpPr>
          <p:cNvPr id="16" name="Oval 818">
            <a:extLst>
              <a:ext uri="{FF2B5EF4-FFF2-40B4-BE49-F238E27FC236}">
                <a16:creationId xmlns="" xmlns:a16="http://schemas.microsoft.com/office/drawing/2014/main" id="{0F62919D-B3C2-4376-84C6-86E308B3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763" y="5058093"/>
            <a:ext cx="611786" cy="5769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C0AEE79-302D-4824-916F-0A449EAC8578}"/>
              </a:ext>
            </a:extLst>
          </p:cNvPr>
          <p:cNvGrpSpPr/>
          <p:nvPr/>
        </p:nvGrpSpPr>
        <p:grpSpPr>
          <a:xfrm>
            <a:off x="7344104" y="3517024"/>
            <a:ext cx="609964" cy="571471"/>
            <a:chOff x="7714055" y="1532466"/>
            <a:chExt cx="1175946" cy="1161288"/>
          </a:xfrm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EE1DD2F0-EF5F-4C1B-AEFE-65BFBC19696D}"/>
                </a:ext>
              </a:extLst>
            </p:cNvPr>
            <p:cNvSpPr/>
            <p:nvPr/>
          </p:nvSpPr>
          <p:spPr>
            <a:xfrm>
              <a:off x="7714055" y="1532466"/>
              <a:ext cx="1161288" cy="11612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pic>
          <p:nvPicPr>
            <p:cNvPr id="33" name="Picture 32" descr="Defense.png">
              <a:extLst>
                <a:ext uri="{FF2B5EF4-FFF2-40B4-BE49-F238E27FC236}">
                  <a16:creationId xmlns="" xmlns:a16="http://schemas.microsoft.com/office/drawing/2014/main" id="{B5046A85-A6A1-4ED3-A190-C6E721CF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3469" y="1905000"/>
              <a:ext cx="966532" cy="66303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A2D4EE84-9E41-4276-A1E6-BCC43D0B73C7}"/>
              </a:ext>
            </a:extLst>
          </p:cNvPr>
          <p:cNvGrpSpPr/>
          <p:nvPr/>
        </p:nvGrpSpPr>
        <p:grpSpPr>
          <a:xfrm>
            <a:off x="7344103" y="2501699"/>
            <a:ext cx="602361" cy="589414"/>
            <a:chOff x="4197467" y="1535289"/>
            <a:chExt cx="1161288" cy="1197751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FC76AA1D-D60B-4B56-BA7C-9F2976E03D38}"/>
                </a:ext>
              </a:extLst>
            </p:cNvPr>
            <p:cNvSpPr/>
            <p:nvPr/>
          </p:nvSpPr>
          <p:spPr>
            <a:xfrm>
              <a:off x="4197467" y="1535289"/>
              <a:ext cx="1161288" cy="11612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pic>
          <p:nvPicPr>
            <p:cNvPr id="45" name="Picture 44" descr="Optical.png">
              <a:extLst>
                <a:ext uri="{FF2B5EF4-FFF2-40B4-BE49-F238E27FC236}">
                  <a16:creationId xmlns="" xmlns:a16="http://schemas.microsoft.com/office/drawing/2014/main" id="{E9F631DB-CFE0-417A-A770-38E6964B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7104" y="1738787"/>
              <a:ext cx="784749" cy="994253"/>
            </a:xfrm>
            <a:prstGeom prst="rect">
              <a:avLst/>
            </a:prstGeom>
          </p:spPr>
        </p:pic>
      </p:grp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32C26F9-752F-436F-BA04-F8D61C72935F}"/>
              </a:ext>
            </a:extLst>
          </p:cNvPr>
          <p:cNvSpPr/>
          <p:nvPr/>
        </p:nvSpPr>
        <p:spPr>
          <a:xfrm>
            <a:off x="7360970" y="1904303"/>
            <a:ext cx="381501" cy="393736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2D645ADA-E796-41B3-B74E-E489CB1CE645}"/>
              </a:ext>
            </a:extLst>
          </p:cNvPr>
          <p:cNvSpPr/>
          <p:nvPr/>
        </p:nvSpPr>
        <p:spPr>
          <a:xfrm>
            <a:off x="6785966" y="2714431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4D8CEA6C-EB33-49F9-94A0-79B573B6B5C0}"/>
              </a:ext>
            </a:extLst>
          </p:cNvPr>
          <p:cNvSpPr/>
          <p:nvPr/>
        </p:nvSpPr>
        <p:spPr>
          <a:xfrm>
            <a:off x="7353556" y="3224761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3C8E257B-4815-4300-88A5-3ECC4424FC0A}"/>
              </a:ext>
            </a:extLst>
          </p:cNvPr>
          <p:cNvSpPr/>
          <p:nvPr/>
        </p:nvSpPr>
        <p:spPr>
          <a:xfrm>
            <a:off x="6452655" y="3688093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E72A575C-364D-4899-AFED-FD81A1F546C6}"/>
              </a:ext>
            </a:extLst>
          </p:cNvPr>
          <p:cNvSpPr/>
          <p:nvPr/>
        </p:nvSpPr>
        <p:spPr>
          <a:xfrm>
            <a:off x="7000325" y="3712841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5A636D26-D1BE-407D-A4B2-B016E974A57F}"/>
              </a:ext>
            </a:extLst>
          </p:cNvPr>
          <p:cNvSpPr/>
          <p:nvPr/>
        </p:nvSpPr>
        <p:spPr>
          <a:xfrm>
            <a:off x="7414201" y="4185902"/>
            <a:ext cx="347264" cy="34107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96ACBA10-8313-4715-AF38-80B30DB07B2F}"/>
              </a:ext>
            </a:extLst>
          </p:cNvPr>
          <p:cNvSpPr/>
          <p:nvPr/>
        </p:nvSpPr>
        <p:spPr>
          <a:xfrm>
            <a:off x="6875112" y="4593986"/>
            <a:ext cx="397624" cy="391748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47F25038-7D42-43D1-95D8-37BDFDD44ED9}"/>
              </a:ext>
            </a:extLst>
          </p:cNvPr>
          <p:cNvSpPr/>
          <p:nvPr/>
        </p:nvSpPr>
        <p:spPr>
          <a:xfrm>
            <a:off x="7532670" y="5269598"/>
            <a:ext cx="348768" cy="354084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3449DD9-CA43-443D-AE30-66A47DD1B9AD}"/>
              </a:ext>
            </a:extLst>
          </p:cNvPr>
          <p:cNvSpPr/>
          <p:nvPr/>
        </p:nvSpPr>
        <p:spPr>
          <a:xfrm>
            <a:off x="7922186" y="4122057"/>
            <a:ext cx="274320" cy="274320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sp>
        <p:nvSpPr>
          <p:cNvPr id="69" name="Flowchart: Merge 68">
            <a:extLst>
              <a:ext uri="{FF2B5EF4-FFF2-40B4-BE49-F238E27FC236}">
                <a16:creationId xmlns="" xmlns:a16="http://schemas.microsoft.com/office/drawing/2014/main" id="{C8F010DE-4710-4774-9CDC-87DECDF700AA}"/>
              </a:ext>
            </a:extLst>
          </p:cNvPr>
          <p:cNvSpPr/>
          <p:nvPr/>
        </p:nvSpPr>
        <p:spPr>
          <a:xfrm rot="16200000">
            <a:off x="6730672" y="3781783"/>
            <a:ext cx="4471336" cy="414715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24397D30-324F-4762-AEB1-CEF94748B52E}"/>
              </a:ext>
            </a:extLst>
          </p:cNvPr>
          <p:cNvGrpSpPr/>
          <p:nvPr/>
        </p:nvGrpSpPr>
        <p:grpSpPr>
          <a:xfrm>
            <a:off x="4632618" y="4795352"/>
            <a:ext cx="555767" cy="542998"/>
            <a:chOff x="7014342" y="3917643"/>
            <a:chExt cx="876820" cy="876820"/>
          </a:xfrm>
        </p:grpSpPr>
        <p:sp>
          <p:nvSpPr>
            <p:cNvPr id="71" name="Rounded Rectangle 114">
              <a:extLst>
                <a:ext uri="{FF2B5EF4-FFF2-40B4-BE49-F238E27FC236}">
                  <a16:creationId xmlns="" xmlns:a16="http://schemas.microsoft.com/office/drawing/2014/main" id="{476D002D-7867-4D30-99C9-5F8DA6271397}"/>
                </a:ext>
              </a:extLst>
            </p:cNvPr>
            <p:cNvSpPr/>
            <p:nvPr/>
          </p:nvSpPr>
          <p:spPr>
            <a:xfrm>
              <a:off x="7014342" y="3917643"/>
              <a:ext cx="876820" cy="876820"/>
            </a:xfrm>
            <a:prstGeom prst="roundRect">
              <a:avLst>
                <a:gd name="adj" fmla="val 954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2" name="Picture 71" descr="specs.png">
              <a:extLst>
                <a:ext uri="{FF2B5EF4-FFF2-40B4-BE49-F238E27FC236}">
                  <a16:creationId xmlns="" xmlns:a16="http://schemas.microsoft.com/office/drawing/2014/main" id="{DE89976D-C606-4C2A-8CDD-D9BDB244F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6788" y="3990089"/>
              <a:ext cx="731928" cy="7319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Subtitle 1">
            <a:extLst>
              <a:ext uri="{FF2B5EF4-FFF2-40B4-BE49-F238E27FC236}">
                <a16:creationId xmlns="" xmlns:a16="http://schemas.microsoft.com/office/drawing/2014/main" id="{05A501D0-A088-4052-85E6-08F294C18F26}"/>
              </a:ext>
            </a:extLst>
          </p:cNvPr>
          <p:cNvSpPr txBox="1">
            <a:spLocks/>
          </p:cNvSpPr>
          <p:nvPr/>
        </p:nvSpPr>
        <p:spPr>
          <a:xfrm>
            <a:off x="4341812" y="5300409"/>
            <a:ext cx="1137377" cy="501676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0" indent="0" algn="l" defTabSz="914445" rtl="0" eaLnBrk="1" latinLnBrk="0" hangingPunct="1">
              <a:lnSpc>
                <a:spcPct val="95000"/>
              </a:lnSpc>
              <a:spcBef>
                <a:spcPts val="0"/>
              </a:spcBef>
              <a:buFont typeface="Arial"/>
              <a:buNone/>
              <a:tabLst/>
              <a:defRPr 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58" indent="0" algn="ctr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15" indent="0" algn="ctr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 Rounded MT Bold" panose="020F070403050403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373" indent="0" algn="ctr" defTabSz="914445" rtl="0" eaLnBrk="1" latinLnBrk="0" hangingPunct="1">
              <a:lnSpc>
                <a:spcPct val="9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30" indent="0" algn="ctr" defTabSz="914445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289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747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04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662" indent="0" algn="ctr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400" dirty="0">
                <a:solidFill>
                  <a:prstClr val="black"/>
                </a:solidFill>
              </a:rPr>
              <a:t>Content Expansion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7D140F0A-3A5E-4E7C-9346-526C60284B53}"/>
              </a:ext>
            </a:extLst>
          </p:cNvPr>
          <p:cNvGrpSpPr/>
          <p:nvPr/>
        </p:nvGrpSpPr>
        <p:grpSpPr>
          <a:xfrm>
            <a:off x="4592656" y="3032080"/>
            <a:ext cx="645732" cy="576426"/>
            <a:chOff x="4191728" y="2967069"/>
            <a:chExt cx="815809" cy="777240"/>
          </a:xfrm>
        </p:grpSpPr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818EB710-C8F1-483E-A31A-C8FCD440FBAA}"/>
                </a:ext>
              </a:extLst>
            </p:cNvPr>
            <p:cNvSpPr/>
            <p:nvPr/>
          </p:nvSpPr>
          <p:spPr>
            <a:xfrm>
              <a:off x="4191728" y="2967069"/>
              <a:ext cx="777240" cy="7772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pic>
          <p:nvPicPr>
            <p:cNvPr id="76" name="Picture 75" descr="IotIcon.pdf">
              <a:extLst>
                <a:ext uri="{FF2B5EF4-FFF2-40B4-BE49-F238E27FC236}">
                  <a16:creationId xmlns="" xmlns:a16="http://schemas.microsoft.com/office/drawing/2014/main" id="{193CB19D-B5B9-45CA-8C53-D9B64BEC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540" y="2999474"/>
              <a:ext cx="807997" cy="716526"/>
            </a:xfrm>
            <a:prstGeom prst="rect">
              <a:avLst/>
            </a:prstGeom>
          </p:spPr>
        </p:pic>
      </p:grp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70477836-E4C5-46F7-B24D-7C658919C6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7273" y1="13043" x2="77273" y2="13043"/>
                        <a14:foregroundMark x1="62727" y1="39130" x2="62727" y2="39130"/>
                        <a14:foregroundMark x1="74545" y1="31884" x2="74545" y2="31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7852" y="3969480"/>
            <a:ext cx="869888" cy="54565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79D4B37B-E7B1-459B-936B-5A8EA7CF002A}"/>
              </a:ext>
            </a:extLst>
          </p:cNvPr>
          <p:cNvSpPr txBox="1"/>
          <p:nvPr/>
        </p:nvSpPr>
        <p:spPr>
          <a:xfrm>
            <a:off x="4658744" y="357714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IoT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374D1C24-13B2-474D-B76B-1A8CC26F3031}"/>
              </a:ext>
            </a:extLst>
          </p:cNvPr>
          <p:cNvSpPr txBox="1"/>
          <p:nvPr/>
        </p:nvSpPr>
        <p:spPr>
          <a:xfrm>
            <a:off x="606641" y="6126562"/>
            <a:ext cx="5486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资料来源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《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工业报告和管理预估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》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E682C5D5-75F5-4B08-8CF5-2BEB3D229AE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170" y="2027782"/>
            <a:ext cx="589379" cy="58937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65B5FD88-EFE2-4D2C-9E16-7D1E9232625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450"/>
          <a:stretch/>
        </p:blipFill>
        <p:spPr>
          <a:xfrm>
            <a:off x="6612319" y="3038989"/>
            <a:ext cx="637546" cy="65389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302E1878-48AA-443D-B52D-38A61183D3A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433" y="4610933"/>
            <a:ext cx="614275" cy="614275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1C80909-5D75-419D-9922-1AFAC715B574}"/>
              </a:ext>
            </a:extLst>
          </p:cNvPr>
          <p:cNvSpPr txBox="1"/>
          <p:nvPr/>
        </p:nvSpPr>
        <p:spPr>
          <a:xfrm>
            <a:off x="6295394" y="5671611"/>
            <a:ext cx="215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快速的市场增长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3E0E0A9-0F3F-43C6-963A-CCDA18C2BC5A}"/>
              </a:ext>
            </a:extLst>
          </p:cNvPr>
          <p:cNvGrpSpPr/>
          <p:nvPr/>
        </p:nvGrpSpPr>
        <p:grpSpPr>
          <a:xfrm>
            <a:off x="4541711" y="2084989"/>
            <a:ext cx="696675" cy="835232"/>
            <a:chOff x="5195363" y="3968286"/>
            <a:chExt cx="903943" cy="1163477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35C3573-2A4C-4A21-A7C3-916BA95B1415}"/>
                </a:ext>
              </a:extLst>
            </p:cNvPr>
            <p:cNvSpPr txBox="1"/>
            <p:nvPr/>
          </p:nvSpPr>
          <p:spPr>
            <a:xfrm>
              <a:off x="5195363" y="4703030"/>
              <a:ext cx="903943" cy="42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GaN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8D325A77-0320-4F1B-B96B-A571DE31DEF0}"/>
                </a:ext>
              </a:extLst>
            </p:cNvPr>
            <p:cNvSpPr/>
            <p:nvPr/>
          </p:nvSpPr>
          <p:spPr>
            <a:xfrm>
              <a:off x="5254606" y="3968286"/>
              <a:ext cx="798011" cy="798011"/>
            </a:xfrm>
            <a:prstGeom prst="ellipse">
              <a:avLst/>
            </a:prstGeom>
            <a:solidFill>
              <a:srgbClr val="009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200" dirty="0"/>
            </a:p>
          </p:txBody>
        </p:sp>
        <p:pic>
          <p:nvPicPr>
            <p:cNvPr id="60" name="Picture 59" descr="WaferIcon.pdf">
              <a:extLst>
                <a:ext uri="{FF2B5EF4-FFF2-40B4-BE49-F238E27FC236}">
                  <a16:creationId xmlns="" xmlns:a16="http://schemas.microsoft.com/office/drawing/2014/main" id="{0F8AB37E-F17E-489A-8E1E-7336C194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608" y="4053967"/>
              <a:ext cx="712020" cy="62067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41FFE361-C799-401F-9BAF-A071F407F5E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432" y="5141929"/>
            <a:ext cx="393169" cy="3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8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7">
        <p:fade/>
      </p:transition>
    </mc:Choice>
    <mc:Fallback>
      <p:transition spd="med" advTm="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4" y="1112520"/>
            <a:ext cx="9914739" cy="34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PAC</a:t>
            </a:r>
            <a:r>
              <a:rPr lang="en-US" altLang="zh-CN" baseline="50000" dirty="0">
                <a:latin typeface="Arial"/>
                <a:cs typeface="Arial"/>
              </a:rPr>
              <a:t>®</a:t>
            </a:r>
            <a:r>
              <a:rPr lang="zh-CN" altLang="en-US" dirty="0"/>
              <a:t>芯片的电机控制框图</a:t>
            </a:r>
            <a:endParaRPr lang="en-US" dirty="0"/>
          </a:p>
        </p:txBody>
      </p:sp>
      <p:sp>
        <p:nvSpPr>
          <p:cNvPr id="37896" name="AutoShape 8" descr="https://www.ryobitools.com/assets/logo-ryobi.svg"/>
          <p:cNvSpPr>
            <a:spLocks noChangeAspect="1" noChangeArrowheads="1"/>
          </p:cNvSpPr>
          <p:nvPr/>
        </p:nvSpPr>
        <p:spPr bwMode="auto">
          <a:xfrm>
            <a:off x="155581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AutoShape 8" descr="data:image/png;base64,%20iVBORw0KGgoAAAANSUhEUgAAAGEAAABgCAMAAAA6hOw0AAAAAXNSR0IArs4c6QAAAARnQU1BAACxjwv8YQUAAADDUExURQAAAAAAAAAAAAAAAAAAAAAAAAAAAAAAAAAAAAAAAAAAAAAAAAAAAAAAAAAAAAAAAAAAAAAAAAAAAAAAAAAAAAAAAAAAAAAAAAAAAAAAAAAAAAAAAAAAAAAAAAAAAAAAAAAAAAAAAAAAAAAAAAAAAAAAAAAAAAAAAAAAAAAAAAAAAAAAAAAAAAAAAAAAAAAAAAAAAAAAAAAAAAAAAAAAAAAAAAAAAAAAAAAAAAAAAAAAAAAAAAAAAAAAAAAAAAAAAAAAAEBwqyAAAABAdFJOUwAECAwQFBgcICQoLDA0ODxAREhMUFRYXGBkaGxwdHh8gIOHi4+Tl5ufo6err7O3u7/Dx8vP09fb3+Pn6+/z9/tAXf2zAAAACXBIWXMAAA7DAAAOwwHHb6hkAAAEh0lEQVRoQ+2YDVMiORCGgwh6fpxzHriuqKCLLgsrnweyCE7+/6/a7s6bSTKwCHM7VVdX81TJTBomDzPpdIKqoKCgoOB/wHH3dTW6QQNUnqfvk2YJLUOpOXmffq2gtQeXK828+N2d/5DY5BBt5nAiscU52jtz9CYXat1CgCi/ItZFgOki9lpGYFcecaFeIUDcIKT1H4godYKI1p8R2ZUXXKf1KSJKPSGidR0RpeqIaP2EyK7kb8j/KR0tcaE/0nPEeggwPcTm+460qr/LhQM/Wy9Mgk395K/MJLb8E+09OPnVjGsdoGU4aPGMO0Lrv8Th9eP36bz/1DhDgChdtIfj+bTXvESAie6+jueTbrMW1pKPOLizA00TGIlTurXTXOtxZGIqGiJCk/p6D8ftAlcJcadKsciMqKXP0+TUzRpm+rdcvQOfcEXCwMtey/zAZa8ldvNkO+7OLcfqFmeOmqrhzOFNnm2UTN32+aS+48zRVg84c/TRQ5TChBPO+LPuofCYPCtumznIcGusBvQaxpboIn3HCFu4/MzcI+Zv/w9b47G0GR7huMx9uicqd2lzO6VA1NKhUMcZ5MP39Dd2vT3wg2zQX/xF2kxnSi9JDQgVCFo4LT87Q8S98fLZdoYWn/LnJi1pM51nfkEfKQVi4JBDJ56hj5OaZ7DFve0ZOMln6ITwFQiBS4oslWewnVQ9g03Uumc45ldvk5AsMWkDX/PiGyJzfPXmSauCk6pnUPwoa+iFarNXGBAC/FDulXu7Xo7l+M03yGDRxJbvY+jItuMRvQSClIFzMLLfkfiiTJbeBAZOOLb6Bk6uIXoJBKGBF9647BWEgWrL8SwwmDX7JjDwpFmZAmsFsbl/iVmuKTDxC8LS1B+arr5BJj5ZfQPf/kKG+twK6nVRSM8Wzuq2t5mhzJVHRiXHN8jDJGtg6OvFCfdxgcoW065HFNKzhbu5Um6x4bLHw9pMGTghyBoY7tcFRsHHBCov7xVJbUtbBoL2EmR4H3R4J0yGOzo0UobzDQJRmBNwNv3R8HZyxEhVXxb39NZQj3mJieZsKHXfujSqgUFIC1iBEw9XzwikBxlGZtdVnbmVZs2wLiAFjh5c+R22JD/YbV31CifG0JIENIZNgk1wojiCHekFjiAxbBrkX3NqPmbxd9VtfYszgzXsJ0hvNiYIE5xVgQKGPQUoEwlxslE1b/gKY7jcU6BG5pMJ9legNXsKYxDquwsYXh+OZRa7rYi7NadwBlOBdhZsMvjPLlGQYcabzr0FGwzh4FhFK6tg3RAKEkUrFKz+kugupA1WMIvs4mUUV6EgNR+3kRh6UpUSQdWtj264swgSw5rAW4KtIpPAGjYI1hTZBDA0WFCyP5khSCkyCmBgEsHICgJFVoEzOIH/oz9RfMsqYEObj5sFpAh/OO4vIMNWAS+leIfJIFDzDwSB4i2DQEkibhN4CrP8ZGG7IFHkJ4AiT4Eo8hWQYpiz4F9Qttv7XvgPsd9G2e42TG39/RSCD8ldID/QchXY/W1+AijyFIgiXwEpOjkLCgoKCj5GqZ8RQTKcUGwR2gAAAABJRU5ErkJggg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Rounded Rectangle 15"/>
          <p:cNvSpPr/>
          <p:nvPr/>
        </p:nvSpPr>
        <p:spPr>
          <a:xfrm>
            <a:off x="2267188" y="1234440"/>
            <a:ext cx="4682252" cy="3471496"/>
          </a:xfrm>
          <a:prstGeom prst="roundRect">
            <a:avLst>
              <a:gd name="adj" fmla="val 5725"/>
            </a:avLst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0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32751"/>
              </p:ext>
            </p:extLst>
          </p:nvPr>
        </p:nvGraphicFramePr>
        <p:xfrm>
          <a:off x="325127" y="4825316"/>
          <a:ext cx="11521440" cy="1341120"/>
        </p:xfrm>
        <a:graphic>
          <a:graphicData uri="http://schemas.openxmlformats.org/drawingml/2006/table">
            <a:tbl>
              <a:tblPr firstRow="1" bandRow="1"/>
              <a:tblGrid>
                <a:gridCol w="255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6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2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2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Solution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Description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IC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 number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j-lt"/>
                          <a:ea typeface="楷体_GB2312" pitchFamily="49" charset="-122"/>
                        </a:rPr>
                        <a:t>Cost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  <a:cs typeface="+mn-cs"/>
                        </a:rPr>
                        <a:t>Discrete 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+mj-lt"/>
                        </a:rPr>
                        <a:t>Extra</a:t>
                      </a:r>
                      <a:r>
                        <a:rPr lang="en-US" altLang="zh-CN" sz="15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+mj-lt"/>
                        </a:rPr>
                        <a:t>DC/DC, LDO, MCU, Gate Driver x3, </a:t>
                      </a:r>
                      <a:r>
                        <a:rPr lang="en-US" altLang="zh-CN" sz="1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OpAmp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  <a:cs typeface="+mn-cs"/>
                        </a:rPr>
                        <a:t>Medium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marL="0" algn="l" defTabSz="913856" rtl="0" eaLnBrk="1" latinLnBrk="0" hangingPunct="1"/>
                      <a:r>
                        <a:rPr lang="en-US" altLang="zh-CN" sz="1500" b="1" kern="1200" dirty="0">
                          <a:solidFill>
                            <a:schemeClr val="tx1"/>
                          </a:solidFill>
                          <a:latin typeface="+mj-lt"/>
                          <a:ea typeface="楷体_GB2312" pitchFamily="49" charset="-122"/>
                          <a:cs typeface="+mn-cs"/>
                        </a:rPr>
                        <a:t>Integrated</a:t>
                      </a:r>
                      <a:r>
                        <a:rPr lang="en-US" altLang="zh-CN" sz="1500" b="1" kern="1200" baseline="0" dirty="0">
                          <a:solidFill>
                            <a:schemeClr val="tx1"/>
                          </a:solidFill>
                          <a:latin typeface="+mj-lt"/>
                          <a:ea typeface="楷体_GB2312" pitchFamily="49" charset="-122"/>
                          <a:cs typeface="+mn-cs"/>
                        </a:rPr>
                        <a:t> Power Module </a:t>
                      </a:r>
                      <a:endParaRPr lang="zh-CN" altLang="en-US" sz="1500" b="1" kern="1200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+mj-lt"/>
                        </a:rPr>
                        <a:t>Extra DC/DC, LDO, MCU, IPM, </a:t>
                      </a:r>
                      <a:r>
                        <a:rPr lang="en-US" altLang="zh-CN" sz="15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OpAmp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楷体_GB2312" pitchFamily="49" charset="-122"/>
                          <a:cs typeface="+mn-cs"/>
                        </a:rPr>
                        <a:t>High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+mj-lt"/>
                        <a:ea typeface="楷体_GB2312" pitchFamily="49" charset="-122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500" b="0" dirty="0">
                          <a:solidFill>
                            <a:srgbClr val="FF0000"/>
                          </a:solidFill>
                          <a:latin typeface="+mj-lt"/>
                        </a:rPr>
                        <a:t>PAC </a:t>
                      </a:r>
                      <a:r>
                        <a:rPr lang="en-US" altLang="zh-CN" sz="1500" b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Enabled Solution</a:t>
                      </a:r>
                      <a:endParaRPr lang="zh-CN" altLang="en-US" sz="15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500" b="0" dirty="0">
                          <a:solidFill>
                            <a:srgbClr val="FF0000"/>
                          </a:solidFill>
                          <a:latin typeface="+mj-lt"/>
                        </a:rPr>
                        <a:t>One PAC device</a:t>
                      </a:r>
                      <a:endParaRPr lang="zh-CN" altLang="en-US" sz="15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1pPr>
                      <a:lvl2pPr marL="45708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2pPr>
                      <a:lvl3pPr marL="91417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3pPr>
                      <a:lvl4pPr marL="137126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4pPr>
                      <a:lvl5pPr marL="1828360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5pPr>
                      <a:lvl6pPr marL="2285445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6pPr>
                      <a:lvl7pPr marL="2742539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7pPr>
                      <a:lvl8pPr marL="3199627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8pPr>
                      <a:lvl9pPr marL="3656716" algn="l" defTabSz="914179" rtl="0" eaLnBrk="1" latinLnBrk="0" hangingPunct="1">
                        <a:defRPr sz="19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  <a:cs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楷体_GB2312" pitchFamily="49" charset="-122"/>
                          <a:cs typeface="Calibri"/>
                        </a:rPr>
                        <a:t>Low</a:t>
                      </a:r>
                      <a:endParaRPr kumimoji="0" lang="zh-CN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楷体_GB2312" pitchFamily="49" charset="-122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A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1845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6">
        <p:fade/>
      </p:transition>
    </mc:Choice>
    <mc:Fallback>
      <p:transition spd="med" advTm="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PAC</a:t>
            </a:r>
            <a:r>
              <a:rPr lang="en-US" altLang="zh-CN" baseline="50000" dirty="0">
                <a:latin typeface="Arial"/>
                <a:cs typeface="Arial"/>
              </a:rPr>
              <a:t>®</a:t>
            </a:r>
            <a:r>
              <a:rPr lang="zh-CN" altLang="en-US" dirty="0"/>
              <a:t>架构及差异化的特点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3"/>
          </p:nvPr>
        </p:nvSpPr>
        <p:spPr>
          <a:xfrm>
            <a:off x="319088" y="799310"/>
            <a:ext cx="11549062" cy="443172"/>
          </a:xfrm>
        </p:spPr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smtClean="0"/>
              <a:t>Cortex-M</a:t>
            </a:r>
            <a:r>
              <a:rPr lang="zh-CN" altLang="en-US" dirty="0" smtClean="0"/>
              <a:t>平台</a:t>
            </a:r>
            <a:r>
              <a:rPr lang="zh-CN" altLang="en-US" dirty="0"/>
              <a:t>以及复杂的电源</a:t>
            </a:r>
            <a:r>
              <a:rPr lang="en-US" altLang="zh-CN" dirty="0"/>
              <a:t>/</a:t>
            </a:r>
            <a:r>
              <a:rPr lang="zh-CN" altLang="en-US" dirty="0"/>
              <a:t>模拟外设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" y="1486846"/>
            <a:ext cx="4956099" cy="442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407023" y="1372084"/>
            <a:ext cx="673825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高性能“</a:t>
            </a:r>
            <a:r>
              <a:rPr lang="en-US" altLang="zh-CN" sz="1200" b="1" dirty="0">
                <a:solidFill>
                  <a:schemeClr val="tx2"/>
                </a:solidFill>
                <a:cs typeface="Times New Roman"/>
              </a:rPr>
              <a:t>all-in-one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”的电源管理器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集成支持高达</a:t>
            </a:r>
            <a:r>
              <a:rPr lang="en-US" altLang="zh-CN" sz="1200" dirty="0">
                <a:cs typeface="Times New Roman"/>
              </a:rPr>
              <a:t>600V</a:t>
            </a:r>
            <a:r>
              <a:rPr lang="zh-CN" altLang="zh-CN" sz="1200" dirty="0">
                <a:cs typeface="Times New Roman"/>
              </a:rPr>
              <a:t>的开关电源控制器，可以配置为</a:t>
            </a:r>
            <a:r>
              <a:rPr lang="en-US" altLang="zh-CN" sz="1200" dirty="0" err="1">
                <a:cs typeface="Times New Roman"/>
              </a:rPr>
              <a:t>Flyback</a:t>
            </a:r>
            <a:r>
              <a:rPr lang="zh-CN" altLang="zh-CN" sz="1200" dirty="0">
                <a:cs typeface="Times New Roman"/>
              </a:rPr>
              <a:t>、高压</a:t>
            </a:r>
            <a:r>
              <a:rPr lang="en-US" altLang="zh-CN" sz="1200" dirty="0">
                <a:cs typeface="Times New Roman"/>
              </a:rPr>
              <a:t>Buck</a:t>
            </a:r>
            <a:r>
              <a:rPr lang="zh-CN" altLang="zh-CN" sz="1200" dirty="0">
                <a:cs typeface="Times New Roman"/>
              </a:rPr>
              <a:t>或</a:t>
            </a:r>
            <a:r>
              <a:rPr lang="en-US" altLang="zh-CN" sz="1200" dirty="0">
                <a:cs typeface="Times New Roman"/>
              </a:rPr>
              <a:t>SEPIC</a:t>
            </a:r>
            <a:r>
              <a:rPr lang="zh-CN" altLang="zh-CN" sz="1200" dirty="0">
                <a:cs typeface="Times New Roman"/>
              </a:rPr>
              <a:t>拓扑，集成多路线性稳压器用于芯片内部供电</a:t>
            </a:r>
            <a:r>
              <a:rPr lang="zh-CN" altLang="en-US" sz="1200" dirty="0">
                <a:cs typeface="Times New Roman"/>
              </a:rPr>
              <a:t>；</a:t>
            </a:r>
            <a:endParaRPr lang="zh-CN" altLang="zh-CN" sz="1200" dirty="0"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en-US" altLang="zh-CN" sz="1200" dirty="0">
                <a:cs typeface="Times New Roman"/>
              </a:rPr>
              <a:t>18uA</a:t>
            </a:r>
            <a:r>
              <a:rPr lang="zh-CN" altLang="zh-CN" sz="1200" dirty="0">
                <a:cs typeface="Times New Roman"/>
              </a:rPr>
              <a:t>的超低待机功耗</a:t>
            </a:r>
            <a:r>
              <a:rPr lang="zh-CN" altLang="en-US" sz="1200" dirty="0">
                <a:cs typeface="Times New Roman"/>
              </a:rPr>
              <a:t>；</a:t>
            </a:r>
            <a:endParaRPr lang="zh-CN" altLang="zh-CN" sz="1200" dirty="0"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灵活多级别的电源和温度监控</a:t>
            </a:r>
            <a:r>
              <a:rPr lang="zh-CN" altLang="en-US" sz="1200" dirty="0" smtClean="0">
                <a:cs typeface="Times New Roman"/>
              </a:rPr>
              <a:t>。</a:t>
            </a:r>
            <a:endParaRPr lang="zh-CN" altLang="zh-CN" sz="1200" dirty="0"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07023" y="2772467"/>
            <a:ext cx="6092825" cy="774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马达控制专用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的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栅极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预驱动器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集成高至</a:t>
            </a:r>
            <a:r>
              <a:rPr lang="en-US" altLang="zh-CN" sz="1200" dirty="0">
                <a:cs typeface="Times New Roman"/>
              </a:rPr>
              <a:t>2A</a:t>
            </a:r>
            <a:r>
              <a:rPr lang="zh-CN" altLang="zh-CN" sz="1200" dirty="0">
                <a:cs typeface="Times New Roman"/>
              </a:rPr>
              <a:t>驱动能力的高低侧栅极驱动器，可以灵活配置的传输延迟和故障检测</a:t>
            </a:r>
            <a:r>
              <a:rPr lang="zh-CN" altLang="zh-CN" sz="1200" dirty="0" smtClean="0">
                <a:cs typeface="Times New Roman"/>
              </a:rPr>
              <a:t>。</a:t>
            </a:r>
            <a:endParaRPr lang="en-US" altLang="zh-CN" sz="1200" b="1" dirty="0">
              <a:solidFill>
                <a:schemeClr val="tx2"/>
              </a:solidFill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07023" y="3486078"/>
            <a:ext cx="6092825" cy="20826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专有的可配置模拟前端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集成高性能的</a:t>
            </a:r>
            <a:r>
              <a:rPr lang="en-US" altLang="zh-CN" sz="1200" dirty="0">
                <a:cs typeface="Times New Roman"/>
              </a:rPr>
              <a:t>3</a:t>
            </a:r>
            <a:r>
              <a:rPr lang="zh-CN" altLang="zh-CN" sz="1200" dirty="0">
                <a:cs typeface="Times New Roman"/>
              </a:rPr>
              <a:t>路差分</a:t>
            </a:r>
            <a:r>
              <a:rPr lang="en-US" altLang="zh-CN" sz="1200" dirty="0">
                <a:cs typeface="Times New Roman"/>
              </a:rPr>
              <a:t>PGA</a:t>
            </a:r>
            <a:r>
              <a:rPr lang="zh-CN" altLang="zh-CN" sz="1200" dirty="0">
                <a:cs typeface="Times New Roman"/>
              </a:rPr>
              <a:t>和</a:t>
            </a:r>
            <a:r>
              <a:rPr lang="en-US" altLang="zh-CN" sz="1200" dirty="0">
                <a:cs typeface="Times New Roman"/>
              </a:rPr>
              <a:t>4</a:t>
            </a:r>
            <a:r>
              <a:rPr lang="zh-CN" altLang="zh-CN" sz="1200" dirty="0">
                <a:cs typeface="Times New Roman"/>
              </a:rPr>
              <a:t>路单端</a:t>
            </a:r>
            <a:r>
              <a:rPr lang="en-US" altLang="zh-CN" sz="1200" dirty="0">
                <a:cs typeface="Times New Roman"/>
              </a:rPr>
              <a:t>PGA</a:t>
            </a:r>
            <a:r>
              <a:rPr lang="zh-CN" altLang="zh-CN" sz="1200" dirty="0">
                <a:cs typeface="Times New Roman"/>
              </a:rPr>
              <a:t>用于电压电流采样。</a:t>
            </a: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用于</a:t>
            </a:r>
            <a:r>
              <a:rPr lang="en-US" altLang="zh-CN" sz="1200" dirty="0" err="1">
                <a:cs typeface="Times New Roman"/>
              </a:rPr>
              <a:t>Sensorless</a:t>
            </a:r>
            <a:r>
              <a:rPr lang="en-US" altLang="zh-CN" sz="1200" dirty="0">
                <a:cs typeface="Times New Roman"/>
              </a:rPr>
              <a:t> BLDC</a:t>
            </a:r>
            <a:r>
              <a:rPr lang="zh-CN" altLang="zh-CN" sz="1200" dirty="0">
                <a:cs typeface="Times New Roman"/>
              </a:rPr>
              <a:t>过零点检测的专用相位比较器，简化外部电路和算法设计。</a:t>
            </a: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多达</a:t>
            </a:r>
            <a:r>
              <a:rPr lang="en-US" altLang="zh-CN" sz="1200" dirty="0">
                <a:cs typeface="Times New Roman"/>
              </a:rPr>
              <a:t>10</a:t>
            </a:r>
            <a:r>
              <a:rPr lang="zh-CN" altLang="zh-CN" sz="1200" dirty="0">
                <a:cs typeface="Times New Roman"/>
              </a:rPr>
              <a:t>个保护比较器，可实现窗口电流检测和保护，同时与</a:t>
            </a:r>
            <a:r>
              <a:rPr lang="en-US" altLang="zh-CN" sz="1200" dirty="0">
                <a:cs typeface="Times New Roman"/>
              </a:rPr>
              <a:t>PWM</a:t>
            </a:r>
            <a:r>
              <a:rPr lang="zh-CN" altLang="zh-CN" sz="1200" dirty="0">
                <a:cs typeface="Times New Roman"/>
              </a:rPr>
              <a:t>预驱动器联动，如有过流故障可迅速切断输出。</a:t>
            </a:r>
          </a:p>
          <a:p>
            <a:pPr marL="800100" lvl="1" indent="-34290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部分产品支持</a:t>
            </a:r>
            <a:r>
              <a:rPr lang="en-US" altLang="zh-CN" sz="1200" dirty="0">
                <a:cs typeface="Times New Roman"/>
              </a:rPr>
              <a:t>cycle-by-cycle</a:t>
            </a:r>
            <a:r>
              <a:rPr lang="zh-CN" altLang="zh-CN" sz="1200" dirty="0">
                <a:cs typeface="Times New Roman"/>
              </a:rPr>
              <a:t>的电流限制，可以实现限流或功率限制等功能</a:t>
            </a:r>
            <a:r>
              <a:rPr lang="zh-CN" altLang="zh-CN" sz="1200" dirty="0" smtClean="0">
                <a:cs typeface="Times New Roman"/>
              </a:rPr>
              <a:t>。</a:t>
            </a:r>
            <a:endParaRPr lang="zh-CN" altLang="zh-CN" sz="1200" dirty="0"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7023" y="5520479"/>
            <a:ext cx="6092825" cy="774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000"/>
              </a:spcAft>
              <a:buFont typeface="Wingdings"/>
              <a:buChar char=""/>
            </a:pP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高集成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度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可满足驱动器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小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尺寸、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低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成本以及</a:t>
            </a:r>
            <a:r>
              <a:rPr lang="zh-CN" altLang="en-US" sz="1200" b="1" dirty="0">
                <a:solidFill>
                  <a:schemeClr val="tx2"/>
                </a:solidFill>
                <a:cs typeface="Times New Roman"/>
              </a:rPr>
              <a:t>高</a:t>
            </a:r>
            <a:r>
              <a:rPr lang="zh-CN" altLang="zh-CN" sz="1200" b="1" dirty="0">
                <a:solidFill>
                  <a:schemeClr val="tx2"/>
                </a:solidFill>
                <a:cs typeface="Times New Roman"/>
              </a:rPr>
              <a:t>性能的要求</a:t>
            </a:r>
            <a:endParaRPr lang="zh-CN" altLang="zh-CN" sz="1200" dirty="0">
              <a:solidFill>
                <a:schemeClr val="tx2"/>
              </a:solidFill>
              <a:cs typeface="Times New Roman"/>
            </a:endParaRPr>
          </a:p>
          <a:p>
            <a:pPr marL="742950" lvl="1" indent="-285750">
              <a:spcAft>
                <a:spcPts val="1000"/>
              </a:spcAft>
              <a:buFont typeface="Wingdings"/>
              <a:buChar char=""/>
            </a:pPr>
            <a:r>
              <a:rPr lang="zh-CN" altLang="zh-CN" sz="1200" dirty="0">
                <a:cs typeface="Times New Roman"/>
              </a:rPr>
              <a:t>集成马达控制所需外围分立器件，比如，</a:t>
            </a:r>
            <a:r>
              <a:rPr lang="en-US" altLang="zh-CN" sz="1200" dirty="0">
                <a:cs typeface="Times New Roman"/>
              </a:rPr>
              <a:t>DCDC</a:t>
            </a:r>
            <a:r>
              <a:rPr lang="zh-CN" altLang="zh-CN" sz="1200" dirty="0">
                <a:cs typeface="Times New Roman"/>
              </a:rPr>
              <a:t>、运放、</a:t>
            </a:r>
            <a:r>
              <a:rPr lang="en-US" altLang="zh-CN" sz="1200" dirty="0">
                <a:cs typeface="Times New Roman"/>
              </a:rPr>
              <a:t>IGBT/MOSFET</a:t>
            </a:r>
            <a:r>
              <a:rPr lang="zh-CN" altLang="zh-CN" sz="1200" dirty="0">
                <a:cs typeface="Times New Roman"/>
              </a:rPr>
              <a:t>预驱动器、最大限度的减少外部器件个数以优化</a:t>
            </a:r>
            <a:r>
              <a:rPr lang="en-US" altLang="zh-CN" sz="1200" dirty="0">
                <a:cs typeface="Times New Roman"/>
              </a:rPr>
              <a:t>BOM</a:t>
            </a:r>
            <a:r>
              <a:rPr lang="zh-CN" altLang="zh-CN" sz="1200" dirty="0">
                <a:cs typeface="Times New Roman"/>
              </a:rPr>
              <a:t>成本。</a:t>
            </a:r>
            <a:endParaRPr lang="zh-CN" altLang="zh-CN" sz="1200" dirty="0"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26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311">
        <p:fade/>
      </p:transition>
    </mc:Choice>
    <mc:Fallback>
      <p:transition spd="med" advTm="383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83" y="294766"/>
            <a:ext cx="11552473" cy="498598"/>
          </a:xfrm>
        </p:spPr>
        <p:txBody>
          <a:bodyPr/>
          <a:lstStyle/>
          <a:p>
            <a:r>
              <a:rPr lang="en-US" altLang="zh-CN" dirty="0"/>
              <a:t>PAC5532A: 160V High-Performance BLDC</a:t>
            </a:r>
            <a:endParaRPr 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3"/>
          </p:nvPr>
        </p:nvSpPr>
        <p:spPr>
          <a:xfrm>
            <a:off x="319088" y="799310"/>
            <a:ext cx="11549062" cy="443172"/>
          </a:xfrm>
        </p:spPr>
        <p:txBody>
          <a:bodyPr/>
          <a:lstStyle/>
          <a:p>
            <a:r>
              <a:rPr lang="en-US" altLang="zh-CN" dirty="0"/>
              <a:t>Garden Tools, EV, Industrial Robotics, Battery voltages 40-80V</a:t>
            </a:r>
            <a:endParaRPr lang="zh-CN" altLang="en-US" i="1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9154890" y="1558231"/>
            <a:ext cx="2713260" cy="3344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28477F"/>
                </a:solidFill>
                <a:latin typeface="+mn-lt"/>
                <a:ea typeface="+mn-ea"/>
                <a:cs typeface="+mn-cs"/>
              </a:defRPr>
            </a:lvl1pPr>
            <a:lvl2pPr marL="466725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9350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7013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0" dirty="0">
                <a:solidFill>
                  <a:schemeClr val="tx2"/>
                </a:solidFill>
              </a:rPr>
              <a:t>Signal Manager</a:t>
            </a:r>
          </a:p>
          <a:p>
            <a:pPr lvl="1"/>
            <a:r>
              <a:rPr lang="en-US" altLang="zh-CN" sz="1000" dirty="0"/>
              <a:t>3 Differential PGA for phase current</a:t>
            </a:r>
          </a:p>
          <a:p>
            <a:pPr lvl="1"/>
            <a:r>
              <a:rPr lang="en-US" altLang="zh-CN" sz="1000" dirty="0"/>
              <a:t>4 Single-Ended PGA</a:t>
            </a:r>
          </a:p>
          <a:p>
            <a:pPr lvl="1"/>
            <a:r>
              <a:rPr lang="en-US" altLang="zh-CN" sz="1000" dirty="0"/>
              <a:t>Protection Comparators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Low-power total hibernate</a:t>
            </a:r>
          </a:p>
          <a:p>
            <a:pPr lvl="1"/>
            <a:r>
              <a:rPr lang="en-US" altLang="zh-CN" sz="1050" dirty="0"/>
              <a:t>Push-button or timer wakeup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Applications</a:t>
            </a:r>
          </a:p>
          <a:p>
            <a:pPr lvl="1"/>
            <a:r>
              <a:rPr lang="en-US" altLang="zh-CN" sz="1000" dirty="0"/>
              <a:t>High performance garden tools</a:t>
            </a:r>
          </a:p>
          <a:p>
            <a:pPr lvl="1"/>
            <a:r>
              <a:rPr lang="en-US" altLang="zh-CN" sz="1000" dirty="0"/>
              <a:t>High performance E-Bike</a:t>
            </a:r>
          </a:p>
          <a:p>
            <a:pPr lvl="1"/>
            <a:r>
              <a:rPr lang="en-US" altLang="zh-CN" sz="1000" dirty="0"/>
              <a:t>High performance telecom fans</a:t>
            </a:r>
          </a:p>
          <a:p>
            <a:pPr lvl="1"/>
            <a:r>
              <a:rPr lang="en-US" altLang="zh-CN" sz="1000" dirty="0"/>
              <a:t>Industrial robotics</a:t>
            </a:r>
          </a:p>
          <a:p>
            <a:pPr lvl="1"/>
            <a:r>
              <a:rPr lang="en-US" altLang="zh-CN" sz="1000" dirty="0"/>
              <a:t>High-performance 40V-80V Battery-powered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="" xmlns:a16="http://schemas.microsoft.com/office/drawing/2014/main" id="{646889B3-FB68-3B44-8F1D-B7CEA2ADC861}"/>
              </a:ext>
            </a:extLst>
          </p:cNvPr>
          <p:cNvSpPr txBox="1">
            <a:spLocks/>
          </p:cNvSpPr>
          <p:nvPr/>
        </p:nvSpPr>
        <p:spPr>
          <a:xfrm>
            <a:off x="6212019" y="1547857"/>
            <a:ext cx="2820075" cy="33446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28477F"/>
                </a:solidFill>
                <a:latin typeface="+mn-lt"/>
                <a:ea typeface="+mn-ea"/>
                <a:cs typeface="+mn-cs"/>
              </a:defRPr>
            </a:lvl1pPr>
            <a:lvl2pPr marL="466725" indent="-347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1688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9350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97013" indent="-3238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0" dirty="0">
                <a:solidFill>
                  <a:schemeClr val="tx2"/>
                </a:solidFill>
              </a:rPr>
              <a:t>150MHz Arm</a:t>
            </a:r>
            <a:r>
              <a:rPr lang="en-US" altLang="zh-CN" sz="1200" b="0" baseline="30000" dirty="0">
                <a:solidFill>
                  <a:schemeClr val="tx2"/>
                </a:solidFill>
              </a:rPr>
              <a:t>®</a:t>
            </a:r>
            <a:r>
              <a:rPr lang="en-US" altLang="zh-CN" sz="1200" b="0" dirty="0">
                <a:solidFill>
                  <a:schemeClr val="tx2"/>
                </a:solidFill>
              </a:rPr>
              <a:t> Cortex</a:t>
            </a:r>
            <a:r>
              <a:rPr lang="en-US" altLang="zh-CN" sz="1200" b="0" baseline="30000" dirty="0">
                <a:solidFill>
                  <a:schemeClr val="tx2"/>
                </a:solidFill>
              </a:rPr>
              <a:t>®</a:t>
            </a:r>
            <a:r>
              <a:rPr lang="en-US" altLang="zh-CN" sz="1200" b="0" dirty="0">
                <a:solidFill>
                  <a:schemeClr val="tx2"/>
                </a:solidFill>
              </a:rPr>
              <a:t>-M4F MCU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128kB FLASH, 32kB SRAM with ECC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2.5MSPS ADC with dual sequencer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Power Manager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160V DC/DC Buck DC/DC controller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5V, 200mA DC/DC converter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ADC V</a:t>
            </a:r>
            <a:r>
              <a:rPr lang="en-US" altLang="zh-CN" sz="1000" baseline="-25000" dirty="0">
                <a:solidFill>
                  <a:schemeClr val="tx1"/>
                </a:solidFill>
              </a:rPr>
              <a:t>REF</a:t>
            </a:r>
            <a:r>
              <a:rPr lang="en-US" altLang="zh-CN" sz="1000" dirty="0">
                <a:solidFill>
                  <a:schemeClr val="tx1"/>
                </a:solidFill>
              </a:rPr>
              <a:t> 2.5V/3.0V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LDOs for Core, IO and Analog</a:t>
            </a:r>
          </a:p>
          <a:p>
            <a:r>
              <a:rPr lang="en-US" altLang="zh-CN" sz="1200" b="0" dirty="0">
                <a:solidFill>
                  <a:schemeClr val="tx2"/>
                </a:solidFill>
              </a:rPr>
              <a:t>Driver Manager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3 high-side 180V/2A gate drivers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3 low-side 20V/2A gate drivers</a:t>
            </a:r>
          </a:p>
          <a:p>
            <a:pPr lvl="1"/>
            <a:r>
              <a:rPr lang="en-US" altLang="zh-CN" sz="1000" dirty="0">
                <a:solidFill>
                  <a:schemeClr val="tx1"/>
                </a:solidFill>
              </a:rPr>
              <a:t>Shut-down protection</a:t>
            </a:r>
          </a:p>
          <a:p>
            <a:r>
              <a:rPr lang="en-US" altLang="zh-CN" sz="1200" b="0" dirty="0">
                <a:solidFill>
                  <a:schemeClr val="tx1"/>
                </a:solidFill>
              </a:rPr>
              <a:t>USART, </a:t>
            </a:r>
            <a:r>
              <a:rPr lang="en-US" altLang="zh-CN" sz="1200" b="0" dirty="0">
                <a:solidFill>
                  <a:schemeClr val="tx2"/>
                </a:solidFill>
              </a:rPr>
              <a:t>CAN</a:t>
            </a:r>
            <a:r>
              <a:rPr lang="en-US" altLang="zh-CN" sz="1200" b="0" dirty="0">
                <a:solidFill>
                  <a:schemeClr val="tx1"/>
                </a:solidFill>
              </a:rPr>
              <a:t>, I2C Serial Communications, </a:t>
            </a:r>
            <a:r>
              <a:rPr lang="en-US" altLang="zh-CN" sz="1200" b="0" dirty="0">
                <a:solidFill>
                  <a:schemeClr val="tx2"/>
                </a:solidFill>
              </a:rPr>
              <a:t>QEP Decoder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19" y="5140779"/>
            <a:ext cx="1603924" cy="107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26" y="5140779"/>
            <a:ext cx="1080168" cy="112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723" y="5192008"/>
            <a:ext cx="1548880" cy="10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64" y="5041086"/>
            <a:ext cx="1166968" cy="11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852" y="1558231"/>
            <a:ext cx="5218284" cy="4146884"/>
          </a:xfrm>
          <a:prstGeom prst="rect">
            <a:avLst/>
          </a:prstGeom>
        </p:spPr>
      </p:pic>
      <p:pic>
        <p:nvPicPr>
          <p:cNvPr id="12" name="Picture 11" descr="hero pa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28190" y="206223"/>
            <a:ext cx="172974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80A7E-ED82-4BA2-BED5-932A7F61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zh-CN" altLang="en-US" dirty="0"/>
              <a:t>家族路线图</a:t>
            </a: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C498B8C-04E9-4749-8803-B23E712BDC29}"/>
              </a:ext>
            </a:extLst>
          </p:cNvPr>
          <p:cNvGrpSpPr/>
          <p:nvPr/>
        </p:nvGrpSpPr>
        <p:grpSpPr>
          <a:xfrm>
            <a:off x="4366584" y="2054607"/>
            <a:ext cx="701738" cy="596816"/>
            <a:chOff x="2293132" y="2230273"/>
            <a:chExt cx="1051299" cy="962479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C92B24C-ED15-4237-BE77-BD3E7F8E205E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D6DE8430-0787-4EE0-9BF7-06B684282BCD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36" name="Freeform 52">
              <a:extLst>
                <a:ext uri="{FF2B5EF4-FFF2-40B4-BE49-F238E27FC236}">
                  <a16:creationId xmlns="" xmlns:a16="http://schemas.microsoft.com/office/drawing/2014/main" id="{94C6CABD-6BF0-4E01-8C66-C1CA176C3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B5B8A7AC-F7E1-4EA4-A9CA-16D8590A87DA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PAC5523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6A67DB4-339E-4180-A51D-A4D35430458D}"/>
              </a:ext>
            </a:extLst>
          </p:cNvPr>
          <p:cNvCxnSpPr>
            <a:cxnSpLocks/>
          </p:cNvCxnSpPr>
          <p:nvPr/>
        </p:nvCxnSpPr>
        <p:spPr>
          <a:xfrm flipV="1">
            <a:off x="1581766" y="5733137"/>
            <a:ext cx="10179599" cy="16753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4842DFE2-1719-424E-A505-67CEB47A91E5}"/>
              </a:ext>
            </a:extLst>
          </p:cNvPr>
          <p:cNvCxnSpPr>
            <a:cxnSpLocks/>
          </p:cNvCxnSpPr>
          <p:nvPr/>
        </p:nvCxnSpPr>
        <p:spPr>
          <a:xfrm flipV="1">
            <a:off x="1581766" y="1694550"/>
            <a:ext cx="0" cy="4055340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1">
            <a:extLst>
              <a:ext uri="{FF2B5EF4-FFF2-40B4-BE49-F238E27FC236}">
                <a16:creationId xmlns="" xmlns:a16="http://schemas.microsoft.com/office/drawing/2014/main" id="{8C610667-ED15-4771-9060-54F6466FF5BC}"/>
              </a:ext>
            </a:extLst>
          </p:cNvPr>
          <p:cNvSpPr txBox="1"/>
          <p:nvPr/>
        </p:nvSpPr>
        <p:spPr>
          <a:xfrm>
            <a:off x="27507" y="3577858"/>
            <a:ext cx="1606038" cy="13437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Arm</a:t>
            </a:r>
            <a:r>
              <a:rPr lang="en-US" sz="1866" baseline="30000" dirty="0">
                <a:solidFill>
                  <a:schemeClr val="tx2"/>
                </a:solidFill>
                <a:cs typeface="Arial" pitchFamily="34" charset="0"/>
              </a:rPr>
              <a:t>®</a:t>
            </a:r>
          </a:p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Cortex</a:t>
            </a:r>
            <a:r>
              <a:rPr lang="en-US" sz="1866" baseline="30000" dirty="0">
                <a:solidFill>
                  <a:schemeClr val="tx2"/>
                </a:solidFill>
                <a:cs typeface="Arial" pitchFamily="34" charset="0"/>
              </a:rPr>
              <a:t>®</a:t>
            </a:r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-M0</a:t>
            </a:r>
          </a:p>
          <a:p>
            <a:pPr algn="ctr"/>
            <a:r>
              <a:rPr lang="en-US" sz="1100" dirty="0">
                <a:cs typeface="Arial" pitchFamily="34" charset="0"/>
              </a:rPr>
              <a:t>50MHz</a:t>
            </a:r>
          </a:p>
          <a:p>
            <a:pPr algn="ctr"/>
            <a:r>
              <a:rPr lang="en-US" sz="1100" dirty="0">
                <a:cs typeface="Arial" pitchFamily="34" charset="0"/>
              </a:rPr>
              <a:t>32kB FLASH</a:t>
            </a:r>
          </a:p>
          <a:p>
            <a:pPr algn="ctr"/>
            <a:r>
              <a:rPr lang="en-US" sz="1100" dirty="0">
                <a:cs typeface="Arial" pitchFamily="34" charset="0"/>
              </a:rPr>
              <a:t>8kB SRAM</a:t>
            </a:r>
          </a:p>
          <a:p>
            <a:pPr algn="ctr"/>
            <a:r>
              <a:rPr lang="en-US" sz="1100" dirty="0">
                <a:cs typeface="Arial" pitchFamily="34" charset="0"/>
              </a:rPr>
              <a:t>10b 1MSPS ADC</a:t>
            </a:r>
          </a:p>
        </p:txBody>
      </p:sp>
      <p:sp>
        <p:nvSpPr>
          <p:cNvPr id="44" name="TextBox 71">
            <a:extLst>
              <a:ext uri="{FF2B5EF4-FFF2-40B4-BE49-F238E27FC236}">
                <a16:creationId xmlns="" xmlns:a16="http://schemas.microsoft.com/office/drawing/2014/main" id="{BC487C62-4465-43C7-B23B-E1D063723AF3}"/>
              </a:ext>
            </a:extLst>
          </p:cNvPr>
          <p:cNvSpPr txBox="1"/>
          <p:nvPr/>
        </p:nvSpPr>
        <p:spPr>
          <a:xfrm>
            <a:off x="4303202" y="5858078"/>
            <a:ext cx="737651" cy="379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70V</a:t>
            </a:r>
          </a:p>
        </p:txBody>
      </p:sp>
      <p:sp>
        <p:nvSpPr>
          <p:cNvPr id="45" name="TextBox 71">
            <a:extLst>
              <a:ext uri="{FF2B5EF4-FFF2-40B4-BE49-F238E27FC236}">
                <a16:creationId xmlns="" xmlns:a16="http://schemas.microsoft.com/office/drawing/2014/main" id="{A3DE9F32-C52D-4A58-9B97-447301891A4B}"/>
              </a:ext>
            </a:extLst>
          </p:cNvPr>
          <p:cNvSpPr txBox="1"/>
          <p:nvPr/>
        </p:nvSpPr>
        <p:spPr>
          <a:xfrm>
            <a:off x="7019707" y="5868964"/>
            <a:ext cx="954502" cy="379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160V</a:t>
            </a:r>
          </a:p>
        </p:txBody>
      </p:sp>
      <p:sp>
        <p:nvSpPr>
          <p:cNvPr id="46" name="TextBox 71">
            <a:extLst>
              <a:ext uri="{FF2B5EF4-FFF2-40B4-BE49-F238E27FC236}">
                <a16:creationId xmlns="" xmlns:a16="http://schemas.microsoft.com/office/drawing/2014/main" id="{7243FE1B-00CA-46DB-9AA1-679EAE902CEF}"/>
              </a:ext>
            </a:extLst>
          </p:cNvPr>
          <p:cNvSpPr txBox="1"/>
          <p:nvPr/>
        </p:nvSpPr>
        <p:spPr>
          <a:xfrm>
            <a:off x="9688195" y="5868964"/>
            <a:ext cx="954501" cy="379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600V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C45268D-74D6-4309-AEF0-76E95F42AF49}"/>
              </a:ext>
            </a:extLst>
          </p:cNvPr>
          <p:cNvSpPr txBox="1"/>
          <p:nvPr/>
        </p:nvSpPr>
        <p:spPr>
          <a:xfrm>
            <a:off x="4976409" y="2027115"/>
            <a:ext cx="1938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1.5A Gate Drive</a:t>
            </a:r>
          </a:p>
          <a:p>
            <a:r>
              <a:rPr lang="en-US" sz="1200" dirty="0"/>
              <a:t>70V Buck/SEPIC DC/DC</a:t>
            </a:r>
          </a:p>
          <a:p>
            <a:r>
              <a:rPr lang="en-US" sz="1200" dirty="0"/>
              <a:t>6x6 48L QFN</a:t>
            </a:r>
          </a:p>
        </p:txBody>
      </p:sp>
      <p:sp>
        <p:nvSpPr>
          <p:cNvPr id="49" name="TextBox 71">
            <a:extLst>
              <a:ext uri="{FF2B5EF4-FFF2-40B4-BE49-F238E27FC236}">
                <a16:creationId xmlns="" xmlns:a16="http://schemas.microsoft.com/office/drawing/2014/main" id="{31953C49-FB73-4748-94AE-57A7B5DD6AB8}"/>
              </a:ext>
            </a:extLst>
          </p:cNvPr>
          <p:cNvSpPr txBox="1"/>
          <p:nvPr/>
        </p:nvSpPr>
        <p:spPr>
          <a:xfrm>
            <a:off x="1612959" y="5857761"/>
            <a:ext cx="737651" cy="3794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48V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1D277A0-000E-418B-BED7-52183E1E7B94}"/>
              </a:ext>
            </a:extLst>
          </p:cNvPr>
          <p:cNvGrpSpPr/>
          <p:nvPr/>
        </p:nvGrpSpPr>
        <p:grpSpPr>
          <a:xfrm>
            <a:off x="7159194" y="2051872"/>
            <a:ext cx="701738" cy="596816"/>
            <a:chOff x="2293132" y="2230273"/>
            <a:chExt cx="1051299" cy="962479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048FD05-F30A-4F60-935A-C9A7016F0143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201AF0DB-5062-4A04-A21C-2EDC580DAB44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="" xmlns:a16="http://schemas.microsoft.com/office/drawing/2014/main" id="{0A9213CD-F31A-40E6-BEC0-D86AC7CCC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63309353-2395-46DD-9908-EFAFF198EBCE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PAC5532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1DC9CEF-C1E5-486F-8E0F-28CDB8E85131}"/>
              </a:ext>
            </a:extLst>
          </p:cNvPr>
          <p:cNvSpPr txBox="1"/>
          <p:nvPr/>
        </p:nvSpPr>
        <p:spPr>
          <a:xfrm>
            <a:off x="7773392" y="2037216"/>
            <a:ext cx="151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2A Gate Drive</a:t>
            </a:r>
          </a:p>
          <a:p>
            <a:r>
              <a:rPr lang="en-US" sz="1200" dirty="0"/>
              <a:t>160V Buck DC/DC</a:t>
            </a:r>
          </a:p>
          <a:p>
            <a:r>
              <a:rPr lang="en-US" sz="1200" dirty="0"/>
              <a:t>8x8 51L QFN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402EA3A6-C412-4950-BAE0-67F7D2C3997B}"/>
              </a:ext>
            </a:extLst>
          </p:cNvPr>
          <p:cNvGrpSpPr/>
          <p:nvPr/>
        </p:nvGrpSpPr>
        <p:grpSpPr>
          <a:xfrm>
            <a:off x="1670905" y="4341986"/>
            <a:ext cx="701738" cy="596816"/>
            <a:chOff x="2293132" y="2230273"/>
            <a:chExt cx="1051299" cy="962479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BFF2D776-F7B5-44E0-803E-DF8D0338A997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9C587F4A-45A8-45BC-8E6B-D40D10C114F0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73" name="Freeform 52">
              <a:extLst>
                <a:ext uri="{FF2B5EF4-FFF2-40B4-BE49-F238E27FC236}">
                  <a16:creationId xmlns="" xmlns:a16="http://schemas.microsoft.com/office/drawing/2014/main" id="{3C8F51CA-57F3-42A7-A6D7-BADD4EF11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4302E9ED-841E-4526-8B8E-11DAD9AA87DC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PAC5222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5868922-30D0-4379-96CB-600D873F1FD4}"/>
              </a:ext>
            </a:extLst>
          </p:cNvPr>
          <p:cNvSpPr txBox="1"/>
          <p:nvPr/>
        </p:nvSpPr>
        <p:spPr>
          <a:xfrm>
            <a:off x="2309843" y="4292471"/>
            <a:ext cx="1938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1.5A Gate Drive</a:t>
            </a:r>
          </a:p>
          <a:p>
            <a:r>
              <a:rPr lang="en-US" sz="1200" dirty="0"/>
              <a:t>44V Buck/SEPIC DC/DC</a:t>
            </a:r>
          </a:p>
          <a:p>
            <a:r>
              <a:rPr lang="en-US" sz="1200" dirty="0"/>
              <a:t>6x6 48L QFN</a:t>
            </a:r>
          </a:p>
        </p:txBody>
      </p:sp>
      <p:sp>
        <p:nvSpPr>
          <p:cNvPr id="77" name="TextBox 71">
            <a:extLst>
              <a:ext uri="{FF2B5EF4-FFF2-40B4-BE49-F238E27FC236}">
                <a16:creationId xmlns="" xmlns:a16="http://schemas.microsoft.com/office/drawing/2014/main" id="{0EFF415C-65AC-420B-8DC0-59C5C7C4FBD9}"/>
              </a:ext>
            </a:extLst>
          </p:cNvPr>
          <p:cNvSpPr txBox="1"/>
          <p:nvPr/>
        </p:nvSpPr>
        <p:spPr>
          <a:xfrm>
            <a:off x="-24273" y="1437246"/>
            <a:ext cx="1691411" cy="13437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Arm</a:t>
            </a:r>
            <a:r>
              <a:rPr lang="en-US" sz="1866" baseline="30000" dirty="0">
                <a:solidFill>
                  <a:schemeClr val="tx2"/>
                </a:solidFill>
                <a:cs typeface="Arial" pitchFamily="34" charset="0"/>
              </a:rPr>
              <a:t>®</a:t>
            </a:r>
          </a:p>
          <a:p>
            <a:pPr algn="ctr"/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Cortex</a:t>
            </a:r>
            <a:r>
              <a:rPr lang="en-US" sz="1866" baseline="30000" dirty="0">
                <a:solidFill>
                  <a:schemeClr val="tx2"/>
                </a:solidFill>
                <a:cs typeface="Arial" pitchFamily="34" charset="0"/>
              </a:rPr>
              <a:t>®</a:t>
            </a:r>
            <a:r>
              <a:rPr lang="en-US" sz="1866" dirty="0">
                <a:solidFill>
                  <a:schemeClr val="tx2"/>
                </a:solidFill>
                <a:cs typeface="Arial" pitchFamily="34" charset="0"/>
              </a:rPr>
              <a:t>-M4F</a:t>
            </a:r>
          </a:p>
          <a:p>
            <a:pPr algn="ctr"/>
            <a:r>
              <a:rPr lang="en-US" sz="1100" dirty="0">
                <a:cs typeface="Arial" pitchFamily="34" charset="0"/>
              </a:rPr>
              <a:t>150MHz</a:t>
            </a:r>
          </a:p>
          <a:p>
            <a:pPr algn="ctr"/>
            <a:r>
              <a:rPr lang="en-US" sz="1100" dirty="0">
                <a:cs typeface="Arial" pitchFamily="34" charset="0"/>
              </a:rPr>
              <a:t>128kB FLASH</a:t>
            </a:r>
          </a:p>
          <a:p>
            <a:pPr algn="ctr"/>
            <a:r>
              <a:rPr lang="en-US" sz="1100" dirty="0">
                <a:cs typeface="Arial" pitchFamily="34" charset="0"/>
              </a:rPr>
              <a:t>32kB SRAM</a:t>
            </a:r>
          </a:p>
          <a:p>
            <a:pPr algn="ctr"/>
            <a:r>
              <a:rPr lang="en-US" sz="1100" dirty="0">
                <a:cs typeface="Arial" pitchFamily="34" charset="0"/>
              </a:rPr>
              <a:t>12b </a:t>
            </a:r>
            <a:r>
              <a:rPr lang="en-US" sz="1100" dirty="0" smtClean="0">
                <a:cs typeface="Arial" pitchFamily="34" charset="0"/>
              </a:rPr>
              <a:t>2.5 MSPS </a:t>
            </a:r>
            <a:r>
              <a:rPr lang="en-US" sz="1100" dirty="0">
                <a:cs typeface="Arial" pitchFamily="34" charset="0"/>
              </a:rPr>
              <a:t>ADC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897E3215-FCE1-4BB7-92C6-8C11D5D9F29F}"/>
              </a:ext>
            </a:extLst>
          </p:cNvPr>
          <p:cNvCxnSpPr>
            <a:cxnSpLocks/>
          </p:cNvCxnSpPr>
          <p:nvPr/>
        </p:nvCxnSpPr>
        <p:spPr>
          <a:xfrm>
            <a:off x="232545" y="3105858"/>
            <a:ext cx="11730156" cy="0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292240F-CAAC-4551-B424-3732E7AE16D0}"/>
              </a:ext>
            </a:extLst>
          </p:cNvPr>
          <p:cNvSpPr txBox="1"/>
          <p:nvPr/>
        </p:nvSpPr>
        <p:spPr>
          <a:xfrm>
            <a:off x="4957297" y="4335513"/>
            <a:ext cx="1938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1A Gate Drive</a:t>
            </a:r>
          </a:p>
          <a:p>
            <a:r>
              <a:rPr lang="en-US" sz="1200" dirty="0"/>
              <a:t>70V Buck/SEPIC DC/DC</a:t>
            </a:r>
          </a:p>
          <a:p>
            <a:r>
              <a:rPr lang="en-US" sz="1200" dirty="0"/>
              <a:t>6x6 48L QFN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07E86A6A-F739-4E07-A720-E7ED8D618F0A}"/>
              </a:ext>
            </a:extLst>
          </p:cNvPr>
          <p:cNvGrpSpPr/>
          <p:nvPr/>
        </p:nvGrpSpPr>
        <p:grpSpPr>
          <a:xfrm>
            <a:off x="4347473" y="4040029"/>
            <a:ext cx="701738" cy="596816"/>
            <a:chOff x="2293132" y="2230273"/>
            <a:chExt cx="1051299" cy="962479"/>
          </a:xfrm>
        </p:grpSpPr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CE3B0ABB-D3A6-41DF-A1BE-585FB7FACEE7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51F2178B-EA9E-47B1-8A9F-C714B94AEB33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96" name="Freeform 52">
              <a:extLst>
                <a:ext uri="{FF2B5EF4-FFF2-40B4-BE49-F238E27FC236}">
                  <a16:creationId xmlns="" xmlns:a16="http://schemas.microsoft.com/office/drawing/2014/main" id="{E37E6D26-20C6-4118-BFA7-409CB7CBF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C43003BC-807B-4419-896F-CAC1C5A0D3BF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PAC5223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F885B92D-4108-499A-8231-F1ADC1159B58}"/>
              </a:ext>
            </a:extLst>
          </p:cNvPr>
          <p:cNvGrpSpPr/>
          <p:nvPr/>
        </p:nvGrpSpPr>
        <p:grpSpPr>
          <a:xfrm>
            <a:off x="4349475" y="4686304"/>
            <a:ext cx="701738" cy="596816"/>
            <a:chOff x="2293132" y="2230273"/>
            <a:chExt cx="1051299" cy="962479"/>
          </a:xfrm>
        </p:grpSpPr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9A1C7182-C938-4749-A4CF-A91E13B497FA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="" xmlns:a16="http://schemas.microsoft.com/office/drawing/2014/main" id="{C18DCFB9-72D5-4A54-A92D-0ED7586E8627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1" name="Freeform 52">
              <a:extLst>
                <a:ext uri="{FF2B5EF4-FFF2-40B4-BE49-F238E27FC236}">
                  <a16:creationId xmlns="" xmlns:a16="http://schemas.microsoft.com/office/drawing/2014/main" id="{F2B105AF-9A14-41C3-A174-B5C6BF7BE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EC2F93A3-30D5-4E27-BEDA-5F8969DC3649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PAC5225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D8CB6BCE-13EA-4745-AE95-5D9CBB87D1CF}"/>
              </a:ext>
            </a:extLst>
          </p:cNvPr>
          <p:cNvGrpSpPr/>
          <p:nvPr/>
        </p:nvGrpSpPr>
        <p:grpSpPr>
          <a:xfrm>
            <a:off x="7171377" y="4659362"/>
            <a:ext cx="701738" cy="596816"/>
            <a:chOff x="2293132" y="2230273"/>
            <a:chExt cx="1051299" cy="962479"/>
          </a:xfrm>
        </p:grpSpPr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8C3220F2-B439-4B21-B4DD-71461F3C4581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2F08236C-3698-4A02-A94E-C4F849888DD1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6" name="Freeform 52">
              <a:extLst>
                <a:ext uri="{FF2B5EF4-FFF2-40B4-BE49-F238E27FC236}">
                  <a16:creationId xmlns="" xmlns:a16="http://schemas.microsoft.com/office/drawing/2014/main" id="{0799C5F4-2091-4E54-8377-DB2D196B9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28C6B7F0-EABD-45B7-BE1D-4AE401CE9119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PAC5232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6B0D3E0-9B44-4AF0-97C5-5FBC2D8BA676}"/>
              </a:ext>
            </a:extLst>
          </p:cNvPr>
          <p:cNvSpPr txBox="1"/>
          <p:nvPr/>
        </p:nvSpPr>
        <p:spPr>
          <a:xfrm>
            <a:off x="7785575" y="4644706"/>
            <a:ext cx="1517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2A Gate Drive</a:t>
            </a:r>
          </a:p>
          <a:p>
            <a:r>
              <a:rPr lang="en-US" sz="1200" dirty="0"/>
              <a:t>160V Buck DC/DC</a:t>
            </a:r>
          </a:p>
          <a:p>
            <a:r>
              <a:rPr lang="en-US" sz="1200" dirty="0"/>
              <a:t>8x8 51L QFN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A2FF2164-2161-4458-A5A3-ADDEFF58ADCA}"/>
              </a:ext>
            </a:extLst>
          </p:cNvPr>
          <p:cNvSpPr/>
          <p:nvPr/>
        </p:nvSpPr>
        <p:spPr>
          <a:xfrm>
            <a:off x="9817365" y="5079181"/>
            <a:ext cx="642451" cy="596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D50E8F06-2BA6-4E90-B68E-4C42C59462B1}"/>
              </a:ext>
            </a:extLst>
          </p:cNvPr>
          <p:cNvSpPr/>
          <p:nvPr/>
        </p:nvSpPr>
        <p:spPr>
          <a:xfrm>
            <a:off x="9849807" y="4714182"/>
            <a:ext cx="67304" cy="625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12" name="Freeform 52">
            <a:extLst>
              <a:ext uri="{FF2B5EF4-FFF2-40B4-BE49-F238E27FC236}">
                <a16:creationId xmlns="" xmlns:a16="http://schemas.microsoft.com/office/drawing/2014/main" id="{FBFB2667-B0BB-45CB-91F4-9BCC6F9C34A9}"/>
              </a:ext>
            </a:extLst>
          </p:cNvPr>
          <p:cNvSpPr>
            <a:spLocks noEditPoints="1"/>
          </p:cNvSpPr>
          <p:nvPr/>
        </p:nvSpPr>
        <p:spPr bwMode="auto">
          <a:xfrm>
            <a:off x="9857143" y="5260646"/>
            <a:ext cx="577638" cy="128849"/>
          </a:xfrm>
          <a:custGeom>
            <a:avLst/>
            <a:gdLst>
              <a:gd name="T0" fmla="*/ 704 w 857"/>
              <a:gd name="T1" fmla="*/ 120 h 206"/>
              <a:gd name="T2" fmla="*/ 721 w 857"/>
              <a:gd name="T3" fmla="*/ 133 h 206"/>
              <a:gd name="T4" fmla="*/ 738 w 857"/>
              <a:gd name="T5" fmla="*/ 110 h 206"/>
              <a:gd name="T6" fmla="*/ 736 w 857"/>
              <a:gd name="T7" fmla="*/ 81 h 206"/>
              <a:gd name="T8" fmla="*/ 822 w 857"/>
              <a:gd name="T9" fmla="*/ 81 h 206"/>
              <a:gd name="T10" fmla="*/ 779 w 857"/>
              <a:gd name="T11" fmla="*/ 139 h 206"/>
              <a:gd name="T12" fmla="*/ 749 w 857"/>
              <a:gd name="T13" fmla="*/ 132 h 206"/>
              <a:gd name="T14" fmla="*/ 741 w 857"/>
              <a:gd name="T15" fmla="*/ 165 h 206"/>
              <a:gd name="T16" fmla="*/ 857 w 857"/>
              <a:gd name="T17" fmla="*/ 96 h 206"/>
              <a:gd name="T18" fmla="*/ 779 w 857"/>
              <a:gd name="T19" fmla="*/ 2 h 206"/>
              <a:gd name="T20" fmla="*/ 700 w 857"/>
              <a:gd name="T21" fmla="*/ 96 h 206"/>
              <a:gd name="T22" fmla="*/ 87 w 857"/>
              <a:gd name="T23" fmla="*/ 139 h 206"/>
              <a:gd name="T24" fmla="*/ 78 w 857"/>
              <a:gd name="T25" fmla="*/ 139 h 206"/>
              <a:gd name="T26" fmla="*/ 35 w 857"/>
              <a:gd name="T27" fmla="*/ 81 h 206"/>
              <a:gd name="T28" fmla="*/ 121 w 857"/>
              <a:gd name="T29" fmla="*/ 81 h 206"/>
              <a:gd name="T30" fmla="*/ 121 w 857"/>
              <a:gd name="T31" fmla="*/ 127 h 206"/>
              <a:gd name="T32" fmla="*/ 157 w 857"/>
              <a:gd name="T33" fmla="*/ 127 h 206"/>
              <a:gd name="T34" fmla="*/ 78 w 857"/>
              <a:gd name="T35" fmla="*/ 2 h 206"/>
              <a:gd name="T36" fmla="*/ 0 w 857"/>
              <a:gd name="T37" fmla="*/ 96 h 206"/>
              <a:gd name="T38" fmla="*/ 78 w 857"/>
              <a:gd name="T39" fmla="*/ 175 h 206"/>
              <a:gd name="T40" fmla="*/ 124 w 857"/>
              <a:gd name="T41" fmla="*/ 195 h 206"/>
              <a:gd name="T42" fmla="*/ 146 w 857"/>
              <a:gd name="T43" fmla="*/ 202 h 206"/>
              <a:gd name="T44" fmla="*/ 154 w 857"/>
              <a:gd name="T45" fmla="*/ 176 h 206"/>
              <a:gd name="T46" fmla="*/ 524 w 857"/>
              <a:gd name="T47" fmla="*/ 67 h 206"/>
              <a:gd name="T48" fmla="*/ 368 w 857"/>
              <a:gd name="T49" fmla="*/ 81 h 206"/>
              <a:gd name="T50" fmla="*/ 385 w 857"/>
              <a:gd name="T51" fmla="*/ 175 h 206"/>
              <a:gd name="T52" fmla="*/ 403 w 857"/>
              <a:gd name="T53" fmla="*/ 81 h 206"/>
              <a:gd name="T54" fmla="*/ 489 w 857"/>
              <a:gd name="T55" fmla="*/ 74 h 206"/>
              <a:gd name="T56" fmla="*/ 506 w 857"/>
              <a:gd name="T57" fmla="*/ 88 h 206"/>
              <a:gd name="T58" fmla="*/ 523 w 857"/>
              <a:gd name="T59" fmla="*/ 67 h 206"/>
              <a:gd name="T60" fmla="*/ 629 w 857"/>
              <a:gd name="T61" fmla="*/ 119 h 206"/>
              <a:gd name="T62" fmla="*/ 689 w 857"/>
              <a:gd name="T63" fmla="*/ 27 h 206"/>
              <a:gd name="T64" fmla="*/ 656 w 857"/>
              <a:gd name="T65" fmla="*/ 13 h 206"/>
              <a:gd name="T66" fmla="*/ 567 w 857"/>
              <a:gd name="T67" fmla="*/ 13 h 206"/>
              <a:gd name="T68" fmla="*/ 535 w 857"/>
              <a:gd name="T69" fmla="*/ 27 h 206"/>
              <a:gd name="T70" fmla="*/ 619 w 857"/>
              <a:gd name="T71" fmla="*/ 173 h 206"/>
              <a:gd name="T72" fmla="*/ 567 w 857"/>
              <a:gd name="T73" fmla="*/ 13 h 206"/>
              <a:gd name="T74" fmla="*/ 260 w 857"/>
              <a:gd name="T75" fmla="*/ 175 h 206"/>
              <a:gd name="T76" fmla="*/ 182 w 857"/>
              <a:gd name="T77" fmla="*/ 81 h 206"/>
              <a:gd name="T78" fmla="*/ 298 w 857"/>
              <a:gd name="T79" fmla="*/ 12 h 206"/>
              <a:gd name="T80" fmla="*/ 290 w 857"/>
              <a:gd name="T81" fmla="*/ 45 h 206"/>
              <a:gd name="T82" fmla="*/ 260 w 857"/>
              <a:gd name="T83" fmla="*/ 37 h 206"/>
              <a:gd name="T84" fmla="*/ 217 w 857"/>
              <a:gd name="T85" fmla="*/ 96 h 206"/>
              <a:gd name="T86" fmla="*/ 303 w 857"/>
              <a:gd name="T87" fmla="*/ 96 h 206"/>
              <a:gd name="T88" fmla="*/ 301 w 857"/>
              <a:gd name="T89" fmla="*/ 67 h 206"/>
              <a:gd name="T90" fmla="*/ 318 w 857"/>
              <a:gd name="T91" fmla="*/ 44 h 206"/>
              <a:gd name="T92" fmla="*/ 335 w 857"/>
              <a:gd name="T93" fmla="*/ 56 h 206"/>
              <a:gd name="T94" fmla="*/ 339 w 857"/>
              <a:gd name="T95" fmla="*/ 9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57" h="206">
                <a:moveTo>
                  <a:pt x="700" y="96"/>
                </a:moveTo>
                <a:cubicBezTo>
                  <a:pt x="700" y="104"/>
                  <a:pt x="702" y="113"/>
                  <a:pt x="704" y="120"/>
                </a:cubicBezTo>
                <a:cubicBezTo>
                  <a:pt x="704" y="120"/>
                  <a:pt x="704" y="121"/>
                  <a:pt x="704" y="121"/>
                </a:cubicBezTo>
                <a:cubicBezTo>
                  <a:pt x="706" y="128"/>
                  <a:pt x="713" y="133"/>
                  <a:pt x="721" y="133"/>
                </a:cubicBezTo>
                <a:cubicBezTo>
                  <a:pt x="731" y="133"/>
                  <a:pt x="739" y="125"/>
                  <a:pt x="739" y="115"/>
                </a:cubicBezTo>
                <a:cubicBezTo>
                  <a:pt x="739" y="113"/>
                  <a:pt x="738" y="110"/>
                  <a:pt x="738" y="110"/>
                </a:cubicBezTo>
                <a:cubicBezTo>
                  <a:pt x="736" y="106"/>
                  <a:pt x="736" y="101"/>
                  <a:pt x="736" y="96"/>
                </a:cubicBezTo>
                <a:cubicBezTo>
                  <a:pt x="736" y="81"/>
                  <a:pt x="736" y="81"/>
                  <a:pt x="736" y="81"/>
                </a:cubicBezTo>
                <a:cubicBezTo>
                  <a:pt x="736" y="57"/>
                  <a:pt x="755" y="37"/>
                  <a:pt x="779" y="37"/>
                </a:cubicBezTo>
                <a:cubicBezTo>
                  <a:pt x="803" y="37"/>
                  <a:pt x="822" y="57"/>
                  <a:pt x="822" y="81"/>
                </a:cubicBezTo>
                <a:cubicBezTo>
                  <a:pt x="822" y="96"/>
                  <a:pt x="822" y="96"/>
                  <a:pt x="822" y="96"/>
                </a:cubicBezTo>
                <a:cubicBezTo>
                  <a:pt x="822" y="120"/>
                  <a:pt x="803" y="139"/>
                  <a:pt x="779" y="139"/>
                </a:cubicBezTo>
                <a:cubicBezTo>
                  <a:pt x="771" y="139"/>
                  <a:pt x="764" y="138"/>
                  <a:pt x="758" y="134"/>
                </a:cubicBezTo>
                <a:cubicBezTo>
                  <a:pt x="755" y="133"/>
                  <a:pt x="752" y="132"/>
                  <a:pt x="749" y="132"/>
                </a:cubicBezTo>
                <a:cubicBezTo>
                  <a:pt x="740" y="132"/>
                  <a:pt x="732" y="140"/>
                  <a:pt x="732" y="149"/>
                </a:cubicBezTo>
                <a:cubicBezTo>
                  <a:pt x="732" y="156"/>
                  <a:pt x="735" y="162"/>
                  <a:pt x="741" y="165"/>
                </a:cubicBezTo>
                <a:cubicBezTo>
                  <a:pt x="752" y="171"/>
                  <a:pt x="765" y="175"/>
                  <a:pt x="779" y="175"/>
                </a:cubicBezTo>
                <a:cubicBezTo>
                  <a:pt x="822" y="175"/>
                  <a:pt x="857" y="140"/>
                  <a:pt x="857" y="96"/>
                </a:cubicBezTo>
                <a:cubicBezTo>
                  <a:pt x="857" y="81"/>
                  <a:pt x="857" y="81"/>
                  <a:pt x="857" y="81"/>
                </a:cubicBezTo>
                <a:cubicBezTo>
                  <a:pt x="857" y="37"/>
                  <a:pt x="822" y="2"/>
                  <a:pt x="779" y="2"/>
                </a:cubicBezTo>
                <a:cubicBezTo>
                  <a:pt x="735" y="2"/>
                  <a:pt x="700" y="37"/>
                  <a:pt x="700" y="81"/>
                </a:cubicBezTo>
                <a:lnTo>
                  <a:pt x="700" y="96"/>
                </a:lnTo>
                <a:close/>
                <a:moveTo>
                  <a:pt x="154" y="176"/>
                </a:moveTo>
                <a:cubicBezTo>
                  <a:pt x="139" y="153"/>
                  <a:pt x="113" y="139"/>
                  <a:pt x="87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54" y="139"/>
                  <a:pt x="35" y="120"/>
                  <a:pt x="35" y="96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57"/>
                  <a:pt x="54" y="37"/>
                  <a:pt x="78" y="37"/>
                </a:cubicBezTo>
                <a:cubicBezTo>
                  <a:pt x="102" y="37"/>
                  <a:pt x="121" y="57"/>
                  <a:pt x="121" y="81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37"/>
                  <a:pt x="129" y="144"/>
                  <a:pt x="139" y="144"/>
                </a:cubicBezTo>
                <a:cubicBezTo>
                  <a:pt x="149" y="144"/>
                  <a:pt x="157" y="137"/>
                  <a:pt x="157" y="127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37"/>
                  <a:pt x="122" y="2"/>
                  <a:pt x="78" y="2"/>
                </a:cubicBezTo>
                <a:cubicBezTo>
                  <a:pt x="35" y="2"/>
                  <a:pt x="0" y="37"/>
                  <a:pt x="0" y="81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39"/>
                  <a:pt x="35" y="174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102" y="175"/>
                  <a:pt x="116" y="182"/>
                  <a:pt x="124" y="195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8" y="202"/>
                  <a:pt x="138" y="206"/>
                  <a:pt x="146" y="202"/>
                </a:cubicBezTo>
                <a:cubicBezTo>
                  <a:pt x="155" y="198"/>
                  <a:pt x="159" y="188"/>
                  <a:pt x="155" y="179"/>
                </a:cubicBezTo>
                <a:cubicBezTo>
                  <a:pt x="155" y="178"/>
                  <a:pt x="154" y="177"/>
                  <a:pt x="154" y="176"/>
                </a:cubicBezTo>
                <a:moveTo>
                  <a:pt x="523" y="67"/>
                </a:moveTo>
                <a:cubicBezTo>
                  <a:pt x="524" y="67"/>
                  <a:pt x="524" y="67"/>
                  <a:pt x="524" y="67"/>
                </a:cubicBezTo>
                <a:cubicBezTo>
                  <a:pt x="517" y="30"/>
                  <a:pt x="485" y="2"/>
                  <a:pt x="446" y="2"/>
                </a:cubicBezTo>
                <a:cubicBezTo>
                  <a:pt x="403" y="2"/>
                  <a:pt x="368" y="37"/>
                  <a:pt x="368" y="81"/>
                </a:cubicBezTo>
                <a:cubicBezTo>
                  <a:pt x="368" y="157"/>
                  <a:pt x="368" y="157"/>
                  <a:pt x="368" y="157"/>
                </a:cubicBezTo>
                <a:cubicBezTo>
                  <a:pt x="368" y="167"/>
                  <a:pt x="376" y="175"/>
                  <a:pt x="385" y="175"/>
                </a:cubicBezTo>
                <a:cubicBezTo>
                  <a:pt x="395" y="175"/>
                  <a:pt x="403" y="167"/>
                  <a:pt x="403" y="157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57"/>
                  <a:pt x="422" y="37"/>
                  <a:pt x="446" y="37"/>
                </a:cubicBezTo>
                <a:cubicBezTo>
                  <a:pt x="468" y="37"/>
                  <a:pt x="485" y="53"/>
                  <a:pt x="489" y="74"/>
                </a:cubicBezTo>
                <a:cubicBezTo>
                  <a:pt x="489" y="74"/>
                  <a:pt x="489" y="74"/>
                  <a:pt x="489" y="74"/>
                </a:cubicBezTo>
                <a:cubicBezTo>
                  <a:pt x="490" y="82"/>
                  <a:pt x="497" y="88"/>
                  <a:pt x="506" y="88"/>
                </a:cubicBezTo>
                <a:cubicBezTo>
                  <a:pt x="516" y="88"/>
                  <a:pt x="524" y="81"/>
                  <a:pt x="524" y="71"/>
                </a:cubicBezTo>
                <a:cubicBezTo>
                  <a:pt x="524" y="70"/>
                  <a:pt x="524" y="68"/>
                  <a:pt x="523" y="67"/>
                </a:cubicBezTo>
                <a:moveTo>
                  <a:pt x="620" y="95"/>
                </a:moveTo>
                <a:cubicBezTo>
                  <a:pt x="616" y="104"/>
                  <a:pt x="620" y="115"/>
                  <a:pt x="629" y="119"/>
                </a:cubicBezTo>
                <a:cubicBezTo>
                  <a:pt x="638" y="123"/>
                  <a:pt x="648" y="119"/>
                  <a:pt x="652" y="110"/>
                </a:cubicBezTo>
                <a:cubicBezTo>
                  <a:pt x="689" y="27"/>
                  <a:pt x="689" y="27"/>
                  <a:pt x="689" y="27"/>
                </a:cubicBezTo>
                <a:cubicBezTo>
                  <a:pt x="693" y="18"/>
                  <a:pt x="689" y="8"/>
                  <a:pt x="680" y="4"/>
                </a:cubicBezTo>
                <a:cubicBezTo>
                  <a:pt x="671" y="0"/>
                  <a:pt x="660" y="4"/>
                  <a:pt x="656" y="13"/>
                </a:cubicBezTo>
                <a:cubicBezTo>
                  <a:pt x="656" y="13"/>
                  <a:pt x="620" y="95"/>
                  <a:pt x="620" y="95"/>
                </a:cubicBezTo>
                <a:moveTo>
                  <a:pt x="567" y="13"/>
                </a:moveTo>
                <a:cubicBezTo>
                  <a:pt x="563" y="4"/>
                  <a:pt x="553" y="0"/>
                  <a:pt x="544" y="4"/>
                </a:cubicBezTo>
                <a:cubicBezTo>
                  <a:pt x="535" y="8"/>
                  <a:pt x="531" y="18"/>
                  <a:pt x="535" y="27"/>
                </a:cubicBezTo>
                <a:cubicBezTo>
                  <a:pt x="595" y="164"/>
                  <a:pt x="595" y="164"/>
                  <a:pt x="595" y="164"/>
                </a:cubicBezTo>
                <a:cubicBezTo>
                  <a:pt x="599" y="173"/>
                  <a:pt x="610" y="177"/>
                  <a:pt x="619" y="173"/>
                </a:cubicBezTo>
                <a:cubicBezTo>
                  <a:pt x="628" y="169"/>
                  <a:pt x="632" y="159"/>
                  <a:pt x="628" y="149"/>
                </a:cubicBezTo>
                <a:cubicBezTo>
                  <a:pt x="627" y="149"/>
                  <a:pt x="567" y="13"/>
                  <a:pt x="567" y="13"/>
                </a:cubicBezTo>
                <a:moveTo>
                  <a:pt x="339" y="96"/>
                </a:moveTo>
                <a:cubicBezTo>
                  <a:pt x="339" y="140"/>
                  <a:pt x="304" y="175"/>
                  <a:pt x="260" y="175"/>
                </a:cubicBezTo>
                <a:cubicBezTo>
                  <a:pt x="217" y="175"/>
                  <a:pt x="182" y="140"/>
                  <a:pt x="182" y="96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2" y="37"/>
                  <a:pt x="217" y="2"/>
                  <a:pt x="260" y="2"/>
                </a:cubicBezTo>
                <a:cubicBezTo>
                  <a:pt x="274" y="2"/>
                  <a:pt x="287" y="6"/>
                  <a:pt x="298" y="12"/>
                </a:cubicBezTo>
                <a:cubicBezTo>
                  <a:pt x="304" y="15"/>
                  <a:pt x="307" y="21"/>
                  <a:pt x="307" y="27"/>
                </a:cubicBezTo>
                <a:cubicBezTo>
                  <a:pt x="307" y="37"/>
                  <a:pt x="299" y="45"/>
                  <a:pt x="290" y="45"/>
                </a:cubicBezTo>
                <a:cubicBezTo>
                  <a:pt x="287" y="45"/>
                  <a:pt x="284" y="44"/>
                  <a:pt x="281" y="43"/>
                </a:cubicBezTo>
                <a:cubicBezTo>
                  <a:pt x="275" y="39"/>
                  <a:pt x="268" y="37"/>
                  <a:pt x="260" y="37"/>
                </a:cubicBezTo>
                <a:cubicBezTo>
                  <a:pt x="236" y="37"/>
                  <a:pt x="217" y="57"/>
                  <a:pt x="217" y="81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120"/>
                  <a:pt x="236" y="139"/>
                  <a:pt x="260" y="139"/>
                </a:cubicBezTo>
                <a:cubicBezTo>
                  <a:pt x="284" y="139"/>
                  <a:pt x="303" y="120"/>
                  <a:pt x="303" y="96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3" y="76"/>
                  <a:pt x="303" y="71"/>
                  <a:pt x="301" y="67"/>
                </a:cubicBezTo>
                <a:cubicBezTo>
                  <a:pt x="301" y="67"/>
                  <a:pt x="300" y="63"/>
                  <a:pt x="300" y="62"/>
                </a:cubicBezTo>
                <a:cubicBezTo>
                  <a:pt x="300" y="52"/>
                  <a:pt x="308" y="44"/>
                  <a:pt x="318" y="44"/>
                </a:cubicBezTo>
                <a:cubicBezTo>
                  <a:pt x="326" y="44"/>
                  <a:pt x="333" y="49"/>
                  <a:pt x="335" y="56"/>
                </a:cubicBezTo>
                <a:cubicBezTo>
                  <a:pt x="335" y="56"/>
                  <a:pt x="335" y="56"/>
                  <a:pt x="335" y="56"/>
                </a:cubicBezTo>
                <a:cubicBezTo>
                  <a:pt x="337" y="64"/>
                  <a:pt x="339" y="72"/>
                  <a:pt x="339" y="81"/>
                </a:cubicBezTo>
                <a:lnTo>
                  <a:pt x="339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600" dirty="0"/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6D5B9BAC-3DE4-46C5-9106-EAB2478F2157}"/>
              </a:ext>
            </a:extLst>
          </p:cNvPr>
          <p:cNvSpPr txBox="1"/>
          <p:nvPr/>
        </p:nvSpPr>
        <p:spPr>
          <a:xfrm>
            <a:off x="9793091" y="5391632"/>
            <a:ext cx="701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PAC5250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DAD7004C-0CDB-4EB3-B815-3A0FA399E30E}"/>
              </a:ext>
            </a:extLst>
          </p:cNvPr>
          <p:cNvSpPr txBox="1"/>
          <p:nvPr/>
        </p:nvSpPr>
        <p:spPr>
          <a:xfrm>
            <a:off x="10422740" y="5054423"/>
            <a:ext cx="17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600V Flyback DC/DC</a:t>
            </a:r>
          </a:p>
          <a:p>
            <a:r>
              <a:rPr lang="en-US" sz="1200" dirty="0"/>
              <a:t>0.5/0.25A Gate Drive</a:t>
            </a:r>
          </a:p>
          <a:p>
            <a:r>
              <a:rPr lang="en-US" sz="1200" dirty="0"/>
              <a:t>10x10 57L QFN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388B8495-6227-4D6E-B1FC-E1F2023FFE94}"/>
              </a:ext>
            </a:extLst>
          </p:cNvPr>
          <p:cNvGrpSpPr/>
          <p:nvPr/>
        </p:nvGrpSpPr>
        <p:grpSpPr>
          <a:xfrm>
            <a:off x="9783524" y="4431536"/>
            <a:ext cx="701738" cy="596816"/>
            <a:chOff x="2293132" y="2230273"/>
            <a:chExt cx="1051299" cy="962479"/>
          </a:xfrm>
        </p:grpSpPr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6C15EC20-C422-478D-8F01-AED79C14EE02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9935BA44-06EF-41EA-BA87-4E64A47E94CB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18" name="Freeform 52">
              <a:extLst>
                <a:ext uri="{FF2B5EF4-FFF2-40B4-BE49-F238E27FC236}">
                  <a16:creationId xmlns="" xmlns:a16="http://schemas.microsoft.com/office/drawing/2014/main" id="{290745AD-5824-4B1E-9B73-AAF09915A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7D52BC3F-7D7D-450F-975D-FF5E3BF5A5C4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PAC5253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3A973775-F6A6-404A-845F-D8B76293E949}"/>
              </a:ext>
            </a:extLst>
          </p:cNvPr>
          <p:cNvSpPr txBox="1"/>
          <p:nvPr/>
        </p:nvSpPr>
        <p:spPr>
          <a:xfrm>
            <a:off x="10413173" y="4406778"/>
            <a:ext cx="17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600V Flyback DC/DC</a:t>
            </a:r>
          </a:p>
          <a:p>
            <a:r>
              <a:rPr lang="en-US" sz="1200" dirty="0"/>
              <a:t>0.5/0.25A Gate Drive</a:t>
            </a:r>
          </a:p>
          <a:p>
            <a:r>
              <a:rPr lang="en-US" sz="1200" dirty="0"/>
              <a:t>10x10 43L QFN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01719642-205E-4425-958D-3FDD45EBF30D}"/>
              </a:ext>
            </a:extLst>
          </p:cNvPr>
          <p:cNvGrpSpPr/>
          <p:nvPr/>
        </p:nvGrpSpPr>
        <p:grpSpPr>
          <a:xfrm>
            <a:off x="9783524" y="3791801"/>
            <a:ext cx="701738" cy="596816"/>
            <a:chOff x="2293132" y="2230273"/>
            <a:chExt cx="1051299" cy="962479"/>
          </a:xfrm>
        </p:grpSpPr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E581CCAB-23C3-4051-BEA0-124D38330F13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AC8A0EF5-5E0E-4B05-AA4D-1C85A2546553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24" name="Freeform 52">
              <a:extLst>
                <a:ext uri="{FF2B5EF4-FFF2-40B4-BE49-F238E27FC236}">
                  <a16:creationId xmlns="" xmlns:a16="http://schemas.microsoft.com/office/drawing/2014/main" id="{6BA574CD-FBCF-46ED-BE0A-623A63C621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18F575FD-413C-49B4-AC76-838EB4E48E49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PAC5255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9E2A4F51-D125-4895-BA68-8C0F37E2294A}"/>
              </a:ext>
            </a:extLst>
          </p:cNvPr>
          <p:cNvSpPr txBox="1"/>
          <p:nvPr/>
        </p:nvSpPr>
        <p:spPr>
          <a:xfrm>
            <a:off x="10413173" y="3767043"/>
            <a:ext cx="17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600V Flyback DC/DC</a:t>
            </a:r>
          </a:p>
          <a:p>
            <a:r>
              <a:rPr lang="en-US" sz="1200" dirty="0"/>
              <a:t>0.5/0.25A Gate Drive</a:t>
            </a:r>
          </a:p>
          <a:p>
            <a:r>
              <a:rPr lang="en-US" sz="1200" dirty="0"/>
              <a:t>10x10 57L QFN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8656AD50-EBCD-4F59-B581-38970399773C}"/>
              </a:ext>
            </a:extLst>
          </p:cNvPr>
          <p:cNvGrpSpPr/>
          <p:nvPr/>
        </p:nvGrpSpPr>
        <p:grpSpPr>
          <a:xfrm>
            <a:off x="9784702" y="3152790"/>
            <a:ext cx="701738" cy="596816"/>
            <a:chOff x="2293132" y="2230273"/>
            <a:chExt cx="1051299" cy="962479"/>
          </a:xfrm>
        </p:grpSpPr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64C38A7F-3EC0-414F-8853-161C48257152}"/>
                </a:ext>
              </a:extLst>
            </p:cNvPr>
            <p:cNvSpPr/>
            <p:nvPr/>
          </p:nvSpPr>
          <p:spPr>
            <a:xfrm>
              <a:off x="2329498" y="2230273"/>
              <a:ext cx="962479" cy="9624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242FEBEB-C6D4-4C8F-8C2E-3D31E66A54F0}"/>
                </a:ext>
              </a:extLst>
            </p:cNvPr>
            <p:cNvSpPr/>
            <p:nvPr/>
          </p:nvSpPr>
          <p:spPr>
            <a:xfrm>
              <a:off x="2378100" y="2291206"/>
              <a:ext cx="100831" cy="100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33" name="Freeform 52">
              <a:extLst>
                <a:ext uri="{FF2B5EF4-FFF2-40B4-BE49-F238E27FC236}">
                  <a16:creationId xmlns="" xmlns:a16="http://schemas.microsoft.com/office/drawing/2014/main" id="{CD5D7943-2504-4A72-A895-FAF2E3643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090" y="2522920"/>
              <a:ext cx="865380" cy="207793"/>
            </a:xfrm>
            <a:custGeom>
              <a:avLst/>
              <a:gdLst>
                <a:gd name="T0" fmla="*/ 704 w 857"/>
                <a:gd name="T1" fmla="*/ 120 h 206"/>
                <a:gd name="T2" fmla="*/ 721 w 857"/>
                <a:gd name="T3" fmla="*/ 133 h 206"/>
                <a:gd name="T4" fmla="*/ 738 w 857"/>
                <a:gd name="T5" fmla="*/ 110 h 206"/>
                <a:gd name="T6" fmla="*/ 736 w 857"/>
                <a:gd name="T7" fmla="*/ 81 h 206"/>
                <a:gd name="T8" fmla="*/ 822 w 857"/>
                <a:gd name="T9" fmla="*/ 81 h 206"/>
                <a:gd name="T10" fmla="*/ 779 w 857"/>
                <a:gd name="T11" fmla="*/ 139 h 206"/>
                <a:gd name="T12" fmla="*/ 749 w 857"/>
                <a:gd name="T13" fmla="*/ 132 h 206"/>
                <a:gd name="T14" fmla="*/ 741 w 857"/>
                <a:gd name="T15" fmla="*/ 165 h 206"/>
                <a:gd name="T16" fmla="*/ 857 w 857"/>
                <a:gd name="T17" fmla="*/ 96 h 206"/>
                <a:gd name="T18" fmla="*/ 779 w 857"/>
                <a:gd name="T19" fmla="*/ 2 h 206"/>
                <a:gd name="T20" fmla="*/ 700 w 857"/>
                <a:gd name="T21" fmla="*/ 96 h 206"/>
                <a:gd name="T22" fmla="*/ 87 w 857"/>
                <a:gd name="T23" fmla="*/ 139 h 206"/>
                <a:gd name="T24" fmla="*/ 78 w 857"/>
                <a:gd name="T25" fmla="*/ 139 h 206"/>
                <a:gd name="T26" fmla="*/ 35 w 857"/>
                <a:gd name="T27" fmla="*/ 81 h 206"/>
                <a:gd name="T28" fmla="*/ 121 w 857"/>
                <a:gd name="T29" fmla="*/ 81 h 206"/>
                <a:gd name="T30" fmla="*/ 121 w 857"/>
                <a:gd name="T31" fmla="*/ 127 h 206"/>
                <a:gd name="T32" fmla="*/ 157 w 857"/>
                <a:gd name="T33" fmla="*/ 127 h 206"/>
                <a:gd name="T34" fmla="*/ 78 w 857"/>
                <a:gd name="T35" fmla="*/ 2 h 206"/>
                <a:gd name="T36" fmla="*/ 0 w 857"/>
                <a:gd name="T37" fmla="*/ 96 h 206"/>
                <a:gd name="T38" fmla="*/ 78 w 857"/>
                <a:gd name="T39" fmla="*/ 175 h 206"/>
                <a:gd name="T40" fmla="*/ 124 w 857"/>
                <a:gd name="T41" fmla="*/ 195 h 206"/>
                <a:gd name="T42" fmla="*/ 146 w 857"/>
                <a:gd name="T43" fmla="*/ 202 h 206"/>
                <a:gd name="T44" fmla="*/ 154 w 857"/>
                <a:gd name="T45" fmla="*/ 176 h 206"/>
                <a:gd name="T46" fmla="*/ 524 w 857"/>
                <a:gd name="T47" fmla="*/ 67 h 206"/>
                <a:gd name="T48" fmla="*/ 368 w 857"/>
                <a:gd name="T49" fmla="*/ 81 h 206"/>
                <a:gd name="T50" fmla="*/ 385 w 857"/>
                <a:gd name="T51" fmla="*/ 175 h 206"/>
                <a:gd name="T52" fmla="*/ 403 w 857"/>
                <a:gd name="T53" fmla="*/ 81 h 206"/>
                <a:gd name="T54" fmla="*/ 489 w 857"/>
                <a:gd name="T55" fmla="*/ 74 h 206"/>
                <a:gd name="T56" fmla="*/ 506 w 857"/>
                <a:gd name="T57" fmla="*/ 88 h 206"/>
                <a:gd name="T58" fmla="*/ 523 w 857"/>
                <a:gd name="T59" fmla="*/ 67 h 206"/>
                <a:gd name="T60" fmla="*/ 629 w 857"/>
                <a:gd name="T61" fmla="*/ 119 h 206"/>
                <a:gd name="T62" fmla="*/ 689 w 857"/>
                <a:gd name="T63" fmla="*/ 27 h 206"/>
                <a:gd name="T64" fmla="*/ 656 w 857"/>
                <a:gd name="T65" fmla="*/ 13 h 206"/>
                <a:gd name="T66" fmla="*/ 567 w 857"/>
                <a:gd name="T67" fmla="*/ 13 h 206"/>
                <a:gd name="T68" fmla="*/ 535 w 857"/>
                <a:gd name="T69" fmla="*/ 27 h 206"/>
                <a:gd name="T70" fmla="*/ 619 w 857"/>
                <a:gd name="T71" fmla="*/ 173 h 206"/>
                <a:gd name="T72" fmla="*/ 567 w 857"/>
                <a:gd name="T73" fmla="*/ 13 h 206"/>
                <a:gd name="T74" fmla="*/ 260 w 857"/>
                <a:gd name="T75" fmla="*/ 175 h 206"/>
                <a:gd name="T76" fmla="*/ 182 w 857"/>
                <a:gd name="T77" fmla="*/ 81 h 206"/>
                <a:gd name="T78" fmla="*/ 298 w 857"/>
                <a:gd name="T79" fmla="*/ 12 h 206"/>
                <a:gd name="T80" fmla="*/ 290 w 857"/>
                <a:gd name="T81" fmla="*/ 45 h 206"/>
                <a:gd name="T82" fmla="*/ 260 w 857"/>
                <a:gd name="T83" fmla="*/ 37 h 206"/>
                <a:gd name="T84" fmla="*/ 217 w 857"/>
                <a:gd name="T85" fmla="*/ 96 h 206"/>
                <a:gd name="T86" fmla="*/ 303 w 857"/>
                <a:gd name="T87" fmla="*/ 96 h 206"/>
                <a:gd name="T88" fmla="*/ 301 w 857"/>
                <a:gd name="T89" fmla="*/ 67 h 206"/>
                <a:gd name="T90" fmla="*/ 318 w 857"/>
                <a:gd name="T91" fmla="*/ 44 h 206"/>
                <a:gd name="T92" fmla="*/ 335 w 857"/>
                <a:gd name="T93" fmla="*/ 56 h 206"/>
                <a:gd name="T94" fmla="*/ 339 w 857"/>
                <a:gd name="T95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7" h="206">
                  <a:moveTo>
                    <a:pt x="700" y="96"/>
                  </a:moveTo>
                  <a:cubicBezTo>
                    <a:pt x="700" y="104"/>
                    <a:pt x="702" y="113"/>
                    <a:pt x="704" y="120"/>
                  </a:cubicBezTo>
                  <a:cubicBezTo>
                    <a:pt x="704" y="120"/>
                    <a:pt x="704" y="121"/>
                    <a:pt x="704" y="121"/>
                  </a:cubicBezTo>
                  <a:cubicBezTo>
                    <a:pt x="706" y="128"/>
                    <a:pt x="713" y="133"/>
                    <a:pt x="721" y="133"/>
                  </a:cubicBezTo>
                  <a:cubicBezTo>
                    <a:pt x="731" y="133"/>
                    <a:pt x="739" y="125"/>
                    <a:pt x="739" y="115"/>
                  </a:cubicBezTo>
                  <a:cubicBezTo>
                    <a:pt x="739" y="113"/>
                    <a:pt x="738" y="110"/>
                    <a:pt x="738" y="110"/>
                  </a:cubicBezTo>
                  <a:cubicBezTo>
                    <a:pt x="736" y="106"/>
                    <a:pt x="736" y="101"/>
                    <a:pt x="736" y="96"/>
                  </a:cubicBezTo>
                  <a:cubicBezTo>
                    <a:pt x="736" y="81"/>
                    <a:pt x="736" y="81"/>
                    <a:pt x="736" y="81"/>
                  </a:cubicBezTo>
                  <a:cubicBezTo>
                    <a:pt x="736" y="57"/>
                    <a:pt x="755" y="37"/>
                    <a:pt x="779" y="37"/>
                  </a:cubicBezTo>
                  <a:cubicBezTo>
                    <a:pt x="803" y="37"/>
                    <a:pt x="822" y="57"/>
                    <a:pt x="822" y="81"/>
                  </a:cubicBezTo>
                  <a:cubicBezTo>
                    <a:pt x="822" y="96"/>
                    <a:pt x="822" y="96"/>
                    <a:pt x="822" y="96"/>
                  </a:cubicBezTo>
                  <a:cubicBezTo>
                    <a:pt x="822" y="120"/>
                    <a:pt x="803" y="139"/>
                    <a:pt x="779" y="139"/>
                  </a:cubicBezTo>
                  <a:cubicBezTo>
                    <a:pt x="771" y="139"/>
                    <a:pt x="764" y="138"/>
                    <a:pt x="758" y="134"/>
                  </a:cubicBezTo>
                  <a:cubicBezTo>
                    <a:pt x="755" y="133"/>
                    <a:pt x="752" y="132"/>
                    <a:pt x="749" y="132"/>
                  </a:cubicBezTo>
                  <a:cubicBezTo>
                    <a:pt x="740" y="132"/>
                    <a:pt x="732" y="140"/>
                    <a:pt x="732" y="149"/>
                  </a:cubicBezTo>
                  <a:cubicBezTo>
                    <a:pt x="732" y="156"/>
                    <a:pt x="735" y="162"/>
                    <a:pt x="741" y="165"/>
                  </a:cubicBezTo>
                  <a:cubicBezTo>
                    <a:pt x="752" y="171"/>
                    <a:pt x="765" y="175"/>
                    <a:pt x="779" y="175"/>
                  </a:cubicBezTo>
                  <a:cubicBezTo>
                    <a:pt x="822" y="175"/>
                    <a:pt x="857" y="140"/>
                    <a:pt x="857" y="96"/>
                  </a:cubicBezTo>
                  <a:cubicBezTo>
                    <a:pt x="857" y="81"/>
                    <a:pt x="857" y="81"/>
                    <a:pt x="857" y="81"/>
                  </a:cubicBezTo>
                  <a:cubicBezTo>
                    <a:pt x="857" y="37"/>
                    <a:pt x="822" y="2"/>
                    <a:pt x="779" y="2"/>
                  </a:cubicBezTo>
                  <a:cubicBezTo>
                    <a:pt x="735" y="2"/>
                    <a:pt x="700" y="37"/>
                    <a:pt x="700" y="81"/>
                  </a:cubicBezTo>
                  <a:lnTo>
                    <a:pt x="700" y="96"/>
                  </a:lnTo>
                  <a:close/>
                  <a:moveTo>
                    <a:pt x="154" y="176"/>
                  </a:moveTo>
                  <a:cubicBezTo>
                    <a:pt x="139" y="153"/>
                    <a:pt x="113" y="139"/>
                    <a:pt x="87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4" y="139"/>
                    <a:pt x="35" y="120"/>
                    <a:pt x="35" y="9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57"/>
                    <a:pt x="54" y="37"/>
                    <a:pt x="78" y="37"/>
                  </a:cubicBezTo>
                  <a:cubicBezTo>
                    <a:pt x="102" y="37"/>
                    <a:pt x="121" y="57"/>
                    <a:pt x="121" y="81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37"/>
                    <a:pt x="129" y="144"/>
                    <a:pt x="139" y="144"/>
                  </a:cubicBezTo>
                  <a:cubicBezTo>
                    <a:pt x="149" y="144"/>
                    <a:pt x="157" y="137"/>
                    <a:pt x="157" y="127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37"/>
                    <a:pt x="122" y="2"/>
                    <a:pt x="78" y="2"/>
                  </a:cubicBezTo>
                  <a:cubicBezTo>
                    <a:pt x="35" y="2"/>
                    <a:pt x="0" y="37"/>
                    <a:pt x="0" y="8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9"/>
                    <a:pt x="35" y="174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87" y="175"/>
                    <a:pt x="87" y="175"/>
                    <a:pt x="87" y="175"/>
                  </a:cubicBezTo>
                  <a:cubicBezTo>
                    <a:pt x="102" y="175"/>
                    <a:pt x="116" y="182"/>
                    <a:pt x="124" y="195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128" y="202"/>
                    <a:pt x="138" y="206"/>
                    <a:pt x="146" y="202"/>
                  </a:cubicBezTo>
                  <a:cubicBezTo>
                    <a:pt x="155" y="198"/>
                    <a:pt x="159" y="188"/>
                    <a:pt x="155" y="179"/>
                  </a:cubicBezTo>
                  <a:cubicBezTo>
                    <a:pt x="155" y="178"/>
                    <a:pt x="154" y="177"/>
                    <a:pt x="154" y="176"/>
                  </a:cubicBezTo>
                  <a:moveTo>
                    <a:pt x="523" y="67"/>
                  </a:moveTo>
                  <a:cubicBezTo>
                    <a:pt x="524" y="67"/>
                    <a:pt x="524" y="67"/>
                    <a:pt x="524" y="67"/>
                  </a:cubicBezTo>
                  <a:cubicBezTo>
                    <a:pt x="517" y="30"/>
                    <a:pt x="485" y="2"/>
                    <a:pt x="446" y="2"/>
                  </a:cubicBezTo>
                  <a:cubicBezTo>
                    <a:pt x="403" y="2"/>
                    <a:pt x="368" y="37"/>
                    <a:pt x="368" y="81"/>
                  </a:cubicBezTo>
                  <a:cubicBezTo>
                    <a:pt x="368" y="157"/>
                    <a:pt x="368" y="157"/>
                    <a:pt x="368" y="157"/>
                  </a:cubicBezTo>
                  <a:cubicBezTo>
                    <a:pt x="368" y="167"/>
                    <a:pt x="376" y="175"/>
                    <a:pt x="385" y="175"/>
                  </a:cubicBezTo>
                  <a:cubicBezTo>
                    <a:pt x="395" y="175"/>
                    <a:pt x="403" y="167"/>
                    <a:pt x="403" y="157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03" y="57"/>
                    <a:pt x="422" y="37"/>
                    <a:pt x="446" y="37"/>
                  </a:cubicBezTo>
                  <a:cubicBezTo>
                    <a:pt x="468" y="37"/>
                    <a:pt x="485" y="53"/>
                    <a:pt x="489" y="74"/>
                  </a:cubicBezTo>
                  <a:cubicBezTo>
                    <a:pt x="489" y="74"/>
                    <a:pt x="489" y="74"/>
                    <a:pt x="489" y="74"/>
                  </a:cubicBezTo>
                  <a:cubicBezTo>
                    <a:pt x="490" y="82"/>
                    <a:pt x="497" y="88"/>
                    <a:pt x="506" y="88"/>
                  </a:cubicBezTo>
                  <a:cubicBezTo>
                    <a:pt x="516" y="88"/>
                    <a:pt x="524" y="81"/>
                    <a:pt x="524" y="71"/>
                  </a:cubicBezTo>
                  <a:cubicBezTo>
                    <a:pt x="524" y="70"/>
                    <a:pt x="524" y="68"/>
                    <a:pt x="523" y="67"/>
                  </a:cubicBezTo>
                  <a:moveTo>
                    <a:pt x="620" y="95"/>
                  </a:moveTo>
                  <a:cubicBezTo>
                    <a:pt x="616" y="104"/>
                    <a:pt x="620" y="115"/>
                    <a:pt x="629" y="119"/>
                  </a:cubicBezTo>
                  <a:cubicBezTo>
                    <a:pt x="638" y="123"/>
                    <a:pt x="648" y="119"/>
                    <a:pt x="652" y="110"/>
                  </a:cubicBezTo>
                  <a:cubicBezTo>
                    <a:pt x="689" y="27"/>
                    <a:pt x="689" y="27"/>
                    <a:pt x="689" y="27"/>
                  </a:cubicBezTo>
                  <a:cubicBezTo>
                    <a:pt x="693" y="18"/>
                    <a:pt x="689" y="8"/>
                    <a:pt x="680" y="4"/>
                  </a:cubicBezTo>
                  <a:cubicBezTo>
                    <a:pt x="671" y="0"/>
                    <a:pt x="660" y="4"/>
                    <a:pt x="656" y="13"/>
                  </a:cubicBezTo>
                  <a:cubicBezTo>
                    <a:pt x="656" y="13"/>
                    <a:pt x="620" y="95"/>
                    <a:pt x="620" y="95"/>
                  </a:cubicBezTo>
                  <a:moveTo>
                    <a:pt x="567" y="13"/>
                  </a:moveTo>
                  <a:cubicBezTo>
                    <a:pt x="563" y="4"/>
                    <a:pt x="553" y="0"/>
                    <a:pt x="544" y="4"/>
                  </a:cubicBezTo>
                  <a:cubicBezTo>
                    <a:pt x="535" y="8"/>
                    <a:pt x="531" y="18"/>
                    <a:pt x="535" y="27"/>
                  </a:cubicBezTo>
                  <a:cubicBezTo>
                    <a:pt x="595" y="164"/>
                    <a:pt x="595" y="164"/>
                    <a:pt x="595" y="164"/>
                  </a:cubicBezTo>
                  <a:cubicBezTo>
                    <a:pt x="599" y="173"/>
                    <a:pt x="610" y="177"/>
                    <a:pt x="619" y="173"/>
                  </a:cubicBezTo>
                  <a:cubicBezTo>
                    <a:pt x="628" y="169"/>
                    <a:pt x="632" y="159"/>
                    <a:pt x="628" y="149"/>
                  </a:cubicBezTo>
                  <a:cubicBezTo>
                    <a:pt x="627" y="149"/>
                    <a:pt x="567" y="13"/>
                    <a:pt x="567" y="13"/>
                  </a:cubicBezTo>
                  <a:moveTo>
                    <a:pt x="339" y="96"/>
                  </a:moveTo>
                  <a:cubicBezTo>
                    <a:pt x="339" y="140"/>
                    <a:pt x="304" y="175"/>
                    <a:pt x="260" y="175"/>
                  </a:cubicBezTo>
                  <a:cubicBezTo>
                    <a:pt x="217" y="175"/>
                    <a:pt x="182" y="140"/>
                    <a:pt x="182" y="96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37"/>
                    <a:pt x="217" y="2"/>
                    <a:pt x="260" y="2"/>
                  </a:cubicBezTo>
                  <a:cubicBezTo>
                    <a:pt x="274" y="2"/>
                    <a:pt x="287" y="6"/>
                    <a:pt x="298" y="12"/>
                  </a:cubicBezTo>
                  <a:cubicBezTo>
                    <a:pt x="304" y="15"/>
                    <a:pt x="307" y="21"/>
                    <a:pt x="307" y="27"/>
                  </a:cubicBezTo>
                  <a:cubicBezTo>
                    <a:pt x="307" y="37"/>
                    <a:pt x="299" y="45"/>
                    <a:pt x="290" y="45"/>
                  </a:cubicBezTo>
                  <a:cubicBezTo>
                    <a:pt x="287" y="45"/>
                    <a:pt x="284" y="44"/>
                    <a:pt x="281" y="43"/>
                  </a:cubicBezTo>
                  <a:cubicBezTo>
                    <a:pt x="275" y="39"/>
                    <a:pt x="268" y="37"/>
                    <a:pt x="260" y="37"/>
                  </a:cubicBezTo>
                  <a:cubicBezTo>
                    <a:pt x="236" y="37"/>
                    <a:pt x="217" y="57"/>
                    <a:pt x="217" y="81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120"/>
                    <a:pt x="236" y="139"/>
                    <a:pt x="260" y="139"/>
                  </a:cubicBezTo>
                  <a:cubicBezTo>
                    <a:pt x="284" y="139"/>
                    <a:pt x="303" y="120"/>
                    <a:pt x="303" y="96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76"/>
                    <a:pt x="303" y="71"/>
                    <a:pt x="301" y="67"/>
                  </a:cubicBezTo>
                  <a:cubicBezTo>
                    <a:pt x="301" y="67"/>
                    <a:pt x="300" y="63"/>
                    <a:pt x="300" y="62"/>
                  </a:cubicBezTo>
                  <a:cubicBezTo>
                    <a:pt x="300" y="52"/>
                    <a:pt x="308" y="44"/>
                    <a:pt x="318" y="44"/>
                  </a:cubicBezTo>
                  <a:cubicBezTo>
                    <a:pt x="326" y="44"/>
                    <a:pt x="333" y="49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7" y="64"/>
                    <a:pt x="339" y="72"/>
                    <a:pt x="339" y="81"/>
                  </a:cubicBezTo>
                  <a:lnTo>
                    <a:pt x="339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F0CA1B34-8AF2-4C12-A478-E6F2FCDF3C6C}"/>
                </a:ext>
              </a:extLst>
            </p:cNvPr>
            <p:cNvSpPr txBox="1"/>
            <p:nvPr/>
          </p:nvSpPr>
          <p:spPr>
            <a:xfrm>
              <a:off x="2293132" y="2734160"/>
              <a:ext cx="1051299" cy="37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PAC5256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731BA9F7-73A0-4ECA-A554-D39CFF506869}"/>
              </a:ext>
            </a:extLst>
          </p:cNvPr>
          <p:cNvSpPr txBox="1"/>
          <p:nvPr/>
        </p:nvSpPr>
        <p:spPr>
          <a:xfrm>
            <a:off x="10414351" y="3128032"/>
            <a:ext cx="1719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600V Buck DC/DC</a:t>
            </a:r>
          </a:p>
          <a:p>
            <a:r>
              <a:rPr lang="en-US" sz="1200" dirty="0"/>
              <a:t>0.5/0.25A Gate Drive</a:t>
            </a:r>
          </a:p>
          <a:p>
            <a:r>
              <a:rPr lang="en-US" sz="1200" dirty="0"/>
              <a:t>10x10 52L QFN</a:t>
            </a:r>
          </a:p>
        </p:txBody>
      </p:sp>
    </p:spTree>
    <p:extLst>
      <p:ext uri="{BB962C8B-B14F-4D97-AF65-F5344CB8AC3E}">
        <p14:creationId xmlns:p14="http://schemas.microsoft.com/office/powerpoint/2010/main" val="198224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345">
        <p:fade/>
      </p:transition>
    </mc:Choice>
    <mc:Fallback>
      <p:transition spd="med" advTm="913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6004560" y="3378124"/>
            <a:ext cx="5781040" cy="2085031"/>
            <a:chOff x="7830390" y="1953406"/>
            <a:chExt cx="3215348" cy="1075988"/>
          </a:xfrm>
        </p:grpSpPr>
        <p:cxnSp>
          <p:nvCxnSpPr>
            <p:cNvPr id="37" name="Straight Connector 19"/>
            <p:cNvCxnSpPr/>
            <p:nvPr/>
          </p:nvCxnSpPr>
          <p:spPr>
            <a:xfrm flipH="1" flipV="1">
              <a:off x="7843520" y="3021572"/>
              <a:ext cx="3202218" cy="782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9"/>
            <p:cNvCxnSpPr/>
            <p:nvPr/>
          </p:nvCxnSpPr>
          <p:spPr>
            <a:xfrm>
              <a:off x="7830390" y="1953406"/>
              <a:ext cx="0" cy="1075246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17545" y="3378121"/>
            <a:ext cx="5476640" cy="342246"/>
            <a:chOff x="6549626" y="3378121"/>
            <a:chExt cx="4795728" cy="303018"/>
          </a:xfrm>
        </p:grpSpPr>
        <p:cxnSp>
          <p:nvCxnSpPr>
            <p:cNvPr id="29" name="Straight Connector 9"/>
            <p:cNvCxnSpPr/>
            <p:nvPr/>
          </p:nvCxnSpPr>
          <p:spPr>
            <a:xfrm>
              <a:off x="6549626" y="3382267"/>
              <a:ext cx="989878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528560" y="3378121"/>
              <a:ext cx="3816794" cy="303018"/>
              <a:chOff x="7838926" y="1953406"/>
              <a:chExt cx="3206812" cy="1075988"/>
            </a:xfrm>
          </p:grpSpPr>
          <p:cxnSp>
            <p:nvCxnSpPr>
              <p:cNvPr id="27" name="Straight Connector 19"/>
              <p:cNvCxnSpPr/>
              <p:nvPr/>
            </p:nvCxnSpPr>
            <p:spPr>
              <a:xfrm flipH="1" flipV="1">
                <a:off x="7843520" y="3021572"/>
                <a:ext cx="3202218" cy="7822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9"/>
              <p:cNvCxnSpPr/>
              <p:nvPr/>
            </p:nvCxnSpPr>
            <p:spPr>
              <a:xfrm>
                <a:off x="7838926" y="1953406"/>
                <a:ext cx="0" cy="1075246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PAC</a:t>
            </a:r>
            <a:r>
              <a:rPr lang="en-US" altLang="zh-CN" baseline="50000" dirty="0">
                <a:latin typeface="Arial"/>
                <a:cs typeface="Arial"/>
              </a:rPr>
              <a:t>®</a:t>
            </a:r>
            <a:r>
              <a:rPr lang="zh-CN" altLang="en-US" dirty="0"/>
              <a:t>设计资源</a:t>
            </a:r>
            <a:endParaRPr lang="en-US" dirty="0"/>
          </a:p>
        </p:txBody>
      </p:sp>
      <p:sp>
        <p:nvSpPr>
          <p:cNvPr id="5" name="TextBox 71"/>
          <p:cNvSpPr txBox="1"/>
          <p:nvPr/>
        </p:nvSpPr>
        <p:spPr>
          <a:xfrm flipH="1">
            <a:off x="7213605" y="1345410"/>
            <a:ext cx="4843145" cy="1538857"/>
          </a:xfrm>
          <a:prstGeom prst="rect">
            <a:avLst/>
          </a:prstGeom>
          <a:noFill/>
        </p:spPr>
        <p:txBody>
          <a:bodyPr wrap="square" lIns="91412" tIns="45707" rIns="91412" bIns="45707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/>
              <a:t>ARM CMSIS </a:t>
            </a:r>
            <a:r>
              <a:rPr lang="en-US" altLang="zh-CN" sz="1600" dirty="0" err="1"/>
              <a:t>Libary</a:t>
            </a:r>
            <a:endParaRPr lang="en-US" altLang="zh-CN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/>
              <a:t>Peripheral Firmware Example Projects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 err="1"/>
              <a:t>ActiveSafe</a:t>
            </a:r>
            <a:r>
              <a:rPr lang="en-US" altLang="zh-CN" sz="1600" dirty="0"/>
              <a:t> IEC60730 Class B Safety Libraries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 err="1"/>
              <a:t>ActiveFlash</a:t>
            </a:r>
            <a:r>
              <a:rPr lang="en-US" altLang="zh-CN" sz="1600" dirty="0"/>
              <a:t> Field Update </a:t>
            </a:r>
            <a:r>
              <a:rPr lang="en-US" altLang="zh-CN" sz="1600" dirty="0" err="1"/>
              <a:t>Bootloader</a:t>
            </a:r>
            <a:endParaRPr lang="en-US" altLang="zh-CN" sz="1600" dirty="0"/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1400" dirty="0"/>
          </a:p>
        </p:txBody>
      </p:sp>
      <p:sp>
        <p:nvSpPr>
          <p:cNvPr id="7" name="TextBox 71"/>
          <p:cNvSpPr txBox="1"/>
          <p:nvPr/>
        </p:nvSpPr>
        <p:spPr>
          <a:xfrm>
            <a:off x="761211" y="2833548"/>
            <a:ext cx="3404395" cy="584749"/>
          </a:xfrm>
          <a:prstGeom prst="rect">
            <a:avLst/>
          </a:prstGeom>
          <a:noFill/>
        </p:spPr>
        <p:txBody>
          <a:bodyPr wrap="square" lIns="91412" tIns="45707" rIns="91412" bIns="45707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Motor Control EVK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Application Expertise Design</a:t>
            </a:r>
          </a:p>
        </p:txBody>
      </p:sp>
      <p:sp>
        <p:nvSpPr>
          <p:cNvPr id="9" name="TextBox 70"/>
          <p:cNvSpPr txBox="1"/>
          <p:nvPr/>
        </p:nvSpPr>
        <p:spPr>
          <a:xfrm>
            <a:off x="2063358" y="2224707"/>
            <a:ext cx="1415716" cy="461639"/>
          </a:xfrm>
          <a:prstGeom prst="rect">
            <a:avLst/>
          </a:prstGeom>
          <a:noFill/>
        </p:spPr>
        <p:txBody>
          <a:bodyPr wrap="none" lIns="91412" tIns="45707" rIns="91412" bIns="45707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kern="0" dirty="0">
                <a:solidFill>
                  <a:schemeClr val="tx2"/>
                </a:solidFill>
                <a:cs typeface="Arial" pitchFamily="34" charset="0"/>
              </a:rPr>
              <a:t>硬件资料</a:t>
            </a:r>
            <a:endParaRPr lang="en-US" sz="2400" kern="0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2775" y="2815437"/>
            <a:ext cx="4463386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0"/>
          <p:cNvSpPr txBox="1"/>
          <p:nvPr/>
        </p:nvSpPr>
        <p:spPr>
          <a:xfrm flipH="1">
            <a:off x="9777164" y="815007"/>
            <a:ext cx="1654564" cy="461639"/>
          </a:xfrm>
          <a:prstGeom prst="rect">
            <a:avLst/>
          </a:prstGeom>
          <a:noFill/>
        </p:spPr>
        <p:txBody>
          <a:bodyPr wrap="none" lIns="91412" tIns="45707" rIns="91412" bIns="45707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MCU SDK</a:t>
            </a:r>
          </a:p>
        </p:txBody>
      </p:sp>
      <p:sp>
        <p:nvSpPr>
          <p:cNvPr id="22" name="Freeform 21"/>
          <p:cNvSpPr/>
          <p:nvPr/>
        </p:nvSpPr>
        <p:spPr>
          <a:xfrm>
            <a:off x="655963" y="3495040"/>
            <a:ext cx="4698363" cy="1373442"/>
          </a:xfrm>
          <a:custGeom>
            <a:avLst/>
            <a:gdLst>
              <a:gd name="connsiteX0" fmla="*/ 3990975 w 3990975"/>
              <a:gd name="connsiteY0" fmla="*/ 0 h 1019175"/>
              <a:gd name="connsiteX1" fmla="*/ 3990975 w 3990975"/>
              <a:gd name="connsiteY1" fmla="*/ 1019175 h 1019175"/>
              <a:gd name="connsiteX2" fmla="*/ 0 w 3990975"/>
              <a:gd name="connsiteY2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0975" h="1019175">
                <a:moveTo>
                  <a:pt x="3990975" y="0"/>
                </a:moveTo>
                <a:lnTo>
                  <a:pt x="3990975" y="1019175"/>
                </a:lnTo>
                <a:lnTo>
                  <a:pt x="0" y="1019175"/>
                </a:lnTo>
              </a:path>
            </a:pathLst>
          </a:custGeom>
          <a:ln w="19050" cap="rnd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2" tIns="45707" rIns="91412" bIns="45707" rtlCol="0" anchor="ctr"/>
          <a:lstStyle/>
          <a:p>
            <a:pPr algn="ctr"/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548598" y="4361309"/>
            <a:ext cx="3891544" cy="1338151"/>
            <a:chOff x="1229312" y="4468740"/>
            <a:chExt cx="3891544" cy="1338151"/>
          </a:xfrm>
        </p:grpSpPr>
        <p:sp>
          <p:nvSpPr>
            <p:cNvPr id="12" name="TextBox 70"/>
            <p:cNvSpPr txBox="1"/>
            <p:nvPr/>
          </p:nvSpPr>
          <p:spPr>
            <a:xfrm>
              <a:off x="2670223" y="4468740"/>
              <a:ext cx="2031270" cy="461639"/>
            </a:xfrm>
            <a:prstGeom prst="rect">
              <a:avLst/>
            </a:prstGeom>
            <a:noFill/>
          </p:spPr>
          <p:txBody>
            <a:bodyPr wrap="none" lIns="91412" tIns="45707" rIns="91412" bIns="45707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kern="0" dirty="0">
                  <a:solidFill>
                    <a:schemeClr val="tx2"/>
                  </a:solidFill>
                  <a:cs typeface="Arial" pitchFamily="34" charset="0"/>
                </a:rPr>
                <a:t>马达控制固件</a:t>
              </a:r>
              <a:endParaRPr lang="en-US" sz="2400" kern="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3" name="TextBox 71"/>
            <p:cNvSpPr txBox="1"/>
            <p:nvPr/>
          </p:nvSpPr>
          <p:spPr>
            <a:xfrm>
              <a:off x="1229312" y="4975921"/>
              <a:ext cx="3891544" cy="830970"/>
            </a:xfrm>
            <a:prstGeom prst="rect">
              <a:avLst/>
            </a:prstGeom>
            <a:noFill/>
          </p:spPr>
          <p:txBody>
            <a:bodyPr wrap="square" lIns="91412" tIns="45707" rIns="91412" bIns="45707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err="1">
                  <a:cs typeface="Arial" pitchFamily="34" charset="0"/>
                </a:rPr>
                <a:t>Sensored</a:t>
              </a:r>
              <a:r>
                <a:rPr lang="en-US" sz="1600" dirty="0">
                  <a:cs typeface="Arial" pitchFamily="34" charset="0"/>
                </a:rPr>
                <a:t>/</a:t>
              </a:r>
              <a:r>
                <a:rPr lang="en-US" sz="1600" dirty="0" err="1">
                  <a:cs typeface="Arial" pitchFamily="34" charset="0"/>
                </a:rPr>
                <a:t>Sensorless</a:t>
              </a:r>
              <a:r>
                <a:rPr lang="en-US" sz="1600" dirty="0">
                  <a:cs typeface="Arial" pitchFamily="34" charset="0"/>
                </a:rPr>
                <a:t> BLDC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err="1">
                  <a:cs typeface="Arial" pitchFamily="34" charset="0"/>
                </a:rPr>
                <a:t>Sensored</a:t>
              </a:r>
              <a:r>
                <a:rPr lang="en-US" sz="1600" dirty="0">
                  <a:cs typeface="Arial" pitchFamily="34" charset="0"/>
                </a:rPr>
                <a:t>/</a:t>
              </a:r>
              <a:r>
                <a:rPr lang="en-US" sz="1600" dirty="0" err="1">
                  <a:cs typeface="Arial" pitchFamily="34" charset="0"/>
                </a:rPr>
                <a:t>Sensorless</a:t>
              </a:r>
              <a:r>
                <a:rPr lang="en-US" sz="1600" dirty="0">
                  <a:cs typeface="Arial" pitchFamily="34" charset="0"/>
                </a:rPr>
                <a:t> FOC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cs typeface="Arial" pitchFamily="34" charset="0"/>
                </a:rPr>
                <a:t>PC GUI for Debugging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720" y="1914527"/>
            <a:ext cx="2304556" cy="2066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AutoShape 6" descr="Related image"/>
          <p:cNvSpPr>
            <a:spLocks noChangeAspect="1" noChangeArrowheads="1"/>
          </p:cNvSpPr>
          <p:nvPr/>
        </p:nvSpPr>
        <p:spPr bwMode="auto">
          <a:xfrm>
            <a:off x="307981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AutoShape 8" descr="Related image"/>
          <p:cNvSpPr>
            <a:spLocks noChangeAspect="1" noChangeArrowheads="1"/>
          </p:cNvSpPr>
          <p:nvPr/>
        </p:nvSpPr>
        <p:spPr bwMode="auto">
          <a:xfrm>
            <a:off x="460381" y="1682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AutoShape 10" descr="Pcb free icon"/>
          <p:cNvSpPr>
            <a:spLocks noChangeAspect="1" noChangeArrowheads="1"/>
          </p:cNvSpPr>
          <p:nvPr/>
        </p:nvSpPr>
        <p:spPr bwMode="auto">
          <a:xfrm>
            <a:off x="612775" y="32067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5" y="1622276"/>
            <a:ext cx="1423426" cy="106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组合 29"/>
          <p:cNvGrpSpPr/>
          <p:nvPr/>
        </p:nvGrpSpPr>
        <p:grpSpPr>
          <a:xfrm flipV="1">
            <a:off x="6492240" y="1209822"/>
            <a:ext cx="5293360" cy="942991"/>
            <a:chOff x="7830390" y="1953406"/>
            <a:chExt cx="3215348" cy="1075988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7843520" y="3021572"/>
              <a:ext cx="3202218" cy="782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9"/>
            <p:cNvCxnSpPr/>
            <p:nvPr/>
          </p:nvCxnSpPr>
          <p:spPr>
            <a:xfrm>
              <a:off x="7830390" y="1953406"/>
              <a:ext cx="0" cy="1075246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38" y="353998"/>
            <a:ext cx="983726" cy="9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67" y="2837135"/>
            <a:ext cx="1275783" cy="78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70"/>
          <p:cNvSpPr txBox="1"/>
          <p:nvPr/>
        </p:nvSpPr>
        <p:spPr>
          <a:xfrm flipH="1">
            <a:off x="9601910" y="3256240"/>
            <a:ext cx="2494536" cy="461639"/>
          </a:xfrm>
          <a:prstGeom prst="rect">
            <a:avLst/>
          </a:prstGeom>
          <a:noFill/>
        </p:spPr>
        <p:txBody>
          <a:bodyPr wrap="none" lIns="91412" tIns="45707" rIns="91412" bIns="45707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IDE/Programmer</a:t>
            </a:r>
          </a:p>
        </p:txBody>
      </p:sp>
      <p:sp>
        <p:nvSpPr>
          <p:cNvPr id="33" name="TextBox 71"/>
          <p:cNvSpPr txBox="1"/>
          <p:nvPr/>
        </p:nvSpPr>
        <p:spPr>
          <a:xfrm flipH="1">
            <a:off x="7186800" y="3662339"/>
            <a:ext cx="4843145" cy="800193"/>
          </a:xfrm>
          <a:prstGeom prst="rect">
            <a:avLst/>
          </a:prstGeom>
          <a:noFill/>
        </p:spPr>
        <p:txBody>
          <a:bodyPr wrap="square" lIns="91412" tIns="45707" rIns="91412" bIns="45707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/>
              <a:t>IAR/</a:t>
            </a:r>
            <a:r>
              <a:rPr lang="en-US" altLang="zh-CN" sz="1600" dirty="0" err="1"/>
              <a:t>Keil</a:t>
            </a:r>
            <a:r>
              <a:rPr lang="en-US" altLang="zh-CN" sz="1600" dirty="0"/>
              <a:t>/</a:t>
            </a:r>
            <a:r>
              <a:rPr lang="en-US" altLang="zh-CN" sz="1600" dirty="0" err="1"/>
              <a:t>CooCox</a:t>
            </a:r>
            <a:r>
              <a:rPr lang="en-US" altLang="zh-CN" sz="1600" dirty="0"/>
              <a:t>/Eclipse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600" dirty="0" err="1"/>
              <a:t>Jlink</a:t>
            </a:r>
            <a:r>
              <a:rPr lang="en-US" altLang="zh-CN" sz="1600" dirty="0"/>
              <a:t>/Co-link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sz="1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051046" y="4392087"/>
            <a:ext cx="4843145" cy="1902036"/>
            <a:chOff x="7345680" y="4199047"/>
            <a:chExt cx="4843145" cy="1902036"/>
          </a:xfrm>
        </p:grpSpPr>
        <p:sp>
          <p:nvSpPr>
            <p:cNvPr id="39" name="TextBox 70"/>
            <p:cNvSpPr txBox="1"/>
            <p:nvPr/>
          </p:nvSpPr>
          <p:spPr>
            <a:xfrm flipH="1">
              <a:off x="9929811" y="4718297"/>
              <a:ext cx="1723492" cy="461639"/>
            </a:xfrm>
            <a:prstGeom prst="rect">
              <a:avLst/>
            </a:prstGeom>
            <a:noFill/>
          </p:spPr>
          <p:txBody>
            <a:bodyPr wrap="none" lIns="91412" tIns="45707" rIns="91412" bIns="45707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400" kern="0" dirty="0">
                  <a:solidFill>
                    <a:schemeClr val="tx2"/>
                  </a:solidFill>
                  <a:cs typeface="Arial" pitchFamily="34" charset="0"/>
                </a:rPr>
                <a:t>第三</a:t>
              </a:r>
              <a:r>
                <a:rPr lang="zh-CN" altLang="en-US" sz="2400" kern="0" dirty="0" smtClean="0">
                  <a:solidFill>
                    <a:schemeClr val="tx2"/>
                  </a:solidFill>
                  <a:cs typeface="Arial" pitchFamily="34" charset="0"/>
                </a:rPr>
                <a:t>方支持</a:t>
              </a:r>
              <a:endParaRPr lang="en-US" sz="2400" kern="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142" y="4199047"/>
              <a:ext cx="1219109" cy="1038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71"/>
            <p:cNvSpPr txBox="1"/>
            <p:nvPr/>
          </p:nvSpPr>
          <p:spPr>
            <a:xfrm flipH="1">
              <a:off x="7345680" y="5270113"/>
              <a:ext cx="4843145" cy="830970"/>
            </a:xfrm>
            <a:prstGeom prst="rect">
              <a:avLst/>
            </a:prstGeom>
            <a:noFill/>
          </p:spPr>
          <p:txBody>
            <a:bodyPr wrap="square" lIns="91412" tIns="45707" rIns="91412" bIns="45707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zh-CN" sz="1600" dirty="0"/>
                <a:t>Gang Programmer 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zh-CN" sz="1600" dirty="0"/>
                <a:t>Advanced Algorithm and Support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altLang="zh-CN" sz="1600" dirty="0" smtClean="0"/>
                <a:t>Turnkey </a:t>
              </a:r>
              <a:r>
                <a:rPr lang="en-US" altLang="zh-CN" sz="1600" dirty="0"/>
                <a:t>Solution</a:t>
              </a:r>
              <a:endParaRPr lang="en-US" altLang="zh-CN" sz="1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901732"/>
            <a:ext cx="1005883" cy="9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883">
        <p:fade/>
      </p:transition>
    </mc:Choice>
    <mc:Fallback>
      <p:transition spd="med" advTm="103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PAC</a:t>
            </a:r>
            <a:r>
              <a:rPr lang="en-US" altLang="zh-CN" baseline="50000" dirty="0">
                <a:solidFill>
                  <a:schemeClr val="tx1"/>
                </a:solidFill>
              </a:rPr>
              <a:t>®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目标应用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4" name="Group 19"/>
          <p:cNvGrpSpPr/>
          <p:nvPr/>
        </p:nvGrpSpPr>
        <p:grpSpPr>
          <a:xfrm>
            <a:off x="3562096" y="1211389"/>
            <a:ext cx="1380400" cy="1424931"/>
            <a:chOff x="3563025" y="1829939"/>
            <a:chExt cx="1380760" cy="1424930"/>
          </a:xfrm>
        </p:grpSpPr>
        <p:pic>
          <p:nvPicPr>
            <p:cNvPr id="58" name="Picture 13" descr="http://www.aucma.cn/images/images/img/20130521/6-130521164445095615-lit-lit-l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6" b="98889" l="0" r="9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94" y="1829939"/>
              <a:ext cx="1162822" cy="116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3563025" y="2931704"/>
              <a:ext cx="13807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Range Hood</a:t>
              </a:r>
            </a:p>
          </p:txBody>
        </p:sp>
      </p:grpSp>
      <p:grpSp>
        <p:nvGrpSpPr>
          <p:cNvPr id="62" name="Group 24"/>
          <p:cNvGrpSpPr/>
          <p:nvPr/>
        </p:nvGrpSpPr>
        <p:grpSpPr>
          <a:xfrm>
            <a:off x="652470" y="3071327"/>
            <a:ext cx="1675963" cy="1224069"/>
            <a:chOff x="1039411" y="3768198"/>
            <a:chExt cx="1676400" cy="1224069"/>
          </a:xfrm>
        </p:grpSpPr>
        <p:pic>
          <p:nvPicPr>
            <p:cNvPr id="63" name="Picture 6" descr="http://ecx.images-amazon.com/images/I/71UAp9v4ruL._SL1500_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85" b="95157" l="0" r="100000">
                          <a14:foregroundMark x1="44068" y1="74092" x2="44068" y2="74092"/>
                          <a14:foregroundMark x1="31719" y1="68039" x2="31719" y2="68039"/>
                          <a14:foregroundMark x1="23002" y1="38257" x2="23002" y2="38257"/>
                          <a14:foregroundMark x1="42373" y1="33172" x2="42373" y2="331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915" t="26037" r="486" b="16291"/>
            <a:stretch/>
          </p:blipFill>
          <p:spPr bwMode="auto">
            <a:xfrm>
              <a:off x="1039411" y="3768198"/>
              <a:ext cx="16764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1220700" y="4669102"/>
              <a:ext cx="128927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Garden tool</a:t>
              </a:r>
            </a:p>
          </p:txBody>
        </p:sp>
      </p:grpSp>
      <p:grpSp>
        <p:nvGrpSpPr>
          <p:cNvPr id="67" name="Group 44"/>
          <p:cNvGrpSpPr/>
          <p:nvPr/>
        </p:nvGrpSpPr>
        <p:grpSpPr>
          <a:xfrm>
            <a:off x="7665238" y="4420658"/>
            <a:ext cx="2308151" cy="1884795"/>
            <a:chOff x="8148090" y="4709522"/>
            <a:chExt cx="2308751" cy="1884794"/>
          </a:xfrm>
        </p:grpSpPr>
        <p:pic>
          <p:nvPicPr>
            <p:cNvPr id="68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513" y="4709522"/>
              <a:ext cx="1173182" cy="140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8148090" y="6019800"/>
              <a:ext cx="2308751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Refrigerator </a:t>
              </a:r>
            </a:p>
            <a:p>
              <a:pPr algn="ctr"/>
              <a:r>
                <a:rPr lang="en-US" sz="1500" dirty="0"/>
                <a:t>&amp; compressor sub-sys</a:t>
              </a:r>
            </a:p>
          </p:txBody>
        </p:sp>
        <p:pic>
          <p:nvPicPr>
            <p:cNvPr id="70" name="Picture 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2648" y="5544498"/>
              <a:ext cx="417817" cy="417817"/>
            </a:xfrm>
            <a:prstGeom prst="rect">
              <a:avLst/>
            </a:prstGeom>
          </p:spPr>
        </p:pic>
      </p:grpSp>
      <p:grpSp>
        <p:nvGrpSpPr>
          <p:cNvPr id="71" name="Group 42"/>
          <p:cNvGrpSpPr/>
          <p:nvPr/>
        </p:nvGrpSpPr>
        <p:grpSpPr>
          <a:xfrm>
            <a:off x="4535589" y="4621727"/>
            <a:ext cx="1879280" cy="1548436"/>
            <a:chOff x="4368630" y="5025361"/>
            <a:chExt cx="1879770" cy="1548437"/>
          </a:xfrm>
        </p:grpSpPr>
        <p:sp>
          <p:nvSpPr>
            <p:cNvPr id="74" name="TextBox 73"/>
            <p:cNvSpPr txBox="1"/>
            <p:nvPr/>
          </p:nvSpPr>
          <p:spPr>
            <a:xfrm>
              <a:off x="4368630" y="6019800"/>
              <a:ext cx="1879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/>
                <a:t>Motor with integrated control</a:t>
              </a:r>
              <a:endParaRPr lang="en-US" sz="1500" dirty="0"/>
            </a:p>
          </p:txBody>
        </p:sp>
        <p:pic>
          <p:nvPicPr>
            <p:cNvPr id="75" name="Picture 3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0109" y="5025361"/>
              <a:ext cx="1256815" cy="989975"/>
            </a:xfrm>
            <a:prstGeom prst="rect">
              <a:avLst/>
            </a:prstGeom>
          </p:spPr>
        </p:pic>
      </p:grpSp>
      <p:grpSp>
        <p:nvGrpSpPr>
          <p:cNvPr id="76" name="Group 20"/>
          <p:cNvGrpSpPr/>
          <p:nvPr/>
        </p:nvGrpSpPr>
        <p:grpSpPr>
          <a:xfrm>
            <a:off x="5082691" y="1167626"/>
            <a:ext cx="1435957" cy="1384879"/>
            <a:chOff x="5622628" y="1847586"/>
            <a:chExt cx="1436331" cy="1384879"/>
          </a:xfrm>
        </p:grpSpPr>
        <p:sp>
          <p:nvSpPr>
            <p:cNvPr id="77" name="TextBox 76"/>
            <p:cNvSpPr txBox="1"/>
            <p:nvPr/>
          </p:nvSpPr>
          <p:spPr>
            <a:xfrm>
              <a:off x="5707729" y="2909300"/>
              <a:ext cx="12661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Hand Dryer</a:t>
              </a:r>
            </a:p>
          </p:txBody>
        </p:sp>
        <p:pic>
          <p:nvPicPr>
            <p:cNvPr id="79" name="Picture 4" descr="http://www.sanitizingwipes.com/prodImages/2013/handDryer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947" b="94408" l="2111" r="97098">
                          <a14:foregroundMark x1="26385" y1="83553" x2="26385" y2="83553"/>
                          <a14:foregroundMark x1="33245" y1="70724" x2="33245" y2="70724"/>
                          <a14:foregroundMark x1="21108" y1="87171" x2="21108" y2="87171"/>
                          <a14:foregroundMark x1="24802" y1="90461" x2="24802" y2="90461"/>
                          <a14:foregroundMark x1="31135" y1="91118" x2="31135" y2="91118"/>
                          <a14:foregroundMark x1="67546" y1="43092" x2="67546" y2="43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628" y="1847586"/>
              <a:ext cx="1436331" cy="115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43"/>
          <p:cNvGrpSpPr/>
          <p:nvPr/>
        </p:nvGrpSpPr>
        <p:grpSpPr>
          <a:xfrm>
            <a:off x="6220612" y="4538575"/>
            <a:ext cx="1444626" cy="1664511"/>
            <a:chOff x="6400174" y="4893899"/>
            <a:chExt cx="1445002" cy="1664510"/>
          </a:xfrm>
        </p:grpSpPr>
        <p:sp>
          <p:nvSpPr>
            <p:cNvPr id="82" name="Rectangle 10"/>
            <p:cNvSpPr/>
            <p:nvPr/>
          </p:nvSpPr>
          <p:spPr>
            <a:xfrm>
              <a:off x="6400174" y="6235244"/>
              <a:ext cx="14450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" dirty="0"/>
                <a:t>Cloth Washer</a:t>
              </a:r>
            </a:p>
          </p:txBody>
        </p:sp>
        <p:pic>
          <p:nvPicPr>
            <p:cNvPr id="83" name="Picture 8" descr="http://www.scuolacascia.it/attivita/clil2/webquest/resources/consumerenergycenter/www.consumerenergycenter.org/home/appliances/images/washer-0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654" y="4893899"/>
              <a:ext cx="970037" cy="133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22"/>
          <p:cNvGrpSpPr/>
          <p:nvPr/>
        </p:nvGrpSpPr>
        <p:grpSpPr>
          <a:xfrm>
            <a:off x="6710104" y="1260168"/>
            <a:ext cx="1168012" cy="1292336"/>
            <a:chOff x="7652358" y="1860470"/>
            <a:chExt cx="1168317" cy="1292336"/>
          </a:xfrm>
        </p:grpSpPr>
        <p:sp>
          <p:nvSpPr>
            <p:cNvPr id="85" name="TextBox 84"/>
            <p:cNvSpPr txBox="1"/>
            <p:nvPr/>
          </p:nvSpPr>
          <p:spPr>
            <a:xfrm>
              <a:off x="7652358" y="2829641"/>
              <a:ext cx="116831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Hair Dryer</a:t>
              </a:r>
            </a:p>
          </p:txBody>
        </p:sp>
        <p:pic>
          <p:nvPicPr>
            <p:cNvPr id="86" name="Picture 10" descr="http://www.hdryers.com/dryers/Conair_Ceramic_Ionic_Styler_Model_165R_1_ea_SALE__300.jp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174" b="978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590" y="1860470"/>
              <a:ext cx="1029850" cy="102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7" name="Group 39"/>
          <p:cNvGrpSpPr/>
          <p:nvPr/>
        </p:nvGrpSpPr>
        <p:grpSpPr>
          <a:xfrm>
            <a:off x="8960558" y="2885269"/>
            <a:ext cx="2694124" cy="1478314"/>
            <a:chOff x="8428591" y="3423460"/>
            <a:chExt cx="2694826" cy="1478314"/>
          </a:xfrm>
        </p:grpSpPr>
        <p:sp>
          <p:nvSpPr>
            <p:cNvPr id="88" name="TextBox 87"/>
            <p:cNvSpPr txBox="1"/>
            <p:nvPr/>
          </p:nvSpPr>
          <p:spPr>
            <a:xfrm>
              <a:off x="9257025" y="4578609"/>
              <a:ext cx="13284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Power Tools</a:t>
              </a:r>
            </a:p>
          </p:txBody>
        </p:sp>
        <p:grpSp>
          <p:nvGrpSpPr>
            <p:cNvPr id="89" name="Group 15"/>
            <p:cNvGrpSpPr/>
            <p:nvPr/>
          </p:nvGrpSpPr>
          <p:grpSpPr>
            <a:xfrm>
              <a:off x="8428591" y="3423460"/>
              <a:ext cx="2694826" cy="1155149"/>
              <a:chOff x="8428591" y="3423460"/>
              <a:chExt cx="2694826" cy="1155149"/>
            </a:xfrm>
          </p:grpSpPr>
          <p:pic>
            <p:nvPicPr>
              <p:cNvPr id="90" name="Picture 32"/>
              <p:cNvPicPr>
                <a:picLocks noChangeAspect="1"/>
              </p:cNvPicPr>
              <p:nvPr/>
            </p:nvPicPr>
            <p:blipFill rotWithShape="1">
              <a:blip r:embed="rId16" cstate="screen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100000" l="87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014"/>
              <a:stretch/>
            </p:blipFill>
            <p:spPr>
              <a:xfrm>
                <a:off x="9530484" y="3423460"/>
                <a:ext cx="1592933" cy="843317"/>
              </a:xfrm>
              <a:prstGeom prst="rect">
                <a:avLst/>
              </a:prstGeom>
            </p:spPr>
          </p:pic>
          <p:pic>
            <p:nvPicPr>
              <p:cNvPr id="91" name="Picture 40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97403" l="0" r="100000">
                            <a14:foregroundMark x1="10989" y1="12388" x2="10989" y2="12388"/>
                            <a14:foregroundMark x1="55944" y1="3596" x2="55944" y2="35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8591" y="3588319"/>
                <a:ext cx="990290" cy="990290"/>
              </a:xfrm>
              <a:prstGeom prst="rect">
                <a:avLst/>
              </a:prstGeom>
            </p:spPr>
          </p:pic>
        </p:grpSp>
      </p:grpSp>
      <p:grpSp>
        <p:nvGrpSpPr>
          <p:cNvPr id="92" name="Group 16"/>
          <p:cNvGrpSpPr/>
          <p:nvPr/>
        </p:nvGrpSpPr>
        <p:grpSpPr>
          <a:xfrm>
            <a:off x="693190" y="884424"/>
            <a:ext cx="2215320" cy="1751897"/>
            <a:chOff x="269291" y="1445686"/>
            <a:chExt cx="2215897" cy="1751897"/>
          </a:xfrm>
        </p:grpSpPr>
        <p:sp>
          <p:nvSpPr>
            <p:cNvPr id="93" name="TextBox 92"/>
            <p:cNvSpPr txBox="1"/>
            <p:nvPr/>
          </p:nvSpPr>
          <p:spPr>
            <a:xfrm>
              <a:off x="611367" y="2874418"/>
              <a:ext cx="187382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Ceiling/Floor Fans</a:t>
              </a:r>
            </a:p>
          </p:txBody>
        </p:sp>
        <p:pic>
          <p:nvPicPr>
            <p:cNvPr id="94" name="Picture 6" descr="http://www.ap123.com.tw/itemphoto/F-561BK.gif"/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000" b="85200" l="0" r="98800">
                          <a14:foregroundMark x1="60800" y1="66200" x2="60800" y2="66200"/>
                          <a14:foregroundMark x1="53400" y1="66800" x2="53400" y2="66800"/>
                          <a14:foregroundMark x1="58200" y1="65200" x2="58200" y2="65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9962"/>
            <a:stretch/>
          </p:blipFill>
          <p:spPr bwMode="auto">
            <a:xfrm>
              <a:off x="269291" y="1445686"/>
              <a:ext cx="1698309" cy="152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7"/>
            <p:cNvPicPr>
              <a:picLocks noChangeAspect="1"/>
            </p:cNvPicPr>
            <p:nvPr/>
          </p:nvPicPr>
          <p:blipFill>
            <a:blip r:embed="rId22" cstate="screen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67" b="99467" l="1852" r="986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1748" y="1591405"/>
              <a:ext cx="449112" cy="1293071"/>
            </a:xfrm>
            <a:prstGeom prst="rect">
              <a:avLst/>
            </a:prstGeom>
          </p:spPr>
        </p:pic>
      </p:grpSp>
      <p:grpSp>
        <p:nvGrpSpPr>
          <p:cNvPr id="96" name="Group 41"/>
          <p:cNvGrpSpPr/>
          <p:nvPr/>
        </p:nvGrpSpPr>
        <p:grpSpPr>
          <a:xfrm>
            <a:off x="1640395" y="4616614"/>
            <a:ext cx="2624436" cy="1529209"/>
            <a:chOff x="1598635" y="5029200"/>
            <a:chExt cx="2625119" cy="1529209"/>
          </a:xfrm>
        </p:grpSpPr>
        <p:sp>
          <p:nvSpPr>
            <p:cNvPr id="97" name="TextBox 96"/>
            <p:cNvSpPr txBox="1"/>
            <p:nvPr/>
          </p:nvSpPr>
          <p:spPr>
            <a:xfrm>
              <a:off x="1598635" y="6235244"/>
              <a:ext cx="262511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Water and Medical Pumps</a:t>
              </a:r>
            </a:p>
          </p:txBody>
        </p:sp>
        <p:grpSp>
          <p:nvGrpSpPr>
            <p:cNvPr id="98" name="Group 14"/>
            <p:cNvGrpSpPr/>
            <p:nvPr/>
          </p:nvGrpSpPr>
          <p:grpSpPr>
            <a:xfrm>
              <a:off x="1942720" y="5029200"/>
              <a:ext cx="1791081" cy="1193280"/>
              <a:chOff x="1942720" y="5029200"/>
              <a:chExt cx="1791081" cy="1193280"/>
            </a:xfrm>
          </p:grpSpPr>
          <p:pic>
            <p:nvPicPr>
              <p:cNvPr id="99" name="Picture 4"/>
              <p:cNvPicPr>
                <a:picLocks noChangeAspect="1" noChangeArrowheads="1"/>
              </p:cNvPicPr>
              <p:nvPr/>
            </p:nvPicPr>
            <p:blipFill>
              <a:blip r:embed="rId24" cstate="screen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100000" l="0" r="100000">
                            <a14:foregroundMark x1="79216" y1="71290" x2="79216" y2="71290"/>
                            <a14:foregroundMark x1="62353" y1="26129" x2="62353" y2="26129"/>
                            <a14:foregroundMark x1="62353" y1="29677" x2="62353" y2="29677"/>
                            <a14:foregroundMark x1="84706" y1="77742" x2="84706" y2="77742"/>
                            <a14:foregroundMark x1="69020" y1="52903" x2="69020" y2="52903"/>
                            <a14:foregroundMark x1="78039" y1="77419" x2="78039" y2="77419"/>
                            <a14:foregroundMark x1="85882" y1="86129" x2="85882" y2="86129"/>
                            <a14:foregroundMark x1="69804" y1="10645" x2="69804" y2="10645"/>
                            <a14:foregroundMark x1="80392" y1="61935" x2="80392" y2="61935"/>
                            <a14:foregroundMark x1="89020" y1="80000" x2="89020" y2="80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1110" y="5039993"/>
                <a:ext cx="972691" cy="118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8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42720" y="5029200"/>
                <a:ext cx="1019674" cy="1019674"/>
              </a:xfrm>
              <a:prstGeom prst="rect">
                <a:avLst/>
              </a:prstGeom>
            </p:spPr>
          </p:pic>
        </p:grpSp>
      </p:grpSp>
      <p:grpSp>
        <p:nvGrpSpPr>
          <p:cNvPr id="101" name="Group 23"/>
          <p:cNvGrpSpPr/>
          <p:nvPr/>
        </p:nvGrpSpPr>
        <p:grpSpPr>
          <a:xfrm>
            <a:off x="7878123" y="1314860"/>
            <a:ext cx="2049471" cy="1179125"/>
            <a:chOff x="9763457" y="1968708"/>
            <a:chExt cx="2050004" cy="1179125"/>
          </a:xfrm>
        </p:grpSpPr>
        <p:pic>
          <p:nvPicPr>
            <p:cNvPr id="102" name="Picture 13"/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254" b="22993"/>
            <a:stretch/>
          </p:blipFill>
          <p:spPr>
            <a:xfrm>
              <a:off x="9984306" y="1968708"/>
              <a:ext cx="1430104" cy="697221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9763457" y="2824668"/>
              <a:ext cx="20500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Server/Telecom Fan</a:t>
              </a:r>
            </a:p>
          </p:txBody>
        </p:sp>
      </p:grpSp>
      <p:grpSp>
        <p:nvGrpSpPr>
          <p:cNvPr id="104" name="Group 49">
            <a:extLst>
              <a:ext uri="{FF2B5EF4-FFF2-40B4-BE49-F238E27FC236}">
                <a16:creationId xmlns="" xmlns:a16="http://schemas.microsoft.com/office/drawing/2014/main" id="{68847499-B370-6949-B87F-CF74826B2021}"/>
              </a:ext>
            </a:extLst>
          </p:cNvPr>
          <p:cNvGrpSpPr/>
          <p:nvPr/>
        </p:nvGrpSpPr>
        <p:grpSpPr>
          <a:xfrm>
            <a:off x="2627223" y="2711556"/>
            <a:ext cx="2848013" cy="1530711"/>
            <a:chOff x="2650374" y="3155866"/>
            <a:chExt cx="2848755" cy="1530711"/>
          </a:xfrm>
        </p:grpSpPr>
        <p:sp>
          <p:nvSpPr>
            <p:cNvPr id="105" name="TextBox 104"/>
            <p:cNvSpPr txBox="1"/>
            <p:nvPr/>
          </p:nvSpPr>
          <p:spPr>
            <a:xfrm>
              <a:off x="3053949" y="4363412"/>
              <a:ext cx="203005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Drones/RC Vehicles</a:t>
              </a:r>
            </a:p>
          </p:txBody>
        </p:sp>
        <p:pic>
          <p:nvPicPr>
            <p:cNvPr id="106" name="Picture 28"/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3111" l="4667" r="100000">
                          <a14:foregroundMark x1="66750" y1="88111" x2="66750" y2="88111"/>
                          <a14:foregroundMark x1="64083" y1="67333" x2="64083" y2="67333"/>
                          <a14:foregroundMark x1="75000" y1="82333" x2="75000" y2="82333"/>
                          <a14:foregroundMark x1="79500" y1="78778" x2="79500" y2="78778"/>
                          <a14:foregroundMark x1="80167" y1="67111" x2="80167" y2="67111"/>
                          <a14:foregroundMark x1="89500" y1="19222" x2="89500" y2="19222"/>
                          <a14:foregroundMark x1="49417" y1="16667" x2="49417" y2="16667"/>
                          <a14:foregroundMark x1="51750" y1="16444" x2="51750" y2="16444"/>
                          <a14:foregroundMark x1="12167" y1="28111" x2="12167" y2="28111"/>
                          <a14:foregroundMark x1="33167" y1="63333" x2="33167" y2="63333"/>
                          <a14:foregroundMark x1="32500" y1="82333" x2="32500" y2="82333"/>
                          <a14:foregroundMark x1="38750" y1="80222" x2="38750" y2="80222"/>
                          <a14:foregroundMark x1="41917" y1="77333" x2="41917" y2="77333"/>
                          <a14:foregroundMark x1="43917" y1="75667" x2="43917" y2="75667"/>
                          <a14:foregroundMark x1="48583" y1="61444" x2="48583" y2="61444"/>
                          <a14:foregroundMark x1="48583" y1="59222" x2="48583" y2="59222"/>
                          <a14:foregroundMark x1="65167" y1="77556" x2="65167" y2="77556"/>
                          <a14:foregroundMark x1="70167" y1="85444" x2="70167" y2="85444"/>
                          <a14:foregroundMark x1="31750" y1="73333" x2="31750" y2="73333"/>
                          <a14:foregroundMark x1="36083" y1="80889" x2="36083" y2="80889"/>
                          <a14:foregroundMark x1="31750" y1="77556" x2="31750" y2="77556"/>
                          <a14:foregroundMark x1="32000" y1="69222" x2="32000" y2="69222"/>
                          <a14:foregroundMark x1="48250" y1="63333" x2="48250" y2="63333"/>
                          <a14:foregroundMark x1="48833" y1="57444" x2="48833" y2="57444"/>
                          <a14:foregroundMark x1="10750" y1="27333" x2="10750" y2="27333"/>
                          <a14:foregroundMark x1="9667" y1="26667" x2="9667" y2="26667"/>
                          <a14:foregroundMark x1="11583" y1="27778" x2="11583" y2="27778"/>
                          <a14:foregroundMark x1="8917" y1="26222" x2="8917" y2="26222"/>
                          <a14:foregroundMark x1="10167" y1="27000" x2="10167" y2="27000"/>
                          <a14:foregroundMark x1="8333" y1="26000" x2="8333" y2="26000"/>
                          <a14:foregroundMark x1="9083" y1="26556" x2="9083" y2="26556"/>
                          <a14:foregroundMark x1="12667" y1="27889" x2="12667" y2="27889"/>
                          <a14:foregroundMark x1="11417" y1="27111" x2="11417" y2="27111"/>
                          <a14:foregroundMark x1="49917" y1="17333" x2="49917" y2="17333"/>
                          <a14:foregroundMark x1="50750" y1="17333" x2="50750" y2="17333"/>
                          <a14:foregroundMark x1="52333" y1="16667" x2="52333" y2="16667"/>
                          <a14:foregroundMark x1="48833" y1="17444" x2="48833" y2="17444"/>
                          <a14:foregroundMark x1="48167" y1="17556" x2="48167" y2="17556"/>
                          <a14:foregroundMark x1="47583" y1="17556" x2="47583" y2="17556"/>
                          <a14:foregroundMark x1="53750" y1="16556" x2="53750" y2="16556"/>
                          <a14:foregroundMark x1="53750" y1="15667" x2="53750" y2="15667"/>
                          <a14:foregroundMark x1="55500" y1="15444" x2="55500" y2="15444"/>
                          <a14:foregroundMark x1="58917" y1="14556" x2="58917" y2="14556"/>
                          <a14:foregroundMark x1="58000" y1="15000" x2="58000" y2="15000"/>
                          <a14:foregroundMark x1="60167" y1="14556" x2="60167" y2="14556"/>
                          <a14:foregroundMark x1="61417" y1="14222" x2="61417" y2="14222"/>
                          <a14:foregroundMark x1="62583" y1="14222" x2="62583" y2="14222"/>
                          <a14:foregroundMark x1="64000" y1="13778" x2="64000" y2="13778"/>
                          <a14:foregroundMark x1="65500" y1="13556" x2="65500" y2="13556"/>
                          <a14:foregroundMark x1="66250" y1="13444" x2="66250" y2="13444"/>
                          <a14:foregroundMark x1="67667" y1="13111" x2="67667" y2="13111"/>
                          <a14:foregroundMark x1="60833" y1="14444" x2="60833" y2="14444"/>
                          <a14:foregroundMark x1="63500" y1="14000" x2="63500" y2="14000"/>
                          <a14:foregroundMark x1="54250" y1="16000" x2="54250" y2="16000"/>
                          <a14:foregroundMark x1="54667" y1="16000" x2="54667" y2="16000"/>
                          <a14:foregroundMark x1="91417" y1="20889" x2="91417" y2="20889"/>
                          <a14:foregroundMark x1="90417" y1="20333" x2="90417" y2="20333"/>
                          <a14:foregroundMark x1="88333" y1="18667" x2="88333" y2="18667"/>
                          <a14:foregroundMark x1="87583" y1="18111" x2="87583" y2="18111"/>
                          <a14:foregroundMark x1="86500" y1="17556" x2="86500" y2="17556"/>
                          <a14:foregroundMark x1="85833" y1="16889" x2="85833" y2="16889"/>
                          <a14:foregroundMark x1="85000" y1="15889" x2="85000" y2="15889"/>
                          <a14:foregroundMark x1="84167" y1="15556" x2="84167" y2="15556"/>
                          <a14:foregroundMark x1="90417" y1="19444" x2="90417" y2="19444"/>
                          <a14:foregroundMark x1="88583" y1="18222" x2="88583" y2="18222"/>
                          <a14:foregroundMark x1="91167" y1="19778" x2="91167" y2="19778"/>
                          <a14:foregroundMark x1="91750" y1="20222" x2="91750" y2="20222"/>
                          <a14:foregroundMark x1="87833" y1="17667" x2="87833" y2="17667"/>
                          <a14:foregroundMark x1="32750" y1="55222" x2="32750" y2="55222"/>
                          <a14:foregroundMark x1="11250" y1="42556" x2="11250" y2="42556"/>
                          <a14:foregroundMark x1="24000" y1="35000" x2="24000" y2="35000"/>
                          <a14:foregroundMark x1="41667" y1="28444" x2="41667" y2="28444"/>
                          <a14:foregroundMark x1="41333" y1="28889" x2="41333" y2="28889"/>
                          <a14:backgroundMark x1="52250" y1="63667" x2="52250" y2="63667"/>
                          <a14:backgroundMark x1="50000" y1="60000" x2="50000" y2="6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123" t="10204" b="8163"/>
            <a:stretch/>
          </p:blipFill>
          <p:spPr>
            <a:xfrm>
              <a:off x="2650374" y="3155866"/>
              <a:ext cx="1615567" cy="1053631"/>
            </a:xfrm>
            <a:prstGeom prst="rect">
              <a:avLst/>
            </a:prstGeom>
          </p:spPr>
        </p:pic>
        <p:pic>
          <p:nvPicPr>
            <p:cNvPr id="107" name="Picture 30">
              <a:extLst>
                <a:ext uri="{FF2B5EF4-FFF2-40B4-BE49-F238E27FC236}">
                  <a16:creationId xmlns="" xmlns:a16="http://schemas.microsoft.com/office/drawing/2014/main" id="{923A25C6-6A2D-AA43-91E0-38F6F4A43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236" y="3601853"/>
              <a:ext cx="1491893" cy="818410"/>
            </a:xfrm>
            <a:prstGeom prst="rect">
              <a:avLst/>
            </a:prstGeom>
          </p:spPr>
        </p:pic>
      </p:grpSp>
      <p:grpSp>
        <p:nvGrpSpPr>
          <p:cNvPr id="108" name="Group 50">
            <a:extLst>
              <a:ext uri="{FF2B5EF4-FFF2-40B4-BE49-F238E27FC236}">
                <a16:creationId xmlns="" xmlns:a16="http://schemas.microsoft.com/office/drawing/2014/main" id="{04DDD44B-B2DA-8141-8ABB-2873702C7E17}"/>
              </a:ext>
            </a:extLst>
          </p:cNvPr>
          <p:cNvGrpSpPr/>
          <p:nvPr/>
        </p:nvGrpSpPr>
        <p:grpSpPr>
          <a:xfrm>
            <a:off x="5770640" y="2824855"/>
            <a:ext cx="3043141" cy="1417405"/>
            <a:chOff x="5559064" y="3269172"/>
            <a:chExt cx="3043933" cy="1417405"/>
          </a:xfrm>
        </p:grpSpPr>
        <p:pic>
          <p:nvPicPr>
            <p:cNvPr id="109" name="Picture 12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1722" y="3352034"/>
              <a:ext cx="1301017" cy="1114523"/>
            </a:xfrm>
            <a:prstGeom prst="rect">
              <a:avLst/>
            </a:prstGeom>
          </p:spPr>
        </p:pic>
        <p:sp>
          <p:nvSpPr>
            <p:cNvPr id="110" name="TextBox 109"/>
            <p:cNvSpPr txBox="1"/>
            <p:nvPr/>
          </p:nvSpPr>
          <p:spPr>
            <a:xfrm>
              <a:off x="5559064" y="4363412"/>
              <a:ext cx="304393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e-Bike/e-Scooter/e-Skateboard</a:t>
              </a:r>
            </a:p>
          </p:txBody>
        </p:sp>
        <p:pic>
          <p:nvPicPr>
            <p:cNvPr id="111" name="Picture 48">
              <a:extLst>
                <a:ext uri="{FF2B5EF4-FFF2-40B4-BE49-F238E27FC236}">
                  <a16:creationId xmlns="" xmlns:a16="http://schemas.microsoft.com/office/drawing/2014/main" id="{5E481981-C969-7F49-9748-BEC8EEAA9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screen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90000" l="5125" r="96000">
                          <a14:foregroundMark x1="5125" y1="52167" x2="9000" y2="51500"/>
                          <a14:foregroundMark x1="62250" y1="76333" x2="61125" y2="83167"/>
                          <a14:foregroundMark x1="59875" y1="74000" x2="65125" y2="74167"/>
                          <a14:foregroundMark x1="90375" y1="64167" x2="92500" y2="76500"/>
                          <a14:foregroundMark x1="96000" y1="72333" x2="96000" y2="66000"/>
                          <a14:foregroundMark x1="88250" y1="61000" x2="88250" y2="61000"/>
                          <a14:foregroundMark x1="30500" y1="53500" x2="30500" y2="53500"/>
                          <a14:foregroundMark x1="28500" y1="53333" x2="32375" y2="53500"/>
                          <a14:foregroundMark x1="84375" y1="59167" x2="86625" y2="59000"/>
                          <a14:foregroundMark x1="86875" y1="58167" x2="86875" y2="58167"/>
                          <a14:backgroundMark x1="19000" y1="57667" x2="21375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9495" y="3269172"/>
              <a:ext cx="1595616" cy="1196712"/>
            </a:xfrm>
            <a:prstGeom prst="rect">
              <a:avLst/>
            </a:prstGeom>
          </p:spPr>
        </p:pic>
      </p:grpSp>
      <p:pic>
        <p:nvPicPr>
          <p:cNvPr id="112" name="Picture 2" descr="Image result for automotive battery cooling fan"/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1" y="1053817"/>
            <a:ext cx="830495" cy="6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http://s3.amazonaws.com/digitaltrends-uploads-prod/2014/08/Screen-Shot-2014-08-27-at-2.52.50-PM.png"/>
          <p:cNvPicPr>
            <a:picLocks noChangeAspect="1" noChangeArrowheads="1"/>
          </p:cNvPicPr>
          <p:nvPr/>
        </p:nvPicPr>
        <p:blipFill rotWithShape="1"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165" y="1315130"/>
            <a:ext cx="901791" cy="7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10065637" y="2170816"/>
            <a:ext cx="2182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Vacuum and Robots</a:t>
            </a:r>
          </a:p>
        </p:txBody>
      </p:sp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445" y="974170"/>
            <a:ext cx="898932" cy="106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" descr="http://pic2.xtuan.com/upload/product/1338358290.jpg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72" y="4558944"/>
            <a:ext cx="1393379" cy="13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http://us.123rf.com/400wm/400/400/senegal/senegal1012/senegal101200027/8471088-air-conditioner-outdoor-unit-3-4-view.jpg"/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101" y="4686930"/>
            <a:ext cx="1068286" cy="1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0283906" y="5821925"/>
            <a:ext cx="16850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dirty="0"/>
              <a:t>Air conditioners</a:t>
            </a:r>
          </a:p>
        </p:txBody>
      </p: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3" y="4750831"/>
            <a:ext cx="1868568" cy="8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72314" y="5593646"/>
            <a:ext cx="1241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Automotive</a:t>
            </a:r>
          </a:p>
        </p:txBody>
      </p:sp>
      <p:pic>
        <p:nvPicPr>
          <p:cNvPr id="124" name="Picture 2" descr="Industrial robot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029" y="4643111"/>
            <a:ext cx="1195132" cy="11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3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827">
        <p:fade/>
      </p:transition>
    </mc:Choice>
    <mc:Fallback>
      <p:transition spd="med" advTm="608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2|0.2|0.2|0.2|0.2"/>
</p:tagLst>
</file>

<file path=ppt/theme/theme1.xml><?xml version="1.0" encoding="utf-8"?>
<a:theme xmlns:a="http://schemas.openxmlformats.org/drawingml/2006/main" name="Qorvo Theme">
  <a:themeElements>
    <a:clrScheme name="Qorvo">
      <a:dk1>
        <a:sysClr val="windowText" lastClr="000000"/>
      </a:dk1>
      <a:lt1>
        <a:sysClr val="window" lastClr="FFFFFF"/>
      </a:lt1>
      <a:dk2>
        <a:srgbClr val="009EE1"/>
      </a:dk2>
      <a:lt2>
        <a:srgbClr val="FFFFFF"/>
      </a:lt2>
      <a:accent1>
        <a:srgbClr val="009EE1"/>
      </a:accent1>
      <a:accent2>
        <a:srgbClr val="000000"/>
      </a:accent2>
      <a:accent3>
        <a:srgbClr val="AAB0BE"/>
      </a:accent3>
      <a:accent4>
        <a:srgbClr val="F38B00"/>
      </a:accent4>
      <a:accent5>
        <a:srgbClr val="77BC1F"/>
      </a:accent5>
      <a:accent6>
        <a:srgbClr val="F2DB00"/>
      </a:accent6>
      <a:hlink>
        <a:srgbClr val="0000FF"/>
      </a:hlink>
      <a:folHlink>
        <a:srgbClr val="800080"/>
      </a:folHlink>
    </a:clrScheme>
    <a:fontScheme name="Qorvo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Qorvo Theme" id="{EB42F9C6-D75A-45AF-877B-FA34E44548B9}" vid="{3C6812C4-45EB-40B1-9699-A6970DA69DBE}"/>
    </a:ext>
  </a:extLst>
</a:theme>
</file>

<file path=ppt/theme/theme2.xml><?xml version="1.0" encoding="utf-8"?>
<a:theme xmlns:a="http://schemas.openxmlformats.org/drawingml/2006/main" name="Active_semi (non-NDA) Template Oct 2017">
  <a:themeElements>
    <a:clrScheme name="Custom 2">
      <a:dk1>
        <a:srgbClr val="365FAA"/>
      </a:dk1>
      <a:lt1>
        <a:srgbClr val="FFFFFF"/>
      </a:lt1>
      <a:dk2>
        <a:srgbClr val="595959"/>
      </a:dk2>
      <a:lt2>
        <a:srgbClr val="E7E6E6"/>
      </a:lt2>
      <a:accent1>
        <a:srgbClr val="FFC000"/>
      </a:accent1>
      <a:accent2>
        <a:srgbClr val="92D050"/>
      </a:accent2>
      <a:accent3>
        <a:srgbClr val="D050AE"/>
      </a:accent3>
      <a:accent4>
        <a:srgbClr val="7030A0"/>
      </a:accent4>
      <a:accent5>
        <a:srgbClr val="C00000"/>
      </a:accent5>
      <a:accent6>
        <a:srgbClr val="00B0F0"/>
      </a:accent6>
      <a:hlink>
        <a:srgbClr val="0000FF"/>
      </a:hlink>
      <a:folHlink>
        <a:srgbClr val="3A3838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AC Overview- NDA" id="{1A82A4E2-4BEE-BA4C-AB11-E4231B798A7C}" vid="{17A2AFDD-A3A3-B24B-957D-2168A5F1BFCD}"/>
    </a:ext>
  </a:extLst>
</a:theme>
</file>

<file path=ppt/theme/theme3.xml><?xml version="1.0" encoding="utf-8"?>
<a:theme xmlns:a="http://schemas.openxmlformats.org/drawingml/2006/main" name="1_Active_semi (non-NDA) Template Oct 2017">
  <a:themeElements>
    <a:clrScheme name="Custom 2">
      <a:dk1>
        <a:srgbClr val="365FAA"/>
      </a:dk1>
      <a:lt1>
        <a:srgbClr val="FFFFFF"/>
      </a:lt1>
      <a:dk2>
        <a:srgbClr val="595959"/>
      </a:dk2>
      <a:lt2>
        <a:srgbClr val="E7E6E6"/>
      </a:lt2>
      <a:accent1>
        <a:srgbClr val="FFC000"/>
      </a:accent1>
      <a:accent2>
        <a:srgbClr val="92D050"/>
      </a:accent2>
      <a:accent3>
        <a:srgbClr val="D050AE"/>
      </a:accent3>
      <a:accent4>
        <a:srgbClr val="7030A0"/>
      </a:accent4>
      <a:accent5>
        <a:srgbClr val="C00000"/>
      </a:accent5>
      <a:accent6>
        <a:srgbClr val="00B0F0"/>
      </a:accent6>
      <a:hlink>
        <a:srgbClr val="0000FF"/>
      </a:hlink>
      <a:folHlink>
        <a:srgbClr val="3A3838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AC Overview- NDA" id="{1A82A4E2-4BEE-BA4C-AB11-E4231B798A7C}" vid="{17A2AFDD-A3A3-B24B-957D-2168A5F1BFCD}"/>
    </a:ext>
  </a:extLst>
</a:theme>
</file>

<file path=ppt/theme/theme4.xml><?xml version="1.0" encoding="utf-8"?>
<a:theme xmlns:a="http://schemas.openxmlformats.org/drawingml/2006/main" name="2_Active_semi (non-NDA) Template Oct 2017">
  <a:themeElements>
    <a:clrScheme name="Custom 2">
      <a:dk1>
        <a:srgbClr val="365FAA"/>
      </a:dk1>
      <a:lt1>
        <a:srgbClr val="FFFFFF"/>
      </a:lt1>
      <a:dk2>
        <a:srgbClr val="595959"/>
      </a:dk2>
      <a:lt2>
        <a:srgbClr val="E7E6E6"/>
      </a:lt2>
      <a:accent1>
        <a:srgbClr val="FFC000"/>
      </a:accent1>
      <a:accent2>
        <a:srgbClr val="92D050"/>
      </a:accent2>
      <a:accent3>
        <a:srgbClr val="D050AE"/>
      </a:accent3>
      <a:accent4>
        <a:srgbClr val="7030A0"/>
      </a:accent4>
      <a:accent5>
        <a:srgbClr val="C00000"/>
      </a:accent5>
      <a:accent6>
        <a:srgbClr val="00B0F0"/>
      </a:accent6>
      <a:hlink>
        <a:srgbClr val="0000FF"/>
      </a:hlink>
      <a:folHlink>
        <a:srgbClr val="3A3838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AC Overview- NDA" id="{1A82A4E2-4BEE-BA4C-AB11-E4231B798A7C}" vid="{17A2AFDD-A3A3-B24B-957D-2168A5F1BFCD}"/>
    </a:ext>
  </a:extLst>
</a:theme>
</file>

<file path=ppt/theme/theme5.xml><?xml version="1.0" encoding="utf-8"?>
<a:theme xmlns:a="http://schemas.openxmlformats.org/drawingml/2006/main" name="Office Theme">
  <a:themeElements>
    <a:clrScheme name="Qorvo">
      <a:dk1>
        <a:sysClr val="windowText" lastClr="000000"/>
      </a:dk1>
      <a:lt1>
        <a:sysClr val="window" lastClr="FFFFFF"/>
      </a:lt1>
      <a:dk2>
        <a:srgbClr val="009EE1"/>
      </a:dk2>
      <a:lt2>
        <a:srgbClr val="FFFFFF"/>
      </a:lt2>
      <a:accent1>
        <a:srgbClr val="009EE1"/>
      </a:accent1>
      <a:accent2>
        <a:srgbClr val="000000"/>
      </a:accent2>
      <a:accent3>
        <a:srgbClr val="AAB0BE"/>
      </a:accent3>
      <a:accent4>
        <a:srgbClr val="F38B00"/>
      </a:accent4>
      <a:accent5>
        <a:srgbClr val="77BC1F"/>
      </a:accent5>
      <a:accent6>
        <a:srgbClr val="F2DB00"/>
      </a:accent6>
      <a:hlink>
        <a:srgbClr val="0000FF"/>
      </a:hlink>
      <a:folHlink>
        <a:srgbClr val="800080"/>
      </a:folHlink>
    </a:clrScheme>
    <a:fontScheme name="Qorvo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Qorvo">
      <a:dk1>
        <a:sysClr val="windowText" lastClr="000000"/>
      </a:dk1>
      <a:lt1>
        <a:sysClr val="window" lastClr="FFFFFF"/>
      </a:lt1>
      <a:dk2>
        <a:srgbClr val="009EE1"/>
      </a:dk2>
      <a:lt2>
        <a:srgbClr val="FFFFFF"/>
      </a:lt2>
      <a:accent1>
        <a:srgbClr val="009EE1"/>
      </a:accent1>
      <a:accent2>
        <a:srgbClr val="000000"/>
      </a:accent2>
      <a:accent3>
        <a:srgbClr val="AAB0BE"/>
      </a:accent3>
      <a:accent4>
        <a:srgbClr val="F38B00"/>
      </a:accent4>
      <a:accent5>
        <a:srgbClr val="77BC1F"/>
      </a:accent5>
      <a:accent6>
        <a:srgbClr val="F2DB00"/>
      </a:accent6>
      <a:hlink>
        <a:srgbClr val="0000FF"/>
      </a:hlink>
      <a:folHlink>
        <a:srgbClr val="800080"/>
      </a:folHlink>
    </a:clrScheme>
    <a:fontScheme name="Qorvo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311AD10214743907FEF5E985B59B3" ma:contentTypeVersion="4" ma:contentTypeDescription="Create a new document." ma:contentTypeScope="" ma:versionID="ba85794030d1eb791d5e92ecc932be45">
  <xsd:schema xmlns:xsd="http://www.w3.org/2001/XMLSchema" xmlns:xs="http://www.w3.org/2001/XMLSchema" xmlns:p="http://schemas.microsoft.com/office/2006/metadata/properties" xmlns:ns2="24757140-3fca-4302-912e-c04c5b989561" targetNamespace="http://schemas.microsoft.com/office/2006/metadata/properties" ma:root="true" ma:fieldsID="a98b009e1a4f3f3a1c1777a2d4c7b270" ns2:_="">
    <xsd:import namespace="24757140-3fca-4302-912e-c04c5b98956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57140-3fca-4302-912e-c04c5b9895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FDD317-1B8B-4C5B-8B81-2E8BC7DB6D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4757140-3fca-4302-912e-c04c5b98956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95EC54-423B-4E83-A550-B71FE4596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57140-3fca-4302-912e-c04c5b989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7BCBDC-0DB4-4CB9-94CB-5B6F660F3F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19950</TotalTime>
  <Words>1251</Words>
  <Application>Microsoft Office PowerPoint</Application>
  <PresentationFormat>自定义</PresentationFormat>
  <Paragraphs>282</Paragraphs>
  <Slides>18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Qorvo Theme</vt:lpstr>
      <vt:lpstr>Active_semi (non-NDA) Template Oct 2017</vt:lpstr>
      <vt:lpstr>1_Active_semi (non-NDA) Template Oct 2017</vt:lpstr>
      <vt:lpstr>2_Active_semi (non-NDA) Template Oct 2017</vt:lpstr>
      <vt:lpstr>Visio.Drawing.11</vt:lpstr>
      <vt:lpstr>PAC®系列芯片在高速直流电机控制中的应用</vt:lpstr>
      <vt:lpstr>We Are Qorvo®</vt:lpstr>
      <vt:lpstr>Qorvo长期发展方向 </vt:lpstr>
      <vt:lpstr>基于PAC®芯片的电机控制框图</vt:lpstr>
      <vt:lpstr>PAC®架构及差异化的特点</vt:lpstr>
      <vt:lpstr>PAC5532A: 160V High-Performance BLDC</vt:lpstr>
      <vt:lpstr>PAC® 家族路线图</vt:lpstr>
      <vt:lpstr>PAC®设计资源</vt:lpstr>
      <vt:lpstr>PAC® 目标应用</vt:lpstr>
      <vt:lpstr>高速直流无刷电机控制设计要求</vt:lpstr>
      <vt:lpstr>高速直流无刷电机控制技术点</vt:lpstr>
      <vt:lpstr>基于PAC®的马达控制系统框图</vt:lpstr>
      <vt:lpstr>参考方案规格介绍</vt:lpstr>
      <vt:lpstr>单电阻相电流重构</vt:lpstr>
      <vt:lpstr>方案测试波形</vt:lpstr>
      <vt:lpstr>方案测试数据</vt:lpstr>
      <vt:lpstr>基于PAC®的驱动方案优势总结</vt:lpstr>
      <vt:lpstr>PowerPoint 演示文稿</vt:lpstr>
    </vt:vector>
  </TitlesOfParts>
  <Company>Carol Hausmann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Qorvo</dc:title>
  <dc:creator>Qorvo</dc:creator>
  <cp:lastModifiedBy>Young</cp:lastModifiedBy>
  <cp:revision>658</cp:revision>
  <dcterms:created xsi:type="dcterms:W3CDTF">2014-10-22T22:27:54Z</dcterms:created>
  <dcterms:modified xsi:type="dcterms:W3CDTF">2019-05-30T02:20:35Z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0x010100FEF311AD10214743907FEF5E985B59B3</vt:lpwstr>
  </property>
</Properties>
</file>