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6"/>
  </p:notesMasterIdLst>
  <p:sldIdLst>
    <p:sldId id="296" r:id="rId2"/>
    <p:sldId id="417" r:id="rId3"/>
    <p:sldId id="562" r:id="rId4"/>
    <p:sldId id="561" r:id="rId5"/>
    <p:sldId id="563" r:id="rId6"/>
    <p:sldId id="559" r:id="rId7"/>
    <p:sldId id="474" r:id="rId8"/>
    <p:sldId id="564" r:id="rId9"/>
    <p:sldId id="465" r:id="rId10"/>
    <p:sldId id="451" r:id="rId11"/>
    <p:sldId id="469" r:id="rId12"/>
    <p:sldId id="470" r:id="rId13"/>
    <p:sldId id="565" r:id="rId14"/>
    <p:sldId id="566" r:id="rId15"/>
    <p:sldId id="493" r:id="rId16"/>
    <p:sldId id="475" r:id="rId17"/>
    <p:sldId id="459" r:id="rId18"/>
    <p:sldId id="568" r:id="rId19"/>
    <p:sldId id="570" r:id="rId20"/>
    <p:sldId id="571" r:id="rId21"/>
    <p:sldId id="572" r:id="rId22"/>
    <p:sldId id="573" r:id="rId23"/>
    <p:sldId id="574" r:id="rId24"/>
    <p:sldId id="321"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0">
          <p15:clr>
            <a:srgbClr val="A4A3A4"/>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4E62"/>
    <a:srgbClr val="00CC99"/>
    <a:srgbClr val="E5583A"/>
    <a:srgbClr val="404F64"/>
    <a:srgbClr val="FF6600"/>
    <a:srgbClr val="2B4D89"/>
    <a:srgbClr val="007672"/>
    <a:srgbClr val="FE2626"/>
    <a:srgbClr val="FF993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89533" autoAdjust="0"/>
  </p:normalViewPr>
  <p:slideViewPr>
    <p:cSldViewPr snapToGrid="0">
      <p:cViewPr varScale="1">
        <p:scale>
          <a:sx n="58" d="100"/>
          <a:sy n="58" d="100"/>
        </p:scale>
        <p:origin x="56" y="1192"/>
      </p:cViewPr>
      <p:guideLst>
        <p:guide orient="horz" pos="2300"/>
        <p:guide pos="3830"/>
      </p:guideLst>
    </p:cSldViewPr>
  </p:slideViewPr>
  <p:notesTextViewPr>
    <p:cViewPr>
      <p:scale>
        <a:sx n="1" d="1"/>
        <a:sy n="1" d="1"/>
      </p:scale>
      <p:origin x="0" y="0"/>
    </p:cViewPr>
  </p:notesTextViewPr>
  <p:sorterViewPr>
    <p:cViewPr>
      <p:scale>
        <a:sx n="150" d="100"/>
        <a:sy n="150" d="100"/>
      </p:scale>
      <p:origin x="0" y="-134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0D7A0B-6BCC-476C-9F57-C7FB437CE7CC}" type="datetimeFigureOut">
              <a:rPr lang="zh-CN" altLang="en-US" smtClean="0"/>
              <a:t>2019/5/21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57266-2DAA-4ECB-93ED-B084D17E5BA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23</a:t>
            </a:fld>
            <a:endParaRPr lang="zh-CN" altLang="en-US"/>
          </a:p>
        </p:txBody>
      </p:sp>
    </p:spTree>
    <p:extLst>
      <p:ext uri="{BB962C8B-B14F-4D97-AF65-F5344CB8AC3E}">
        <p14:creationId xmlns:p14="http://schemas.microsoft.com/office/powerpoint/2010/main" val="298368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281D7-AB8B-4A49-B31C-4FE8BBA57302}"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4281D7-AB8B-4A49-B31C-4FE8BBA57302}" type="slidenum">
              <a:rPr lang="zh-CN" altLang="en-US" smtClean="0"/>
              <a:t>14</a:t>
            </a:fld>
            <a:endParaRPr lang="zh-CN" altLang="en-US"/>
          </a:p>
        </p:txBody>
      </p:sp>
    </p:spTree>
    <p:extLst>
      <p:ext uri="{BB962C8B-B14F-4D97-AF65-F5344CB8AC3E}">
        <p14:creationId xmlns:p14="http://schemas.microsoft.com/office/powerpoint/2010/main" val="3339813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18</a:t>
            </a:fld>
            <a:endParaRPr lang="zh-CN" altLang="en-US"/>
          </a:p>
        </p:txBody>
      </p:sp>
    </p:spTree>
    <p:extLst>
      <p:ext uri="{BB962C8B-B14F-4D97-AF65-F5344CB8AC3E}">
        <p14:creationId xmlns:p14="http://schemas.microsoft.com/office/powerpoint/2010/main" val="423076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19</a:t>
            </a:fld>
            <a:endParaRPr lang="zh-CN" altLang="en-US"/>
          </a:p>
        </p:txBody>
      </p:sp>
    </p:spTree>
    <p:extLst>
      <p:ext uri="{BB962C8B-B14F-4D97-AF65-F5344CB8AC3E}">
        <p14:creationId xmlns:p14="http://schemas.microsoft.com/office/powerpoint/2010/main" val="52930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20</a:t>
            </a:fld>
            <a:endParaRPr lang="zh-CN" altLang="en-US"/>
          </a:p>
        </p:txBody>
      </p:sp>
    </p:spTree>
    <p:extLst>
      <p:ext uri="{BB962C8B-B14F-4D97-AF65-F5344CB8AC3E}">
        <p14:creationId xmlns:p14="http://schemas.microsoft.com/office/powerpoint/2010/main" val="393310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21</a:t>
            </a:fld>
            <a:endParaRPr lang="zh-CN" altLang="en-US"/>
          </a:p>
        </p:txBody>
      </p:sp>
    </p:spTree>
    <p:extLst>
      <p:ext uri="{BB962C8B-B14F-4D97-AF65-F5344CB8AC3E}">
        <p14:creationId xmlns:p14="http://schemas.microsoft.com/office/powerpoint/2010/main" val="547552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C57266-2DAA-4ECB-93ED-B084D17E5BAB}" type="slidenum">
              <a:rPr lang="zh-CN" altLang="en-US" smtClean="0"/>
              <a:t>22</a:t>
            </a:fld>
            <a:endParaRPr lang="zh-CN" altLang="en-US"/>
          </a:p>
        </p:txBody>
      </p:sp>
    </p:spTree>
    <p:extLst>
      <p:ext uri="{BB962C8B-B14F-4D97-AF65-F5344CB8AC3E}">
        <p14:creationId xmlns:p14="http://schemas.microsoft.com/office/powerpoint/2010/main" val="285397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AC2C27F-9BA1-4FE1-96A3-B6EEA6B6A307}" type="datetime1">
              <a:rPr lang="zh-CN" altLang="en-US" smtClean="0"/>
              <a:t>2019/5/21</a:t>
            </a:fld>
            <a:endParaRPr lang="zh-CN" altLang="en-US"/>
          </a:p>
        </p:txBody>
      </p:sp>
      <p:sp>
        <p:nvSpPr>
          <p:cNvPr id="5" name="页脚占位符 4"/>
          <p:cNvSpPr>
            <a:spLocks noGrp="1"/>
          </p:cNvSpPr>
          <p:nvPr>
            <p:ph type="ftr" sz="quarter" idx="11"/>
          </p:nvPr>
        </p:nvSpPr>
        <p:spPr/>
        <p:txBody>
          <a:bodyPr/>
          <a:lstStyle/>
          <a:p>
            <a:r>
              <a:rPr lang="zh-CN" altLang="en-US"/>
              <a:t>深圳市中微半导体有限公司版权所有</a:t>
            </a:r>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grpSp>
        <p:nvGrpSpPr>
          <p:cNvPr id="8" name="组合 7"/>
          <p:cNvGrpSpPr/>
          <p:nvPr userDrawn="1"/>
        </p:nvGrpSpPr>
        <p:grpSpPr>
          <a:xfrm>
            <a:off x="-1" y="32647"/>
            <a:ext cx="12192001" cy="797348"/>
            <a:chOff x="-1" y="-5751"/>
            <a:chExt cx="12192001" cy="874143"/>
          </a:xfrm>
        </p:grpSpPr>
        <p:sp>
          <p:nvSpPr>
            <p:cNvPr id="9"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0" name="矩形 9"/>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C13FBF-BFC7-412C-8425-21B892D7C8DF}" type="datetime1">
              <a:rPr lang="zh-CN" altLang="en-US" smtClean="0"/>
              <a:t>2019/5/21</a:t>
            </a:fld>
            <a:endParaRPr lang="zh-CN" altLang="en-US"/>
          </a:p>
        </p:txBody>
      </p:sp>
      <p:sp>
        <p:nvSpPr>
          <p:cNvPr id="5" name="页脚占位符 4"/>
          <p:cNvSpPr>
            <a:spLocks noGrp="1"/>
          </p:cNvSpPr>
          <p:nvPr>
            <p:ph type="ftr" sz="quarter" idx="11"/>
          </p:nvPr>
        </p:nvSpPr>
        <p:spPr/>
        <p:txBody>
          <a:bodyPr/>
          <a:lstStyle/>
          <a:p>
            <a:r>
              <a:rPr lang="zh-CN" altLang="en-US"/>
              <a:t>深圳市中微半导体有限公司版权所有</a:t>
            </a:r>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D13C9BF-25CA-4D4B-8B21-E285EFFC620B}" type="datetime1">
              <a:rPr lang="zh-CN" altLang="en-US" smtClean="0"/>
              <a:t>2019/5/21</a:t>
            </a:fld>
            <a:endParaRPr lang="zh-CN" altLang="en-US"/>
          </a:p>
        </p:txBody>
      </p:sp>
      <p:sp>
        <p:nvSpPr>
          <p:cNvPr id="5" name="页脚占位符 4"/>
          <p:cNvSpPr>
            <a:spLocks noGrp="1"/>
          </p:cNvSpPr>
          <p:nvPr>
            <p:ph type="ftr" sz="quarter" idx="11"/>
          </p:nvPr>
        </p:nvSpPr>
        <p:spPr/>
        <p:txBody>
          <a:bodyPr/>
          <a:lstStyle/>
          <a:p>
            <a:r>
              <a:rPr lang="zh-CN" altLang="en-US"/>
              <a:t>深圳市中微半导体有限公司版权所有</a:t>
            </a:r>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rgbClr val="FCFCF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56FEBDE-4B7E-4FC7-92F1-9736432A339D}" type="datetime1">
              <a:rPr lang="zh-CN" altLang="en-US" smtClean="0"/>
              <a:t>2019/5/21</a:t>
            </a:fld>
            <a:endParaRPr lang="zh-CN" altLang="en-US"/>
          </a:p>
        </p:txBody>
      </p:sp>
      <p:sp>
        <p:nvSpPr>
          <p:cNvPr id="5" name="页脚占位符 4"/>
          <p:cNvSpPr>
            <a:spLocks noGrp="1"/>
          </p:cNvSpPr>
          <p:nvPr>
            <p:ph type="ftr" sz="quarter" idx="11"/>
          </p:nvPr>
        </p:nvSpPr>
        <p:spPr/>
        <p:txBody>
          <a:bodyPr/>
          <a:lstStyle/>
          <a:p>
            <a:r>
              <a:rPr lang="zh-CN" altLang="en-US"/>
              <a:t>深圳市中微半导体有限公司版权所有</a:t>
            </a:r>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grpSp>
        <p:nvGrpSpPr>
          <p:cNvPr id="7" name="组合 6"/>
          <p:cNvGrpSpPr/>
          <p:nvPr userDrawn="1"/>
        </p:nvGrpSpPr>
        <p:grpSpPr>
          <a:xfrm>
            <a:off x="-1" y="32647"/>
            <a:ext cx="12192001" cy="797348"/>
            <a:chOff x="-1" y="-5751"/>
            <a:chExt cx="12192001" cy="874143"/>
          </a:xfrm>
        </p:grpSpPr>
        <p:sp>
          <p:nvSpPr>
            <p:cNvPr id="8"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9" name="矩形 8"/>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pic>
        <p:nvPicPr>
          <p:cNvPr id="11" name="Picture 5"/>
          <p:cNvPicPr>
            <a:picLocks noChangeAspect="1" noChangeArrowheads="1"/>
          </p:cNvPicPr>
          <p:nvPr userDrawn="1"/>
        </p:nvPicPr>
        <p:blipFill>
          <a:blip r:embed="rId2" cstate="print"/>
          <a:srcRect/>
          <a:stretch>
            <a:fillRect/>
          </a:stretch>
        </p:blipFill>
        <p:spPr bwMode="auto">
          <a:xfrm>
            <a:off x="10963276" y="123826"/>
            <a:ext cx="819150" cy="581826"/>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9B5DF2-FE57-4C56-9A05-E172848A3F89}" type="datetime1">
              <a:rPr lang="zh-CN" altLang="en-US" smtClean="0"/>
              <a:t>2019/5/21</a:t>
            </a:fld>
            <a:endParaRPr lang="zh-CN" altLang="en-US"/>
          </a:p>
        </p:txBody>
      </p:sp>
      <p:sp>
        <p:nvSpPr>
          <p:cNvPr id="5" name="页脚占位符 4"/>
          <p:cNvSpPr>
            <a:spLocks noGrp="1"/>
          </p:cNvSpPr>
          <p:nvPr>
            <p:ph type="ftr" sz="quarter" idx="11"/>
          </p:nvPr>
        </p:nvSpPr>
        <p:spPr/>
        <p:txBody>
          <a:bodyPr/>
          <a:lstStyle/>
          <a:p>
            <a:r>
              <a:rPr lang="zh-CN" altLang="en-US"/>
              <a:t>深圳市中微半导体有限公司版权所有</a:t>
            </a:r>
          </a:p>
        </p:txBody>
      </p:sp>
      <p:sp>
        <p:nvSpPr>
          <p:cNvPr id="6" name="灯片编号占位符 5"/>
          <p:cNvSpPr>
            <a:spLocks noGrp="1"/>
          </p:cNvSpPr>
          <p:nvPr>
            <p:ph type="sldNum" sz="quarter" idx="12"/>
          </p:nvPr>
        </p:nvSpPr>
        <p:spPr/>
        <p:txBody>
          <a:bodyPr/>
          <a:lstStyle/>
          <a:p>
            <a:fld id="{D72A3383-2BCE-4151-B7C5-860088FF05D4}" type="slidenum">
              <a:rPr lang="zh-CN" altLang="en-US" smtClean="0"/>
              <a:t>‹#›</a:t>
            </a:fld>
            <a:endParaRPr lang="zh-CN" altLang="en-US"/>
          </a:p>
        </p:txBody>
      </p:sp>
      <p:grpSp>
        <p:nvGrpSpPr>
          <p:cNvPr id="7" name="组合 6"/>
          <p:cNvGrpSpPr/>
          <p:nvPr userDrawn="1"/>
        </p:nvGrpSpPr>
        <p:grpSpPr>
          <a:xfrm>
            <a:off x="-1" y="32647"/>
            <a:ext cx="12192001" cy="797348"/>
            <a:chOff x="-1" y="-5751"/>
            <a:chExt cx="12192001" cy="874143"/>
          </a:xfrm>
        </p:grpSpPr>
        <p:sp>
          <p:nvSpPr>
            <p:cNvPr id="8"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9" name="矩形 8"/>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pic>
        <p:nvPicPr>
          <p:cNvPr id="11" name="Picture 5"/>
          <p:cNvPicPr>
            <a:picLocks noChangeAspect="1" noChangeArrowheads="1"/>
          </p:cNvPicPr>
          <p:nvPr userDrawn="1"/>
        </p:nvPicPr>
        <p:blipFill>
          <a:blip r:embed="rId2" cstate="print"/>
          <a:srcRect/>
          <a:stretch>
            <a:fillRect/>
          </a:stretch>
        </p:blipFill>
        <p:spPr bwMode="auto">
          <a:xfrm>
            <a:off x="10963276" y="123826"/>
            <a:ext cx="819150" cy="581826"/>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B1757CE-777D-43E1-B1EC-46449336E24A}" type="datetime1">
              <a:rPr lang="zh-CN" altLang="en-US" smtClean="0"/>
              <a:t>2019/5/21</a:t>
            </a:fld>
            <a:endParaRPr lang="zh-CN" altLang="en-US"/>
          </a:p>
        </p:txBody>
      </p:sp>
      <p:sp>
        <p:nvSpPr>
          <p:cNvPr id="6" name="页脚占位符 5"/>
          <p:cNvSpPr>
            <a:spLocks noGrp="1"/>
          </p:cNvSpPr>
          <p:nvPr>
            <p:ph type="ftr" sz="quarter" idx="11"/>
          </p:nvPr>
        </p:nvSpPr>
        <p:spPr/>
        <p:txBody>
          <a:bodyPr/>
          <a:lstStyle/>
          <a:p>
            <a:r>
              <a:rPr lang="zh-CN" altLang="en-US"/>
              <a:t>深圳市中微半导体有限公司版权所有</a:t>
            </a:r>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grpSp>
        <p:nvGrpSpPr>
          <p:cNvPr id="8" name="组合 7"/>
          <p:cNvGrpSpPr/>
          <p:nvPr userDrawn="1"/>
        </p:nvGrpSpPr>
        <p:grpSpPr>
          <a:xfrm>
            <a:off x="-1" y="32647"/>
            <a:ext cx="12192001" cy="797348"/>
            <a:chOff x="-1" y="-5751"/>
            <a:chExt cx="12192001" cy="874143"/>
          </a:xfrm>
        </p:grpSpPr>
        <p:sp>
          <p:nvSpPr>
            <p:cNvPr id="9"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0" name="矩形 9"/>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pic>
        <p:nvPicPr>
          <p:cNvPr id="12" name="Picture 5"/>
          <p:cNvPicPr>
            <a:picLocks noChangeAspect="1" noChangeArrowheads="1"/>
          </p:cNvPicPr>
          <p:nvPr userDrawn="1"/>
        </p:nvPicPr>
        <p:blipFill>
          <a:blip r:embed="rId2" cstate="print"/>
          <a:srcRect/>
          <a:stretch>
            <a:fillRect/>
          </a:stretch>
        </p:blipFill>
        <p:spPr bwMode="auto">
          <a:xfrm>
            <a:off x="10963276" y="123826"/>
            <a:ext cx="819150" cy="581826"/>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8C12857-BD7A-48DA-9E8D-90247EC8C92B}" type="datetime1">
              <a:rPr lang="zh-CN" altLang="en-US" smtClean="0"/>
              <a:t>2019/5/21</a:t>
            </a:fld>
            <a:endParaRPr lang="zh-CN" altLang="en-US"/>
          </a:p>
        </p:txBody>
      </p:sp>
      <p:sp>
        <p:nvSpPr>
          <p:cNvPr id="8" name="页脚占位符 7"/>
          <p:cNvSpPr>
            <a:spLocks noGrp="1"/>
          </p:cNvSpPr>
          <p:nvPr>
            <p:ph type="ftr" sz="quarter" idx="11"/>
          </p:nvPr>
        </p:nvSpPr>
        <p:spPr/>
        <p:txBody>
          <a:bodyPr/>
          <a:lstStyle/>
          <a:p>
            <a:r>
              <a:rPr lang="zh-CN" altLang="en-US"/>
              <a:t>深圳市中微半导体有限公司版权所有</a:t>
            </a:r>
          </a:p>
        </p:txBody>
      </p:sp>
      <p:sp>
        <p:nvSpPr>
          <p:cNvPr id="9" name="灯片编号占位符 8"/>
          <p:cNvSpPr>
            <a:spLocks noGrp="1"/>
          </p:cNvSpPr>
          <p:nvPr>
            <p:ph type="sldNum" sz="quarter" idx="12"/>
          </p:nvPr>
        </p:nvSpPr>
        <p:spPr/>
        <p:txBody>
          <a:bodyPr/>
          <a:lstStyle/>
          <a:p>
            <a:fld id="{D72A3383-2BCE-4151-B7C5-860088FF05D4}" type="slidenum">
              <a:rPr lang="zh-CN" altLang="en-US" smtClean="0"/>
              <a:t>‹#›</a:t>
            </a:fld>
            <a:endParaRPr lang="zh-CN" altLang="en-US"/>
          </a:p>
        </p:txBody>
      </p:sp>
      <p:grpSp>
        <p:nvGrpSpPr>
          <p:cNvPr id="10" name="组合 9"/>
          <p:cNvGrpSpPr/>
          <p:nvPr userDrawn="1"/>
        </p:nvGrpSpPr>
        <p:grpSpPr>
          <a:xfrm>
            <a:off x="-1" y="32647"/>
            <a:ext cx="12192001" cy="797348"/>
            <a:chOff x="-1" y="-5751"/>
            <a:chExt cx="12192001" cy="874143"/>
          </a:xfrm>
        </p:grpSpPr>
        <p:sp>
          <p:nvSpPr>
            <p:cNvPr id="11"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2" name="矩形 11"/>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pic>
        <p:nvPicPr>
          <p:cNvPr id="14" name="Picture 5"/>
          <p:cNvPicPr>
            <a:picLocks noChangeAspect="1" noChangeArrowheads="1"/>
          </p:cNvPicPr>
          <p:nvPr userDrawn="1"/>
        </p:nvPicPr>
        <p:blipFill>
          <a:blip r:embed="rId2" cstate="print"/>
          <a:srcRect/>
          <a:stretch>
            <a:fillRect/>
          </a:stretch>
        </p:blipFill>
        <p:spPr bwMode="auto">
          <a:xfrm>
            <a:off x="10963276" y="123826"/>
            <a:ext cx="819150" cy="581826"/>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075CB9B-BA83-4FCE-8332-96CDBBD27E60}" type="datetime1">
              <a:rPr lang="zh-CN" altLang="en-US" smtClean="0"/>
              <a:t>2019/5/21</a:t>
            </a:fld>
            <a:endParaRPr lang="zh-CN" altLang="en-US"/>
          </a:p>
        </p:txBody>
      </p:sp>
      <p:sp>
        <p:nvSpPr>
          <p:cNvPr id="4" name="页脚占位符 3"/>
          <p:cNvSpPr>
            <a:spLocks noGrp="1"/>
          </p:cNvSpPr>
          <p:nvPr>
            <p:ph type="ftr" sz="quarter" idx="11"/>
          </p:nvPr>
        </p:nvSpPr>
        <p:spPr/>
        <p:txBody>
          <a:bodyPr/>
          <a:lstStyle/>
          <a:p>
            <a:r>
              <a:rPr lang="zh-CN" altLang="en-US"/>
              <a:t>深圳市中微半导体有限公司版权所有</a:t>
            </a:r>
          </a:p>
        </p:txBody>
      </p:sp>
      <p:sp>
        <p:nvSpPr>
          <p:cNvPr id="5" name="灯片编号占位符 4"/>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10C6D4-225A-4B8C-88CD-B055A460A4DA}" type="datetime1">
              <a:rPr lang="zh-CN" altLang="en-US" smtClean="0"/>
              <a:t>2019/5/21</a:t>
            </a:fld>
            <a:endParaRPr lang="zh-CN" altLang="en-US"/>
          </a:p>
        </p:txBody>
      </p:sp>
      <p:sp>
        <p:nvSpPr>
          <p:cNvPr id="3" name="页脚占位符 2"/>
          <p:cNvSpPr>
            <a:spLocks noGrp="1"/>
          </p:cNvSpPr>
          <p:nvPr>
            <p:ph type="ftr" sz="quarter" idx="11"/>
          </p:nvPr>
        </p:nvSpPr>
        <p:spPr/>
        <p:txBody>
          <a:bodyPr/>
          <a:lstStyle/>
          <a:p>
            <a:r>
              <a:rPr lang="zh-CN" altLang="en-US"/>
              <a:t>深圳市中微半导体有限公司版权所有</a:t>
            </a:r>
          </a:p>
        </p:txBody>
      </p:sp>
      <p:sp>
        <p:nvSpPr>
          <p:cNvPr id="4" name="灯片编号占位符 3"/>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13D2CE8-45B3-43E5-A9B5-9C7B6E5F924E}" type="datetime1">
              <a:rPr lang="zh-CN" altLang="en-US" smtClean="0"/>
              <a:t>2019/5/21</a:t>
            </a:fld>
            <a:endParaRPr lang="zh-CN" altLang="en-US"/>
          </a:p>
        </p:txBody>
      </p:sp>
      <p:sp>
        <p:nvSpPr>
          <p:cNvPr id="6" name="页脚占位符 5"/>
          <p:cNvSpPr>
            <a:spLocks noGrp="1"/>
          </p:cNvSpPr>
          <p:nvPr>
            <p:ph type="ftr" sz="quarter" idx="11"/>
          </p:nvPr>
        </p:nvSpPr>
        <p:spPr/>
        <p:txBody>
          <a:bodyPr/>
          <a:lstStyle/>
          <a:p>
            <a:r>
              <a:rPr lang="zh-CN" altLang="en-US"/>
              <a:t>深圳市中微半导体有限公司版权所有</a:t>
            </a:r>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8D12E0B-43B4-4BF1-8290-CE3CE82872D2}" type="datetime1">
              <a:rPr lang="zh-CN" altLang="en-US" smtClean="0"/>
              <a:t>2019/5/21</a:t>
            </a:fld>
            <a:endParaRPr lang="zh-CN" altLang="en-US"/>
          </a:p>
        </p:txBody>
      </p:sp>
      <p:sp>
        <p:nvSpPr>
          <p:cNvPr id="6" name="页脚占位符 5"/>
          <p:cNvSpPr>
            <a:spLocks noGrp="1"/>
          </p:cNvSpPr>
          <p:nvPr>
            <p:ph type="ftr" sz="quarter" idx="11"/>
          </p:nvPr>
        </p:nvSpPr>
        <p:spPr/>
        <p:txBody>
          <a:bodyPr/>
          <a:lstStyle/>
          <a:p>
            <a:r>
              <a:rPr lang="zh-CN" altLang="en-US"/>
              <a:t>深圳市中微半导体有限公司版权所有</a:t>
            </a:r>
          </a:p>
        </p:txBody>
      </p:sp>
      <p:sp>
        <p:nvSpPr>
          <p:cNvPr id="7" name="灯片编号占位符 6"/>
          <p:cNvSpPr>
            <a:spLocks noGrp="1"/>
          </p:cNvSpPr>
          <p:nvPr>
            <p:ph type="sldNum" sz="quarter" idx="12"/>
          </p:nvPr>
        </p:nvSpPr>
        <p:spPr/>
        <p:txBody>
          <a:bodyPr/>
          <a:lstStyle/>
          <a:p>
            <a:fld id="{D72A3383-2BCE-4151-B7C5-860088FF05D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49" y="0"/>
            <a:ext cx="12188951" cy="6858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7788C-307C-4591-B765-A72EC9A249E5}" type="datetime1">
              <a:rPr lang="zh-CN" altLang="en-US" smtClean="0"/>
              <a:t>2019/5/21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深圳市中微半导体有限公司版权所有</a:t>
            </a: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A3383-2BCE-4151-B7C5-860088FF05D4}" type="slidenum">
              <a:rPr lang="zh-CN" altLang="en-US" smtClean="0"/>
              <a:t>‹#›</a:t>
            </a:fld>
            <a:endParaRPr lang="zh-CN" altLang="en-US"/>
          </a:p>
        </p:txBody>
      </p:sp>
      <p:grpSp>
        <p:nvGrpSpPr>
          <p:cNvPr id="11" name="组合 10"/>
          <p:cNvGrpSpPr/>
          <p:nvPr userDrawn="1"/>
        </p:nvGrpSpPr>
        <p:grpSpPr>
          <a:xfrm>
            <a:off x="-1" y="32647"/>
            <a:ext cx="12192001" cy="797348"/>
            <a:chOff x="-1" y="-5751"/>
            <a:chExt cx="12192001" cy="874143"/>
          </a:xfrm>
        </p:grpSpPr>
        <p:sp>
          <p:nvSpPr>
            <p:cNvPr id="12" name="五边形 24"/>
            <p:cNvSpPr/>
            <p:nvPr userDrawn="1"/>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3" name="矩形 12"/>
            <p:cNvSpPr/>
            <p:nvPr userDrawn="1"/>
          </p:nvSpPr>
          <p:spPr>
            <a:xfrm>
              <a:off x="0" y="34507"/>
              <a:ext cx="12192000" cy="787400"/>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五边形 24"/>
            <p:cNvSpPr/>
            <p:nvPr userDrawn="1"/>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3.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mcu.com.cn/" TargetMode="External"/><Relationship Id="rId1" Type="http://schemas.openxmlformats.org/officeDocument/2006/relationships/slideLayout" Target="../slideLayouts/slideLayout7.xml"/><Relationship Id="rId6" Type="http://schemas.openxmlformats.org/officeDocument/2006/relationships/image" Target="../media/image65.jpeg"/><Relationship Id="rId5" Type="http://schemas.microsoft.com/office/2007/relationships/hdphoto" Target="../media/hdphoto1.wdp"/><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圆角矩形 110"/>
          <p:cNvSpPr/>
          <p:nvPr/>
        </p:nvSpPr>
        <p:spPr>
          <a:xfrm>
            <a:off x="-1" y="4508973"/>
            <a:ext cx="8329599" cy="1084422"/>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圆角矩形 112"/>
          <p:cNvSpPr/>
          <p:nvPr/>
        </p:nvSpPr>
        <p:spPr>
          <a:xfrm>
            <a:off x="9732311" y="4496092"/>
            <a:ext cx="1248190" cy="1097301"/>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5" name="圆角矩形 114"/>
          <p:cNvSpPr/>
          <p:nvPr/>
        </p:nvSpPr>
        <p:spPr>
          <a:xfrm>
            <a:off x="8396840" y="3304606"/>
            <a:ext cx="3765947" cy="1130991"/>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p:nvPr/>
        </p:nvSpPr>
        <p:spPr>
          <a:xfrm>
            <a:off x="1821784" y="4684358"/>
            <a:ext cx="3272050" cy="707886"/>
          </a:xfrm>
          <a:prstGeom prst="rect">
            <a:avLst/>
          </a:prstGeom>
          <a:noFill/>
          <a:effectLst/>
        </p:spPr>
        <p:txBody>
          <a:bodyPr wrap="none" rtlCol="0">
            <a:spAutoFit/>
          </a:bodyPr>
          <a:lstStyle/>
          <a:p>
            <a:r>
              <a:rPr lang="zh-CN" altLang="en-US" sz="4000" b="1" dirty="0">
                <a:solidFill>
                  <a:schemeClr val="bg1"/>
                </a:solidFill>
                <a:latin typeface="Kartika" panose="02020503030404060203" pitchFamily="18" charset="0"/>
                <a:ea typeface="方正姚体" panose="02010601030101010101" pitchFamily="2" charset="-122"/>
                <a:cs typeface="Kartika" panose="02020503030404060203" pitchFamily="18" charset="0"/>
              </a:rPr>
              <a:t>产品宣传手册</a:t>
            </a:r>
          </a:p>
        </p:txBody>
      </p:sp>
      <p:pic>
        <p:nvPicPr>
          <p:cNvPr id="127" name="图片 126" descr="图片包含 电子产品, 电路&#10;&#10;已生成极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9682" y="4496091"/>
            <a:ext cx="1133105" cy="1097301"/>
          </a:xfrm>
          <a:prstGeom prst="rect">
            <a:avLst/>
          </a:prstGeom>
        </p:spPr>
      </p:pic>
      <p:pic>
        <p:nvPicPr>
          <p:cNvPr id="117" name="图片 116" descr="图片包含 电子产品, 电路&#10;&#10;已生成极高可信度的说明"/>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9598" y="4496091"/>
            <a:ext cx="1333713" cy="1084421"/>
          </a:xfrm>
          <a:prstGeom prst="rect">
            <a:avLst/>
          </a:prstGeom>
        </p:spPr>
      </p:pic>
      <p:pic>
        <p:nvPicPr>
          <p:cNvPr id="126" name="图片 1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3304606"/>
            <a:ext cx="1505237" cy="1130300"/>
          </a:xfrm>
          <a:prstGeom prst="rect">
            <a:avLst/>
          </a:prstGeom>
        </p:spPr>
      </p:pic>
      <p:sp>
        <p:nvSpPr>
          <p:cNvPr id="10" name="页脚占位符 1"/>
          <p:cNvSpPr txBox="1"/>
          <p:nvPr/>
        </p:nvSpPr>
        <p:spPr>
          <a:xfrm>
            <a:off x="504903" y="2349027"/>
            <a:ext cx="6194578" cy="799861"/>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solidFill>
                  <a:srgbClr val="3E4E62"/>
                </a:solidFill>
                <a:latin typeface="微软雅黑 Light" panose="020B0502040204020203" pitchFamily="34" charset="-122"/>
                <a:ea typeface="微软雅黑 Light" panose="020B0502040204020203" pitchFamily="34" charset="-122"/>
              </a:rPr>
              <a:t> </a:t>
            </a:r>
            <a:r>
              <a:rPr lang="zh-CN" altLang="en-US" sz="3200" b="1" dirty="0">
                <a:solidFill>
                  <a:srgbClr val="3E4E62"/>
                </a:solidFill>
                <a:latin typeface="微软雅黑 Light" panose="020B0502040204020203" pitchFamily="34" charset="-122"/>
                <a:ea typeface="微软雅黑 Light" panose="020B0502040204020203" pitchFamily="34" charset="-122"/>
              </a:rPr>
              <a:t>重庆建兴智能仪表有限责任公司</a:t>
            </a:r>
          </a:p>
        </p:txBody>
      </p:sp>
    </p:spTree>
  </p:cSld>
  <p:clrMapOvr>
    <a:masterClrMapping/>
  </p:clrMapOvr>
  <mc:AlternateContent xmlns:mc="http://schemas.openxmlformats.org/markup-compatibility/2006" xmlns:p14="http://schemas.microsoft.com/office/powerpoint/2010/main">
    <mc:Choice Requires="p14">
      <p:transition spd="slow" p14:dur="3000" advClick="0" advTm="0">
        <p14:vortex dir="r"/>
      </p:transition>
    </mc:Choice>
    <mc:Fallback xmlns="">
      <p:transition spd="slow" advClick="0"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5" name="Rectangle 1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0" name="TextBox 30"/>
          <p:cNvSpPr txBox="1"/>
          <p:nvPr/>
        </p:nvSpPr>
        <p:spPr>
          <a:xfrm>
            <a:off x="-73152" y="208032"/>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33" name="TextBox 58"/>
          <p:cNvSpPr txBox="1"/>
          <p:nvPr/>
        </p:nvSpPr>
        <p:spPr>
          <a:xfrm>
            <a:off x="2356855" y="172408"/>
            <a:ext cx="4803173"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角磨机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灯片编号占位符 2"/>
          <p:cNvSpPr>
            <a:spLocks noGrp="1"/>
          </p:cNvSpPr>
          <p:nvPr>
            <p:ph type="sldNum" sz="quarter" idx="12"/>
          </p:nvPr>
        </p:nvSpPr>
        <p:spPr>
          <a:xfrm>
            <a:off x="8955579" y="6516430"/>
            <a:ext cx="2743200" cy="241937"/>
          </a:xfrm>
        </p:spPr>
        <p:txBody>
          <a:bodyPr/>
          <a:lstStyle/>
          <a:p>
            <a:fld id="{D72A3383-2BCE-4151-B7C5-860088FF05D4}" type="slidenum">
              <a:rPr lang="zh-CN" altLang="en-US" smtClean="0"/>
              <a:t>10</a:t>
            </a:fld>
            <a:endParaRPr lang="zh-CN" altLang="en-US" dirty="0"/>
          </a:p>
        </p:txBody>
      </p:sp>
      <p:sp>
        <p:nvSpPr>
          <p:cNvPr id="14" name="Freeform 6"/>
          <p:cNvSpPr/>
          <p:nvPr/>
        </p:nvSpPr>
        <p:spPr>
          <a:xfrm>
            <a:off x="6496944" y="112038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16" name="文本框 15"/>
          <p:cNvSpPr txBox="1"/>
          <p:nvPr/>
        </p:nvSpPr>
        <p:spPr>
          <a:xfrm>
            <a:off x="556362" y="4177877"/>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18" name="Freeform 6"/>
          <p:cNvSpPr/>
          <p:nvPr/>
        </p:nvSpPr>
        <p:spPr>
          <a:xfrm>
            <a:off x="293174" y="4308121"/>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4" name="矩形 23"/>
          <p:cNvSpPr/>
          <p:nvPr/>
        </p:nvSpPr>
        <p:spPr>
          <a:xfrm>
            <a:off x="7014982" y="1048923"/>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21" name="矩形 20">
            <a:extLst>
              <a:ext uri="{FF2B5EF4-FFF2-40B4-BE49-F238E27FC236}">
                <a16:creationId xmlns:a16="http://schemas.microsoft.com/office/drawing/2014/main" id="{2D6A8B00-60BB-4852-90D9-DAE38DFD0831}"/>
              </a:ext>
            </a:extLst>
          </p:cNvPr>
          <p:cNvSpPr/>
          <p:nvPr/>
        </p:nvSpPr>
        <p:spPr>
          <a:xfrm>
            <a:off x="878565" y="1048923"/>
            <a:ext cx="1478290"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PCBA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控制器</a:t>
            </a:r>
            <a:endParaRPr lang="zh-CN" altLang="en-US" dirty="0"/>
          </a:p>
        </p:txBody>
      </p:sp>
      <p:pic>
        <p:nvPicPr>
          <p:cNvPr id="22" name="图片 21">
            <a:extLst>
              <a:ext uri="{FF2B5EF4-FFF2-40B4-BE49-F238E27FC236}">
                <a16:creationId xmlns:a16="http://schemas.microsoft.com/office/drawing/2014/main" id="{8B907DDD-B9B0-40F5-942B-FE53DEB78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63" y="1494435"/>
            <a:ext cx="1943842" cy="2342696"/>
          </a:xfrm>
          <a:prstGeom prst="rect">
            <a:avLst/>
          </a:prstGeom>
        </p:spPr>
      </p:pic>
      <p:pic>
        <p:nvPicPr>
          <p:cNvPr id="27" name="图片 26">
            <a:extLst>
              <a:ext uri="{FF2B5EF4-FFF2-40B4-BE49-F238E27FC236}">
                <a16:creationId xmlns:a16="http://schemas.microsoft.com/office/drawing/2014/main" id="{3AD8AC54-E37A-4409-8881-D0B9230D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851" y="1570362"/>
            <a:ext cx="1965668" cy="2339192"/>
          </a:xfrm>
          <a:prstGeom prst="rect">
            <a:avLst/>
          </a:prstGeom>
        </p:spPr>
      </p:pic>
      <p:pic>
        <p:nvPicPr>
          <p:cNvPr id="28" name="Picture 2">
            <a:extLst>
              <a:ext uri="{FF2B5EF4-FFF2-40B4-BE49-F238E27FC236}">
                <a16:creationId xmlns:a16="http://schemas.microsoft.com/office/drawing/2014/main" id="{1A495EAC-5E86-4B3C-846F-0FB355206FB6}"/>
              </a:ext>
            </a:extLst>
          </p:cNvPr>
          <p:cNvPicPr>
            <a:picLocks noChangeAspect="1" noChangeArrowheads="1"/>
          </p:cNvPicPr>
          <p:nvPr/>
        </p:nvPicPr>
        <p:blipFill>
          <a:blip r:embed="rId4"/>
          <a:stretch>
            <a:fillRect/>
          </a:stretch>
        </p:blipFill>
        <p:spPr bwMode="auto">
          <a:xfrm>
            <a:off x="6364013" y="1826868"/>
            <a:ext cx="2543849" cy="1648204"/>
          </a:xfrm>
          <a:prstGeom prst="rect">
            <a:avLst/>
          </a:prstGeom>
          <a:ln>
            <a:solidFill>
              <a:srgbClr val="0070C0"/>
            </a:solidFill>
          </a:ln>
        </p:spPr>
      </p:pic>
      <p:pic>
        <p:nvPicPr>
          <p:cNvPr id="29" name="图片 28">
            <a:extLst>
              <a:ext uri="{FF2B5EF4-FFF2-40B4-BE49-F238E27FC236}">
                <a16:creationId xmlns:a16="http://schemas.microsoft.com/office/drawing/2014/main" id="{D498018B-6BC4-42ED-BD26-9F92F9C9C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788" y="1799339"/>
            <a:ext cx="2605564" cy="1732887"/>
          </a:xfrm>
          <a:prstGeom prst="rect">
            <a:avLst/>
          </a:prstGeom>
        </p:spPr>
      </p:pic>
      <p:graphicFrame>
        <p:nvGraphicFramePr>
          <p:cNvPr id="31" name="表格 30">
            <a:extLst>
              <a:ext uri="{FF2B5EF4-FFF2-40B4-BE49-F238E27FC236}">
                <a16:creationId xmlns:a16="http://schemas.microsoft.com/office/drawing/2014/main" id="{A5AA4F19-CC21-488C-9E84-D35EDD9B78C2}"/>
              </a:ext>
            </a:extLst>
          </p:cNvPr>
          <p:cNvGraphicFramePr>
            <a:graphicFrameLocks noGrp="1"/>
          </p:cNvGraphicFramePr>
          <p:nvPr>
            <p:extLst>
              <p:ext uri="{D42A27DB-BD31-4B8C-83A1-F6EECF244321}">
                <p14:modId xmlns:p14="http://schemas.microsoft.com/office/powerpoint/2010/main" val="3302029481"/>
              </p:ext>
            </p:extLst>
          </p:nvPr>
        </p:nvGraphicFramePr>
        <p:xfrm>
          <a:off x="139040" y="4820875"/>
          <a:ext cx="11762339" cy="1161562"/>
        </p:xfrm>
        <a:graphic>
          <a:graphicData uri="http://schemas.openxmlformats.org/drawingml/2006/table">
            <a:tbl>
              <a:tblPr firstRow="1" firstCol="1" bandRow="1">
                <a:tableStyleId>{5C22544A-7EE6-4342-B048-85BDC9FD1C3A}</a:tableStyleId>
              </a:tblPr>
              <a:tblGrid>
                <a:gridCol w="1656001">
                  <a:extLst>
                    <a:ext uri="{9D8B030D-6E8A-4147-A177-3AD203B41FA5}">
                      <a16:colId xmlns:a16="http://schemas.microsoft.com/office/drawing/2014/main" val="20000"/>
                    </a:ext>
                  </a:extLst>
                </a:gridCol>
                <a:gridCol w="1214385">
                  <a:extLst>
                    <a:ext uri="{9D8B030D-6E8A-4147-A177-3AD203B41FA5}">
                      <a16:colId xmlns:a16="http://schemas.microsoft.com/office/drawing/2014/main" val="20001"/>
                    </a:ext>
                  </a:extLst>
                </a:gridCol>
                <a:gridCol w="1660117">
                  <a:extLst>
                    <a:ext uri="{9D8B030D-6E8A-4147-A177-3AD203B41FA5}">
                      <a16:colId xmlns:a16="http://schemas.microsoft.com/office/drawing/2014/main" val="20002"/>
                    </a:ext>
                  </a:extLst>
                </a:gridCol>
                <a:gridCol w="1260963">
                  <a:extLst>
                    <a:ext uri="{9D8B030D-6E8A-4147-A177-3AD203B41FA5}">
                      <a16:colId xmlns:a16="http://schemas.microsoft.com/office/drawing/2014/main" val="20003"/>
                    </a:ext>
                  </a:extLst>
                </a:gridCol>
                <a:gridCol w="1145006">
                  <a:extLst>
                    <a:ext uri="{9D8B030D-6E8A-4147-A177-3AD203B41FA5}">
                      <a16:colId xmlns:a16="http://schemas.microsoft.com/office/drawing/2014/main" val="20004"/>
                    </a:ext>
                  </a:extLst>
                </a:gridCol>
                <a:gridCol w="1594641">
                  <a:extLst>
                    <a:ext uri="{9D8B030D-6E8A-4147-A177-3AD203B41FA5}">
                      <a16:colId xmlns:a16="http://schemas.microsoft.com/office/drawing/2014/main" val="20005"/>
                    </a:ext>
                  </a:extLst>
                </a:gridCol>
                <a:gridCol w="3231226">
                  <a:extLst>
                    <a:ext uri="{9D8B030D-6E8A-4147-A177-3AD203B41FA5}">
                      <a16:colId xmlns:a16="http://schemas.microsoft.com/office/drawing/2014/main" val="20006"/>
                    </a:ext>
                  </a:extLst>
                </a:gridCol>
              </a:tblGrid>
              <a:tr h="457544">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352008">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18V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角磨机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13—23v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33</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15000±5%rmp</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rowSpan="2">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具备大扭矩启动、恒速控制、电压检测、欠压、过流保护、堵转、过温 、短路等保护功能。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52010">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18V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砂光机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13—23v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33</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15000±5%rmp</a:t>
                      </a:r>
                    </a:p>
                  </a:txBody>
                  <a:tcPr marL="68580" marR="68580" marT="0" marB="0" anchor="ctr"/>
                </a:tc>
                <a:tc vMerge="1">
                  <a:txBody>
                    <a:bodyPr/>
                    <a:lstStyle/>
                    <a:p>
                      <a:endParaRPr lang="zh-CN"/>
                    </a:p>
                  </a:txBody>
                  <a:tcPr marL="68580" marR="68580" marT="0" marB="0" anchor="ctr"/>
                </a:tc>
                <a:extLst>
                  <a:ext uri="{0D108BD9-81ED-4DB2-BD59-A6C34878D82A}">
                    <a16:rowId xmlns:a16="http://schemas.microsoft.com/office/drawing/2014/main" val="10002"/>
                  </a:ext>
                </a:extLst>
              </a:tr>
            </a:tbl>
          </a:graphicData>
        </a:graphic>
      </p:graphicFrame>
      <p:sp>
        <p:nvSpPr>
          <p:cNvPr id="32" name="文本框 31">
            <a:extLst>
              <a:ext uri="{FF2B5EF4-FFF2-40B4-BE49-F238E27FC236}">
                <a16:creationId xmlns:a16="http://schemas.microsoft.com/office/drawing/2014/main" id="{C83C2CE3-9492-4191-A175-150C4EBF51B3}"/>
              </a:ext>
            </a:extLst>
          </p:cNvPr>
          <p:cNvSpPr txBox="1"/>
          <p:nvPr/>
        </p:nvSpPr>
        <p:spPr>
          <a:xfrm>
            <a:off x="7625119" y="3627683"/>
            <a:ext cx="1119685"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18V</a:t>
            </a:r>
            <a:r>
              <a:rPr lang="zh-CN" altLang="en-US" sz="1200" dirty="0">
                <a:latin typeface="微软雅黑" panose="020B0503020204020204" pitchFamily="34" charset="-122"/>
                <a:ea typeface="微软雅黑" panose="020B0503020204020204" pitchFamily="34" charset="-122"/>
              </a:rPr>
              <a:t>角磨机</a:t>
            </a:r>
          </a:p>
        </p:txBody>
      </p:sp>
      <p:sp>
        <p:nvSpPr>
          <p:cNvPr id="34" name="文本框 33">
            <a:extLst>
              <a:ext uri="{FF2B5EF4-FFF2-40B4-BE49-F238E27FC236}">
                <a16:creationId xmlns:a16="http://schemas.microsoft.com/office/drawing/2014/main" id="{A0786C3A-4FC5-4AAD-8AA2-A471108ED17D}"/>
              </a:ext>
            </a:extLst>
          </p:cNvPr>
          <p:cNvSpPr txBox="1"/>
          <p:nvPr/>
        </p:nvSpPr>
        <p:spPr>
          <a:xfrm>
            <a:off x="9830467" y="3627683"/>
            <a:ext cx="1119685"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18V</a:t>
            </a:r>
            <a:r>
              <a:rPr lang="zh-CN" altLang="en-US" sz="1200" dirty="0">
                <a:latin typeface="微软雅黑" panose="020B0503020204020204" pitchFamily="34" charset="-122"/>
                <a:ea typeface="微软雅黑" panose="020B0503020204020204" pitchFamily="34" charset="-122"/>
              </a:rPr>
              <a:t>砂光机</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6"/>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4" name="Rectangle 1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TextBox 30"/>
          <p:cNvSpPr txBox="1"/>
          <p:nvPr/>
        </p:nvSpPr>
        <p:spPr>
          <a:xfrm>
            <a:off x="-73152" y="208032"/>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46" name="TextBox 58"/>
          <p:cNvSpPr txBox="1"/>
          <p:nvPr/>
        </p:nvSpPr>
        <p:spPr>
          <a:xfrm>
            <a:off x="2356855" y="172408"/>
            <a:ext cx="4803173"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电锤</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灯片编号占位符 2"/>
          <p:cNvSpPr>
            <a:spLocks noGrp="1"/>
          </p:cNvSpPr>
          <p:nvPr>
            <p:ph type="sldNum" sz="quarter" idx="12"/>
          </p:nvPr>
        </p:nvSpPr>
        <p:spPr>
          <a:xfrm>
            <a:off x="8955579" y="6516430"/>
            <a:ext cx="2743200" cy="241937"/>
          </a:xfrm>
        </p:spPr>
        <p:txBody>
          <a:bodyPr/>
          <a:lstStyle/>
          <a:p>
            <a:fld id="{D72A3383-2BCE-4151-B7C5-860088FF05D4}" type="slidenum">
              <a:rPr lang="zh-CN" altLang="en-US" smtClean="0"/>
              <a:t>11</a:t>
            </a:fld>
            <a:endParaRPr lang="zh-CN" altLang="en-US" dirty="0"/>
          </a:p>
        </p:txBody>
      </p:sp>
      <p:sp>
        <p:nvSpPr>
          <p:cNvPr id="51" name="Freeform 6"/>
          <p:cNvSpPr/>
          <p:nvPr/>
        </p:nvSpPr>
        <p:spPr>
          <a:xfrm>
            <a:off x="6496944" y="112038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53" name="文本框 52"/>
          <p:cNvSpPr txBox="1"/>
          <p:nvPr/>
        </p:nvSpPr>
        <p:spPr>
          <a:xfrm>
            <a:off x="621792" y="4354504"/>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54" name="Freeform 6"/>
          <p:cNvSpPr/>
          <p:nvPr/>
        </p:nvSpPr>
        <p:spPr>
          <a:xfrm>
            <a:off x="358604" y="448474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2" name="矩形 21">
            <a:extLst>
              <a:ext uri="{FF2B5EF4-FFF2-40B4-BE49-F238E27FC236}">
                <a16:creationId xmlns:a16="http://schemas.microsoft.com/office/drawing/2014/main" id="{FBBDB1FE-D8EE-468A-B8E4-88D1659179E7}"/>
              </a:ext>
            </a:extLst>
          </p:cNvPr>
          <p:cNvSpPr/>
          <p:nvPr/>
        </p:nvSpPr>
        <p:spPr>
          <a:xfrm>
            <a:off x="878565" y="1011665"/>
            <a:ext cx="1478290"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PCBA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控制器</a:t>
            </a:r>
            <a:endParaRPr lang="zh-CN" altLang="en-US" dirty="0"/>
          </a:p>
        </p:txBody>
      </p:sp>
      <p:pic>
        <p:nvPicPr>
          <p:cNvPr id="24" name="图片 23">
            <a:extLst>
              <a:ext uri="{FF2B5EF4-FFF2-40B4-BE49-F238E27FC236}">
                <a16:creationId xmlns:a16="http://schemas.microsoft.com/office/drawing/2014/main" id="{1CBFFB4C-6F76-4C8B-84D0-B775BC6CA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55" y="1563515"/>
            <a:ext cx="1943842" cy="2342696"/>
          </a:xfrm>
          <a:prstGeom prst="rect">
            <a:avLst/>
          </a:prstGeom>
        </p:spPr>
      </p:pic>
      <p:pic>
        <p:nvPicPr>
          <p:cNvPr id="25" name="图片 24">
            <a:extLst>
              <a:ext uri="{FF2B5EF4-FFF2-40B4-BE49-F238E27FC236}">
                <a16:creationId xmlns:a16="http://schemas.microsoft.com/office/drawing/2014/main" id="{1C10E88F-6C69-4F2C-AEF1-CACA312DC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243" y="1639442"/>
            <a:ext cx="1965668" cy="2339192"/>
          </a:xfrm>
          <a:prstGeom prst="rect">
            <a:avLst/>
          </a:prstGeom>
        </p:spPr>
      </p:pic>
      <p:sp>
        <p:nvSpPr>
          <p:cNvPr id="26" name="矩形 25">
            <a:extLst>
              <a:ext uri="{FF2B5EF4-FFF2-40B4-BE49-F238E27FC236}">
                <a16:creationId xmlns:a16="http://schemas.microsoft.com/office/drawing/2014/main" id="{FFFF986D-CA94-4B5F-B506-5AE036C9C939}"/>
              </a:ext>
            </a:extLst>
          </p:cNvPr>
          <p:cNvSpPr/>
          <p:nvPr/>
        </p:nvSpPr>
        <p:spPr>
          <a:xfrm>
            <a:off x="6853360" y="106602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27" name="文本框 26">
            <a:extLst>
              <a:ext uri="{FF2B5EF4-FFF2-40B4-BE49-F238E27FC236}">
                <a16:creationId xmlns:a16="http://schemas.microsoft.com/office/drawing/2014/main" id="{E1EA06B1-9FD0-4820-9B60-49E309092906}"/>
              </a:ext>
            </a:extLst>
          </p:cNvPr>
          <p:cNvSpPr txBox="1"/>
          <p:nvPr/>
        </p:nvSpPr>
        <p:spPr>
          <a:xfrm>
            <a:off x="8395736" y="3992334"/>
            <a:ext cx="1119685"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18V</a:t>
            </a:r>
            <a:r>
              <a:rPr lang="zh-CN" altLang="en-US" sz="1200" dirty="0">
                <a:latin typeface="微软雅黑" panose="020B0503020204020204" pitchFamily="34" charset="-122"/>
                <a:ea typeface="微软雅黑" panose="020B0503020204020204" pitchFamily="34" charset="-122"/>
              </a:rPr>
              <a:t>锂电电锤</a:t>
            </a:r>
          </a:p>
        </p:txBody>
      </p:sp>
      <p:pic>
        <p:nvPicPr>
          <p:cNvPr id="28" name="Picture 3">
            <a:extLst>
              <a:ext uri="{FF2B5EF4-FFF2-40B4-BE49-F238E27FC236}">
                <a16:creationId xmlns:a16="http://schemas.microsoft.com/office/drawing/2014/main" id="{710B2F44-38AA-43BF-9A49-6069E2BD4755}"/>
              </a:ext>
            </a:extLst>
          </p:cNvPr>
          <p:cNvPicPr>
            <a:picLocks noChangeAspect="1" noChangeArrowheads="1"/>
          </p:cNvPicPr>
          <p:nvPr/>
        </p:nvPicPr>
        <p:blipFill>
          <a:blip r:embed="rId4"/>
          <a:stretch>
            <a:fillRect/>
          </a:stretch>
        </p:blipFill>
        <p:spPr bwMode="auto">
          <a:xfrm>
            <a:off x="7359539" y="1563515"/>
            <a:ext cx="3192080" cy="2241296"/>
          </a:xfrm>
          <a:prstGeom prst="rect">
            <a:avLst/>
          </a:prstGeom>
          <a:ln>
            <a:solidFill>
              <a:srgbClr val="0070C0"/>
            </a:solidFill>
          </a:ln>
        </p:spPr>
      </p:pic>
      <p:graphicFrame>
        <p:nvGraphicFramePr>
          <p:cNvPr id="29" name="表格 28">
            <a:extLst>
              <a:ext uri="{FF2B5EF4-FFF2-40B4-BE49-F238E27FC236}">
                <a16:creationId xmlns:a16="http://schemas.microsoft.com/office/drawing/2014/main" id="{1F3B9AFB-D6FA-476F-AFED-B95223C9123A}"/>
              </a:ext>
            </a:extLst>
          </p:cNvPr>
          <p:cNvGraphicFramePr>
            <a:graphicFrameLocks noGrp="1"/>
          </p:cNvGraphicFramePr>
          <p:nvPr>
            <p:extLst>
              <p:ext uri="{D42A27DB-BD31-4B8C-83A1-F6EECF244321}">
                <p14:modId xmlns:p14="http://schemas.microsoft.com/office/powerpoint/2010/main" val="249832884"/>
              </p:ext>
            </p:extLst>
          </p:nvPr>
        </p:nvGraphicFramePr>
        <p:xfrm>
          <a:off x="358604" y="5071385"/>
          <a:ext cx="11074941" cy="899054"/>
        </p:xfrm>
        <a:graphic>
          <a:graphicData uri="http://schemas.openxmlformats.org/drawingml/2006/table">
            <a:tbl>
              <a:tblPr firstRow="1" firstCol="1" bandRow="1">
                <a:tableStyleId>{5C22544A-7EE6-4342-B048-85BDC9FD1C3A}</a:tableStyleId>
              </a:tblPr>
              <a:tblGrid>
                <a:gridCol w="1559223">
                  <a:extLst>
                    <a:ext uri="{9D8B030D-6E8A-4147-A177-3AD203B41FA5}">
                      <a16:colId xmlns:a16="http://schemas.microsoft.com/office/drawing/2014/main" val="20000"/>
                    </a:ext>
                  </a:extLst>
                </a:gridCol>
                <a:gridCol w="1143416">
                  <a:extLst>
                    <a:ext uri="{9D8B030D-6E8A-4147-A177-3AD203B41FA5}">
                      <a16:colId xmlns:a16="http://schemas.microsoft.com/office/drawing/2014/main" val="20001"/>
                    </a:ext>
                  </a:extLst>
                </a:gridCol>
                <a:gridCol w="1563099">
                  <a:extLst>
                    <a:ext uri="{9D8B030D-6E8A-4147-A177-3AD203B41FA5}">
                      <a16:colId xmlns:a16="http://schemas.microsoft.com/office/drawing/2014/main" val="20002"/>
                    </a:ext>
                  </a:extLst>
                </a:gridCol>
                <a:gridCol w="1187272">
                  <a:extLst>
                    <a:ext uri="{9D8B030D-6E8A-4147-A177-3AD203B41FA5}">
                      <a16:colId xmlns:a16="http://schemas.microsoft.com/office/drawing/2014/main" val="20003"/>
                    </a:ext>
                  </a:extLst>
                </a:gridCol>
                <a:gridCol w="1078091">
                  <a:extLst>
                    <a:ext uri="{9D8B030D-6E8A-4147-A177-3AD203B41FA5}">
                      <a16:colId xmlns:a16="http://schemas.microsoft.com/office/drawing/2014/main" val="20004"/>
                    </a:ext>
                  </a:extLst>
                </a:gridCol>
                <a:gridCol w="1501449">
                  <a:extLst>
                    <a:ext uri="{9D8B030D-6E8A-4147-A177-3AD203B41FA5}">
                      <a16:colId xmlns:a16="http://schemas.microsoft.com/office/drawing/2014/main" val="20005"/>
                    </a:ext>
                  </a:extLst>
                </a:gridCol>
                <a:gridCol w="3042391">
                  <a:extLst>
                    <a:ext uri="{9D8B030D-6E8A-4147-A177-3AD203B41FA5}">
                      <a16:colId xmlns:a16="http://schemas.microsoft.com/office/drawing/2014/main" val="20006"/>
                    </a:ext>
                  </a:extLst>
                </a:gridCol>
              </a:tblGrid>
              <a:tr h="350414">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21227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18V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锂电电锤</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13—23v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70</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35</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21500±5%rmp</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具备大扭矩启动、电池电压检测、正反转、</a:t>
                      </a:r>
                      <a:r>
                        <a:rPr lang="en-US" altLang="zh-CN"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LED</a:t>
                      </a: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夜间照明、欠压、过流保护、堵转、过温 、短路等保护功能。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6"/>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55" name="Rectangle 1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6" name="TextBox 30"/>
          <p:cNvSpPr txBox="1"/>
          <p:nvPr/>
        </p:nvSpPr>
        <p:spPr>
          <a:xfrm>
            <a:off x="-73152" y="208032"/>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58" name="TextBox 58"/>
          <p:cNvSpPr txBox="1"/>
          <p:nvPr/>
        </p:nvSpPr>
        <p:spPr>
          <a:xfrm>
            <a:off x="2356855" y="172408"/>
            <a:ext cx="1072145"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电钻</a:t>
            </a:r>
            <a:endPar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灯片编号占位符 2"/>
          <p:cNvSpPr>
            <a:spLocks noGrp="1"/>
          </p:cNvSpPr>
          <p:nvPr>
            <p:ph type="sldNum" sz="quarter" idx="12"/>
          </p:nvPr>
        </p:nvSpPr>
        <p:spPr>
          <a:xfrm>
            <a:off x="8955579" y="6516430"/>
            <a:ext cx="2743200" cy="241937"/>
          </a:xfrm>
        </p:spPr>
        <p:txBody>
          <a:bodyPr/>
          <a:lstStyle/>
          <a:p>
            <a:fld id="{D72A3383-2BCE-4151-B7C5-860088FF05D4}" type="slidenum">
              <a:rPr lang="zh-CN" altLang="en-US" smtClean="0"/>
              <a:t>12</a:t>
            </a:fld>
            <a:endParaRPr lang="zh-CN" altLang="en-US" dirty="0"/>
          </a:p>
        </p:txBody>
      </p:sp>
      <p:sp>
        <p:nvSpPr>
          <p:cNvPr id="63" name="Freeform 6"/>
          <p:cNvSpPr/>
          <p:nvPr/>
        </p:nvSpPr>
        <p:spPr>
          <a:xfrm>
            <a:off x="6496944" y="112038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65" name="文本框 64"/>
          <p:cNvSpPr txBox="1"/>
          <p:nvPr/>
        </p:nvSpPr>
        <p:spPr>
          <a:xfrm>
            <a:off x="483210" y="4199358"/>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66" name="Freeform 6"/>
          <p:cNvSpPr/>
          <p:nvPr/>
        </p:nvSpPr>
        <p:spPr>
          <a:xfrm>
            <a:off x="220022" y="432960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cxnSp>
        <p:nvCxnSpPr>
          <p:cNvPr id="67" name="直接连接符 66"/>
          <p:cNvCxnSpPr/>
          <p:nvPr/>
        </p:nvCxnSpPr>
        <p:spPr>
          <a:xfrm flipV="1">
            <a:off x="583389" y="4583548"/>
            <a:ext cx="1570876" cy="13336"/>
          </a:xfrm>
          <a:prstGeom prst="line">
            <a:avLst/>
          </a:prstGeom>
          <a:ln w="15875">
            <a:solidFill>
              <a:srgbClr val="FF6600"/>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6938486" y="1073821"/>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pic>
        <p:nvPicPr>
          <p:cNvPr id="73" name="图片 72"/>
          <p:cNvPicPr>
            <a:picLocks noChangeAspect="1"/>
          </p:cNvPicPr>
          <p:nvPr/>
        </p:nvPicPr>
        <p:blipFill>
          <a:blip r:embed="rId2"/>
          <a:stretch>
            <a:fillRect/>
          </a:stretch>
        </p:blipFill>
        <p:spPr>
          <a:xfrm>
            <a:off x="7848007" y="1578798"/>
            <a:ext cx="2544125" cy="2041190"/>
          </a:xfrm>
          <a:prstGeom prst="rect">
            <a:avLst/>
          </a:prstGeom>
          <a:ln>
            <a:solidFill>
              <a:srgbClr val="0070C0"/>
            </a:solidFill>
          </a:ln>
        </p:spPr>
      </p:pic>
      <p:sp>
        <p:nvSpPr>
          <p:cNvPr id="24" name="矩形 23">
            <a:extLst>
              <a:ext uri="{FF2B5EF4-FFF2-40B4-BE49-F238E27FC236}">
                <a16:creationId xmlns:a16="http://schemas.microsoft.com/office/drawing/2014/main" id="{C46F6DEA-74A4-44C6-A61A-EFFCD122EB03}"/>
              </a:ext>
            </a:extLst>
          </p:cNvPr>
          <p:cNvSpPr/>
          <p:nvPr/>
        </p:nvSpPr>
        <p:spPr>
          <a:xfrm>
            <a:off x="878565" y="1011665"/>
            <a:ext cx="1478290"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PCBA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控制器</a:t>
            </a:r>
            <a:endParaRPr lang="zh-CN" altLang="en-US" dirty="0"/>
          </a:p>
        </p:txBody>
      </p:sp>
      <p:graphicFrame>
        <p:nvGraphicFramePr>
          <p:cNvPr id="25" name="表格 24">
            <a:extLst>
              <a:ext uri="{FF2B5EF4-FFF2-40B4-BE49-F238E27FC236}">
                <a16:creationId xmlns:a16="http://schemas.microsoft.com/office/drawing/2014/main" id="{D035C595-1ED5-46F1-BDCE-7FFB1204CF9D}"/>
              </a:ext>
            </a:extLst>
          </p:cNvPr>
          <p:cNvGraphicFramePr>
            <a:graphicFrameLocks noGrp="1"/>
          </p:cNvGraphicFramePr>
          <p:nvPr>
            <p:extLst>
              <p:ext uri="{D42A27DB-BD31-4B8C-83A1-F6EECF244321}">
                <p14:modId xmlns:p14="http://schemas.microsoft.com/office/powerpoint/2010/main" val="1047051089"/>
              </p:ext>
            </p:extLst>
          </p:nvPr>
        </p:nvGraphicFramePr>
        <p:xfrm>
          <a:off x="231769" y="4883797"/>
          <a:ext cx="10542557" cy="1137830"/>
        </p:xfrm>
        <a:graphic>
          <a:graphicData uri="http://schemas.openxmlformats.org/drawingml/2006/table">
            <a:tbl>
              <a:tblPr firstRow="1" firstCol="1" bandRow="1">
                <a:tableStyleId>{5C22544A-7EE6-4342-B048-85BDC9FD1C3A}</a:tableStyleId>
              </a:tblPr>
              <a:tblGrid>
                <a:gridCol w="1484269">
                  <a:extLst>
                    <a:ext uri="{9D8B030D-6E8A-4147-A177-3AD203B41FA5}">
                      <a16:colId xmlns:a16="http://schemas.microsoft.com/office/drawing/2014/main" val="20000"/>
                    </a:ext>
                  </a:extLst>
                </a:gridCol>
                <a:gridCol w="1088451">
                  <a:extLst>
                    <a:ext uri="{9D8B030D-6E8A-4147-A177-3AD203B41FA5}">
                      <a16:colId xmlns:a16="http://schemas.microsoft.com/office/drawing/2014/main" val="20001"/>
                    </a:ext>
                  </a:extLst>
                </a:gridCol>
                <a:gridCol w="1487959">
                  <a:extLst>
                    <a:ext uri="{9D8B030D-6E8A-4147-A177-3AD203B41FA5}">
                      <a16:colId xmlns:a16="http://schemas.microsoft.com/office/drawing/2014/main" val="20002"/>
                    </a:ext>
                  </a:extLst>
                </a:gridCol>
                <a:gridCol w="1130199">
                  <a:extLst>
                    <a:ext uri="{9D8B030D-6E8A-4147-A177-3AD203B41FA5}">
                      <a16:colId xmlns:a16="http://schemas.microsoft.com/office/drawing/2014/main" val="20003"/>
                    </a:ext>
                  </a:extLst>
                </a:gridCol>
                <a:gridCol w="1026266">
                  <a:extLst>
                    <a:ext uri="{9D8B030D-6E8A-4147-A177-3AD203B41FA5}">
                      <a16:colId xmlns:a16="http://schemas.microsoft.com/office/drawing/2014/main" val="20004"/>
                    </a:ext>
                  </a:extLst>
                </a:gridCol>
                <a:gridCol w="1602470">
                  <a:extLst>
                    <a:ext uri="{9D8B030D-6E8A-4147-A177-3AD203B41FA5}">
                      <a16:colId xmlns:a16="http://schemas.microsoft.com/office/drawing/2014/main" val="20005"/>
                    </a:ext>
                  </a:extLst>
                </a:gridCol>
                <a:gridCol w="2722943">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05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05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2</a:t>
                      </a:r>
                      <a:r>
                        <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rPr>
                        <a:t>V</a:t>
                      </a:r>
                      <a:r>
                        <a:rPr lang="zh-CN" altLang="en-US" sz="900" kern="100" dirty="0">
                          <a:effectLst/>
                          <a:latin typeface="微软雅黑" panose="020B0503020204020204" pitchFamily="34" charset="-122"/>
                          <a:ea typeface="微软雅黑" panose="020B0503020204020204" pitchFamily="34" charset="-122"/>
                          <a:cs typeface="Times New Roman" panose="02020603050405020304" pitchFamily="18" charset="0"/>
                        </a:rPr>
                        <a:t>有感电钻</a:t>
                      </a:r>
                    </a:p>
                  </a:txBody>
                  <a:tcPr marL="68580" marR="68580" marT="0" marB="0" anchor="ctr">
                    <a:solidFill>
                      <a:srgbClr val="3E4E62"/>
                    </a:solidFill>
                  </a:tcPr>
                </a:tc>
                <a:tc>
                  <a:txBody>
                    <a:bodyPr/>
                    <a:lstStyle/>
                    <a:p>
                      <a:pPr marL="0" marR="0" algn="ctr">
                        <a:spcBef>
                          <a:spcPts val="0"/>
                        </a:spcBef>
                        <a:spcAft>
                          <a:spcPts val="0"/>
                        </a:spcAft>
                      </a:pP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7.5-12v</a:t>
                      </a:r>
                      <a:endPar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216w</a:t>
                      </a:r>
                      <a:endPar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900" kern="100" dirty="0">
                          <a:effectLst/>
                          <a:latin typeface="微软雅黑" panose="020B0503020204020204" pitchFamily="34" charset="-122"/>
                          <a:ea typeface="微软雅黑" panose="020B0503020204020204" pitchFamily="34" charset="-122"/>
                          <a:cs typeface="Times New Roman" panose="02020603050405020304" pitchFamily="18" charset="0"/>
                        </a:rPr>
                        <a:t>有感方波</a:t>
                      </a:r>
                      <a:endPar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20</a:t>
                      </a:r>
                      <a:r>
                        <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900" kern="100" dirty="0">
                          <a:effectLst/>
                          <a:latin typeface="微软雅黑" panose="020B0503020204020204" pitchFamily="34" charset="-122"/>
                          <a:ea typeface="微软雅黑" panose="020B0503020204020204" pitchFamily="34" charset="-122"/>
                          <a:cs typeface="Times New Roman" panose="02020603050405020304" pitchFamily="18" charset="0"/>
                        </a:rPr>
                        <a:t>24000±10%rmp</a:t>
                      </a:r>
                      <a:endParaRPr lang="en-US" sz="9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9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具备电池电压检测、正</a:t>
                      </a: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反转</a:t>
                      </a:r>
                      <a:r>
                        <a:rPr lang="zh-CN" altLang="en-US" sz="9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9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LED</a:t>
                      </a:r>
                      <a:r>
                        <a:rPr lang="zh-CN" altLang="en-US" sz="9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照明、欠压、过压、过流保护、堵转、过温 、短路等保护功能。</a:t>
                      </a:r>
                      <a:endParaRPr lang="en-US" sz="9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26" name="文本框 25">
            <a:extLst>
              <a:ext uri="{FF2B5EF4-FFF2-40B4-BE49-F238E27FC236}">
                <a16:creationId xmlns:a16="http://schemas.microsoft.com/office/drawing/2014/main" id="{7E8423E1-A7C5-4A00-83E4-031ABA2BE194}"/>
              </a:ext>
            </a:extLst>
          </p:cNvPr>
          <p:cNvSpPr txBox="1"/>
          <p:nvPr/>
        </p:nvSpPr>
        <p:spPr>
          <a:xfrm>
            <a:off x="8712339" y="3766102"/>
            <a:ext cx="1614840"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12V</a:t>
            </a:r>
            <a:r>
              <a:rPr lang="zh-CN" altLang="en-US" sz="1200" dirty="0">
                <a:latin typeface="微软雅黑" panose="020B0503020204020204" pitchFamily="34" charset="-122"/>
                <a:ea typeface="微软雅黑" panose="020B0503020204020204" pitchFamily="34" charset="-122"/>
              </a:rPr>
              <a:t>锂电有感枪转</a:t>
            </a:r>
          </a:p>
        </p:txBody>
      </p:sp>
      <p:pic>
        <p:nvPicPr>
          <p:cNvPr id="27" name="图片 26">
            <a:extLst>
              <a:ext uri="{FF2B5EF4-FFF2-40B4-BE49-F238E27FC236}">
                <a16:creationId xmlns:a16="http://schemas.microsoft.com/office/drawing/2014/main" id="{AAD9CCDF-59C3-422E-B96F-A5B1F60C3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635" y="1992837"/>
            <a:ext cx="2771424" cy="958699"/>
          </a:xfrm>
          <a:prstGeom prst="rect">
            <a:avLst/>
          </a:prstGeom>
        </p:spPr>
      </p:pic>
      <p:pic>
        <p:nvPicPr>
          <p:cNvPr id="28" name="图片 27">
            <a:extLst>
              <a:ext uri="{FF2B5EF4-FFF2-40B4-BE49-F238E27FC236}">
                <a16:creationId xmlns:a16="http://schemas.microsoft.com/office/drawing/2014/main" id="{D43C00C4-9F5F-44BB-B82E-74D140626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510275" y="2058242"/>
            <a:ext cx="2771424" cy="9650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B4E876E-D06F-4480-A193-AEBA974ACCE6}"/>
              </a:ext>
            </a:extLst>
          </p:cNvPr>
          <p:cNvSpPr>
            <a:spLocks noGrp="1"/>
          </p:cNvSpPr>
          <p:nvPr>
            <p:ph type="sldNum" sz="quarter" idx="12"/>
          </p:nvPr>
        </p:nvSpPr>
        <p:spPr/>
        <p:txBody>
          <a:bodyPr/>
          <a:lstStyle/>
          <a:p>
            <a:fld id="{D72A3383-2BCE-4151-B7C5-860088FF05D4}" type="slidenum">
              <a:rPr lang="zh-CN" altLang="en-US" smtClean="0"/>
              <a:t>13</a:t>
            </a:fld>
            <a:endParaRPr lang="zh-CN" altLang="en-US"/>
          </a:p>
        </p:txBody>
      </p:sp>
      <p:sp>
        <p:nvSpPr>
          <p:cNvPr id="4" name="TextBox 30">
            <a:extLst>
              <a:ext uri="{FF2B5EF4-FFF2-40B4-BE49-F238E27FC236}">
                <a16:creationId xmlns:a16="http://schemas.microsoft.com/office/drawing/2014/main" id="{2DE955EB-1E52-404C-83BE-25EB4AC7E77E}"/>
              </a:ext>
            </a:extLst>
          </p:cNvPr>
          <p:cNvSpPr txBox="1"/>
          <p:nvPr/>
        </p:nvSpPr>
        <p:spPr>
          <a:xfrm>
            <a:off x="-73152" y="208032"/>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5" name="TextBox 58">
            <a:extLst>
              <a:ext uri="{FF2B5EF4-FFF2-40B4-BE49-F238E27FC236}">
                <a16:creationId xmlns:a16="http://schemas.microsoft.com/office/drawing/2014/main" id="{423EA605-E8B2-4271-8BE8-656D092EC985}"/>
              </a:ext>
            </a:extLst>
          </p:cNvPr>
          <p:cNvSpPr txBox="1"/>
          <p:nvPr/>
        </p:nvSpPr>
        <p:spPr>
          <a:xfrm>
            <a:off x="2356855" y="172408"/>
            <a:ext cx="1903257"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吸尘器</a:t>
            </a:r>
            <a:endPar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Freeform 6">
            <a:extLst>
              <a:ext uri="{FF2B5EF4-FFF2-40B4-BE49-F238E27FC236}">
                <a16:creationId xmlns:a16="http://schemas.microsoft.com/office/drawing/2014/main" id="{87B30D98-B126-4033-B5B5-74F9351DE04E}"/>
              </a:ext>
            </a:extLst>
          </p:cNvPr>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7" name="Freeform 6">
            <a:extLst>
              <a:ext uri="{FF2B5EF4-FFF2-40B4-BE49-F238E27FC236}">
                <a16:creationId xmlns:a16="http://schemas.microsoft.com/office/drawing/2014/main" id="{A0BF109E-C4A8-4547-AF3E-CA5870D614FA}"/>
              </a:ext>
            </a:extLst>
          </p:cNvPr>
          <p:cNvSpPr/>
          <p:nvPr/>
        </p:nvSpPr>
        <p:spPr>
          <a:xfrm>
            <a:off x="6496944" y="112038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8" name="文本框 7">
            <a:extLst>
              <a:ext uri="{FF2B5EF4-FFF2-40B4-BE49-F238E27FC236}">
                <a16:creationId xmlns:a16="http://schemas.microsoft.com/office/drawing/2014/main" id="{DFD2055A-5D65-49DF-9E2A-955C99516688}"/>
              </a:ext>
            </a:extLst>
          </p:cNvPr>
          <p:cNvSpPr txBox="1"/>
          <p:nvPr/>
        </p:nvSpPr>
        <p:spPr>
          <a:xfrm>
            <a:off x="483210" y="4199358"/>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9" name="Freeform 6">
            <a:extLst>
              <a:ext uri="{FF2B5EF4-FFF2-40B4-BE49-F238E27FC236}">
                <a16:creationId xmlns:a16="http://schemas.microsoft.com/office/drawing/2014/main" id="{39620FCE-583B-4DA8-9ACF-F38C88CCE020}"/>
              </a:ext>
            </a:extLst>
          </p:cNvPr>
          <p:cNvSpPr/>
          <p:nvPr/>
        </p:nvSpPr>
        <p:spPr>
          <a:xfrm>
            <a:off x="220022" y="432960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10" name="矩形 9">
            <a:extLst>
              <a:ext uri="{FF2B5EF4-FFF2-40B4-BE49-F238E27FC236}">
                <a16:creationId xmlns:a16="http://schemas.microsoft.com/office/drawing/2014/main" id="{B69A8299-355A-4F74-815A-42C852BF1A8F}"/>
              </a:ext>
            </a:extLst>
          </p:cNvPr>
          <p:cNvSpPr/>
          <p:nvPr/>
        </p:nvSpPr>
        <p:spPr>
          <a:xfrm>
            <a:off x="6938486" y="1073821"/>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11" name="矩形 10">
            <a:extLst>
              <a:ext uri="{FF2B5EF4-FFF2-40B4-BE49-F238E27FC236}">
                <a16:creationId xmlns:a16="http://schemas.microsoft.com/office/drawing/2014/main" id="{79B8AF71-4BE3-41B9-905A-0C88C699FBF8}"/>
              </a:ext>
            </a:extLst>
          </p:cNvPr>
          <p:cNvSpPr/>
          <p:nvPr/>
        </p:nvSpPr>
        <p:spPr>
          <a:xfrm>
            <a:off x="878565" y="1011665"/>
            <a:ext cx="1478290"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PCBA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控制器</a:t>
            </a:r>
            <a:endParaRPr lang="zh-CN" altLang="en-US" dirty="0"/>
          </a:p>
        </p:txBody>
      </p:sp>
      <p:graphicFrame>
        <p:nvGraphicFramePr>
          <p:cNvPr id="12" name="表格 11">
            <a:extLst>
              <a:ext uri="{FF2B5EF4-FFF2-40B4-BE49-F238E27FC236}">
                <a16:creationId xmlns:a16="http://schemas.microsoft.com/office/drawing/2014/main" id="{717D8E74-CD74-4EF5-AD67-6E9773759CC9}"/>
              </a:ext>
            </a:extLst>
          </p:cNvPr>
          <p:cNvGraphicFramePr>
            <a:graphicFrameLocks noGrp="1"/>
          </p:cNvGraphicFramePr>
          <p:nvPr>
            <p:extLst>
              <p:ext uri="{D42A27DB-BD31-4B8C-83A1-F6EECF244321}">
                <p14:modId xmlns:p14="http://schemas.microsoft.com/office/powerpoint/2010/main" val="2124138883"/>
              </p:ext>
            </p:extLst>
          </p:nvPr>
        </p:nvGraphicFramePr>
        <p:xfrm>
          <a:off x="231769" y="4883797"/>
          <a:ext cx="11556195" cy="1296555"/>
        </p:xfrm>
        <a:graphic>
          <a:graphicData uri="http://schemas.openxmlformats.org/drawingml/2006/table">
            <a:tbl>
              <a:tblPr firstRow="1" firstCol="1" bandRow="1">
                <a:tableStyleId>{5C22544A-7EE6-4342-B048-85BDC9FD1C3A}</a:tableStyleId>
              </a:tblPr>
              <a:tblGrid>
                <a:gridCol w="2313930">
                  <a:extLst>
                    <a:ext uri="{9D8B030D-6E8A-4147-A177-3AD203B41FA5}">
                      <a16:colId xmlns:a16="http://schemas.microsoft.com/office/drawing/2014/main" val="20000"/>
                    </a:ext>
                  </a:extLst>
                </a:gridCol>
                <a:gridCol w="1084520">
                  <a:extLst>
                    <a:ext uri="{9D8B030D-6E8A-4147-A177-3AD203B41FA5}">
                      <a16:colId xmlns:a16="http://schemas.microsoft.com/office/drawing/2014/main" val="20001"/>
                    </a:ext>
                  </a:extLst>
                </a:gridCol>
                <a:gridCol w="1490158">
                  <a:extLst>
                    <a:ext uri="{9D8B030D-6E8A-4147-A177-3AD203B41FA5}">
                      <a16:colId xmlns:a16="http://schemas.microsoft.com/office/drawing/2014/main" val="20002"/>
                    </a:ext>
                  </a:extLst>
                </a:gridCol>
                <a:gridCol w="1360634">
                  <a:extLst>
                    <a:ext uri="{9D8B030D-6E8A-4147-A177-3AD203B41FA5}">
                      <a16:colId xmlns:a16="http://schemas.microsoft.com/office/drawing/2014/main" val="20003"/>
                    </a:ext>
                  </a:extLst>
                </a:gridCol>
                <a:gridCol w="1235511">
                  <a:extLst>
                    <a:ext uri="{9D8B030D-6E8A-4147-A177-3AD203B41FA5}">
                      <a16:colId xmlns:a16="http://schemas.microsoft.com/office/drawing/2014/main" val="20004"/>
                    </a:ext>
                  </a:extLst>
                </a:gridCol>
                <a:gridCol w="1363683">
                  <a:extLst>
                    <a:ext uri="{9D8B030D-6E8A-4147-A177-3AD203B41FA5}">
                      <a16:colId xmlns:a16="http://schemas.microsoft.com/office/drawing/2014/main" val="20005"/>
                    </a:ext>
                  </a:extLst>
                </a:gridCol>
                <a:gridCol w="2707759">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电流采样方式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产品特殊性</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336106">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21.6v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6</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串锂电）吸尘器</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110w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单电阻电流采样</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50000rpm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快速启动，高速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rowSpan="2">
                  <a:txBody>
                    <a:bodyPr/>
                    <a:lstStyle/>
                    <a:p>
                      <a:pPr marL="0" marR="0" algn="ctr" defTabSz="914400" rtl="0" eaLnBrk="1" latinLnBrk="0" hangingPunct="1">
                        <a:spcBef>
                          <a:spcPts val="0"/>
                        </a:spcBef>
                        <a:spcAft>
                          <a:spcPts val="0"/>
                        </a:spcAft>
                      </a:pPr>
                      <a:r>
                        <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MOS</a:t>
                      </a: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管过热保护、堵转保护</a:t>
                      </a:r>
                      <a:r>
                        <a:rPr lang="en-US" altLang="zh-CN"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5s</a:t>
                      </a: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停机，</a:t>
                      </a:r>
                      <a:r>
                        <a:rPr lang="en-US" altLang="zh-CN"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5s</a:t>
                      </a: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后自行启动</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28.8v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8</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串锂电）吸尘器</a:t>
                      </a:r>
                    </a:p>
                    <a:p>
                      <a:pPr marL="0" marR="0" algn="ctr">
                        <a:spcBef>
                          <a:spcPts val="0"/>
                        </a:spcBef>
                        <a:spcAft>
                          <a:spcPts val="0"/>
                        </a:spcAft>
                      </a:pPr>
                      <a:endPar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330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单电阻电流采样</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0000rpm</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快速启动，高速</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pPr marL="0" marR="0" algn="ctr" defTabSz="914400" rtl="0" eaLnBrk="1" latinLnBrk="0" hangingPunct="1">
                        <a:spcBef>
                          <a:spcPts val="0"/>
                        </a:spcBef>
                        <a:spcAft>
                          <a:spcPts val="0"/>
                        </a:spcAft>
                      </a:pP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956613694"/>
                  </a:ext>
                </a:extLst>
              </a:tr>
            </a:tbl>
          </a:graphicData>
        </a:graphic>
      </p:graphicFrame>
      <p:pic>
        <p:nvPicPr>
          <p:cNvPr id="13" name="图片 12" descr="1">
            <a:extLst>
              <a:ext uri="{FF2B5EF4-FFF2-40B4-BE49-F238E27FC236}">
                <a16:creationId xmlns:a16="http://schemas.microsoft.com/office/drawing/2014/main" id="{6FF2C4BE-2825-446F-A7DE-0CF2A4409B7C}"/>
              </a:ext>
            </a:extLst>
          </p:cNvPr>
          <p:cNvPicPr>
            <a:picLocks noChangeAspect="1"/>
          </p:cNvPicPr>
          <p:nvPr/>
        </p:nvPicPr>
        <p:blipFill>
          <a:blip r:embed="rId2"/>
          <a:stretch>
            <a:fillRect/>
          </a:stretch>
        </p:blipFill>
        <p:spPr>
          <a:xfrm>
            <a:off x="393119" y="1544511"/>
            <a:ext cx="1980674" cy="1900584"/>
          </a:xfrm>
          <a:prstGeom prst="rect">
            <a:avLst/>
          </a:prstGeom>
        </p:spPr>
      </p:pic>
      <p:pic>
        <p:nvPicPr>
          <p:cNvPr id="14" name="图片 13" descr="4">
            <a:extLst>
              <a:ext uri="{FF2B5EF4-FFF2-40B4-BE49-F238E27FC236}">
                <a16:creationId xmlns:a16="http://schemas.microsoft.com/office/drawing/2014/main" id="{0FD463BF-2091-406D-98D3-FE55D5CA770F}"/>
              </a:ext>
            </a:extLst>
          </p:cNvPr>
          <p:cNvPicPr>
            <a:picLocks noChangeAspect="1"/>
          </p:cNvPicPr>
          <p:nvPr/>
        </p:nvPicPr>
        <p:blipFill>
          <a:blip r:embed="rId3"/>
          <a:stretch>
            <a:fillRect/>
          </a:stretch>
        </p:blipFill>
        <p:spPr>
          <a:xfrm rot="5400000">
            <a:off x="3088308" y="1197328"/>
            <a:ext cx="1900583" cy="2811163"/>
          </a:xfrm>
          <a:prstGeom prst="rect">
            <a:avLst/>
          </a:prstGeom>
        </p:spPr>
      </p:pic>
      <p:pic>
        <p:nvPicPr>
          <p:cNvPr id="17" name="图片 16">
            <a:extLst>
              <a:ext uri="{FF2B5EF4-FFF2-40B4-BE49-F238E27FC236}">
                <a16:creationId xmlns:a16="http://schemas.microsoft.com/office/drawing/2014/main" id="{517A382A-AB01-42AD-8A0D-721A732292A0}"/>
              </a:ext>
            </a:extLst>
          </p:cNvPr>
          <p:cNvPicPr>
            <a:picLocks noChangeAspect="1"/>
          </p:cNvPicPr>
          <p:nvPr/>
        </p:nvPicPr>
        <p:blipFill>
          <a:blip r:embed="rId4"/>
          <a:stretch>
            <a:fillRect/>
          </a:stretch>
        </p:blipFill>
        <p:spPr>
          <a:xfrm>
            <a:off x="6567854" y="1570951"/>
            <a:ext cx="4085492" cy="2281283"/>
          </a:xfrm>
          <a:prstGeom prst="rect">
            <a:avLst/>
          </a:prstGeom>
        </p:spPr>
      </p:pic>
    </p:spTree>
    <p:extLst>
      <p:ext uri="{BB962C8B-B14F-4D97-AF65-F5344CB8AC3E}">
        <p14:creationId xmlns:p14="http://schemas.microsoft.com/office/powerpoint/2010/main" val="2903547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78" y="2187526"/>
            <a:ext cx="3441344" cy="2467516"/>
          </a:xfrm>
          <a:custGeom>
            <a:avLst/>
            <a:gdLst>
              <a:gd name="connsiteX0" fmla="*/ 0 w 3441344"/>
              <a:gd name="connsiteY0" fmla="*/ 0 h 2467516"/>
              <a:gd name="connsiteX1" fmla="*/ 3441344 w 3441344"/>
              <a:gd name="connsiteY1" fmla="*/ 0 h 2467516"/>
              <a:gd name="connsiteX2" fmla="*/ 3441344 w 3441344"/>
              <a:gd name="connsiteY2" fmla="*/ 2467516 h 2467516"/>
              <a:gd name="connsiteX3" fmla="*/ 0 w 3441344"/>
              <a:gd name="connsiteY3" fmla="*/ 2467516 h 2467516"/>
              <a:gd name="connsiteX4" fmla="*/ 0 w 3441344"/>
              <a:gd name="connsiteY4" fmla="*/ 0 h 2467516"/>
              <a:gd name="connsiteX0-1" fmla="*/ 0 w 3441344"/>
              <a:gd name="connsiteY0-2" fmla="*/ 0 h 2467516"/>
              <a:gd name="connsiteX1-3" fmla="*/ 3441344 w 3441344"/>
              <a:gd name="connsiteY1-4" fmla="*/ 0 h 2467516"/>
              <a:gd name="connsiteX2-5" fmla="*/ 3441344 w 3441344"/>
              <a:gd name="connsiteY2-6" fmla="*/ 2467516 h 2467516"/>
              <a:gd name="connsiteX3-7" fmla="*/ 2822366 w 3441344"/>
              <a:gd name="connsiteY3-8" fmla="*/ 2461846 h 2467516"/>
              <a:gd name="connsiteX4-9" fmla="*/ 0 w 3441344"/>
              <a:gd name="connsiteY4-10" fmla="*/ 2467516 h 2467516"/>
              <a:gd name="connsiteX5" fmla="*/ 0 w 3441344"/>
              <a:gd name="connsiteY5" fmla="*/ 0 h 2467516"/>
              <a:gd name="connsiteX0-11" fmla="*/ 0 w 3441344"/>
              <a:gd name="connsiteY0-12" fmla="*/ 0 h 2467516"/>
              <a:gd name="connsiteX1-13" fmla="*/ 3441344 w 3441344"/>
              <a:gd name="connsiteY1-14" fmla="*/ 0 h 2467516"/>
              <a:gd name="connsiteX2-15" fmla="*/ 3441344 w 3441344"/>
              <a:gd name="connsiteY2-16" fmla="*/ 2467516 h 2467516"/>
              <a:gd name="connsiteX3-17" fmla="*/ 2822366 w 3441344"/>
              <a:gd name="connsiteY3-18" fmla="*/ 2461846 h 2467516"/>
              <a:gd name="connsiteX4-19" fmla="*/ 2822366 w 3441344"/>
              <a:gd name="connsiteY4-20" fmla="*/ 2461846 h 2467516"/>
              <a:gd name="connsiteX5-21" fmla="*/ 0 w 3441344"/>
              <a:gd name="connsiteY5-22" fmla="*/ 2467516 h 2467516"/>
              <a:gd name="connsiteX6" fmla="*/ 0 w 3441344"/>
              <a:gd name="connsiteY6" fmla="*/ 0 h 2467516"/>
              <a:gd name="connsiteX0-23" fmla="*/ 0 w 3441344"/>
              <a:gd name="connsiteY0-24" fmla="*/ 0 h 2467516"/>
              <a:gd name="connsiteX1-25" fmla="*/ 3441344 w 3441344"/>
              <a:gd name="connsiteY1-26" fmla="*/ 0 h 2467516"/>
              <a:gd name="connsiteX2-27" fmla="*/ 2822366 w 3441344"/>
              <a:gd name="connsiteY2-28" fmla="*/ 2461846 h 2467516"/>
              <a:gd name="connsiteX3-29" fmla="*/ 2822366 w 3441344"/>
              <a:gd name="connsiteY3-30" fmla="*/ 2461846 h 2467516"/>
              <a:gd name="connsiteX4-31" fmla="*/ 0 w 3441344"/>
              <a:gd name="connsiteY4-32" fmla="*/ 2467516 h 2467516"/>
              <a:gd name="connsiteX5-33" fmla="*/ 0 w 3441344"/>
              <a:gd name="connsiteY5-34" fmla="*/ 0 h 24675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41344" h="2467516">
                <a:moveTo>
                  <a:pt x="0" y="0"/>
                </a:moveTo>
                <a:lnTo>
                  <a:pt x="3441344" y="0"/>
                </a:lnTo>
                <a:lnTo>
                  <a:pt x="2822366" y="2461846"/>
                </a:lnTo>
                <a:lnTo>
                  <a:pt x="2822366" y="2461846"/>
                </a:lnTo>
                <a:lnTo>
                  <a:pt x="0" y="2467516"/>
                </a:lnTo>
                <a:lnTo>
                  <a:pt x="0" y="0"/>
                </a:lnTo>
                <a:close/>
              </a:path>
            </a:pathLst>
          </a:custGeom>
          <a:solidFill>
            <a:srgbClr val="D2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0" y="2310063"/>
            <a:ext cx="12192000" cy="2229853"/>
          </a:xfrm>
          <a:prstGeom prst="rect">
            <a:avLst/>
          </a:prstGeom>
          <a:solidFill>
            <a:srgbClr val="404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4"/>
          <p:cNvSpPr/>
          <p:nvPr/>
        </p:nvSpPr>
        <p:spPr>
          <a:xfrm>
            <a:off x="-8778" y="2315865"/>
            <a:ext cx="3371889" cy="2235067"/>
          </a:xfrm>
          <a:custGeom>
            <a:avLst/>
            <a:gdLst>
              <a:gd name="connsiteX0" fmla="*/ 0 w 3441344"/>
              <a:gd name="connsiteY0" fmla="*/ 0 h 2467516"/>
              <a:gd name="connsiteX1" fmla="*/ 3441344 w 3441344"/>
              <a:gd name="connsiteY1" fmla="*/ 0 h 2467516"/>
              <a:gd name="connsiteX2" fmla="*/ 3441344 w 3441344"/>
              <a:gd name="connsiteY2" fmla="*/ 2467516 h 2467516"/>
              <a:gd name="connsiteX3" fmla="*/ 0 w 3441344"/>
              <a:gd name="connsiteY3" fmla="*/ 2467516 h 2467516"/>
              <a:gd name="connsiteX4" fmla="*/ 0 w 3441344"/>
              <a:gd name="connsiteY4" fmla="*/ 0 h 2467516"/>
              <a:gd name="connsiteX0-1" fmla="*/ 0 w 3441344"/>
              <a:gd name="connsiteY0-2" fmla="*/ 0 h 2467516"/>
              <a:gd name="connsiteX1-3" fmla="*/ 3441344 w 3441344"/>
              <a:gd name="connsiteY1-4" fmla="*/ 0 h 2467516"/>
              <a:gd name="connsiteX2-5" fmla="*/ 3441344 w 3441344"/>
              <a:gd name="connsiteY2-6" fmla="*/ 2467516 h 2467516"/>
              <a:gd name="connsiteX3-7" fmla="*/ 2822366 w 3441344"/>
              <a:gd name="connsiteY3-8" fmla="*/ 2461846 h 2467516"/>
              <a:gd name="connsiteX4-9" fmla="*/ 0 w 3441344"/>
              <a:gd name="connsiteY4-10" fmla="*/ 2467516 h 2467516"/>
              <a:gd name="connsiteX5" fmla="*/ 0 w 3441344"/>
              <a:gd name="connsiteY5" fmla="*/ 0 h 2467516"/>
              <a:gd name="connsiteX0-11" fmla="*/ 0 w 3441344"/>
              <a:gd name="connsiteY0-12" fmla="*/ 0 h 2467516"/>
              <a:gd name="connsiteX1-13" fmla="*/ 3441344 w 3441344"/>
              <a:gd name="connsiteY1-14" fmla="*/ 0 h 2467516"/>
              <a:gd name="connsiteX2-15" fmla="*/ 3441344 w 3441344"/>
              <a:gd name="connsiteY2-16" fmla="*/ 2467516 h 2467516"/>
              <a:gd name="connsiteX3-17" fmla="*/ 2822366 w 3441344"/>
              <a:gd name="connsiteY3-18" fmla="*/ 2461846 h 2467516"/>
              <a:gd name="connsiteX4-19" fmla="*/ 2822366 w 3441344"/>
              <a:gd name="connsiteY4-20" fmla="*/ 2461846 h 2467516"/>
              <a:gd name="connsiteX5-21" fmla="*/ 0 w 3441344"/>
              <a:gd name="connsiteY5-22" fmla="*/ 2467516 h 2467516"/>
              <a:gd name="connsiteX6" fmla="*/ 0 w 3441344"/>
              <a:gd name="connsiteY6" fmla="*/ 0 h 2467516"/>
              <a:gd name="connsiteX0-23" fmla="*/ 0 w 3441344"/>
              <a:gd name="connsiteY0-24" fmla="*/ 0 h 2467516"/>
              <a:gd name="connsiteX1-25" fmla="*/ 3441344 w 3441344"/>
              <a:gd name="connsiteY1-26" fmla="*/ 0 h 2467516"/>
              <a:gd name="connsiteX2-27" fmla="*/ 2822366 w 3441344"/>
              <a:gd name="connsiteY2-28" fmla="*/ 2461846 h 2467516"/>
              <a:gd name="connsiteX3-29" fmla="*/ 2822366 w 3441344"/>
              <a:gd name="connsiteY3-30" fmla="*/ 2461846 h 2467516"/>
              <a:gd name="connsiteX4-31" fmla="*/ 0 w 3441344"/>
              <a:gd name="connsiteY4-32" fmla="*/ 2467516 h 2467516"/>
              <a:gd name="connsiteX5-33" fmla="*/ 0 w 3441344"/>
              <a:gd name="connsiteY5-34" fmla="*/ 0 h 24675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41344" h="2467516">
                <a:moveTo>
                  <a:pt x="0" y="0"/>
                </a:moveTo>
                <a:lnTo>
                  <a:pt x="3441344" y="0"/>
                </a:lnTo>
                <a:lnTo>
                  <a:pt x="2822366" y="2461846"/>
                </a:lnTo>
                <a:lnTo>
                  <a:pt x="2822366" y="2461846"/>
                </a:lnTo>
                <a:lnTo>
                  <a:pt x="0" y="2467516"/>
                </a:lnTo>
                <a:lnTo>
                  <a:pt x="0" y="0"/>
                </a:lnTo>
                <a:close/>
              </a:path>
            </a:pathLst>
          </a:custGeom>
          <a:solidFill>
            <a:srgbClr val="E55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33"/>
          <p:cNvSpPr txBox="1"/>
          <p:nvPr/>
        </p:nvSpPr>
        <p:spPr>
          <a:xfrm>
            <a:off x="254593" y="2847640"/>
            <a:ext cx="2399696" cy="1107996"/>
          </a:xfrm>
          <a:prstGeom prst="rect">
            <a:avLst/>
          </a:prstGeom>
          <a:noFill/>
        </p:spPr>
        <p:txBody>
          <a:bodyPr wrap="none" lIns="0" tIns="0" rIns="0" bIns="0" rtlCol="0" anchor="b">
            <a:spAutoFit/>
          </a:bodyPr>
          <a:lstStyle/>
          <a:p>
            <a:r>
              <a:rPr lang="en-US" altLang="zh-CN" sz="7200" dirty="0">
                <a:solidFill>
                  <a:schemeClr val="bg1"/>
                </a:solidFill>
                <a:latin typeface="Agency FB" panose="020B0503020202020204" pitchFamily="34" charset="0"/>
                <a:cs typeface="+mn-ea"/>
                <a:sym typeface="+mn-lt"/>
              </a:rPr>
              <a:t>PART 02</a:t>
            </a:r>
          </a:p>
        </p:txBody>
      </p:sp>
      <p:sp>
        <p:nvSpPr>
          <p:cNvPr id="18" name="文本框 17"/>
          <p:cNvSpPr txBox="1"/>
          <p:nvPr/>
        </p:nvSpPr>
        <p:spPr>
          <a:xfrm>
            <a:off x="3479774" y="2913452"/>
            <a:ext cx="5078313" cy="1015663"/>
          </a:xfrm>
          <a:prstGeom prst="rect">
            <a:avLst/>
          </a:prstGeom>
          <a:noFill/>
        </p:spPr>
        <p:txBody>
          <a:bodyPr wrap="none" lIns="0" tIns="0" rIns="0" bIns="0"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cs typeface="+mn-ea"/>
                <a:sym typeface="+mn-lt"/>
              </a:rPr>
              <a:t>锂电园林工具</a:t>
            </a:r>
          </a:p>
        </p:txBody>
      </p:sp>
    </p:spTree>
    <p:extLst>
      <p:ext uri="{BB962C8B-B14F-4D97-AF65-F5344CB8AC3E}">
        <p14:creationId xmlns:p14="http://schemas.microsoft.com/office/powerpoint/2010/main" val="2652400702"/>
      </p:ext>
    </p:extLst>
  </p:cSld>
  <p:clrMapOvr>
    <a:masterClrMapping/>
  </p:clrMapOvr>
  <p:transition spd="slow" advClick="0" advTm="0">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83481" y="910819"/>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产品概述</a:t>
            </a:r>
            <a:endParaRPr lang="en-US" altLang="zh-CN" dirty="0">
              <a:latin typeface="微软雅黑" panose="020B0503020204020204" pitchFamily="34" charset="-122"/>
              <a:ea typeface="微软雅黑" panose="020B0503020204020204" pitchFamily="34" charset="-122"/>
            </a:endParaRPr>
          </a:p>
        </p:txBody>
      </p:sp>
      <p:sp>
        <p:nvSpPr>
          <p:cNvPr id="11" name="Freeform 6"/>
          <p:cNvSpPr/>
          <p:nvPr/>
        </p:nvSpPr>
        <p:spPr>
          <a:xfrm>
            <a:off x="522867" y="94878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8" name="TextBox 30"/>
          <p:cNvSpPr txBox="1"/>
          <p:nvPr/>
        </p:nvSpPr>
        <p:spPr>
          <a:xfrm>
            <a:off x="-128016" y="177644"/>
            <a:ext cx="2404872"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 name="矩形 1"/>
          <p:cNvSpPr/>
          <p:nvPr/>
        </p:nvSpPr>
        <p:spPr>
          <a:xfrm>
            <a:off x="525673" y="1289713"/>
            <a:ext cx="5244261" cy="1724831"/>
          </a:xfrm>
          <a:prstGeom prst="rect">
            <a:avLst/>
          </a:prstGeom>
        </p:spPr>
        <p:txBody>
          <a:bodyPr wrap="square">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产品线主要</a:t>
            </a:r>
            <a:r>
              <a:rPr lang="zh-CN" altLang="zh-CN" sz="1200" dirty="0">
                <a:latin typeface="微软雅黑" panose="020B0503020204020204" pitchFamily="34" charset="-122"/>
                <a:ea typeface="微软雅黑" panose="020B0503020204020204" pitchFamily="34" charset="-122"/>
              </a:rPr>
              <a:t>针对锂电手持电动工具提供整体解决方案，包含</a:t>
            </a:r>
            <a:r>
              <a:rPr lang="zh-CN" altLang="zh-CN" sz="1200" dirty="0">
                <a:latin typeface="微软雅黑" panose="020B0503020204020204" pitchFamily="34" charset="-122"/>
                <a:ea typeface="微软雅黑" panose="020B0503020204020204" pitchFamily="34" charset="-122"/>
                <a:sym typeface="+mn-ea"/>
              </a:rPr>
              <a:t>电机驱动器、</a:t>
            </a:r>
            <a:r>
              <a:rPr lang="zh-CN" altLang="zh-CN" sz="1200" dirty="0">
                <a:latin typeface="微软雅黑" panose="020B0503020204020204" pitchFamily="34" charset="-122"/>
                <a:ea typeface="微软雅黑" panose="020B0503020204020204" pitchFamily="34" charset="-122"/>
              </a:rPr>
              <a:t>充电器、锂电保护板。</a:t>
            </a:r>
            <a:r>
              <a:rPr lang="zh-CN" altLang="en-US" sz="1200" dirty="0">
                <a:latin typeface="微软雅黑" panose="020B0503020204020204" pitchFamily="34" charset="-122"/>
                <a:ea typeface="微软雅黑" panose="020B0503020204020204" pitchFamily="34" charset="-122"/>
              </a:rPr>
              <a:t>电机驱动板</a:t>
            </a:r>
            <a:r>
              <a:rPr lang="zh-CN" altLang="zh-CN" sz="1200" dirty="0">
                <a:latin typeface="微软雅黑" panose="020B0503020204020204" pitchFamily="34" charset="-122"/>
                <a:ea typeface="微软雅黑" panose="020B0503020204020204" pitchFamily="34" charset="-122"/>
              </a:rPr>
              <a:t>采用有</a:t>
            </a:r>
            <a:r>
              <a:rPr lang="en-US" altLang="zh-CN"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无感</a:t>
            </a:r>
            <a:r>
              <a:rPr lang="zh-CN" altLang="en-US" sz="1200" dirty="0">
                <a:latin typeface="微软雅黑" panose="020B0503020204020204" pitchFamily="34" charset="-122"/>
                <a:ea typeface="微软雅黑" panose="020B0503020204020204" pitchFamily="34" charset="-122"/>
              </a:rPr>
              <a:t>方波电机（</a:t>
            </a:r>
            <a:r>
              <a:rPr lang="en-US" altLang="zh-CN" sz="1200" dirty="0">
                <a:latin typeface="微软雅黑" panose="020B0503020204020204" pitchFamily="34" charset="-122"/>
                <a:ea typeface="微软雅黑" panose="020B0503020204020204" pitchFamily="34" charset="-122"/>
              </a:rPr>
              <a:t>BEMF</a:t>
            </a:r>
            <a:r>
              <a:rPr lang="zh-CN" altLang="en-US" sz="1200" dirty="0">
                <a:latin typeface="微软雅黑" panose="020B0503020204020204" pitchFamily="34" charset="-122"/>
                <a:ea typeface="微软雅黑" panose="020B0503020204020204" pitchFamily="34" charset="-122"/>
              </a:rPr>
              <a:t>）控制方式</a:t>
            </a:r>
            <a:r>
              <a:rPr lang="zh-CN"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a:p>
            <a:pPr lvl="0">
              <a:lnSpc>
                <a:spcPct val="150000"/>
              </a:lnSpc>
            </a:pPr>
            <a:r>
              <a:rPr lang="zh-CN" altLang="zh-CN" sz="1200" dirty="0">
                <a:latin typeface="微软雅黑" panose="020B0503020204020204" pitchFamily="34" charset="-122"/>
                <a:ea typeface="微软雅黑" panose="020B0503020204020204" pitchFamily="34" charset="-122"/>
              </a:rPr>
              <a:t>       采用</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位</a:t>
            </a:r>
            <a:r>
              <a:rPr lang="en-US" altLang="zh-CN" sz="1200" dirty="0">
                <a:latin typeface="微软雅黑" panose="020B0503020204020204" pitchFamily="34" charset="-122"/>
                <a:ea typeface="微软雅黑" panose="020B0503020204020204" pitchFamily="34" charset="-122"/>
              </a:rPr>
              <a:t>MCU</a:t>
            </a:r>
            <a:r>
              <a:rPr lang="zh-CN" altLang="en-US" sz="1200" dirty="0">
                <a:latin typeface="微软雅黑" panose="020B0503020204020204" pitchFamily="34" charset="-122"/>
                <a:ea typeface="微软雅黑" panose="020B0503020204020204" pitchFamily="34" charset="-122"/>
              </a:rPr>
              <a:t>或</a:t>
            </a:r>
            <a:r>
              <a:rPr lang="en-US" altLang="zh-CN" sz="1200" dirty="0">
                <a:latin typeface="微软雅黑" panose="020B0503020204020204" pitchFamily="34" charset="-122"/>
                <a:ea typeface="微软雅黑" panose="020B0503020204020204" pitchFamily="34" charset="-122"/>
                <a:sym typeface="+mn-ea"/>
              </a:rPr>
              <a:t>ARM Cortex-M0+</a:t>
            </a:r>
            <a:r>
              <a:rPr lang="zh-CN" altLang="en-US" sz="1200" dirty="0">
                <a:latin typeface="微软雅黑" panose="020B0503020204020204" pitchFamily="34" charset="-122"/>
                <a:ea typeface="微软雅黑" panose="020B0503020204020204" pitchFamily="34" charset="-122"/>
                <a:sym typeface="+mn-ea"/>
              </a:rPr>
              <a:t>为内核的</a:t>
            </a:r>
            <a:r>
              <a:rPr lang="en-US" altLang="zh-CN" sz="1200" dirty="0">
                <a:latin typeface="微软雅黑" panose="020B0503020204020204" pitchFamily="34" charset="-122"/>
                <a:ea typeface="微软雅黑" panose="020B0503020204020204" pitchFamily="34" charset="-122"/>
                <a:sym typeface="+mn-ea"/>
              </a:rPr>
              <a:t>32</a:t>
            </a:r>
            <a:r>
              <a:rPr lang="zh-CN" altLang="en-US" sz="1200" dirty="0">
                <a:latin typeface="微软雅黑" panose="020B0503020204020204" pitchFamily="34" charset="-122"/>
                <a:ea typeface="微软雅黑" panose="020B0503020204020204" pitchFamily="34" charset="-122"/>
                <a:sym typeface="+mn-ea"/>
              </a:rPr>
              <a:t>位</a:t>
            </a:r>
            <a:r>
              <a:rPr lang="en-US" altLang="zh-CN" sz="1200" dirty="0">
                <a:latin typeface="微软雅黑" panose="020B0503020204020204" pitchFamily="34" charset="-122"/>
                <a:ea typeface="微软雅黑" panose="020B0503020204020204" pitchFamily="34" charset="-122"/>
                <a:sym typeface="+mn-ea"/>
              </a:rPr>
              <a:t>MCU</a:t>
            </a:r>
            <a:r>
              <a:rPr lang="zh-CN" altLang="en-US" sz="1200" dirty="0">
                <a:latin typeface="微软雅黑" panose="020B0503020204020204" pitchFamily="34" charset="-122"/>
                <a:ea typeface="微软雅黑" panose="020B0503020204020204" pitchFamily="34" charset="-122"/>
                <a:sym typeface="+mn-ea"/>
              </a:rPr>
              <a:t>为主控制器，其中</a:t>
            </a:r>
            <a:r>
              <a:rPr lang="en-US" altLang="zh-CN" sz="1200" dirty="0">
                <a:latin typeface="微软雅黑" panose="020B0503020204020204" pitchFamily="34" charset="-122"/>
                <a:ea typeface="微软雅黑" panose="020B0503020204020204" pitchFamily="34" charset="-122"/>
                <a:sym typeface="+mn-ea"/>
              </a:rPr>
              <a:t>ARM Cortex-M0+</a:t>
            </a:r>
            <a:r>
              <a:rPr lang="zh-CN" altLang="en-US" sz="1200" dirty="0">
                <a:latin typeface="微软雅黑" panose="020B0503020204020204" pitchFamily="34" charset="-122"/>
                <a:ea typeface="微软雅黑" panose="020B0503020204020204" pitchFamily="34" charset="-122"/>
                <a:sym typeface="+mn-ea"/>
              </a:rPr>
              <a:t>满足</a:t>
            </a:r>
            <a:r>
              <a:rPr lang="en-US" altLang="zh-CN" sz="1200" dirty="0">
                <a:latin typeface="微软雅黑" panose="020B0503020204020204" pitchFamily="34" charset="-122"/>
                <a:ea typeface="微软雅黑" panose="020B0503020204020204" pitchFamily="34" charset="-122"/>
                <a:sym typeface="+mn-ea"/>
              </a:rPr>
              <a:t>IEC60730</a:t>
            </a:r>
            <a:r>
              <a:rPr lang="zh-CN" altLang="en-US" sz="1200" dirty="0">
                <a:latin typeface="微软雅黑" panose="020B0503020204020204" pitchFamily="34" charset="-122"/>
                <a:ea typeface="微软雅黑" panose="020B0503020204020204" pitchFamily="34" charset="-122"/>
                <a:sym typeface="+mn-ea"/>
              </a:rPr>
              <a:t>等安规认证，配合以中低压半桥驱动、中低压</a:t>
            </a:r>
            <a:r>
              <a:rPr lang="en-US" altLang="zh-CN" sz="1200" dirty="0">
                <a:latin typeface="微软雅黑" panose="020B0503020204020204" pitchFamily="34" charset="-122"/>
                <a:ea typeface="微软雅黑" panose="020B0503020204020204" pitchFamily="34" charset="-122"/>
                <a:sym typeface="+mn-ea"/>
              </a:rPr>
              <a:t>MOSFET</a:t>
            </a:r>
            <a:r>
              <a:rPr lang="zh-CN" altLang="en-US" sz="1200" dirty="0">
                <a:latin typeface="微软雅黑" panose="020B0503020204020204" pitchFamily="34" charset="-122"/>
                <a:ea typeface="微软雅黑" panose="020B0503020204020204" pitchFamily="34" charset="-122"/>
                <a:sym typeface="+mn-ea"/>
              </a:rPr>
              <a:t>、中低压电源管理</a:t>
            </a:r>
            <a:r>
              <a:rPr lang="en-US" altLang="zh-CN" sz="1200" dirty="0">
                <a:latin typeface="微软雅黑" panose="020B0503020204020204" pitchFamily="34" charset="-122"/>
                <a:ea typeface="微软雅黑" panose="020B0503020204020204" pitchFamily="34" charset="-122"/>
                <a:sym typeface="+mn-ea"/>
              </a:rPr>
              <a:t>IC</a:t>
            </a:r>
            <a:r>
              <a:rPr lang="zh-CN" altLang="en-US" sz="1200" dirty="0">
                <a:latin typeface="微软雅黑" panose="020B0503020204020204" pitchFamily="34" charset="-122"/>
                <a:ea typeface="微软雅黑" panose="020B0503020204020204" pitchFamily="34" charset="-122"/>
                <a:sym typeface="+mn-ea"/>
              </a:rPr>
              <a:t>、信号处理</a:t>
            </a:r>
            <a:r>
              <a:rPr lang="en-US" altLang="zh-CN" sz="1200" dirty="0">
                <a:latin typeface="微软雅黑" panose="020B0503020204020204" pitchFamily="34" charset="-122"/>
                <a:ea typeface="微软雅黑" panose="020B0503020204020204" pitchFamily="34" charset="-122"/>
                <a:sym typeface="+mn-ea"/>
              </a:rPr>
              <a:t>IC</a:t>
            </a:r>
            <a:r>
              <a:rPr lang="zh-CN" altLang="en-US" sz="1200" dirty="0">
                <a:latin typeface="微软雅黑" panose="020B0503020204020204" pitchFamily="34" charset="-122"/>
                <a:ea typeface="微软雅黑" panose="020B0503020204020204" pitchFamily="34" charset="-122"/>
                <a:sym typeface="+mn-ea"/>
              </a:rPr>
              <a:t>等产品线，为客户提供面向锂电电动工具的解决方案。</a:t>
            </a:r>
            <a:endParaRPr lang="zh-CN" altLang="en-US" sz="1200" dirty="0"/>
          </a:p>
        </p:txBody>
      </p:sp>
      <p:sp>
        <p:nvSpPr>
          <p:cNvPr id="3" name="文本框 2"/>
          <p:cNvSpPr txBox="1"/>
          <p:nvPr/>
        </p:nvSpPr>
        <p:spPr>
          <a:xfrm>
            <a:off x="338904" y="3974373"/>
            <a:ext cx="5516091" cy="2552686"/>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控制方式灵活：本方案可采用有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无位置传感器的电机位置反馈方式；采用转速或电流闭环的大扭矩方波电机控制方式；在客户的性能指标下能为客户提供最佳的控制方案。</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性能优异：采用无刷直流电机使得系统有大扭矩启动平滑、高功率密度、温升低和较宽的工作电压范围等特点。</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成本优势明显：本系列产品线多采用中科芯亿达</a:t>
            </a:r>
            <a:r>
              <a:rPr lang="en-US" altLang="zh-CN" sz="1200" dirty="0">
                <a:latin typeface="微软雅黑" panose="020B0503020204020204" pitchFamily="34" charset="-122"/>
                <a:ea typeface="微软雅黑" panose="020B0503020204020204" pitchFamily="34" charset="-122"/>
              </a:rPr>
              <a:t>(MIXIC)</a:t>
            </a:r>
            <a:r>
              <a:rPr lang="zh-CN" altLang="en-US" sz="1200" dirty="0">
                <a:latin typeface="微软雅黑" panose="020B0503020204020204" pitchFamily="34" charset="-122"/>
                <a:ea typeface="微软雅黑" panose="020B0503020204020204" pitchFamily="34" charset="-122"/>
              </a:rPr>
              <a:t>自有</a:t>
            </a:r>
            <a:r>
              <a:rPr lang="en-US" altLang="zh-CN" sz="1200" dirty="0">
                <a:latin typeface="微软雅黑" panose="020B0503020204020204" pitchFamily="34" charset="-122"/>
                <a:ea typeface="微软雅黑" panose="020B0503020204020204" pitchFamily="34" charset="-122"/>
              </a:rPr>
              <a:t>IC</a:t>
            </a:r>
            <a:r>
              <a:rPr lang="zh-CN" altLang="en-US" sz="1200" dirty="0">
                <a:latin typeface="微软雅黑" panose="020B0503020204020204" pitchFamily="34" charset="-122"/>
                <a:ea typeface="微软雅黑" panose="020B0503020204020204" pitchFamily="34" charset="-122"/>
              </a:rPr>
              <a:t>，极具性价比。</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rPr>
              <a:t>客户匹配灵活：为协助本产品线推广，中科芯亿达采用专用人机用户界面的方式调节产品参数，能极大改进客户的匹配效率，方便客户的生产制造。</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5.</a:t>
            </a:r>
            <a:r>
              <a:rPr lang="zh-CN" altLang="en-US" sz="1200" dirty="0">
                <a:latin typeface="微软雅黑" panose="020B0503020204020204" pitchFamily="34" charset="-122"/>
                <a:ea typeface="微软雅黑" panose="020B0503020204020204" pitchFamily="34" charset="-122"/>
              </a:rPr>
              <a:t>满足</a:t>
            </a:r>
            <a:r>
              <a:rPr lang="en-US" altLang="zh-CN" sz="1200" dirty="0">
                <a:latin typeface="微软雅黑" panose="020B0503020204020204" pitchFamily="34" charset="-122"/>
                <a:ea typeface="微软雅黑" panose="020B0503020204020204" pitchFamily="34" charset="-122"/>
              </a:rPr>
              <a:t>IEC60730</a:t>
            </a:r>
            <a:r>
              <a:rPr lang="zh-CN" altLang="en-US" sz="1200" dirty="0">
                <a:latin typeface="微软雅黑" panose="020B0503020204020204" pitchFamily="34" charset="-122"/>
                <a:ea typeface="微软雅黑" panose="020B0503020204020204" pitchFamily="34" charset="-122"/>
              </a:rPr>
              <a:t>安规标准。</a:t>
            </a:r>
          </a:p>
        </p:txBody>
      </p:sp>
      <p:sp>
        <p:nvSpPr>
          <p:cNvPr id="15" name="矩形 14">
            <a:extLst>
              <a:ext uri="{FF2B5EF4-FFF2-40B4-BE49-F238E27FC236}">
                <a16:creationId xmlns:a16="http://schemas.microsoft.com/office/drawing/2014/main" id="{8F47409C-4EFA-49B8-A4F5-44AE71CB05E1}"/>
              </a:ext>
            </a:extLst>
          </p:cNvPr>
          <p:cNvSpPr/>
          <p:nvPr/>
        </p:nvSpPr>
        <p:spPr>
          <a:xfrm>
            <a:off x="783481" y="3626008"/>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方案特性</a:t>
            </a:r>
            <a:endParaRPr lang="zh-CN" altLang="en-US" dirty="0"/>
          </a:p>
        </p:txBody>
      </p:sp>
      <p:sp>
        <p:nvSpPr>
          <p:cNvPr id="20" name="Freeform 6">
            <a:extLst>
              <a:ext uri="{FF2B5EF4-FFF2-40B4-BE49-F238E27FC236}">
                <a16:creationId xmlns:a16="http://schemas.microsoft.com/office/drawing/2014/main" id="{FE38F3A4-1195-4747-8B0F-BAE6AEA89D43}"/>
              </a:ext>
            </a:extLst>
          </p:cNvPr>
          <p:cNvSpPr/>
          <p:nvPr/>
        </p:nvSpPr>
        <p:spPr>
          <a:xfrm>
            <a:off x="522867" y="367834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1" name="矩形 20">
            <a:extLst>
              <a:ext uri="{FF2B5EF4-FFF2-40B4-BE49-F238E27FC236}">
                <a16:creationId xmlns:a16="http://schemas.microsoft.com/office/drawing/2014/main" id="{15896AE4-4B97-4A15-A174-768230AC5CC7}"/>
              </a:ext>
            </a:extLst>
          </p:cNvPr>
          <p:cNvSpPr/>
          <p:nvPr/>
        </p:nvSpPr>
        <p:spPr>
          <a:xfrm>
            <a:off x="6701092" y="910819"/>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应用原理图</a:t>
            </a:r>
            <a:endParaRPr lang="zh-CN" altLang="en-US" dirty="0"/>
          </a:p>
        </p:txBody>
      </p:sp>
      <p:sp>
        <p:nvSpPr>
          <p:cNvPr id="22" name="Freeform 6">
            <a:extLst>
              <a:ext uri="{FF2B5EF4-FFF2-40B4-BE49-F238E27FC236}">
                <a16:creationId xmlns:a16="http://schemas.microsoft.com/office/drawing/2014/main" id="{1A2353B3-B79D-461A-95F8-8C074164DAD4}"/>
              </a:ext>
            </a:extLst>
          </p:cNvPr>
          <p:cNvSpPr/>
          <p:nvPr/>
        </p:nvSpPr>
        <p:spPr>
          <a:xfrm>
            <a:off x="6496944" y="99364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3" name="矩形 22">
            <a:extLst>
              <a:ext uri="{FF2B5EF4-FFF2-40B4-BE49-F238E27FC236}">
                <a16:creationId xmlns:a16="http://schemas.microsoft.com/office/drawing/2014/main" id="{B17CB3F9-CBC0-49D2-8EEA-589FE6014F90}"/>
              </a:ext>
            </a:extLst>
          </p:cNvPr>
          <p:cNvSpPr/>
          <p:nvPr/>
        </p:nvSpPr>
        <p:spPr>
          <a:xfrm>
            <a:off x="6639298" y="375909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24" name="Freeform 6">
            <a:extLst>
              <a:ext uri="{FF2B5EF4-FFF2-40B4-BE49-F238E27FC236}">
                <a16:creationId xmlns:a16="http://schemas.microsoft.com/office/drawing/2014/main" id="{085F555E-7DF4-4E0B-9122-9D8E4B9AD4CB}"/>
              </a:ext>
            </a:extLst>
          </p:cNvPr>
          <p:cNvSpPr/>
          <p:nvPr/>
        </p:nvSpPr>
        <p:spPr>
          <a:xfrm>
            <a:off x="6435150" y="3844066"/>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pic>
        <p:nvPicPr>
          <p:cNvPr id="25" name="图片 24">
            <a:extLst>
              <a:ext uri="{FF2B5EF4-FFF2-40B4-BE49-F238E27FC236}">
                <a16:creationId xmlns:a16="http://schemas.microsoft.com/office/drawing/2014/main" id="{3CBE3A53-B163-4BD8-86E6-2F107D57B596}"/>
              </a:ext>
            </a:extLst>
          </p:cNvPr>
          <p:cNvPicPr>
            <a:picLocks noChangeAspect="1"/>
          </p:cNvPicPr>
          <p:nvPr/>
        </p:nvPicPr>
        <p:blipFill>
          <a:blip r:embed="rId2"/>
          <a:stretch>
            <a:fillRect/>
          </a:stretch>
        </p:blipFill>
        <p:spPr>
          <a:xfrm>
            <a:off x="6827442" y="1333591"/>
            <a:ext cx="3838745" cy="2292417"/>
          </a:xfrm>
          <a:prstGeom prst="rect">
            <a:avLst/>
          </a:prstGeom>
          <a:ln>
            <a:solidFill>
              <a:srgbClr val="0070C0"/>
            </a:solidFill>
          </a:ln>
        </p:spPr>
      </p:pic>
      <p:pic>
        <p:nvPicPr>
          <p:cNvPr id="26" name="图片 25">
            <a:extLst>
              <a:ext uri="{FF2B5EF4-FFF2-40B4-BE49-F238E27FC236}">
                <a16:creationId xmlns:a16="http://schemas.microsoft.com/office/drawing/2014/main" id="{CC7CA5A9-80F0-4FD5-A8C9-CC1689571E16}"/>
              </a:ext>
            </a:extLst>
          </p:cNvPr>
          <p:cNvPicPr>
            <a:picLocks noChangeAspect="1"/>
          </p:cNvPicPr>
          <p:nvPr/>
        </p:nvPicPr>
        <p:blipFill>
          <a:blip r:embed="rId3"/>
          <a:stretch>
            <a:fillRect/>
          </a:stretch>
        </p:blipFill>
        <p:spPr>
          <a:xfrm rot="10800000" flipV="1">
            <a:off x="6461947" y="4189652"/>
            <a:ext cx="1383519" cy="942209"/>
          </a:xfrm>
          <a:prstGeom prst="rect">
            <a:avLst/>
          </a:prstGeom>
          <a:ln>
            <a:solidFill>
              <a:srgbClr val="0070C0"/>
            </a:solidFill>
          </a:ln>
        </p:spPr>
      </p:pic>
      <p:pic>
        <p:nvPicPr>
          <p:cNvPr id="27" name="图片 26">
            <a:extLst>
              <a:ext uri="{FF2B5EF4-FFF2-40B4-BE49-F238E27FC236}">
                <a16:creationId xmlns:a16="http://schemas.microsoft.com/office/drawing/2014/main" id="{01CC2CB2-9858-4AFF-87E6-1A7160676BD9}"/>
              </a:ext>
            </a:extLst>
          </p:cNvPr>
          <p:cNvPicPr>
            <a:picLocks noChangeAspect="1"/>
          </p:cNvPicPr>
          <p:nvPr/>
        </p:nvPicPr>
        <p:blipFill>
          <a:blip r:embed="rId4"/>
          <a:stretch>
            <a:fillRect/>
          </a:stretch>
        </p:blipFill>
        <p:spPr>
          <a:xfrm flipV="1">
            <a:off x="7919433" y="4189651"/>
            <a:ext cx="1237129" cy="942209"/>
          </a:xfrm>
          <a:prstGeom prst="rect">
            <a:avLst/>
          </a:prstGeom>
          <a:ln>
            <a:solidFill>
              <a:srgbClr val="0070C0"/>
            </a:solidFill>
          </a:ln>
        </p:spPr>
      </p:pic>
      <p:pic>
        <p:nvPicPr>
          <p:cNvPr id="29" name="图片 28">
            <a:extLst>
              <a:ext uri="{FF2B5EF4-FFF2-40B4-BE49-F238E27FC236}">
                <a16:creationId xmlns:a16="http://schemas.microsoft.com/office/drawing/2014/main" id="{AA401EA3-95BD-48AE-8C33-78B1CF384565}"/>
              </a:ext>
            </a:extLst>
          </p:cNvPr>
          <p:cNvPicPr>
            <a:picLocks noChangeAspect="1"/>
          </p:cNvPicPr>
          <p:nvPr/>
        </p:nvPicPr>
        <p:blipFill>
          <a:blip r:embed="rId5"/>
          <a:srcRect l="10680" t="7223" r="24651" b="18790"/>
          <a:stretch>
            <a:fillRect/>
          </a:stretch>
        </p:blipFill>
        <p:spPr>
          <a:xfrm rot="10800000" flipV="1">
            <a:off x="10711149" y="4189651"/>
            <a:ext cx="1268686" cy="942208"/>
          </a:xfrm>
          <a:prstGeom prst="rect">
            <a:avLst/>
          </a:prstGeom>
          <a:ln w="3175">
            <a:solidFill>
              <a:srgbClr val="0070C0"/>
            </a:solidFill>
          </a:ln>
        </p:spPr>
      </p:pic>
      <p:pic>
        <p:nvPicPr>
          <p:cNvPr id="30" name="图片 29">
            <a:extLst>
              <a:ext uri="{FF2B5EF4-FFF2-40B4-BE49-F238E27FC236}">
                <a16:creationId xmlns:a16="http://schemas.microsoft.com/office/drawing/2014/main" id="{B796146E-C389-48A8-888B-03FA900A5B32}"/>
              </a:ext>
            </a:extLst>
          </p:cNvPr>
          <p:cNvPicPr>
            <a:picLocks noChangeAspect="1"/>
          </p:cNvPicPr>
          <p:nvPr/>
        </p:nvPicPr>
        <p:blipFill>
          <a:blip r:embed="rId6"/>
          <a:stretch>
            <a:fillRect/>
          </a:stretch>
        </p:blipFill>
        <p:spPr>
          <a:xfrm rot="10800000" flipV="1">
            <a:off x="9206008" y="4189651"/>
            <a:ext cx="1463595" cy="942209"/>
          </a:xfrm>
          <a:prstGeom prst="rect">
            <a:avLst/>
          </a:prstGeom>
          <a:ln>
            <a:solidFill>
              <a:srgbClr val="0070C0"/>
            </a:solidFill>
          </a:ln>
        </p:spPr>
      </p:pic>
      <p:pic>
        <p:nvPicPr>
          <p:cNvPr id="31" name="图片 30">
            <a:extLst>
              <a:ext uri="{FF2B5EF4-FFF2-40B4-BE49-F238E27FC236}">
                <a16:creationId xmlns:a16="http://schemas.microsoft.com/office/drawing/2014/main" id="{8822EB5F-A115-4DCA-86DF-0648E1C0B546}"/>
              </a:ext>
            </a:extLst>
          </p:cNvPr>
          <p:cNvPicPr>
            <a:picLocks noChangeAspect="1"/>
          </p:cNvPicPr>
          <p:nvPr/>
        </p:nvPicPr>
        <p:blipFill>
          <a:blip r:embed="rId7"/>
          <a:stretch>
            <a:fillRect/>
          </a:stretch>
        </p:blipFill>
        <p:spPr>
          <a:xfrm flipV="1">
            <a:off x="6461946" y="5216833"/>
            <a:ext cx="1421768" cy="998983"/>
          </a:xfrm>
          <a:prstGeom prst="rect">
            <a:avLst/>
          </a:prstGeom>
          <a:ln w="3175">
            <a:solidFill>
              <a:srgbClr val="0070C0"/>
            </a:solidFill>
          </a:ln>
        </p:spPr>
      </p:pic>
      <p:pic>
        <p:nvPicPr>
          <p:cNvPr id="32" name="图片 31">
            <a:extLst>
              <a:ext uri="{FF2B5EF4-FFF2-40B4-BE49-F238E27FC236}">
                <a16:creationId xmlns:a16="http://schemas.microsoft.com/office/drawing/2014/main" id="{6C4020E3-C317-4F71-A662-BB9845CD70E7}"/>
              </a:ext>
            </a:extLst>
          </p:cNvPr>
          <p:cNvPicPr>
            <a:picLocks noChangeAspect="1"/>
          </p:cNvPicPr>
          <p:nvPr/>
        </p:nvPicPr>
        <p:blipFill>
          <a:blip r:embed="rId8"/>
          <a:stretch>
            <a:fillRect/>
          </a:stretch>
        </p:blipFill>
        <p:spPr>
          <a:xfrm>
            <a:off x="7944456" y="5216833"/>
            <a:ext cx="1203275" cy="998983"/>
          </a:xfrm>
          <a:prstGeom prst="rect">
            <a:avLst/>
          </a:prstGeom>
          <a:ln>
            <a:solidFill>
              <a:srgbClr val="0070C0"/>
            </a:solidFill>
          </a:ln>
        </p:spPr>
      </p:pic>
      <p:pic>
        <p:nvPicPr>
          <p:cNvPr id="33" name="图片 32">
            <a:extLst>
              <a:ext uri="{FF2B5EF4-FFF2-40B4-BE49-F238E27FC236}">
                <a16:creationId xmlns:a16="http://schemas.microsoft.com/office/drawing/2014/main" id="{0F19871C-28ED-480B-A73C-05F9EA60B7B9}"/>
              </a:ext>
            </a:extLst>
          </p:cNvPr>
          <p:cNvPicPr>
            <a:picLocks noChangeAspect="1"/>
          </p:cNvPicPr>
          <p:nvPr/>
        </p:nvPicPr>
        <p:blipFill>
          <a:blip r:embed="rId9"/>
          <a:stretch>
            <a:fillRect/>
          </a:stretch>
        </p:blipFill>
        <p:spPr>
          <a:xfrm>
            <a:off x="9206008" y="5242971"/>
            <a:ext cx="1505141" cy="972845"/>
          </a:xfrm>
          <a:prstGeom prst="rect">
            <a:avLst/>
          </a:prstGeom>
          <a:ln>
            <a:solidFill>
              <a:srgbClr val="0070C0"/>
            </a:solidFill>
          </a:ln>
        </p:spPr>
      </p:pic>
    </p:spTree>
  </p:cSld>
  <p:clrMapOvr>
    <a:masterClrMapping/>
  </p:clrMapOvr>
  <p:transition spd="slow" advClick="0"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微耕机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p:cNvSpPr/>
          <p:nvPr/>
        </p:nvSpPr>
        <p:spPr>
          <a:xfrm>
            <a:off x="6570214" y="9687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典型应用</a:t>
            </a:r>
            <a:endParaRPr lang="en-US" altLang="zh-CN" dirty="0">
              <a:latin typeface="微软雅黑" panose="020B0503020204020204" pitchFamily="34" charset="-122"/>
              <a:ea typeface="微软雅黑" panose="020B0503020204020204" pitchFamily="34" charset="-122"/>
            </a:endParaRPr>
          </a:p>
        </p:txBody>
      </p:sp>
      <p:sp>
        <p:nvSpPr>
          <p:cNvPr id="14" name="Freeform 6"/>
          <p:cNvSpPr/>
          <p:nvPr/>
        </p:nvSpPr>
        <p:spPr>
          <a:xfrm>
            <a:off x="538694" y="504701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8" name="TextBox 30"/>
          <p:cNvSpPr txBox="1"/>
          <p:nvPr/>
        </p:nvSpPr>
        <p:spPr>
          <a:xfrm>
            <a:off x="-80125" y="180881"/>
            <a:ext cx="2372843"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9" name="矩形 28"/>
          <p:cNvSpPr/>
          <p:nvPr/>
        </p:nvSpPr>
        <p:spPr>
          <a:xfrm>
            <a:off x="744431" y="96875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产品介绍</a:t>
            </a:r>
          </a:p>
        </p:txBody>
      </p:sp>
      <p:sp>
        <p:nvSpPr>
          <p:cNvPr id="30" name="Freeform 6"/>
          <p:cNvSpPr/>
          <p:nvPr/>
        </p:nvSpPr>
        <p:spPr>
          <a:xfrm>
            <a:off x="476374" y="1106170"/>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9" name="灯片编号占位符 2"/>
          <p:cNvSpPr>
            <a:spLocks noGrp="1"/>
          </p:cNvSpPr>
          <p:nvPr>
            <p:ph type="sldNum" sz="quarter" idx="12"/>
          </p:nvPr>
        </p:nvSpPr>
        <p:spPr>
          <a:xfrm>
            <a:off x="8955579" y="6516430"/>
            <a:ext cx="2743200" cy="241937"/>
          </a:xfrm>
        </p:spPr>
        <p:txBody>
          <a:bodyPr/>
          <a:lstStyle/>
          <a:p>
            <a:fld id="{D72A3383-2BCE-4151-B7C5-860088FF05D4}" type="slidenum">
              <a:rPr lang="zh-CN" altLang="en-US" smtClean="0"/>
              <a:t>16</a:t>
            </a:fld>
            <a:endParaRPr lang="zh-CN" altLang="en-US" dirty="0"/>
          </a:p>
        </p:txBody>
      </p:sp>
      <p:pic>
        <p:nvPicPr>
          <p:cNvPr id="33" name="图片 32"/>
          <p:cNvPicPr>
            <a:picLocks noChangeAspect="1"/>
          </p:cNvPicPr>
          <p:nvPr/>
        </p:nvPicPr>
        <p:blipFill>
          <a:blip r:embed="rId2"/>
          <a:stretch>
            <a:fillRect/>
          </a:stretch>
        </p:blipFill>
        <p:spPr>
          <a:xfrm>
            <a:off x="6095162" y="1705916"/>
            <a:ext cx="4676577" cy="3010611"/>
          </a:xfrm>
          <a:prstGeom prst="rect">
            <a:avLst/>
          </a:prstGeom>
          <a:ln>
            <a:solidFill>
              <a:srgbClr val="0070C0"/>
            </a:solidFill>
          </a:ln>
        </p:spPr>
      </p:pic>
      <p:pic>
        <p:nvPicPr>
          <p:cNvPr id="35" name="图片 34">
            <a:extLst>
              <a:ext uri="{FF2B5EF4-FFF2-40B4-BE49-F238E27FC236}">
                <a16:creationId xmlns:a16="http://schemas.microsoft.com/office/drawing/2014/main" id="{990F2581-E91C-4A8D-8AF8-A45682A94428}"/>
              </a:ext>
            </a:extLst>
          </p:cNvPr>
          <p:cNvPicPr>
            <a:picLocks noChangeAspect="1"/>
          </p:cNvPicPr>
          <p:nvPr/>
        </p:nvPicPr>
        <p:blipFill>
          <a:blip r:embed="rId3"/>
          <a:stretch>
            <a:fillRect/>
          </a:stretch>
        </p:blipFill>
        <p:spPr>
          <a:xfrm>
            <a:off x="655966" y="2982225"/>
            <a:ext cx="3869142" cy="1715512"/>
          </a:xfrm>
          <a:prstGeom prst="rect">
            <a:avLst/>
          </a:prstGeom>
        </p:spPr>
      </p:pic>
      <p:pic>
        <p:nvPicPr>
          <p:cNvPr id="32" name="图片 31">
            <a:extLst>
              <a:ext uri="{FF2B5EF4-FFF2-40B4-BE49-F238E27FC236}">
                <a16:creationId xmlns:a16="http://schemas.microsoft.com/office/drawing/2014/main" id="{1E449BDD-F700-4149-9315-AA28103996D5}"/>
              </a:ext>
            </a:extLst>
          </p:cNvPr>
          <p:cNvPicPr>
            <a:picLocks noChangeAspect="1"/>
          </p:cNvPicPr>
          <p:nvPr/>
        </p:nvPicPr>
        <p:blipFill>
          <a:blip r:embed="rId4">
            <a:clrChange>
              <a:clrFrom>
                <a:srgbClr val="EEF3FA">
                  <a:alpha val="100000"/>
                </a:srgbClr>
              </a:clrFrom>
              <a:clrTo>
                <a:srgbClr val="EEF3FA">
                  <a:alpha val="100000"/>
                  <a:alpha val="0"/>
                </a:srgbClr>
              </a:clrTo>
            </a:clrChange>
          </a:blip>
          <a:stretch>
            <a:fillRect/>
          </a:stretch>
        </p:blipFill>
        <p:spPr>
          <a:xfrm>
            <a:off x="3425098" y="1710340"/>
            <a:ext cx="879380" cy="921695"/>
          </a:xfrm>
          <a:prstGeom prst="rect">
            <a:avLst/>
          </a:prstGeom>
        </p:spPr>
      </p:pic>
      <p:pic>
        <p:nvPicPr>
          <p:cNvPr id="34" name="图片 33" descr="产品3">
            <a:extLst>
              <a:ext uri="{FF2B5EF4-FFF2-40B4-BE49-F238E27FC236}">
                <a16:creationId xmlns:a16="http://schemas.microsoft.com/office/drawing/2014/main" id="{EC0552CB-9B8B-45CB-BB55-F8D6A15EA7F8}"/>
              </a:ext>
            </a:extLst>
          </p:cNvPr>
          <p:cNvPicPr>
            <a:picLocks noChangeAspect="1"/>
          </p:cNvPicPr>
          <p:nvPr/>
        </p:nvPicPr>
        <p:blipFill>
          <a:blip r:embed="rId5"/>
          <a:stretch>
            <a:fillRect/>
          </a:stretch>
        </p:blipFill>
        <p:spPr>
          <a:xfrm>
            <a:off x="655966" y="1393839"/>
            <a:ext cx="2392922" cy="1468223"/>
          </a:xfrm>
          <a:prstGeom prst="rect">
            <a:avLst/>
          </a:prstGeom>
        </p:spPr>
      </p:pic>
      <p:sp>
        <p:nvSpPr>
          <p:cNvPr id="36" name="文本框 35">
            <a:extLst>
              <a:ext uri="{FF2B5EF4-FFF2-40B4-BE49-F238E27FC236}">
                <a16:creationId xmlns:a16="http://schemas.microsoft.com/office/drawing/2014/main" id="{A92E4D70-EDFC-4580-9DDF-9EF7D98FF261}"/>
              </a:ext>
            </a:extLst>
          </p:cNvPr>
          <p:cNvSpPr txBox="1"/>
          <p:nvPr/>
        </p:nvSpPr>
        <p:spPr>
          <a:xfrm>
            <a:off x="827844" y="4986928"/>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37" name="Freeform 6">
            <a:extLst>
              <a:ext uri="{FF2B5EF4-FFF2-40B4-BE49-F238E27FC236}">
                <a16:creationId xmlns:a16="http://schemas.microsoft.com/office/drawing/2014/main" id="{A6A3239F-2075-4982-989B-8B0459D836B8}"/>
              </a:ext>
            </a:extLst>
          </p:cNvPr>
          <p:cNvSpPr/>
          <p:nvPr/>
        </p:nvSpPr>
        <p:spPr>
          <a:xfrm>
            <a:off x="6095162" y="1024360"/>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graphicFrame>
        <p:nvGraphicFramePr>
          <p:cNvPr id="39" name="表格 38">
            <a:extLst>
              <a:ext uri="{FF2B5EF4-FFF2-40B4-BE49-F238E27FC236}">
                <a16:creationId xmlns:a16="http://schemas.microsoft.com/office/drawing/2014/main" id="{AB5B7681-6481-4D2B-A68C-1A1F47C08435}"/>
              </a:ext>
            </a:extLst>
          </p:cNvPr>
          <p:cNvGraphicFramePr>
            <a:graphicFrameLocks noGrp="1"/>
          </p:cNvGraphicFramePr>
          <p:nvPr>
            <p:extLst>
              <p:ext uri="{D42A27DB-BD31-4B8C-83A1-F6EECF244321}">
                <p14:modId xmlns:p14="http://schemas.microsoft.com/office/powerpoint/2010/main" val="4107454387"/>
              </p:ext>
            </p:extLst>
          </p:nvPr>
        </p:nvGraphicFramePr>
        <p:xfrm>
          <a:off x="229182" y="5437673"/>
          <a:ext cx="10542557" cy="1137830"/>
        </p:xfrm>
        <a:graphic>
          <a:graphicData uri="http://schemas.openxmlformats.org/drawingml/2006/table">
            <a:tbl>
              <a:tblPr firstRow="1" firstCol="1" bandRow="1">
                <a:tableStyleId>{5C22544A-7EE6-4342-B048-85BDC9FD1C3A}</a:tableStyleId>
              </a:tblPr>
              <a:tblGrid>
                <a:gridCol w="1019415">
                  <a:extLst>
                    <a:ext uri="{9D8B030D-6E8A-4147-A177-3AD203B41FA5}">
                      <a16:colId xmlns:a16="http://schemas.microsoft.com/office/drawing/2014/main" val="20000"/>
                    </a:ext>
                  </a:extLst>
                </a:gridCol>
                <a:gridCol w="747563">
                  <a:extLst>
                    <a:ext uri="{9D8B030D-6E8A-4147-A177-3AD203B41FA5}">
                      <a16:colId xmlns:a16="http://schemas.microsoft.com/office/drawing/2014/main" val="20001"/>
                    </a:ext>
                  </a:extLst>
                </a:gridCol>
                <a:gridCol w="1021950">
                  <a:extLst>
                    <a:ext uri="{9D8B030D-6E8A-4147-A177-3AD203B41FA5}">
                      <a16:colId xmlns:a16="http://schemas.microsoft.com/office/drawing/2014/main" val="20002"/>
                    </a:ext>
                  </a:extLst>
                </a:gridCol>
                <a:gridCol w="776235">
                  <a:extLst>
                    <a:ext uri="{9D8B030D-6E8A-4147-A177-3AD203B41FA5}">
                      <a16:colId xmlns:a16="http://schemas.microsoft.com/office/drawing/2014/main" val="20003"/>
                    </a:ext>
                  </a:extLst>
                </a:gridCol>
                <a:gridCol w="704853">
                  <a:extLst>
                    <a:ext uri="{9D8B030D-6E8A-4147-A177-3AD203B41FA5}">
                      <a16:colId xmlns:a16="http://schemas.microsoft.com/office/drawing/2014/main" val="20004"/>
                    </a:ext>
                  </a:extLst>
                </a:gridCol>
                <a:gridCol w="1100597">
                  <a:extLst>
                    <a:ext uri="{9D8B030D-6E8A-4147-A177-3AD203B41FA5}">
                      <a16:colId xmlns:a16="http://schemas.microsoft.com/office/drawing/2014/main" val="296982823"/>
                    </a:ext>
                  </a:extLst>
                </a:gridCol>
                <a:gridCol w="1100597">
                  <a:extLst>
                    <a:ext uri="{9D8B030D-6E8A-4147-A177-3AD203B41FA5}">
                      <a16:colId xmlns:a16="http://schemas.microsoft.com/office/drawing/2014/main" val="503077031"/>
                    </a:ext>
                  </a:extLst>
                </a:gridCol>
                <a:gridCol w="1100597">
                  <a:extLst>
                    <a:ext uri="{9D8B030D-6E8A-4147-A177-3AD203B41FA5}">
                      <a16:colId xmlns:a16="http://schemas.microsoft.com/office/drawing/2014/main" val="3969527221"/>
                    </a:ext>
                  </a:extLst>
                </a:gridCol>
                <a:gridCol w="1100597">
                  <a:extLst>
                    <a:ext uri="{9D8B030D-6E8A-4147-A177-3AD203B41FA5}">
                      <a16:colId xmlns:a16="http://schemas.microsoft.com/office/drawing/2014/main" val="20005"/>
                    </a:ext>
                  </a:extLst>
                </a:gridCol>
                <a:gridCol w="1870153">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防护要求</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微耕机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500w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20.5</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7000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防水、震、腐</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cSld>
  <p:clrMapOvr>
    <a:masterClrMapping/>
  </p:clrMapOvr>
  <p:transition spd="slow" advClick="0" advTm="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5953451" y="975123"/>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5582470" y="102948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602080" y="923274"/>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342901" y="104876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吹叶机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4" name="图片 23"/>
          <p:cNvPicPr>
            <a:picLocks noChangeAspect="1"/>
          </p:cNvPicPr>
          <p:nvPr/>
        </p:nvPicPr>
        <p:blipFill>
          <a:blip r:embed="rId3"/>
          <a:srcRect l="8168" t="28051" r="10245"/>
          <a:stretch>
            <a:fillRect/>
          </a:stretch>
        </p:blipFill>
        <p:spPr>
          <a:xfrm>
            <a:off x="5595242" y="1645063"/>
            <a:ext cx="2932410" cy="2407255"/>
          </a:xfrm>
          <a:prstGeom prst="rect">
            <a:avLst/>
          </a:prstGeom>
          <a:ln>
            <a:solidFill>
              <a:srgbClr val="0070C0"/>
            </a:solidFill>
          </a:ln>
        </p:spPr>
      </p:pic>
      <p:pic>
        <p:nvPicPr>
          <p:cNvPr id="3" name="图片 2"/>
          <p:cNvPicPr>
            <a:picLocks noChangeAspect="1"/>
          </p:cNvPicPr>
          <p:nvPr/>
        </p:nvPicPr>
        <p:blipFill>
          <a:blip r:embed="rId4"/>
          <a:stretch>
            <a:fillRect/>
          </a:stretch>
        </p:blipFill>
        <p:spPr>
          <a:xfrm>
            <a:off x="8781430" y="1645064"/>
            <a:ext cx="2708963" cy="2407254"/>
          </a:xfrm>
          <a:prstGeom prst="rect">
            <a:avLst/>
          </a:prstGeom>
          <a:ln>
            <a:solidFill>
              <a:srgbClr val="0070C0"/>
            </a:solidFill>
          </a:ln>
        </p:spPr>
      </p:pic>
      <p:pic>
        <p:nvPicPr>
          <p:cNvPr id="29" name="图片 28">
            <a:extLst>
              <a:ext uri="{FF2B5EF4-FFF2-40B4-BE49-F238E27FC236}">
                <a16:creationId xmlns:a16="http://schemas.microsoft.com/office/drawing/2014/main" id="{2F403D31-9D9D-48FF-AB46-FF73F2E19D59}"/>
              </a:ext>
            </a:extLst>
          </p:cNvPr>
          <p:cNvPicPr>
            <a:picLocks noChangeAspect="1"/>
          </p:cNvPicPr>
          <p:nvPr/>
        </p:nvPicPr>
        <p:blipFill>
          <a:blip r:embed="rId5">
            <a:clrChange>
              <a:clrFrom>
                <a:srgbClr val="EEF3FA">
                  <a:alpha val="100000"/>
                </a:srgbClr>
              </a:clrFrom>
              <a:clrTo>
                <a:srgbClr val="EEF3FA">
                  <a:alpha val="100000"/>
                  <a:alpha val="0"/>
                </a:srgbClr>
              </a:clrTo>
            </a:clrChange>
          </a:blip>
          <a:stretch>
            <a:fillRect/>
          </a:stretch>
        </p:blipFill>
        <p:spPr>
          <a:xfrm>
            <a:off x="3260854" y="1555921"/>
            <a:ext cx="1154370" cy="1209916"/>
          </a:xfrm>
          <a:prstGeom prst="rect">
            <a:avLst/>
          </a:prstGeom>
        </p:spPr>
      </p:pic>
      <p:pic>
        <p:nvPicPr>
          <p:cNvPr id="30" name="图片 29">
            <a:extLst>
              <a:ext uri="{FF2B5EF4-FFF2-40B4-BE49-F238E27FC236}">
                <a16:creationId xmlns:a16="http://schemas.microsoft.com/office/drawing/2014/main" id="{A11A49F2-71AE-4B8E-8413-6B9AC6B5E065}"/>
              </a:ext>
            </a:extLst>
          </p:cNvPr>
          <p:cNvPicPr>
            <a:picLocks noChangeAspect="1"/>
          </p:cNvPicPr>
          <p:nvPr/>
        </p:nvPicPr>
        <p:blipFill>
          <a:blip r:embed="rId6"/>
          <a:stretch>
            <a:fillRect/>
          </a:stretch>
        </p:blipFill>
        <p:spPr>
          <a:xfrm>
            <a:off x="701607" y="2848526"/>
            <a:ext cx="3497580" cy="1612265"/>
          </a:xfrm>
          <a:prstGeom prst="rect">
            <a:avLst/>
          </a:prstGeom>
        </p:spPr>
      </p:pic>
      <p:pic>
        <p:nvPicPr>
          <p:cNvPr id="32" name="图片 31" descr="产品4">
            <a:extLst>
              <a:ext uri="{FF2B5EF4-FFF2-40B4-BE49-F238E27FC236}">
                <a16:creationId xmlns:a16="http://schemas.microsoft.com/office/drawing/2014/main" id="{5B80A53E-9B69-4481-95AA-26158CD13265}"/>
              </a:ext>
            </a:extLst>
          </p:cNvPr>
          <p:cNvPicPr>
            <a:picLocks noChangeAspect="1"/>
          </p:cNvPicPr>
          <p:nvPr/>
        </p:nvPicPr>
        <p:blipFill>
          <a:blip r:embed="rId7"/>
          <a:stretch>
            <a:fillRect/>
          </a:stretch>
        </p:blipFill>
        <p:spPr>
          <a:xfrm>
            <a:off x="568191" y="1386297"/>
            <a:ext cx="2201642" cy="1430274"/>
          </a:xfrm>
          <a:prstGeom prst="rect">
            <a:avLst/>
          </a:prstGeom>
        </p:spPr>
      </p:pic>
      <p:sp>
        <p:nvSpPr>
          <p:cNvPr id="33" name="Freeform 6">
            <a:extLst>
              <a:ext uri="{FF2B5EF4-FFF2-40B4-BE49-F238E27FC236}">
                <a16:creationId xmlns:a16="http://schemas.microsoft.com/office/drawing/2014/main" id="{A62A7961-0302-4EA2-B28C-C5027ECAC1AF}"/>
              </a:ext>
            </a:extLst>
          </p:cNvPr>
          <p:cNvSpPr/>
          <p:nvPr/>
        </p:nvSpPr>
        <p:spPr>
          <a:xfrm>
            <a:off x="342901" y="476091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701607" y="4760913"/>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graphicFrame>
        <p:nvGraphicFramePr>
          <p:cNvPr id="37" name="表格 36">
            <a:extLst>
              <a:ext uri="{FF2B5EF4-FFF2-40B4-BE49-F238E27FC236}">
                <a16:creationId xmlns:a16="http://schemas.microsoft.com/office/drawing/2014/main" id="{FFADA663-8A6E-4810-B273-F8D86812BBD5}"/>
              </a:ext>
            </a:extLst>
          </p:cNvPr>
          <p:cNvGraphicFramePr>
            <a:graphicFrameLocks noGrp="1"/>
          </p:cNvGraphicFramePr>
          <p:nvPr>
            <p:extLst>
              <p:ext uri="{D42A27DB-BD31-4B8C-83A1-F6EECF244321}">
                <p14:modId xmlns:p14="http://schemas.microsoft.com/office/powerpoint/2010/main" val="616180592"/>
              </p:ext>
            </p:extLst>
          </p:nvPr>
        </p:nvGraphicFramePr>
        <p:xfrm>
          <a:off x="342901" y="5322892"/>
          <a:ext cx="11428887" cy="1137830"/>
        </p:xfrm>
        <a:graphic>
          <a:graphicData uri="http://schemas.openxmlformats.org/drawingml/2006/table">
            <a:tbl>
              <a:tblPr firstRow="1" firstCol="1" bandRow="1">
                <a:tableStyleId>{5C22544A-7EE6-4342-B048-85BDC9FD1C3A}</a:tableStyleId>
              </a:tblPr>
              <a:tblGrid>
                <a:gridCol w="1105119">
                  <a:extLst>
                    <a:ext uri="{9D8B030D-6E8A-4147-A177-3AD203B41FA5}">
                      <a16:colId xmlns:a16="http://schemas.microsoft.com/office/drawing/2014/main" val="20000"/>
                    </a:ext>
                  </a:extLst>
                </a:gridCol>
                <a:gridCol w="810412">
                  <a:extLst>
                    <a:ext uri="{9D8B030D-6E8A-4147-A177-3AD203B41FA5}">
                      <a16:colId xmlns:a16="http://schemas.microsoft.com/office/drawing/2014/main" val="20001"/>
                    </a:ext>
                  </a:extLst>
                </a:gridCol>
                <a:gridCol w="1107867">
                  <a:extLst>
                    <a:ext uri="{9D8B030D-6E8A-4147-A177-3AD203B41FA5}">
                      <a16:colId xmlns:a16="http://schemas.microsoft.com/office/drawing/2014/main" val="20002"/>
                    </a:ext>
                  </a:extLst>
                </a:gridCol>
                <a:gridCol w="841494">
                  <a:extLst>
                    <a:ext uri="{9D8B030D-6E8A-4147-A177-3AD203B41FA5}">
                      <a16:colId xmlns:a16="http://schemas.microsoft.com/office/drawing/2014/main" val="20003"/>
                    </a:ext>
                  </a:extLst>
                </a:gridCol>
                <a:gridCol w="764111">
                  <a:extLst>
                    <a:ext uri="{9D8B030D-6E8A-4147-A177-3AD203B41FA5}">
                      <a16:colId xmlns:a16="http://schemas.microsoft.com/office/drawing/2014/main" val="20004"/>
                    </a:ext>
                  </a:extLst>
                </a:gridCol>
                <a:gridCol w="1193126">
                  <a:extLst>
                    <a:ext uri="{9D8B030D-6E8A-4147-A177-3AD203B41FA5}">
                      <a16:colId xmlns:a16="http://schemas.microsoft.com/office/drawing/2014/main" val="296982823"/>
                    </a:ext>
                  </a:extLst>
                </a:gridCol>
                <a:gridCol w="1193126">
                  <a:extLst>
                    <a:ext uri="{9D8B030D-6E8A-4147-A177-3AD203B41FA5}">
                      <a16:colId xmlns:a16="http://schemas.microsoft.com/office/drawing/2014/main" val="503077031"/>
                    </a:ext>
                  </a:extLst>
                </a:gridCol>
                <a:gridCol w="1193126">
                  <a:extLst>
                    <a:ext uri="{9D8B030D-6E8A-4147-A177-3AD203B41FA5}">
                      <a16:colId xmlns:a16="http://schemas.microsoft.com/office/drawing/2014/main" val="3969527221"/>
                    </a:ext>
                  </a:extLst>
                </a:gridCol>
                <a:gridCol w="1193126">
                  <a:extLst>
                    <a:ext uri="{9D8B030D-6E8A-4147-A177-3AD203B41FA5}">
                      <a16:colId xmlns:a16="http://schemas.microsoft.com/office/drawing/2014/main" val="20005"/>
                    </a:ext>
                  </a:extLst>
                </a:gridCol>
                <a:gridCol w="2027380">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调速功能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垂叶机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500w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20.5</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23500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6196885" y="1037572"/>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5782323" y="1091931"/>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602080" y="923274"/>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342901" y="104876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割草机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342901" y="4685207"/>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725504" y="4630848"/>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C427A3DA-6250-4EB9-9943-C9D0A2C3560A}"/>
              </a:ext>
            </a:extLst>
          </p:cNvPr>
          <p:cNvPicPr>
            <a:picLocks noChangeAspect="1"/>
          </p:cNvPicPr>
          <p:nvPr/>
        </p:nvPicPr>
        <p:blipFill>
          <a:blip r:embed="rId3">
            <a:clrChange>
              <a:clrFrom>
                <a:srgbClr val="EEF3FA">
                  <a:alpha val="100000"/>
                </a:srgbClr>
              </a:clrFrom>
              <a:clrTo>
                <a:srgbClr val="EEF3FA">
                  <a:alpha val="100000"/>
                  <a:alpha val="0"/>
                </a:srgbClr>
              </a:clrTo>
            </a:clrChange>
          </a:blip>
          <a:stretch>
            <a:fillRect/>
          </a:stretch>
        </p:blipFill>
        <p:spPr>
          <a:xfrm flipV="1">
            <a:off x="3569651" y="2321918"/>
            <a:ext cx="352375" cy="369331"/>
          </a:xfrm>
          <a:prstGeom prst="rect">
            <a:avLst/>
          </a:prstGeom>
        </p:spPr>
      </p:pic>
      <p:pic>
        <p:nvPicPr>
          <p:cNvPr id="19" name="图片 18">
            <a:extLst>
              <a:ext uri="{FF2B5EF4-FFF2-40B4-BE49-F238E27FC236}">
                <a16:creationId xmlns:a16="http://schemas.microsoft.com/office/drawing/2014/main" id="{A281A633-E6A7-4B82-ACFC-B53AE0AF733D}"/>
              </a:ext>
            </a:extLst>
          </p:cNvPr>
          <p:cNvPicPr>
            <a:picLocks noChangeAspect="1"/>
          </p:cNvPicPr>
          <p:nvPr/>
        </p:nvPicPr>
        <p:blipFill>
          <a:blip r:embed="rId4"/>
          <a:stretch>
            <a:fillRect/>
          </a:stretch>
        </p:blipFill>
        <p:spPr>
          <a:xfrm>
            <a:off x="473207" y="2551040"/>
            <a:ext cx="3497580" cy="1478825"/>
          </a:xfrm>
          <a:prstGeom prst="rect">
            <a:avLst/>
          </a:prstGeom>
        </p:spPr>
      </p:pic>
      <p:pic>
        <p:nvPicPr>
          <p:cNvPr id="20" name="图片 19" descr="产品1">
            <a:extLst>
              <a:ext uri="{FF2B5EF4-FFF2-40B4-BE49-F238E27FC236}">
                <a16:creationId xmlns:a16="http://schemas.microsoft.com/office/drawing/2014/main" id="{2F9FB46F-2A25-4998-8BA4-C9D22245238D}"/>
              </a:ext>
            </a:extLst>
          </p:cNvPr>
          <p:cNvPicPr>
            <a:picLocks noChangeAspect="1"/>
          </p:cNvPicPr>
          <p:nvPr/>
        </p:nvPicPr>
        <p:blipFill>
          <a:blip r:embed="rId5"/>
          <a:stretch>
            <a:fillRect/>
          </a:stretch>
        </p:blipFill>
        <p:spPr>
          <a:xfrm>
            <a:off x="550562" y="1309382"/>
            <a:ext cx="2340746" cy="1336368"/>
          </a:xfrm>
          <a:prstGeom prst="rect">
            <a:avLst/>
          </a:prstGeom>
        </p:spPr>
      </p:pic>
      <p:pic>
        <p:nvPicPr>
          <p:cNvPr id="21" name="图片 20">
            <a:extLst>
              <a:ext uri="{FF2B5EF4-FFF2-40B4-BE49-F238E27FC236}">
                <a16:creationId xmlns:a16="http://schemas.microsoft.com/office/drawing/2014/main" id="{EE7113E7-FD5C-45E5-BFE4-E76EE6D43B53}"/>
              </a:ext>
            </a:extLst>
          </p:cNvPr>
          <p:cNvPicPr>
            <a:picLocks noChangeAspect="1"/>
          </p:cNvPicPr>
          <p:nvPr/>
        </p:nvPicPr>
        <p:blipFill>
          <a:blip r:embed="rId6"/>
          <a:stretch>
            <a:fillRect/>
          </a:stretch>
        </p:blipFill>
        <p:spPr>
          <a:xfrm>
            <a:off x="6495697" y="1510701"/>
            <a:ext cx="3030043" cy="2913979"/>
          </a:xfrm>
          <a:prstGeom prst="rect">
            <a:avLst/>
          </a:prstGeom>
        </p:spPr>
      </p:pic>
      <p:graphicFrame>
        <p:nvGraphicFramePr>
          <p:cNvPr id="23" name="表格 22">
            <a:extLst>
              <a:ext uri="{FF2B5EF4-FFF2-40B4-BE49-F238E27FC236}">
                <a16:creationId xmlns:a16="http://schemas.microsoft.com/office/drawing/2014/main" id="{1895C209-6CB3-4CF7-9862-8598F483FD0C}"/>
              </a:ext>
            </a:extLst>
          </p:cNvPr>
          <p:cNvGraphicFramePr>
            <a:graphicFrameLocks noGrp="1"/>
          </p:cNvGraphicFramePr>
          <p:nvPr>
            <p:extLst>
              <p:ext uri="{D42A27DB-BD31-4B8C-83A1-F6EECF244321}">
                <p14:modId xmlns:p14="http://schemas.microsoft.com/office/powerpoint/2010/main" val="2614112708"/>
              </p:ext>
            </p:extLst>
          </p:nvPr>
        </p:nvGraphicFramePr>
        <p:xfrm>
          <a:off x="342901" y="5242098"/>
          <a:ext cx="10235761" cy="1137830"/>
        </p:xfrm>
        <a:graphic>
          <a:graphicData uri="http://schemas.openxmlformats.org/drawingml/2006/table">
            <a:tbl>
              <a:tblPr firstRow="1" firstCol="1" bandRow="1">
                <a:tableStyleId>{5C22544A-7EE6-4342-B048-85BDC9FD1C3A}</a:tableStyleId>
              </a:tblPr>
              <a:tblGrid>
                <a:gridCol w="1105119">
                  <a:extLst>
                    <a:ext uri="{9D8B030D-6E8A-4147-A177-3AD203B41FA5}">
                      <a16:colId xmlns:a16="http://schemas.microsoft.com/office/drawing/2014/main" val="20000"/>
                    </a:ext>
                  </a:extLst>
                </a:gridCol>
                <a:gridCol w="810412">
                  <a:extLst>
                    <a:ext uri="{9D8B030D-6E8A-4147-A177-3AD203B41FA5}">
                      <a16:colId xmlns:a16="http://schemas.microsoft.com/office/drawing/2014/main" val="20001"/>
                    </a:ext>
                  </a:extLst>
                </a:gridCol>
                <a:gridCol w="1107867">
                  <a:extLst>
                    <a:ext uri="{9D8B030D-6E8A-4147-A177-3AD203B41FA5}">
                      <a16:colId xmlns:a16="http://schemas.microsoft.com/office/drawing/2014/main" val="20002"/>
                    </a:ext>
                  </a:extLst>
                </a:gridCol>
                <a:gridCol w="841494">
                  <a:extLst>
                    <a:ext uri="{9D8B030D-6E8A-4147-A177-3AD203B41FA5}">
                      <a16:colId xmlns:a16="http://schemas.microsoft.com/office/drawing/2014/main" val="20003"/>
                    </a:ext>
                  </a:extLst>
                </a:gridCol>
                <a:gridCol w="764111">
                  <a:extLst>
                    <a:ext uri="{9D8B030D-6E8A-4147-A177-3AD203B41FA5}">
                      <a16:colId xmlns:a16="http://schemas.microsoft.com/office/drawing/2014/main" val="20004"/>
                    </a:ext>
                  </a:extLst>
                </a:gridCol>
                <a:gridCol w="1193126">
                  <a:extLst>
                    <a:ext uri="{9D8B030D-6E8A-4147-A177-3AD203B41FA5}">
                      <a16:colId xmlns:a16="http://schemas.microsoft.com/office/drawing/2014/main" val="296982823"/>
                    </a:ext>
                  </a:extLst>
                </a:gridCol>
                <a:gridCol w="1193126">
                  <a:extLst>
                    <a:ext uri="{9D8B030D-6E8A-4147-A177-3AD203B41FA5}">
                      <a16:colId xmlns:a16="http://schemas.microsoft.com/office/drawing/2014/main" val="503077031"/>
                    </a:ext>
                  </a:extLst>
                </a:gridCol>
                <a:gridCol w="1193126">
                  <a:extLst>
                    <a:ext uri="{9D8B030D-6E8A-4147-A177-3AD203B41FA5}">
                      <a16:colId xmlns:a16="http://schemas.microsoft.com/office/drawing/2014/main" val="20005"/>
                    </a:ext>
                  </a:extLst>
                </a:gridCol>
                <a:gridCol w="2027380">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割草机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20.5</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7000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80672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5924605" y="1144804"/>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5510043" y="119916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669922" y="994409"/>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342901" y="104876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高枝机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339108" y="458342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721711" y="4529066"/>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8C24D67B-4B30-4BB7-AA4D-38F82A5CB9A9}"/>
              </a:ext>
            </a:extLst>
          </p:cNvPr>
          <p:cNvPicPr>
            <a:picLocks noChangeAspect="1"/>
          </p:cNvPicPr>
          <p:nvPr/>
        </p:nvPicPr>
        <p:blipFill>
          <a:blip r:embed="rId3">
            <a:clrChange>
              <a:clrFrom>
                <a:srgbClr val="EEF3FA">
                  <a:alpha val="100000"/>
                </a:srgbClr>
              </a:clrFrom>
              <a:clrTo>
                <a:srgbClr val="EEF3FA">
                  <a:alpha val="100000"/>
                  <a:alpha val="0"/>
                </a:srgbClr>
              </a:clrTo>
            </a:clrChange>
          </a:blip>
          <a:stretch>
            <a:fillRect/>
          </a:stretch>
        </p:blipFill>
        <p:spPr>
          <a:xfrm>
            <a:off x="2822226" y="1485638"/>
            <a:ext cx="888008" cy="930737"/>
          </a:xfrm>
          <a:prstGeom prst="rect">
            <a:avLst/>
          </a:prstGeom>
        </p:spPr>
      </p:pic>
      <p:pic>
        <p:nvPicPr>
          <p:cNvPr id="23" name="图片 22">
            <a:extLst>
              <a:ext uri="{FF2B5EF4-FFF2-40B4-BE49-F238E27FC236}">
                <a16:creationId xmlns:a16="http://schemas.microsoft.com/office/drawing/2014/main" id="{93EA3C5C-C7D7-4ACE-A694-835AA917414F}"/>
              </a:ext>
            </a:extLst>
          </p:cNvPr>
          <p:cNvPicPr>
            <a:picLocks noChangeAspect="1"/>
          </p:cNvPicPr>
          <p:nvPr/>
        </p:nvPicPr>
        <p:blipFill>
          <a:blip r:embed="rId4"/>
          <a:stretch>
            <a:fillRect/>
          </a:stretch>
        </p:blipFill>
        <p:spPr>
          <a:xfrm>
            <a:off x="599721" y="2731809"/>
            <a:ext cx="3110513" cy="1455042"/>
          </a:xfrm>
          <a:prstGeom prst="rect">
            <a:avLst/>
          </a:prstGeom>
        </p:spPr>
      </p:pic>
      <p:pic>
        <p:nvPicPr>
          <p:cNvPr id="24" name="图片 23" descr="产品2">
            <a:extLst>
              <a:ext uri="{FF2B5EF4-FFF2-40B4-BE49-F238E27FC236}">
                <a16:creationId xmlns:a16="http://schemas.microsoft.com/office/drawing/2014/main" id="{29A658DD-7889-415B-B6EF-BAA47E624240}"/>
              </a:ext>
            </a:extLst>
          </p:cNvPr>
          <p:cNvPicPr>
            <a:picLocks noChangeAspect="1"/>
          </p:cNvPicPr>
          <p:nvPr/>
        </p:nvPicPr>
        <p:blipFill>
          <a:blip r:embed="rId5"/>
          <a:stretch>
            <a:fillRect/>
          </a:stretch>
        </p:blipFill>
        <p:spPr>
          <a:xfrm>
            <a:off x="635802" y="1337418"/>
            <a:ext cx="1973601" cy="1287552"/>
          </a:xfrm>
          <a:prstGeom prst="rect">
            <a:avLst/>
          </a:prstGeom>
        </p:spPr>
      </p:pic>
      <p:pic>
        <p:nvPicPr>
          <p:cNvPr id="25" name="图片 24">
            <a:extLst>
              <a:ext uri="{FF2B5EF4-FFF2-40B4-BE49-F238E27FC236}">
                <a16:creationId xmlns:a16="http://schemas.microsoft.com/office/drawing/2014/main" id="{CE76BD47-E54B-4160-9EC7-AEFCF382B9DE}"/>
              </a:ext>
            </a:extLst>
          </p:cNvPr>
          <p:cNvPicPr>
            <a:picLocks noChangeAspect="1"/>
          </p:cNvPicPr>
          <p:nvPr/>
        </p:nvPicPr>
        <p:blipFill>
          <a:blip r:embed="rId6"/>
          <a:stretch>
            <a:fillRect/>
          </a:stretch>
        </p:blipFill>
        <p:spPr>
          <a:xfrm>
            <a:off x="5733085" y="1736771"/>
            <a:ext cx="5265281" cy="2617349"/>
          </a:xfrm>
          <a:prstGeom prst="rect">
            <a:avLst/>
          </a:prstGeom>
        </p:spPr>
      </p:pic>
      <p:graphicFrame>
        <p:nvGraphicFramePr>
          <p:cNvPr id="19" name="表格 18">
            <a:extLst>
              <a:ext uri="{FF2B5EF4-FFF2-40B4-BE49-F238E27FC236}">
                <a16:creationId xmlns:a16="http://schemas.microsoft.com/office/drawing/2014/main" id="{4E81F33E-2C3F-4AF6-B592-7143CA29C614}"/>
              </a:ext>
            </a:extLst>
          </p:cNvPr>
          <p:cNvGraphicFramePr>
            <a:graphicFrameLocks noGrp="1"/>
          </p:cNvGraphicFramePr>
          <p:nvPr>
            <p:extLst>
              <p:ext uri="{D42A27DB-BD31-4B8C-83A1-F6EECF244321}">
                <p14:modId xmlns:p14="http://schemas.microsoft.com/office/powerpoint/2010/main" val="272590379"/>
              </p:ext>
            </p:extLst>
          </p:nvPr>
        </p:nvGraphicFramePr>
        <p:xfrm>
          <a:off x="339108" y="5189566"/>
          <a:ext cx="11428887" cy="1137830"/>
        </p:xfrm>
        <a:graphic>
          <a:graphicData uri="http://schemas.openxmlformats.org/drawingml/2006/table">
            <a:tbl>
              <a:tblPr firstRow="1" firstCol="1" bandRow="1">
                <a:tableStyleId>{5C22544A-7EE6-4342-B048-85BDC9FD1C3A}</a:tableStyleId>
              </a:tblPr>
              <a:tblGrid>
                <a:gridCol w="1105119">
                  <a:extLst>
                    <a:ext uri="{9D8B030D-6E8A-4147-A177-3AD203B41FA5}">
                      <a16:colId xmlns:a16="http://schemas.microsoft.com/office/drawing/2014/main" val="20000"/>
                    </a:ext>
                  </a:extLst>
                </a:gridCol>
                <a:gridCol w="810412">
                  <a:extLst>
                    <a:ext uri="{9D8B030D-6E8A-4147-A177-3AD203B41FA5}">
                      <a16:colId xmlns:a16="http://schemas.microsoft.com/office/drawing/2014/main" val="20001"/>
                    </a:ext>
                  </a:extLst>
                </a:gridCol>
                <a:gridCol w="1107867">
                  <a:extLst>
                    <a:ext uri="{9D8B030D-6E8A-4147-A177-3AD203B41FA5}">
                      <a16:colId xmlns:a16="http://schemas.microsoft.com/office/drawing/2014/main" val="20002"/>
                    </a:ext>
                  </a:extLst>
                </a:gridCol>
                <a:gridCol w="841494">
                  <a:extLst>
                    <a:ext uri="{9D8B030D-6E8A-4147-A177-3AD203B41FA5}">
                      <a16:colId xmlns:a16="http://schemas.microsoft.com/office/drawing/2014/main" val="20003"/>
                    </a:ext>
                  </a:extLst>
                </a:gridCol>
                <a:gridCol w="764111">
                  <a:extLst>
                    <a:ext uri="{9D8B030D-6E8A-4147-A177-3AD203B41FA5}">
                      <a16:colId xmlns:a16="http://schemas.microsoft.com/office/drawing/2014/main" val="20004"/>
                    </a:ext>
                  </a:extLst>
                </a:gridCol>
                <a:gridCol w="1193126">
                  <a:extLst>
                    <a:ext uri="{9D8B030D-6E8A-4147-A177-3AD203B41FA5}">
                      <a16:colId xmlns:a16="http://schemas.microsoft.com/office/drawing/2014/main" val="296982823"/>
                    </a:ext>
                  </a:extLst>
                </a:gridCol>
                <a:gridCol w="1193126">
                  <a:extLst>
                    <a:ext uri="{9D8B030D-6E8A-4147-A177-3AD203B41FA5}">
                      <a16:colId xmlns:a16="http://schemas.microsoft.com/office/drawing/2014/main" val="503077031"/>
                    </a:ext>
                  </a:extLst>
                </a:gridCol>
                <a:gridCol w="1193126">
                  <a:extLst>
                    <a:ext uri="{9D8B030D-6E8A-4147-A177-3AD203B41FA5}">
                      <a16:colId xmlns:a16="http://schemas.microsoft.com/office/drawing/2014/main" val="3969527221"/>
                    </a:ext>
                  </a:extLst>
                </a:gridCol>
                <a:gridCol w="1193126">
                  <a:extLst>
                    <a:ext uri="{9D8B030D-6E8A-4147-A177-3AD203B41FA5}">
                      <a16:colId xmlns:a16="http://schemas.microsoft.com/office/drawing/2014/main" val="20005"/>
                    </a:ext>
                  </a:extLst>
                </a:gridCol>
                <a:gridCol w="2027380">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调速功能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高枝机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20.5</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18000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三挡调速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4476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 y="32647"/>
            <a:ext cx="2271623" cy="797348"/>
            <a:chOff x="-1" y="-5751"/>
            <a:chExt cx="2271623" cy="874143"/>
          </a:xfrm>
        </p:grpSpPr>
        <p:sp>
          <p:nvSpPr>
            <p:cNvPr id="54" name="五边形 24"/>
            <p:cNvSpPr/>
            <p:nvPr/>
          </p:nvSpPr>
          <p:spPr>
            <a:xfrm>
              <a:off x="-1" y="-5751"/>
              <a:ext cx="2271623" cy="874143"/>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43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56" name="五边形 24"/>
            <p:cNvSpPr/>
            <p:nvPr/>
          </p:nvSpPr>
          <p:spPr>
            <a:xfrm>
              <a:off x="0" y="0"/>
              <a:ext cx="2247900" cy="838200"/>
            </a:xfrm>
            <a:custGeom>
              <a:avLst/>
              <a:gdLst>
                <a:gd name="connsiteX0" fmla="*/ 0 w 2641600"/>
                <a:gd name="connsiteY0" fmla="*/ 0 h 787400"/>
                <a:gd name="connsiteX1" fmla="*/ 2247900 w 2641600"/>
                <a:gd name="connsiteY1" fmla="*/ 0 h 787400"/>
                <a:gd name="connsiteX2" fmla="*/ 2641600 w 2641600"/>
                <a:gd name="connsiteY2" fmla="*/ 393700 h 787400"/>
                <a:gd name="connsiteX3" fmla="*/ 2247900 w 2641600"/>
                <a:gd name="connsiteY3" fmla="*/ 787400 h 787400"/>
                <a:gd name="connsiteX4" fmla="*/ 0 w 2641600"/>
                <a:gd name="connsiteY4" fmla="*/ 787400 h 787400"/>
                <a:gd name="connsiteX5" fmla="*/ 0 w 2641600"/>
                <a:gd name="connsiteY5" fmla="*/ 0 h 787400"/>
                <a:gd name="connsiteX0-1" fmla="*/ 0 w 2247900"/>
                <a:gd name="connsiteY0-2" fmla="*/ 0 h 787400"/>
                <a:gd name="connsiteX1-3" fmla="*/ 2247900 w 2247900"/>
                <a:gd name="connsiteY1-4" fmla="*/ 0 h 787400"/>
                <a:gd name="connsiteX2-5" fmla="*/ 2247900 w 2247900"/>
                <a:gd name="connsiteY2-6" fmla="*/ 787400 h 787400"/>
                <a:gd name="connsiteX3-7" fmla="*/ 0 w 2247900"/>
                <a:gd name="connsiteY3-8" fmla="*/ 787400 h 787400"/>
                <a:gd name="connsiteX4-9" fmla="*/ 0 w 2247900"/>
                <a:gd name="connsiteY4-10" fmla="*/ 0 h 787400"/>
                <a:gd name="connsiteX0-11" fmla="*/ 0 w 2247900"/>
                <a:gd name="connsiteY0-12" fmla="*/ 0 h 787400"/>
                <a:gd name="connsiteX1-13" fmla="*/ 2158690 w 2247900"/>
                <a:gd name="connsiteY1-14" fmla="*/ 0 h 787400"/>
                <a:gd name="connsiteX2-15" fmla="*/ 2247900 w 2247900"/>
                <a:gd name="connsiteY2-16" fmla="*/ 787400 h 787400"/>
                <a:gd name="connsiteX3-17" fmla="*/ 0 w 2247900"/>
                <a:gd name="connsiteY3-18" fmla="*/ 787400 h 787400"/>
                <a:gd name="connsiteX4-19" fmla="*/ 0 w 2247900"/>
                <a:gd name="connsiteY4-20" fmla="*/ 0 h 7874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47900" h="787400">
                  <a:moveTo>
                    <a:pt x="0" y="0"/>
                  </a:moveTo>
                  <a:lnTo>
                    <a:pt x="2158690" y="0"/>
                  </a:lnTo>
                  <a:lnTo>
                    <a:pt x="2247900" y="787400"/>
                  </a:lnTo>
                  <a:lnTo>
                    <a:pt x="0" y="787400"/>
                  </a:lnTo>
                  <a:lnTo>
                    <a:pt x="0" y="0"/>
                  </a:lnTo>
                  <a:close/>
                </a:path>
              </a:pathLst>
            </a:custGeom>
            <a:solidFill>
              <a:srgbClr val="E5583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grpSp>
      <p:sp>
        <p:nvSpPr>
          <p:cNvPr id="59" name="TextBox 58"/>
          <p:cNvSpPr txBox="1"/>
          <p:nvPr/>
        </p:nvSpPr>
        <p:spPr>
          <a:xfrm>
            <a:off x="177553" y="169711"/>
            <a:ext cx="3954262"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公司简介</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组合 11"/>
          <p:cNvGrpSpPr/>
          <p:nvPr/>
        </p:nvGrpSpPr>
        <p:grpSpPr>
          <a:xfrm>
            <a:off x="1042738" y="2303107"/>
            <a:ext cx="10106525" cy="4081088"/>
            <a:chOff x="1042739" y="2058271"/>
            <a:chExt cx="10106525" cy="4081088"/>
          </a:xfrm>
        </p:grpSpPr>
        <p:sp>
          <p:nvSpPr>
            <p:cNvPr id="19" name="矩形 18"/>
            <p:cNvSpPr/>
            <p:nvPr/>
          </p:nvSpPr>
          <p:spPr>
            <a:xfrm>
              <a:off x="1042739" y="2132314"/>
              <a:ext cx="10106525" cy="4007045"/>
            </a:xfrm>
            <a:prstGeom prst="rect">
              <a:avLst/>
            </a:prstGeom>
            <a:solidFill>
              <a:schemeClr val="bg1">
                <a:lumMod val="6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1865">
                <a:solidFill>
                  <a:prstClr val="white"/>
                </a:solidFill>
              </a:endParaRPr>
            </a:p>
          </p:txBody>
        </p:sp>
        <p:sp>
          <p:nvSpPr>
            <p:cNvPr id="20" name="矩形 19"/>
            <p:cNvSpPr/>
            <p:nvPr/>
          </p:nvSpPr>
          <p:spPr>
            <a:xfrm>
              <a:off x="1177638" y="2058271"/>
              <a:ext cx="9836727" cy="3958560"/>
            </a:xfrm>
            <a:prstGeom prst="rect">
              <a:avLst/>
            </a:prstGeom>
            <a:solidFill>
              <a:srgbClr val="3E4E6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1865" dirty="0">
                <a:solidFill>
                  <a:prstClr val="white"/>
                </a:solidFill>
              </a:endParaRPr>
            </a:p>
          </p:txBody>
        </p:sp>
      </p:grpSp>
      <p:sp>
        <p:nvSpPr>
          <p:cNvPr id="13" name="TextBox 9"/>
          <p:cNvSpPr>
            <a:spLocks noChangeArrowheads="1"/>
          </p:cNvSpPr>
          <p:nvPr/>
        </p:nvSpPr>
        <p:spPr bwMode="auto">
          <a:xfrm>
            <a:off x="1285285" y="2875879"/>
            <a:ext cx="9621429" cy="346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       重庆建兴智能仪表有限责任</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公司成立于</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2002</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年</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，是</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一家专业从事</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锂电手持电动工具、新能源园林工具等</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电子产品研发、生产、销售为一体的</a:t>
            </a:r>
            <a:r>
              <a:rPr lang="zh-CN" altLang="en-US" sz="1400" dirty="0">
                <a:solidFill>
                  <a:schemeClr val="bg1"/>
                </a:solidFill>
                <a:latin typeface="微软雅黑" panose="020B0503020204020204" pitchFamily="34" charset="-122"/>
                <a:ea typeface="微软雅黑" panose="020B0503020204020204" pitchFamily="34" charset="-122"/>
              </a:rPr>
              <a:t>高新技术企业，公司</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专业</a:t>
            </a:r>
            <a:r>
              <a:rPr lang="zh-CN" altLang="en-US" sz="1400" dirty="0">
                <a:solidFill>
                  <a:schemeClr val="bg1"/>
                </a:solidFill>
                <a:latin typeface="微软雅黑" panose="020B0503020204020204" pitchFamily="34" charset="-122"/>
                <a:ea typeface="微软雅黑" panose="020B0503020204020204" pitchFamily="34" charset="-122"/>
              </a:rPr>
              <a:t>为客户提供深度定制的整体技术解决方案和服务。 </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公司拥有全自动贴装设备、全自动插件机、注塑机、机械手自动测试台、震动试验台、高低温试验箱、淋雨试验设备等先进的生产、检测、试验设备，</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产品先后通过了</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CSA</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认证、</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 UL</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认证</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CE</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认证，并于</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2018</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年</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5</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月通过了</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IATF 16949</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质量系统</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公司</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现</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有职工</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200</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多人</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，其中</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大专</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本科以上学历</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占</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30%</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，各类专业技术人员达</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40</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人</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年产能达</a:t>
            </a:r>
            <a:r>
              <a:rPr lang="en-US"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2000</a:t>
            </a:r>
            <a:r>
              <a:rPr lang="zh-CN" altLang="zh-CN"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万台套</a:t>
            </a:r>
            <a:r>
              <a:rPr lang="zh-CN" altLang="en-US" sz="14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400" dirty="0">
                <a:solidFill>
                  <a:srgbClr val="FFFFFF"/>
                </a:solidFill>
                <a:latin typeface="微软雅黑" panose="020B0503020204020204" pitchFamily="34" charset="-122"/>
                <a:ea typeface="微软雅黑" panose="020B0503020204020204" pitchFamily="34" charset="-122"/>
              </a:rPr>
              <a:t>公司以市场为引导，深耕电动工具类配套市场，为客户提供更具竞争力的产品方案、配套系统及整体解决方案，目前公司的电动工具类的无传感器直流无刷电机方案已在市场上得到广泛应用。</a:t>
            </a:r>
          </a:p>
          <a:p>
            <a:pPr>
              <a:lnSpc>
                <a:spcPct val="150000"/>
              </a:lnSpc>
            </a:pPr>
            <a:endParaRPr lang="en-US" altLang="zh-CN" sz="12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a:p>
            <a:pPr>
              <a:lnSpc>
                <a:spcPct val="150000"/>
              </a:lnSpc>
            </a:pPr>
            <a:endParaRPr lang="en-US" altLang="zh-CN" sz="1200" dirty="0">
              <a:solidFill>
                <a:schemeClr val="bg1"/>
              </a:solidFill>
              <a:latin typeface="微软雅黑" panose="020B0503020204020204" pitchFamily="34" charset="-122"/>
              <a:ea typeface="微软雅黑" panose="020B0503020204020204" pitchFamily="34" charset="-122"/>
              <a:cs typeface="Arial Unicode MS" panose="020B0604020202020204" pitchFamily="34" charset="-122"/>
            </a:endParaRPr>
          </a:p>
          <a:p>
            <a:pPr>
              <a:lnSpc>
                <a:spcPct val="150000"/>
              </a:lnSpc>
            </a:pPr>
            <a:endParaRPr lang="zh-CN" altLang="en-US" sz="1200" dirty="0">
              <a:solidFill>
                <a:srgbClr val="FFFFFF"/>
              </a:solidFill>
              <a:latin typeface="微软雅黑" panose="020B0503020204020204" pitchFamily="34" charset="-122"/>
              <a:ea typeface="微软雅黑" panose="020B0503020204020204" pitchFamily="34" charset="-122"/>
            </a:endParaRPr>
          </a:p>
          <a:p>
            <a:pPr>
              <a:lnSpc>
                <a:spcPct val="150000"/>
              </a:lnSpc>
            </a:pPr>
            <a:r>
              <a:rPr lang="zh-CN" altLang="en-US" sz="1200" dirty="0">
                <a:solidFill>
                  <a:srgbClr val="FFFFFF"/>
                </a:solidFill>
                <a:latin typeface="微软雅黑" panose="020B0503020204020204" pitchFamily="34" charset="-122"/>
                <a:ea typeface="微软雅黑" panose="020B0503020204020204" pitchFamily="34" charset="-122"/>
              </a:rPr>
              <a:t>    </a:t>
            </a:r>
          </a:p>
        </p:txBody>
      </p:sp>
      <p:sp>
        <p:nvSpPr>
          <p:cNvPr id="14" name="矩形 13"/>
          <p:cNvSpPr/>
          <p:nvPr/>
        </p:nvSpPr>
        <p:spPr bwMode="auto">
          <a:xfrm>
            <a:off x="8222244" y="1326067"/>
            <a:ext cx="2105920" cy="1527947"/>
          </a:xfrm>
          <a:prstGeom prst="rect">
            <a:avLst/>
          </a:prstGeom>
          <a:blipFill>
            <a:blip r:embed="rId2" cstate="print"/>
            <a:srcRect/>
            <a:stretch>
              <a:fillRect/>
            </a:stretch>
          </a:blipFill>
          <a:ln w="101600">
            <a:solidFill>
              <a:srgbClr val="FFFFFF"/>
            </a:solidFill>
            <a:miter lim="800000"/>
          </a:ln>
          <a:effectLst>
            <a:outerShdw blurRad="50800" dist="38100" dir="13500000" algn="br" rotWithShape="0">
              <a:prstClr val="black">
                <a:alpha val="40000"/>
              </a:prstClr>
            </a:outerShdw>
          </a:effectLst>
        </p:spPr>
        <p:txBody>
          <a:bodyPr vert="horz" wrap="square" lIns="121912" tIns="60956" rIns="121912" bIns="60956" numCol="1" rtlCol="0"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565" fontAlgn="base">
              <a:spcBef>
                <a:spcPct val="0"/>
              </a:spcBef>
              <a:spcAft>
                <a:spcPct val="0"/>
              </a:spcAft>
            </a:pPr>
            <a:endParaRPr lang="zh-CN" altLang="en-US" sz="2400" dirty="0">
              <a:solidFill>
                <a:prstClr val="black"/>
              </a:solidFill>
              <a:latin typeface="Arial" panose="020B0604020202020204" pitchFamily="34" charset="0"/>
            </a:endParaRPr>
          </a:p>
        </p:txBody>
      </p:sp>
      <p:sp>
        <p:nvSpPr>
          <p:cNvPr id="15" name="矩形 14"/>
          <p:cNvSpPr/>
          <p:nvPr/>
        </p:nvSpPr>
        <p:spPr>
          <a:xfrm flipH="1">
            <a:off x="1177635" y="1326067"/>
            <a:ext cx="6909710" cy="1014062"/>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1" name="灯片编号占位符 2"/>
          <p:cNvSpPr>
            <a:spLocks noGrp="1"/>
          </p:cNvSpPr>
          <p:nvPr>
            <p:ph type="sldNum" sz="quarter" idx="12"/>
          </p:nvPr>
        </p:nvSpPr>
        <p:spPr>
          <a:xfrm>
            <a:off x="9019942" y="6528707"/>
            <a:ext cx="2743200" cy="241937"/>
          </a:xfrm>
        </p:spPr>
        <p:txBody>
          <a:bodyPr/>
          <a:lstStyle/>
          <a:p>
            <a:fld id="{D72A3383-2BCE-4151-B7C5-860088FF05D4}" type="slidenum">
              <a:rPr lang="zh-CN" altLang="en-US" smtClean="0"/>
              <a:t>2</a:t>
            </a:fld>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6990309" y="1093959"/>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6575747" y="114831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1327896" y="1059531"/>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914363" y="107681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电链锯</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853818" y="4571797"/>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1236421" y="4517438"/>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05D6EAAE-470F-4B2E-B6E3-D47556E6BEB3}"/>
              </a:ext>
            </a:extLst>
          </p:cNvPr>
          <p:cNvPicPr>
            <a:picLocks noChangeAspect="1"/>
          </p:cNvPicPr>
          <p:nvPr/>
        </p:nvPicPr>
        <p:blipFill>
          <a:blip r:embed="rId3">
            <a:clrChange>
              <a:clrFrom>
                <a:srgbClr val="EEF3FA">
                  <a:alpha val="100000"/>
                </a:srgbClr>
              </a:clrFrom>
              <a:clrTo>
                <a:srgbClr val="EEF3FA">
                  <a:alpha val="100000"/>
                  <a:alpha val="0"/>
                </a:srgbClr>
              </a:clrTo>
            </a:clrChange>
          </a:blip>
          <a:stretch>
            <a:fillRect/>
          </a:stretch>
        </p:blipFill>
        <p:spPr>
          <a:xfrm>
            <a:off x="4088760" y="1688608"/>
            <a:ext cx="1043548" cy="1093761"/>
          </a:xfrm>
          <a:prstGeom prst="rect">
            <a:avLst/>
          </a:prstGeom>
        </p:spPr>
      </p:pic>
      <p:pic>
        <p:nvPicPr>
          <p:cNvPr id="22" name="图片 21">
            <a:extLst>
              <a:ext uri="{FF2B5EF4-FFF2-40B4-BE49-F238E27FC236}">
                <a16:creationId xmlns:a16="http://schemas.microsoft.com/office/drawing/2014/main" id="{61AE3BC4-0045-43D2-A563-15C8FA97F12E}"/>
              </a:ext>
            </a:extLst>
          </p:cNvPr>
          <p:cNvPicPr>
            <a:picLocks noChangeAspect="1"/>
          </p:cNvPicPr>
          <p:nvPr/>
        </p:nvPicPr>
        <p:blipFill>
          <a:blip r:embed="rId4"/>
          <a:stretch>
            <a:fillRect/>
          </a:stretch>
        </p:blipFill>
        <p:spPr>
          <a:xfrm>
            <a:off x="1405796" y="2970253"/>
            <a:ext cx="2805244" cy="1293188"/>
          </a:xfrm>
          <a:prstGeom prst="rect">
            <a:avLst/>
          </a:prstGeom>
        </p:spPr>
      </p:pic>
      <p:pic>
        <p:nvPicPr>
          <p:cNvPr id="29" name="图片 28" descr="产品6">
            <a:extLst>
              <a:ext uri="{FF2B5EF4-FFF2-40B4-BE49-F238E27FC236}">
                <a16:creationId xmlns:a16="http://schemas.microsoft.com/office/drawing/2014/main" id="{7344CA0A-DDE9-429E-B5E2-7B994E383515}"/>
              </a:ext>
            </a:extLst>
          </p:cNvPr>
          <p:cNvPicPr>
            <a:picLocks noChangeAspect="1"/>
          </p:cNvPicPr>
          <p:nvPr/>
        </p:nvPicPr>
        <p:blipFill>
          <a:blip r:embed="rId5"/>
          <a:stretch>
            <a:fillRect/>
          </a:stretch>
        </p:blipFill>
        <p:spPr>
          <a:xfrm>
            <a:off x="1243539" y="1718430"/>
            <a:ext cx="1850496" cy="1124303"/>
          </a:xfrm>
          <a:prstGeom prst="rect">
            <a:avLst/>
          </a:prstGeom>
        </p:spPr>
      </p:pic>
      <p:pic>
        <p:nvPicPr>
          <p:cNvPr id="30" name="图片 29">
            <a:extLst>
              <a:ext uri="{FF2B5EF4-FFF2-40B4-BE49-F238E27FC236}">
                <a16:creationId xmlns:a16="http://schemas.microsoft.com/office/drawing/2014/main" id="{7AED5AE2-0905-4F15-BF80-945272937DAD}"/>
              </a:ext>
            </a:extLst>
          </p:cNvPr>
          <p:cNvPicPr>
            <a:picLocks noChangeAspect="1"/>
          </p:cNvPicPr>
          <p:nvPr/>
        </p:nvPicPr>
        <p:blipFill>
          <a:blip r:embed="rId6"/>
          <a:stretch>
            <a:fillRect/>
          </a:stretch>
        </p:blipFill>
        <p:spPr>
          <a:xfrm>
            <a:off x="6706053" y="1809785"/>
            <a:ext cx="3187838" cy="2320935"/>
          </a:xfrm>
          <a:prstGeom prst="rect">
            <a:avLst/>
          </a:prstGeom>
        </p:spPr>
      </p:pic>
      <p:graphicFrame>
        <p:nvGraphicFramePr>
          <p:cNvPr id="32" name="表格 31">
            <a:extLst>
              <a:ext uri="{FF2B5EF4-FFF2-40B4-BE49-F238E27FC236}">
                <a16:creationId xmlns:a16="http://schemas.microsoft.com/office/drawing/2014/main" id="{E1FB0987-00FC-4F8B-9873-22C59F762D25}"/>
              </a:ext>
            </a:extLst>
          </p:cNvPr>
          <p:cNvGraphicFramePr>
            <a:graphicFrameLocks noGrp="1"/>
          </p:cNvGraphicFramePr>
          <p:nvPr>
            <p:extLst>
              <p:ext uri="{D42A27DB-BD31-4B8C-83A1-F6EECF244321}">
                <p14:modId xmlns:p14="http://schemas.microsoft.com/office/powerpoint/2010/main" val="73653506"/>
              </p:ext>
            </p:extLst>
          </p:nvPr>
        </p:nvGraphicFramePr>
        <p:xfrm>
          <a:off x="342901" y="5140767"/>
          <a:ext cx="11428887" cy="1137830"/>
        </p:xfrm>
        <a:graphic>
          <a:graphicData uri="http://schemas.openxmlformats.org/drawingml/2006/table">
            <a:tbl>
              <a:tblPr firstRow="1" firstCol="1" bandRow="1">
                <a:tableStyleId>{5C22544A-7EE6-4342-B048-85BDC9FD1C3A}</a:tableStyleId>
              </a:tblPr>
              <a:tblGrid>
                <a:gridCol w="1105119">
                  <a:extLst>
                    <a:ext uri="{9D8B030D-6E8A-4147-A177-3AD203B41FA5}">
                      <a16:colId xmlns:a16="http://schemas.microsoft.com/office/drawing/2014/main" val="20000"/>
                    </a:ext>
                  </a:extLst>
                </a:gridCol>
                <a:gridCol w="810412">
                  <a:extLst>
                    <a:ext uri="{9D8B030D-6E8A-4147-A177-3AD203B41FA5}">
                      <a16:colId xmlns:a16="http://schemas.microsoft.com/office/drawing/2014/main" val="20001"/>
                    </a:ext>
                  </a:extLst>
                </a:gridCol>
                <a:gridCol w="1107867">
                  <a:extLst>
                    <a:ext uri="{9D8B030D-6E8A-4147-A177-3AD203B41FA5}">
                      <a16:colId xmlns:a16="http://schemas.microsoft.com/office/drawing/2014/main" val="20002"/>
                    </a:ext>
                  </a:extLst>
                </a:gridCol>
                <a:gridCol w="841494">
                  <a:extLst>
                    <a:ext uri="{9D8B030D-6E8A-4147-A177-3AD203B41FA5}">
                      <a16:colId xmlns:a16="http://schemas.microsoft.com/office/drawing/2014/main" val="20003"/>
                    </a:ext>
                  </a:extLst>
                </a:gridCol>
                <a:gridCol w="764111">
                  <a:extLst>
                    <a:ext uri="{9D8B030D-6E8A-4147-A177-3AD203B41FA5}">
                      <a16:colId xmlns:a16="http://schemas.microsoft.com/office/drawing/2014/main" val="20004"/>
                    </a:ext>
                  </a:extLst>
                </a:gridCol>
                <a:gridCol w="1193126">
                  <a:extLst>
                    <a:ext uri="{9D8B030D-6E8A-4147-A177-3AD203B41FA5}">
                      <a16:colId xmlns:a16="http://schemas.microsoft.com/office/drawing/2014/main" val="296982823"/>
                    </a:ext>
                  </a:extLst>
                </a:gridCol>
                <a:gridCol w="1193126">
                  <a:extLst>
                    <a:ext uri="{9D8B030D-6E8A-4147-A177-3AD203B41FA5}">
                      <a16:colId xmlns:a16="http://schemas.microsoft.com/office/drawing/2014/main" val="503077031"/>
                    </a:ext>
                  </a:extLst>
                </a:gridCol>
                <a:gridCol w="1193126">
                  <a:extLst>
                    <a:ext uri="{9D8B030D-6E8A-4147-A177-3AD203B41FA5}">
                      <a16:colId xmlns:a16="http://schemas.microsoft.com/office/drawing/2014/main" val="3969527221"/>
                    </a:ext>
                  </a:extLst>
                </a:gridCol>
                <a:gridCol w="1193126">
                  <a:extLst>
                    <a:ext uri="{9D8B030D-6E8A-4147-A177-3AD203B41FA5}">
                      <a16:colId xmlns:a16="http://schemas.microsoft.com/office/drawing/2014/main" val="20005"/>
                    </a:ext>
                  </a:extLst>
                </a:gridCol>
                <a:gridCol w="2027380">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调速功能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高枝机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800w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30</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7000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09267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7124958" y="1054579"/>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6710396" y="1108938"/>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1116985" y="965694"/>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725504" y="102005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扫雪机</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791279" y="4614340"/>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1173882" y="4559981"/>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4D9EC40D-4386-4257-BB9C-B2DF3B499459}"/>
              </a:ext>
            </a:extLst>
          </p:cNvPr>
          <p:cNvPicPr>
            <a:picLocks noChangeAspect="1"/>
          </p:cNvPicPr>
          <p:nvPr/>
        </p:nvPicPr>
        <p:blipFill>
          <a:blip r:embed="rId3">
            <a:clrChange>
              <a:clrFrom>
                <a:srgbClr val="EEF3FA">
                  <a:alpha val="100000"/>
                </a:srgbClr>
              </a:clrFrom>
              <a:clrTo>
                <a:srgbClr val="EEF3FA">
                  <a:alpha val="100000"/>
                  <a:alpha val="0"/>
                </a:srgbClr>
              </a:clrTo>
            </a:clrChange>
          </a:blip>
          <a:stretch>
            <a:fillRect/>
          </a:stretch>
        </p:blipFill>
        <p:spPr>
          <a:xfrm>
            <a:off x="3787054" y="1510273"/>
            <a:ext cx="809242" cy="848181"/>
          </a:xfrm>
          <a:prstGeom prst="rect">
            <a:avLst/>
          </a:prstGeom>
        </p:spPr>
      </p:pic>
      <p:pic>
        <p:nvPicPr>
          <p:cNvPr id="18" name="图片 17">
            <a:extLst>
              <a:ext uri="{FF2B5EF4-FFF2-40B4-BE49-F238E27FC236}">
                <a16:creationId xmlns:a16="http://schemas.microsoft.com/office/drawing/2014/main" id="{FF61D437-FF6C-4A0A-B10E-6F9A384192D5}"/>
              </a:ext>
            </a:extLst>
          </p:cNvPr>
          <p:cNvPicPr>
            <a:picLocks noChangeAspect="1"/>
          </p:cNvPicPr>
          <p:nvPr/>
        </p:nvPicPr>
        <p:blipFill>
          <a:blip r:embed="rId4"/>
          <a:stretch>
            <a:fillRect/>
          </a:stretch>
        </p:blipFill>
        <p:spPr>
          <a:xfrm>
            <a:off x="1260729" y="2611972"/>
            <a:ext cx="3090744" cy="1404990"/>
          </a:xfrm>
          <a:prstGeom prst="rect">
            <a:avLst/>
          </a:prstGeom>
        </p:spPr>
      </p:pic>
      <p:pic>
        <p:nvPicPr>
          <p:cNvPr id="19" name="图片 18" descr="产品1">
            <a:extLst>
              <a:ext uri="{FF2B5EF4-FFF2-40B4-BE49-F238E27FC236}">
                <a16:creationId xmlns:a16="http://schemas.microsoft.com/office/drawing/2014/main" id="{747EE0B5-7CC7-4935-8715-2EF8D51A7BC1}"/>
              </a:ext>
            </a:extLst>
          </p:cNvPr>
          <p:cNvPicPr>
            <a:picLocks noChangeAspect="1"/>
          </p:cNvPicPr>
          <p:nvPr/>
        </p:nvPicPr>
        <p:blipFill>
          <a:blip r:embed="rId5"/>
          <a:stretch>
            <a:fillRect/>
          </a:stretch>
        </p:blipFill>
        <p:spPr>
          <a:xfrm>
            <a:off x="1044670" y="1510273"/>
            <a:ext cx="1929705" cy="1101699"/>
          </a:xfrm>
          <a:prstGeom prst="rect">
            <a:avLst/>
          </a:prstGeom>
        </p:spPr>
      </p:pic>
      <p:pic>
        <p:nvPicPr>
          <p:cNvPr id="20" name="图片 19">
            <a:extLst>
              <a:ext uri="{FF2B5EF4-FFF2-40B4-BE49-F238E27FC236}">
                <a16:creationId xmlns:a16="http://schemas.microsoft.com/office/drawing/2014/main" id="{92E5328D-E33A-45B0-902E-220215EF7EE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840702" y="1825784"/>
            <a:ext cx="2729426" cy="2326415"/>
          </a:xfrm>
          <a:prstGeom prst="rect">
            <a:avLst/>
          </a:prstGeom>
        </p:spPr>
      </p:pic>
      <p:graphicFrame>
        <p:nvGraphicFramePr>
          <p:cNvPr id="24" name="表格 23">
            <a:extLst>
              <a:ext uri="{FF2B5EF4-FFF2-40B4-BE49-F238E27FC236}">
                <a16:creationId xmlns:a16="http://schemas.microsoft.com/office/drawing/2014/main" id="{03F33930-C8F5-47B3-8480-4DD3B0D98288}"/>
              </a:ext>
            </a:extLst>
          </p:cNvPr>
          <p:cNvGraphicFramePr>
            <a:graphicFrameLocks noGrp="1"/>
          </p:cNvGraphicFramePr>
          <p:nvPr>
            <p:extLst>
              <p:ext uri="{D42A27DB-BD31-4B8C-83A1-F6EECF244321}">
                <p14:modId xmlns:p14="http://schemas.microsoft.com/office/powerpoint/2010/main" val="3766275395"/>
              </p:ext>
            </p:extLst>
          </p:nvPr>
        </p:nvGraphicFramePr>
        <p:xfrm>
          <a:off x="348068" y="5180147"/>
          <a:ext cx="11428887" cy="1137830"/>
        </p:xfrm>
        <a:graphic>
          <a:graphicData uri="http://schemas.openxmlformats.org/drawingml/2006/table">
            <a:tbl>
              <a:tblPr firstRow="1" firstCol="1" bandRow="1">
                <a:tableStyleId>{5C22544A-7EE6-4342-B048-85BDC9FD1C3A}</a:tableStyleId>
              </a:tblPr>
              <a:tblGrid>
                <a:gridCol w="1105119">
                  <a:extLst>
                    <a:ext uri="{9D8B030D-6E8A-4147-A177-3AD203B41FA5}">
                      <a16:colId xmlns:a16="http://schemas.microsoft.com/office/drawing/2014/main" val="20000"/>
                    </a:ext>
                  </a:extLst>
                </a:gridCol>
                <a:gridCol w="810412">
                  <a:extLst>
                    <a:ext uri="{9D8B030D-6E8A-4147-A177-3AD203B41FA5}">
                      <a16:colId xmlns:a16="http://schemas.microsoft.com/office/drawing/2014/main" val="20001"/>
                    </a:ext>
                  </a:extLst>
                </a:gridCol>
                <a:gridCol w="1107867">
                  <a:extLst>
                    <a:ext uri="{9D8B030D-6E8A-4147-A177-3AD203B41FA5}">
                      <a16:colId xmlns:a16="http://schemas.microsoft.com/office/drawing/2014/main" val="20002"/>
                    </a:ext>
                  </a:extLst>
                </a:gridCol>
                <a:gridCol w="841494">
                  <a:extLst>
                    <a:ext uri="{9D8B030D-6E8A-4147-A177-3AD203B41FA5}">
                      <a16:colId xmlns:a16="http://schemas.microsoft.com/office/drawing/2014/main" val="20003"/>
                    </a:ext>
                  </a:extLst>
                </a:gridCol>
                <a:gridCol w="764111">
                  <a:extLst>
                    <a:ext uri="{9D8B030D-6E8A-4147-A177-3AD203B41FA5}">
                      <a16:colId xmlns:a16="http://schemas.microsoft.com/office/drawing/2014/main" val="20004"/>
                    </a:ext>
                  </a:extLst>
                </a:gridCol>
                <a:gridCol w="1193126">
                  <a:extLst>
                    <a:ext uri="{9D8B030D-6E8A-4147-A177-3AD203B41FA5}">
                      <a16:colId xmlns:a16="http://schemas.microsoft.com/office/drawing/2014/main" val="296982823"/>
                    </a:ext>
                  </a:extLst>
                </a:gridCol>
                <a:gridCol w="1193126">
                  <a:extLst>
                    <a:ext uri="{9D8B030D-6E8A-4147-A177-3AD203B41FA5}">
                      <a16:colId xmlns:a16="http://schemas.microsoft.com/office/drawing/2014/main" val="503077031"/>
                    </a:ext>
                  </a:extLst>
                </a:gridCol>
                <a:gridCol w="1193126">
                  <a:extLst>
                    <a:ext uri="{9D8B030D-6E8A-4147-A177-3AD203B41FA5}">
                      <a16:colId xmlns:a16="http://schemas.microsoft.com/office/drawing/2014/main" val="3969527221"/>
                    </a:ext>
                  </a:extLst>
                </a:gridCol>
                <a:gridCol w="1193126">
                  <a:extLst>
                    <a:ext uri="{9D8B030D-6E8A-4147-A177-3AD203B41FA5}">
                      <a16:colId xmlns:a16="http://schemas.microsoft.com/office/drawing/2014/main" val="20005"/>
                    </a:ext>
                  </a:extLst>
                </a:gridCol>
                <a:gridCol w="2027380">
                  <a:extLst>
                    <a:ext uri="{9D8B030D-6E8A-4147-A177-3AD203B41FA5}">
                      <a16:colId xmlns:a16="http://schemas.microsoft.com/office/drawing/2014/main" val="20006"/>
                    </a:ext>
                  </a:extLst>
                </a:gridCol>
              </a:tblGrid>
              <a:tr h="59468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最大转速</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带载启动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调速功能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通讯</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高枝机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800w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30</a:t>
                      </a: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7000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＜5S</a:t>
                      </a: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有</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欠压、堵转、过温、短路等保护功能</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53540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6596380" y="984762"/>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38" name="Freeform 6"/>
          <p:cNvSpPr/>
          <p:nvPr/>
        </p:nvSpPr>
        <p:spPr>
          <a:xfrm>
            <a:off x="6181818" y="1039121"/>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1440495" y="1040373"/>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906108" y="109473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电剪刀</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898243" y="4684441"/>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1280846" y="4630082"/>
            <a:ext cx="180049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pic>
        <p:nvPicPr>
          <p:cNvPr id="21" name="图片 20">
            <a:extLst>
              <a:ext uri="{FF2B5EF4-FFF2-40B4-BE49-F238E27FC236}">
                <a16:creationId xmlns:a16="http://schemas.microsoft.com/office/drawing/2014/main" id="{5236D4C8-1802-440D-A2D7-F76906A2524E}"/>
              </a:ext>
            </a:extLst>
          </p:cNvPr>
          <p:cNvPicPr>
            <a:picLocks noChangeAspect="1"/>
          </p:cNvPicPr>
          <p:nvPr/>
        </p:nvPicPr>
        <p:blipFill>
          <a:blip r:embed="rId3"/>
          <a:stretch>
            <a:fillRect/>
          </a:stretch>
        </p:blipFill>
        <p:spPr>
          <a:xfrm>
            <a:off x="8893466" y="1949594"/>
            <a:ext cx="2857419" cy="1601471"/>
          </a:xfrm>
          <a:prstGeom prst="rect">
            <a:avLst/>
          </a:prstGeom>
          <a:ln>
            <a:solidFill>
              <a:srgbClr val="0070C0"/>
            </a:solidFill>
          </a:ln>
        </p:spPr>
      </p:pic>
      <p:pic>
        <p:nvPicPr>
          <p:cNvPr id="22" name="图片 21">
            <a:extLst>
              <a:ext uri="{FF2B5EF4-FFF2-40B4-BE49-F238E27FC236}">
                <a16:creationId xmlns:a16="http://schemas.microsoft.com/office/drawing/2014/main" id="{9074B75A-688B-42CE-82EC-C1994BE7AEC9}"/>
              </a:ext>
            </a:extLst>
          </p:cNvPr>
          <p:cNvPicPr>
            <a:picLocks noChangeAspect="1"/>
          </p:cNvPicPr>
          <p:nvPr/>
        </p:nvPicPr>
        <p:blipFill>
          <a:blip r:embed="rId4"/>
          <a:stretch>
            <a:fillRect/>
          </a:stretch>
        </p:blipFill>
        <p:spPr>
          <a:xfrm>
            <a:off x="1358869" y="1738505"/>
            <a:ext cx="3158577" cy="1932550"/>
          </a:xfrm>
          <a:prstGeom prst="rect">
            <a:avLst/>
          </a:prstGeom>
          <a:ln>
            <a:solidFill>
              <a:schemeClr val="accent1"/>
            </a:solidFill>
          </a:ln>
        </p:spPr>
      </p:pic>
      <p:graphicFrame>
        <p:nvGraphicFramePr>
          <p:cNvPr id="23" name="表格 22">
            <a:extLst>
              <a:ext uri="{FF2B5EF4-FFF2-40B4-BE49-F238E27FC236}">
                <a16:creationId xmlns:a16="http://schemas.microsoft.com/office/drawing/2014/main" id="{80B76BD7-51EA-4DCD-A27F-7F1F8C0909AE}"/>
              </a:ext>
            </a:extLst>
          </p:cNvPr>
          <p:cNvGraphicFramePr>
            <a:graphicFrameLocks noGrp="1"/>
          </p:cNvGraphicFramePr>
          <p:nvPr>
            <p:extLst>
              <p:ext uri="{D42A27DB-BD31-4B8C-83A1-F6EECF244321}">
                <p14:modId xmlns:p14="http://schemas.microsoft.com/office/powerpoint/2010/main" val="2551108594"/>
              </p:ext>
            </p:extLst>
          </p:nvPr>
        </p:nvGraphicFramePr>
        <p:xfrm>
          <a:off x="552363" y="5254764"/>
          <a:ext cx="11087273" cy="1004570"/>
        </p:xfrm>
        <a:graphic>
          <a:graphicData uri="http://schemas.openxmlformats.org/drawingml/2006/table">
            <a:tbl>
              <a:tblPr firstRow="1" firstCol="1" bandRow="1">
                <a:tableStyleId>{5C22544A-7EE6-4342-B048-85BDC9FD1C3A}</a:tableStyleId>
              </a:tblPr>
              <a:tblGrid>
                <a:gridCol w="1111094">
                  <a:extLst>
                    <a:ext uri="{9D8B030D-6E8A-4147-A177-3AD203B41FA5}">
                      <a16:colId xmlns:a16="http://schemas.microsoft.com/office/drawing/2014/main" val="20000"/>
                    </a:ext>
                  </a:extLst>
                </a:gridCol>
                <a:gridCol w="1341003">
                  <a:extLst>
                    <a:ext uri="{9D8B030D-6E8A-4147-A177-3AD203B41FA5}">
                      <a16:colId xmlns:a16="http://schemas.microsoft.com/office/drawing/2014/main" val="20001"/>
                    </a:ext>
                  </a:extLst>
                </a:gridCol>
                <a:gridCol w="1418196">
                  <a:extLst>
                    <a:ext uri="{9D8B030D-6E8A-4147-A177-3AD203B41FA5}">
                      <a16:colId xmlns:a16="http://schemas.microsoft.com/office/drawing/2014/main" val="20002"/>
                    </a:ext>
                  </a:extLst>
                </a:gridCol>
                <a:gridCol w="1077208">
                  <a:extLst>
                    <a:ext uri="{9D8B030D-6E8A-4147-A177-3AD203B41FA5}">
                      <a16:colId xmlns:a16="http://schemas.microsoft.com/office/drawing/2014/main" val="20003"/>
                    </a:ext>
                  </a:extLst>
                </a:gridCol>
                <a:gridCol w="968712">
                  <a:extLst>
                    <a:ext uri="{9D8B030D-6E8A-4147-A177-3AD203B41FA5}">
                      <a16:colId xmlns:a16="http://schemas.microsoft.com/office/drawing/2014/main" val="20004"/>
                    </a:ext>
                  </a:extLst>
                </a:gridCol>
                <a:gridCol w="1039012">
                  <a:extLst>
                    <a:ext uri="{9D8B030D-6E8A-4147-A177-3AD203B41FA5}">
                      <a16:colId xmlns:a16="http://schemas.microsoft.com/office/drawing/2014/main" val="20005"/>
                    </a:ext>
                  </a:extLst>
                </a:gridCol>
                <a:gridCol w="1805594">
                  <a:extLst>
                    <a:ext uri="{9D8B030D-6E8A-4147-A177-3AD203B41FA5}">
                      <a16:colId xmlns:a16="http://schemas.microsoft.com/office/drawing/2014/main" val="20006"/>
                    </a:ext>
                  </a:extLst>
                </a:gridCol>
                <a:gridCol w="2326454">
                  <a:extLst>
                    <a:ext uri="{9D8B030D-6E8A-4147-A177-3AD203B41FA5}">
                      <a16:colId xmlns:a16="http://schemas.microsoft.com/office/drawing/2014/main" val="20007"/>
                    </a:ext>
                  </a:extLst>
                </a:gridCol>
              </a:tblGrid>
              <a:tr h="455930">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控制</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方式</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启动时间（</a:t>
                      </a:r>
                      <a:r>
                        <a:rPr lang="en-US" altLang="zh-CN" sz="1200" kern="100" dirty="0" err="1">
                          <a:effectLst/>
                          <a:latin typeface="微软雅黑" panose="020B0503020204020204" pitchFamily="34" charset="-122"/>
                          <a:ea typeface="微软雅黑" panose="020B0503020204020204" pitchFamily="34" charset="-122"/>
                          <a:cs typeface="Times New Roman" panose="02020603050405020304" pitchFamily="18" charset="0"/>
                        </a:rPr>
                        <a:t>ms</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电机转速</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rpm</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212090">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18V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手持</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14.5—21v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200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15A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100ms</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25000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±500rpm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rowSpan="2">
                  <a:txBody>
                    <a:bodyPr/>
                    <a:lstStyle/>
                    <a:p>
                      <a:pPr marL="0" marR="0" algn="ctr" defTabSz="914400" rtl="0" eaLnBrk="1" latinLnBrk="0" hangingPunct="1">
                        <a:spcBef>
                          <a:spcPts val="0"/>
                        </a:spcBef>
                        <a:spcAft>
                          <a:spcPts val="0"/>
                        </a:spcAft>
                      </a:pPr>
                      <a:r>
                        <a:rPr lang="zh-CN" alt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 具备欠压、堵转、过温 、短路等保护功能，应用在各园林工具系列成品中。</a:t>
                      </a:r>
                      <a:endParaRPr lang="en-US" sz="12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2272">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36V</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背包</a:t>
                      </a:r>
                    </a:p>
                  </a:txBody>
                  <a:tcPr marL="68580" marR="68580" marT="0" marB="0" anchor="ctr">
                    <a:solidFill>
                      <a:srgbClr val="3E4E62"/>
                    </a:solidFill>
                  </a:tcP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29</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—42v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25A</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100ms</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15000</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±500rpm</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vMerge="1">
                  <a:txBody>
                    <a:bodyPr/>
                    <a:lstStyle/>
                    <a:p>
                      <a:endParaRPr lang="zh-CN"/>
                    </a:p>
                  </a:txBody>
                  <a:tcPr marL="68580" marR="68580" marT="0" marB="0" anchor="ctr"/>
                </a:tc>
                <a:extLst>
                  <a:ext uri="{0D108BD9-81ED-4DB2-BD59-A6C34878D82A}">
                    <a16:rowId xmlns:a16="http://schemas.microsoft.com/office/drawing/2014/main" val="10002"/>
                  </a:ext>
                </a:extLst>
              </a:tr>
            </a:tbl>
          </a:graphicData>
        </a:graphic>
      </p:graphicFrame>
      <p:pic>
        <p:nvPicPr>
          <p:cNvPr id="25" name="图片 24">
            <a:extLst>
              <a:ext uri="{FF2B5EF4-FFF2-40B4-BE49-F238E27FC236}">
                <a16:creationId xmlns:a16="http://schemas.microsoft.com/office/drawing/2014/main" id="{87BC33EB-4F39-45EC-9ED3-D6A3938E428A}"/>
              </a:ext>
            </a:extLst>
          </p:cNvPr>
          <p:cNvPicPr>
            <a:picLocks noChangeAspect="1"/>
          </p:cNvPicPr>
          <p:nvPr/>
        </p:nvPicPr>
        <p:blipFill>
          <a:blip r:embed="rId5"/>
          <a:stretch>
            <a:fillRect/>
          </a:stretch>
        </p:blipFill>
        <p:spPr>
          <a:xfrm>
            <a:off x="6321452" y="1626610"/>
            <a:ext cx="2320375" cy="2285695"/>
          </a:xfrm>
          <a:prstGeom prst="rect">
            <a:avLst/>
          </a:prstGeom>
          <a:ln>
            <a:solidFill>
              <a:srgbClr val="0070C0"/>
            </a:solidFill>
          </a:ln>
        </p:spPr>
      </p:pic>
    </p:spTree>
    <p:extLst>
      <p:ext uri="{BB962C8B-B14F-4D97-AF65-F5344CB8AC3E}">
        <p14:creationId xmlns:p14="http://schemas.microsoft.com/office/powerpoint/2010/main" val="1460750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58"/>
          <p:cNvSpPr txBox="1"/>
          <p:nvPr/>
        </p:nvSpPr>
        <p:spPr>
          <a:xfrm>
            <a:off x="7173429" y="1065544"/>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典型应用</a:t>
            </a:r>
            <a:endParaRPr lang="en-US" dirty="0">
              <a:latin typeface="微软雅黑" panose="020B0503020204020204" pitchFamily="34" charset="-122"/>
              <a:ea typeface="微软雅黑" panose="020B0503020204020204" pitchFamily="34" charset="-122"/>
            </a:endParaRPr>
          </a:p>
        </p:txBody>
      </p:sp>
      <p:sp>
        <p:nvSpPr>
          <p:cNvPr id="4" name="Rectangle 1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Rectangle 19"/>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0" name="文本框 57"/>
          <p:cNvSpPr txBox="1"/>
          <p:nvPr/>
        </p:nvSpPr>
        <p:spPr>
          <a:xfrm>
            <a:off x="1229057" y="1164675"/>
            <a:ext cx="370456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产品概述</a:t>
            </a:r>
            <a:endParaRPr lang="en-US" dirty="0">
              <a:latin typeface="微软雅黑" panose="020B0503020204020204" pitchFamily="34" charset="-122"/>
              <a:ea typeface="微软雅黑" panose="020B0503020204020204" pitchFamily="34" charset="-122"/>
            </a:endParaRPr>
          </a:p>
        </p:txBody>
      </p:sp>
      <p:sp>
        <p:nvSpPr>
          <p:cNvPr id="41" name="Freeform 6"/>
          <p:cNvSpPr/>
          <p:nvPr/>
        </p:nvSpPr>
        <p:spPr>
          <a:xfrm>
            <a:off x="731487" y="117426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26" name="TextBox 30"/>
          <p:cNvSpPr txBox="1"/>
          <p:nvPr/>
        </p:nvSpPr>
        <p:spPr>
          <a:xfrm>
            <a:off x="-139478" y="137281"/>
            <a:ext cx="2368296"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锂电园林工具</a:t>
            </a:r>
            <a:endParaRPr lang="zh-CN" altLang="en-US" sz="2800" dirty="0"/>
          </a:p>
        </p:txBody>
      </p:sp>
      <p:sp>
        <p:nvSpPr>
          <p:cNvPr id="27" name="文本框 18"/>
          <p:cNvSpPr>
            <a:spLocks noChangeArrowheads="1"/>
          </p:cNvSpPr>
          <p:nvPr/>
        </p:nvSpPr>
        <p:spPr bwMode="auto">
          <a:xfrm>
            <a:off x="2450397" y="149473"/>
            <a:ext cx="12618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充电器</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6">
            <a:extLst>
              <a:ext uri="{FF2B5EF4-FFF2-40B4-BE49-F238E27FC236}">
                <a16:creationId xmlns:a16="http://schemas.microsoft.com/office/drawing/2014/main" id="{A62A7961-0302-4EA2-B28C-C5027ECAC1AF}"/>
              </a:ext>
            </a:extLst>
          </p:cNvPr>
          <p:cNvSpPr/>
          <p:nvPr/>
        </p:nvSpPr>
        <p:spPr>
          <a:xfrm>
            <a:off x="738219" y="4453654"/>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4" name="文本框 33">
            <a:extLst>
              <a:ext uri="{FF2B5EF4-FFF2-40B4-BE49-F238E27FC236}">
                <a16:creationId xmlns:a16="http://schemas.microsoft.com/office/drawing/2014/main" id="{834FED9F-24F2-414C-907F-130DE7FBD899}"/>
              </a:ext>
            </a:extLst>
          </p:cNvPr>
          <p:cNvSpPr txBox="1"/>
          <p:nvPr/>
        </p:nvSpPr>
        <p:spPr>
          <a:xfrm>
            <a:off x="1120822" y="4399295"/>
            <a:ext cx="1107996"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产品参数</a:t>
            </a:r>
            <a:endParaRPr lang="en-US" dirty="0">
              <a:latin typeface="微软雅黑" panose="020B0503020204020204" pitchFamily="34" charset="-122"/>
              <a:ea typeface="微软雅黑" panose="020B0503020204020204" pitchFamily="34" charset="-122"/>
            </a:endParaRPr>
          </a:p>
        </p:txBody>
      </p:sp>
      <p:pic>
        <p:nvPicPr>
          <p:cNvPr id="16" name="Picture 1">
            <a:extLst>
              <a:ext uri="{FF2B5EF4-FFF2-40B4-BE49-F238E27FC236}">
                <a16:creationId xmlns:a16="http://schemas.microsoft.com/office/drawing/2014/main" id="{A588AFFB-E855-495C-BBEC-DC70120ECB94}"/>
              </a:ext>
            </a:extLst>
          </p:cNvPr>
          <p:cNvPicPr>
            <a:picLocks noChangeAspect="1" noChangeArrowheads="1"/>
          </p:cNvPicPr>
          <p:nvPr/>
        </p:nvPicPr>
        <p:blipFill>
          <a:blip r:embed="rId3" cstate="print"/>
          <a:srcRect/>
          <a:stretch>
            <a:fillRect/>
          </a:stretch>
        </p:blipFill>
        <p:spPr bwMode="auto">
          <a:xfrm>
            <a:off x="1400475" y="1651690"/>
            <a:ext cx="1886766" cy="2216929"/>
          </a:xfrm>
          <a:prstGeom prst="rect">
            <a:avLst/>
          </a:prstGeom>
          <a:noFill/>
          <a:ln w="9525">
            <a:noFill/>
            <a:miter lim="800000"/>
            <a:headEnd/>
            <a:tailEnd/>
          </a:ln>
        </p:spPr>
      </p:pic>
      <p:graphicFrame>
        <p:nvGraphicFramePr>
          <p:cNvPr id="17" name="表格 16">
            <a:extLst>
              <a:ext uri="{FF2B5EF4-FFF2-40B4-BE49-F238E27FC236}">
                <a16:creationId xmlns:a16="http://schemas.microsoft.com/office/drawing/2014/main" id="{0CF35E79-13E6-4DCB-B719-5EDA3E576C5E}"/>
              </a:ext>
            </a:extLst>
          </p:cNvPr>
          <p:cNvGraphicFramePr>
            <a:graphicFrameLocks noGrp="1"/>
          </p:cNvGraphicFramePr>
          <p:nvPr>
            <p:extLst>
              <p:ext uri="{D42A27DB-BD31-4B8C-83A1-F6EECF244321}">
                <p14:modId xmlns:p14="http://schemas.microsoft.com/office/powerpoint/2010/main" val="3083712757"/>
              </p:ext>
            </p:extLst>
          </p:nvPr>
        </p:nvGraphicFramePr>
        <p:xfrm>
          <a:off x="381557" y="5059795"/>
          <a:ext cx="11428886" cy="1267059"/>
        </p:xfrm>
        <a:graphic>
          <a:graphicData uri="http://schemas.openxmlformats.org/drawingml/2006/table">
            <a:tbl>
              <a:tblPr firstRow="1" firstCol="1" bandRow="1">
                <a:tableStyleId>{5C22544A-7EE6-4342-B048-85BDC9FD1C3A}</a:tableStyleId>
              </a:tblPr>
              <a:tblGrid>
                <a:gridCol w="1007460">
                  <a:extLst>
                    <a:ext uri="{9D8B030D-6E8A-4147-A177-3AD203B41FA5}">
                      <a16:colId xmlns:a16="http://schemas.microsoft.com/office/drawing/2014/main" val="20000"/>
                    </a:ext>
                  </a:extLst>
                </a:gridCol>
                <a:gridCol w="738796">
                  <a:extLst>
                    <a:ext uri="{9D8B030D-6E8A-4147-A177-3AD203B41FA5}">
                      <a16:colId xmlns:a16="http://schemas.microsoft.com/office/drawing/2014/main" val="20001"/>
                    </a:ext>
                  </a:extLst>
                </a:gridCol>
                <a:gridCol w="1009965">
                  <a:extLst>
                    <a:ext uri="{9D8B030D-6E8A-4147-A177-3AD203B41FA5}">
                      <a16:colId xmlns:a16="http://schemas.microsoft.com/office/drawing/2014/main" val="1194595217"/>
                    </a:ext>
                  </a:extLst>
                </a:gridCol>
                <a:gridCol w="1009965">
                  <a:extLst>
                    <a:ext uri="{9D8B030D-6E8A-4147-A177-3AD203B41FA5}">
                      <a16:colId xmlns:a16="http://schemas.microsoft.com/office/drawing/2014/main" val="20002"/>
                    </a:ext>
                  </a:extLst>
                </a:gridCol>
                <a:gridCol w="767132">
                  <a:extLst>
                    <a:ext uri="{9D8B030D-6E8A-4147-A177-3AD203B41FA5}">
                      <a16:colId xmlns:a16="http://schemas.microsoft.com/office/drawing/2014/main" val="20003"/>
                    </a:ext>
                  </a:extLst>
                </a:gridCol>
                <a:gridCol w="696587">
                  <a:extLst>
                    <a:ext uri="{9D8B030D-6E8A-4147-A177-3AD203B41FA5}">
                      <a16:colId xmlns:a16="http://schemas.microsoft.com/office/drawing/2014/main" val="20004"/>
                    </a:ext>
                  </a:extLst>
                </a:gridCol>
                <a:gridCol w="1087690">
                  <a:extLst>
                    <a:ext uri="{9D8B030D-6E8A-4147-A177-3AD203B41FA5}">
                      <a16:colId xmlns:a16="http://schemas.microsoft.com/office/drawing/2014/main" val="296982823"/>
                    </a:ext>
                  </a:extLst>
                </a:gridCol>
                <a:gridCol w="1087690">
                  <a:extLst>
                    <a:ext uri="{9D8B030D-6E8A-4147-A177-3AD203B41FA5}">
                      <a16:colId xmlns:a16="http://schemas.microsoft.com/office/drawing/2014/main" val="503077031"/>
                    </a:ext>
                  </a:extLst>
                </a:gridCol>
                <a:gridCol w="1087690">
                  <a:extLst>
                    <a:ext uri="{9D8B030D-6E8A-4147-A177-3AD203B41FA5}">
                      <a16:colId xmlns:a16="http://schemas.microsoft.com/office/drawing/2014/main" val="3969527221"/>
                    </a:ext>
                  </a:extLst>
                </a:gridCol>
                <a:gridCol w="1087690">
                  <a:extLst>
                    <a:ext uri="{9D8B030D-6E8A-4147-A177-3AD203B41FA5}">
                      <a16:colId xmlns:a16="http://schemas.microsoft.com/office/drawing/2014/main" val="20005"/>
                    </a:ext>
                  </a:extLst>
                </a:gridCol>
                <a:gridCol w="1848221">
                  <a:extLst>
                    <a:ext uri="{9D8B030D-6E8A-4147-A177-3AD203B41FA5}">
                      <a16:colId xmlns:a16="http://schemas.microsoft.com/office/drawing/2014/main" val="20006"/>
                    </a:ext>
                  </a:extLst>
                </a:gridCol>
              </a:tblGrid>
              <a:tr h="535539">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输入频率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待机损</a:t>
                      </a:r>
                      <a:endPar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耗</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浪涌电流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最大输入功率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效率</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输出电压</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额定输出电流</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dirty="0">
                          <a:latin typeface="微软雅黑" panose="020B0503020204020204" pitchFamily="34" charset="-122"/>
                          <a:ea typeface="微软雅黑" panose="020B0503020204020204" pitchFamily="34" charset="-122"/>
                        </a:rPr>
                        <a:t>纹波和噪音</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保护功能</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543141">
                <a:tc>
                  <a:txBody>
                    <a:bodyPr/>
                    <a:lstStyle/>
                    <a:p>
                      <a:pPr marL="0" marR="0" algn="ctr">
                        <a:spcBef>
                          <a:spcPts val="0"/>
                        </a:spcBef>
                        <a:spcAft>
                          <a:spcPts val="0"/>
                        </a:spcAft>
                      </a:pP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充电机</a:t>
                      </a:r>
                    </a:p>
                  </a:txBody>
                  <a:tcPr marL="68580" marR="68580" marT="0" marB="0" anchor="ctr">
                    <a:solidFill>
                      <a:srgbClr val="3E4E62"/>
                    </a:solidFill>
                  </a:tcPr>
                </a:tc>
                <a:tc>
                  <a:txBody>
                    <a:bodyPr/>
                    <a:lstStyle/>
                    <a:p>
                      <a:pPr marL="0" marR="0" algn="ctr">
                        <a:spcBef>
                          <a:spcPts val="0"/>
                        </a:spcBef>
                        <a:spcAft>
                          <a:spcPts val="0"/>
                        </a:spcAft>
                      </a:pP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100</a:t>
                      </a:r>
                      <a:r>
                        <a:rPr lang="zh-CN" alt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rPr>
                        <a:t>240v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rPr>
                        <a:t>47～63HZ</a:t>
                      </a: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1WMax.at240V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50AMax.at240V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210W</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80</a:t>
                      </a:r>
                      <a:r>
                        <a:rPr lang="zh-CN" altLang="en-US" sz="1200" dirty="0">
                          <a:latin typeface="微软雅黑" panose="020B0503020204020204" pitchFamily="34" charset="-122"/>
                          <a:ea typeface="微软雅黑" panose="020B0503020204020204" pitchFamily="34" charset="-122"/>
                        </a:rPr>
                        <a:t>％</a:t>
                      </a: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DC 58.8V±0.5V</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3±0.3A</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200" dirty="0">
                          <a:latin typeface="微软雅黑" panose="020B0503020204020204" pitchFamily="34" charset="-122"/>
                          <a:ea typeface="微软雅黑" panose="020B0503020204020204" pitchFamily="34" charset="-122"/>
                        </a:rPr>
                        <a:t>58.8V 500mVp-pMax</a:t>
                      </a:r>
                      <a:endParaRPr lang="en-US"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r>
                        <a:rPr lang="zh-CN" altLang="en-US" sz="1200" dirty="0">
                          <a:latin typeface="微软雅黑" panose="020B0503020204020204" pitchFamily="34" charset="-122"/>
                          <a:ea typeface="微软雅黑" panose="020B0503020204020204" pitchFamily="34" charset="-122"/>
                        </a:rPr>
                        <a:t>过温保护，过流保护，低温保护，短路保护。</a:t>
                      </a:r>
                    </a:p>
                    <a:p>
                      <a:r>
                        <a:rPr lang="zh-CN" altLang="en-US" sz="1200" dirty="0">
                          <a:latin typeface="微软雅黑" panose="020B0503020204020204" pitchFamily="34" charset="-122"/>
                          <a:ea typeface="微软雅黑" panose="020B0503020204020204" pitchFamily="34" charset="-122"/>
                        </a:rPr>
                        <a:t>安规：符合</a:t>
                      </a:r>
                      <a:r>
                        <a:rPr lang="en-US" altLang="zh-CN" sz="1200" dirty="0">
                          <a:latin typeface="微软雅黑" panose="020B0503020204020204" pitchFamily="34" charset="-122"/>
                          <a:ea typeface="微软雅黑" panose="020B0503020204020204" pitchFamily="34" charset="-122"/>
                        </a:rPr>
                        <a:t>CE/GS  EN60335 RCM</a:t>
                      </a:r>
                      <a:endParaRPr lang="zh-CN" altLang="en-US" sz="1200" dirty="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bl>
          </a:graphicData>
        </a:graphic>
      </p:graphicFrame>
      <p:sp>
        <p:nvSpPr>
          <p:cNvPr id="19" name="Freeform 6">
            <a:extLst>
              <a:ext uri="{FF2B5EF4-FFF2-40B4-BE49-F238E27FC236}">
                <a16:creationId xmlns:a16="http://schemas.microsoft.com/office/drawing/2014/main" id="{7043C83F-1A69-40E1-9D8A-3DAF6F0973EB}"/>
              </a:ext>
            </a:extLst>
          </p:cNvPr>
          <p:cNvSpPr/>
          <p:nvPr/>
        </p:nvSpPr>
        <p:spPr>
          <a:xfrm>
            <a:off x="6696723" y="1088727"/>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Tree>
    <p:extLst>
      <p:ext uri="{BB962C8B-B14F-4D97-AF65-F5344CB8AC3E}">
        <p14:creationId xmlns:p14="http://schemas.microsoft.com/office/powerpoint/2010/main" val="1110732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圆角矩形 120"/>
          <p:cNvSpPr/>
          <p:nvPr/>
        </p:nvSpPr>
        <p:spPr>
          <a:xfrm>
            <a:off x="-1" y="4508973"/>
            <a:ext cx="8329599" cy="1084422"/>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圆角矩形 112"/>
          <p:cNvSpPr/>
          <p:nvPr/>
        </p:nvSpPr>
        <p:spPr>
          <a:xfrm>
            <a:off x="9713913" y="4495800"/>
            <a:ext cx="1247775" cy="1131888"/>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18" name="文本框 11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txBox="1">
            <a:spLocks noChangeArrowheads="1"/>
          </p:cNvSpPr>
          <p:nvPr/>
        </p:nvSpPr>
        <p:spPr bwMode="auto">
          <a:xfrm>
            <a:off x="668337" y="4768850"/>
            <a:ext cx="67766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bg1"/>
                </a:solidFill>
                <a:latin typeface="Kartika" panose="02020503030404060203" pitchFamily="18" charset="0"/>
                <a:ea typeface="方正姚体" panose="02010601030101010101" pitchFamily="2" charset="-122"/>
              </a:rPr>
              <a:t>重庆建兴智能仪表有限责任公司 </a:t>
            </a:r>
            <a:endParaRPr lang="en-US" altLang="zh-CN" sz="3200" b="1" dirty="0">
              <a:solidFill>
                <a:schemeClr val="bg1"/>
              </a:solidFill>
              <a:latin typeface="Kartika" panose="02020503030404060203" pitchFamily="18" charset="0"/>
              <a:ea typeface="方正姚体" panose="02010601030101010101" pitchFamily="2" charset="-122"/>
            </a:endParaRPr>
          </a:p>
          <a:p>
            <a:endParaRPr lang="en-US" altLang="zh-CN" sz="2800" b="1" dirty="0">
              <a:solidFill>
                <a:schemeClr val="bg1"/>
              </a:solidFill>
              <a:latin typeface="Kartika" panose="02020503030404060203" pitchFamily="18" charset="0"/>
              <a:ea typeface="方正姚体" panose="02010601030101010101" pitchFamily="2" charset="-122"/>
              <a:hlinkClick r:id="rId2"/>
            </a:endParaRPr>
          </a:p>
          <a:p>
            <a:r>
              <a:rPr lang="en-US" altLang="zh-CN" sz="2800" b="1" dirty="0">
                <a:solidFill>
                  <a:srgbClr val="E5583A"/>
                </a:solidFill>
                <a:latin typeface="Kartika" panose="02020503030404060203" pitchFamily="18" charset="0"/>
                <a:ea typeface="方正姚体" panose="02010601030101010101" pitchFamily="2" charset="-122"/>
                <a:hlinkClick r:id="rId2"/>
              </a:rPr>
              <a:t>www.jantel.com</a:t>
            </a:r>
            <a:endParaRPr lang="en-US" altLang="zh-CN" sz="2800" b="1" dirty="0">
              <a:solidFill>
                <a:srgbClr val="E5583A"/>
              </a:solidFill>
              <a:latin typeface="Kartika" panose="02020503030404060203" pitchFamily="18" charset="0"/>
              <a:ea typeface="方正姚体" panose="02010601030101010101" pitchFamily="2" charset="-122"/>
            </a:endParaRPr>
          </a:p>
        </p:txBody>
      </p:sp>
      <p:sp>
        <p:nvSpPr>
          <p:cNvPr id="119" name="文本框 1" descr="公司产品简介"/>
          <p:cNvSpPr>
            <a:spLocks noChangeArrowheads="1"/>
          </p:cNvSpPr>
          <p:nvPr/>
        </p:nvSpPr>
        <p:spPr bwMode="auto">
          <a:xfrm>
            <a:off x="3566985" y="1790152"/>
            <a:ext cx="38779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800" dirty="0">
                <a:solidFill>
                  <a:srgbClr val="3E4E62"/>
                </a:solidFill>
                <a:latin typeface="微软雅黑" panose="020B0503020204020204" pitchFamily="34" charset="-122"/>
                <a:ea typeface="微软雅黑" panose="020B0503020204020204" pitchFamily="34" charset="-122"/>
                <a:sym typeface="微软雅黑" panose="020B0503020204020204" pitchFamily="34" charset="-122"/>
              </a:rPr>
              <a:t>感谢您的观看</a:t>
            </a:r>
            <a:br>
              <a:rPr lang="en-US" altLang="zh-CN" sz="4800" dirty="0">
                <a:solidFill>
                  <a:srgbClr val="3E4E62"/>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4800" spc="300" dirty="0">
              <a:solidFill>
                <a:srgbClr val="3E4E62"/>
              </a:solidFill>
              <a:latin typeface="微软雅黑" panose="020B0503020204020204" pitchFamily="34" charset="-122"/>
              <a:ea typeface="微软雅黑" panose="020B0503020204020204" pitchFamily="34" charset="-122"/>
              <a:cs typeface="+mn-ea"/>
              <a:sym typeface="+mn-lt"/>
            </a:endParaRPr>
          </a:p>
        </p:txBody>
      </p:sp>
      <p:pic>
        <p:nvPicPr>
          <p:cNvPr id="127" name="图片 126" descr="图片包含 电子产品, 电路&#10;&#10;已生成极高可信度的说明"/>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9951" y="4495800"/>
            <a:ext cx="11620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descr="图片包含 电子产品, 电路&#10;&#10;已生成极高可信度的说明"/>
          <p:cNvPicPr>
            <a:picLocks noChangeAspect="1"/>
          </p:cNvPicPr>
          <p:nvPr/>
        </p:nvPicPr>
        <p:blipFill>
          <a:blip r:embed="rId4" cstate="print">
            <a:extLst>
              <a:ext uri="{BEBA8EAE-BF5A-486C-A8C5-ECC9F3942E4B}">
                <a14:imgProps xmlns:a14="http://schemas.microsoft.com/office/drawing/2010/main">
                  <a14:imgLayer r:embed="rId5">
                    <a14:imgEffect>
                      <a14:brightnessContrast bright="6000"/>
                    </a14:imgEffect>
                  </a14:imgLayer>
                </a14:imgProps>
              </a:ext>
              <a:ext uri="{28A0092B-C50C-407E-A947-70E740481C1C}">
                <a14:useLocalDpi xmlns:a14="http://schemas.microsoft.com/office/drawing/2010/main" val="0"/>
              </a:ext>
            </a:extLst>
          </a:blip>
          <a:stretch>
            <a:fillRect/>
          </a:stretch>
        </p:blipFill>
        <p:spPr>
          <a:xfrm>
            <a:off x="8353712" y="4508972"/>
            <a:ext cx="1333713" cy="1084421"/>
          </a:xfrm>
          <a:prstGeom prst="rect">
            <a:avLst/>
          </a:prstGeom>
        </p:spPr>
      </p:pic>
      <p:pic>
        <p:nvPicPr>
          <p:cNvPr id="114" name="图片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3305175"/>
            <a:ext cx="1438562" cy="1130300"/>
          </a:xfrm>
          <a:prstGeom prst="rect">
            <a:avLst/>
          </a:prstGeom>
        </p:spPr>
      </p:pic>
      <p:sp>
        <p:nvSpPr>
          <p:cNvPr id="122" name="圆角矩形 121"/>
          <p:cNvSpPr/>
          <p:nvPr/>
        </p:nvSpPr>
        <p:spPr>
          <a:xfrm>
            <a:off x="8396840" y="3304606"/>
            <a:ext cx="3795160" cy="1130991"/>
          </a:xfrm>
          <a:prstGeom prst="roundRect">
            <a:avLst>
              <a:gd name="adj" fmla="val 0"/>
            </a:avLst>
          </a:prstGeom>
          <a:solidFill>
            <a:srgbClr val="3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D72A3383-2BCE-4151-B7C5-860088FF05D4}" type="slidenum">
              <a:rPr lang="zh-CN" altLang="en-US" smtClean="0"/>
              <a:t>24</a:t>
            </a:fld>
            <a:endParaRPr lang="zh-CN" altLang="en-US"/>
          </a:p>
        </p:txBody>
      </p:sp>
      <p:sp>
        <p:nvSpPr>
          <p:cNvPr id="15" name="文本框 18"/>
          <p:cNvSpPr>
            <a:spLocks noChangeArrowheads="1"/>
          </p:cNvSpPr>
          <p:nvPr/>
        </p:nvSpPr>
        <p:spPr bwMode="auto">
          <a:xfrm>
            <a:off x="2466055" y="192088"/>
            <a:ext cx="5211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用匠心、匠魂做事，精益求精！</a:t>
            </a:r>
            <a:endParaRPr lang="en-US" altLang="zh-CN" sz="4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Click="0" advTm="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815270" y="1083376"/>
            <a:ext cx="2976904" cy="701346"/>
          </a:xfrm>
          <a:prstGeom prst="rect">
            <a:avLst/>
          </a:prstGeom>
          <a:noFill/>
        </p:spPr>
        <p:txBody>
          <a:bodyPr wrap="square" rtlCol="0">
            <a:spAutoFit/>
          </a:bodyPr>
          <a:lstStyle/>
          <a:p>
            <a:pPr>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年生产能力：</a:t>
            </a:r>
            <a:r>
              <a:rPr lang="en-US" altLang="zh-CN" sz="1600" dirty="0">
                <a:latin typeface="微软雅黑" panose="020B0503020204020204" pitchFamily="34" charset="-122"/>
                <a:ea typeface="微软雅黑" panose="020B0503020204020204" pitchFamily="34" charset="-122"/>
              </a:rPr>
              <a:t>20</a:t>
            </a:r>
            <a:r>
              <a:rPr lang="zh-CN" altLang="en-US" sz="1600" dirty="0">
                <a:latin typeface="微软雅黑" panose="020B0503020204020204" pitchFamily="34" charset="-122"/>
                <a:ea typeface="微软雅黑" panose="020B0503020204020204" pitchFamily="34" charset="-122"/>
              </a:rPr>
              <a:t>00万台(套)</a:t>
            </a:r>
          </a:p>
          <a:p>
            <a:pPr>
              <a:lnSpc>
                <a:spcPct val="13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公司面积：</a:t>
            </a:r>
            <a:r>
              <a:rPr lang="en-US" altLang="zh-CN" sz="1600" dirty="0">
                <a:latin typeface="微软雅黑" panose="020B0503020204020204" pitchFamily="34" charset="-122"/>
                <a:ea typeface="微软雅黑" panose="020B0503020204020204" pitchFamily="34" charset="-122"/>
              </a:rPr>
              <a:t>21000</a:t>
            </a:r>
            <a:r>
              <a:rPr lang="zh-CN" altLang="en-US" sz="1600" dirty="0">
                <a:latin typeface="微软雅黑" panose="020B0503020204020204" pitchFamily="34" charset="-122"/>
                <a:ea typeface="微软雅黑" panose="020B0503020204020204" pitchFamily="34" charset="-122"/>
              </a:rPr>
              <a:t>平米</a:t>
            </a:r>
          </a:p>
        </p:txBody>
      </p:sp>
      <p:sp>
        <p:nvSpPr>
          <p:cNvPr id="27" name="TextBox 26"/>
          <p:cNvSpPr txBox="1"/>
          <p:nvPr/>
        </p:nvSpPr>
        <p:spPr>
          <a:xfrm>
            <a:off x="5690592" y="1083376"/>
            <a:ext cx="3680235" cy="1156855"/>
          </a:xfrm>
          <a:prstGeom prst="rect">
            <a:avLst/>
          </a:prstGeom>
          <a:noFill/>
        </p:spPr>
        <p:txBody>
          <a:bodyPr wrap="square" rtlCol="0">
            <a:spAutoFit/>
          </a:bodyPr>
          <a:lstStyle/>
          <a:p>
            <a:pPr algn="l">
              <a:lnSpc>
                <a:spcPct val="150000"/>
              </a:lnSpc>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2017年新增全自动</a:t>
            </a:r>
            <a:r>
              <a:rPr lang="en-US" altLang="zh-CN" sz="1600" dirty="0">
                <a:latin typeface="微软雅黑" panose="020B0503020204020204" pitchFamily="34" charset="-122"/>
                <a:ea typeface="微软雅黑" panose="020B0503020204020204" pitchFamily="34" charset="-122"/>
              </a:rPr>
              <a:t>SMT</a:t>
            </a:r>
            <a:r>
              <a:rPr lang="zh-CN" altLang="en-US" sz="1600" dirty="0">
                <a:latin typeface="微软雅黑" panose="020B0503020204020204" pitchFamily="34" charset="-122"/>
                <a:ea typeface="微软雅黑" panose="020B0503020204020204" pitchFamily="34" charset="-122"/>
              </a:rPr>
              <a:t>生产线</a:t>
            </a:r>
            <a:endParaRPr lang="en-US" altLang="zh-CN" sz="1600" dirty="0">
              <a:latin typeface="微软雅黑" panose="020B0503020204020204" pitchFamily="34" charset="-122"/>
              <a:ea typeface="微软雅黑" panose="020B0503020204020204" pitchFamily="34" charset="-122"/>
            </a:endParaRPr>
          </a:p>
          <a:p>
            <a:pPr algn="l">
              <a:lnSpc>
                <a:spcPct val="150000"/>
              </a:lnSpc>
              <a:buFont typeface="Wingdings" panose="05000000000000000000" pitchFamily="2" charset="2"/>
              <a:buChar char="l"/>
            </a:pPr>
            <a:r>
              <a:rPr lang="zh-CN" altLang="en-US" sz="1600" dirty="0">
                <a:solidFill>
                  <a:srgbClr val="FF0000"/>
                </a:solidFill>
                <a:latin typeface="微软雅黑" panose="020B0503020204020204" pitchFamily="34" charset="-122"/>
                <a:ea typeface="微软雅黑" panose="020B0503020204020204" pitchFamily="34" charset="-122"/>
              </a:rPr>
              <a:t>年产能增加：200万台(套)</a:t>
            </a:r>
          </a:p>
          <a:p>
            <a:pPr algn="l">
              <a:lnSpc>
                <a:spcPct val="150000"/>
              </a:lnSpc>
              <a:buFont typeface="Wingdings" panose="05000000000000000000" pitchFamily="2" charset="2"/>
              <a:buChar char="l"/>
            </a:pPr>
            <a:r>
              <a:rPr lang="zh-CN" altLang="en-US" sz="1600" dirty="0">
                <a:solidFill>
                  <a:srgbClr val="FF0000"/>
                </a:solidFill>
                <a:latin typeface="微软雅黑" panose="020B0503020204020204" pitchFamily="34" charset="-122"/>
                <a:ea typeface="微软雅黑" panose="020B0503020204020204" pitchFamily="34" charset="-122"/>
              </a:rPr>
              <a:t>MES系统\无铅工艺</a:t>
            </a:r>
          </a:p>
        </p:txBody>
      </p:sp>
      <p:sp>
        <p:nvSpPr>
          <p:cNvPr id="17" name="矩形 16"/>
          <p:cNvSpPr/>
          <p:nvPr/>
        </p:nvSpPr>
        <p:spPr>
          <a:xfrm>
            <a:off x="2664120" y="187796"/>
            <a:ext cx="1953600" cy="523220"/>
          </a:xfrm>
          <a:prstGeom prst="rect">
            <a:avLst/>
          </a:prstGeom>
          <a:noFill/>
        </p:spPr>
        <p:txBody>
          <a:bodyPr wrap="squar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生产能力</a:t>
            </a:r>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0" y="183265"/>
            <a:ext cx="2176272"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事业部简介</a:t>
            </a:r>
          </a:p>
        </p:txBody>
      </p:sp>
      <p:pic>
        <p:nvPicPr>
          <p:cNvPr id="16" name="图片 15">
            <a:extLst>
              <a:ext uri="{FF2B5EF4-FFF2-40B4-BE49-F238E27FC236}">
                <a16:creationId xmlns:a16="http://schemas.microsoft.com/office/drawing/2014/main" id="{CBCB7E7B-8F91-447E-8C45-F43679E3D5D4}"/>
              </a:ext>
            </a:extLst>
          </p:cNvPr>
          <p:cNvPicPr>
            <a:picLocks noChangeAspect="1"/>
          </p:cNvPicPr>
          <p:nvPr/>
        </p:nvPicPr>
        <p:blipFill>
          <a:blip r:embed="rId2" cstate="print"/>
          <a:stretch>
            <a:fillRect/>
          </a:stretch>
        </p:blipFill>
        <p:spPr>
          <a:xfrm>
            <a:off x="6860726" y="2408905"/>
            <a:ext cx="3679200" cy="2033615"/>
          </a:xfrm>
          <a:prstGeom prst="rect">
            <a:avLst/>
          </a:prstGeom>
        </p:spPr>
      </p:pic>
      <p:pic>
        <p:nvPicPr>
          <p:cNvPr id="19" name="Picture 3">
            <a:extLst>
              <a:ext uri="{FF2B5EF4-FFF2-40B4-BE49-F238E27FC236}">
                <a16:creationId xmlns:a16="http://schemas.microsoft.com/office/drawing/2014/main" id="{A6D84F6B-CB13-45F6-BC9F-B77E88D8969B}"/>
              </a:ext>
            </a:extLst>
          </p:cNvPr>
          <p:cNvPicPr>
            <a:picLocks noChangeAspect="1" noChangeArrowheads="1"/>
          </p:cNvPicPr>
          <p:nvPr/>
        </p:nvPicPr>
        <p:blipFill>
          <a:blip r:embed="rId3" cstate="print">
            <a:lum bright="10000"/>
          </a:blip>
          <a:srcRect/>
          <a:stretch>
            <a:fillRect/>
          </a:stretch>
        </p:blipFill>
        <p:spPr bwMode="auto">
          <a:xfrm>
            <a:off x="6860726" y="4570687"/>
            <a:ext cx="3679200" cy="2127258"/>
          </a:xfrm>
          <a:prstGeom prst="rect">
            <a:avLst/>
          </a:prstGeom>
          <a:noFill/>
          <a:ln w="9525">
            <a:noFill/>
            <a:miter lim="800000"/>
            <a:headEnd/>
            <a:tailEnd/>
          </a:ln>
        </p:spPr>
      </p:pic>
      <p:pic>
        <p:nvPicPr>
          <p:cNvPr id="20" name="图片 19">
            <a:extLst>
              <a:ext uri="{FF2B5EF4-FFF2-40B4-BE49-F238E27FC236}">
                <a16:creationId xmlns:a16="http://schemas.microsoft.com/office/drawing/2014/main" id="{8308A575-26F8-43D8-9084-7777BAC63F10}"/>
              </a:ext>
            </a:extLst>
          </p:cNvPr>
          <p:cNvPicPr>
            <a:picLocks noChangeAspect="1"/>
          </p:cNvPicPr>
          <p:nvPr/>
        </p:nvPicPr>
        <p:blipFill>
          <a:blip r:embed="rId4" cstate="print"/>
          <a:stretch>
            <a:fillRect/>
          </a:stretch>
        </p:blipFill>
        <p:spPr>
          <a:xfrm>
            <a:off x="628192" y="2412192"/>
            <a:ext cx="3680236" cy="2033615"/>
          </a:xfrm>
          <a:prstGeom prst="rect">
            <a:avLst/>
          </a:prstGeom>
        </p:spPr>
      </p:pic>
      <p:pic>
        <p:nvPicPr>
          <p:cNvPr id="21" name="图片 20">
            <a:extLst>
              <a:ext uri="{FF2B5EF4-FFF2-40B4-BE49-F238E27FC236}">
                <a16:creationId xmlns:a16="http://schemas.microsoft.com/office/drawing/2014/main" id="{5791F79E-D674-47FA-A447-FD67CBCA5E15}"/>
              </a:ext>
            </a:extLst>
          </p:cNvPr>
          <p:cNvPicPr>
            <a:picLocks noChangeAspect="1"/>
          </p:cNvPicPr>
          <p:nvPr/>
        </p:nvPicPr>
        <p:blipFill>
          <a:blip r:embed="rId5" cstate="print"/>
          <a:stretch>
            <a:fillRect/>
          </a:stretch>
        </p:blipFill>
        <p:spPr>
          <a:xfrm>
            <a:off x="628193" y="4573973"/>
            <a:ext cx="3680236" cy="2127258"/>
          </a:xfrm>
          <a:prstGeom prst="rect">
            <a:avLst/>
          </a:prstGeom>
        </p:spPr>
      </p:pic>
      <p:pic>
        <p:nvPicPr>
          <p:cNvPr id="22" name="图片 21">
            <a:extLst>
              <a:ext uri="{FF2B5EF4-FFF2-40B4-BE49-F238E27FC236}">
                <a16:creationId xmlns:a16="http://schemas.microsoft.com/office/drawing/2014/main" id="{06A7529D-1B85-4135-A2CB-6A5F1DF03038}"/>
              </a:ext>
            </a:extLst>
          </p:cNvPr>
          <p:cNvPicPr>
            <a:picLocks noChangeAspect="1"/>
          </p:cNvPicPr>
          <p:nvPr/>
        </p:nvPicPr>
        <p:blipFill>
          <a:blip r:embed="rId6" cstate="print"/>
          <a:stretch>
            <a:fillRect/>
          </a:stretch>
        </p:blipFill>
        <p:spPr>
          <a:xfrm>
            <a:off x="4383039" y="3079286"/>
            <a:ext cx="1896471" cy="1363234"/>
          </a:xfrm>
          <a:prstGeom prst="rect">
            <a:avLst/>
          </a:prstGeom>
        </p:spPr>
      </p:pic>
      <p:pic>
        <p:nvPicPr>
          <p:cNvPr id="23" name="Picture 3">
            <a:extLst>
              <a:ext uri="{FF2B5EF4-FFF2-40B4-BE49-F238E27FC236}">
                <a16:creationId xmlns:a16="http://schemas.microsoft.com/office/drawing/2014/main" id="{E2DFC792-B409-4852-A21E-F12FF65090EF}"/>
              </a:ext>
            </a:extLst>
          </p:cNvPr>
          <p:cNvPicPr>
            <a:picLocks noChangeAspect="1" noChangeArrowheads="1"/>
          </p:cNvPicPr>
          <p:nvPr/>
        </p:nvPicPr>
        <p:blipFill>
          <a:blip r:embed="rId7" cstate="print"/>
          <a:srcRect r="1681"/>
          <a:stretch>
            <a:fillRect/>
          </a:stretch>
        </p:blipFill>
        <p:spPr bwMode="auto">
          <a:xfrm>
            <a:off x="4668027" y="4570687"/>
            <a:ext cx="2112422" cy="1411428"/>
          </a:xfrm>
          <a:prstGeom prst="rect">
            <a:avLst/>
          </a:prstGeom>
          <a:noFill/>
          <a:ln w="9525">
            <a:noFill/>
            <a:miter lim="800000"/>
            <a:headEnd/>
            <a:tailEnd/>
          </a:ln>
        </p:spPr>
      </p:pic>
    </p:spTree>
    <p:extLst>
      <p:ext uri="{BB962C8B-B14F-4D97-AF65-F5344CB8AC3E}">
        <p14:creationId xmlns:p14="http://schemas.microsoft.com/office/powerpoint/2010/main" val="824050863"/>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411499" y="1042626"/>
            <a:ext cx="5295473" cy="1223220"/>
          </a:xfrm>
          <a:prstGeom prst="rect">
            <a:avLst/>
          </a:prstGeom>
          <a:noFill/>
        </p:spPr>
        <p:txBody>
          <a:bodyPr wrap="square" rtlCol="0">
            <a:spAutoFit/>
          </a:bodyPr>
          <a:lstStyle/>
          <a:p>
            <a:pPr>
              <a:lnSpc>
                <a:spcPct val="150000"/>
              </a:lnSpc>
              <a:buFont typeface="Wingdings" panose="05000000000000000000" pitchFamily="2" charset="2"/>
              <a:buChar char="l"/>
            </a:pPr>
            <a:r>
              <a:rPr lang="zh-CN" altLang="en-US" sz="1633" dirty="0">
                <a:solidFill>
                  <a:srgbClr val="FF0000"/>
                </a:solidFill>
                <a:latin typeface="微软雅黑" panose="020B0503020204020204" pitchFamily="34" charset="-122"/>
                <a:ea typeface="微软雅黑" panose="020B0503020204020204" pitchFamily="34" charset="-122"/>
              </a:rPr>
              <a:t>具备全套环境可靠性试验能力</a:t>
            </a:r>
          </a:p>
          <a:p>
            <a:pPr>
              <a:lnSpc>
                <a:spcPct val="150000"/>
              </a:lnSpc>
              <a:buFont typeface="Wingdings" panose="05000000000000000000" pitchFamily="2" charset="2"/>
              <a:buChar char="l"/>
            </a:pPr>
            <a:r>
              <a:rPr lang="zh-CN" altLang="en-US" sz="1633" dirty="0">
                <a:solidFill>
                  <a:srgbClr val="FF0000"/>
                </a:solidFill>
                <a:latin typeface="微软雅黑" panose="020B0503020204020204" pitchFamily="34" charset="-122"/>
                <a:ea typeface="微软雅黑" panose="020B0503020204020204" pitchFamily="34" charset="-122"/>
              </a:rPr>
              <a:t>具备电性能试验能力</a:t>
            </a:r>
          </a:p>
          <a:p>
            <a:pPr>
              <a:lnSpc>
                <a:spcPct val="150000"/>
              </a:lnSpc>
              <a:buFont typeface="Wingdings" panose="05000000000000000000" pitchFamily="2" charset="2"/>
              <a:buChar char="l"/>
            </a:pPr>
            <a:r>
              <a:rPr lang="zh-CN" altLang="en-US" sz="1633" dirty="0">
                <a:solidFill>
                  <a:srgbClr val="FF0000"/>
                </a:solidFill>
                <a:latin typeface="微软雅黑" panose="020B0503020204020204" pitchFamily="34" charset="-122"/>
                <a:ea typeface="微软雅黑" panose="020B0503020204020204" pitchFamily="34" charset="-122"/>
              </a:rPr>
              <a:t>具备EMC摸底能力，正式EMC试验委托第三实验室</a:t>
            </a:r>
          </a:p>
        </p:txBody>
      </p:sp>
      <p:sp>
        <p:nvSpPr>
          <p:cNvPr id="25" name="矩形 24"/>
          <p:cNvSpPr/>
          <p:nvPr/>
        </p:nvSpPr>
        <p:spPr>
          <a:xfrm>
            <a:off x="3539732" y="142288"/>
            <a:ext cx="5979508" cy="441838"/>
          </a:xfrm>
          <a:prstGeom prst="rect">
            <a:avLst/>
          </a:prstGeom>
          <a:solidFill>
            <a:srgbClr val="404F64"/>
          </a:solidFill>
          <a:ln>
            <a:noFill/>
          </a:ln>
          <a:effectLst>
            <a:outerShdw blurRad="482600" dist="889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32" name="矩形 31"/>
          <p:cNvSpPr/>
          <p:nvPr/>
        </p:nvSpPr>
        <p:spPr>
          <a:xfrm>
            <a:off x="199333" y="162939"/>
            <a:ext cx="4326600" cy="523220"/>
          </a:xfrm>
          <a:prstGeom prst="rect">
            <a:avLst/>
          </a:prstGeom>
          <a:noFill/>
        </p:spPr>
        <p:txBody>
          <a:bodyPr wrap="squar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试验能力</a:t>
            </a:r>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3" name="图片 22">
            <a:extLst>
              <a:ext uri="{FF2B5EF4-FFF2-40B4-BE49-F238E27FC236}">
                <a16:creationId xmlns:a16="http://schemas.microsoft.com/office/drawing/2014/main" id="{49671496-003D-4500-8BF0-011B6AD416D5}"/>
              </a:ext>
            </a:extLst>
          </p:cNvPr>
          <p:cNvPicPr>
            <a:picLocks noChangeAspect="1"/>
          </p:cNvPicPr>
          <p:nvPr/>
        </p:nvPicPr>
        <p:blipFill>
          <a:blip r:embed="rId2" cstate="print"/>
          <a:stretch>
            <a:fillRect/>
          </a:stretch>
        </p:blipFill>
        <p:spPr>
          <a:xfrm>
            <a:off x="244476" y="2477355"/>
            <a:ext cx="4848110" cy="3726365"/>
          </a:xfrm>
          <a:prstGeom prst="rect">
            <a:avLst/>
          </a:prstGeom>
        </p:spPr>
      </p:pic>
      <p:pic>
        <p:nvPicPr>
          <p:cNvPr id="27" name="Picture 10" descr="IMG_2608 拷贝">
            <a:extLst>
              <a:ext uri="{FF2B5EF4-FFF2-40B4-BE49-F238E27FC236}">
                <a16:creationId xmlns:a16="http://schemas.microsoft.com/office/drawing/2014/main" id="{68794D05-131A-4E4D-ACE6-6F7FF1C96F85}"/>
              </a:ext>
            </a:extLst>
          </p:cNvPr>
          <p:cNvPicPr>
            <a:picLocks noChangeAspect="1" noChangeArrowheads="1"/>
          </p:cNvPicPr>
          <p:nvPr/>
        </p:nvPicPr>
        <p:blipFill>
          <a:blip r:embed="rId3" cstate="print"/>
          <a:srcRect r="4201"/>
          <a:stretch>
            <a:fillRect/>
          </a:stretch>
        </p:blipFill>
        <p:spPr bwMode="auto">
          <a:xfrm>
            <a:off x="7773821" y="2477355"/>
            <a:ext cx="1858812" cy="1564304"/>
          </a:xfrm>
          <a:prstGeom prst="rect">
            <a:avLst/>
          </a:prstGeom>
          <a:noFill/>
          <a:ln w="19050">
            <a:noFill/>
            <a:miter lim="800000"/>
            <a:headEnd/>
            <a:tailEnd/>
          </a:ln>
        </p:spPr>
      </p:pic>
      <p:pic>
        <p:nvPicPr>
          <p:cNvPr id="35" name="Picture 13" descr="IMG_2603 拷贝">
            <a:extLst>
              <a:ext uri="{FF2B5EF4-FFF2-40B4-BE49-F238E27FC236}">
                <a16:creationId xmlns:a16="http://schemas.microsoft.com/office/drawing/2014/main" id="{08F5AB96-1F1B-404F-A4F8-5EC4C3170A78}"/>
              </a:ext>
            </a:extLst>
          </p:cNvPr>
          <p:cNvPicPr>
            <a:picLocks noChangeAspect="1" noChangeArrowheads="1"/>
          </p:cNvPicPr>
          <p:nvPr/>
        </p:nvPicPr>
        <p:blipFill>
          <a:blip r:embed="rId4" cstate="print"/>
          <a:srcRect/>
          <a:stretch>
            <a:fillRect/>
          </a:stretch>
        </p:blipFill>
        <p:spPr bwMode="auto">
          <a:xfrm>
            <a:off x="5495550" y="2477356"/>
            <a:ext cx="2085980" cy="1564304"/>
          </a:xfrm>
          <a:prstGeom prst="rect">
            <a:avLst/>
          </a:prstGeom>
          <a:noFill/>
          <a:ln w="19050">
            <a:noFill/>
            <a:miter lim="800000"/>
            <a:headEnd/>
            <a:tailEnd/>
          </a:ln>
        </p:spPr>
      </p:pic>
      <p:sp>
        <p:nvSpPr>
          <p:cNvPr id="36" name="文本框 35">
            <a:extLst>
              <a:ext uri="{FF2B5EF4-FFF2-40B4-BE49-F238E27FC236}">
                <a16:creationId xmlns:a16="http://schemas.microsoft.com/office/drawing/2014/main" id="{1E4038A3-D6E7-43A5-AF19-F1A119BF0BAC}"/>
              </a:ext>
            </a:extLst>
          </p:cNvPr>
          <p:cNvSpPr txBox="1"/>
          <p:nvPr/>
        </p:nvSpPr>
        <p:spPr>
          <a:xfrm>
            <a:off x="479958" y="6430222"/>
            <a:ext cx="638798" cy="261610"/>
          </a:xfrm>
          <a:prstGeom prst="rect">
            <a:avLst/>
          </a:prstGeom>
          <a:noFill/>
        </p:spPr>
        <p:txBody>
          <a:bodyPr wrap="square" rtlCol="0">
            <a:spAutoFit/>
          </a:bodyPr>
          <a:lstStyle/>
          <a:p>
            <a:r>
              <a:rPr lang="zh-CN" altLang="en-US" sz="1100" dirty="0">
                <a:latin typeface="宋体" panose="02010600030101010101" pitchFamily="2" charset="-122"/>
                <a:ea typeface="宋体" panose="02010600030101010101" pitchFamily="2" charset="-122"/>
              </a:rPr>
              <a:t>实验室</a:t>
            </a:r>
          </a:p>
        </p:txBody>
      </p:sp>
      <p:sp>
        <p:nvSpPr>
          <p:cNvPr id="37" name="文本框 36">
            <a:extLst>
              <a:ext uri="{FF2B5EF4-FFF2-40B4-BE49-F238E27FC236}">
                <a16:creationId xmlns:a16="http://schemas.microsoft.com/office/drawing/2014/main" id="{098B5834-6845-45D4-8E69-9E4AF786412A}"/>
              </a:ext>
            </a:extLst>
          </p:cNvPr>
          <p:cNvSpPr txBox="1"/>
          <p:nvPr/>
        </p:nvSpPr>
        <p:spPr>
          <a:xfrm>
            <a:off x="7971570" y="6304468"/>
            <a:ext cx="1463313" cy="261610"/>
          </a:xfrm>
          <a:prstGeom prst="rect">
            <a:avLst/>
          </a:prstGeom>
          <a:noFill/>
        </p:spPr>
        <p:txBody>
          <a:bodyPr wrap="square" rtlCol="0">
            <a:spAutoFit/>
          </a:bodyPr>
          <a:lstStyle/>
          <a:p>
            <a:pPr algn="ctr"/>
            <a:r>
              <a:rPr lang="zh-CN" altLang="en-US" sz="1100" dirty="0">
                <a:latin typeface="宋体" panose="02010600030101010101" pitchFamily="2" charset="-122"/>
                <a:ea typeface="宋体" panose="02010600030101010101" pitchFamily="2" charset="-122"/>
              </a:rPr>
              <a:t>震动试验台</a:t>
            </a:r>
          </a:p>
        </p:txBody>
      </p:sp>
      <p:sp>
        <p:nvSpPr>
          <p:cNvPr id="38" name="文本框 37">
            <a:extLst>
              <a:ext uri="{FF2B5EF4-FFF2-40B4-BE49-F238E27FC236}">
                <a16:creationId xmlns:a16="http://schemas.microsoft.com/office/drawing/2014/main" id="{A8E0193F-E6F9-49E2-8DC4-8FB569B23BB7}"/>
              </a:ext>
            </a:extLst>
          </p:cNvPr>
          <p:cNvSpPr txBox="1"/>
          <p:nvPr/>
        </p:nvSpPr>
        <p:spPr>
          <a:xfrm>
            <a:off x="7901306" y="4131071"/>
            <a:ext cx="1425029" cy="261610"/>
          </a:xfrm>
          <a:prstGeom prst="rect">
            <a:avLst/>
          </a:prstGeom>
          <a:noFill/>
        </p:spPr>
        <p:txBody>
          <a:bodyPr wrap="square" rtlCol="0">
            <a:spAutoFit/>
          </a:bodyPr>
          <a:lstStyle/>
          <a:p>
            <a:r>
              <a:rPr lang="zh-CN" altLang="en-US" sz="1100" dirty="0">
                <a:latin typeface="宋体" panose="02010600030101010101" pitchFamily="2" charset="-122"/>
                <a:ea typeface="宋体" panose="02010600030101010101" pitchFamily="2" charset="-122"/>
              </a:rPr>
              <a:t>高低温冲击试验箱</a:t>
            </a:r>
          </a:p>
        </p:txBody>
      </p:sp>
      <p:sp>
        <p:nvSpPr>
          <p:cNvPr id="39" name="文本框 38">
            <a:extLst>
              <a:ext uri="{FF2B5EF4-FFF2-40B4-BE49-F238E27FC236}">
                <a16:creationId xmlns:a16="http://schemas.microsoft.com/office/drawing/2014/main" id="{3B7B9C1C-0FE6-4878-BD7E-EDEE10DB1A0D}"/>
              </a:ext>
            </a:extLst>
          </p:cNvPr>
          <p:cNvSpPr txBox="1"/>
          <p:nvPr/>
        </p:nvSpPr>
        <p:spPr>
          <a:xfrm>
            <a:off x="5829309" y="4078927"/>
            <a:ext cx="1582791" cy="261610"/>
          </a:xfrm>
          <a:prstGeom prst="rect">
            <a:avLst/>
          </a:prstGeom>
          <a:noFill/>
        </p:spPr>
        <p:txBody>
          <a:bodyPr wrap="square" rtlCol="0">
            <a:spAutoFit/>
          </a:bodyPr>
          <a:lstStyle/>
          <a:p>
            <a:r>
              <a:rPr lang="zh-CN" altLang="en-US" sz="1100" dirty="0">
                <a:latin typeface="宋体" panose="02010600030101010101" pitchFamily="2" charset="-122"/>
                <a:ea typeface="宋体" panose="02010600030101010101" pitchFamily="2" charset="-122"/>
              </a:rPr>
              <a:t>淋雨试验箱</a:t>
            </a:r>
          </a:p>
        </p:txBody>
      </p:sp>
      <p:pic>
        <p:nvPicPr>
          <p:cNvPr id="40" name="Picture 6">
            <a:extLst>
              <a:ext uri="{FF2B5EF4-FFF2-40B4-BE49-F238E27FC236}">
                <a16:creationId xmlns:a16="http://schemas.microsoft.com/office/drawing/2014/main" id="{7AA5AB5B-600C-4738-9D01-67AB30E7EF72}"/>
              </a:ext>
            </a:extLst>
          </p:cNvPr>
          <p:cNvPicPr>
            <a:picLocks noChangeAspect="1" noChangeArrowheads="1"/>
          </p:cNvPicPr>
          <p:nvPr/>
        </p:nvPicPr>
        <p:blipFill>
          <a:blip r:embed="rId5" cstate="print"/>
          <a:srcRect/>
          <a:stretch>
            <a:fillRect/>
          </a:stretch>
        </p:blipFill>
        <p:spPr bwMode="auto">
          <a:xfrm>
            <a:off x="7773821" y="4592155"/>
            <a:ext cx="1858812" cy="1610715"/>
          </a:xfrm>
          <a:prstGeom prst="rect">
            <a:avLst/>
          </a:prstGeom>
          <a:noFill/>
          <a:ln w="1">
            <a:noFill/>
            <a:miter lim="800000"/>
            <a:headEnd/>
            <a:tailEnd type="none" w="med" len="med"/>
          </a:ln>
          <a:effectLst/>
        </p:spPr>
      </p:pic>
      <p:pic>
        <p:nvPicPr>
          <p:cNvPr id="41" name="Picture 2">
            <a:extLst>
              <a:ext uri="{FF2B5EF4-FFF2-40B4-BE49-F238E27FC236}">
                <a16:creationId xmlns:a16="http://schemas.microsoft.com/office/drawing/2014/main" id="{553A44CD-83F9-403B-9603-B33C8966DFB0}"/>
              </a:ext>
            </a:extLst>
          </p:cNvPr>
          <p:cNvPicPr>
            <a:picLocks noChangeAspect="1" noChangeArrowheads="1"/>
          </p:cNvPicPr>
          <p:nvPr/>
        </p:nvPicPr>
        <p:blipFill>
          <a:blip r:embed="rId6" cstate="print"/>
          <a:srcRect/>
          <a:stretch>
            <a:fillRect/>
          </a:stretch>
        </p:blipFill>
        <p:spPr bwMode="auto">
          <a:xfrm>
            <a:off x="5464865" y="4592155"/>
            <a:ext cx="2170304" cy="1611564"/>
          </a:xfrm>
          <a:prstGeom prst="rect">
            <a:avLst/>
          </a:prstGeom>
          <a:noFill/>
          <a:ln w="9525">
            <a:noFill/>
            <a:miter lim="800000"/>
            <a:headEnd/>
            <a:tailEnd/>
          </a:ln>
          <a:effectLst/>
        </p:spPr>
      </p:pic>
      <p:sp>
        <p:nvSpPr>
          <p:cNvPr id="47" name="文本框 32">
            <a:extLst>
              <a:ext uri="{FF2B5EF4-FFF2-40B4-BE49-F238E27FC236}">
                <a16:creationId xmlns:a16="http://schemas.microsoft.com/office/drawing/2014/main" id="{62ADB992-A0F6-4565-A83A-3C780892C5F3}"/>
              </a:ext>
            </a:extLst>
          </p:cNvPr>
          <p:cNvSpPr txBox="1"/>
          <p:nvPr/>
        </p:nvSpPr>
        <p:spPr>
          <a:xfrm>
            <a:off x="5829309" y="6304468"/>
            <a:ext cx="1159303" cy="259238"/>
          </a:xfrm>
          <a:prstGeom prst="rect">
            <a:avLst/>
          </a:prstGeom>
          <a:noFill/>
        </p:spPr>
        <p:txBody>
          <a:bodyPr wrap="square" rtlCol="0">
            <a:spAutoFit/>
          </a:bodyPr>
          <a:lstStyle/>
          <a:p>
            <a:pPr algn="ctr"/>
            <a:r>
              <a:rPr lang="zh-CN" altLang="en-US" sz="1100" dirty="0">
                <a:latin typeface="宋体" panose="02010600030101010101" pitchFamily="2" charset="-122"/>
                <a:ea typeface="宋体" panose="02010600030101010101" pitchFamily="2" charset="-122"/>
              </a:rPr>
              <a:t>盐雾试验台</a:t>
            </a:r>
          </a:p>
        </p:txBody>
      </p:sp>
      <p:pic>
        <p:nvPicPr>
          <p:cNvPr id="48" name="Picture 3">
            <a:extLst>
              <a:ext uri="{FF2B5EF4-FFF2-40B4-BE49-F238E27FC236}">
                <a16:creationId xmlns:a16="http://schemas.microsoft.com/office/drawing/2014/main" id="{0F5D717E-5F7C-4DFE-9295-93034D3B7AE7}"/>
              </a:ext>
            </a:extLst>
          </p:cNvPr>
          <p:cNvPicPr>
            <a:picLocks noChangeAspect="1" noChangeArrowheads="1"/>
          </p:cNvPicPr>
          <p:nvPr/>
        </p:nvPicPr>
        <p:blipFill>
          <a:blip r:embed="rId7" cstate="print"/>
          <a:srcRect/>
          <a:stretch>
            <a:fillRect/>
          </a:stretch>
        </p:blipFill>
        <p:spPr bwMode="auto">
          <a:xfrm>
            <a:off x="9905987" y="2520908"/>
            <a:ext cx="1425029" cy="1449337"/>
          </a:xfrm>
          <a:prstGeom prst="rect">
            <a:avLst/>
          </a:prstGeom>
          <a:noFill/>
          <a:ln w="9525">
            <a:noFill/>
            <a:miter lim="800000"/>
            <a:headEnd/>
            <a:tailEnd/>
          </a:ln>
          <a:effectLst/>
        </p:spPr>
      </p:pic>
      <p:sp>
        <p:nvSpPr>
          <p:cNvPr id="49" name="文本框 34">
            <a:extLst>
              <a:ext uri="{FF2B5EF4-FFF2-40B4-BE49-F238E27FC236}">
                <a16:creationId xmlns:a16="http://schemas.microsoft.com/office/drawing/2014/main" id="{AC66C640-92ED-41EB-9D4B-1F1DA658D511}"/>
              </a:ext>
            </a:extLst>
          </p:cNvPr>
          <p:cNvSpPr txBox="1"/>
          <p:nvPr/>
        </p:nvSpPr>
        <p:spPr>
          <a:xfrm>
            <a:off x="10083541" y="4131071"/>
            <a:ext cx="927290" cy="261610"/>
          </a:xfrm>
          <a:prstGeom prst="rect">
            <a:avLst/>
          </a:prstGeom>
          <a:noFill/>
        </p:spPr>
        <p:txBody>
          <a:bodyPr wrap="square" rtlCol="0">
            <a:spAutoFit/>
          </a:bodyPr>
          <a:lstStyle/>
          <a:p>
            <a:r>
              <a:rPr lang="zh-CN" altLang="en-US" sz="1100" dirty="0">
                <a:latin typeface="宋体" panose="02010600030101010101" pitchFamily="2" charset="-122"/>
                <a:ea typeface="宋体" panose="02010600030101010101" pitchFamily="2" charset="-122"/>
              </a:rPr>
              <a:t>沙尘试验箱</a:t>
            </a:r>
          </a:p>
        </p:txBody>
      </p:sp>
    </p:spTree>
    <p:extLst>
      <p:ext uri="{BB962C8B-B14F-4D97-AF65-F5344CB8AC3E}">
        <p14:creationId xmlns:p14="http://schemas.microsoft.com/office/powerpoint/2010/main" val="3341321375"/>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1"/>
          <p:cNvSpPr txBox="1">
            <a:spLocks noChangeArrowheads="1"/>
          </p:cNvSpPr>
          <p:nvPr/>
        </p:nvSpPr>
        <p:spPr bwMode="auto">
          <a:xfrm>
            <a:off x="7039913" y="4792619"/>
            <a:ext cx="1097391" cy="253596"/>
          </a:xfrm>
          <a:prstGeom prst="rect">
            <a:avLst/>
          </a:prstGeom>
          <a:noFill/>
          <a:ln w="9525">
            <a:noFill/>
            <a:miter lim="800000"/>
          </a:ln>
        </p:spPr>
        <p:txBody>
          <a:bodyPr>
            <a:spAutoFit/>
          </a:bodyPr>
          <a:lstStyle/>
          <a:p>
            <a:endParaRPr lang="zh-CN" altLang="en-US" sz="1048"/>
          </a:p>
        </p:txBody>
      </p:sp>
      <p:grpSp>
        <p:nvGrpSpPr>
          <p:cNvPr id="2" name="组合 24"/>
          <p:cNvGrpSpPr/>
          <p:nvPr/>
        </p:nvGrpSpPr>
        <p:grpSpPr bwMode="auto">
          <a:xfrm>
            <a:off x="7981750" y="934676"/>
            <a:ext cx="1700890" cy="1514218"/>
            <a:chOff x="4370983" y="3140968"/>
            <a:chExt cx="2160652" cy="2160640"/>
          </a:xfrm>
        </p:grpSpPr>
        <p:sp>
          <p:nvSpPr>
            <p:cNvPr id="7" name="椭圆 6"/>
            <p:cNvSpPr/>
            <p:nvPr/>
          </p:nvSpPr>
          <p:spPr>
            <a:xfrm>
              <a:off x="4370983" y="3140968"/>
              <a:ext cx="2160652" cy="2160640"/>
            </a:xfrm>
            <a:prstGeom prst="ellipse">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2"/>
            </a:p>
          </p:txBody>
        </p:sp>
        <p:sp>
          <p:nvSpPr>
            <p:cNvPr id="8" name="TextBox 17"/>
            <p:cNvSpPr txBox="1">
              <a:spLocks noChangeArrowheads="1"/>
            </p:cNvSpPr>
            <p:nvPr/>
          </p:nvSpPr>
          <p:spPr bwMode="auto">
            <a:xfrm>
              <a:off x="4670096" y="3376395"/>
              <a:ext cx="1572813" cy="1770821"/>
            </a:xfrm>
            <a:prstGeom prst="rect">
              <a:avLst/>
            </a:prstGeom>
            <a:noFill/>
            <a:ln w="9525">
              <a:noFill/>
              <a:miter lim="800000"/>
            </a:ln>
          </p:spPr>
          <p:txBody>
            <a:bodyPr>
              <a:spAutoFit/>
            </a:bodyPr>
            <a:lstStyle/>
            <a:p>
              <a:pPr algn="ctr">
                <a:lnSpc>
                  <a:spcPct val="130000"/>
                </a:lnSpc>
              </a:pPr>
              <a:r>
                <a:rPr lang="zh-CN" altLang="en-US" sz="1801" b="1" dirty="0">
                  <a:solidFill>
                    <a:schemeClr val="bg1"/>
                  </a:solidFill>
                  <a:latin typeface="微软雅黑" panose="020B0503020204020204" pitchFamily="34" charset="-122"/>
                  <a:ea typeface="微软雅黑" panose="020B0503020204020204" pitchFamily="34" charset="-122"/>
                </a:rPr>
                <a:t>质量</a:t>
              </a:r>
              <a:endParaRPr lang="en-US" altLang="zh-CN" sz="1801"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801" b="1" dirty="0">
                  <a:solidFill>
                    <a:schemeClr val="bg1"/>
                  </a:solidFill>
                  <a:latin typeface="微软雅黑" panose="020B0503020204020204" pitchFamily="34" charset="-122"/>
                  <a:ea typeface="微软雅黑" panose="020B0503020204020204" pitchFamily="34" charset="-122"/>
                </a:rPr>
                <a:t>管理</a:t>
              </a:r>
              <a:endParaRPr lang="en-US" altLang="zh-CN" sz="1801"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sz="1801" b="1" dirty="0">
                  <a:solidFill>
                    <a:schemeClr val="bg1"/>
                  </a:solidFill>
                  <a:latin typeface="微软雅黑" panose="020B0503020204020204" pitchFamily="34" charset="-122"/>
                  <a:ea typeface="微软雅黑" panose="020B0503020204020204" pitchFamily="34" charset="-122"/>
                </a:rPr>
                <a:t>体系</a:t>
              </a:r>
            </a:p>
          </p:txBody>
        </p:sp>
      </p:grpSp>
      <p:sp>
        <p:nvSpPr>
          <p:cNvPr id="9" name="TextBox 15"/>
          <p:cNvSpPr txBox="1">
            <a:spLocks noChangeArrowheads="1"/>
          </p:cNvSpPr>
          <p:nvPr/>
        </p:nvSpPr>
        <p:spPr bwMode="auto">
          <a:xfrm>
            <a:off x="672643" y="1008134"/>
            <a:ext cx="3361161" cy="2111732"/>
          </a:xfrm>
          <a:prstGeom prst="rect">
            <a:avLst/>
          </a:prstGeom>
          <a:noFill/>
          <a:ln w="9525">
            <a:noFill/>
            <a:miter lim="800000"/>
          </a:ln>
        </p:spPr>
        <p:txBody>
          <a:bodyPr wrap="square">
            <a:spAutoFit/>
          </a:bodyPr>
          <a:lstStyle/>
          <a:p>
            <a:pPr algn="l">
              <a:lnSpc>
                <a:spcPct val="13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2015</a:t>
            </a:r>
            <a:r>
              <a:rPr lang="zh-CN" altLang="en-US" sz="1400" b="1" dirty="0">
                <a:latin typeface="微软雅黑" panose="020B0503020204020204" pitchFamily="34" charset="-122"/>
                <a:ea typeface="微软雅黑" panose="020B0503020204020204" pitchFamily="34" charset="-122"/>
              </a:rPr>
              <a:t>通过TS16949认证             </a:t>
            </a:r>
          </a:p>
          <a:p>
            <a:pPr algn="l">
              <a:lnSpc>
                <a:spcPct val="13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201</a:t>
            </a:r>
            <a:r>
              <a:rPr lang="en-US" altLang="zh-CN" sz="1400" b="1" dirty="0">
                <a:latin typeface="微软雅黑" panose="020B0503020204020204" pitchFamily="34" charset="-122"/>
                <a:ea typeface="微软雅黑" panose="020B0503020204020204" pitchFamily="34" charset="-122"/>
              </a:rPr>
              <a:t>8</a:t>
            </a:r>
            <a:r>
              <a:rPr lang="zh-CN" altLang="en-US" sz="1400" b="1" dirty="0">
                <a:latin typeface="微软雅黑" panose="020B0503020204020204" pitchFamily="34" charset="-122"/>
                <a:ea typeface="微软雅黑" panose="020B0503020204020204" pitchFamily="34" charset="-122"/>
              </a:rPr>
              <a:t>年完成IATF16949换版</a:t>
            </a:r>
            <a:endParaRPr lang="en-US" altLang="zh-CN" sz="1400" b="1" dirty="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CSA</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CE</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UL</a:t>
            </a:r>
            <a:r>
              <a:rPr lang="zh-CN" altLang="en-US" sz="1400" b="1" dirty="0">
                <a:latin typeface="微软雅黑" panose="020B0503020204020204" pitchFamily="34" charset="-122"/>
                <a:ea typeface="微软雅黑" panose="020B0503020204020204" pitchFamily="34" charset="-122"/>
              </a:rPr>
              <a:t>证书</a:t>
            </a:r>
            <a:endParaRPr lang="en-US" altLang="zh-CN" sz="1400" b="1" dirty="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ROSH</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REACH</a:t>
            </a:r>
            <a:r>
              <a:rPr lang="zh-CN" altLang="en-US" sz="1400" b="1" dirty="0">
                <a:latin typeface="微软雅黑" panose="020B0503020204020204" pitchFamily="34" charset="-122"/>
                <a:ea typeface="微软雅黑" panose="020B0503020204020204" pitchFamily="34" charset="-122"/>
              </a:rPr>
              <a:t>测试报告</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生产过程信息流、物流管控</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ERP</a:t>
            </a:r>
            <a:r>
              <a:rPr lang="zh-CN" altLang="en-US" sz="1400" b="1" dirty="0">
                <a:latin typeface="微软雅黑" panose="020B0503020204020204" pitchFamily="34" charset="-122"/>
                <a:ea typeface="微软雅黑" panose="020B0503020204020204" pitchFamily="34" charset="-122"/>
              </a:rPr>
              <a:t>应用</a:t>
            </a:r>
            <a:endParaRPr lang="en-US" altLang="zh-CN" sz="1400" b="1" dirty="0">
              <a:latin typeface="微软雅黑" panose="020B0503020204020204" pitchFamily="34" charset="-122"/>
              <a:ea typeface="微软雅黑" panose="020B0503020204020204" pitchFamily="34" charset="-122"/>
            </a:endParaRPr>
          </a:p>
          <a:p>
            <a:pPr algn="l">
              <a:lnSpc>
                <a:spcPct val="130000"/>
              </a:lnSpc>
              <a:buFont typeface="Wingdings" panose="05000000000000000000" pitchFamily="2" charset="2"/>
              <a:buChar char="l"/>
            </a:pPr>
            <a:endParaRPr lang="en-US" altLang="zh-CN" sz="1400" b="1" dirty="0">
              <a:solidFill>
                <a:srgbClr val="5F5E5C"/>
              </a:solidFill>
              <a:latin typeface="微软雅黑" panose="020B0503020204020204" pitchFamily="34" charset="-122"/>
              <a:ea typeface="微软雅黑" panose="020B0503020204020204" pitchFamily="34" charset="-122"/>
            </a:endParaRPr>
          </a:p>
        </p:txBody>
      </p:sp>
      <p:sp>
        <p:nvSpPr>
          <p:cNvPr id="17" name="矩形 16"/>
          <p:cNvSpPr/>
          <p:nvPr/>
        </p:nvSpPr>
        <p:spPr>
          <a:xfrm>
            <a:off x="0" y="148267"/>
            <a:ext cx="4113072" cy="523220"/>
          </a:xfrm>
          <a:prstGeom prst="rect">
            <a:avLst/>
          </a:prstGeom>
          <a:noFill/>
        </p:spPr>
        <p:txBody>
          <a:bodyPr wrap="square">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质量管理能力</a:t>
            </a:r>
            <a:r>
              <a:rPr lang="en-US" altLang="zh-CN"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p:cNvSpPr txBox="1"/>
          <p:nvPr/>
        </p:nvSpPr>
        <p:spPr>
          <a:xfrm>
            <a:off x="3607285" y="980481"/>
            <a:ext cx="3012363" cy="1923604"/>
          </a:xfrm>
          <a:prstGeom prst="rect">
            <a:avLst/>
          </a:prstGeom>
          <a:noFill/>
        </p:spPr>
        <p:txBody>
          <a:bodyPr wrap="none" rtlCol="0">
            <a:spAutoFit/>
          </a:bodyPr>
          <a:lstStyle/>
          <a:p>
            <a:pPr>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生产过程物料控制、工单进度管控</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SMT</a:t>
            </a:r>
            <a:r>
              <a:rPr lang="zh-CN" altLang="en-US" sz="1400" b="1" dirty="0">
                <a:latin typeface="微软雅黑" panose="020B0503020204020204" pitchFamily="34" charset="-122"/>
                <a:ea typeface="微软雅黑" panose="020B0503020204020204" pitchFamily="34" charset="-122"/>
              </a:rPr>
              <a:t>防错料系统应用</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sz="1400" b="1" dirty="0">
                <a:latin typeface="微软雅黑" panose="020B0503020204020204" pitchFamily="34" charset="-122"/>
                <a:ea typeface="微软雅黑" panose="020B0503020204020204" pitchFamily="34" charset="-122"/>
              </a:rPr>
              <a:t>现场作业纪律管理、标准化作业</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IQC</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IPQC</a:t>
            </a:r>
            <a:r>
              <a:rPr lang="zh-CN" altLang="en-US" sz="1400" b="1" dirty="0">
                <a:latin typeface="微软雅黑" panose="020B0503020204020204" pitchFamily="34" charset="-122"/>
                <a:ea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rPr>
              <a:t>OQC</a:t>
            </a:r>
            <a:r>
              <a:rPr lang="zh-CN" altLang="en-US" sz="1400" b="1" dirty="0">
                <a:latin typeface="微软雅黑" panose="020B0503020204020204" pitchFamily="34" charset="-122"/>
                <a:ea typeface="微软雅黑" panose="020B0503020204020204" pitchFamily="34" charset="-122"/>
              </a:rPr>
              <a:t>全过程监管</a:t>
            </a:r>
            <a:endParaRPr lang="en-US" altLang="zh-CN" sz="1400" b="1"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en-US" altLang="zh-CN" sz="1400" b="1" dirty="0">
                <a:latin typeface="微软雅黑" panose="020B0503020204020204" pitchFamily="34" charset="-122"/>
                <a:ea typeface="微软雅黑" panose="020B0503020204020204" pitchFamily="34" charset="-122"/>
              </a:rPr>
              <a:t>6S</a:t>
            </a:r>
            <a:r>
              <a:rPr lang="zh-CN" altLang="en-US" sz="1400" b="1" dirty="0">
                <a:latin typeface="微软雅黑" panose="020B0503020204020204" pitchFamily="34" charset="-122"/>
                <a:ea typeface="微软雅黑" panose="020B0503020204020204" pitchFamily="34" charset="-122"/>
              </a:rPr>
              <a:t>管理、看板管理</a:t>
            </a:r>
            <a:endParaRPr lang="en-US" altLang="zh-CN" sz="1400" b="1" dirty="0">
              <a:latin typeface="微软雅黑" panose="020B0503020204020204" pitchFamily="34" charset="-122"/>
              <a:ea typeface="微软雅黑" panose="020B0503020204020204" pitchFamily="34" charset="-122"/>
            </a:endParaRPr>
          </a:p>
          <a:p>
            <a:endParaRPr lang="zh-CN" altLang="en-US" sz="1400" dirty="0"/>
          </a:p>
        </p:txBody>
      </p:sp>
      <p:pic>
        <p:nvPicPr>
          <p:cNvPr id="16" name="图片 15">
            <a:extLst>
              <a:ext uri="{FF2B5EF4-FFF2-40B4-BE49-F238E27FC236}">
                <a16:creationId xmlns:a16="http://schemas.microsoft.com/office/drawing/2014/main" id="{49EC3FDA-578D-4A2F-95CB-D5CDF6CB22BB}"/>
              </a:ext>
            </a:extLst>
          </p:cNvPr>
          <p:cNvPicPr>
            <a:picLocks noChangeAspect="1"/>
          </p:cNvPicPr>
          <p:nvPr/>
        </p:nvPicPr>
        <p:blipFill>
          <a:blip r:embed="rId2"/>
          <a:stretch>
            <a:fillRect/>
          </a:stretch>
        </p:blipFill>
        <p:spPr>
          <a:xfrm>
            <a:off x="188283" y="3203552"/>
            <a:ext cx="1740748" cy="2305779"/>
          </a:xfrm>
          <a:prstGeom prst="rect">
            <a:avLst/>
          </a:prstGeom>
        </p:spPr>
      </p:pic>
      <p:pic>
        <p:nvPicPr>
          <p:cNvPr id="18" name="图片 17">
            <a:extLst>
              <a:ext uri="{FF2B5EF4-FFF2-40B4-BE49-F238E27FC236}">
                <a16:creationId xmlns:a16="http://schemas.microsoft.com/office/drawing/2014/main" id="{749D9618-6303-4AE2-A383-8F66B181250D}"/>
              </a:ext>
            </a:extLst>
          </p:cNvPr>
          <p:cNvPicPr>
            <a:picLocks noChangeAspect="1"/>
          </p:cNvPicPr>
          <p:nvPr/>
        </p:nvPicPr>
        <p:blipFill>
          <a:blip r:embed="rId3"/>
          <a:stretch>
            <a:fillRect/>
          </a:stretch>
        </p:blipFill>
        <p:spPr>
          <a:xfrm>
            <a:off x="2043739" y="3203552"/>
            <a:ext cx="1567185" cy="2305779"/>
          </a:xfrm>
          <a:prstGeom prst="rect">
            <a:avLst/>
          </a:prstGeom>
        </p:spPr>
      </p:pic>
      <p:pic>
        <p:nvPicPr>
          <p:cNvPr id="22" name="图片 21">
            <a:extLst>
              <a:ext uri="{FF2B5EF4-FFF2-40B4-BE49-F238E27FC236}">
                <a16:creationId xmlns:a16="http://schemas.microsoft.com/office/drawing/2014/main" id="{A2DAD80F-6B1F-44E9-9DA0-6BEE8EB195A7}"/>
              </a:ext>
            </a:extLst>
          </p:cNvPr>
          <p:cNvPicPr>
            <a:picLocks noChangeAspect="1"/>
          </p:cNvPicPr>
          <p:nvPr/>
        </p:nvPicPr>
        <p:blipFill>
          <a:blip r:embed="rId4"/>
          <a:stretch>
            <a:fillRect/>
          </a:stretch>
        </p:blipFill>
        <p:spPr>
          <a:xfrm>
            <a:off x="3725632" y="3203553"/>
            <a:ext cx="1785006" cy="2265362"/>
          </a:xfrm>
          <a:prstGeom prst="rect">
            <a:avLst/>
          </a:prstGeom>
        </p:spPr>
      </p:pic>
      <p:pic>
        <p:nvPicPr>
          <p:cNvPr id="23" name="图片 22">
            <a:extLst>
              <a:ext uri="{FF2B5EF4-FFF2-40B4-BE49-F238E27FC236}">
                <a16:creationId xmlns:a16="http://schemas.microsoft.com/office/drawing/2014/main" id="{0C75C9C7-EED7-47DA-A72E-8E5EC906B4B0}"/>
              </a:ext>
            </a:extLst>
          </p:cNvPr>
          <p:cNvPicPr>
            <a:picLocks noChangeAspect="1"/>
          </p:cNvPicPr>
          <p:nvPr/>
        </p:nvPicPr>
        <p:blipFill>
          <a:blip r:embed="rId5"/>
          <a:stretch>
            <a:fillRect/>
          </a:stretch>
        </p:blipFill>
        <p:spPr>
          <a:xfrm>
            <a:off x="5548544" y="3203552"/>
            <a:ext cx="1785006" cy="2265362"/>
          </a:xfrm>
          <a:prstGeom prst="rect">
            <a:avLst/>
          </a:prstGeom>
        </p:spPr>
      </p:pic>
      <p:pic>
        <p:nvPicPr>
          <p:cNvPr id="24" name="图片 23">
            <a:extLst>
              <a:ext uri="{FF2B5EF4-FFF2-40B4-BE49-F238E27FC236}">
                <a16:creationId xmlns:a16="http://schemas.microsoft.com/office/drawing/2014/main" id="{143AE46D-F6A2-44C7-A112-3F7FD1E462EC}"/>
              </a:ext>
            </a:extLst>
          </p:cNvPr>
          <p:cNvPicPr>
            <a:picLocks noChangeAspect="1"/>
          </p:cNvPicPr>
          <p:nvPr/>
        </p:nvPicPr>
        <p:blipFill>
          <a:blip r:embed="rId6"/>
          <a:stretch>
            <a:fillRect/>
          </a:stretch>
        </p:blipFill>
        <p:spPr>
          <a:xfrm>
            <a:off x="7456530" y="3203552"/>
            <a:ext cx="1700890" cy="2265362"/>
          </a:xfrm>
          <a:prstGeom prst="rect">
            <a:avLst/>
          </a:prstGeom>
        </p:spPr>
      </p:pic>
      <p:pic>
        <p:nvPicPr>
          <p:cNvPr id="25" name="图片 24">
            <a:extLst>
              <a:ext uri="{FF2B5EF4-FFF2-40B4-BE49-F238E27FC236}">
                <a16:creationId xmlns:a16="http://schemas.microsoft.com/office/drawing/2014/main" id="{4888C96C-D7D2-4861-9CB4-1DDEFC688B96}"/>
              </a:ext>
            </a:extLst>
          </p:cNvPr>
          <p:cNvPicPr>
            <a:picLocks noChangeAspect="1"/>
          </p:cNvPicPr>
          <p:nvPr/>
        </p:nvPicPr>
        <p:blipFill>
          <a:blip r:embed="rId7"/>
          <a:stretch>
            <a:fillRect/>
          </a:stretch>
        </p:blipFill>
        <p:spPr>
          <a:xfrm>
            <a:off x="9280400" y="3203552"/>
            <a:ext cx="1700890" cy="2265362"/>
          </a:xfrm>
          <a:prstGeom prst="rect">
            <a:avLst/>
          </a:prstGeom>
        </p:spPr>
      </p:pic>
    </p:spTree>
    <p:extLst>
      <p:ext uri="{BB962C8B-B14F-4D97-AF65-F5344CB8AC3E}">
        <p14:creationId xmlns:p14="http://schemas.microsoft.com/office/powerpoint/2010/main" val="4220085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D72A3383-2BCE-4151-B7C5-860088FF05D4}" type="slidenum">
              <a:rPr lang="zh-CN" altLang="en-US" smtClean="0"/>
              <a:t>6</a:t>
            </a:fld>
            <a:endParaRPr lang="zh-CN" altLang="en-US" dirty="0"/>
          </a:p>
        </p:txBody>
      </p:sp>
      <p:sp>
        <p:nvSpPr>
          <p:cNvPr id="4" name="文本框 3"/>
          <p:cNvSpPr txBox="1"/>
          <p:nvPr/>
        </p:nvSpPr>
        <p:spPr>
          <a:xfrm>
            <a:off x="71120" y="209802"/>
            <a:ext cx="1960880" cy="521970"/>
          </a:xfrm>
          <a:prstGeom prst="rect">
            <a:avLst/>
          </a:prstGeom>
          <a:noFill/>
        </p:spPr>
        <p:txBody>
          <a:bodyPr wrap="none" rtlCol="0" anchor="t">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主要产品线</a:t>
            </a:r>
          </a:p>
        </p:txBody>
      </p:sp>
      <p:sp>
        <p:nvSpPr>
          <p:cNvPr id="5" name="文本框 4"/>
          <p:cNvSpPr txBox="1"/>
          <p:nvPr/>
        </p:nvSpPr>
        <p:spPr>
          <a:xfrm>
            <a:off x="1053465" y="1157383"/>
            <a:ext cx="10535285" cy="461665"/>
          </a:xfrm>
          <a:prstGeom prst="rect">
            <a:avLst/>
          </a:prstGeom>
          <a:noFill/>
        </p:spPr>
        <p:txBody>
          <a:bodyPr wrap="square" rtlCol="0" anchor="t">
            <a:spAutoFit/>
          </a:bodyPr>
          <a:lstStyle/>
          <a:p>
            <a:r>
              <a:rPr lang="zh-CN" altLang="en-US" sz="2400" b="1" dirty="0">
                <a:solidFill>
                  <a:schemeClr val="tx2">
                    <a:lumMod val="75000"/>
                  </a:schemeClr>
                </a:solidFill>
                <a:latin typeface="微软雅黑" panose="020B0503020204020204" pitchFamily="34" charset="-122"/>
                <a:ea typeface="微软雅黑" panose="020B0503020204020204" pitchFamily="34" charset="-122"/>
              </a:rPr>
              <a:t>为终端客户提供更具竞争力的配套控制器产品方案及一站式</a:t>
            </a:r>
            <a:r>
              <a:rPr lang="en-US" altLang="zh-CN" sz="2400" b="1" dirty="0">
                <a:solidFill>
                  <a:schemeClr val="tx2">
                    <a:lumMod val="75000"/>
                  </a:schemeClr>
                </a:solidFill>
                <a:latin typeface="微软雅黑" panose="020B0503020204020204" pitchFamily="34" charset="-122"/>
                <a:ea typeface="微软雅黑" panose="020B0503020204020204" pitchFamily="34" charset="-122"/>
              </a:rPr>
              <a:t>PCBA</a:t>
            </a:r>
            <a:r>
              <a:rPr lang="zh-CN" altLang="en-US" sz="2400" b="1" dirty="0">
                <a:solidFill>
                  <a:schemeClr val="tx2">
                    <a:lumMod val="75000"/>
                  </a:schemeClr>
                </a:solidFill>
                <a:latin typeface="微软雅黑" panose="020B0503020204020204" pitchFamily="34" charset="-122"/>
                <a:ea typeface="微软雅黑" panose="020B0503020204020204" pitchFamily="34" charset="-122"/>
              </a:rPr>
              <a:t>解决方案。</a:t>
            </a:r>
            <a:endParaRPr lang="zh-CN" altLang="en-US" sz="2400" b="1" i="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7" name="圆角矩形 6"/>
          <p:cNvSpPr/>
          <p:nvPr/>
        </p:nvSpPr>
        <p:spPr>
          <a:xfrm>
            <a:off x="4052117" y="3445513"/>
            <a:ext cx="2313432" cy="5273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吹叶机</a:t>
            </a:r>
          </a:p>
        </p:txBody>
      </p:sp>
      <p:sp>
        <p:nvSpPr>
          <p:cNvPr id="8" name="圆角矩形 7"/>
          <p:cNvSpPr/>
          <p:nvPr/>
        </p:nvSpPr>
        <p:spPr>
          <a:xfrm>
            <a:off x="4052117" y="4226052"/>
            <a:ext cx="2313432" cy="5273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电剪刀</a:t>
            </a:r>
          </a:p>
        </p:txBody>
      </p:sp>
      <p:sp>
        <p:nvSpPr>
          <p:cNvPr id="12" name="文本框 11"/>
          <p:cNvSpPr txBox="1"/>
          <p:nvPr/>
        </p:nvSpPr>
        <p:spPr>
          <a:xfrm>
            <a:off x="706981" y="6005349"/>
            <a:ext cx="2650038"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锂电手持电动工具类</a:t>
            </a:r>
          </a:p>
        </p:txBody>
      </p:sp>
      <p:sp>
        <p:nvSpPr>
          <p:cNvPr id="14" name="圆角矩形 13"/>
          <p:cNvSpPr/>
          <p:nvPr/>
        </p:nvSpPr>
        <p:spPr>
          <a:xfrm>
            <a:off x="765159" y="2740718"/>
            <a:ext cx="2313432" cy="5273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角磨机</a:t>
            </a:r>
          </a:p>
        </p:txBody>
      </p:sp>
      <p:sp>
        <p:nvSpPr>
          <p:cNvPr id="15" name="圆角矩形 14"/>
          <p:cNvSpPr/>
          <p:nvPr/>
        </p:nvSpPr>
        <p:spPr>
          <a:xfrm>
            <a:off x="765159" y="3473825"/>
            <a:ext cx="2313432" cy="5273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电锤</a:t>
            </a:r>
          </a:p>
        </p:txBody>
      </p:sp>
      <p:sp>
        <p:nvSpPr>
          <p:cNvPr id="16" name="圆角矩形 15"/>
          <p:cNvSpPr/>
          <p:nvPr/>
        </p:nvSpPr>
        <p:spPr>
          <a:xfrm>
            <a:off x="765159" y="4226681"/>
            <a:ext cx="2313432" cy="5273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枪钻</a:t>
            </a:r>
          </a:p>
        </p:txBody>
      </p:sp>
      <p:sp>
        <p:nvSpPr>
          <p:cNvPr id="17" name="文本框 16"/>
          <p:cNvSpPr txBox="1"/>
          <p:nvPr/>
        </p:nvSpPr>
        <p:spPr>
          <a:xfrm>
            <a:off x="4195373" y="5991638"/>
            <a:ext cx="2026920" cy="400110"/>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锂电园林工具</a:t>
            </a:r>
          </a:p>
        </p:txBody>
      </p:sp>
      <p:sp>
        <p:nvSpPr>
          <p:cNvPr id="18" name="圆角矩形 17"/>
          <p:cNvSpPr/>
          <p:nvPr/>
        </p:nvSpPr>
        <p:spPr>
          <a:xfrm>
            <a:off x="765159" y="1948301"/>
            <a:ext cx="2313432" cy="5273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微软雅黑" panose="020B0503020204020204" pitchFamily="34" charset="-122"/>
              <a:ea typeface="微软雅黑" panose="020B0503020204020204" pitchFamily="34" charset="-122"/>
            </a:endParaRPr>
          </a:p>
          <a:p>
            <a:pPr algn="ctr"/>
            <a:r>
              <a:rPr lang="zh-CN" altLang="en-US" dirty="0">
                <a:latin typeface="微软雅黑" panose="020B0503020204020204" pitchFamily="34" charset="-122"/>
                <a:ea typeface="微软雅黑" panose="020B0503020204020204" pitchFamily="34" charset="-122"/>
              </a:rPr>
              <a:t>电动扳手</a:t>
            </a:r>
          </a:p>
          <a:p>
            <a:pPr algn="ctr"/>
            <a:endParaRPr lang="zh-CN" altLang="en-US" dirty="0">
              <a:latin typeface="微软雅黑" panose="020B0503020204020204" pitchFamily="34" charset="-122"/>
              <a:ea typeface="微软雅黑" panose="020B0503020204020204" pitchFamily="34" charset="-122"/>
            </a:endParaRPr>
          </a:p>
        </p:txBody>
      </p:sp>
      <p:sp>
        <p:nvSpPr>
          <p:cNvPr id="21" name="圆角矩形 20"/>
          <p:cNvSpPr/>
          <p:nvPr/>
        </p:nvSpPr>
        <p:spPr>
          <a:xfrm>
            <a:off x="4052117" y="2694266"/>
            <a:ext cx="2313432" cy="5273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打草机</a:t>
            </a:r>
          </a:p>
        </p:txBody>
      </p:sp>
      <p:sp>
        <p:nvSpPr>
          <p:cNvPr id="22" name="圆角矩形 21"/>
          <p:cNvSpPr/>
          <p:nvPr/>
        </p:nvSpPr>
        <p:spPr>
          <a:xfrm>
            <a:off x="6799979" y="4991650"/>
            <a:ext cx="2313432" cy="5273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园林工具充电器</a:t>
            </a:r>
          </a:p>
        </p:txBody>
      </p:sp>
      <p:sp>
        <p:nvSpPr>
          <p:cNvPr id="23" name="文本框 22"/>
          <p:cNvSpPr txBox="1"/>
          <p:nvPr/>
        </p:nvSpPr>
        <p:spPr>
          <a:xfrm>
            <a:off x="7150608" y="6022416"/>
            <a:ext cx="256946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充电器</a:t>
            </a:r>
          </a:p>
        </p:txBody>
      </p:sp>
      <p:sp>
        <p:nvSpPr>
          <p:cNvPr id="26" name="圆角矩形 15">
            <a:extLst>
              <a:ext uri="{FF2B5EF4-FFF2-40B4-BE49-F238E27FC236}">
                <a16:creationId xmlns:a16="http://schemas.microsoft.com/office/drawing/2014/main" id="{05CF618E-25BF-47A6-BB7E-CAAC70828CD9}"/>
              </a:ext>
            </a:extLst>
          </p:cNvPr>
          <p:cNvSpPr/>
          <p:nvPr/>
        </p:nvSpPr>
        <p:spPr>
          <a:xfrm>
            <a:off x="765159" y="4972489"/>
            <a:ext cx="2313432" cy="52730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吸尘器</a:t>
            </a:r>
          </a:p>
        </p:txBody>
      </p:sp>
      <p:sp>
        <p:nvSpPr>
          <p:cNvPr id="28" name="圆角矩形 20">
            <a:extLst>
              <a:ext uri="{FF2B5EF4-FFF2-40B4-BE49-F238E27FC236}">
                <a16:creationId xmlns:a16="http://schemas.microsoft.com/office/drawing/2014/main" id="{9D8C805C-670C-4E5C-B0D2-A386AE289534}"/>
              </a:ext>
            </a:extLst>
          </p:cNvPr>
          <p:cNvSpPr/>
          <p:nvPr/>
        </p:nvSpPr>
        <p:spPr>
          <a:xfrm>
            <a:off x="4052117" y="4990450"/>
            <a:ext cx="2313432" cy="5273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高枝机</a:t>
            </a:r>
          </a:p>
        </p:txBody>
      </p:sp>
      <p:sp>
        <p:nvSpPr>
          <p:cNvPr id="32" name="圆角矩形 20">
            <a:extLst>
              <a:ext uri="{FF2B5EF4-FFF2-40B4-BE49-F238E27FC236}">
                <a16:creationId xmlns:a16="http://schemas.microsoft.com/office/drawing/2014/main" id="{A9C906D8-0C42-4B42-B208-CC219EFA417D}"/>
              </a:ext>
            </a:extLst>
          </p:cNvPr>
          <p:cNvSpPr/>
          <p:nvPr/>
        </p:nvSpPr>
        <p:spPr>
          <a:xfrm>
            <a:off x="4052117" y="1943019"/>
            <a:ext cx="2313432" cy="52730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微耕机</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778" y="2187526"/>
            <a:ext cx="3441344" cy="2467516"/>
          </a:xfrm>
          <a:custGeom>
            <a:avLst/>
            <a:gdLst>
              <a:gd name="connsiteX0" fmla="*/ 0 w 3441344"/>
              <a:gd name="connsiteY0" fmla="*/ 0 h 2467516"/>
              <a:gd name="connsiteX1" fmla="*/ 3441344 w 3441344"/>
              <a:gd name="connsiteY1" fmla="*/ 0 h 2467516"/>
              <a:gd name="connsiteX2" fmla="*/ 3441344 w 3441344"/>
              <a:gd name="connsiteY2" fmla="*/ 2467516 h 2467516"/>
              <a:gd name="connsiteX3" fmla="*/ 0 w 3441344"/>
              <a:gd name="connsiteY3" fmla="*/ 2467516 h 2467516"/>
              <a:gd name="connsiteX4" fmla="*/ 0 w 3441344"/>
              <a:gd name="connsiteY4" fmla="*/ 0 h 2467516"/>
              <a:gd name="connsiteX0-1" fmla="*/ 0 w 3441344"/>
              <a:gd name="connsiteY0-2" fmla="*/ 0 h 2467516"/>
              <a:gd name="connsiteX1-3" fmla="*/ 3441344 w 3441344"/>
              <a:gd name="connsiteY1-4" fmla="*/ 0 h 2467516"/>
              <a:gd name="connsiteX2-5" fmla="*/ 3441344 w 3441344"/>
              <a:gd name="connsiteY2-6" fmla="*/ 2467516 h 2467516"/>
              <a:gd name="connsiteX3-7" fmla="*/ 2822366 w 3441344"/>
              <a:gd name="connsiteY3-8" fmla="*/ 2461846 h 2467516"/>
              <a:gd name="connsiteX4-9" fmla="*/ 0 w 3441344"/>
              <a:gd name="connsiteY4-10" fmla="*/ 2467516 h 2467516"/>
              <a:gd name="connsiteX5" fmla="*/ 0 w 3441344"/>
              <a:gd name="connsiteY5" fmla="*/ 0 h 2467516"/>
              <a:gd name="connsiteX0-11" fmla="*/ 0 w 3441344"/>
              <a:gd name="connsiteY0-12" fmla="*/ 0 h 2467516"/>
              <a:gd name="connsiteX1-13" fmla="*/ 3441344 w 3441344"/>
              <a:gd name="connsiteY1-14" fmla="*/ 0 h 2467516"/>
              <a:gd name="connsiteX2-15" fmla="*/ 3441344 w 3441344"/>
              <a:gd name="connsiteY2-16" fmla="*/ 2467516 h 2467516"/>
              <a:gd name="connsiteX3-17" fmla="*/ 2822366 w 3441344"/>
              <a:gd name="connsiteY3-18" fmla="*/ 2461846 h 2467516"/>
              <a:gd name="connsiteX4-19" fmla="*/ 2822366 w 3441344"/>
              <a:gd name="connsiteY4-20" fmla="*/ 2461846 h 2467516"/>
              <a:gd name="connsiteX5-21" fmla="*/ 0 w 3441344"/>
              <a:gd name="connsiteY5-22" fmla="*/ 2467516 h 2467516"/>
              <a:gd name="connsiteX6" fmla="*/ 0 w 3441344"/>
              <a:gd name="connsiteY6" fmla="*/ 0 h 2467516"/>
              <a:gd name="connsiteX0-23" fmla="*/ 0 w 3441344"/>
              <a:gd name="connsiteY0-24" fmla="*/ 0 h 2467516"/>
              <a:gd name="connsiteX1-25" fmla="*/ 3441344 w 3441344"/>
              <a:gd name="connsiteY1-26" fmla="*/ 0 h 2467516"/>
              <a:gd name="connsiteX2-27" fmla="*/ 2822366 w 3441344"/>
              <a:gd name="connsiteY2-28" fmla="*/ 2461846 h 2467516"/>
              <a:gd name="connsiteX3-29" fmla="*/ 2822366 w 3441344"/>
              <a:gd name="connsiteY3-30" fmla="*/ 2461846 h 2467516"/>
              <a:gd name="connsiteX4-31" fmla="*/ 0 w 3441344"/>
              <a:gd name="connsiteY4-32" fmla="*/ 2467516 h 2467516"/>
              <a:gd name="connsiteX5-33" fmla="*/ 0 w 3441344"/>
              <a:gd name="connsiteY5-34" fmla="*/ 0 h 24675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41344" h="2467516">
                <a:moveTo>
                  <a:pt x="0" y="0"/>
                </a:moveTo>
                <a:lnTo>
                  <a:pt x="3441344" y="0"/>
                </a:lnTo>
                <a:lnTo>
                  <a:pt x="2822366" y="2461846"/>
                </a:lnTo>
                <a:lnTo>
                  <a:pt x="2822366" y="2461846"/>
                </a:lnTo>
                <a:lnTo>
                  <a:pt x="0" y="2467516"/>
                </a:lnTo>
                <a:lnTo>
                  <a:pt x="0" y="0"/>
                </a:lnTo>
                <a:close/>
              </a:path>
            </a:pathLst>
          </a:custGeom>
          <a:solidFill>
            <a:srgbClr val="D2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0" y="2310063"/>
            <a:ext cx="12192000" cy="2229853"/>
          </a:xfrm>
          <a:prstGeom prst="rect">
            <a:avLst/>
          </a:prstGeom>
          <a:solidFill>
            <a:srgbClr val="404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4"/>
          <p:cNvSpPr/>
          <p:nvPr/>
        </p:nvSpPr>
        <p:spPr>
          <a:xfrm>
            <a:off x="-8778" y="2315865"/>
            <a:ext cx="3371889" cy="2235067"/>
          </a:xfrm>
          <a:custGeom>
            <a:avLst/>
            <a:gdLst>
              <a:gd name="connsiteX0" fmla="*/ 0 w 3441344"/>
              <a:gd name="connsiteY0" fmla="*/ 0 h 2467516"/>
              <a:gd name="connsiteX1" fmla="*/ 3441344 w 3441344"/>
              <a:gd name="connsiteY1" fmla="*/ 0 h 2467516"/>
              <a:gd name="connsiteX2" fmla="*/ 3441344 w 3441344"/>
              <a:gd name="connsiteY2" fmla="*/ 2467516 h 2467516"/>
              <a:gd name="connsiteX3" fmla="*/ 0 w 3441344"/>
              <a:gd name="connsiteY3" fmla="*/ 2467516 h 2467516"/>
              <a:gd name="connsiteX4" fmla="*/ 0 w 3441344"/>
              <a:gd name="connsiteY4" fmla="*/ 0 h 2467516"/>
              <a:gd name="connsiteX0-1" fmla="*/ 0 w 3441344"/>
              <a:gd name="connsiteY0-2" fmla="*/ 0 h 2467516"/>
              <a:gd name="connsiteX1-3" fmla="*/ 3441344 w 3441344"/>
              <a:gd name="connsiteY1-4" fmla="*/ 0 h 2467516"/>
              <a:gd name="connsiteX2-5" fmla="*/ 3441344 w 3441344"/>
              <a:gd name="connsiteY2-6" fmla="*/ 2467516 h 2467516"/>
              <a:gd name="connsiteX3-7" fmla="*/ 2822366 w 3441344"/>
              <a:gd name="connsiteY3-8" fmla="*/ 2461846 h 2467516"/>
              <a:gd name="connsiteX4-9" fmla="*/ 0 w 3441344"/>
              <a:gd name="connsiteY4-10" fmla="*/ 2467516 h 2467516"/>
              <a:gd name="connsiteX5" fmla="*/ 0 w 3441344"/>
              <a:gd name="connsiteY5" fmla="*/ 0 h 2467516"/>
              <a:gd name="connsiteX0-11" fmla="*/ 0 w 3441344"/>
              <a:gd name="connsiteY0-12" fmla="*/ 0 h 2467516"/>
              <a:gd name="connsiteX1-13" fmla="*/ 3441344 w 3441344"/>
              <a:gd name="connsiteY1-14" fmla="*/ 0 h 2467516"/>
              <a:gd name="connsiteX2-15" fmla="*/ 3441344 w 3441344"/>
              <a:gd name="connsiteY2-16" fmla="*/ 2467516 h 2467516"/>
              <a:gd name="connsiteX3-17" fmla="*/ 2822366 w 3441344"/>
              <a:gd name="connsiteY3-18" fmla="*/ 2461846 h 2467516"/>
              <a:gd name="connsiteX4-19" fmla="*/ 2822366 w 3441344"/>
              <a:gd name="connsiteY4-20" fmla="*/ 2461846 h 2467516"/>
              <a:gd name="connsiteX5-21" fmla="*/ 0 w 3441344"/>
              <a:gd name="connsiteY5-22" fmla="*/ 2467516 h 2467516"/>
              <a:gd name="connsiteX6" fmla="*/ 0 w 3441344"/>
              <a:gd name="connsiteY6" fmla="*/ 0 h 2467516"/>
              <a:gd name="connsiteX0-23" fmla="*/ 0 w 3441344"/>
              <a:gd name="connsiteY0-24" fmla="*/ 0 h 2467516"/>
              <a:gd name="connsiteX1-25" fmla="*/ 3441344 w 3441344"/>
              <a:gd name="connsiteY1-26" fmla="*/ 0 h 2467516"/>
              <a:gd name="connsiteX2-27" fmla="*/ 2822366 w 3441344"/>
              <a:gd name="connsiteY2-28" fmla="*/ 2461846 h 2467516"/>
              <a:gd name="connsiteX3-29" fmla="*/ 2822366 w 3441344"/>
              <a:gd name="connsiteY3-30" fmla="*/ 2461846 h 2467516"/>
              <a:gd name="connsiteX4-31" fmla="*/ 0 w 3441344"/>
              <a:gd name="connsiteY4-32" fmla="*/ 2467516 h 2467516"/>
              <a:gd name="connsiteX5-33" fmla="*/ 0 w 3441344"/>
              <a:gd name="connsiteY5-34" fmla="*/ 0 h 246751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441344" h="2467516">
                <a:moveTo>
                  <a:pt x="0" y="0"/>
                </a:moveTo>
                <a:lnTo>
                  <a:pt x="3441344" y="0"/>
                </a:lnTo>
                <a:lnTo>
                  <a:pt x="2822366" y="2461846"/>
                </a:lnTo>
                <a:lnTo>
                  <a:pt x="2822366" y="2461846"/>
                </a:lnTo>
                <a:lnTo>
                  <a:pt x="0" y="2467516"/>
                </a:lnTo>
                <a:lnTo>
                  <a:pt x="0" y="0"/>
                </a:lnTo>
                <a:close/>
              </a:path>
            </a:pathLst>
          </a:custGeom>
          <a:solidFill>
            <a:srgbClr val="E55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33"/>
          <p:cNvSpPr txBox="1"/>
          <p:nvPr/>
        </p:nvSpPr>
        <p:spPr>
          <a:xfrm>
            <a:off x="254593" y="2847640"/>
            <a:ext cx="2226572" cy="1107996"/>
          </a:xfrm>
          <a:prstGeom prst="rect">
            <a:avLst/>
          </a:prstGeom>
          <a:noFill/>
        </p:spPr>
        <p:txBody>
          <a:bodyPr wrap="none" lIns="0" tIns="0" rIns="0" bIns="0" rtlCol="0" anchor="b">
            <a:spAutoFit/>
          </a:bodyPr>
          <a:lstStyle/>
          <a:p>
            <a:r>
              <a:rPr lang="en-US" altLang="zh-CN" sz="7200" dirty="0">
                <a:solidFill>
                  <a:schemeClr val="bg1"/>
                </a:solidFill>
                <a:latin typeface="Agency FB" panose="020B0503020202020204" pitchFamily="34" charset="0"/>
                <a:cs typeface="+mn-ea"/>
                <a:sym typeface="+mn-lt"/>
              </a:rPr>
              <a:t>PART 01</a:t>
            </a:r>
          </a:p>
        </p:txBody>
      </p:sp>
      <p:sp>
        <p:nvSpPr>
          <p:cNvPr id="18" name="文本框 17"/>
          <p:cNvSpPr txBox="1"/>
          <p:nvPr/>
        </p:nvSpPr>
        <p:spPr>
          <a:xfrm>
            <a:off x="3479774" y="2913452"/>
            <a:ext cx="6771084" cy="1015663"/>
          </a:xfrm>
          <a:prstGeom prst="rect">
            <a:avLst/>
          </a:prstGeom>
          <a:noFill/>
        </p:spPr>
        <p:txBody>
          <a:bodyPr wrap="none" lIns="0" tIns="0" rIns="0" bIns="0" rtlCol="0">
            <a:spAutoFit/>
          </a:bodyPr>
          <a:lstStyle/>
          <a:p>
            <a:r>
              <a:rPr lang="zh-CN" altLang="en-US" sz="6600" b="1" dirty="0">
                <a:solidFill>
                  <a:schemeClr val="bg1"/>
                </a:solidFill>
                <a:latin typeface="微软雅黑" panose="020B0503020204020204" pitchFamily="34" charset="-122"/>
                <a:ea typeface="微软雅黑" panose="020B0503020204020204" pitchFamily="34" charset="-122"/>
                <a:cs typeface="+mn-ea"/>
                <a:sym typeface="+mn-lt"/>
              </a:rPr>
              <a:t>锂电手持电动工具</a:t>
            </a:r>
          </a:p>
        </p:txBody>
      </p:sp>
    </p:spTree>
  </p:cSld>
  <p:clrMapOvr>
    <a:masterClrMapping/>
  </p:clrMapOvr>
  <p:transition spd="slow" advClick="0" advTm="0">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F495034F-0DEF-4C34-B03E-C4FB5790CB7F}"/>
              </a:ext>
            </a:extLst>
          </p:cNvPr>
          <p:cNvSpPr>
            <a:spLocks noGrp="1"/>
          </p:cNvSpPr>
          <p:nvPr>
            <p:ph type="sldNum" sz="quarter" idx="12"/>
          </p:nvPr>
        </p:nvSpPr>
        <p:spPr/>
        <p:txBody>
          <a:bodyPr/>
          <a:lstStyle/>
          <a:p>
            <a:fld id="{D72A3383-2BCE-4151-B7C5-860088FF05D4}" type="slidenum">
              <a:rPr lang="zh-CN" altLang="en-US" smtClean="0"/>
              <a:t>8</a:t>
            </a:fld>
            <a:endParaRPr lang="zh-CN" altLang="en-US"/>
          </a:p>
        </p:txBody>
      </p:sp>
      <p:sp>
        <p:nvSpPr>
          <p:cNvPr id="5" name="TextBox 30">
            <a:extLst>
              <a:ext uri="{FF2B5EF4-FFF2-40B4-BE49-F238E27FC236}">
                <a16:creationId xmlns:a16="http://schemas.microsoft.com/office/drawing/2014/main" id="{8196AD00-98D3-437E-8193-FE67904FEF33}"/>
              </a:ext>
            </a:extLst>
          </p:cNvPr>
          <p:cNvSpPr txBox="1"/>
          <p:nvPr/>
        </p:nvSpPr>
        <p:spPr>
          <a:xfrm>
            <a:off x="-58975" y="182093"/>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6" name="文本框 5">
            <a:extLst>
              <a:ext uri="{FF2B5EF4-FFF2-40B4-BE49-F238E27FC236}">
                <a16:creationId xmlns:a16="http://schemas.microsoft.com/office/drawing/2014/main" id="{EDEA7C8A-60CF-47EA-9D42-D54467AE3AFF}"/>
              </a:ext>
            </a:extLst>
          </p:cNvPr>
          <p:cNvSpPr txBox="1"/>
          <p:nvPr/>
        </p:nvSpPr>
        <p:spPr>
          <a:xfrm>
            <a:off x="437250" y="1448133"/>
            <a:ext cx="5627648" cy="1444691"/>
          </a:xfrm>
          <a:prstGeom prst="rect">
            <a:avLst/>
          </a:prstGeom>
          <a:noFill/>
        </p:spPr>
        <p:txBody>
          <a:bodyPr wrap="square" rtlCol="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产品线主要</a:t>
            </a:r>
            <a:r>
              <a:rPr lang="zh-CN" altLang="zh-CN" sz="1200" dirty="0">
                <a:latin typeface="微软雅黑" panose="020B0503020204020204" pitchFamily="34" charset="-122"/>
                <a:ea typeface="微软雅黑" panose="020B0503020204020204" pitchFamily="34" charset="-122"/>
              </a:rPr>
              <a:t>针对锂电手持电动工具提供整体解决方案，包含</a:t>
            </a:r>
            <a:r>
              <a:rPr lang="zh-CN" altLang="zh-CN" sz="1200" dirty="0">
                <a:latin typeface="微软雅黑" panose="020B0503020204020204" pitchFamily="34" charset="-122"/>
                <a:ea typeface="微软雅黑" panose="020B0503020204020204" pitchFamily="34" charset="-122"/>
                <a:sym typeface="+mn-ea"/>
              </a:rPr>
              <a:t>电机驱动器、</a:t>
            </a:r>
            <a:r>
              <a:rPr lang="zh-CN" altLang="zh-CN" sz="1200" dirty="0">
                <a:latin typeface="微软雅黑" panose="020B0503020204020204" pitchFamily="34" charset="-122"/>
                <a:ea typeface="微软雅黑" panose="020B0503020204020204" pitchFamily="34" charset="-122"/>
              </a:rPr>
              <a:t>充电器、锂电保护板。</a:t>
            </a:r>
            <a:r>
              <a:rPr lang="zh-CN" altLang="en-US" sz="1200" dirty="0">
                <a:latin typeface="微软雅黑" panose="020B0503020204020204" pitchFamily="34" charset="-122"/>
                <a:ea typeface="微软雅黑" panose="020B0503020204020204" pitchFamily="34" charset="-122"/>
              </a:rPr>
              <a:t>电机驱动板</a:t>
            </a:r>
            <a:r>
              <a:rPr lang="zh-CN" altLang="zh-CN" sz="1200" dirty="0">
                <a:latin typeface="微软雅黑" panose="020B0503020204020204" pitchFamily="34" charset="-122"/>
                <a:ea typeface="微软雅黑" panose="020B0503020204020204" pitchFamily="34" charset="-122"/>
              </a:rPr>
              <a:t>采用有</a:t>
            </a:r>
            <a:r>
              <a:rPr lang="en-US" altLang="zh-CN" sz="1200" dirty="0">
                <a:latin typeface="微软雅黑" panose="020B0503020204020204" pitchFamily="34" charset="-122"/>
                <a:ea typeface="微软雅黑" panose="020B0503020204020204" pitchFamily="34" charset="-122"/>
              </a:rPr>
              <a:t>/</a:t>
            </a:r>
            <a:r>
              <a:rPr lang="zh-CN" altLang="zh-CN" sz="1200" dirty="0">
                <a:latin typeface="微软雅黑" panose="020B0503020204020204" pitchFamily="34" charset="-122"/>
                <a:ea typeface="微软雅黑" panose="020B0503020204020204" pitchFamily="34" charset="-122"/>
              </a:rPr>
              <a:t>无感</a:t>
            </a:r>
            <a:r>
              <a:rPr lang="zh-CN" altLang="en-US" sz="1200" dirty="0">
                <a:latin typeface="微软雅黑" panose="020B0503020204020204" pitchFamily="34" charset="-122"/>
                <a:ea typeface="微软雅黑" panose="020B0503020204020204" pitchFamily="34" charset="-122"/>
              </a:rPr>
              <a:t>方波电机（</a:t>
            </a:r>
            <a:r>
              <a:rPr lang="en-US" altLang="zh-CN" sz="1200" dirty="0">
                <a:latin typeface="微软雅黑" panose="020B0503020204020204" pitchFamily="34" charset="-122"/>
                <a:ea typeface="微软雅黑" panose="020B0503020204020204" pitchFamily="34" charset="-122"/>
              </a:rPr>
              <a:t>BEMF</a:t>
            </a:r>
            <a:r>
              <a:rPr lang="zh-CN" altLang="en-US" sz="1200" dirty="0">
                <a:latin typeface="微软雅黑" panose="020B0503020204020204" pitchFamily="34" charset="-122"/>
                <a:ea typeface="微软雅黑" panose="020B0503020204020204" pitchFamily="34" charset="-122"/>
              </a:rPr>
              <a:t>）控制方式</a:t>
            </a:r>
            <a:r>
              <a:rPr lang="zh-CN" altLang="zh-CN" sz="1200" dirty="0">
                <a:latin typeface="微软雅黑" panose="020B0503020204020204" pitchFamily="34" charset="-122"/>
                <a:ea typeface="微软雅黑" panose="020B0503020204020204" pitchFamily="34" charset="-122"/>
              </a:rPr>
              <a:t>。</a:t>
            </a:r>
            <a:endParaRPr lang="zh-CN" altLang="en-US" sz="1200" dirty="0">
              <a:latin typeface="微软雅黑" panose="020B0503020204020204" pitchFamily="34" charset="-122"/>
              <a:ea typeface="微软雅黑" panose="020B0503020204020204" pitchFamily="34" charset="-122"/>
            </a:endParaRPr>
          </a:p>
          <a:p>
            <a:pPr lvl="0">
              <a:lnSpc>
                <a:spcPct val="150000"/>
              </a:lnSpc>
            </a:pPr>
            <a:r>
              <a:rPr lang="zh-CN"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采用</a:t>
            </a:r>
            <a:r>
              <a:rPr lang="en-US" altLang="zh-CN" sz="1200" dirty="0">
                <a:latin typeface="微软雅黑" panose="020B0503020204020204" pitchFamily="34" charset="-122"/>
                <a:ea typeface="微软雅黑" panose="020B0503020204020204" pitchFamily="34" charset="-122"/>
              </a:rPr>
              <a:t>8</a:t>
            </a:r>
            <a:r>
              <a:rPr lang="zh-CN" altLang="en-US" sz="1200" dirty="0">
                <a:latin typeface="微软雅黑" panose="020B0503020204020204" pitchFamily="34" charset="-122"/>
                <a:ea typeface="微软雅黑" panose="020B0503020204020204" pitchFamily="34" charset="-122"/>
              </a:rPr>
              <a:t>位</a:t>
            </a:r>
            <a:r>
              <a:rPr lang="en-US" altLang="zh-CN" sz="1200" dirty="0">
                <a:latin typeface="微软雅黑" panose="020B0503020204020204" pitchFamily="34" charset="-122"/>
                <a:ea typeface="微软雅黑" panose="020B0503020204020204" pitchFamily="34" charset="-122"/>
              </a:rPr>
              <a:t>MCU</a:t>
            </a:r>
            <a:r>
              <a:rPr lang="zh-CN" altLang="en-US" sz="1200" dirty="0">
                <a:latin typeface="微软雅黑" panose="020B0503020204020204" pitchFamily="34" charset="-122"/>
                <a:ea typeface="微软雅黑" panose="020B0503020204020204" pitchFamily="34" charset="-122"/>
              </a:rPr>
              <a:t>主控芯片的主控制器，配合以中低压半桥驱动，</a:t>
            </a:r>
            <a:r>
              <a:rPr lang="zh-CN" altLang="en-US" sz="1200" dirty="0">
                <a:latin typeface="微软雅黑" panose="020B0503020204020204" pitchFamily="34" charset="-122"/>
                <a:ea typeface="微软雅黑" panose="020B0503020204020204" pitchFamily="34" charset="-122"/>
                <a:sym typeface="+mn-ea"/>
              </a:rPr>
              <a:t>、中低压</a:t>
            </a:r>
            <a:r>
              <a:rPr lang="en-US" altLang="zh-CN" sz="1200" dirty="0">
                <a:latin typeface="微软雅黑" panose="020B0503020204020204" pitchFamily="34" charset="-122"/>
                <a:ea typeface="微软雅黑" panose="020B0503020204020204" pitchFamily="34" charset="-122"/>
                <a:sym typeface="+mn-ea"/>
              </a:rPr>
              <a:t>MOSFET</a:t>
            </a:r>
            <a:r>
              <a:rPr lang="zh-CN" altLang="en-US" sz="1200" dirty="0">
                <a:latin typeface="微软雅黑" panose="020B0503020204020204" pitchFamily="34" charset="-122"/>
                <a:ea typeface="微软雅黑" panose="020B0503020204020204" pitchFamily="34" charset="-122"/>
                <a:sym typeface="+mn-ea"/>
              </a:rPr>
              <a:t>、中低压电源管理</a:t>
            </a:r>
            <a:r>
              <a:rPr lang="en-US" altLang="zh-CN" sz="1200" dirty="0">
                <a:latin typeface="微软雅黑" panose="020B0503020204020204" pitchFamily="34" charset="-122"/>
                <a:ea typeface="微软雅黑" panose="020B0503020204020204" pitchFamily="34" charset="-122"/>
                <a:sym typeface="+mn-ea"/>
              </a:rPr>
              <a:t>IC</a:t>
            </a:r>
            <a:r>
              <a:rPr lang="zh-CN" altLang="en-US" sz="1200" dirty="0">
                <a:latin typeface="微软雅黑" panose="020B0503020204020204" pitchFamily="34" charset="-122"/>
                <a:ea typeface="微软雅黑" panose="020B0503020204020204" pitchFamily="34" charset="-122"/>
                <a:sym typeface="+mn-ea"/>
              </a:rPr>
              <a:t>、信号处理</a:t>
            </a:r>
            <a:r>
              <a:rPr lang="en-US" altLang="zh-CN" sz="1200" dirty="0">
                <a:latin typeface="微软雅黑" panose="020B0503020204020204" pitchFamily="34" charset="-122"/>
                <a:ea typeface="微软雅黑" panose="020B0503020204020204" pitchFamily="34" charset="-122"/>
                <a:sym typeface="+mn-ea"/>
              </a:rPr>
              <a:t>IC</a:t>
            </a:r>
            <a:r>
              <a:rPr lang="zh-CN" altLang="en-US" sz="1200" dirty="0">
                <a:latin typeface="微软雅黑" panose="020B0503020204020204" pitchFamily="34" charset="-122"/>
                <a:ea typeface="微软雅黑" panose="020B0503020204020204" pitchFamily="34" charset="-122"/>
                <a:sym typeface="+mn-ea"/>
              </a:rPr>
              <a:t>等产品线，为客户提供面向锂电电动工具的解决方案。</a:t>
            </a:r>
            <a:endParaRPr lang="en-US" altLang="zh-CN" sz="1200"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FD54E315-9C6E-40B1-AE84-922675264FFB}"/>
              </a:ext>
            </a:extLst>
          </p:cNvPr>
          <p:cNvSpPr/>
          <p:nvPr/>
        </p:nvSpPr>
        <p:spPr>
          <a:xfrm>
            <a:off x="712827" y="93928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产品概述</a:t>
            </a:r>
            <a:endParaRPr lang="zh-CN" altLang="en-US" dirty="0"/>
          </a:p>
        </p:txBody>
      </p:sp>
      <p:sp>
        <p:nvSpPr>
          <p:cNvPr id="8" name="Freeform 6">
            <a:extLst>
              <a:ext uri="{FF2B5EF4-FFF2-40B4-BE49-F238E27FC236}">
                <a16:creationId xmlns:a16="http://schemas.microsoft.com/office/drawing/2014/main" id="{7DE73771-EEB8-441B-ABFC-859A4FF7C814}"/>
              </a:ext>
            </a:extLst>
          </p:cNvPr>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9" name="矩形 8">
            <a:extLst>
              <a:ext uri="{FF2B5EF4-FFF2-40B4-BE49-F238E27FC236}">
                <a16:creationId xmlns:a16="http://schemas.microsoft.com/office/drawing/2014/main" id="{6A1B450A-ECEE-411B-9831-04A3C6584285}"/>
              </a:ext>
            </a:extLst>
          </p:cNvPr>
          <p:cNvSpPr/>
          <p:nvPr/>
        </p:nvSpPr>
        <p:spPr>
          <a:xfrm>
            <a:off x="669408" y="3380489"/>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方案特性</a:t>
            </a:r>
            <a:endParaRPr lang="zh-CN" altLang="en-US" dirty="0"/>
          </a:p>
        </p:txBody>
      </p:sp>
      <p:sp>
        <p:nvSpPr>
          <p:cNvPr id="10" name="Freeform 6">
            <a:extLst>
              <a:ext uri="{FF2B5EF4-FFF2-40B4-BE49-F238E27FC236}">
                <a16:creationId xmlns:a16="http://schemas.microsoft.com/office/drawing/2014/main" id="{05DDE281-9B87-4091-BD2D-B81E690DF812}"/>
              </a:ext>
            </a:extLst>
          </p:cNvPr>
          <p:cNvSpPr/>
          <p:nvPr/>
        </p:nvSpPr>
        <p:spPr>
          <a:xfrm>
            <a:off x="393831" y="3498480"/>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11" name="文本框 10">
            <a:extLst>
              <a:ext uri="{FF2B5EF4-FFF2-40B4-BE49-F238E27FC236}">
                <a16:creationId xmlns:a16="http://schemas.microsoft.com/office/drawing/2014/main" id="{9468E72F-0042-4BAA-B791-3B6E07B786C1}"/>
              </a:ext>
            </a:extLst>
          </p:cNvPr>
          <p:cNvSpPr txBox="1"/>
          <p:nvPr/>
        </p:nvSpPr>
        <p:spPr>
          <a:xfrm>
            <a:off x="437250" y="3826282"/>
            <a:ext cx="5627648" cy="2275688"/>
          </a:xfrm>
          <a:prstGeom prst="rect">
            <a:avLst/>
          </a:prstGeom>
          <a:noFill/>
        </p:spPr>
        <p:txBody>
          <a:bodyPr wrap="square" rtlCol="0">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、控制方式灵活：本方案可采用有</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无位置传感器的电机位置反馈方式；采用转速或电流闭环的大扭矩方波电机控制方式；在客户的性能指标下能为客户提供最佳的控制方案。</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、性能优异：采用无刷直流电机使得系统有大扭矩启动平滑、高功率密度、温升低和较宽的工作电压等特点。</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、成本优势明显：本系列产品线多采用中科芯亿达</a:t>
            </a:r>
            <a:r>
              <a:rPr lang="en-US" altLang="zh-CN" sz="1200" dirty="0">
                <a:latin typeface="微软雅黑" panose="020B0503020204020204" pitchFamily="34" charset="-122"/>
                <a:ea typeface="微软雅黑" panose="020B0503020204020204" pitchFamily="34" charset="-122"/>
              </a:rPr>
              <a:t>IC</a:t>
            </a:r>
            <a:r>
              <a:rPr lang="zh-CN" altLang="en-US" sz="1200" dirty="0">
                <a:latin typeface="微软雅黑" panose="020B0503020204020204" pitchFamily="34" charset="-122"/>
                <a:ea typeface="微软雅黑" panose="020B0503020204020204" pitchFamily="34" charset="-122"/>
              </a:rPr>
              <a:t>，极具性价比。</a:t>
            </a:r>
            <a:endParaRPr lang="en-US" altLang="zh-CN" sz="1200" dirty="0">
              <a:latin typeface="微软雅黑" panose="020B0503020204020204" pitchFamily="34" charset="-122"/>
              <a:ea typeface="微软雅黑" panose="020B0503020204020204" pitchFamily="34" charset="-122"/>
            </a:endParaRPr>
          </a:p>
          <a:p>
            <a:pPr>
              <a:lnSpc>
                <a:spcPct val="150000"/>
              </a:lnSpc>
            </a:pPr>
            <a:r>
              <a:rPr lang="en-US" altLang="zh-CN" sz="1200" dirty="0">
                <a:latin typeface="微软雅黑" panose="020B0503020204020204" pitchFamily="34" charset="-122"/>
                <a:ea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rPr>
              <a:t>、客户匹配灵活：采用专用人机用户界面的方式调节产品参数，能极大改进客户的匹配效率，方便客户的生产制造。</a:t>
            </a:r>
            <a:endParaRPr lang="en-US" altLang="zh-CN" sz="1200"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2F56EAC5-2E82-4B1B-B860-12AB6E0EE5E7}"/>
              </a:ext>
            </a:extLst>
          </p:cNvPr>
          <p:cNvSpPr/>
          <p:nvPr/>
        </p:nvSpPr>
        <p:spPr>
          <a:xfrm>
            <a:off x="6701092" y="910819"/>
            <a:ext cx="1338828"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应用原理图</a:t>
            </a:r>
            <a:endParaRPr lang="zh-CN" altLang="en-US" dirty="0"/>
          </a:p>
        </p:txBody>
      </p:sp>
      <p:sp>
        <p:nvSpPr>
          <p:cNvPr id="13" name="Freeform 6">
            <a:extLst>
              <a:ext uri="{FF2B5EF4-FFF2-40B4-BE49-F238E27FC236}">
                <a16:creationId xmlns:a16="http://schemas.microsoft.com/office/drawing/2014/main" id="{06A29366-5EEF-4337-AE0F-2D935543EE53}"/>
              </a:ext>
            </a:extLst>
          </p:cNvPr>
          <p:cNvSpPr/>
          <p:nvPr/>
        </p:nvSpPr>
        <p:spPr>
          <a:xfrm>
            <a:off x="6496944" y="993643"/>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pic>
        <p:nvPicPr>
          <p:cNvPr id="14" name="图片 13">
            <a:extLst>
              <a:ext uri="{FF2B5EF4-FFF2-40B4-BE49-F238E27FC236}">
                <a16:creationId xmlns:a16="http://schemas.microsoft.com/office/drawing/2014/main" id="{A217FA1B-F70A-40BA-A5CA-3C8ECB0CE928}"/>
              </a:ext>
            </a:extLst>
          </p:cNvPr>
          <p:cNvPicPr>
            <a:picLocks noChangeAspect="1"/>
          </p:cNvPicPr>
          <p:nvPr/>
        </p:nvPicPr>
        <p:blipFill>
          <a:blip r:embed="rId2"/>
          <a:stretch>
            <a:fillRect/>
          </a:stretch>
        </p:blipFill>
        <p:spPr>
          <a:xfrm>
            <a:off x="7370506" y="1317889"/>
            <a:ext cx="3838745" cy="2292417"/>
          </a:xfrm>
          <a:prstGeom prst="rect">
            <a:avLst/>
          </a:prstGeom>
          <a:ln>
            <a:solidFill>
              <a:srgbClr val="0070C0"/>
            </a:solidFill>
          </a:ln>
        </p:spPr>
      </p:pic>
      <p:sp>
        <p:nvSpPr>
          <p:cNvPr id="15" name="矩形 14">
            <a:extLst>
              <a:ext uri="{FF2B5EF4-FFF2-40B4-BE49-F238E27FC236}">
                <a16:creationId xmlns:a16="http://schemas.microsoft.com/office/drawing/2014/main" id="{BA235BA0-77C7-4350-9AFC-F22D7CDABC52}"/>
              </a:ext>
            </a:extLst>
          </p:cNvPr>
          <p:cNvSpPr/>
          <p:nvPr/>
        </p:nvSpPr>
        <p:spPr>
          <a:xfrm>
            <a:off x="6639298" y="3759094"/>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16" name="Freeform 6">
            <a:extLst>
              <a:ext uri="{FF2B5EF4-FFF2-40B4-BE49-F238E27FC236}">
                <a16:creationId xmlns:a16="http://schemas.microsoft.com/office/drawing/2014/main" id="{40394D80-2886-4F38-9DF7-B6522F0B494F}"/>
              </a:ext>
            </a:extLst>
          </p:cNvPr>
          <p:cNvSpPr/>
          <p:nvPr/>
        </p:nvSpPr>
        <p:spPr>
          <a:xfrm>
            <a:off x="6435150" y="3844066"/>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pic>
        <p:nvPicPr>
          <p:cNvPr id="17" name="图片 16">
            <a:extLst>
              <a:ext uri="{FF2B5EF4-FFF2-40B4-BE49-F238E27FC236}">
                <a16:creationId xmlns:a16="http://schemas.microsoft.com/office/drawing/2014/main" id="{7C881A0F-99BA-4B64-8487-AFE3D4AC3CFD}"/>
              </a:ext>
            </a:extLst>
          </p:cNvPr>
          <p:cNvPicPr>
            <a:picLocks noChangeAspect="1"/>
          </p:cNvPicPr>
          <p:nvPr/>
        </p:nvPicPr>
        <p:blipFill>
          <a:blip r:embed="rId3"/>
          <a:stretch>
            <a:fillRect/>
          </a:stretch>
        </p:blipFill>
        <p:spPr>
          <a:xfrm>
            <a:off x="6251662" y="4462237"/>
            <a:ext cx="1372394" cy="1176889"/>
          </a:xfrm>
          <a:prstGeom prst="rect">
            <a:avLst/>
          </a:prstGeom>
          <a:ln>
            <a:solidFill>
              <a:srgbClr val="0070C0"/>
            </a:solidFill>
          </a:ln>
        </p:spPr>
      </p:pic>
      <p:pic>
        <p:nvPicPr>
          <p:cNvPr id="18" name="Picture 2">
            <a:extLst>
              <a:ext uri="{FF2B5EF4-FFF2-40B4-BE49-F238E27FC236}">
                <a16:creationId xmlns:a16="http://schemas.microsoft.com/office/drawing/2014/main" id="{B60C2543-DDD6-4784-A24B-950B99042FA3}"/>
              </a:ext>
            </a:extLst>
          </p:cNvPr>
          <p:cNvPicPr>
            <a:picLocks noChangeAspect="1" noChangeArrowheads="1"/>
          </p:cNvPicPr>
          <p:nvPr/>
        </p:nvPicPr>
        <p:blipFill>
          <a:blip r:embed="rId4"/>
          <a:stretch>
            <a:fillRect/>
          </a:stretch>
        </p:blipFill>
        <p:spPr bwMode="auto">
          <a:xfrm>
            <a:off x="7624056" y="4462237"/>
            <a:ext cx="1430145" cy="1176888"/>
          </a:xfrm>
          <a:prstGeom prst="rect">
            <a:avLst/>
          </a:prstGeom>
          <a:ln>
            <a:solidFill>
              <a:srgbClr val="0070C0"/>
            </a:solidFill>
          </a:ln>
        </p:spPr>
      </p:pic>
      <p:pic>
        <p:nvPicPr>
          <p:cNvPr id="19" name="Picture 3">
            <a:extLst>
              <a:ext uri="{FF2B5EF4-FFF2-40B4-BE49-F238E27FC236}">
                <a16:creationId xmlns:a16="http://schemas.microsoft.com/office/drawing/2014/main" id="{2CE0236C-A915-43F3-BEEE-62B5E4297BD4}"/>
              </a:ext>
            </a:extLst>
          </p:cNvPr>
          <p:cNvPicPr>
            <a:picLocks noChangeAspect="1" noChangeArrowheads="1"/>
          </p:cNvPicPr>
          <p:nvPr/>
        </p:nvPicPr>
        <p:blipFill>
          <a:blip r:embed="rId5"/>
          <a:stretch>
            <a:fillRect/>
          </a:stretch>
        </p:blipFill>
        <p:spPr bwMode="auto">
          <a:xfrm>
            <a:off x="9054201" y="4468595"/>
            <a:ext cx="1430145" cy="1176888"/>
          </a:xfrm>
          <a:prstGeom prst="rect">
            <a:avLst/>
          </a:prstGeom>
          <a:ln>
            <a:solidFill>
              <a:srgbClr val="0070C0"/>
            </a:solidFill>
          </a:ln>
        </p:spPr>
      </p:pic>
      <p:pic>
        <p:nvPicPr>
          <p:cNvPr id="20" name="图片 19">
            <a:extLst>
              <a:ext uri="{FF2B5EF4-FFF2-40B4-BE49-F238E27FC236}">
                <a16:creationId xmlns:a16="http://schemas.microsoft.com/office/drawing/2014/main" id="{752EAD6F-B44B-4E21-8CA2-9456D81B6B01}"/>
              </a:ext>
            </a:extLst>
          </p:cNvPr>
          <p:cNvPicPr>
            <a:picLocks noChangeAspect="1"/>
          </p:cNvPicPr>
          <p:nvPr/>
        </p:nvPicPr>
        <p:blipFill>
          <a:blip r:embed="rId6"/>
          <a:stretch>
            <a:fillRect/>
          </a:stretch>
        </p:blipFill>
        <p:spPr>
          <a:xfrm>
            <a:off x="10486226" y="4468595"/>
            <a:ext cx="1466865" cy="1176888"/>
          </a:xfrm>
          <a:prstGeom prst="rect">
            <a:avLst/>
          </a:prstGeom>
          <a:ln>
            <a:solidFill>
              <a:srgbClr val="0070C0"/>
            </a:solidFill>
          </a:ln>
        </p:spPr>
      </p:pic>
    </p:spTree>
    <p:extLst>
      <p:ext uri="{BB962C8B-B14F-4D97-AF65-F5344CB8AC3E}">
        <p14:creationId xmlns:p14="http://schemas.microsoft.com/office/powerpoint/2010/main" val="3770368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17463" y="1021074"/>
            <a:ext cx="1478290" cy="369332"/>
          </a:xfrm>
          <a:prstGeom prst="rect">
            <a:avLst/>
          </a:prstGeom>
        </p:spPr>
        <p:txBody>
          <a:bodyPr wrap="none">
            <a:spAutoFit/>
          </a:bodyPr>
          <a:lstStyle/>
          <a:p>
            <a:r>
              <a:rPr lang="en-US" altLang="zh-CN" dirty="0">
                <a:latin typeface="微软雅黑" panose="020B0503020204020204" pitchFamily="34" charset="-122"/>
                <a:ea typeface="微软雅黑" panose="020B0503020204020204" pitchFamily="34" charset="-122"/>
                <a:sym typeface="微软雅黑" panose="020B0503020204020204" pitchFamily="34" charset="-122"/>
              </a:rPr>
              <a:t>PCBA</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控制器</a:t>
            </a:r>
            <a:endParaRPr lang="zh-CN" altLang="en-US" dirty="0"/>
          </a:p>
        </p:txBody>
      </p:sp>
      <p:sp>
        <p:nvSpPr>
          <p:cNvPr id="16" name="Freeform 6"/>
          <p:cNvSpPr/>
          <p:nvPr/>
        </p:nvSpPr>
        <p:spPr>
          <a:xfrm>
            <a:off x="437250" y="1057275"/>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19" name="Rectangle 1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0" name="TextBox 30"/>
          <p:cNvSpPr txBox="1"/>
          <p:nvPr/>
        </p:nvSpPr>
        <p:spPr>
          <a:xfrm>
            <a:off x="-73152" y="208032"/>
            <a:ext cx="2356855"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锂电电动工具</a:t>
            </a:r>
            <a:endParaRPr lang="zh-CN" altLang="en-US" sz="2800" dirty="0"/>
          </a:p>
        </p:txBody>
      </p:sp>
      <p:sp>
        <p:nvSpPr>
          <p:cNvPr id="21" name="TextBox 58"/>
          <p:cNvSpPr txBox="1"/>
          <p:nvPr/>
        </p:nvSpPr>
        <p:spPr>
          <a:xfrm>
            <a:off x="2356855" y="172408"/>
            <a:ext cx="4803173" cy="523220"/>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电动扳手</a:t>
            </a:r>
            <a:endParaRPr lang="en-US" altLang="en-US" sz="2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27"/>
          <p:cNvSpPr txBox="1"/>
          <p:nvPr/>
        </p:nvSpPr>
        <p:spPr>
          <a:xfrm>
            <a:off x="556362" y="4231963"/>
            <a:ext cx="1800493"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典型产品型号表</a:t>
            </a:r>
            <a:endParaRPr lang="en-US" dirty="0">
              <a:latin typeface="微软雅黑" panose="020B0503020204020204" pitchFamily="34" charset="-122"/>
              <a:ea typeface="微软雅黑" panose="020B0503020204020204" pitchFamily="34" charset="-122"/>
            </a:endParaRPr>
          </a:p>
        </p:txBody>
      </p:sp>
      <p:sp>
        <p:nvSpPr>
          <p:cNvPr id="29" name="Freeform 6"/>
          <p:cNvSpPr/>
          <p:nvPr/>
        </p:nvSpPr>
        <p:spPr>
          <a:xfrm>
            <a:off x="293174" y="4362207"/>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sp>
        <p:nvSpPr>
          <p:cNvPr id="33" name="矩形 32"/>
          <p:cNvSpPr/>
          <p:nvPr/>
        </p:nvSpPr>
        <p:spPr>
          <a:xfrm>
            <a:off x="6150201" y="1205740"/>
            <a:ext cx="1107996" cy="369332"/>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典型应用</a:t>
            </a:r>
            <a:endParaRPr lang="zh-CN" altLang="en-US" dirty="0"/>
          </a:p>
        </p:txBody>
      </p:sp>
      <p:sp>
        <p:nvSpPr>
          <p:cNvPr id="34" name="Freeform 6"/>
          <p:cNvSpPr/>
          <p:nvPr/>
        </p:nvSpPr>
        <p:spPr>
          <a:xfrm>
            <a:off x="5946053" y="1290712"/>
            <a:ext cx="260613" cy="260614"/>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solidFill>
            <a:srgbClr val="E5583A"/>
          </a:solidFill>
          <a:ln>
            <a:noFill/>
          </a:ln>
          <a:effectLst>
            <a:outerShdw sx="1000" sy="1000" algn="tl" rotWithShape="0">
              <a:prstClr val="black"/>
            </a:outerShdw>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800" b="1" dirty="0">
              <a:cs typeface="+mn-ea"/>
              <a:sym typeface="+mn-lt"/>
            </a:endParaRPr>
          </a:p>
        </p:txBody>
      </p:sp>
      <p:pic>
        <p:nvPicPr>
          <p:cNvPr id="38" name="图片 37"/>
          <p:cNvPicPr>
            <a:picLocks noChangeAspect="1"/>
          </p:cNvPicPr>
          <p:nvPr/>
        </p:nvPicPr>
        <p:blipFill>
          <a:blip r:embed="rId2"/>
          <a:stretch>
            <a:fillRect/>
          </a:stretch>
        </p:blipFill>
        <p:spPr>
          <a:xfrm>
            <a:off x="8955579" y="1702304"/>
            <a:ext cx="2743200" cy="2352417"/>
          </a:xfrm>
          <a:prstGeom prst="rect">
            <a:avLst/>
          </a:prstGeom>
          <a:ln>
            <a:solidFill>
              <a:srgbClr val="0070C0"/>
            </a:solidFill>
          </a:ln>
        </p:spPr>
      </p:pic>
      <p:pic>
        <p:nvPicPr>
          <p:cNvPr id="26626" name="Picture 2" descr="C:\Users\MIXIC2~1\AppData\Local\Temp\ksohtml10476\wp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439" y="1702305"/>
            <a:ext cx="2448209" cy="235241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graphicFrame>
        <p:nvGraphicFramePr>
          <p:cNvPr id="35" name="表格 34"/>
          <p:cNvGraphicFramePr>
            <a:graphicFrameLocks noGrp="1"/>
          </p:cNvGraphicFramePr>
          <p:nvPr>
            <p:extLst>
              <p:ext uri="{D42A27DB-BD31-4B8C-83A1-F6EECF244321}">
                <p14:modId xmlns:p14="http://schemas.microsoft.com/office/powerpoint/2010/main" val="3871228219"/>
              </p:ext>
            </p:extLst>
          </p:nvPr>
        </p:nvGraphicFramePr>
        <p:xfrm>
          <a:off x="293174" y="4864750"/>
          <a:ext cx="11162901" cy="1369657"/>
        </p:xfrm>
        <a:graphic>
          <a:graphicData uri="http://schemas.openxmlformats.org/drawingml/2006/table">
            <a:tbl>
              <a:tblPr firstRow="1" firstCol="1" bandRow="1">
                <a:tableStyleId>{5C22544A-7EE6-4342-B048-85BDC9FD1C3A}</a:tableStyleId>
              </a:tblPr>
              <a:tblGrid>
                <a:gridCol w="1118673">
                  <a:extLst>
                    <a:ext uri="{9D8B030D-6E8A-4147-A177-3AD203B41FA5}">
                      <a16:colId xmlns:a16="http://schemas.microsoft.com/office/drawing/2014/main" val="20000"/>
                    </a:ext>
                  </a:extLst>
                </a:gridCol>
                <a:gridCol w="1350150">
                  <a:extLst>
                    <a:ext uri="{9D8B030D-6E8A-4147-A177-3AD203B41FA5}">
                      <a16:colId xmlns:a16="http://schemas.microsoft.com/office/drawing/2014/main" val="20001"/>
                    </a:ext>
                  </a:extLst>
                </a:gridCol>
                <a:gridCol w="1427870">
                  <a:extLst>
                    <a:ext uri="{9D8B030D-6E8A-4147-A177-3AD203B41FA5}">
                      <a16:colId xmlns:a16="http://schemas.microsoft.com/office/drawing/2014/main" val="20002"/>
                    </a:ext>
                  </a:extLst>
                </a:gridCol>
                <a:gridCol w="1084556">
                  <a:extLst>
                    <a:ext uri="{9D8B030D-6E8A-4147-A177-3AD203B41FA5}">
                      <a16:colId xmlns:a16="http://schemas.microsoft.com/office/drawing/2014/main" val="20003"/>
                    </a:ext>
                  </a:extLst>
                </a:gridCol>
                <a:gridCol w="975320">
                  <a:extLst>
                    <a:ext uri="{9D8B030D-6E8A-4147-A177-3AD203B41FA5}">
                      <a16:colId xmlns:a16="http://schemas.microsoft.com/office/drawing/2014/main" val="20004"/>
                    </a:ext>
                  </a:extLst>
                </a:gridCol>
                <a:gridCol w="1354173">
                  <a:extLst>
                    <a:ext uri="{9D8B030D-6E8A-4147-A177-3AD203B41FA5}">
                      <a16:colId xmlns:a16="http://schemas.microsoft.com/office/drawing/2014/main" val="20005"/>
                    </a:ext>
                  </a:extLst>
                </a:gridCol>
                <a:gridCol w="1509836">
                  <a:extLst>
                    <a:ext uri="{9D8B030D-6E8A-4147-A177-3AD203B41FA5}">
                      <a16:colId xmlns:a16="http://schemas.microsoft.com/office/drawing/2014/main" val="4265099700"/>
                    </a:ext>
                  </a:extLst>
                </a:gridCol>
                <a:gridCol w="2342323">
                  <a:extLst>
                    <a:ext uri="{9D8B030D-6E8A-4147-A177-3AD203B41FA5}">
                      <a16:colId xmlns:a16="http://schemas.microsoft.com/office/drawing/2014/main" val="20006"/>
                    </a:ext>
                  </a:extLst>
                </a:gridCol>
              </a:tblGrid>
              <a:tr h="494059">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产品</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工作电压范围</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额定功率</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控制方式</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限流功能</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低功耗电流</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电机转速</a:t>
                      </a:r>
                    </a:p>
                  </a:txBody>
                  <a:tcPr marL="68580" marR="68580" marT="0" marB="0" anchor="ctr">
                    <a:solidFill>
                      <a:srgbClr val="3E4E62"/>
                    </a:solidFill>
                  </a:tcP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主要特性及典型应用</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extLst>
                  <a:ext uri="{0D108BD9-81ED-4DB2-BD59-A6C34878D82A}">
                    <a16:rowId xmlns:a16="http://schemas.microsoft.com/office/drawing/2014/main" val="10000"/>
                  </a:ext>
                </a:extLst>
              </a:tr>
              <a:tr h="875598">
                <a:tc>
                  <a:txBody>
                    <a:bodyPr/>
                    <a:lstStyle/>
                    <a:p>
                      <a:pPr marL="0" marR="0" algn="ctr">
                        <a:spcBef>
                          <a:spcPts val="0"/>
                        </a:spcBef>
                        <a:spcAft>
                          <a:spcPts val="0"/>
                        </a:spcAft>
                      </a:pPr>
                      <a:r>
                        <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18V</a:t>
                      </a: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锂电扳手</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solidFill>
                      <a:srgbClr val="3E4E62"/>
                    </a:solidFill>
                  </a:tcPr>
                </a:tc>
                <a:tc>
                  <a:txBody>
                    <a:bodyPr/>
                    <a:lstStyle/>
                    <a:p>
                      <a:pPr marL="0" marR="0" algn="ctr">
                        <a:spcBef>
                          <a:spcPts val="0"/>
                        </a:spcBef>
                        <a:spcAft>
                          <a:spcPts val="0"/>
                        </a:spcAft>
                      </a:pPr>
                      <a:r>
                        <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13</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-23v</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330w</a:t>
                      </a:r>
                    </a:p>
                  </a:txBody>
                  <a:tcPr marL="68580" marR="68580" marT="0" marB="0" anchor="ctr"/>
                </a:tc>
                <a:tc>
                  <a:txBody>
                    <a:bodyPr/>
                    <a:lstStyle/>
                    <a:p>
                      <a:pPr marL="0" marR="0" algn="ctr">
                        <a:spcBef>
                          <a:spcPts val="0"/>
                        </a:spcBef>
                        <a:spcAft>
                          <a:spcPts val="0"/>
                        </a:spcAft>
                      </a:pPr>
                      <a:r>
                        <a:rPr lang="zh-CN" alt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无感方波</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1.5±1A</a:t>
                      </a: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﹤5uA</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rPr>
                        <a:t>15000</a:t>
                      </a:r>
                      <a:r>
                        <a:rPr lang="en-US" altLang="zh-CN" sz="1100" kern="100" dirty="0">
                          <a:effectLst/>
                          <a:latin typeface="微软雅黑" panose="020B0503020204020204" pitchFamily="34" charset="-122"/>
                          <a:ea typeface="微软雅黑" panose="020B0503020204020204" pitchFamily="34" charset="-122"/>
                          <a:cs typeface="Times New Roman" panose="02020603050405020304" pitchFamily="18" charset="0"/>
                        </a:rPr>
                        <a:t>±5% rpm</a:t>
                      </a:r>
                    </a:p>
                    <a:p>
                      <a:pPr marL="0" marR="0" algn="ctr">
                        <a:spcBef>
                          <a:spcPts val="0"/>
                        </a:spcBef>
                        <a:spcAft>
                          <a:spcPts val="0"/>
                        </a:spcAft>
                      </a:pPr>
                      <a:endParaRPr lang="en-US" sz="11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algn="ctr" defTabSz="914400" rtl="0" eaLnBrk="1" latinLnBrk="0" hangingPunct="1">
                        <a:spcBef>
                          <a:spcPts val="0"/>
                        </a:spcBef>
                        <a:spcAft>
                          <a:spcPts val="0"/>
                        </a:spcAft>
                      </a:pPr>
                      <a:r>
                        <a:rPr lang="zh-CN" altLang="en-US" sz="11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rPr>
                        <a:t>具备大扭矩启动、两档可调、反转自停、夜间照明、电压检测、欠压、过流保护、堵转、过温、短路等保护功能。</a:t>
                      </a:r>
                      <a:endParaRPr lang="en-US" sz="1100" kern="100" dirty="0">
                        <a:solidFill>
                          <a:schemeClr val="dk1"/>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pic>
        <p:nvPicPr>
          <p:cNvPr id="22" name="图片 21">
            <a:extLst>
              <a:ext uri="{FF2B5EF4-FFF2-40B4-BE49-F238E27FC236}">
                <a16:creationId xmlns:a16="http://schemas.microsoft.com/office/drawing/2014/main" id="{F58F2993-C269-4608-80AD-817D3561E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50" y="1516648"/>
            <a:ext cx="2004695" cy="2277745"/>
          </a:xfrm>
          <a:prstGeom prst="rect">
            <a:avLst/>
          </a:prstGeom>
          <a:ln>
            <a:solidFill>
              <a:srgbClr val="0070C0"/>
            </a:solidFill>
          </a:ln>
        </p:spPr>
      </p:pic>
      <p:pic>
        <p:nvPicPr>
          <p:cNvPr id="24" name="图片 23">
            <a:extLst>
              <a:ext uri="{FF2B5EF4-FFF2-40B4-BE49-F238E27FC236}">
                <a16:creationId xmlns:a16="http://schemas.microsoft.com/office/drawing/2014/main" id="{378E3B70-D399-449C-A673-406E0408DF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9484" y="1479975"/>
            <a:ext cx="2043575" cy="2388653"/>
          </a:xfrm>
          <a:prstGeom prst="rect">
            <a:avLst/>
          </a:prstGeom>
        </p:spPr>
      </p:pic>
      <p:sp>
        <p:nvSpPr>
          <p:cNvPr id="25" name="文本框 24">
            <a:extLst>
              <a:ext uri="{FF2B5EF4-FFF2-40B4-BE49-F238E27FC236}">
                <a16:creationId xmlns:a16="http://schemas.microsoft.com/office/drawing/2014/main" id="{58415FDD-03D8-4D76-95A0-9CEF815D6BFE}"/>
              </a:ext>
            </a:extLst>
          </p:cNvPr>
          <p:cNvSpPr txBox="1"/>
          <p:nvPr/>
        </p:nvSpPr>
        <p:spPr>
          <a:xfrm>
            <a:off x="7717268" y="4158150"/>
            <a:ext cx="1119685"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18V</a:t>
            </a:r>
            <a:r>
              <a:rPr lang="zh-CN" altLang="en-US" sz="1200" dirty="0">
                <a:latin typeface="微软雅黑" panose="020B0503020204020204" pitchFamily="34" charset="-122"/>
                <a:ea typeface="微软雅黑" panose="020B0503020204020204" pitchFamily="34" charset="-122"/>
              </a:rPr>
              <a:t>冲击扳手</a:t>
            </a:r>
          </a:p>
        </p:txBody>
      </p:sp>
      <p:sp>
        <p:nvSpPr>
          <p:cNvPr id="26" name="文本框 25">
            <a:extLst>
              <a:ext uri="{FF2B5EF4-FFF2-40B4-BE49-F238E27FC236}">
                <a16:creationId xmlns:a16="http://schemas.microsoft.com/office/drawing/2014/main" id="{C3948824-9DA2-4741-9055-31F5554C6944}"/>
              </a:ext>
            </a:extLst>
          </p:cNvPr>
          <p:cNvSpPr txBox="1"/>
          <p:nvPr/>
        </p:nvSpPr>
        <p:spPr>
          <a:xfrm>
            <a:off x="9922616" y="4158150"/>
            <a:ext cx="1119685" cy="276999"/>
          </a:xfrm>
          <a:prstGeom prst="rect">
            <a:avLst/>
          </a:prstGeom>
          <a:noFill/>
        </p:spPr>
        <p:txBody>
          <a:bodyPr wrap="square" rtlCol="0">
            <a:spAutoFit/>
          </a:bodyPr>
          <a:lstStyle/>
          <a:p>
            <a:r>
              <a:rPr lang="en-US" altLang="zh-CN" sz="1200" dirty="0">
                <a:latin typeface="微软雅黑" panose="020B0503020204020204" pitchFamily="34" charset="-122"/>
                <a:ea typeface="微软雅黑" panose="020B0503020204020204" pitchFamily="34" charset="-122"/>
              </a:rPr>
              <a:t>18V</a:t>
            </a:r>
            <a:r>
              <a:rPr lang="zh-CN" altLang="en-US" sz="1200" dirty="0">
                <a:latin typeface="微软雅黑" panose="020B0503020204020204" pitchFamily="34" charset="-122"/>
                <a:ea typeface="微软雅黑" panose="020B0503020204020204" pitchFamily="34" charset="-122"/>
              </a:rPr>
              <a:t>冲击扳手</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1956</Words>
  <Application>Microsoft Office PowerPoint</Application>
  <PresentationFormat>宽屏</PresentationFormat>
  <Paragraphs>431</Paragraphs>
  <Slides>24</Slides>
  <Notes>10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宋体</vt:lpstr>
      <vt:lpstr>微软雅黑</vt:lpstr>
      <vt:lpstr>微软雅黑 Light</vt:lpstr>
      <vt:lpstr>Agency FB</vt:lpstr>
      <vt:lpstr>Arial</vt:lpstr>
      <vt:lpstr>Calibri</vt:lpstr>
      <vt:lpstr>Calibri Light</vt:lpstr>
      <vt:lpstr>Kartika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深圳中微半导体有限公司简介</dc:title>
  <dc:creator>PC</dc:creator>
  <cp:lastModifiedBy>张波</cp:lastModifiedBy>
  <cp:revision>1674</cp:revision>
  <dcterms:created xsi:type="dcterms:W3CDTF">2016-07-22T16:15:00Z</dcterms:created>
  <dcterms:modified xsi:type="dcterms:W3CDTF">2019-05-21T06:32:42Z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2052-11.1.0.8306</vt:lpwstr>
  </property>
</Properties>
</file>