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14" r:id="rId4"/>
  </p:sldMasterIdLst>
  <p:notesMasterIdLst>
    <p:notesMasterId r:id="rId42"/>
  </p:notesMasterIdLst>
  <p:sldIdLst>
    <p:sldId id="257" r:id="rId5"/>
    <p:sldId id="427" r:id="rId6"/>
    <p:sldId id="430" r:id="rId7"/>
    <p:sldId id="391" r:id="rId8"/>
    <p:sldId id="392" r:id="rId9"/>
    <p:sldId id="395" r:id="rId10"/>
    <p:sldId id="397" r:id="rId11"/>
    <p:sldId id="398" r:id="rId12"/>
    <p:sldId id="399" r:id="rId13"/>
    <p:sldId id="400" r:id="rId14"/>
    <p:sldId id="401" r:id="rId15"/>
    <p:sldId id="402" r:id="rId16"/>
    <p:sldId id="403" r:id="rId17"/>
    <p:sldId id="409" r:id="rId18"/>
    <p:sldId id="410" r:id="rId19"/>
    <p:sldId id="404" r:id="rId20"/>
    <p:sldId id="405" r:id="rId21"/>
    <p:sldId id="406" r:id="rId22"/>
    <p:sldId id="407" r:id="rId23"/>
    <p:sldId id="408" r:id="rId24"/>
    <p:sldId id="411" r:id="rId25"/>
    <p:sldId id="412" r:id="rId26"/>
    <p:sldId id="413" r:id="rId27"/>
    <p:sldId id="414" r:id="rId28"/>
    <p:sldId id="415" r:id="rId29"/>
    <p:sldId id="416" r:id="rId30"/>
    <p:sldId id="417" r:id="rId31"/>
    <p:sldId id="418" r:id="rId32"/>
    <p:sldId id="419" r:id="rId33"/>
    <p:sldId id="420" r:id="rId34"/>
    <p:sldId id="421" r:id="rId35"/>
    <p:sldId id="422" r:id="rId36"/>
    <p:sldId id="423" r:id="rId37"/>
    <p:sldId id="424" r:id="rId38"/>
    <p:sldId id="425" r:id="rId39"/>
    <p:sldId id="426" r:id="rId40"/>
    <p:sldId id="429"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guide id="3" pos="1549" userDrawn="1">
          <p15:clr>
            <a:srgbClr val="A4A3A4"/>
          </p15:clr>
        </p15:guide>
        <p15:guide id="4" pos="1232" userDrawn="1">
          <p15:clr>
            <a:srgbClr val="A4A3A4"/>
          </p15:clr>
        </p15:guide>
        <p15:guide id="5" orient="horz" pos="1049" userDrawn="1">
          <p15:clr>
            <a:srgbClr val="A4A3A4"/>
          </p15:clr>
        </p15:guide>
        <p15:guide id="6" orient="horz" pos="3067" userDrawn="1">
          <p15:clr>
            <a:srgbClr val="A4A3A4"/>
          </p15:clr>
        </p15:guide>
        <p15:guide id="7" pos="70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Fei" initials="YF" lastIdx="4" clrIdx="0">
    <p:extLst>
      <p:ext uri="{19B8F6BF-5375-455C-9EA6-DF929625EA0E}">
        <p15:presenceInfo xmlns:p15="http://schemas.microsoft.com/office/powerpoint/2012/main" userId="YaF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CCFF"/>
    <a:srgbClr val="008080"/>
    <a:srgbClr val="009DD9"/>
    <a:srgbClr val="FFC000"/>
    <a:srgbClr val="DA241A"/>
    <a:srgbClr val="FF543F"/>
    <a:srgbClr val="0000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1442" autoAdjust="0"/>
  </p:normalViewPr>
  <p:slideViewPr>
    <p:cSldViewPr snapToGrid="0" showGuides="1">
      <p:cViewPr varScale="1">
        <p:scale>
          <a:sx n="54" d="100"/>
          <a:sy n="54" d="100"/>
        </p:scale>
        <p:origin x="192" y="48"/>
      </p:cViewPr>
      <p:guideLst>
        <p:guide orient="horz" pos="2183"/>
        <p:guide pos="3863"/>
        <p:guide pos="1549"/>
        <p:guide pos="1232"/>
        <p:guide orient="horz" pos="1049"/>
        <p:guide orient="horz" pos="3067"/>
        <p:guide pos="70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FB03E-AB72-4253-91C7-F4035F53AED7}"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zh-CN" altLang="en-US"/>
        </a:p>
      </dgm:t>
    </dgm:pt>
    <dgm:pt modelId="{FFDC87C5-F7D7-4019-9C8A-6A55B266C003}">
      <dgm:prSet phldrT="[文本]"/>
      <dgm:spPr/>
      <dgm:t>
        <a:bodyPr/>
        <a:lstStyle/>
        <a:p>
          <a:r>
            <a:rPr lang="zh-CN" altLang="en-US" dirty="0" smtClean="0"/>
            <a:t>信息采集</a:t>
          </a:r>
          <a:endParaRPr lang="zh-CN" altLang="en-US" dirty="0"/>
        </a:p>
      </dgm:t>
    </dgm:pt>
    <dgm:pt modelId="{2E46DF13-3EEC-418A-8E30-65B6E8A5D6BF}" type="parTrans" cxnId="{F9C9A30F-2D4B-4543-8938-68748CE9328F}">
      <dgm:prSet/>
      <dgm:spPr/>
      <dgm:t>
        <a:bodyPr/>
        <a:lstStyle/>
        <a:p>
          <a:endParaRPr lang="zh-CN" altLang="en-US"/>
        </a:p>
      </dgm:t>
    </dgm:pt>
    <dgm:pt modelId="{5686D195-6EBE-4563-B8AA-78A653849A53}" type="sibTrans" cxnId="{F9C9A30F-2D4B-4543-8938-68748CE9328F}">
      <dgm:prSet/>
      <dgm:spPr/>
      <dgm:t>
        <a:bodyPr/>
        <a:lstStyle/>
        <a:p>
          <a:endParaRPr lang="zh-CN" altLang="en-US"/>
        </a:p>
      </dgm:t>
    </dgm:pt>
    <dgm:pt modelId="{F80AEFB9-9284-4412-A922-F618604E679B}">
      <dgm:prSet phldrT="[文本]"/>
      <dgm:spPr/>
      <dgm:t>
        <a:bodyPr/>
        <a:lstStyle/>
        <a:p>
          <a:r>
            <a:rPr lang="zh-CN" altLang="en-US" dirty="0" smtClean="0"/>
            <a:t>电压、电流、温度</a:t>
          </a:r>
          <a:endParaRPr lang="zh-CN" altLang="en-US" dirty="0"/>
        </a:p>
      </dgm:t>
    </dgm:pt>
    <dgm:pt modelId="{1B2A9604-BEB7-4D4A-A366-12BF4E35467F}" type="parTrans" cxnId="{50D636B4-09DA-4D0A-A62C-5AA798776235}">
      <dgm:prSet/>
      <dgm:spPr/>
      <dgm:t>
        <a:bodyPr/>
        <a:lstStyle/>
        <a:p>
          <a:endParaRPr lang="zh-CN" altLang="en-US"/>
        </a:p>
      </dgm:t>
    </dgm:pt>
    <dgm:pt modelId="{CB7B1F97-6171-4316-A365-24D7C7587BBE}" type="sibTrans" cxnId="{50D636B4-09DA-4D0A-A62C-5AA798776235}">
      <dgm:prSet/>
      <dgm:spPr/>
      <dgm:t>
        <a:bodyPr/>
        <a:lstStyle/>
        <a:p>
          <a:endParaRPr lang="zh-CN" altLang="en-US"/>
        </a:p>
      </dgm:t>
    </dgm:pt>
    <dgm:pt modelId="{19B00E88-16D0-4C8F-88B4-499E7F62B23F}">
      <dgm:prSet phldrT="[文本]"/>
      <dgm:spPr/>
      <dgm:t>
        <a:bodyPr/>
        <a:lstStyle/>
        <a:p>
          <a:r>
            <a:rPr lang="zh-CN" altLang="en-US" dirty="0" smtClean="0">
              <a:solidFill>
                <a:srgbClr val="FF0000"/>
              </a:solidFill>
            </a:rPr>
            <a:t>状态监测</a:t>
          </a:r>
          <a:endParaRPr lang="zh-CN" altLang="en-US" dirty="0">
            <a:solidFill>
              <a:srgbClr val="FF0000"/>
            </a:solidFill>
          </a:endParaRPr>
        </a:p>
      </dgm:t>
    </dgm:pt>
    <dgm:pt modelId="{0894EA41-DF19-4CA5-98D5-70084861A007}" type="parTrans" cxnId="{74AAD0F4-196B-47E9-B3D1-69CD73C2F59F}">
      <dgm:prSet/>
      <dgm:spPr/>
      <dgm:t>
        <a:bodyPr/>
        <a:lstStyle/>
        <a:p>
          <a:endParaRPr lang="zh-CN" altLang="en-US"/>
        </a:p>
      </dgm:t>
    </dgm:pt>
    <dgm:pt modelId="{08717FA7-474C-4C4D-81AF-E64A36A34F19}" type="sibTrans" cxnId="{74AAD0F4-196B-47E9-B3D1-69CD73C2F59F}">
      <dgm:prSet/>
      <dgm:spPr/>
      <dgm:t>
        <a:bodyPr/>
        <a:lstStyle/>
        <a:p>
          <a:endParaRPr lang="zh-CN" altLang="en-US"/>
        </a:p>
      </dgm:t>
    </dgm:pt>
    <dgm:pt modelId="{12B48EA0-0A6B-4C60-A550-595FF6FED9EB}">
      <dgm:prSet phldrT="[文本]"/>
      <dgm:spPr/>
      <dgm:t>
        <a:bodyPr/>
        <a:lstStyle/>
        <a:p>
          <a:r>
            <a:rPr lang="en-US" altLang="zh-CN" dirty="0" smtClean="0">
              <a:solidFill>
                <a:srgbClr val="FF0000"/>
              </a:solidFill>
            </a:rPr>
            <a:t>SOC</a:t>
          </a:r>
          <a:r>
            <a:rPr lang="zh-CN" altLang="en-US" dirty="0" smtClean="0">
              <a:solidFill>
                <a:srgbClr val="FF0000"/>
              </a:solidFill>
            </a:rPr>
            <a:t>、</a:t>
          </a:r>
          <a:r>
            <a:rPr lang="en-US" altLang="zh-CN" dirty="0" smtClean="0">
              <a:solidFill>
                <a:srgbClr val="FF0000"/>
              </a:solidFill>
            </a:rPr>
            <a:t>SOP</a:t>
          </a:r>
          <a:r>
            <a:rPr lang="zh-CN" altLang="en-US" dirty="0" smtClean="0">
              <a:solidFill>
                <a:srgbClr val="FF0000"/>
              </a:solidFill>
            </a:rPr>
            <a:t>、</a:t>
          </a:r>
          <a:r>
            <a:rPr lang="en-US" altLang="zh-CN" dirty="0" smtClean="0">
              <a:solidFill>
                <a:srgbClr val="FF0000"/>
              </a:solidFill>
            </a:rPr>
            <a:t>SOH</a:t>
          </a:r>
          <a:endParaRPr lang="zh-CN" altLang="en-US" dirty="0">
            <a:solidFill>
              <a:srgbClr val="FF0000"/>
            </a:solidFill>
          </a:endParaRPr>
        </a:p>
      </dgm:t>
    </dgm:pt>
    <dgm:pt modelId="{C0E747F7-AE47-4842-8B10-4B67D77879E4}" type="parTrans" cxnId="{B2BC9DE1-4624-472E-8113-0A291C154F4A}">
      <dgm:prSet/>
      <dgm:spPr/>
      <dgm:t>
        <a:bodyPr/>
        <a:lstStyle/>
        <a:p>
          <a:endParaRPr lang="zh-CN" altLang="en-US"/>
        </a:p>
      </dgm:t>
    </dgm:pt>
    <dgm:pt modelId="{E5B4DD24-945A-4627-AEF4-867F133A9A96}" type="sibTrans" cxnId="{B2BC9DE1-4624-472E-8113-0A291C154F4A}">
      <dgm:prSet/>
      <dgm:spPr/>
      <dgm:t>
        <a:bodyPr/>
        <a:lstStyle/>
        <a:p>
          <a:endParaRPr lang="zh-CN" altLang="en-US"/>
        </a:p>
      </dgm:t>
    </dgm:pt>
    <dgm:pt modelId="{DF094965-87F7-4667-8EE1-F32D63385630}">
      <dgm:prSet phldrT="[文本]"/>
      <dgm:spPr/>
      <dgm:t>
        <a:bodyPr/>
        <a:lstStyle/>
        <a:p>
          <a:r>
            <a:rPr lang="zh-CN" altLang="en-US" dirty="0" smtClean="0"/>
            <a:t>安全保护</a:t>
          </a:r>
          <a:endParaRPr lang="zh-CN" altLang="en-US" dirty="0"/>
        </a:p>
      </dgm:t>
    </dgm:pt>
    <dgm:pt modelId="{DDC1C3EF-4599-4EAA-B8B4-9649C45C136F}" type="parTrans" cxnId="{41EA0A43-D3E1-4819-9C2E-DA26D44B33FF}">
      <dgm:prSet/>
      <dgm:spPr/>
      <dgm:t>
        <a:bodyPr/>
        <a:lstStyle/>
        <a:p>
          <a:endParaRPr lang="zh-CN" altLang="en-US"/>
        </a:p>
      </dgm:t>
    </dgm:pt>
    <dgm:pt modelId="{6D1156BD-125D-4EDD-9DC5-8FAF29510672}" type="sibTrans" cxnId="{41EA0A43-D3E1-4819-9C2E-DA26D44B33FF}">
      <dgm:prSet/>
      <dgm:spPr/>
      <dgm:t>
        <a:bodyPr/>
        <a:lstStyle/>
        <a:p>
          <a:endParaRPr lang="zh-CN" altLang="en-US"/>
        </a:p>
      </dgm:t>
    </dgm:pt>
    <dgm:pt modelId="{F67CE315-C561-4846-B972-50A86FCD4AC4}">
      <dgm:prSet phldrT="[文本]"/>
      <dgm:spPr/>
      <dgm:t>
        <a:bodyPr/>
        <a:lstStyle/>
        <a:p>
          <a:r>
            <a:rPr lang="zh-CN" altLang="en-US" dirty="0" smtClean="0"/>
            <a:t>关键数据存储、与整车控制器通讯、与云平台通讯</a:t>
          </a:r>
          <a:endParaRPr lang="zh-CN" altLang="en-US" dirty="0"/>
        </a:p>
      </dgm:t>
    </dgm:pt>
    <dgm:pt modelId="{8F9AEBB6-F2DD-4545-AFEB-0C01AEF451AC}" type="parTrans" cxnId="{224FFB02-AC35-47C1-BC0E-F5DB414CA74D}">
      <dgm:prSet/>
      <dgm:spPr/>
      <dgm:t>
        <a:bodyPr/>
        <a:lstStyle/>
        <a:p>
          <a:endParaRPr lang="zh-CN" altLang="en-US"/>
        </a:p>
      </dgm:t>
    </dgm:pt>
    <dgm:pt modelId="{C47DFF6A-9EC6-479D-999D-6B16B181ED2E}" type="sibTrans" cxnId="{224FFB02-AC35-47C1-BC0E-F5DB414CA74D}">
      <dgm:prSet/>
      <dgm:spPr/>
      <dgm:t>
        <a:bodyPr/>
        <a:lstStyle/>
        <a:p>
          <a:endParaRPr lang="zh-CN" altLang="en-US"/>
        </a:p>
      </dgm:t>
    </dgm:pt>
    <dgm:pt modelId="{DAF525EC-8F6D-4676-89B3-F6DC720A6EB8}">
      <dgm:prSet phldrT="[文本]"/>
      <dgm:spPr/>
      <dgm:t>
        <a:bodyPr/>
        <a:lstStyle/>
        <a:p>
          <a:endParaRPr lang="zh-CN" altLang="en-US" dirty="0"/>
        </a:p>
      </dgm:t>
    </dgm:pt>
    <dgm:pt modelId="{AD4C362B-4CEE-4F83-A7FF-8238E3E0AAC4}" type="parTrans" cxnId="{6B480043-5ECA-490E-90C2-AC90A3284796}">
      <dgm:prSet/>
      <dgm:spPr/>
      <dgm:t>
        <a:bodyPr/>
        <a:lstStyle/>
        <a:p>
          <a:endParaRPr lang="zh-CN" altLang="en-US"/>
        </a:p>
      </dgm:t>
    </dgm:pt>
    <dgm:pt modelId="{33DC9C26-F7D7-441E-AFDF-714BA4D04774}" type="sibTrans" cxnId="{6B480043-5ECA-490E-90C2-AC90A3284796}">
      <dgm:prSet/>
      <dgm:spPr/>
      <dgm:t>
        <a:bodyPr/>
        <a:lstStyle/>
        <a:p>
          <a:endParaRPr lang="zh-CN" altLang="en-US"/>
        </a:p>
      </dgm:t>
    </dgm:pt>
    <dgm:pt modelId="{6DB2BA86-564A-4D1C-9706-4238CF8614AE}">
      <dgm:prSet phldrT="[文本]"/>
      <dgm:spPr/>
      <dgm:t>
        <a:bodyPr/>
        <a:lstStyle/>
        <a:p>
          <a:r>
            <a:rPr lang="zh-CN" altLang="en-US" dirty="0" smtClean="0"/>
            <a:t>信息管理</a:t>
          </a:r>
          <a:endParaRPr lang="zh-CN" altLang="en-US" dirty="0"/>
        </a:p>
      </dgm:t>
    </dgm:pt>
    <dgm:pt modelId="{251559FC-B3EB-4D5A-BF16-0199FD9CBB26}" type="parTrans" cxnId="{1871B5F6-C3CC-4619-87EE-9E15813AC0E4}">
      <dgm:prSet/>
      <dgm:spPr/>
      <dgm:t>
        <a:bodyPr/>
        <a:lstStyle/>
        <a:p>
          <a:endParaRPr lang="zh-CN" altLang="en-US"/>
        </a:p>
      </dgm:t>
    </dgm:pt>
    <dgm:pt modelId="{252EACE7-BA9C-4DB3-865E-052C4D4C4569}" type="sibTrans" cxnId="{1871B5F6-C3CC-4619-87EE-9E15813AC0E4}">
      <dgm:prSet/>
      <dgm:spPr/>
      <dgm:t>
        <a:bodyPr/>
        <a:lstStyle/>
        <a:p>
          <a:endParaRPr lang="zh-CN" altLang="en-US"/>
        </a:p>
      </dgm:t>
    </dgm:pt>
    <dgm:pt modelId="{86F26827-7AF6-4C78-B0F5-0BA792198965}">
      <dgm:prSet phldrT="[文本]"/>
      <dgm:spPr/>
      <dgm:t>
        <a:bodyPr/>
        <a:lstStyle/>
        <a:p>
          <a:r>
            <a:rPr lang="zh-CN" altLang="en-US" dirty="0" smtClean="0"/>
            <a:t>充电控制</a:t>
          </a:r>
          <a:endParaRPr lang="zh-CN" altLang="en-US" dirty="0"/>
        </a:p>
      </dgm:t>
    </dgm:pt>
    <dgm:pt modelId="{12FC2417-24E6-480D-A1F7-B0E0C3B7A558}" type="parTrans" cxnId="{6D6EF3B5-09B5-4166-B284-5E05C1FD5BE3}">
      <dgm:prSet/>
      <dgm:spPr/>
      <dgm:t>
        <a:bodyPr/>
        <a:lstStyle/>
        <a:p>
          <a:endParaRPr lang="zh-CN" altLang="en-US"/>
        </a:p>
      </dgm:t>
    </dgm:pt>
    <dgm:pt modelId="{32BE2529-C9C7-49FB-B51A-28064951857B}" type="sibTrans" cxnId="{6D6EF3B5-09B5-4166-B284-5E05C1FD5BE3}">
      <dgm:prSet/>
      <dgm:spPr/>
      <dgm:t>
        <a:bodyPr/>
        <a:lstStyle/>
        <a:p>
          <a:endParaRPr lang="zh-CN" altLang="en-US"/>
        </a:p>
      </dgm:t>
    </dgm:pt>
    <dgm:pt modelId="{0D03878B-487B-44F9-8A63-00B0FFC018D9}">
      <dgm:prSet phldrT="[文本]"/>
      <dgm:spPr/>
      <dgm:t>
        <a:bodyPr/>
        <a:lstStyle/>
        <a:p>
          <a:r>
            <a:rPr lang="zh-CN" altLang="en-US" dirty="0" smtClean="0"/>
            <a:t>均衡管理</a:t>
          </a:r>
          <a:endParaRPr lang="zh-CN" altLang="en-US" dirty="0"/>
        </a:p>
      </dgm:t>
    </dgm:pt>
    <dgm:pt modelId="{10CB27E7-B55C-4232-981E-B87556280E12}" type="parTrans" cxnId="{076EC0DB-7E12-41CF-8723-024CAC3287AE}">
      <dgm:prSet/>
      <dgm:spPr/>
      <dgm:t>
        <a:bodyPr/>
        <a:lstStyle/>
        <a:p>
          <a:endParaRPr lang="zh-CN" altLang="en-US"/>
        </a:p>
      </dgm:t>
    </dgm:pt>
    <dgm:pt modelId="{8AC33B8B-CF96-4FCE-8867-C563C6211A8D}" type="sibTrans" cxnId="{076EC0DB-7E12-41CF-8723-024CAC3287AE}">
      <dgm:prSet/>
      <dgm:spPr/>
      <dgm:t>
        <a:bodyPr/>
        <a:lstStyle/>
        <a:p>
          <a:endParaRPr lang="zh-CN" altLang="en-US"/>
        </a:p>
      </dgm:t>
    </dgm:pt>
    <dgm:pt modelId="{EB61DB2D-5FB5-4F13-B869-B28175C3DCEB}">
      <dgm:prSet phldrT="[文本]"/>
      <dgm:spPr/>
      <dgm:t>
        <a:bodyPr/>
        <a:lstStyle/>
        <a:p>
          <a:r>
            <a:rPr lang="zh-CN" altLang="en-US" dirty="0" smtClean="0"/>
            <a:t>热管理</a:t>
          </a:r>
          <a:endParaRPr lang="zh-CN" altLang="en-US" dirty="0"/>
        </a:p>
      </dgm:t>
    </dgm:pt>
    <dgm:pt modelId="{7C5130D7-161C-4D3B-A99E-FE3F8EA4E3DC}" type="parTrans" cxnId="{927B3969-115E-4BC9-842B-149AC375A114}">
      <dgm:prSet/>
      <dgm:spPr/>
      <dgm:t>
        <a:bodyPr/>
        <a:lstStyle/>
        <a:p>
          <a:endParaRPr lang="zh-CN" altLang="en-US"/>
        </a:p>
      </dgm:t>
    </dgm:pt>
    <dgm:pt modelId="{9480BE4A-4AE3-46AE-81F1-FC27F5D42C6C}" type="sibTrans" cxnId="{927B3969-115E-4BC9-842B-149AC375A114}">
      <dgm:prSet/>
      <dgm:spPr/>
      <dgm:t>
        <a:bodyPr/>
        <a:lstStyle/>
        <a:p>
          <a:endParaRPr lang="zh-CN" altLang="en-US"/>
        </a:p>
      </dgm:t>
    </dgm:pt>
    <dgm:pt modelId="{2399F312-C296-4E1B-B210-7011199F1618}">
      <dgm:prSet phldrT="[文本]"/>
      <dgm:spPr/>
      <dgm:t>
        <a:bodyPr/>
        <a:lstStyle/>
        <a:p>
          <a:r>
            <a:rPr lang="zh-CN" altLang="en-US" dirty="0" smtClean="0"/>
            <a:t>在线故障诊断及安全控制</a:t>
          </a:r>
          <a:endParaRPr lang="zh-CN" altLang="en-US" dirty="0"/>
        </a:p>
      </dgm:t>
    </dgm:pt>
    <dgm:pt modelId="{99F94BF6-F9DB-4D35-B1A5-A5126A8C7A38}" type="parTrans" cxnId="{A7570E73-9A52-4610-8FB4-17FECEC4962F}">
      <dgm:prSet/>
      <dgm:spPr/>
      <dgm:t>
        <a:bodyPr/>
        <a:lstStyle/>
        <a:p>
          <a:endParaRPr lang="zh-CN" altLang="en-US"/>
        </a:p>
      </dgm:t>
    </dgm:pt>
    <dgm:pt modelId="{F757D373-5AF2-4CBF-87FF-E81DC266177C}" type="sibTrans" cxnId="{A7570E73-9A52-4610-8FB4-17FECEC4962F}">
      <dgm:prSet/>
      <dgm:spPr/>
      <dgm:t>
        <a:bodyPr/>
        <a:lstStyle/>
        <a:p>
          <a:endParaRPr lang="zh-CN" altLang="en-US"/>
        </a:p>
      </dgm:t>
    </dgm:pt>
    <dgm:pt modelId="{FA2B7826-C83F-407C-8660-97B593010732}">
      <dgm:prSet phldrT="[文本]"/>
      <dgm:spPr/>
      <dgm:t>
        <a:bodyPr/>
        <a:lstStyle/>
        <a:p>
          <a:r>
            <a:rPr lang="zh-CN" altLang="en-US" dirty="0" smtClean="0"/>
            <a:t>充电电流与充电电压控制</a:t>
          </a:r>
          <a:endParaRPr lang="zh-CN" altLang="en-US" dirty="0"/>
        </a:p>
      </dgm:t>
    </dgm:pt>
    <dgm:pt modelId="{5B926A87-4C94-4FDA-B9C2-924B9D99BD23}" type="parTrans" cxnId="{5494CC98-7CD8-476D-B8D7-DA27328A9F13}">
      <dgm:prSet/>
      <dgm:spPr/>
      <dgm:t>
        <a:bodyPr/>
        <a:lstStyle/>
        <a:p>
          <a:endParaRPr lang="zh-CN" altLang="en-US"/>
        </a:p>
      </dgm:t>
    </dgm:pt>
    <dgm:pt modelId="{6FD76F74-1229-4EBD-8134-550886F77D1B}" type="sibTrans" cxnId="{5494CC98-7CD8-476D-B8D7-DA27328A9F13}">
      <dgm:prSet/>
      <dgm:spPr/>
      <dgm:t>
        <a:bodyPr/>
        <a:lstStyle/>
        <a:p>
          <a:endParaRPr lang="zh-CN" altLang="en-US"/>
        </a:p>
      </dgm:t>
    </dgm:pt>
    <dgm:pt modelId="{D0387343-19DA-4D55-82EB-6A90B08E0768}">
      <dgm:prSet phldrT="[文本]"/>
      <dgm:spPr/>
      <dgm:t>
        <a:bodyPr/>
        <a:lstStyle/>
        <a:p>
          <a:r>
            <a:rPr lang="zh-CN" altLang="en-US" dirty="0" smtClean="0"/>
            <a:t>主动均衡、被动均衡</a:t>
          </a:r>
          <a:endParaRPr lang="zh-CN" altLang="en-US" dirty="0"/>
        </a:p>
      </dgm:t>
    </dgm:pt>
    <dgm:pt modelId="{18F29CD9-D954-440B-A8E2-23AEA8AA316A}" type="parTrans" cxnId="{8C33B24A-23F9-4D34-8100-0C8F63072D89}">
      <dgm:prSet/>
      <dgm:spPr/>
      <dgm:t>
        <a:bodyPr/>
        <a:lstStyle/>
        <a:p>
          <a:endParaRPr lang="zh-CN" altLang="en-US"/>
        </a:p>
      </dgm:t>
    </dgm:pt>
    <dgm:pt modelId="{7375B606-E0B7-4211-BA99-3590046459B9}" type="sibTrans" cxnId="{8C33B24A-23F9-4D34-8100-0C8F63072D89}">
      <dgm:prSet/>
      <dgm:spPr/>
      <dgm:t>
        <a:bodyPr/>
        <a:lstStyle/>
        <a:p>
          <a:endParaRPr lang="zh-CN" altLang="en-US"/>
        </a:p>
      </dgm:t>
    </dgm:pt>
    <dgm:pt modelId="{7E41F0CF-0740-4B7E-8798-B3C37ADBA264}">
      <dgm:prSet phldrT="[文本]"/>
      <dgm:spPr/>
      <dgm:t>
        <a:bodyPr/>
        <a:lstStyle/>
        <a:p>
          <a:r>
            <a:rPr lang="zh-CN" altLang="en-US" dirty="0" smtClean="0"/>
            <a:t>温度控制、散热</a:t>
          </a:r>
          <a:r>
            <a:rPr lang="en-US" altLang="zh-CN" dirty="0" smtClean="0"/>
            <a:t>/</a:t>
          </a:r>
          <a:r>
            <a:rPr lang="zh-CN" altLang="en-US" dirty="0" smtClean="0"/>
            <a:t>加热功率控制</a:t>
          </a:r>
          <a:endParaRPr lang="zh-CN" altLang="en-US" dirty="0"/>
        </a:p>
      </dgm:t>
    </dgm:pt>
    <dgm:pt modelId="{CB815DC3-C129-423D-A8CE-867953526BD0}" type="parTrans" cxnId="{C67639C0-BBF1-4BB2-92D4-BCE99563817B}">
      <dgm:prSet/>
      <dgm:spPr/>
      <dgm:t>
        <a:bodyPr/>
        <a:lstStyle/>
        <a:p>
          <a:endParaRPr lang="zh-CN" altLang="en-US"/>
        </a:p>
      </dgm:t>
    </dgm:pt>
    <dgm:pt modelId="{3FF896AA-BB3E-4DD7-A128-D6E9BF213D57}" type="sibTrans" cxnId="{C67639C0-BBF1-4BB2-92D4-BCE99563817B}">
      <dgm:prSet/>
      <dgm:spPr/>
      <dgm:t>
        <a:bodyPr/>
        <a:lstStyle/>
        <a:p>
          <a:endParaRPr lang="zh-CN" altLang="en-US"/>
        </a:p>
      </dgm:t>
    </dgm:pt>
    <dgm:pt modelId="{E58697F0-6970-4491-8527-79E3F19F5FDC}" type="pres">
      <dgm:prSet presAssocID="{489FB03E-AB72-4253-91C7-F4035F53AED7}" presName="Name0" presStyleCnt="0">
        <dgm:presLayoutVars>
          <dgm:chMax val="7"/>
          <dgm:dir/>
          <dgm:animLvl val="lvl"/>
          <dgm:resizeHandles val="exact"/>
        </dgm:presLayoutVars>
      </dgm:prSet>
      <dgm:spPr/>
    </dgm:pt>
    <dgm:pt modelId="{18D1C95C-0361-45BE-9D5F-5C5E04AAC990}" type="pres">
      <dgm:prSet presAssocID="{FFDC87C5-F7D7-4019-9C8A-6A55B266C003}" presName="circle1" presStyleLbl="node1" presStyleIdx="0" presStyleCnt="7"/>
      <dgm:spPr/>
    </dgm:pt>
    <dgm:pt modelId="{0AEB3D5F-6B42-4752-9FD4-FE7F84658DF6}" type="pres">
      <dgm:prSet presAssocID="{FFDC87C5-F7D7-4019-9C8A-6A55B266C003}" presName="space" presStyleCnt="0"/>
      <dgm:spPr/>
    </dgm:pt>
    <dgm:pt modelId="{90112D4E-A67D-44FE-ACA1-17EF3F45960A}" type="pres">
      <dgm:prSet presAssocID="{FFDC87C5-F7D7-4019-9C8A-6A55B266C003}" presName="rect1" presStyleLbl="alignAcc1" presStyleIdx="0" presStyleCnt="7"/>
      <dgm:spPr/>
    </dgm:pt>
    <dgm:pt modelId="{10EBE4BC-C0CE-4596-907B-A84A3B3121B8}" type="pres">
      <dgm:prSet presAssocID="{19B00E88-16D0-4C8F-88B4-499E7F62B23F}" presName="vertSpace2" presStyleLbl="node1" presStyleIdx="0" presStyleCnt="7"/>
      <dgm:spPr/>
    </dgm:pt>
    <dgm:pt modelId="{95669672-287E-483B-8F9C-12BBB497FE72}" type="pres">
      <dgm:prSet presAssocID="{19B00E88-16D0-4C8F-88B4-499E7F62B23F}" presName="circle2" presStyleLbl="node1" presStyleIdx="1" presStyleCnt="7"/>
      <dgm:spPr/>
    </dgm:pt>
    <dgm:pt modelId="{12F0121A-429B-4838-A429-3DAF241E4CFD}" type="pres">
      <dgm:prSet presAssocID="{19B00E88-16D0-4C8F-88B4-499E7F62B23F}" presName="rect2" presStyleLbl="alignAcc1" presStyleIdx="1" presStyleCnt="7"/>
      <dgm:spPr/>
    </dgm:pt>
    <dgm:pt modelId="{B062605A-DF34-4503-B5DA-1C391095399E}" type="pres">
      <dgm:prSet presAssocID="{DF094965-87F7-4667-8EE1-F32D63385630}" presName="vertSpace3" presStyleLbl="node1" presStyleIdx="1" presStyleCnt="7"/>
      <dgm:spPr/>
    </dgm:pt>
    <dgm:pt modelId="{235B010A-12C0-4124-9C0C-EFD1AC2ACC58}" type="pres">
      <dgm:prSet presAssocID="{DF094965-87F7-4667-8EE1-F32D63385630}" presName="circle3" presStyleLbl="node1" presStyleIdx="2" presStyleCnt="7"/>
      <dgm:spPr/>
    </dgm:pt>
    <dgm:pt modelId="{42488139-647B-45DF-89A7-6216DD86E4CD}" type="pres">
      <dgm:prSet presAssocID="{DF094965-87F7-4667-8EE1-F32D63385630}" presName="rect3" presStyleLbl="alignAcc1" presStyleIdx="2" presStyleCnt="7"/>
      <dgm:spPr/>
      <dgm:t>
        <a:bodyPr/>
        <a:lstStyle/>
        <a:p>
          <a:endParaRPr lang="zh-CN" altLang="en-US"/>
        </a:p>
      </dgm:t>
    </dgm:pt>
    <dgm:pt modelId="{C8B59F5F-B74B-4067-A2E5-25B4967C2847}" type="pres">
      <dgm:prSet presAssocID="{86F26827-7AF6-4C78-B0F5-0BA792198965}" presName="vertSpace4" presStyleLbl="node1" presStyleIdx="2" presStyleCnt="7"/>
      <dgm:spPr/>
    </dgm:pt>
    <dgm:pt modelId="{9A55667A-564F-4D3F-B0D6-3AFAA9FD1D1C}" type="pres">
      <dgm:prSet presAssocID="{86F26827-7AF6-4C78-B0F5-0BA792198965}" presName="circle4" presStyleLbl="node1" presStyleIdx="3" presStyleCnt="7"/>
      <dgm:spPr/>
    </dgm:pt>
    <dgm:pt modelId="{4AE1DCB7-7CC0-4D21-805A-DFAC08F72C78}" type="pres">
      <dgm:prSet presAssocID="{86F26827-7AF6-4C78-B0F5-0BA792198965}" presName="rect4" presStyleLbl="alignAcc1" presStyleIdx="3" presStyleCnt="7"/>
      <dgm:spPr/>
    </dgm:pt>
    <dgm:pt modelId="{E691E94E-23F6-4108-8EF3-7EECFDF896B2}" type="pres">
      <dgm:prSet presAssocID="{0D03878B-487B-44F9-8A63-00B0FFC018D9}" presName="vertSpace5" presStyleLbl="node1" presStyleIdx="3" presStyleCnt="7"/>
      <dgm:spPr/>
    </dgm:pt>
    <dgm:pt modelId="{13F4F022-7CC0-4DBC-968F-F70653FA84E6}" type="pres">
      <dgm:prSet presAssocID="{0D03878B-487B-44F9-8A63-00B0FFC018D9}" presName="circle5" presStyleLbl="node1" presStyleIdx="4" presStyleCnt="7"/>
      <dgm:spPr/>
    </dgm:pt>
    <dgm:pt modelId="{9B4CC533-DDE9-4E37-B233-A039223D23C9}" type="pres">
      <dgm:prSet presAssocID="{0D03878B-487B-44F9-8A63-00B0FFC018D9}" presName="rect5" presStyleLbl="alignAcc1" presStyleIdx="4" presStyleCnt="7"/>
      <dgm:spPr/>
    </dgm:pt>
    <dgm:pt modelId="{E1DF0AE2-7BF0-480D-AFDF-0602D39EEDB9}" type="pres">
      <dgm:prSet presAssocID="{EB61DB2D-5FB5-4F13-B869-B28175C3DCEB}" presName="vertSpace6" presStyleLbl="node1" presStyleIdx="4" presStyleCnt="7"/>
      <dgm:spPr/>
    </dgm:pt>
    <dgm:pt modelId="{97B247EB-263E-4441-A1F8-155C0A27E173}" type="pres">
      <dgm:prSet presAssocID="{EB61DB2D-5FB5-4F13-B869-B28175C3DCEB}" presName="circle6" presStyleLbl="node1" presStyleIdx="5" presStyleCnt="7"/>
      <dgm:spPr/>
    </dgm:pt>
    <dgm:pt modelId="{A837E950-BA35-4D5E-9E94-F5CDDB49EB05}" type="pres">
      <dgm:prSet presAssocID="{EB61DB2D-5FB5-4F13-B869-B28175C3DCEB}" presName="rect6" presStyleLbl="alignAcc1" presStyleIdx="5" presStyleCnt="7"/>
      <dgm:spPr/>
    </dgm:pt>
    <dgm:pt modelId="{9C401A70-2099-4572-A71F-5F9D2C9FDC55}" type="pres">
      <dgm:prSet presAssocID="{6DB2BA86-564A-4D1C-9706-4238CF8614AE}" presName="vertSpace7" presStyleLbl="node1" presStyleIdx="5" presStyleCnt="7"/>
      <dgm:spPr/>
    </dgm:pt>
    <dgm:pt modelId="{ABBD7067-5DDE-4525-94ED-D1751F2510E8}" type="pres">
      <dgm:prSet presAssocID="{6DB2BA86-564A-4D1C-9706-4238CF8614AE}" presName="circle7" presStyleLbl="node1" presStyleIdx="6" presStyleCnt="7"/>
      <dgm:spPr/>
    </dgm:pt>
    <dgm:pt modelId="{A3229BE4-8E72-4763-8308-712A1E814274}" type="pres">
      <dgm:prSet presAssocID="{6DB2BA86-564A-4D1C-9706-4238CF8614AE}" presName="rect7" presStyleLbl="alignAcc1" presStyleIdx="6" presStyleCnt="7"/>
      <dgm:spPr/>
    </dgm:pt>
    <dgm:pt modelId="{A8C668EA-97F7-4B33-AA4B-B7F780764D7F}" type="pres">
      <dgm:prSet presAssocID="{FFDC87C5-F7D7-4019-9C8A-6A55B266C003}" presName="rect1ParTx" presStyleLbl="alignAcc1" presStyleIdx="6" presStyleCnt="7">
        <dgm:presLayoutVars>
          <dgm:chMax val="1"/>
          <dgm:bulletEnabled val="1"/>
        </dgm:presLayoutVars>
      </dgm:prSet>
      <dgm:spPr/>
    </dgm:pt>
    <dgm:pt modelId="{B5EEEDD3-DC44-4D3D-AB90-6638DEE2CC60}" type="pres">
      <dgm:prSet presAssocID="{FFDC87C5-F7D7-4019-9C8A-6A55B266C003}" presName="rect1ChTx" presStyleLbl="alignAcc1" presStyleIdx="6" presStyleCnt="7">
        <dgm:presLayoutVars>
          <dgm:bulletEnabled val="1"/>
        </dgm:presLayoutVars>
      </dgm:prSet>
      <dgm:spPr/>
      <dgm:t>
        <a:bodyPr/>
        <a:lstStyle/>
        <a:p>
          <a:endParaRPr lang="zh-CN" altLang="en-US"/>
        </a:p>
      </dgm:t>
    </dgm:pt>
    <dgm:pt modelId="{5B59D6D3-D48D-4246-B1B5-3693E50B1502}" type="pres">
      <dgm:prSet presAssocID="{19B00E88-16D0-4C8F-88B4-499E7F62B23F}" presName="rect2ParTx" presStyleLbl="alignAcc1" presStyleIdx="6" presStyleCnt="7">
        <dgm:presLayoutVars>
          <dgm:chMax val="1"/>
          <dgm:bulletEnabled val="1"/>
        </dgm:presLayoutVars>
      </dgm:prSet>
      <dgm:spPr/>
    </dgm:pt>
    <dgm:pt modelId="{24674D8E-B43B-4C64-A664-9E2FD5A30914}" type="pres">
      <dgm:prSet presAssocID="{19B00E88-16D0-4C8F-88B4-499E7F62B23F}" presName="rect2ChTx" presStyleLbl="alignAcc1" presStyleIdx="6" presStyleCnt="7">
        <dgm:presLayoutVars>
          <dgm:bulletEnabled val="1"/>
        </dgm:presLayoutVars>
      </dgm:prSet>
      <dgm:spPr/>
      <dgm:t>
        <a:bodyPr/>
        <a:lstStyle/>
        <a:p>
          <a:endParaRPr lang="zh-CN" altLang="en-US"/>
        </a:p>
      </dgm:t>
    </dgm:pt>
    <dgm:pt modelId="{214BA533-DEA0-4721-B513-1140DEDF36F3}" type="pres">
      <dgm:prSet presAssocID="{DF094965-87F7-4667-8EE1-F32D63385630}" presName="rect3ParTx" presStyleLbl="alignAcc1" presStyleIdx="6" presStyleCnt="7">
        <dgm:presLayoutVars>
          <dgm:chMax val="1"/>
          <dgm:bulletEnabled val="1"/>
        </dgm:presLayoutVars>
      </dgm:prSet>
      <dgm:spPr/>
      <dgm:t>
        <a:bodyPr/>
        <a:lstStyle/>
        <a:p>
          <a:endParaRPr lang="zh-CN" altLang="en-US"/>
        </a:p>
      </dgm:t>
    </dgm:pt>
    <dgm:pt modelId="{6987DDA3-3449-496E-913E-F90ABAF4B87E}" type="pres">
      <dgm:prSet presAssocID="{DF094965-87F7-4667-8EE1-F32D63385630}" presName="rect3ChTx" presStyleLbl="alignAcc1" presStyleIdx="6" presStyleCnt="7">
        <dgm:presLayoutVars>
          <dgm:bulletEnabled val="1"/>
        </dgm:presLayoutVars>
      </dgm:prSet>
      <dgm:spPr/>
    </dgm:pt>
    <dgm:pt modelId="{283C4641-B0F1-4A17-A95A-F6311642DE06}" type="pres">
      <dgm:prSet presAssocID="{86F26827-7AF6-4C78-B0F5-0BA792198965}" presName="rect4ParTx" presStyleLbl="alignAcc1" presStyleIdx="6" presStyleCnt="7">
        <dgm:presLayoutVars>
          <dgm:chMax val="1"/>
          <dgm:bulletEnabled val="1"/>
        </dgm:presLayoutVars>
      </dgm:prSet>
      <dgm:spPr/>
    </dgm:pt>
    <dgm:pt modelId="{8659A7E9-3BC1-4B3E-B4F1-8115E86B4C11}" type="pres">
      <dgm:prSet presAssocID="{86F26827-7AF6-4C78-B0F5-0BA792198965}" presName="rect4ChTx" presStyleLbl="alignAcc1" presStyleIdx="6" presStyleCnt="7">
        <dgm:presLayoutVars>
          <dgm:bulletEnabled val="1"/>
        </dgm:presLayoutVars>
      </dgm:prSet>
      <dgm:spPr/>
    </dgm:pt>
    <dgm:pt modelId="{2583D621-4D8D-4913-9B2B-FB5265154434}" type="pres">
      <dgm:prSet presAssocID="{0D03878B-487B-44F9-8A63-00B0FFC018D9}" presName="rect5ParTx" presStyleLbl="alignAcc1" presStyleIdx="6" presStyleCnt="7">
        <dgm:presLayoutVars>
          <dgm:chMax val="1"/>
          <dgm:bulletEnabled val="1"/>
        </dgm:presLayoutVars>
      </dgm:prSet>
      <dgm:spPr/>
    </dgm:pt>
    <dgm:pt modelId="{283E0F1C-E6A0-433A-A215-32F94264898D}" type="pres">
      <dgm:prSet presAssocID="{0D03878B-487B-44F9-8A63-00B0FFC018D9}" presName="rect5ChTx" presStyleLbl="alignAcc1" presStyleIdx="6" presStyleCnt="7">
        <dgm:presLayoutVars>
          <dgm:bulletEnabled val="1"/>
        </dgm:presLayoutVars>
      </dgm:prSet>
      <dgm:spPr/>
      <dgm:t>
        <a:bodyPr/>
        <a:lstStyle/>
        <a:p>
          <a:endParaRPr lang="zh-CN" altLang="en-US"/>
        </a:p>
      </dgm:t>
    </dgm:pt>
    <dgm:pt modelId="{3D361FFC-1192-40B6-AD2A-12F962EBF4E2}" type="pres">
      <dgm:prSet presAssocID="{EB61DB2D-5FB5-4F13-B869-B28175C3DCEB}" presName="rect6ParTx" presStyleLbl="alignAcc1" presStyleIdx="6" presStyleCnt="7">
        <dgm:presLayoutVars>
          <dgm:chMax val="1"/>
          <dgm:bulletEnabled val="1"/>
        </dgm:presLayoutVars>
      </dgm:prSet>
      <dgm:spPr/>
    </dgm:pt>
    <dgm:pt modelId="{AF19039B-9C75-4017-A192-67A5640E448C}" type="pres">
      <dgm:prSet presAssocID="{EB61DB2D-5FB5-4F13-B869-B28175C3DCEB}" presName="rect6ChTx" presStyleLbl="alignAcc1" presStyleIdx="6" presStyleCnt="7">
        <dgm:presLayoutVars>
          <dgm:bulletEnabled val="1"/>
        </dgm:presLayoutVars>
      </dgm:prSet>
      <dgm:spPr/>
    </dgm:pt>
    <dgm:pt modelId="{78A7CFFA-B782-408B-A9C9-1D3475D3BB85}" type="pres">
      <dgm:prSet presAssocID="{6DB2BA86-564A-4D1C-9706-4238CF8614AE}" presName="rect7ParTx" presStyleLbl="alignAcc1" presStyleIdx="6" presStyleCnt="7">
        <dgm:presLayoutVars>
          <dgm:chMax val="1"/>
          <dgm:bulletEnabled val="1"/>
        </dgm:presLayoutVars>
      </dgm:prSet>
      <dgm:spPr/>
    </dgm:pt>
    <dgm:pt modelId="{F657ABBD-B9B5-4A25-ADF0-6756A3F4200E}" type="pres">
      <dgm:prSet presAssocID="{6DB2BA86-564A-4D1C-9706-4238CF8614AE}" presName="rect7ChTx" presStyleLbl="alignAcc1" presStyleIdx="6" presStyleCnt="7">
        <dgm:presLayoutVars>
          <dgm:bulletEnabled val="1"/>
        </dgm:presLayoutVars>
      </dgm:prSet>
      <dgm:spPr/>
      <dgm:t>
        <a:bodyPr/>
        <a:lstStyle/>
        <a:p>
          <a:endParaRPr lang="zh-CN" altLang="en-US"/>
        </a:p>
      </dgm:t>
    </dgm:pt>
  </dgm:ptLst>
  <dgm:cxnLst>
    <dgm:cxn modelId="{86E64B3D-3ADF-434B-81EC-F68076AD2991}" type="presOf" srcId="{19B00E88-16D0-4C8F-88B4-499E7F62B23F}" destId="{5B59D6D3-D48D-4246-B1B5-3693E50B1502}" srcOrd="1" destOrd="0" presId="urn:microsoft.com/office/officeart/2005/8/layout/target3"/>
    <dgm:cxn modelId="{78077CCD-93CD-4075-A35B-189918002E5E}" type="presOf" srcId="{12B48EA0-0A6B-4C60-A550-595FF6FED9EB}" destId="{24674D8E-B43B-4C64-A664-9E2FD5A30914}" srcOrd="0" destOrd="0" presId="urn:microsoft.com/office/officeart/2005/8/layout/target3"/>
    <dgm:cxn modelId="{34DEC640-0A8D-4C1C-9D64-2FF452347D21}" type="presOf" srcId="{0D03878B-487B-44F9-8A63-00B0FFC018D9}" destId="{9B4CC533-DDE9-4E37-B233-A039223D23C9}" srcOrd="0" destOrd="0" presId="urn:microsoft.com/office/officeart/2005/8/layout/target3"/>
    <dgm:cxn modelId="{5494CC98-7CD8-476D-B8D7-DA27328A9F13}" srcId="{86F26827-7AF6-4C78-B0F5-0BA792198965}" destId="{FA2B7826-C83F-407C-8660-97B593010732}" srcOrd="0" destOrd="0" parTransId="{5B926A87-4C94-4FDA-B9C2-924B9D99BD23}" sibTransId="{6FD76F74-1229-4EBD-8134-550886F77D1B}"/>
    <dgm:cxn modelId="{213AA283-7C0A-47EF-87F7-F885521177B1}" type="presOf" srcId="{EB61DB2D-5FB5-4F13-B869-B28175C3DCEB}" destId="{3D361FFC-1192-40B6-AD2A-12F962EBF4E2}" srcOrd="1" destOrd="0" presId="urn:microsoft.com/office/officeart/2005/8/layout/target3"/>
    <dgm:cxn modelId="{394942BE-E76D-48BA-B9B3-F2BDF5884D3B}" type="presOf" srcId="{6DB2BA86-564A-4D1C-9706-4238CF8614AE}" destId="{78A7CFFA-B782-408B-A9C9-1D3475D3BB85}" srcOrd="1" destOrd="0" presId="urn:microsoft.com/office/officeart/2005/8/layout/target3"/>
    <dgm:cxn modelId="{05EA7E1B-1723-44AA-AC0B-89D682605D45}" type="presOf" srcId="{0D03878B-487B-44F9-8A63-00B0FFC018D9}" destId="{2583D621-4D8D-4913-9B2B-FB5265154434}" srcOrd="1" destOrd="0" presId="urn:microsoft.com/office/officeart/2005/8/layout/target3"/>
    <dgm:cxn modelId="{A8DB448D-E8F7-4DDD-A4C7-C2AC9289D87F}" type="presOf" srcId="{DF094965-87F7-4667-8EE1-F32D63385630}" destId="{42488139-647B-45DF-89A7-6216DD86E4CD}" srcOrd="0" destOrd="0" presId="urn:microsoft.com/office/officeart/2005/8/layout/target3"/>
    <dgm:cxn modelId="{A402C509-460A-4850-A5A1-21BA92546541}" type="presOf" srcId="{F67CE315-C561-4846-B972-50A86FCD4AC4}" destId="{F657ABBD-B9B5-4A25-ADF0-6756A3F4200E}" srcOrd="0" destOrd="0" presId="urn:microsoft.com/office/officeart/2005/8/layout/target3"/>
    <dgm:cxn modelId="{74AAD0F4-196B-47E9-B3D1-69CD73C2F59F}" srcId="{489FB03E-AB72-4253-91C7-F4035F53AED7}" destId="{19B00E88-16D0-4C8F-88B4-499E7F62B23F}" srcOrd="1" destOrd="0" parTransId="{0894EA41-DF19-4CA5-98D5-70084861A007}" sibTransId="{08717FA7-474C-4C4D-81AF-E64A36A34F19}"/>
    <dgm:cxn modelId="{08859DC7-0F88-49B7-AF69-A297A1EFA20F}" type="presOf" srcId="{FA2B7826-C83F-407C-8660-97B593010732}" destId="{8659A7E9-3BC1-4B3E-B4F1-8115E86B4C11}" srcOrd="0" destOrd="0" presId="urn:microsoft.com/office/officeart/2005/8/layout/target3"/>
    <dgm:cxn modelId="{3E1B494F-60EC-4FA0-A902-64258D75A89C}" type="presOf" srcId="{F80AEFB9-9284-4412-A922-F618604E679B}" destId="{B5EEEDD3-DC44-4D3D-AB90-6638DEE2CC60}" srcOrd="0" destOrd="0" presId="urn:microsoft.com/office/officeart/2005/8/layout/target3"/>
    <dgm:cxn modelId="{A7570E73-9A52-4610-8FB4-17FECEC4962F}" srcId="{DF094965-87F7-4667-8EE1-F32D63385630}" destId="{2399F312-C296-4E1B-B210-7011199F1618}" srcOrd="0" destOrd="0" parTransId="{99F94BF6-F9DB-4D35-B1A5-A5126A8C7A38}" sibTransId="{F757D373-5AF2-4CBF-87FF-E81DC266177C}"/>
    <dgm:cxn modelId="{C67639C0-BBF1-4BB2-92D4-BCE99563817B}" srcId="{EB61DB2D-5FB5-4F13-B869-B28175C3DCEB}" destId="{7E41F0CF-0740-4B7E-8798-B3C37ADBA264}" srcOrd="0" destOrd="0" parTransId="{CB815DC3-C129-423D-A8CE-867953526BD0}" sibTransId="{3FF896AA-BB3E-4DD7-A128-D6E9BF213D57}"/>
    <dgm:cxn modelId="{50D636B4-09DA-4D0A-A62C-5AA798776235}" srcId="{FFDC87C5-F7D7-4019-9C8A-6A55B266C003}" destId="{F80AEFB9-9284-4412-A922-F618604E679B}" srcOrd="0" destOrd="0" parTransId="{1B2A9604-BEB7-4D4A-A366-12BF4E35467F}" sibTransId="{CB7B1F97-6171-4316-A365-24D7C7587BBE}"/>
    <dgm:cxn modelId="{6B480043-5ECA-490E-90C2-AC90A3284796}" srcId="{489FB03E-AB72-4253-91C7-F4035F53AED7}" destId="{DAF525EC-8F6D-4676-89B3-F6DC720A6EB8}" srcOrd="7" destOrd="0" parTransId="{AD4C362B-4CEE-4F83-A7FF-8238E3E0AAC4}" sibTransId="{33DC9C26-F7D7-441E-AFDF-714BA4D04774}"/>
    <dgm:cxn modelId="{8C33B24A-23F9-4D34-8100-0C8F63072D89}" srcId="{0D03878B-487B-44F9-8A63-00B0FFC018D9}" destId="{D0387343-19DA-4D55-82EB-6A90B08E0768}" srcOrd="0" destOrd="0" parTransId="{18F29CD9-D954-440B-A8E2-23AEA8AA316A}" sibTransId="{7375B606-E0B7-4211-BA99-3590046459B9}"/>
    <dgm:cxn modelId="{17728E16-C8C3-4B94-ABE4-B2FB563B96BA}" type="presOf" srcId="{D0387343-19DA-4D55-82EB-6A90B08E0768}" destId="{283E0F1C-E6A0-433A-A215-32F94264898D}" srcOrd="0" destOrd="0" presId="urn:microsoft.com/office/officeart/2005/8/layout/target3"/>
    <dgm:cxn modelId="{6D6EF3B5-09B5-4166-B284-5E05C1FD5BE3}" srcId="{489FB03E-AB72-4253-91C7-F4035F53AED7}" destId="{86F26827-7AF6-4C78-B0F5-0BA792198965}" srcOrd="3" destOrd="0" parTransId="{12FC2417-24E6-480D-A1F7-B0E0C3B7A558}" sibTransId="{32BE2529-C9C7-49FB-B51A-28064951857B}"/>
    <dgm:cxn modelId="{C1B73DC2-7ADB-4077-9363-66592E382EFB}" type="presOf" srcId="{2399F312-C296-4E1B-B210-7011199F1618}" destId="{6987DDA3-3449-496E-913E-F90ABAF4B87E}" srcOrd="0" destOrd="0" presId="urn:microsoft.com/office/officeart/2005/8/layout/target3"/>
    <dgm:cxn modelId="{D62CECBC-9C42-43CA-A429-4B60E8AC0ED2}" type="presOf" srcId="{489FB03E-AB72-4253-91C7-F4035F53AED7}" destId="{E58697F0-6970-4491-8527-79E3F19F5FDC}" srcOrd="0" destOrd="0" presId="urn:microsoft.com/office/officeart/2005/8/layout/target3"/>
    <dgm:cxn modelId="{391F7180-6D9D-4B49-9C7D-69C5E3B3AB67}" type="presOf" srcId="{86F26827-7AF6-4C78-B0F5-0BA792198965}" destId="{283C4641-B0F1-4A17-A95A-F6311642DE06}" srcOrd="1" destOrd="0" presId="urn:microsoft.com/office/officeart/2005/8/layout/target3"/>
    <dgm:cxn modelId="{076EC0DB-7E12-41CF-8723-024CAC3287AE}" srcId="{489FB03E-AB72-4253-91C7-F4035F53AED7}" destId="{0D03878B-487B-44F9-8A63-00B0FFC018D9}" srcOrd="4" destOrd="0" parTransId="{10CB27E7-B55C-4232-981E-B87556280E12}" sibTransId="{8AC33B8B-CF96-4FCE-8867-C563C6211A8D}"/>
    <dgm:cxn modelId="{927B3969-115E-4BC9-842B-149AC375A114}" srcId="{489FB03E-AB72-4253-91C7-F4035F53AED7}" destId="{EB61DB2D-5FB5-4F13-B869-B28175C3DCEB}" srcOrd="5" destOrd="0" parTransId="{7C5130D7-161C-4D3B-A99E-FE3F8EA4E3DC}" sibTransId="{9480BE4A-4AE3-46AE-81F1-FC27F5D42C6C}"/>
    <dgm:cxn modelId="{86D2E1BF-D48E-474C-AEF4-F9F85438C49F}" type="presOf" srcId="{FFDC87C5-F7D7-4019-9C8A-6A55B266C003}" destId="{A8C668EA-97F7-4B33-AA4B-B7F780764D7F}" srcOrd="1" destOrd="0" presId="urn:microsoft.com/office/officeart/2005/8/layout/target3"/>
    <dgm:cxn modelId="{263A537A-F338-4097-9CA4-1839B47CB650}" type="presOf" srcId="{7E41F0CF-0740-4B7E-8798-B3C37ADBA264}" destId="{AF19039B-9C75-4017-A192-67A5640E448C}" srcOrd="0" destOrd="0" presId="urn:microsoft.com/office/officeart/2005/8/layout/target3"/>
    <dgm:cxn modelId="{3517DA6A-CCD3-4E28-862E-F3FB28252636}" type="presOf" srcId="{6DB2BA86-564A-4D1C-9706-4238CF8614AE}" destId="{A3229BE4-8E72-4763-8308-712A1E814274}" srcOrd="0" destOrd="0" presId="urn:microsoft.com/office/officeart/2005/8/layout/target3"/>
    <dgm:cxn modelId="{BC2CD52D-B895-414A-8073-9E99802EE33F}" type="presOf" srcId="{19B00E88-16D0-4C8F-88B4-499E7F62B23F}" destId="{12F0121A-429B-4838-A429-3DAF241E4CFD}" srcOrd="0" destOrd="0" presId="urn:microsoft.com/office/officeart/2005/8/layout/target3"/>
    <dgm:cxn modelId="{1871B5F6-C3CC-4619-87EE-9E15813AC0E4}" srcId="{489FB03E-AB72-4253-91C7-F4035F53AED7}" destId="{6DB2BA86-564A-4D1C-9706-4238CF8614AE}" srcOrd="6" destOrd="0" parTransId="{251559FC-B3EB-4D5A-BF16-0199FD9CBB26}" sibTransId="{252EACE7-BA9C-4DB3-865E-052C4D4C4569}"/>
    <dgm:cxn modelId="{224FFB02-AC35-47C1-BC0E-F5DB414CA74D}" srcId="{6DB2BA86-564A-4D1C-9706-4238CF8614AE}" destId="{F67CE315-C561-4846-B972-50A86FCD4AC4}" srcOrd="0" destOrd="0" parTransId="{8F9AEBB6-F2DD-4545-AFEB-0C01AEF451AC}" sibTransId="{C47DFF6A-9EC6-479D-999D-6B16B181ED2E}"/>
    <dgm:cxn modelId="{361AFF9D-EEFE-43F6-B7D2-0F15D4676BD7}" type="presOf" srcId="{FFDC87C5-F7D7-4019-9C8A-6A55B266C003}" destId="{90112D4E-A67D-44FE-ACA1-17EF3F45960A}" srcOrd="0" destOrd="0" presId="urn:microsoft.com/office/officeart/2005/8/layout/target3"/>
    <dgm:cxn modelId="{1D8DE6B0-525B-4FD3-ACF2-FDB074D40A79}" type="presOf" srcId="{DF094965-87F7-4667-8EE1-F32D63385630}" destId="{214BA533-DEA0-4721-B513-1140DEDF36F3}" srcOrd="1" destOrd="0" presId="urn:microsoft.com/office/officeart/2005/8/layout/target3"/>
    <dgm:cxn modelId="{32B4CDD7-239F-4A43-841C-6C543561E38D}" type="presOf" srcId="{86F26827-7AF6-4C78-B0F5-0BA792198965}" destId="{4AE1DCB7-7CC0-4D21-805A-DFAC08F72C78}" srcOrd="0" destOrd="0" presId="urn:microsoft.com/office/officeart/2005/8/layout/target3"/>
    <dgm:cxn modelId="{F9C9A30F-2D4B-4543-8938-68748CE9328F}" srcId="{489FB03E-AB72-4253-91C7-F4035F53AED7}" destId="{FFDC87C5-F7D7-4019-9C8A-6A55B266C003}" srcOrd="0" destOrd="0" parTransId="{2E46DF13-3EEC-418A-8E30-65B6E8A5D6BF}" sibTransId="{5686D195-6EBE-4563-B8AA-78A653849A53}"/>
    <dgm:cxn modelId="{41EA0A43-D3E1-4819-9C2E-DA26D44B33FF}" srcId="{489FB03E-AB72-4253-91C7-F4035F53AED7}" destId="{DF094965-87F7-4667-8EE1-F32D63385630}" srcOrd="2" destOrd="0" parTransId="{DDC1C3EF-4599-4EAA-B8B4-9649C45C136F}" sibTransId="{6D1156BD-125D-4EDD-9DC5-8FAF29510672}"/>
    <dgm:cxn modelId="{9BA2FBBC-7B12-48F2-AE1E-7E0A88FEEA6C}" type="presOf" srcId="{EB61DB2D-5FB5-4F13-B869-B28175C3DCEB}" destId="{A837E950-BA35-4D5E-9E94-F5CDDB49EB05}" srcOrd="0" destOrd="0" presId="urn:microsoft.com/office/officeart/2005/8/layout/target3"/>
    <dgm:cxn modelId="{B2BC9DE1-4624-472E-8113-0A291C154F4A}" srcId="{19B00E88-16D0-4C8F-88B4-499E7F62B23F}" destId="{12B48EA0-0A6B-4C60-A550-595FF6FED9EB}" srcOrd="0" destOrd="0" parTransId="{C0E747F7-AE47-4842-8B10-4B67D77879E4}" sibTransId="{E5B4DD24-945A-4627-AEF4-867F133A9A96}"/>
    <dgm:cxn modelId="{E22ACCAE-CCCA-4846-B545-24641D1D8DC9}" type="presParOf" srcId="{E58697F0-6970-4491-8527-79E3F19F5FDC}" destId="{18D1C95C-0361-45BE-9D5F-5C5E04AAC990}" srcOrd="0" destOrd="0" presId="urn:microsoft.com/office/officeart/2005/8/layout/target3"/>
    <dgm:cxn modelId="{9373622C-BD49-4FD3-A769-EED91D6ED48C}" type="presParOf" srcId="{E58697F0-6970-4491-8527-79E3F19F5FDC}" destId="{0AEB3D5F-6B42-4752-9FD4-FE7F84658DF6}" srcOrd="1" destOrd="0" presId="urn:microsoft.com/office/officeart/2005/8/layout/target3"/>
    <dgm:cxn modelId="{397A81B6-9D5E-4FAF-B3FA-5E31DF52A4FA}" type="presParOf" srcId="{E58697F0-6970-4491-8527-79E3F19F5FDC}" destId="{90112D4E-A67D-44FE-ACA1-17EF3F45960A}" srcOrd="2" destOrd="0" presId="urn:microsoft.com/office/officeart/2005/8/layout/target3"/>
    <dgm:cxn modelId="{E5E9D5A1-A1A9-4DE4-A2A0-B0148171A237}" type="presParOf" srcId="{E58697F0-6970-4491-8527-79E3F19F5FDC}" destId="{10EBE4BC-C0CE-4596-907B-A84A3B3121B8}" srcOrd="3" destOrd="0" presId="urn:microsoft.com/office/officeart/2005/8/layout/target3"/>
    <dgm:cxn modelId="{39BCA21F-068C-44D0-A0C3-D4302A84E95E}" type="presParOf" srcId="{E58697F0-6970-4491-8527-79E3F19F5FDC}" destId="{95669672-287E-483B-8F9C-12BBB497FE72}" srcOrd="4" destOrd="0" presId="urn:microsoft.com/office/officeart/2005/8/layout/target3"/>
    <dgm:cxn modelId="{D03922F4-9231-4E31-8E84-F25327CFD9A9}" type="presParOf" srcId="{E58697F0-6970-4491-8527-79E3F19F5FDC}" destId="{12F0121A-429B-4838-A429-3DAF241E4CFD}" srcOrd="5" destOrd="0" presId="urn:microsoft.com/office/officeart/2005/8/layout/target3"/>
    <dgm:cxn modelId="{B8B7C621-5103-412B-BA1F-C27D31CD5C72}" type="presParOf" srcId="{E58697F0-6970-4491-8527-79E3F19F5FDC}" destId="{B062605A-DF34-4503-B5DA-1C391095399E}" srcOrd="6" destOrd="0" presId="urn:microsoft.com/office/officeart/2005/8/layout/target3"/>
    <dgm:cxn modelId="{38577EA8-9FC8-43FE-BDB5-C5E265D93FEB}" type="presParOf" srcId="{E58697F0-6970-4491-8527-79E3F19F5FDC}" destId="{235B010A-12C0-4124-9C0C-EFD1AC2ACC58}" srcOrd="7" destOrd="0" presId="urn:microsoft.com/office/officeart/2005/8/layout/target3"/>
    <dgm:cxn modelId="{BB04FE91-1094-4525-BAC2-964F0F510015}" type="presParOf" srcId="{E58697F0-6970-4491-8527-79E3F19F5FDC}" destId="{42488139-647B-45DF-89A7-6216DD86E4CD}" srcOrd="8" destOrd="0" presId="urn:microsoft.com/office/officeart/2005/8/layout/target3"/>
    <dgm:cxn modelId="{3F8F4512-789B-4528-870D-BEAD843E5403}" type="presParOf" srcId="{E58697F0-6970-4491-8527-79E3F19F5FDC}" destId="{C8B59F5F-B74B-4067-A2E5-25B4967C2847}" srcOrd="9" destOrd="0" presId="urn:microsoft.com/office/officeart/2005/8/layout/target3"/>
    <dgm:cxn modelId="{81419B4C-5E53-4724-81D2-D8451E2918F9}" type="presParOf" srcId="{E58697F0-6970-4491-8527-79E3F19F5FDC}" destId="{9A55667A-564F-4D3F-B0D6-3AFAA9FD1D1C}" srcOrd="10" destOrd="0" presId="urn:microsoft.com/office/officeart/2005/8/layout/target3"/>
    <dgm:cxn modelId="{73505F7A-8B5D-46AD-95CD-E8BD0838EB6D}" type="presParOf" srcId="{E58697F0-6970-4491-8527-79E3F19F5FDC}" destId="{4AE1DCB7-7CC0-4D21-805A-DFAC08F72C78}" srcOrd="11" destOrd="0" presId="urn:microsoft.com/office/officeart/2005/8/layout/target3"/>
    <dgm:cxn modelId="{6D6F4D48-7BA6-4D81-A1AB-5B04097333B4}" type="presParOf" srcId="{E58697F0-6970-4491-8527-79E3F19F5FDC}" destId="{E691E94E-23F6-4108-8EF3-7EECFDF896B2}" srcOrd="12" destOrd="0" presId="urn:microsoft.com/office/officeart/2005/8/layout/target3"/>
    <dgm:cxn modelId="{E1104B8B-91FD-456B-A091-7E7F3BF16D5F}" type="presParOf" srcId="{E58697F0-6970-4491-8527-79E3F19F5FDC}" destId="{13F4F022-7CC0-4DBC-968F-F70653FA84E6}" srcOrd="13" destOrd="0" presId="urn:microsoft.com/office/officeart/2005/8/layout/target3"/>
    <dgm:cxn modelId="{A49B462D-A173-4F1D-A977-C11CC9AD2B0E}" type="presParOf" srcId="{E58697F0-6970-4491-8527-79E3F19F5FDC}" destId="{9B4CC533-DDE9-4E37-B233-A039223D23C9}" srcOrd="14" destOrd="0" presId="urn:microsoft.com/office/officeart/2005/8/layout/target3"/>
    <dgm:cxn modelId="{3587A3A2-FDF7-4878-9529-DE4B8DC385FD}" type="presParOf" srcId="{E58697F0-6970-4491-8527-79E3F19F5FDC}" destId="{E1DF0AE2-7BF0-480D-AFDF-0602D39EEDB9}" srcOrd="15" destOrd="0" presId="urn:microsoft.com/office/officeart/2005/8/layout/target3"/>
    <dgm:cxn modelId="{9BA7E741-EBF8-4BB9-A584-FB403D161A11}" type="presParOf" srcId="{E58697F0-6970-4491-8527-79E3F19F5FDC}" destId="{97B247EB-263E-4441-A1F8-155C0A27E173}" srcOrd="16" destOrd="0" presId="urn:microsoft.com/office/officeart/2005/8/layout/target3"/>
    <dgm:cxn modelId="{FE610031-DD51-42D3-8E13-E570650AEB43}" type="presParOf" srcId="{E58697F0-6970-4491-8527-79E3F19F5FDC}" destId="{A837E950-BA35-4D5E-9E94-F5CDDB49EB05}" srcOrd="17" destOrd="0" presId="urn:microsoft.com/office/officeart/2005/8/layout/target3"/>
    <dgm:cxn modelId="{42CE92AE-A5CD-41E5-AAE8-A75734949E5F}" type="presParOf" srcId="{E58697F0-6970-4491-8527-79E3F19F5FDC}" destId="{9C401A70-2099-4572-A71F-5F9D2C9FDC55}" srcOrd="18" destOrd="0" presId="urn:microsoft.com/office/officeart/2005/8/layout/target3"/>
    <dgm:cxn modelId="{4CB886A0-FFA0-442B-8694-631CB0746627}" type="presParOf" srcId="{E58697F0-6970-4491-8527-79E3F19F5FDC}" destId="{ABBD7067-5DDE-4525-94ED-D1751F2510E8}" srcOrd="19" destOrd="0" presId="urn:microsoft.com/office/officeart/2005/8/layout/target3"/>
    <dgm:cxn modelId="{71716EFE-BBDF-45E5-8C80-F08E37A01816}" type="presParOf" srcId="{E58697F0-6970-4491-8527-79E3F19F5FDC}" destId="{A3229BE4-8E72-4763-8308-712A1E814274}" srcOrd="20" destOrd="0" presId="urn:microsoft.com/office/officeart/2005/8/layout/target3"/>
    <dgm:cxn modelId="{C0905DBA-3DC9-489A-80C5-C160AD0464DB}" type="presParOf" srcId="{E58697F0-6970-4491-8527-79E3F19F5FDC}" destId="{A8C668EA-97F7-4B33-AA4B-B7F780764D7F}" srcOrd="21" destOrd="0" presId="urn:microsoft.com/office/officeart/2005/8/layout/target3"/>
    <dgm:cxn modelId="{97678E3D-00E7-4E8C-9472-292D932A27DA}" type="presParOf" srcId="{E58697F0-6970-4491-8527-79E3F19F5FDC}" destId="{B5EEEDD3-DC44-4D3D-AB90-6638DEE2CC60}" srcOrd="22" destOrd="0" presId="urn:microsoft.com/office/officeart/2005/8/layout/target3"/>
    <dgm:cxn modelId="{51947311-9EEF-42CC-AC5C-E7812538DAC2}" type="presParOf" srcId="{E58697F0-6970-4491-8527-79E3F19F5FDC}" destId="{5B59D6D3-D48D-4246-B1B5-3693E50B1502}" srcOrd="23" destOrd="0" presId="urn:microsoft.com/office/officeart/2005/8/layout/target3"/>
    <dgm:cxn modelId="{6AA01217-1A7D-4FB8-BA88-BE0FE6F63B33}" type="presParOf" srcId="{E58697F0-6970-4491-8527-79E3F19F5FDC}" destId="{24674D8E-B43B-4C64-A664-9E2FD5A30914}" srcOrd="24" destOrd="0" presId="urn:microsoft.com/office/officeart/2005/8/layout/target3"/>
    <dgm:cxn modelId="{E39A05EF-1E33-45FC-96B7-6C50B514BFFF}" type="presParOf" srcId="{E58697F0-6970-4491-8527-79E3F19F5FDC}" destId="{214BA533-DEA0-4721-B513-1140DEDF36F3}" srcOrd="25" destOrd="0" presId="urn:microsoft.com/office/officeart/2005/8/layout/target3"/>
    <dgm:cxn modelId="{EFA6BB72-38D7-49C3-BAFF-879E8500A237}" type="presParOf" srcId="{E58697F0-6970-4491-8527-79E3F19F5FDC}" destId="{6987DDA3-3449-496E-913E-F90ABAF4B87E}" srcOrd="26" destOrd="0" presId="urn:microsoft.com/office/officeart/2005/8/layout/target3"/>
    <dgm:cxn modelId="{637EF5D1-C60C-431C-807F-790DAC31CCE7}" type="presParOf" srcId="{E58697F0-6970-4491-8527-79E3F19F5FDC}" destId="{283C4641-B0F1-4A17-A95A-F6311642DE06}" srcOrd="27" destOrd="0" presId="urn:microsoft.com/office/officeart/2005/8/layout/target3"/>
    <dgm:cxn modelId="{56D480BF-F337-4327-A33D-20B8838C1AAB}" type="presParOf" srcId="{E58697F0-6970-4491-8527-79E3F19F5FDC}" destId="{8659A7E9-3BC1-4B3E-B4F1-8115E86B4C11}" srcOrd="28" destOrd="0" presId="urn:microsoft.com/office/officeart/2005/8/layout/target3"/>
    <dgm:cxn modelId="{1D08D062-9D5D-4CA3-B2BD-E89FBF71B734}" type="presParOf" srcId="{E58697F0-6970-4491-8527-79E3F19F5FDC}" destId="{2583D621-4D8D-4913-9B2B-FB5265154434}" srcOrd="29" destOrd="0" presId="urn:microsoft.com/office/officeart/2005/8/layout/target3"/>
    <dgm:cxn modelId="{7DF9C9A1-E50E-443E-A227-4C8F7F703CBA}" type="presParOf" srcId="{E58697F0-6970-4491-8527-79E3F19F5FDC}" destId="{283E0F1C-E6A0-433A-A215-32F94264898D}" srcOrd="30" destOrd="0" presId="urn:microsoft.com/office/officeart/2005/8/layout/target3"/>
    <dgm:cxn modelId="{763E87E0-449A-4855-8B56-F77B620EE9D4}" type="presParOf" srcId="{E58697F0-6970-4491-8527-79E3F19F5FDC}" destId="{3D361FFC-1192-40B6-AD2A-12F962EBF4E2}" srcOrd="31" destOrd="0" presId="urn:microsoft.com/office/officeart/2005/8/layout/target3"/>
    <dgm:cxn modelId="{B094BBFE-0F21-4F0D-B3FC-7513FE920A95}" type="presParOf" srcId="{E58697F0-6970-4491-8527-79E3F19F5FDC}" destId="{AF19039B-9C75-4017-A192-67A5640E448C}" srcOrd="32" destOrd="0" presId="urn:microsoft.com/office/officeart/2005/8/layout/target3"/>
    <dgm:cxn modelId="{EF4BE506-9C6A-40A6-9345-29CEEC822DCC}" type="presParOf" srcId="{E58697F0-6970-4491-8527-79E3F19F5FDC}" destId="{78A7CFFA-B782-408B-A9C9-1D3475D3BB85}" srcOrd="33" destOrd="0" presId="urn:microsoft.com/office/officeart/2005/8/layout/target3"/>
    <dgm:cxn modelId="{A49759CA-710B-4683-866B-6C170E560E9F}" type="presParOf" srcId="{E58697F0-6970-4491-8527-79E3F19F5FDC}" destId="{F657ABBD-B9B5-4A25-ADF0-6756A3F4200E}" srcOrd="3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1C95C-0361-45BE-9D5F-5C5E04AAC990}">
      <dsp:nvSpPr>
        <dsp:cNvPr id="0" name=""/>
        <dsp:cNvSpPr/>
      </dsp:nvSpPr>
      <dsp:spPr>
        <a:xfrm>
          <a:off x="0" y="270933"/>
          <a:ext cx="4876800" cy="4876800"/>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12D4E-A67D-44FE-ACA1-17EF3F45960A}">
      <dsp:nvSpPr>
        <dsp:cNvPr id="0" name=""/>
        <dsp:cNvSpPr/>
      </dsp:nvSpPr>
      <dsp:spPr>
        <a:xfrm>
          <a:off x="2438400" y="270933"/>
          <a:ext cx="5689599" cy="4876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信息采集</a:t>
          </a:r>
          <a:endParaRPr lang="zh-CN" altLang="en-US" sz="2100" kern="1200" dirty="0"/>
        </a:p>
      </dsp:txBody>
      <dsp:txXfrm>
        <a:off x="2438400" y="270933"/>
        <a:ext cx="2844799" cy="487679"/>
      </dsp:txXfrm>
    </dsp:sp>
    <dsp:sp modelId="{95669672-287E-483B-8F9C-12BBB497FE72}">
      <dsp:nvSpPr>
        <dsp:cNvPr id="0" name=""/>
        <dsp:cNvSpPr/>
      </dsp:nvSpPr>
      <dsp:spPr>
        <a:xfrm>
          <a:off x="365759" y="758612"/>
          <a:ext cx="4145280" cy="4145280"/>
        </a:xfrm>
        <a:prstGeom prst="pie">
          <a:avLst>
            <a:gd name="adj1" fmla="val 5400000"/>
            <a:gd name="adj2" fmla="val 16200000"/>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0121A-429B-4838-A429-3DAF241E4CFD}">
      <dsp:nvSpPr>
        <dsp:cNvPr id="0" name=""/>
        <dsp:cNvSpPr/>
      </dsp:nvSpPr>
      <dsp:spPr>
        <a:xfrm>
          <a:off x="2438400" y="758612"/>
          <a:ext cx="5689599" cy="4145280"/>
        </a:xfrm>
        <a:prstGeom prst="rect">
          <a:avLst/>
        </a:prstGeom>
        <a:solidFill>
          <a:schemeClr val="lt1">
            <a:alpha val="90000"/>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solidFill>
                <a:srgbClr val="FF0000"/>
              </a:solidFill>
            </a:rPr>
            <a:t>状态监测</a:t>
          </a:r>
          <a:endParaRPr lang="zh-CN" altLang="en-US" sz="2100" kern="1200" dirty="0">
            <a:solidFill>
              <a:srgbClr val="FF0000"/>
            </a:solidFill>
          </a:endParaRPr>
        </a:p>
      </dsp:txBody>
      <dsp:txXfrm>
        <a:off x="2438400" y="758612"/>
        <a:ext cx="2844799" cy="487679"/>
      </dsp:txXfrm>
    </dsp:sp>
    <dsp:sp modelId="{235B010A-12C0-4124-9C0C-EFD1AC2ACC58}">
      <dsp:nvSpPr>
        <dsp:cNvPr id="0" name=""/>
        <dsp:cNvSpPr/>
      </dsp:nvSpPr>
      <dsp:spPr>
        <a:xfrm>
          <a:off x="731519" y="1246292"/>
          <a:ext cx="3413761" cy="3413761"/>
        </a:xfrm>
        <a:prstGeom prst="pie">
          <a:avLst>
            <a:gd name="adj1" fmla="val 5400000"/>
            <a:gd name="adj2" fmla="val 1620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88139-647B-45DF-89A7-6216DD86E4CD}">
      <dsp:nvSpPr>
        <dsp:cNvPr id="0" name=""/>
        <dsp:cNvSpPr/>
      </dsp:nvSpPr>
      <dsp:spPr>
        <a:xfrm>
          <a:off x="2438400" y="1246292"/>
          <a:ext cx="5689599" cy="3413761"/>
        </a:xfrm>
        <a:prstGeom prst="rect">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安全保护</a:t>
          </a:r>
          <a:endParaRPr lang="zh-CN" altLang="en-US" sz="2100" kern="1200" dirty="0"/>
        </a:p>
      </dsp:txBody>
      <dsp:txXfrm>
        <a:off x="2438400" y="1246292"/>
        <a:ext cx="2844799" cy="487679"/>
      </dsp:txXfrm>
    </dsp:sp>
    <dsp:sp modelId="{9A55667A-564F-4D3F-B0D6-3AFAA9FD1D1C}">
      <dsp:nvSpPr>
        <dsp:cNvPr id="0" name=""/>
        <dsp:cNvSpPr/>
      </dsp:nvSpPr>
      <dsp:spPr>
        <a:xfrm>
          <a:off x="1097278" y="1733971"/>
          <a:ext cx="2682242" cy="2682242"/>
        </a:xfrm>
        <a:prstGeom prst="pie">
          <a:avLst>
            <a:gd name="adj1" fmla="val 5400000"/>
            <a:gd name="adj2" fmla="val 1620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1DCB7-7CC0-4D21-805A-DFAC08F72C78}">
      <dsp:nvSpPr>
        <dsp:cNvPr id="0" name=""/>
        <dsp:cNvSpPr/>
      </dsp:nvSpPr>
      <dsp:spPr>
        <a:xfrm>
          <a:off x="2438400" y="1733971"/>
          <a:ext cx="5689599" cy="2682242"/>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充电控制</a:t>
          </a:r>
          <a:endParaRPr lang="zh-CN" altLang="en-US" sz="2100" kern="1200" dirty="0"/>
        </a:p>
      </dsp:txBody>
      <dsp:txXfrm>
        <a:off x="2438400" y="1733971"/>
        <a:ext cx="2844799" cy="487684"/>
      </dsp:txXfrm>
    </dsp:sp>
    <dsp:sp modelId="{13F4F022-7CC0-4DBC-968F-F70653FA84E6}">
      <dsp:nvSpPr>
        <dsp:cNvPr id="0" name=""/>
        <dsp:cNvSpPr/>
      </dsp:nvSpPr>
      <dsp:spPr>
        <a:xfrm>
          <a:off x="1463041" y="2221655"/>
          <a:ext cx="1950717" cy="1950717"/>
        </a:xfrm>
        <a:prstGeom prst="pie">
          <a:avLst>
            <a:gd name="adj1" fmla="val 5400000"/>
            <a:gd name="adj2" fmla="val 1620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CC533-DDE9-4E37-B233-A039223D23C9}">
      <dsp:nvSpPr>
        <dsp:cNvPr id="0" name=""/>
        <dsp:cNvSpPr/>
      </dsp:nvSpPr>
      <dsp:spPr>
        <a:xfrm>
          <a:off x="2438400" y="2221655"/>
          <a:ext cx="5689599" cy="1950717"/>
        </a:xfrm>
        <a:prstGeom prst="rect">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均衡管理</a:t>
          </a:r>
          <a:endParaRPr lang="zh-CN" altLang="en-US" sz="2100" kern="1200" dirty="0"/>
        </a:p>
      </dsp:txBody>
      <dsp:txXfrm>
        <a:off x="2438400" y="2221655"/>
        <a:ext cx="2844799" cy="487679"/>
      </dsp:txXfrm>
    </dsp:sp>
    <dsp:sp modelId="{97B247EB-263E-4441-A1F8-155C0A27E173}">
      <dsp:nvSpPr>
        <dsp:cNvPr id="0" name=""/>
        <dsp:cNvSpPr/>
      </dsp:nvSpPr>
      <dsp:spPr>
        <a:xfrm>
          <a:off x="1828800" y="2709334"/>
          <a:ext cx="1219198" cy="1219198"/>
        </a:xfrm>
        <a:prstGeom prst="pie">
          <a:avLst>
            <a:gd name="adj1" fmla="val 5400000"/>
            <a:gd name="adj2" fmla="val 16200000"/>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7E950-BA35-4D5E-9E94-F5CDDB49EB05}">
      <dsp:nvSpPr>
        <dsp:cNvPr id="0" name=""/>
        <dsp:cNvSpPr/>
      </dsp:nvSpPr>
      <dsp:spPr>
        <a:xfrm>
          <a:off x="2438400" y="2709334"/>
          <a:ext cx="5689599" cy="1219198"/>
        </a:xfrm>
        <a:prstGeom prst="rect">
          <a:avLst/>
        </a:prstGeom>
        <a:solidFill>
          <a:schemeClr val="lt1">
            <a:alpha val="90000"/>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热管理</a:t>
          </a:r>
          <a:endParaRPr lang="zh-CN" altLang="en-US" sz="2100" kern="1200" dirty="0"/>
        </a:p>
      </dsp:txBody>
      <dsp:txXfrm>
        <a:off x="2438400" y="2709334"/>
        <a:ext cx="2844799" cy="487679"/>
      </dsp:txXfrm>
    </dsp:sp>
    <dsp:sp modelId="{ABBD7067-5DDE-4525-94ED-D1751F2510E8}">
      <dsp:nvSpPr>
        <dsp:cNvPr id="0" name=""/>
        <dsp:cNvSpPr/>
      </dsp:nvSpPr>
      <dsp:spPr>
        <a:xfrm>
          <a:off x="2194560" y="3197014"/>
          <a:ext cx="487679" cy="487679"/>
        </a:xfrm>
        <a:prstGeom prst="pie">
          <a:avLst>
            <a:gd name="adj1" fmla="val 540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229BE4-8E72-4763-8308-712A1E814274}">
      <dsp:nvSpPr>
        <dsp:cNvPr id="0" name=""/>
        <dsp:cNvSpPr/>
      </dsp:nvSpPr>
      <dsp:spPr>
        <a:xfrm>
          <a:off x="2438400" y="3197014"/>
          <a:ext cx="5689599" cy="487679"/>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altLang="en-US" sz="2100" kern="1200" dirty="0" smtClean="0"/>
            <a:t>信息管理</a:t>
          </a:r>
          <a:endParaRPr lang="zh-CN" altLang="en-US" sz="2100" kern="1200" dirty="0"/>
        </a:p>
      </dsp:txBody>
      <dsp:txXfrm>
        <a:off x="2438400" y="3197014"/>
        <a:ext cx="2844799" cy="487679"/>
      </dsp:txXfrm>
    </dsp:sp>
    <dsp:sp modelId="{B5EEEDD3-DC44-4D3D-AB90-6638DEE2CC60}">
      <dsp:nvSpPr>
        <dsp:cNvPr id="0" name=""/>
        <dsp:cNvSpPr/>
      </dsp:nvSpPr>
      <dsp:spPr>
        <a:xfrm>
          <a:off x="5283200" y="270933"/>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电压、电流、温度</a:t>
          </a:r>
          <a:endParaRPr lang="zh-CN" altLang="en-US" sz="1300" kern="1200" dirty="0"/>
        </a:p>
      </dsp:txBody>
      <dsp:txXfrm>
        <a:off x="5283200" y="270933"/>
        <a:ext cx="2844799" cy="487679"/>
      </dsp:txXfrm>
    </dsp:sp>
    <dsp:sp modelId="{24674D8E-B43B-4C64-A664-9E2FD5A30914}">
      <dsp:nvSpPr>
        <dsp:cNvPr id="0" name=""/>
        <dsp:cNvSpPr/>
      </dsp:nvSpPr>
      <dsp:spPr>
        <a:xfrm>
          <a:off x="5283200" y="758612"/>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smtClean="0">
              <a:solidFill>
                <a:srgbClr val="FF0000"/>
              </a:solidFill>
            </a:rPr>
            <a:t>SOC</a:t>
          </a:r>
          <a:r>
            <a:rPr lang="zh-CN" altLang="en-US" sz="1300" kern="1200" dirty="0" smtClean="0">
              <a:solidFill>
                <a:srgbClr val="FF0000"/>
              </a:solidFill>
            </a:rPr>
            <a:t>、</a:t>
          </a:r>
          <a:r>
            <a:rPr lang="en-US" altLang="zh-CN" sz="1300" kern="1200" dirty="0" smtClean="0">
              <a:solidFill>
                <a:srgbClr val="FF0000"/>
              </a:solidFill>
            </a:rPr>
            <a:t>SOP</a:t>
          </a:r>
          <a:r>
            <a:rPr lang="zh-CN" altLang="en-US" sz="1300" kern="1200" dirty="0" smtClean="0">
              <a:solidFill>
                <a:srgbClr val="FF0000"/>
              </a:solidFill>
            </a:rPr>
            <a:t>、</a:t>
          </a:r>
          <a:r>
            <a:rPr lang="en-US" altLang="zh-CN" sz="1300" kern="1200" dirty="0" smtClean="0">
              <a:solidFill>
                <a:srgbClr val="FF0000"/>
              </a:solidFill>
            </a:rPr>
            <a:t>SOH</a:t>
          </a:r>
          <a:endParaRPr lang="zh-CN" altLang="en-US" sz="1300" kern="1200" dirty="0">
            <a:solidFill>
              <a:srgbClr val="FF0000"/>
            </a:solidFill>
          </a:endParaRPr>
        </a:p>
      </dsp:txBody>
      <dsp:txXfrm>
        <a:off x="5283200" y="758612"/>
        <a:ext cx="2844799" cy="487679"/>
      </dsp:txXfrm>
    </dsp:sp>
    <dsp:sp modelId="{6987DDA3-3449-496E-913E-F90ABAF4B87E}">
      <dsp:nvSpPr>
        <dsp:cNvPr id="0" name=""/>
        <dsp:cNvSpPr/>
      </dsp:nvSpPr>
      <dsp:spPr>
        <a:xfrm>
          <a:off x="5283200" y="1246292"/>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在线故障诊断及安全控制</a:t>
          </a:r>
          <a:endParaRPr lang="zh-CN" altLang="en-US" sz="1300" kern="1200" dirty="0"/>
        </a:p>
      </dsp:txBody>
      <dsp:txXfrm>
        <a:off x="5283200" y="1246292"/>
        <a:ext cx="2844799" cy="487679"/>
      </dsp:txXfrm>
    </dsp:sp>
    <dsp:sp modelId="{8659A7E9-3BC1-4B3E-B4F1-8115E86B4C11}">
      <dsp:nvSpPr>
        <dsp:cNvPr id="0" name=""/>
        <dsp:cNvSpPr/>
      </dsp:nvSpPr>
      <dsp:spPr>
        <a:xfrm>
          <a:off x="5283200" y="1733971"/>
          <a:ext cx="2844799" cy="4876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充电电流与充电电压控制</a:t>
          </a:r>
          <a:endParaRPr lang="zh-CN" altLang="en-US" sz="1300" kern="1200" dirty="0"/>
        </a:p>
      </dsp:txBody>
      <dsp:txXfrm>
        <a:off x="5283200" y="1733971"/>
        <a:ext cx="2844799" cy="487684"/>
      </dsp:txXfrm>
    </dsp:sp>
    <dsp:sp modelId="{283E0F1C-E6A0-433A-A215-32F94264898D}">
      <dsp:nvSpPr>
        <dsp:cNvPr id="0" name=""/>
        <dsp:cNvSpPr/>
      </dsp:nvSpPr>
      <dsp:spPr>
        <a:xfrm>
          <a:off x="5283200" y="2221655"/>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主动均衡、被动均衡</a:t>
          </a:r>
          <a:endParaRPr lang="zh-CN" altLang="en-US" sz="1300" kern="1200" dirty="0"/>
        </a:p>
      </dsp:txBody>
      <dsp:txXfrm>
        <a:off x="5283200" y="2221655"/>
        <a:ext cx="2844799" cy="487679"/>
      </dsp:txXfrm>
    </dsp:sp>
    <dsp:sp modelId="{AF19039B-9C75-4017-A192-67A5640E448C}">
      <dsp:nvSpPr>
        <dsp:cNvPr id="0" name=""/>
        <dsp:cNvSpPr/>
      </dsp:nvSpPr>
      <dsp:spPr>
        <a:xfrm>
          <a:off x="5283200" y="2709334"/>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温度控制、散热</a:t>
          </a:r>
          <a:r>
            <a:rPr lang="en-US" altLang="zh-CN" sz="1300" kern="1200" dirty="0" smtClean="0"/>
            <a:t>/</a:t>
          </a:r>
          <a:r>
            <a:rPr lang="zh-CN" altLang="en-US" sz="1300" kern="1200" dirty="0" smtClean="0"/>
            <a:t>加热功率控制</a:t>
          </a:r>
          <a:endParaRPr lang="zh-CN" altLang="en-US" sz="1300" kern="1200" dirty="0"/>
        </a:p>
      </dsp:txBody>
      <dsp:txXfrm>
        <a:off x="5283200" y="2709334"/>
        <a:ext cx="2844799" cy="487679"/>
      </dsp:txXfrm>
    </dsp:sp>
    <dsp:sp modelId="{F657ABBD-B9B5-4A25-ADF0-6756A3F4200E}">
      <dsp:nvSpPr>
        <dsp:cNvPr id="0" name=""/>
        <dsp:cNvSpPr/>
      </dsp:nvSpPr>
      <dsp:spPr>
        <a:xfrm>
          <a:off x="5283200" y="3197014"/>
          <a:ext cx="2844799" cy="487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smtClean="0"/>
            <a:t>关键数据存储、与整车控制器通讯、与云平台通讯</a:t>
          </a:r>
          <a:endParaRPr lang="zh-CN" altLang="en-US" sz="1300" kern="1200" dirty="0"/>
        </a:p>
      </dsp:txBody>
      <dsp:txXfrm>
        <a:off x="5283200" y="3197014"/>
        <a:ext cx="2844799" cy="48767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4" Type="http://schemas.openxmlformats.org/officeDocument/2006/relationships/image" Target="../media/image6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26ED-777F-4FBF-B888-8C01F65B631E}" type="datetimeFigureOut">
              <a:rPr lang="zh-CN" altLang="en-US" smtClean="0"/>
              <a:t>2019/4/19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38EAC-447B-4692-B6FE-18EF33CF1EEB}" type="slidenum">
              <a:rPr lang="zh-CN" altLang="en-US" smtClean="0"/>
              <a:t>‹#›</a:t>
            </a:fld>
            <a:endParaRPr lang="zh-CN" altLang="en-US"/>
          </a:p>
        </p:txBody>
      </p:sp>
    </p:spTree>
    <p:extLst>
      <p:ext uri="{BB962C8B-B14F-4D97-AF65-F5344CB8AC3E}">
        <p14:creationId xmlns:p14="http://schemas.microsoft.com/office/powerpoint/2010/main" val="288168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各位专家，大家上午好。我是来自欣旺达的姜久春，我将代表项目申请团队向各位专家做汇报，参加答辩的人来自中汽中心、清华大学、北交大和普瑞赛思。</a:t>
            </a:r>
            <a:endParaRPr lang="zh-CN" altLang="en-US" dirty="0"/>
          </a:p>
        </p:txBody>
      </p:sp>
      <p:sp>
        <p:nvSpPr>
          <p:cNvPr id="4" name="灯片编号占位符 3"/>
          <p:cNvSpPr>
            <a:spLocks noGrp="1"/>
          </p:cNvSpPr>
          <p:nvPr>
            <p:ph type="sldNum" sz="quarter" idx="10"/>
          </p:nvPr>
        </p:nvSpPr>
        <p:spPr/>
        <p:txBody>
          <a:bodyPr/>
          <a:lstStyle/>
          <a:p>
            <a:fld id="{ECC38EAC-447B-4692-B6FE-18EF33CF1EEB}" type="slidenum">
              <a:rPr lang="zh-CN" altLang="en-US" smtClean="0"/>
              <a:t>1</a:t>
            </a:fld>
            <a:endParaRPr lang="zh-CN" altLang="en-US"/>
          </a:p>
        </p:txBody>
      </p:sp>
    </p:spTree>
    <p:extLst>
      <p:ext uri="{BB962C8B-B14F-4D97-AF65-F5344CB8AC3E}">
        <p14:creationId xmlns:p14="http://schemas.microsoft.com/office/powerpoint/2010/main" val="399455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443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774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536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94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219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358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221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支持向量机（</a:t>
            </a:r>
            <a:r>
              <a:rPr lang="en-US" altLang="zh-CN" dirty="0"/>
              <a:t>SVM</a:t>
            </a:r>
            <a:r>
              <a:rPr lang="zh-CN" altLang="en-US" dirty="0"/>
              <a:t>）是</a:t>
            </a:r>
            <a:r>
              <a:rPr lang="en-US" altLang="zh-CN" dirty="0"/>
              <a:t>90 </a:t>
            </a:r>
            <a:r>
              <a:rPr lang="zh-CN" altLang="en-US" dirty="0"/>
              <a:t>年代中期发展起来的一种基于统计学习理论的机器学习方法，为了提高学习的泛化能力，支持向量机寻求结构化风险最小为原则，实现经验风险和置信范围的最小化</a:t>
            </a:r>
            <a:r>
              <a:rPr lang="en-US" altLang="zh-CN" dirty="0"/>
              <a:t>[62]</a:t>
            </a:r>
            <a:r>
              <a:rPr lang="zh-CN" altLang="en-US" dirty="0"/>
              <a:t>，在分类问题和回归问题中均有出色表现。在诸多机器学习算法中，支持向量机作为深度学习问世之前评价最高、应用最广泛的方法，其重要的一个优点是其强大的核函数功能，使得它在非线性问题上表现优异</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9414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a:t>
            </a:r>
            <a:r>
              <a:rPr lang="en-US" altLang="zh-CN" dirty="0"/>
              <a:t>Python </a:t>
            </a:r>
            <a:r>
              <a:rPr lang="zh-CN" altLang="en-US" dirty="0"/>
              <a:t>语言的 </a:t>
            </a:r>
            <a:r>
              <a:rPr lang="en-US" altLang="zh-CN" dirty="0" err="1"/>
              <a:t>Scikit</a:t>
            </a:r>
            <a:r>
              <a:rPr lang="en-US" altLang="zh-CN" dirty="0"/>
              <a:t>-learn </a:t>
            </a:r>
            <a:r>
              <a:rPr lang="zh-CN" altLang="en-US" dirty="0"/>
              <a:t>机器学习算法模块实现支持向量回归功能。以权重最大的 </a:t>
            </a:r>
            <a:r>
              <a:rPr lang="en-US" altLang="zh-CN" dirty="0"/>
              <a:t>II </a:t>
            </a:r>
            <a:r>
              <a:rPr lang="zh-CN" altLang="en-US" dirty="0"/>
              <a:t>峰位置、</a:t>
            </a:r>
            <a:r>
              <a:rPr lang="en-US" altLang="zh-CN" dirty="0"/>
              <a:t>II </a:t>
            </a:r>
            <a:r>
              <a:rPr lang="zh-CN" altLang="en-US" dirty="0"/>
              <a:t>峰峰值和 </a:t>
            </a:r>
            <a:r>
              <a:rPr lang="en-US" altLang="zh-CN" dirty="0"/>
              <a:t>II </a:t>
            </a:r>
            <a:r>
              <a:rPr lang="zh-CN" altLang="en-US" dirty="0"/>
              <a:t>峰右侧斜率 </a:t>
            </a:r>
            <a:r>
              <a:rPr lang="en-US" altLang="zh-CN" dirty="0"/>
              <a:t>3 </a:t>
            </a:r>
            <a:r>
              <a:rPr lang="zh-CN" altLang="en-US" dirty="0"/>
              <a:t>个特征参数作为模型的输入，电池实际容量作为模型的输出。电池容量实际衰退曲线如红线所示，</a:t>
            </a:r>
            <a:r>
              <a:rPr lang="en-US" altLang="zh-CN" dirty="0"/>
              <a:t>480</a:t>
            </a:r>
            <a:r>
              <a:rPr lang="zh-CN" altLang="en-US" dirty="0"/>
              <a:t>次循环前后出现衰退加速拐点，</a:t>
            </a:r>
            <a:r>
              <a:rPr lang="en-US" altLang="zh-CN" dirty="0"/>
              <a:t>551 </a:t>
            </a:r>
            <a:r>
              <a:rPr lang="zh-CN" altLang="en-US" dirty="0"/>
              <a:t>次循环的容量为 </a:t>
            </a:r>
            <a:r>
              <a:rPr lang="en-US" altLang="zh-CN" dirty="0"/>
              <a:t>28.6Ah</a:t>
            </a:r>
            <a:r>
              <a:rPr lang="zh-CN" altLang="en-US" dirty="0"/>
              <a:t>，此时电池衰退到额定容量的 </a:t>
            </a:r>
            <a:r>
              <a:rPr lang="en-US" altLang="zh-CN" dirty="0"/>
              <a:t>80%</a:t>
            </a:r>
            <a:r>
              <a:rPr lang="zh-CN" altLang="en-US" dirty="0"/>
              <a:t>。模型建立及检验方案如下：以前 </a:t>
            </a:r>
            <a:r>
              <a:rPr lang="en-US" altLang="zh-CN" dirty="0"/>
              <a:t>250 </a:t>
            </a:r>
            <a:r>
              <a:rPr lang="zh-CN" altLang="en-US" dirty="0"/>
              <a:t>次循环数据作为训练集训练模型，以</a:t>
            </a:r>
            <a:r>
              <a:rPr lang="en-US" altLang="zh-CN" dirty="0"/>
              <a:t>251~300 </a:t>
            </a:r>
            <a:r>
              <a:rPr lang="zh-CN" altLang="en-US" dirty="0"/>
              <a:t>次循环数据作为测试集测试模型精度；训练集中加入 </a:t>
            </a:r>
            <a:r>
              <a:rPr lang="en-US" altLang="zh-CN" dirty="0"/>
              <a:t>351~400 </a:t>
            </a:r>
            <a:r>
              <a:rPr lang="zh-CN" altLang="en-US" dirty="0"/>
              <a:t>次循环数据训练模型，以 </a:t>
            </a:r>
            <a:r>
              <a:rPr lang="en-US" altLang="zh-CN" dirty="0"/>
              <a:t>401~450 </a:t>
            </a:r>
            <a:r>
              <a:rPr lang="zh-CN" altLang="en-US" dirty="0"/>
              <a:t>次循环数据作为测试集测试模型精度；训练集中加入</a:t>
            </a:r>
            <a:r>
              <a:rPr lang="en-US" altLang="zh-CN" dirty="0"/>
              <a:t>451~500 </a:t>
            </a:r>
            <a:r>
              <a:rPr lang="zh-CN" altLang="en-US" dirty="0"/>
              <a:t>次循环数据训练模型，以 </a:t>
            </a:r>
            <a:r>
              <a:rPr lang="en-US" altLang="zh-CN" dirty="0"/>
              <a:t>501~551 </a:t>
            </a:r>
            <a:r>
              <a:rPr lang="zh-CN" altLang="en-US" dirty="0"/>
              <a:t>次循环数据作为测试集测试模型精度，绿色点所示预测数据。表中显示测试的误差均控制在 </a:t>
            </a:r>
            <a:r>
              <a:rPr lang="en-US" altLang="zh-CN" dirty="0"/>
              <a:t>1.5%</a:t>
            </a:r>
            <a:r>
              <a:rPr lang="zh-CN" altLang="en-US" dirty="0"/>
              <a:t>以内，模型准确度较高，在电池出现加速衰退后，模型误差没有明显增大。使用其他电池数据重复验证此模型，误差均在 </a:t>
            </a:r>
            <a:r>
              <a:rPr lang="en-US" altLang="zh-CN" dirty="0"/>
              <a:t>2%</a:t>
            </a:r>
            <a:r>
              <a:rPr lang="zh-CN" altLang="en-US" dirty="0"/>
              <a:t>以内，证明了方法的有效性。将容量估计结果，按照电池健康状态的定义，即可得到电池的实时健康状态，实现电池健康状态的估计。</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055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我将按照以下</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部分向各位做汇报，首先是项目背景。</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799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041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815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钛酸锂电池</a:t>
            </a:r>
            <a:r>
              <a:rPr lang="en-US" altLang="zh-CN" sz="1200" kern="1200" dirty="0" err="1">
                <a:solidFill>
                  <a:schemeClr val="tx1"/>
                </a:solidFill>
                <a:effectLst/>
                <a:latin typeface="+mn-lt"/>
                <a:ea typeface="+mn-ea"/>
                <a:cs typeface="+mn-cs"/>
              </a:rPr>
              <a:t>dV</a:t>
            </a:r>
            <a:r>
              <a:rPr lang="en-US"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dQ</a:t>
            </a:r>
            <a:r>
              <a:rPr lang="en-US" altLang="zh-CN" sz="1200" kern="1200" dirty="0">
                <a:solidFill>
                  <a:schemeClr val="tx1"/>
                </a:solidFill>
                <a:effectLst/>
                <a:latin typeface="+mn-lt"/>
                <a:ea typeface="+mn-ea"/>
                <a:cs typeface="+mn-cs"/>
              </a:rPr>
              <a:t>-Q</a:t>
            </a:r>
            <a:r>
              <a:rPr lang="zh-CN" altLang="en-US" sz="1200" kern="1200" dirty="0">
                <a:solidFill>
                  <a:schemeClr val="tx1"/>
                </a:solidFill>
                <a:effectLst/>
                <a:latin typeface="+mn-lt"/>
                <a:ea typeface="+mn-ea"/>
                <a:cs typeface="+mn-cs"/>
              </a:rPr>
              <a:t>曲线及区间的具体划分的示意图（以全新电池为例），为获取不同相变过程的累积容量提供了直接且有效的途径。可以清晰的看到，</a:t>
            </a:r>
            <a:r>
              <a:rPr lang="en-US" altLang="zh-CN" sz="1200" kern="1200" dirty="0" err="1">
                <a:solidFill>
                  <a:schemeClr val="tx1"/>
                </a:solidFill>
                <a:effectLst/>
                <a:latin typeface="+mn-lt"/>
                <a:ea typeface="+mn-ea"/>
                <a:cs typeface="+mn-cs"/>
              </a:rPr>
              <a:t>dQ</a:t>
            </a:r>
            <a:r>
              <a:rPr lang="en-US" altLang="zh-CN" sz="1200" kern="1200" dirty="0">
                <a:solidFill>
                  <a:schemeClr val="tx1"/>
                </a:solidFill>
                <a:effectLst/>
                <a:latin typeface="+mn-lt"/>
                <a:ea typeface="+mn-ea"/>
                <a:cs typeface="+mn-cs"/>
              </a:rPr>
              <a:t> / </a:t>
            </a:r>
            <a:r>
              <a:rPr lang="en-US" altLang="zh-CN" sz="1200" kern="1200" dirty="0" err="1">
                <a:solidFill>
                  <a:schemeClr val="tx1"/>
                </a:solidFill>
                <a:effectLst/>
                <a:latin typeface="+mn-lt"/>
                <a:ea typeface="+mn-ea"/>
                <a:cs typeface="+mn-cs"/>
              </a:rPr>
              <a:t>dV</a:t>
            </a:r>
            <a:r>
              <a:rPr lang="zh-CN" altLang="en-US" sz="1200" kern="1200" dirty="0">
                <a:solidFill>
                  <a:schemeClr val="tx1"/>
                </a:solidFill>
                <a:effectLst/>
                <a:latin typeface="+mn-lt"/>
                <a:ea typeface="+mn-ea"/>
                <a:cs typeface="+mn-cs"/>
              </a:rPr>
              <a:t>曲线中毗邻特征峰间的平台区形成了</a:t>
            </a:r>
            <a:r>
              <a:rPr lang="en-US" altLang="zh-CN" sz="1200" kern="1200" dirty="0" err="1">
                <a:solidFill>
                  <a:schemeClr val="tx1"/>
                </a:solidFill>
                <a:effectLst/>
                <a:latin typeface="+mn-lt"/>
                <a:ea typeface="+mn-ea"/>
                <a:cs typeface="+mn-cs"/>
              </a:rPr>
              <a:t>dV</a:t>
            </a:r>
            <a:r>
              <a:rPr lang="en-US"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dQ</a:t>
            </a:r>
            <a:r>
              <a:rPr lang="en-US" altLang="zh-CN" sz="1200" kern="1200" dirty="0">
                <a:solidFill>
                  <a:schemeClr val="tx1"/>
                </a:solidFill>
                <a:effectLst/>
                <a:latin typeface="+mn-lt"/>
                <a:ea typeface="+mn-ea"/>
                <a:cs typeface="+mn-cs"/>
              </a:rPr>
              <a:t>-Q</a:t>
            </a:r>
            <a:r>
              <a:rPr lang="zh-CN" altLang="en-US" sz="1200" kern="1200" dirty="0">
                <a:solidFill>
                  <a:schemeClr val="tx1"/>
                </a:solidFill>
                <a:effectLst/>
                <a:latin typeface="+mn-lt"/>
                <a:ea typeface="+mn-ea"/>
                <a:cs typeface="+mn-cs"/>
              </a:rPr>
              <a:t>曲线中</a:t>
            </a:r>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个峰值，并将整个曲线自然地分为</a:t>
            </a:r>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个区间，其区间内的容量分别记为</a:t>
            </a:r>
            <a:r>
              <a:rPr lang="en-US" altLang="zh-CN" sz="1200" kern="1200" dirty="0">
                <a:solidFill>
                  <a:schemeClr val="tx1"/>
                </a:solidFill>
                <a:effectLst/>
                <a:latin typeface="+mn-lt"/>
                <a:ea typeface="+mn-ea"/>
                <a:cs typeface="+mn-cs"/>
              </a:rPr>
              <a:t>QA</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QB</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QC</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QD</a:t>
            </a:r>
            <a:r>
              <a:rPr lang="zh-CN" altLang="en-US" sz="1200" kern="1200" dirty="0">
                <a:solidFill>
                  <a:schemeClr val="tx1"/>
                </a:solidFill>
                <a:effectLst/>
                <a:latin typeface="+mn-lt"/>
                <a:ea typeface="+mn-ea"/>
                <a:cs typeface="+mn-cs"/>
              </a:rPr>
              <a:t>。表</a:t>
            </a:r>
            <a:r>
              <a:rPr lang="en-US" altLang="zh-CN" sz="1200" kern="1200" dirty="0">
                <a:solidFill>
                  <a:schemeClr val="tx1"/>
                </a:solidFill>
                <a:effectLst/>
                <a:latin typeface="+mn-lt"/>
                <a:ea typeface="+mn-ea"/>
                <a:cs typeface="+mn-cs"/>
              </a:rPr>
              <a:t>4-1</a:t>
            </a:r>
            <a:r>
              <a:rPr lang="zh-CN" altLang="en-US" sz="1200" kern="1200" dirty="0">
                <a:solidFill>
                  <a:schemeClr val="tx1"/>
                </a:solidFill>
                <a:effectLst/>
                <a:latin typeface="+mn-lt"/>
                <a:ea typeface="+mn-ea"/>
                <a:cs typeface="+mn-cs"/>
              </a:rPr>
              <a:t>列出了寿命测试起始时刻</a:t>
            </a:r>
            <a:r>
              <a:rPr lang="en-US" altLang="zh-CN" sz="1200" kern="1200" dirty="0">
                <a:solidFill>
                  <a:schemeClr val="tx1"/>
                </a:solidFill>
                <a:effectLst/>
                <a:latin typeface="+mn-lt"/>
                <a:ea typeface="+mn-ea"/>
                <a:cs typeface="+mn-cs"/>
              </a:rPr>
              <a:t>LTO</a:t>
            </a:r>
            <a:r>
              <a:rPr lang="zh-CN" altLang="en-US" sz="1200" kern="1200" dirty="0">
                <a:solidFill>
                  <a:schemeClr val="tx1"/>
                </a:solidFill>
                <a:effectLst/>
                <a:latin typeface="+mn-lt"/>
                <a:ea typeface="+mn-ea"/>
                <a:cs typeface="+mn-cs"/>
              </a:rPr>
              <a:t>电池各区间的容量初值，说明</a:t>
            </a:r>
            <a:r>
              <a:rPr lang="en-US" altLang="zh-CN" sz="1200" kern="1200" dirty="0">
                <a:solidFill>
                  <a:schemeClr val="tx1"/>
                </a:solidFill>
                <a:effectLst/>
                <a:latin typeface="+mn-lt"/>
                <a:ea typeface="+mn-ea"/>
                <a:cs typeface="+mn-cs"/>
              </a:rPr>
              <a:t>P2</a:t>
            </a:r>
            <a:r>
              <a:rPr lang="zh-CN" altLang="en-US" sz="1200" kern="1200" dirty="0">
                <a:solidFill>
                  <a:schemeClr val="tx1"/>
                </a:solidFill>
                <a:effectLst/>
                <a:latin typeface="+mn-lt"/>
                <a:ea typeface="+mn-ea"/>
                <a:cs typeface="+mn-cs"/>
              </a:rPr>
              <a:t>下方区域累积的容量占据了整体可用容量的最大百分比，即便</a:t>
            </a:r>
            <a:r>
              <a:rPr lang="en-US" altLang="zh-CN" sz="1200" kern="1200" dirty="0">
                <a:solidFill>
                  <a:schemeClr val="tx1"/>
                </a:solidFill>
                <a:effectLst/>
                <a:latin typeface="+mn-lt"/>
                <a:ea typeface="+mn-ea"/>
                <a:cs typeface="+mn-cs"/>
              </a:rPr>
              <a:t>P3</a:t>
            </a:r>
            <a:r>
              <a:rPr lang="zh-CN" altLang="en-US"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P4</a:t>
            </a:r>
            <a:r>
              <a:rPr lang="zh-CN" altLang="en-US" sz="1200" kern="1200" dirty="0">
                <a:solidFill>
                  <a:schemeClr val="tx1"/>
                </a:solidFill>
                <a:effectLst/>
                <a:latin typeface="+mn-lt"/>
                <a:ea typeface="+mn-ea"/>
                <a:cs typeface="+mn-cs"/>
              </a:rPr>
              <a:t>对应的区间容量相加也无法超越。</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45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59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1503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341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38EAC-447B-4692-B6FE-18EF33CF1E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1108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5.bin"/><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vmlDrawing" Target="../drawings/vmlDrawing8.v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794" y="3175"/>
            <a:ext cx="12193589" cy="6851650"/>
          </a:xfrm>
          <a:prstGeom prst="rect">
            <a:avLst/>
          </a:prstGeom>
          <a:blipFill dpi="0" rotWithShape="1">
            <a:blip r:embed="rId3" cstate="print">
              <a:duotone>
                <a:prstClr val="black"/>
                <a:srgbClr val="000000">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algn="ctr" fontAlgn="base">
              <a:spcBef>
                <a:spcPct val="0"/>
              </a:spcBef>
              <a:spcAft>
                <a:spcPct val="0"/>
              </a:spcAft>
              <a:buClr>
                <a:srgbClr val="CC9900"/>
              </a:buClr>
              <a:buFont typeface="Wingdings" pitchFamily="2" charset="2"/>
              <a:buChar char="n"/>
              <a:defRPr/>
            </a:pPr>
            <a:endParaRPr lang="zh-CN" altLang="en-US" b="1" kern="0" dirty="0">
              <a:solidFill>
                <a:prstClr val="white"/>
              </a:solidFill>
              <a:latin typeface="FrutigerNext LT Regular"/>
              <a:ea typeface="华文细黑"/>
            </a:endParaRPr>
          </a:p>
        </p:txBody>
      </p:sp>
      <p:sp>
        <p:nvSpPr>
          <p:cNvPr id="9" name="页脚占位符 3"/>
          <p:cNvSpPr txBox="1">
            <a:spLocks/>
          </p:cNvSpPr>
          <p:nvPr userDrawn="1"/>
        </p:nvSpPr>
        <p:spPr>
          <a:xfrm>
            <a:off x="148177" y="6445089"/>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dirty="0">
                <a:solidFill>
                  <a:prstClr val="white">
                    <a:lumMod val="65000"/>
                  </a:prstClr>
                </a:solidFill>
              </a:rPr>
              <a:t>Sunwoda Electronic Co., Ltd.</a:t>
            </a:r>
            <a:endParaRPr lang="zh-CN" altLang="en-US" dirty="0">
              <a:solidFill>
                <a:prstClr val="white">
                  <a:lumMod val="65000"/>
                </a:prstClr>
              </a:solidFill>
            </a:endParaRPr>
          </a:p>
        </p:txBody>
      </p:sp>
      <p:sp>
        <p:nvSpPr>
          <p:cNvPr id="14" name="日期占位符 2"/>
          <p:cNvSpPr txBox="1">
            <a:spLocks/>
          </p:cNvSpPr>
          <p:nvPr userDrawn="1"/>
        </p:nvSpPr>
        <p:spPr>
          <a:xfrm>
            <a:off x="9300623" y="6445088"/>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prstClr val="black">
                    <a:tint val="75000"/>
                  </a:prstClr>
                </a:solidFill>
              </a:rPr>
              <a:t>                                                              </a:t>
            </a:r>
            <a:fld id="{92F0CF69-59C2-437C-9E7A-03D1D260492A}" type="slidenum">
              <a:rPr lang="zh-CN" altLang="en-US" smtClean="0">
                <a:solidFill>
                  <a:prstClr val="black">
                    <a:tint val="75000"/>
                  </a:prstClr>
                </a:solidFill>
              </a:rPr>
              <a:pPr/>
              <a:t>‹#›</a:t>
            </a:fld>
            <a:endParaRPr lang="zh-CN" altLang="en-US" dirty="0">
              <a:solidFill>
                <a:prstClr val="black">
                  <a:tint val="75000"/>
                </a:prstClr>
              </a:solidFill>
            </a:endParaRPr>
          </a:p>
        </p:txBody>
      </p:sp>
      <p:graphicFrame>
        <p:nvGraphicFramePr>
          <p:cNvPr id="6" name="对象 5">
            <a:extLst>
              <a:ext uri="{FF2B5EF4-FFF2-40B4-BE49-F238E27FC236}">
                <a16:creationId xmlns:a16="http://schemas.microsoft.com/office/drawing/2014/main" id="{6A2854A6-A384-450A-943A-2B604A186EA3}"/>
              </a:ext>
            </a:extLst>
          </p:cNvPr>
          <p:cNvGraphicFramePr>
            <a:graphicFrameLocks noChangeAspect="1"/>
          </p:cNvGraphicFramePr>
          <p:nvPr userDrawn="1">
            <p:extLst>
              <p:ext uri="{D42A27DB-BD31-4B8C-83A1-F6EECF244321}">
                <p14:modId xmlns:p14="http://schemas.microsoft.com/office/powerpoint/2010/main" val="1715483697"/>
              </p:ext>
            </p:extLst>
          </p:nvPr>
        </p:nvGraphicFramePr>
        <p:xfrm>
          <a:off x="9465204" y="406400"/>
          <a:ext cx="2346325" cy="682625"/>
        </p:xfrm>
        <a:graphic>
          <a:graphicData uri="http://schemas.openxmlformats.org/presentationml/2006/ole">
            <mc:AlternateContent xmlns:mc="http://schemas.openxmlformats.org/markup-compatibility/2006">
              <mc:Choice xmlns:v="urn:schemas-microsoft-com:vml" Requires="v">
                <p:oleObj spid="_x0000_s1698" name="CorelDRAW" r:id="rId5" imgW="3129840" imgH="910440" progId="">
                  <p:embed/>
                </p:oleObj>
              </mc:Choice>
              <mc:Fallback>
                <p:oleObj name="CorelDRAW" r:id="rId5" imgW="3129840" imgH="910440" progId="">
                  <p:embed/>
                  <p:pic>
                    <p:nvPicPr>
                      <p:cNvPr id="4" name="对象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204" y="406400"/>
                        <a:ext cx="2346325"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接连接符 3">
            <a:extLst>
              <a:ext uri="{FF2B5EF4-FFF2-40B4-BE49-F238E27FC236}">
                <a16:creationId xmlns:a16="http://schemas.microsoft.com/office/drawing/2014/main" id="{1F1D5B29-7097-4D69-8263-7CAF6437D25D}"/>
              </a:ext>
            </a:extLst>
          </p:cNvPr>
          <p:cNvCxnSpPr/>
          <p:nvPr userDrawn="1"/>
        </p:nvCxnSpPr>
        <p:spPr>
          <a:xfrm>
            <a:off x="537644" y="1089025"/>
            <a:ext cx="76580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6F49917-EEFF-4AEA-8933-0B4C838152E6}"/>
              </a:ext>
            </a:extLst>
          </p:cNvPr>
          <p:cNvCxnSpPr>
            <a:cxnSpLocks/>
          </p:cNvCxnSpPr>
          <p:nvPr userDrawn="1"/>
        </p:nvCxnSpPr>
        <p:spPr>
          <a:xfrm>
            <a:off x="9465204" y="1089025"/>
            <a:ext cx="2346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097A3DD-BDE3-40B1-BF70-234DC0ABBCFC}"/>
              </a:ext>
            </a:extLst>
          </p:cNvPr>
          <p:cNvCxnSpPr>
            <a:cxnSpLocks/>
          </p:cNvCxnSpPr>
          <p:nvPr userDrawn="1"/>
        </p:nvCxnSpPr>
        <p:spPr>
          <a:xfrm>
            <a:off x="0" y="639958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6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91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256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582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2785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88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fld id="{64081035-D41C-4FE5-83F6-08F87D66DE6F}" type="slidenum">
              <a:rPr lang="en-US" altLang="zh-CN"/>
              <a:pPr/>
              <a:t>‹#›</a:t>
            </a:fld>
            <a:endParaRPr lang="en-US" altLang="zh-CN"/>
          </a:p>
        </p:txBody>
      </p:sp>
    </p:spTree>
    <p:extLst>
      <p:ext uri="{BB962C8B-B14F-4D97-AF65-F5344CB8AC3E}">
        <p14:creationId xmlns:p14="http://schemas.microsoft.com/office/powerpoint/2010/main" val="2326374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177118" y="100014"/>
            <a:ext cx="8572500" cy="706437"/>
          </a:xfrm>
        </p:spPr>
        <p:txBody>
          <a:bodyPr/>
          <a:lstStyle/>
          <a:p>
            <a:r>
              <a:rPr lang="zh-CN" altLang="en-US"/>
              <a:t>单击此处编辑母版标题样式</a:t>
            </a:r>
          </a:p>
        </p:txBody>
      </p:sp>
      <p:sp>
        <p:nvSpPr>
          <p:cNvPr id="3" name="表格占位符 2"/>
          <p:cNvSpPr>
            <a:spLocks noGrp="1"/>
          </p:cNvSpPr>
          <p:nvPr>
            <p:ph type="tbl" idx="1"/>
          </p:nvPr>
        </p:nvSpPr>
        <p:spPr>
          <a:xfrm>
            <a:off x="609600" y="1196976"/>
            <a:ext cx="10972800" cy="4968875"/>
          </a:xfrm>
        </p:spPr>
        <p:txBody>
          <a:bodyPr/>
          <a:lstStyle/>
          <a:p>
            <a:pPr lvl="0"/>
            <a:endParaRPr lang="zh-CN" altLang="en-US" noProof="0"/>
          </a:p>
        </p:txBody>
      </p:sp>
      <p:sp>
        <p:nvSpPr>
          <p:cNvPr id="4" name="Rectangle 7"/>
          <p:cNvSpPr>
            <a:spLocks noGrp="1" noChangeArrowheads="1"/>
          </p:cNvSpPr>
          <p:nvPr>
            <p:ph type="sldNum" sz="quarter" idx="10"/>
          </p:nvPr>
        </p:nvSpPr>
        <p:spPr>
          <a:ln/>
        </p:spPr>
        <p:txBody>
          <a:bodyPr/>
          <a:lstStyle>
            <a:lvl1pPr>
              <a:defRPr/>
            </a:lvl1pPr>
          </a:lstStyle>
          <a:p>
            <a:fld id="{1D48E0FA-A40F-413C-BA8E-7F0B47CF523F}" type="slidenum">
              <a:rPr lang="en-US" altLang="zh-CN"/>
              <a:pPr/>
              <a:t>‹#›</a:t>
            </a:fld>
            <a:endParaRPr lang="en-US" altLang="zh-CN"/>
          </a:p>
        </p:txBody>
      </p:sp>
    </p:spTree>
    <p:extLst>
      <p:ext uri="{BB962C8B-B14F-4D97-AF65-F5344CB8AC3E}">
        <p14:creationId xmlns:p14="http://schemas.microsoft.com/office/powerpoint/2010/main" val="1772730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1" y="100014"/>
            <a:ext cx="11140017" cy="60658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7"/>
          <p:cNvSpPr>
            <a:spLocks noGrp="1" noChangeArrowheads="1"/>
          </p:cNvSpPr>
          <p:nvPr>
            <p:ph type="sldNum" sz="quarter" idx="10"/>
          </p:nvPr>
        </p:nvSpPr>
        <p:spPr>
          <a:ln/>
        </p:spPr>
        <p:txBody>
          <a:bodyPr/>
          <a:lstStyle>
            <a:lvl1pPr>
              <a:defRPr/>
            </a:lvl1pPr>
          </a:lstStyle>
          <a:p>
            <a:fld id="{685EB2BD-9544-42A8-B06B-CCBF665BF57E}" type="slidenum">
              <a:rPr lang="en-US" altLang="zh-CN"/>
              <a:pPr/>
              <a:t>‹#›</a:t>
            </a:fld>
            <a:endParaRPr lang="en-US" altLang="zh-CN"/>
          </a:p>
        </p:txBody>
      </p:sp>
    </p:spTree>
    <p:extLst>
      <p:ext uri="{BB962C8B-B14F-4D97-AF65-F5344CB8AC3E}">
        <p14:creationId xmlns:p14="http://schemas.microsoft.com/office/powerpoint/2010/main" val="127835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794" y="3175"/>
            <a:ext cx="12193589" cy="6851650"/>
          </a:xfrm>
          <a:prstGeom prst="rect">
            <a:avLst/>
          </a:prstGeom>
          <a:blipFill dpi="0" rotWithShape="1">
            <a:blip r:embed="rId3" cstate="print">
              <a:duotone>
                <a:prstClr val="black"/>
                <a:srgbClr val="000000">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
                <a:srgbClr val="CC9900"/>
              </a:buClr>
              <a:buSzTx/>
              <a:buFont typeface="Wingdings" pitchFamily="2" charset="2"/>
              <a:buChar char="n"/>
              <a:tabLst/>
              <a:defRPr/>
            </a:pPr>
            <a:endParaRPr kumimoji="0" lang="zh-CN" altLang="en-US" sz="1800" b="1" i="0" u="none" strike="noStrike" kern="0" cap="none" spc="0" normalizeH="0" baseline="0" noProof="0" dirty="0">
              <a:ln>
                <a:noFill/>
              </a:ln>
              <a:solidFill>
                <a:prstClr val="white"/>
              </a:solidFill>
              <a:effectLst/>
              <a:uLnTx/>
              <a:uFillTx/>
              <a:latin typeface="FrutigerNext LT Regular"/>
              <a:ea typeface="华文细黑"/>
              <a:cs typeface="+mn-cs"/>
            </a:endParaRPr>
          </a:p>
        </p:txBody>
      </p:sp>
      <p:sp>
        <p:nvSpPr>
          <p:cNvPr id="9" name="页脚占位符 3"/>
          <p:cNvSpPr txBox="1">
            <a:spLocks/>
          </p:cNvSpPr>
          <p:nvPr userDrawn="1"/>
        </p:nvSpPr>
        <p:spPr>
          <a:xfrm>
            <a:off x="148177" y="6445089"/>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14" name="日期占位符 2"/>
          <p:cNvSpPr txBox="1">
            <a:spLocks/>
          </p:cNvSpPr>
          <p:nvPr userDrawn="1"/>
        </p:nvSpPr>
        <p:spPr>
          <a:xfrm>
            <a:off x="9300623" y="6445088"/>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graphicFrame>
        <p:nvGraphicFramePr>
          <p:cNvPr id="6" name="对象 5">
            <a:extLst>
              <a:ext uri="{FF2B5EF4-FFF2-40B4-BE49-F238E27FC236}">
                <a16:creationId xmlns:a16="http://schemas.microsoft.com/office/drawing/2014/main" id="{6A2854A6-A384-450A-943A-2B604A186EA3}"/>
              </a:ext>
            </a:extLst>
          </p:cNvPr>
          <p:cNvGraphicFramePr>
            <a:graphicFrameLocks noChangeAspect="1"/>
          </p:cNvGraphicFramePr>
          <p:nvPr userDrawn="1">
            <p:extLst/>
          </p:nvPr>
        </p:nvGraphicFramePr>
        <p:xfrm>
          <a:off x="9465204" y="406400"/>
          <a:ext cx="2346325" cy="682625"/>
        </p:xfrm>
        <a:graphic>
          <a:graphicData uri="http://schemas.openxmlformats.org/presentationml/2006/ole">
            <mc:AlternateContent xmlns:mc="http://schemas.openxmlformats.org/markup-compatibility/2006">
              <mc:Choice xmlns:v="urn:schemas-microsoft-com:vml" Requires="v">
                <p:oleObj spid="_x0000_s17420" name="CorelDRAW" r:id="rId5" imgW="3129840" imgH="910440" progId="">
                  <p:embed/>
                </p:oleObj>
              </mc:Choice>
              <mc:Fallback>
                <p:oleObj name="CorelDRAW" r:id="rId5" imgW="3129840" imgH="910440" progId="">
                  <p:embed/>
                  <p:pic>
                    <p:nvPicPr>
                      <p:cNvPr id="6" name="对象 5">
                        <a:extLst>
                          <a:ext uri="{FF2B5EF4-FFF2-40B4-BE49-F238E27FC236}">
                            <a16:creationId xmlns:a16="http://schemas.microsoft.com/office/drawing/2014/main" id="{6A2854A6-A384-450A-943A-2B604A186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204" y="406400"/>
                        <a:ext cx="2346325"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接连接符 3">
            <a:extLst>
              <a:ext uri="{FF2B5EF4-FFF2-40B4-BE49-F238E27FC236}">
                <a16:creationId xmlns:a16="http://schemas.microsoft.com/office/drawing/2014/main" id="{1F1D5B29-7097-4D69-8263-7CAF6437D25D}"/>
              </a:ext>
            </a:extLst>
          </p:cNvPr>
          <p:cNvCxnSpPr/>
          <p:nvPr userDrawn="1"/>
        </p:nvCxnSpPr>
        <p:spPr>
          <a:xfrm>
            <a:off x="537644" y="1089025"/>
            <a:ext cx="76580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6F49917-EEFF-4AEA-8933-0B4C838152E6}"/>
              </a:ext>
            </a:extLst>
          </p:cNvPr>
          <p:cNvCxnSpPr>
            <a:cxnSpLocks/>
          </p:cNvCxnSpPr>
          <p:nvPr userDrawn="1"/>
        </p:nvCxnSpPr>
        <p:spPr>
          <a:xfrm>
            <a:off x="9465204" y="1089025"/>
            <a:ext cx="2346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097A3DD-BDE3-40B1-BF70-234DC0ABBCFC}"/>
              </a:ext>
            </a:extLst>
          </p:cNvPr>
          <p:cNvCxnSpPr>
            <a:cxnSpLocks/>
          </p:cNvCxnSpPr>
          <p:nvPr userDrawn="1"/>
        </p:nvCxnSpPr>
        <p:spPr>
          <a:xfrm>
            <a:off x="0" y="639958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387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中英文欣旺达">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userDrawn="1">
            <p:extLst/>
          </p:nvPr>
        </p:nvGraphicFramePr>
        <p:xfrm>
          <a:off x="10176405" y="254411"/>
          <a:ext cx="1792731" cy="521566"/>
        </p:xfrm>
        <a:graphic>
          <a:graphicData uri="http://schemas.openxmlformats.org/presentationml/2006/ole">
            <mc:AlternateContent xmlns:mc="http://schemas.openxmlformats.org/markup-compatibility/2006">
              <mc:Choice xmlns:v="urn:schemas-microsoft-com:vml" Requires="v">
                <p:oleObj spid="_x0000_s18444" name="CorelDRAW" r:id="rId3" imgW="3129840" imgH="910440" progId="">
                  <p:embed/>
                </p:oleObj>
              </mc:Choice>
              <mc:Fallback>
                <p:oleObj name="CorelDRAW" r:id="rId3" imgW="3129840" imgH="910440" progId="">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405" y="254411"/>
                        <a:ext cx="1792731" cy="521566"/>
                      </a:xfrm>
                      <a:prstGeom prst="rect">
                        <a:avLst/>
                      </a:prstGeom>
                      <a:noFill/>
                      <a:extLst/>
                    </p:spPr>
                  </p:pic>
                </p:oleObj>
              </mc:Fallback>
            </mc:AlternateContent>
          </a:graphicData>
        </a:graphic>
      </p:graphicFrame>
      <p:cxnSp>
        <p:nvCxnSpPr>
          <p:cNvPr id="5" name="直接连接符 4">
            <a:extLst>
              <a:ext uri="{FF2B5EF4-FFF2-40B4-BE49-F238E27FC236}">
                <a16:creationId xmlns:a16="http://schemas.microsoft.com/office/drawing/2014/main" id="{AA58B504-3D1E-416B-8E7C-04DBCD0131F4}"/>
              </a:ext>
            </a:extLst>
          </p:cNvPr>
          <p:cNvCxnSpPr>
            <a:cxnSpLocks/>
          </p:cNvCxnSpPr>
          <p:nvPr userDrawn="1"/>
        </p:nvCxnSpPr>
        <p:spPr>
          <a:xfrm>
            <a:off x="139700" y="839477"/>
            <a:ext cx="99478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日期占位符 2">
            <a:extLst>
              <a:ext uri="{FF2B5EF4-FFF2-40B4-BE49-F238E27FC236}">
                <a16:creationId xmlns:a16="http://schemas.microsoft.com/office/drawing/2014/main" id="{D127B5BE-9B54-4B30-B75E-7CC1BD818A81}"/>
              </a:ext>
            </a:extLst>
          </p:cNvPr>
          <p:cNvSpPr txBox="1">
            <a:spLocks/>
          </p:cNvSpPr>
          <p:nvPr userDrawn="1"/>
        </p:nvSpPr>
        <p:spPr>
          <a:xfrm>
            <a:off x="11603704" y="6265782"/>
            <a:ext cx="415649" cy="358613"/>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3310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中英文欣旺达">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userDrawn="1">
            <p:extLst>
              <p:ext uri="{D42A27DB-BD31-4B8C-83A1-F6EECF244321}">
                <p14:modId xmlns:p14="http://schemas.microsoft.com/office/powerpoint/2010/main" val="603250283"/>
              </p:ext>
            </p:extLst>
          </p:nvPr>
        </p:nvGraphicFramePr>
        <p:xfrm>
          <a:off x="10176405" y="254411"/>
          <a:ext cx="1792731" cy="521566"/>
        </p:xfrm>
        <a:graphic>
          <a:graphicData uri="http://schemas.openxmlformats.org/presentationml/2006/ole">
            <mc:AlternateContent xmlns:mc="http://schemas.openxmlformats.org/markup-compatibility/2006">
              <mc:Choice xmlns:v="urn:schemas-microsoft-com:vml" Requires="v">
                <p:oleObj spid="_x0000_s2724" name="CorelDRAW" r:id="rId3" imgW="3129840" imgH="910440" progId="">
                  <p:embed/>
                </p:oleObj>
              </mc:Choice>
              <mc:Fallback>
                <p:oleObj name="CorelDRAW" r:id="rId3" imgW="3129840" imgH="9104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405" y="254411"/>
                        <a:ext cx="1792731" cy="521566"/>
                      </a:xfrm>
                      <a:prstGeom prst="rect">
                        <a:avLst/>
                      </a:prstGeom>
                      <a:noFill/>
                      <a:extLst/>
                    </p:spPr>
                  </p:pic>
                </p:oleObj>
              </mc:Fallback>
            </mc:AlternateContent>
          </a:graphicData>
        </a:graphic>
      </p:graphicFrame>
      <p:cxnSp>
        <p:nvCxnSpPr>
          <p:cNvPr id="5" name="直接连接符 4">
            <a:extLst>
              <a:ext uri="{FF2B5EF4-FFF2-40B4-BE49-F238E27FC236}">
                <a16:creationId xmlns:a16="http://schemas.microsoft.com/office/drawing/2014/main" id="{AA58B504-3D1E-416B-8E7C-04DBCD0131F4}"/>
              </a:ext>
            </a:extLst>
          </p:cNvPr>
          <p:cNvCxnSpPr>
            <a:cxnSpLocks/>
          </p:cNvCxnSpPr>
          <p:nvPr userDrawn="1"/>
        </p:nvCxnSpPr>
        <p:spPr>
          <a:xfrm>
            <a:off x="139700" y="839477"/>
            <a:ext cx="99478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日期占位符 2">
            <a:extLst>
              <a:ext uri="{FF2B5EF4-FFF2-40B4-BE49-F238E27FC236}">
                <a16:creationId xmlns:a16="http://schemas.microsoft.com/office/drawing/2014/main" id="{D127B5BE-9B54-4B30-B75E-7CC1BD818A81}"/>
              </a:ext>
            </a:extLst>
          </p:cNvPr>
          <p:cNvSpPr txBox="1">
            <a:spLocks/>
          </p:cNvSpPr>
          <p:nvPr userDrawn="1"/>
        </p:nvSpPr>
        <p:spPr>
          <a:xfrm>
            <a:off x="11603704" y="6265782"/>
            <a:ext cx="415649" cy="358613"/>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prstClr val="black">
                    <a:tint val="75000"/>
                  </a:prstClr>
                </a:solidFill>
              </a:rPr>
              <a:t>                                     </a:t>
            </a:r>
            <a:fld id="{92F0CF69-59C2-437C-9E7A-03D1D260492A}"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49954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统一通用部分">
    <p:spTree>
      <p:nvGrpSpPr>
        <p:cNvPr id="1" name=""/>
        <p:cNvGrpSpPr/>
        <p:nvPr/>
      </p:nvGrpSpPr>
      <p:grpSpPr>
        <a:xfrm>
          <a:off x="0" y="0"/>
          <a:ext cx="0" cy="0"/>
          <a:chOff x="0" y="0"/>
          <a:chExt cx="0" cy="0"/>
        </a:xfrm>
      </p:grpSpPr>
      <p:sp>
        <p:nvSpPr>
          <p:cNvPr id="9"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10" name="页脚占位符 3"/>
          <p:cNvSpPr txBox="1">
            <a:spLocks/>
          </p:cNvSpPr>
          <p:nvPr userDrawn="1"/>
        </p:nvSpPr>
        <p:spPr>
          <a:xfrm>
            <a:off x="371475"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08143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一般通用">
    <p:spTree>
      <p:nvGrpSpPr>
        <p:cNvPr id="1" name=""/>
        <p:cNvGrpSpPr/>
        <p:nvPr/>
      </p:nvGrpSpPr>
      <p:grpSpPr>
        <a:xfrm>
          <a:off x="0" y="0"/>
          <a:ext cx="0" cy="0"/>
          <a:chOff x="0" y="0"/>
          <a:chExt cx="0" cy="0"/>
        </a:xfrm>
      </p:grpSpPr>
      <p:sp>
        <p:nvSpPr>
          <p:cNvPr id="7" name="页脚占位符 3"/>
          <p:cNvSpPr txBox="1">
            <a:spLocks/>
          </p:cNvSpPr>
          <p:nvPr userDrawn="1"/>
        </p:nvSpPr>
        <p:spPr>
          <a:xfrm>
            <a:off x="148177"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8"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Page </a:t>
            </a: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4139356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82634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690806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371355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167385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9885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943841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53531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714983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统一通用部分">
    <p:spTree>
      <p:nvGrpSpPr>
        <p:cNvPr id="1" name=""/>
        <p:cNvGrpSpPr/>
        <p:nvPr/>
      </p:nvGrpSpPr>
      <p:grpSpPr>
        <a:xfrm>
          <a:off x="0" y="0"/>
          <a:ext cx="0" cy="0"/>
          <a:chOff x="0" y="0"/>
          <a:chExt cx="0" cy="0"/>
        </a:xfrm>
      </p:grpSpPr>
      <p:sp>
        <p:nvSpPr>
          <p:cNvPr id="9"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2F978F-9E3E-4F9D-8872-778479ADA87C}"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0" name="页脚占位符 3"/>
          <p:cNvSpPr txBox="1">
            <a:spLocks/>
          </p:cNvSpPr>
          <p:nvPr userDrawn="1"/>
        </p:nvSpPr>
        <p:spPr>
          <a:xfrm>
            <a:off x="371475"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dirty="0">
                <a:solidFill>
                  <a:srgbClr val="56595A"/>
                </a:solidFill>
              </a:rPr>
              <a:t>Sunwoda Electronic Co., Ltd.</a:t>
            </a:r>
            <a:endParaRPr lang="zh-CN" altLang="en-US" dirty="0">
              <a:solidFill>
                <a:srgbClr val="56595A"/>
              </a:solidFill>
            </a:endParaRPr>
          </a:p>
        </p:txBody>
      </p:sp>
    </p:spTree>
    <p:extLst>
      <p:ext uri="{BB962C8B-B14F-4D97-AF65-F5344CB8AC3E}">
        <p14:creationId xmlns:p14="http://schemas.microsoft.com/office/powerpoint/2010/main" val="2516312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806042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368444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081035-D41C-4FE5-83F6-08F87D66DE6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46693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177118" y="100014"/>
            <a:ext cx="8572500" cy="706437"/>
          </a:xfrm>
        </p:spPr>
        <p:txBody>
          <a:bodyPr/>
          <a:lstStyle/>
          <a:p>
            <a:r>
              <a:rPr lang="zh-CN" altLang="en-US"/>
              <a:t>单击此处编辑母版标题样式</a:t>
            </a:r>
          </a:p>
        </p:txBody>
      </p:sp>
      <p:sp>
        <p:nvSpPr>
          <p:cNvPr id="3" name="表格占位符 2"/>
          <p:cNvSpPr>
            <a:spLocks noGrp="1"/>
          </p:cNvSpPr>
          <p:nvPr>
            <p:ph type="tbl" idx="1"/>
          </p:nvPr>
        </p:nvSpPr>
        <p:spPr>
          <a:xfrm>
            <a:off x="609600" y="1196976"/>
            <a:ext cx="10972800" cy="4968875"/>
          </a:xfrm>
        </p:spPr>
        <p:txBody>
          <a:bodyPr/>
          <a:lstStyle/>
          <a:p>
            <a:pPr lvl="0"/>
            <a:endParaRPr lang="zh-CN" altLang="en-US" noProof="0"/>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48E0FA-A40F-413C-BA8E-7F0B47CF523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050100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1" y="100014"/>
            <a:ext cx="11140017" cy="60658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5EB2BD-9544-42A8-B06B-CCBF665BF57E}"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4111567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794" y="3175"/>
            <a:ext cx="12193589" cy="6851650"/>
          </a:xfrm>
          <a:prstGeom prst="rect">
            <a:avLst/>
          </a:prstGeom>
          <a:blipFill dpi="0" rotWithShape="1">
            <a:blip r:embed="rId3" cstate="print">
              <a:duotone>
                <a:prstClr val="black"/>
                <a:srgbClr val="000000">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
                <a:srgbClr val="CC9900"/>
              </a:buClr>
              <a:buSzTx/>
              <a:buFont typeface="Wingdings" pitchFamily="2" charset="2"/>
              <a:buChar char="n"/>
              <a:tabLst/>
              <a:defRPr/>
            </a:pPr>
            <a:endParaRPr kumimoji="0" lang="zh-CN" altLang="en-US" sz="1800" b="1" i="0" u="none" strike="noStrike" kern="0" cap="none" spc="0" normalizeH="0" baseline="0" noProof="0" dirty="0">
              <a:ln>
                <a:noFill/>
              </a:ln>
              <a:solidFill>
                <a:prstClr val="white"/>
              </a:solidFill>
              <a:effectLst/>
              <a:uLnTx/>
              <a:uFillTx/>
              <a:latin typeface="FrutigerNext LT Regular"/>
              <a:ea typeface="华文细黑"/>
              <a:cs typeface="+mn-cs"/>
            </a:endParaRPr>
          </a:p>
        </p:txBody>
      </p:sp>
      <p:sp>
        <p:nvSpPr>
          <p:cNvPr id="9" name="页脚占位符 3"/>
          <p:cNvSpPr txBox="1">
            <a:spLocks/>
          </p:cNvSpPr>
          <p:nvPr userDrawn="1"/>
        </p:nvSpPr>
        <p:spPr>
          <a:xfrm>
            <a:off x="148177" y="6445089"/>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14" name="日期占位符 2"/>
          <p:cNvSpPr txBox="1">
            <a:spLocks/>
          </p:cNvSpPr>
          <p:nvPr userDrawn="1"/>
        </p:nvSpPr>
        <p:spPr>
          <a:xfrm>
            <a:off x="9300623" y="6445088"/>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graphicFrame>
        <p:nvGraphicFramePr>
          <p:cNvPr id="6" name="对象 5">
            <a:extLst>
              <a:ext uri="{FF2B5EF4-FFF2-40B4-BE49-F238E27FC236}">
                <a16:creationId xmlns:a16="http://schemas.microsoft.com/office/drawing/2014/main" id="{6A2854A6-A384-450A-943A-2B604A186EA3}"/>
              </a:ext>
            </a:extLst>
          </p:cNvPr>
          <p:cNvGraphicFramePr>
            <a:graphicFrameLocks noChangeAspect="1"/>
          </p:cNvGraphicFramePr>
          <p:nvPr userDrawn="1">
            <p:extLst/>
          </p:nvPr>
        </p:nvGraphicFramePr>
        <p:xfrm>
          <a:off x="9465204" y="406400"/>
          <a:ext cx="2346325" cy="682625"/>
        </p:xfrm>
        <a:graphic>
          <a:graphicData uri="http://schemas.openxmlformats.org/presentationml/2006/ole">
            <mc:AlternateContent xmlns:mc="http://schemas.openxmlformats.org/markup-compatibility/2006">
              <mc:Choice xmlns:v="urn:schemas-microsoft-com:vml" Requires="v">
                <p:oleObj spid="_x0000_s32777" name="CorelDRAW" r:id="rId5" imgW="3129840" imgH="910440" progId="">
                  <p:embed/>
                </p:oleObj>
              </mc:Choice>
              <mc:Fallback>
                <p:oleObj name="CorelDRAW" r:id="rId5" imgW="3129840" imgH="910440" progId="">
                  <p:embed/>
                  <p:pic>
                    <p:nvPicPr>
                      <p:cNvPr id="6" name="对象 5">
                        <a:extLst>
                          <a:ext uri="{FF2B5EF4-FFF2-40B4-BE49-F238E27FC236}">
                            <a16:creationId xmlns:a16="http://schemas.microsoft.com/office/drawing/2014/main" id="{6A2854A6-A384-450A-943A-2B604A186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204" y="406400"/>
                        <a:ext cx="2346325"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接连接符 3">
            <a:extLst>
              <a:ext uri="{FF2B5EF4-FFF2-40B4-BE49-F238E27FC236}">
                <a16:creationId xmlns:a16="http://schemas.microsoft.com/office/drawing/2014/main" id="{1F1D5B29-7097-4D69-8263-7CAF6437D25D}"/>
              </a:ext>
            </a:extLst>
          </p:cNvPr>
          <p:cNvCxnSpPr/>
          <p:nvPr userDrawn="1"/>
        </p:nvCxnSpPr>
        <p:spPr>
          <a:xfrm>
            <a:off x="537644" y="1089025"/>
            <a:ext cx="76580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6F49917-EEFF-4AEA-8933-0B4C838152E6}"/>
              </a:ext>
            </a:extLst>
          </p:cNvPr>
          <p:cNvCxnSpPr>
            <a:cxnSpLocks/>
          </p:cNvCxnSpPr>
          <p:nvPr userDrawn="1"/>
        </p:nvCxnSpPr>
        <p:spPr>
          <a:xfrm>
            <a:off x="9465204" y="1089025"/>
            <a:ext cx="2346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097A3DD-BDE3-40B1-BF70-234DC0ABBCFC}"/>
              </a:ext>
            </a:extLst>
          </p:cNvPr>
          <p:cNvCxnSpPr>
            <a:cxnSpLocks/>
          </p:cNvCxnSpPr>
          <p:nvPr userDrawn="1"/>
        </p:nvCxnSpPr>
        <p:spPr>
          <a:xfrm>
            <a:off x="0" y="639958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854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中英文欣旺达">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userDrawn="1">
            <p:extLst/>
          </p:nvPr>
        </p:nvGraphicFramePr>
        <p:xfrm>
          <a:off x="10176405" y="254411"/>
          <a:ext cx="1792731" cy="521566"/>
        </p:xfrm>
        <a:graphic>
          <a:graphicData uri="http://schemas.openxmlformats.org/presentationml/2006/ole">
            <mc:AlternateContent xmlns:mc="http://schemas.openxmlformats.org/markup-compatibility/2006">
              <mc:Choice xmlns:v="urn:schemas-microsoft-com:vml" Requires="v">
                <p:oleObj spid="_x0000_s33801" name="CorelDRAW" r:id="rId3" imgW="3129840" imgH="910440" progId="">
                  <p:embed/>
                </p:oleObj>
              </mc:Choice>
              <mc:Fallback>
                <p:oleObj name="CorelDRAW" r:id="rId3" imgW="3129840" imgH="910440" progId="">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405" y="254411"/>
                        <a:ext cx="1792731" cy="521566"/>
                      </a:xfrm>
                      <a:prstGeom prst="rect">
                        <a:avLst/>
                      </a:prstGeom>
                      <a:noFill/>
                      <a:extLst/>
                    </p:spPr>
                  </p:pic>
                </p:oleObj>
              </mc:Fallback>
            </mc:AlternateContent>
          </a:graphicData>
        </a:graphic>
      </p:graphicFrame>
      <p:cxnSp>
        <p:nvCxnSpPr>
          <p:cNvPr id="5" name="直接连接符 4">
            <a:extLst>
              <a:ext uri="{FF2B5EF4-FFF2-40B4-BE49-F238E27FC236}">
                <a16:creationId xmlns:a16="http://schemas.microsoft.com/office/drawing/2014/main" id="{AA58B504-3D1E-416B-8E7C-04DBCD0131F4}"/>
              </a:ext>
            </a:extLst>
          </p:cNvPr>
          <p:cNvCxnSpPr>
            <a:cxnSpLocks/>
          </p:cNvCxnSpPr>
          <p:nvPr userDrawn="1"/>
        </p:nvCxnSpPr>
        <p:spPr>
          <a:xfrm>
            <a:off x="139700" y="839477"/>
            <a:ext cx="99478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日期占位符 2">
            <a:extLst>
              <a:ext uri="{FF2B5EF4-FFF2-40B4-BE49-F238E27FC236}">
                <a16:creationId xmlns:a16="http://schemas.microsoft.com/office/drawing/2014/main" id="{D127B5BE-9B54-4B30-B75E-7CC1BD818A81}"/>
              </a:ext>
            </a:extLst>
          </p:cNvPr>
          <p:cNvSpPr txBox="1">
            <a:spLocks/>
          </p:cNvSpPr>
          <p:nvPr userDrawn="1"/>
        </p:nvSpPr>
        <p:spPr>
          <a:xfrm>
            <a:off x="11603704" y="6265782"/>
            <a:ext cx="415649" cy="358613"/>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799839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统一通用部分">
    <p:spTree>
      <p:nvGrpSpPr>
        <p:cNvPr id="1" name=""/>
        <p:cNvGrpSpPr/>
        <p:nvPr/>
      </p:nvGrpSpPr>
      <p:grpSpPr>
        <a:xfrm>
          <a:off x="0" y="0"/>
          <a:ext cx="0" cy="0"/>
          <a:chOff x="0" y="0"/>
          <a:chExt cx="0" cy="0"/>
        </a:xfrm>
      </p:grpSpPr>
      <p:sp>
        <p:nvSpPr>
          <p:cNvPr id="9"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10" name="页脚占位符 3"/>
          <p:cNvSpPr txBox="1">
            <a:spLocks/>
          </p:cNvSpPr>
          <p:nvPr userDrawn="1"/>
        </p:nvSpPr>
        <p:spPr>
          <a:xfrm>
            <a:off x="371475"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799341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一般通用">
    <p:spTree>
      <p:nvGrpSpPr>
        <p:cNvPr id="1" name=""/>
        <p:cNvGrpSpPr/>
        <p:nvPr/>
      </p:nvGrpSpPr>
      <p:grpSpPr>
        <a:xfrm>
          <a:off x="0" y="0"/>
          <a:ext cx="0" cy="0"/>
          <a:chOff x="0" y="0"/>
          <a:chExt cx="0" cy="0"/>
        </a:xfrm>
      </p:grpSpPr>
      <p:sp>
        <p:nvSpPr>
          <p:cNvPr id="7" name="页脚占位符 3"/>
          <p:cNvSpPr txBox="1">
            <a:spLocks/>
          </p:cNvSpPr>
          <p:nvPr userDrawn="1"/>
        </p:nvSpPr>
        <p:spPr>
          <a:xfrm>
            <a:off x="148177"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8"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Page </a:t>
            </a: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361313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8202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一般通用">
    <p:spTree>
      <p:nvGrpSpPr>
        <p:cNvPr id="1" name=""/>
        <p:cNvGrpSpPr/>
        <p:nvPr/>
      </p:nvGrpSpPr>
      <p:grpSpPr>
        <a:xfrm>
          <a:off x="0" y="0"/>
          <a:ext cx="0" cy="0"/>
          <a:chOff x="0" y="0"/>
          <a:chExt cx="0" cy="0"/>
        </a:xfrm>
      </p:grpSpPr>
      <p:sp>
        <p:nvSpPr>
          <p:cNvPr id="7" name="页脚占位符 3"/>
          <p:cNvSpPr txBox="1">
            <a:spLocks/>
          </p:cNvSpPr>
          <p:nvPr userDrawn="1"/>
        </p:nvSpPr>
        <p:spPr>
          <a:xfrm>
            <a:off x="148177"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dirty="0">
                <a:solidFill>
                  <a:prstClr val="white">
                    <a:lumMod val="65000"/>
                  </a:prstClr>
                </a:solidFill>
              </a:rPr>
              <a:t>Sunwoda Electronic Co., Ltd.</a:t>
            </a:r>
            <a:endParaRPr lang="zh-CN" altLang="en-US" dirty="0">
              <a:solidFill>
                <a:prstClr val="white">
                  <a:lumMod val="65000"/>
                </a:prstClr>
              </a:solidFill>
            </a:endParaRPr>
          </a:p>
        </p:txBody>
      </p:sp>
      <p:sp>
        <p:nvSpPr>
          <p:cNvPr id="8"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black">
                    <a:tint val="75000"/>
                  </a:prstClr>
                </a:solidFill>
              </a:rPr>
              <a:t>Page </a:t>
            </a:r>
            <a:fld id="{D72F978F-9E3E-4F9D-8872-778479ADA87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92544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032324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189927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083106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448651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57982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337624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56243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474333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181108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081035-D41C-4FE5-83F6-08F87D66DE6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4507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177118" y="100014"/>
            <a:ext cx="8572500" cy="706437"/>
          </a:xfrm>
        </p:spPr>
        <p:txBody>
          <a:bodyPr/>
          <a:lstStyle/>
          <a:p>
            <a:r>
              <a:rPr lang="zh-CN" altLang="en-US"/>
              <a:t>单击此处编辑母版标题样式</a:t>
            </a:r>
          </a:p>
        </p:txBody>
      </p:sp>
      <p:sp>
        <p:nvSpPr>
          <p:cNvPr id="3" name="表格占位符 2"/>
          <p:cNvSpPr>
            <a:spLocks noGrp="1"/>
          </p:cNvSpPr>
          <p:nvPr>
            <p:ph type="tbl" idx="1"/>
          </p:nvPr>
        </p:nvSpPr>
        <p:spPr>
          <a:xfrm>
            <a:off x="609600" y="1196976"/>
            <a:ext cx="10972800" cy="4968875"/>
          </a:xfrm>
        </p:spPr>
        <p:txBody>
          <a:bodyPr/>
          <a:lstStyle/>
          <a:p>
            <a:pPr lvl="0"/>
            <a:endParaRPr lang="zh-CN" altLang="en-US" noProof="0"/>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48E0FA-A40F-413C-BA8E-7F0B47CF523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121843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1" y="100014"/>
            <a:ext cx="11140017" cy="60658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5EB2BD-9544-42A8-B06B-CCBF665BF57E}"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864541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794" y="3175"/>
            <a:ext cx="12193589" cy="6851650"/>
          </a:xfrm>
          <a:prstGeom prst="rect">
            <a:avLst/>
          </a:prstGeom>
          <a:blipFill dpi="0" rotWithShape="1">
            <a:blip r:embed="rId3" cstate="print">
              <a:duotone>
                <a:prstClr val="black"/>
                <a:srgbClr val="000000">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
                <a:srgbClr val="CC9900"/>
              </a:buClr>
              <a:buSzTx/>
              <a:buFont typeface="Wingdings" pitchFamily="2" charset="2"/>
              <a:buChar char="n"/>
              <a:tabLst/>
              <a:defRPr/>
            </a:pPr>
            <a:endParaRPr kumimoji="0" lang="zh-CN" altLang="en-US" sz="1800" b="1" i="0" u="none" strike="noStrike" kern="0" cap="none" spc="0" normalizeH="0" baseline="0" noProof="0" dirty="0">
              <a:ln>
                <a:noFill/>
              </a:ln>
              <a:solidFill>
                <a:prstClr val="white"/>
              </a:solidFill>
              <a:effectLst/>
              <a:uLnTx/>
              <a:uFillTx/>
              <a:latin typeface="FrutigerNext LT Regular"/>
              <a:ea typeface="华文细黑"/>
              <a:cs typeface="+mn-cs"/>
            </a:endParaRPr>
          </a:p>
        </p:txBody>
      </p:sp>
      <p:sp>
        <p:nvSpPr>
          <p:cNvPr id="9" name="页脚占位符 3"/>
          <p:cNvSpPr txBox="1">
            <a:spLocks/>
          </p:cNvSpPr>
          <p:nvPr userDrawn="1"/>
        </p:nvSpPr>
        <p:spPr>
          <a:xfrm>
            <a:off x="148177" y="6445089"/>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14" name="日期占位符 2"/>
          <p:cNvSpPr txBox="1">
            <a:spLocks/>
          </p:cNvSpPr>
          <p:nvPr userDrawn="1"/>
        </p:nvSpPr>
        <p:spPr>
          <a:xfrm>
            <a:off x="9300623" y="6445088"/>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graphicFrame>
        <p:nvGraphicFramePr>
          <p:cNvPr id="6" name="对象 5">
            <a:extLst>
              <a:ext uri="{FF2B5EF4-FFF2-40B4-BE49-F238E27FC236}">
                <a16:creationId xmlns:a16="http://schemas.microsoft.com/office/drawing/2014/main" id="{6A2854A6-A384-450A-943A-2B604A186EA3}"/>
              </a:ext>
            </a:extLst>
          </p:cNvPr>
          <p:cNvGraphicFramePr>
            <a:graphicFrameLocks noChangeAspect="1"/>
          </p:cNvGraphicFramePr>
          <p:nvPr userDrawn="1">
            <p:extLst/>
          </p:nvPr>
        </p:nvGraphicFramePr>
        <p:xfrm>
          <a:off x="9465204" y="406400"/>
          <a:ext cx="2346325" cy="682625"/>
        </p:xfrm>
        <a:graphic>
          <a:graphicData uri="http://schemas.openxmlformats.org/presentationml/2006/ole">
            <mc:AlternateContent xmlns:mc="http://schemas.openxmlformats.org/markup-compatibility/2006">
              <mc:Choice xmlns:v="urn:schemas-microsoft-com:vml" Requires="v">
                <p:oleObj spid="_x0000_s34825" name="CorelDRAW" r:id="rId5" imgW="3129840" imgH="910440" progId="">
                  <p:embed/>
                </p:oleObj>
              </mc:Choice>
              <mc:Fallback>
                <p:oleObj name="CorelDRAW" r:id="rId5" imgW="3129840" imgH="910440" progId="">
                  <p:embed/>
                  <p:pic>
                    <p:nvPicPr>
                      <p:cNvPr id="6" name="对象 5">
                        <a:extLst>
                          <a:ext uri="{FF2B5EF4-FFF2-40B4-BE49-F238E27FC236}">
                            <a16:creationId xmlns:a16="http://schemas.microsoft.com/office/drawing/2014/main" id="{6A2854A6-A384-450A-943A-2B604A186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204" y="406400"/>
                        <a:ext cx="2346325"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接连接符 3">
            <a:extLst>
              <a:ext uri="{FF2B5EF4-FFF2-40B4-BE49-F238E27FC236}">
                <a16:creationId xmlns:a16="http://schemas.microsoft.com/office/drawing/2014/main" id="{1F1D5B29-7097-4D69-8263-7CAF6437D25D}"/>
              </a:ext>
            </a:extLst>
          </p:cNvPr>
          <p:cNvCxnSpPr/>
          <p:nvPr userDrawn="1"/>
        </p:nvCxnSpPr>
        <p:spPr>
          <a:xfrm>
            <a:off x="537644" y="1089025"/>
            <a:ext cx="76580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6F49917-EEFF-4AEA-8933-0B4C838152E6}"/>
              </a:ext>
            </a:extLst>
          </p:cNvPr>
          <p:cNvCxnSpPr>
            <a:cxnSpLocks/>
          </p:cNvCxnSpPr>
          <p:nvPr userDrawn="1"/>
        </p:nvCxnSpPr>
        <p:spPr>
          <a:xfrm>
            <a:off x="9465204" y="1089025"/>
            <a:ext cx="2346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097A3DD-BDE3-40B1-BF70-234DC0ABBCFC}"/>
              </a:ext>
            </a:extLst>
          </p:cNvPr>
          <p:cNvCxnSpPr>
            <a:cxnSpLocks/>
          </p:cNvCxnSpPr>
          <p:nvPr userDrawn="1"/>
        </p:nvCxnSpPr>
        <p:spPr>
          <a:xfrm>
            <a:off x="0" y="639958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29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中英文欣旺达">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userDrawn="1">
            <p:extLst/>
          </p:nvPr>
        </p:nvGraphicFramePr>
        <p:xfrm>
          <a:off x="10176405" y="254411"/>
          <a:ext cx="1792731" cy="521566"/>
        </p:xfrm>
        <a:graphic>
          <a:graphicData uri="http://schemas.openxmlformats.org/presentationml/2006/ole">
            <mc:AlternateContent xmlns:mc="http://schemas.openxmlformats.org/markup-compatibility/2006">
              <mc:Choice xmlns:v="urn:schemas-microsoft-com:vml" Requires="v">
                <p:oleObj spid="_x0000_s35849" name="CorelDRAW" r:id="rId3" imgW="3129840" imgH="910440" progId="">
                  <p:embed/>
                </p:oleObj>
              </mc:Choice>
              <mc:Fallback>
                <p:oleObj name="CorelDRAW" r:id="rId3" imgW="3129840" imgH="910440" progId="">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405" y="254411"/>
                        <a:ext cx="1792731" cy="521566"/>
                      </a:xfrm>
                      <a:prstGeom prst="rect">
                        <a:avLst/>
                      </a:prstGeom>
                      <a:noFill/>
                      <a:extLst/>
                    </p:spPr>
                  </p:pic>
                </p:oleObj>
              </mc:Fallback>
            </mc:AlternateContent>
          </a:graphicData>
        </a:graphic>
      </p:graphicFrame>
      <p:cxnSp>
        <p:nvCxnSpPr>
          <p:cNvPr id="5" name="直接连接符 4">
            <a:extLst>
              <a:ext uri="{FF2B5EF4-FFF2-40B4-BE49-F238E27FC236}">
                <a16:creationId xmlns:a16="http://schemas.microsoft.com/office/drawing/2014/main" id="{AA58B504-3D1E-416B-8E7C-04DBCD0131F4}"/>
              </a:ext>
            </a:extLst>
          </p:cNvPr>
          <p:cNvCxnSpPr>
            <a:cxnSpLocks/>
          </p:cNvCxnSpPr>
          <p:nvPr userDrawn="1"/>
        </p:nvCxnSpPr>
        <p:spPr>
          <a:xfrm>
            <a:off x="139700" y="839477"/>
            <a:ext cx="994780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日期占位符 2">
            <a:extLst>
              <a:ext uri="{FF2B5EF4-FFF2-40B4-BE49-F238E27FC236}">
                <a16:creationId xmlns:a16="http://schemas.microsoft.com/office/drawing/2014/main" id="{D127B5BE-9B54-4B30-B75E-7CC1BD818A81}"/>
              </a:ext>
            </a:extLst>
          </p:cNvPr>
          <p:cNvSpPr txBox="1">
            <a:spLocks/>
          </p:cNvSpPr>
          <p:nvPr userDrawn="1"/>
        </p:nvSpPr>
        <p:spPr>
          <a:xfrm>
            <a:off x="11603704" y="6265782"/>
            <a:ext cx="415649" cy="358613"/>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                                     </a:t>
            </a:r>
            <a:fld id="{92F0CF69-59C2-437C-9E7A-03D1D260492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81415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统一通用部分">
    <p:spTree>
      <p:nvGrpSpPr>
        <p:cNvPr id="1" name=""/>
        <p:cNvGrpSpPr/>
        <p:nvPr/>
      </p:nvGrpSpPr>
      <p:grpSpPr>
        <a:xfrm>
          <a:off x="0" y="0"/>
          <a:ext cx="0" cy="0"/>
          <a:chOff x="0" y="0"/>
          <a:chExt cx="0" cy="0"/>
        </a:xfrm>
      </p:grpSpPr>
      <p:sp>
        <p:nvSpPr>
          <p:cNvPr id="9"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10" name="页脚占位符 3"/>
          <p:cNvSpPr txBox="1">
            <a:spLocks/>
          </p:cNvSpPr>
          <p:nvPr userDrawn="1"/>
        </p:nvSpPr>
        <p:spPr>
          <a:xfrm>
            <a:off x="371475"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srgbClr val="56595A"/>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666612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一般通用">
    <p:spTree>
      <p:nvGrpSpPr>
        <p:cNvPr id="1" name=""/>
        <p:cNvGrpSpPr/>
        <p:nvPr/>
      </p:nvGrpSpPr>
      <p:grpSpPr>
        <a:xfrm>
          <a:off x="0" y="0"/>
          <a:ext cx="0" cy="0"/>
          <a:chOff x="0" y="0"/>
          <a:chExt cx="0" cy="0"/>
        </a:xfrm>
      </p:grpSpPr>
      <p:sp>
        <p:nvSpPr>
          <p:cNvPr id="7" name="页脚占位符 3"/>
          <p:cNvSpPr txBox="1">
            <a:spLocks/>
          </p:cNvSpPr>
          <p:nvPr userDrawn="1"/>
        </p:nvSpPr>
        <p:spPr>
          <a:xfrm>
            <a:off x="148177" y="6360424"/>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rPr>
              <a:t>Sunwoda Electronic Co., Ltd.</a:t>
            </a:r>
            <a:endParaRPr kumimoji="0" lang="zh-CN" altLang="en-US" sz="1800" b="0" i="0" u="none" strike="noStrike" kern="1200" cap="none" spc="0" normalizeH="0" baseline="0" noProof="0" dirty="0">
              <a:ln>
                <a:noFill/>
              </a:ln>
              <a:solidFill>
                <a:prstClr val="white">
                  <a:lumMod val="65000"/>
                </a:prstClr>
              </a:solidFill>
              <a:effectLst/>
              <a:uLnTx/>
              <a:uFillTx/>
              <a:latin typeface="Arial" panose="020B0604020202020204"/>
              <a:ea typeface="黑体" panose="02010609060101010101" pitchFamily="49" charset="-122"/>
              <a:cs typeface="+mn-cs"/>
            </a:endParaRPr>
          </a:p>
        </p:txBody>
      </p:sp>
      <p:sp>
        <p:nvSpPr>
          <p:cNvPr id="8" name="灯片编号占位符 5"/>
          <p:cNvSpPr txBox="1">
            <a:spLocks/>
          </p:cNvSpPr>
          <p:nvPr userDrawn="1"/>
        </p:nvSpPr>
        <p:spPr>
          <a:xfrm>
            <a:off x="8763000" y="636042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rPr>
              <a:t>Page </a:t>
            </a: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430363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616160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312544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727144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2701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7978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21790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782517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899248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689983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148460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874414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081035-D41C-4FE5-83F6-08F87D66DE6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384531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177118" y="100014"/>
            <a:ext cx="8572500" cy="706437"/>
          </a:xfrm>
        </p:spPr>
        <p:txBody>
          <a:bodyPr/>
          <a:lstStyle/>
          <a:p>
            <a:r>
              <a:rPr lang="zh-CN" altLang="en-US"/>
              <a:t>单击此处编辑母版标题样式</a:t>
            </a:r>
          </a:p>
        </p:txBody>
      </p:sp>
      <p:sp>
        <p:nvSpPr>
          <p:cNvPr id="3" name="表格占位符 2"/>
          <p:cNvSpPr>
            <a:spLocks noGrp="1"/>
          </p:cNvSpPr>
          <p:nvPr>
            <p:ph type="tbl" idx="1"/>
          </p:nvPr>
        </p:nvSpPr>
        <p:spPr>
          <a:xfrm>
            <a:off x="609600" y="1196976"/>
            <a:ext cx="10972800" cy="4968875"/>
          </a:xfrm>
        </p:spPr>
        <p:txBody>
          <a:bodyPr/>
          <a:lstStyle/>
          <a:p>
            <a:pPr lvl="0"/>
            <a:endParaRPr lang="zh-CN" altLang="en-US" noProof="0"/>
          </a:p>
        </p:txBody>
      </p:sp>
      <p:sp>
        <p:nvSpPr>
          <p:cNvPr id="4"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48E0FA-A40F-413C-BA8E-7F0B47CF523F}"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468463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1" y="100014"/>
            <a:ext cx="11140017" cy="60658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7"/>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5EB2BD-9544-42A8-B06B-CCBF665BF57E}" type="slidenum">
              <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64014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496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701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389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7422A-EB9B-41D3-BEE9-6B0438AC5404}" type="datetimeFigureOut">
              <a:rPr lang="zh-CN" altLang="en-US" smtClean="0">
                <a:solidFill>
                  <a:prstClr val="black">
                    <a:tint val="75000"/>
                  </a:prstClr>
                </a:solidFill>
              </a:rPr>
              <a:pPr/>
              <a:t>2019/4/19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F978F-9E3E-4F9D-8872-778479ADA87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317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1064241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902737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07422A-EB9B-41D3-BEE9-6B0438AC54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2019/4/19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2F978F-9E3E-4F9D-8872-778479ADA87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6290380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11.bin"/><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1.wmf"/><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6.wmf"/><Relationship Id="rId5" Type="http://schemas.openxmlformats.org/officeDocument/2006/relationships/oleObject" Target="../embeddings/oleObject14.bin"/><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package" Target="../embeddings/Microsoft_Visio_Drawing1.vsdx"/><Relationship Id="rId5" Type="http://schemas.openxmlformats.org/officeDocument/2006/relationships/image" Target="../media/image27.emf"/><Relationship Id="rId4" Type="http://schemas.openxmlformats.org/officeDocument/2006/relationships/package" Target="../embeddings/Microsoft_Visio_Drawing.vsdx"/></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package" Target="../embeddings/Microsoft_Visio_Drawing2.vsdx"/><Relationship Id="rId7" Type="http://schemas.openxmlformats.org/officeDocument/2006/relationships/package" Target="../embeddings/Microsoft_Visio_Drawing4.vsdx"/><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1.emf"/><Relationship Id="rId5" Type="http://schemas.openxmlformats.org/officeDocument/2006/relationships/package" Target="../embeddings/Microsoft_Visio_Drawing3.vsdx"/><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4.wmf"/><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9.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23.bin"/></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7.png"/><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44.emf"/><Relationship Id="rId5" Type="http://schemas.openxmlformats.org/officeDocument/2006/relationships/oleObject" Target="../embeddings/oleObject25.bin"/><Relationship Id="rId4" Type="http://schemas.openxmlformats.org/officeDocument/2006/relationships/image" Target="../media/image48.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26.bin"/><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47.emf"/><Relationship Id="rId5" Type="http://schemas.openxmlformats.org/officeDocument/2006/relationships/oleObject" Target="../embeddings/oleObject28.bin"/><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vmlDrawing" Target="../drawings/vmlDrawing21.vml"/><Relationship Id="rId5" Type="http://schemas.openxmlformats.org/officeDocument/2006/relationships/image" Target="../media/image49.wmf"/><Relationship Id="rId4" Type="http://schemas.openxmlformats.org/officeDocument/2006/relationships/oleObject" Target="../embeddings/oleObject30.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vmlDrawing" Target="../drawings/vmlDrawing22.vml"/><Relationship Id="rId5" Type="http://schemas.openxmlformats.org/officeDocument/2006/relationships/image" Target="../media/image50.emf"/><Relationship Id="rId4" Type="http://schemas.openxmlformats.org/officeDocument/2006/relationships/oleObject" Target="../embeddings/oleObject3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6.xml"/><Relationship Id="rId7" Type="http://schemas.openxmlformats.org/officeDocument/2006/relationships/image" Target="../media/image52.wmf"/><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oleObject" Target="../embeddings/oleObject33.bin"/><Relationship Id="rId5" Type="http://schemas.openxmlformats.org/officeDocument/2006/relationships/image" Target="../media/image51.emf"/><Relationship Id="rId4" Type="http://schemas.openxmlformats.org/officeDocument/2006/relationships/oleObject" Target="../embeddings/oleObject32.bin"/><Relationship Id="rId9" Type="http://schemas.openxmlformats.org/officeDocument/2006/relationships/image" Target="../media/image53.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vmlDrawing" Target="../drawings/vmlDrawing24.vml"/><Relationship Id="rId5" Type="http://schemas.openxmlformats.org/officeDocument/2006/relationships/image" Target="../media/image54.emf"/><Relationship Id="rId4" Type="http://schemas.openxmlformats.org/officeDocument/2006/relationships/oleObject" Target="../embeddings/oleObject35.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8.xml"/><Relationship Id="rId7" Type="http://schemas.openxmlformats.org/officeDocument/2006/relationships/image" Target="../media/image56.wmf"/><Relationship Id="rId2" Type="http://schemas.openxmlformats.org/officeDocument/2006/relationships/slideLayout" Target="../slideLayouts/slideLayout19.xml"/><Relationship Id="rId1" Type="http://schemas.openxmlformats.org/officeDocument/2006/relationships/vmlDrawing" Target="../drawings/vmlDrawing25.vml"/><Relationship Id="rId6" Type="http://schemas.openxmlformats.org/officeDocument/2006/relationships/oleObject" Target="../embeddings/oleObject37.bin"/><Relationship Id="rId5" Type="http://schemas.openxmlformats.org/officeDocument/2006/relationships/image" Target="../media/image55.emf"/><Relationship Id="rId4" Type="http://schemas.openxmlformats.org/officeDocument/2006/relationships/oleObject" Target="../embeddings/oleObject36.bin"/><Relationship Id="rId9" Type="http://schemas.openxmlformats.org/officeDocument/2006/relationships/image" Target="../media/image57.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9.xml"/><Relationship Id="rId7" Type="http://schemas.openxmlformats.org/officeDocument/2006/relationships/image" Target="../media/image59.emf"/><Relationship Id="rId2" Type="http://schemas.openxmlformats.org/officeDocument/2006/relationships/slideLayout" Target="../slideLayouts/slideLayout19.xml"/><Relationship Id="rId1" Type="http://schemas.openxmlformats.org/officeDocument/2006/relationships/vmlDrawing" Target="../drawings/vmlDrawing26.vml"/><Relationship Id="rId6" Type="http://schemas.openxmlformats.org/officeDocument/2006/relationships/oleObject" Target="../embeddings/oleObject40.bin"/><Relationship Id="rId11" Type="http://schemas.openxmlformats.org/officeDocument/2006/relationships/image" Target="../media/image61.emf"/><Relationship Id="rId5" Type="http://schemas.openxmlformats.org/officeDocument/2006/relationships/image" Target="../media/image58.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60.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3.wmf"/><Relationship Id="rId2" Type="http://schemas.openxmlformats.org/officeDocument/2006/relationships/slideLayout" Target="../slideLayouts/slideLayout19.xml"/><Relationship Id="rId1" Type="http://schemas.openxmlformats.org/officeDocument/2006/relationships/vmlDrawing" Target="../drawings/vmlDrawing27.vml"/><Relationship Id="rId6" Type="http://schemas.openxmlformats.org/officeDocument/2006/relationships/oleObject" Target="../embeddings/oleObject44.bin"/><Relationship Id="rId5" Type="http://schemas.openxmlformats.org/officeDocument/2006/relationships/image" Target="../media/image62.wmf"/><Relationship Id="rId4" Type="http://schemas.openxmlformats.org/officeDocument/2006/relationships/oleObject" Target="../embeddings/oleObject4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vmlDrawing" Target="../drawings/vmlDrawing28.vml"/><Relationship Id="rId5" Type="http://schemas.openxmlformats.org/officeDocument/2006/relationships/image" Target="../media/image64.emf"/><Relationship Id="rId4" Type="http://schemas.openxmlformats.org/officeDocument/2006/relationships/oleObject" Target="../embeddings/oleObject45.bin"/></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oleObject" Target="../embeddings/oleObject50.bin"/><Relationship Id="rId3" Type="http://schemas.openxmlformats.org/officeDocument/2006/relationships/notesSlide" Target="../notesSlides/notesSlide13.xml"/><Relationship Id="rId7" Type="http://schemas.openxmlformats.org/officeDocument/2006/relationships/oleObject" Target="../embeddings/oleObject47.bin"/><Relationship Id="rId12" Type="http://schemas.openxmlformats.org/officeDocument/2006/relationships/image" Target="../media/image68.wmf"/><Relationship Id="rId2" Type="http://schemas.openxmlformats.org/officeDocument/2006/relationships/slideLayout" Target="../slideLayouts/slideLayout19.xml"/><Relationship Id="rId1" Type="http://schemas.openxmlformats.org/officeDocument/2006/relationships/vmlDrawing" Target="../drawings/vmlDrawing29.vml"/><Relationship Id="rId6" Type="http://schemas.openxmlformats.org/officeDocument/2006/relationships/image" Target="../media/image65.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67.wmf"/><Relationship Id="rId4" Type="http://schemas.openxmlformats.org/officeDocument/2006/relationships/image" Target="../media/image70.png"/><Relationship Id="rId9" Type="http://schemas.openxmlformats.org/officeDocument/2006/relationships/oleObject" Target="../embeddings/oleObject48.bin"/><Relationship Id="rId14" Type="http://schemas.openxmlformats.org/officeDocument/2006/relationships/image" Target="../media/image69.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2.wmf"/><Relationship Id="rId2" Type="http://schemas.openxmlformats.org/officeDocument/2006/relationships/slideLayout" Target="../slideLayouts/slideLayout19.xml"/><Relationship Id="rId1" Type="http://schemas.openxmlformats.org/officeDocument/2006/relationships/vmlDrawing" Target="../drawings/vmlDrawing30.vml"/><Relationship Id="rId6" Type="http://schemas.openxmlformats.org/officeDocument/2006/relationships/oleObject" Target="../embeddings/oleObject52.bin"/><Relationship Id="rId5" Type="http://schemas.openxmlformats.org/officeDocument/2006/relationships/image" Target="../media/image71.emf"/><Relationship Id="rId4" Type="http://schemas.openxmlformats.org/officeDocument/2006/relationships/oleObject" Target="../embeddings/oleObject5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4.wmf"/><Relationship Id="rId2" Type="http://schemas.openxmlformats.org/officeDocument/2006/relationships/slideLayout" Target="../slideLayouts/slideLayout19.xml"/><Relationship Id="rId1" Type="http://schemas.openxmlformats.org/officeDocument/2006/relationships/vmlDrawing" Target="../drawings/vmlDrawing31.vml"/><Relationship Id="rId6" Type="http://schemas.openxmlformats.org/officeDocument/2006/relationships/oleObject" Target="../embeddings/oleObject54.bin"/><Relationship Id="rId5" Type="http://schemas.openxmlformats.org/officeDocument/2006/relationships/image" Target="../media/image73.wmf"/><Relationship Id="rId4" Type="http://schemas.openxmlformats.org/officeDocument/2006/relationships/oleObject" Target="../embeddings/oleObject5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vmlDrawing" Target="../drawings/vmlDrawing32.vml"/><Relationship Id="rId5" Type="http://schemas.openxmlformats.org/officeDocument/2006/relationships/image" Target="../media/image75.wmf"/><Relationship Id="rId4" Type="http://schemas.openxmlformats.org/officeDocument/2006/relationships/oleObject" Target="../embeddings/oleObject55.bin"/></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8.emf"/><Relationship Id="rId2" Type="http://schemas.openxmlformats.org/officeDocument/2006/relationships/slideLayout" Target="../slideLayouts/slideLayout19.xml"/><Relationship Id="rId1" Type="http://schemas.openxmlformats.org/officeDocument/2006/relationships/vmlDrawing" Target="../drawings/vmlDrawing33.vml"/><Relationship Id="rId6" Type="http://schemas.openxmlformats.org/officeDocument/2006/relationships/oleObject" Target="../embeddings/oleObject57.bin"/><Relationship Id="rId5" Type="http://schemas.openxmlformats.org/officeDocument/2006/relationships/image" Target="../media/image77.emf"/><Relationship Id="rId4" Type="http://schemas.openxmlformats.org/officeDocument/2006/relationships/oleObject" Target="../embeddings/oleObject56.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9.bin"/><Relationship Id="rId5" Type="http://schemas.openxmlformats.org/officeDocument/2006/relationships/image" Target="../media/image4.w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wmf"/><Relationship Id="rId10" Type="http://schemas.openxmlformats.org/officeDocument/2006/relationships/image" Target="../media/image8.emf"/><Relationship Id="rId4" Type="http://schemas.openxmlformats.org/officeDocument/2006/relationships/oleObject" Target="../embeddings/oleObject10.bin"/><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A415915-4FC8-4F54-9613-B4CAEC7AD06A}"/>
              </a:ext>
            </a:extLst>
          </p:cNvPr>
          <p:cNvSpPr txBox="1"/>
          <p:nvPr/>
        </p:nvSpPr>
        <p:spPr>
          <a:xfrm>
            <a:off x="1401856" y="1973344"/>
            <a:ext cx="10033516" cy="830997"/>
          </a:xfrm>
          <a:prstGeom prst="rect">
            <a:avLst/>
          </a:prstGeom>
          <a:noFill/>
        </p:spPr>
        <p:txBody>
          <a:bodyPr wrap="none" rtlCol="0">
            <a:spAutoFit/>
          </a:bodyPr>
          <a:lstStyle/>
          <a:p>
            <a:r>
              <a:rPr lang="zh-CN" altLang="en-US" sz="4800" b="1" dirty="0" smtClean="0">
                <a:solidFill>
                  <a:srgbClr val="002060"/>
                </a:solidFill>
                <a:cs typeface="+mn-ea"/>
                <a:sym typeface="+mn-lt"/>
              </a:rPr>
              <a:t>电动汽车动力电池管理系统核心算法</a:t>
            </a:r>
            <a:endParaRPr lang="zh-CN" altLang="en-US" sz="4800" b="1" dirty="0">
              <a:solidFill>
                <a:srgbClr val="002060"/>
              </a:solidFill>
              <a:cs typeface="+mn-ea"/>
              <a:sym typeface="+mn-lt"/>
            </a:endParaRPr>
          </a:p>
        </p:txBody>
      </p:sp>
      <p:sp>
        <p:nvSpPr>
          <p:cNvPr id="10" name="文本框 9">
            <a:extLst>
              <a:ext uri="{FF2B5EF4-FFF2-40B4-BE49-F238E27FC236}">
                <a16:creationId xmlns:a16="http://schemas.microsoft.com/office/drawing/2014/main" id="{62D0A963-5E41-4411-B928-3FD3CC5074DE}"/>
              </a:ext>
            </a:extLst>
          </p:cNvPr>
          <p:cNvSpPr txBox="1"/>
          <p:nvPr/>
        </p:nvSpPr>
        <p:spPr>
          <a:xfrm>
            <a:off x="2208812" y="741657"/>
            <a:ext cx="8419604" cy="523220"/>
          </a:xfrm>
          <a:prstGeom prst="rect">
            <a:avLst/>
          </a:prstGeom>
          <a:noFill/>
        </p:spPr>
        <p:txBody>
          <a:bodyPr wrap="square" rtlCol="0">
            <a:spAutoFit/>
          </a:bodyPr>
          <a:lstStyle/>
          <a:p>
            <a:r>
              <a:rPr lang="en-US" altLang="zh-CN" sz="2800" dirty="0" smtClean="0">
                <a:cs typeface="+mn-ea"/>
                <a:sym typeface="+mn-lt"/>
              </a:rPr>
              <a:t> </a:t>
            </a:r>
            <a:r>
              <a:rPr lang="zh-CN" altLang="en-US" sz="2800" dirty="0" smtClean="0">
                <a:cs typeface="+mn-ea"/>
                <a:sym typeface="+mn-lt"/>
              </a:rPr>
              <a:t>第十二届（深圳）新能源汽车核心电源技术研讨会</a:t>
            </a:r>
            <a:endParaRPr lang="zh-CN" altLang="en-US" sz="2800" dirty="0">
              <a:cs typeface="+mn-ea"/>
              <a:sym typeface="+mn-lt"/>
            </a:endParaRPr>
          </a:p>
        </p:txBody>
      </p:sp>
      <p:sp>
        <p:nvSpPr>
          <p:cNvPr id="5" name="文本框 4">
            <a:extLst>
              <a:ext uri="{FF2B5EF4-FFF2-40B4-BE49-F238E27FC236}">
                <a16:creationId xmlns:a16="http://schemas.microsoft.com/office/drawing/2014/main" id="{843338B1-81DB-46D0-86A7-89DD111DC0B5}"/>
              </a:ext>
            </a:extLst>
          </p:cNvPr>
          <p:cNvSpPr txBox="1"/>
          <p:nvPr/>
        </p:nvSpPr>
        <p:spPr>
          <a:xfrm>
            <a:off x="4660699" y="3512808"/>
            <a:ext cx="2698175" cy="523220"/>
          </a:xfrm>
          <a:prstGeom prst="rect">
            <a:avLst/>
          </a:prstGeom>
          <a:noFill/>
        </p:spPr>
        <p:txBody>
          <a:bodyPr wrap="none" rtlCol="0">
            <a:spAutoFit/>
          </a:bodyPr>
          <a:lstStyle/>
          <a:p>
            <a:r>
              <a:rPr lang="zh-CN" altLang="en-US" sz="2800" dirty="0" smtClean="0">
                <a:cs typeface="+mn-ea"/>
                <a:sym typeface="+mn-lt"/>
              </a:rPr>
              <a:t>报告人</a:t>
            </a:r>
            <a:r>
              <a:rPr lang="zh-CN" altLang="en-US" sz="2800" dirty="0">
                <a:cs typeface="+mn-ea"/>
                <a:sym typeface="+mn-lt"/>
              </a:rPr>
              <a:t>：姜久春</a:t>
            </a:r>
            <a:endParaRPr lang="en-US" altLang="zh-CN" sz="2800" dirty="0">
              <a:cs typeface="+mn-ea"/>
              <a:sym typeface="+mn-lt"/>
            </a:endParaRPr>
          </a:p>
        </p:txBody>
      </p:sp>
      <p:sp>
        <p:nvSpPr>
          <p:cNvPr id="13" name="文本框 12">
            <a:extLst>
              <a:ext uri="{FF2B5EF4-FFF2-40B4-BE49-F238E27FC236}">
                <a16:creationId xmlns:a16="http://schemas.microsoft.com/office/drawing/2014/main" id="{011D104A-9765-4DD2-A1F8-AE4073857840}"/>
              </a:ext>
            </a:extLst>
          </p:cNvPr>
          <p:cNvSpPr txBox="1"/>
          <p:nvPr/>
        </p:nvSpPr>
        <p:spPr>
          <a:xfrm>
            <a:off x="4660699" y="4442702"/>
            <a:ext cx="3005951" cy="400110"/>
          </a:xfrm>
          <a:prstGeom prst="rect">
            <a:avLst/>
          </a:prstGeom>
          <a:noFill/>
        </p:spPr>
        <p:txBody>
          <a:bodyPr wrap="none" rtlCol="0">
            <a:spAutoFit/>
          </a:bodyPr>
          <a:lstStyle/>
          <a:p>
            <a:r>
              <a:rPr lang="zh-CN" altLang="en-US" sz="2000" dirty="0" smtClean="0">
                <a:cs typeface="+mn-ea"/>
                <a:sym typeface="+mn-lt"/>
              </a:rPr>
              <a:t>欣旺达</a:t>
            </a:r>
            <a:r>
              <a:rPr lang="zh-CN" altLang="en-US" sz="2000" dirty="0">
                <a:cs typeface="+mn-ea"/>
                <a:sym typeface="+mn-lt"/>
              </a:rPr>
              <a:t>电子</a:t>
            </a:r>
            <a:r>
              <a:rPr lang="zh-CN" altLang="en-US" sz="2000" dirty="0" smtClean="0">
                <a:cs typeface="+mn-ea"/>
                <a:sym typeface="+mn-lt"/>
              </a:rPr>
              <a:t>股份有限公司</a:t>
            </a:r>
            <a:endParaRPr lang="en-US" altLang="zh-CN" sz="2000" dirty="0">
              <a:cs typeface="+mn-ea"/>
              <a:sym typeface="+mn-lt"/>
            </a:endParaRPr>
          </a:p>
        </p:txBody>
      </p:sp>
      <p:sp>
        <p:nvSpPr>
          <p:cNvPr id="2" name="矩形 1">
            <a:extLst>
              <a:ext uri="{FF2B5EF4-FFF2-40B4-BE49-F238E27FC236}">
                <a16:creationId xmlns:a16="http://schemas.microsoft.com/office/drawing/2014/main" id="{5F4D8E77-6601-4332-BBA8-773F1C653FD3}"/>
              </a:ext>
            </a:extLst>
          </p:cNvPr>
          <p:cNvSpPr/>
          <p:nvPr/>
        </p:nvSpPr>
        <p:spPr>
          <a:xfrm>
            <a:off x="5203135" y="5347655"/>
            <a:ext cx="3270704" cy="400110"/>
          </a:xfrm>
          <a:prstGeom prst="rect">
            <a:avLst/>
          </a:prstGeom>
        </p:spPr>
        <p:txBody>
          <a:bodyPr wrap="none">
            <a:spAutoFit/>
          </a:bodyPr>
          <a:lstStyle/>
          <a:p>
            <a:fld id="{26D0F356-282D-434A-8B8C-8C69C78EE187}" type="datetime2">
              <a:rPr lang="zh-CN" altLang="en-US" sz="2000">
                <a:cs typeface="+mn-ea"/>
                <a:sym typeface="+mn-lt"/>
              </a:rPr>
              <a:pPr/>
              <a:t>2019年4月19日</a:t>
            </a:fld>
            <a:endParaRPr lang="en-US" altLang="zh-CN" dirty="0">
              <a:cs typeface="+mn-ea"/>
              <a:sym typeface="+mn-lt"/>
            </a:endParaRPr>
          </a:p>
        </p:txBody>
      </p:sp>
    </p:spTree>
    <p:extLst>
      <p:ext uri="{BB962C8B-B14F-4D97-AF65-F5344CB8AC3E}">
        <p14:creationId xmlns:p14="http://schemas.microsoft.com/office/powerpoint/2010/main" val="2790141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F79538A3-67DB-4023-AB4C-3AD5A4BAEAA9}"/>
              </a:ext>
            </a:extLst>
          </p:cNvPr>
          <p:cNvGraphicFramePr>
            <a:graphicFrameLocks noChangeAspect="1"/>
          </p:cNvGraphicFramePr>
          <p:nvPr>
            <p:extLst>
              <p:ext uri="{D42A27DB-BD31-4B8C-83A1-F6EECF244321}">
                <p14:modId xmlns:p14="http://schemas.microsoft.com/office/powerpoint/2010/main" val="1029655214"/>
              </p:ext>
            </p:extLst>
          </p:nvPr>
        </p:nvGraphicFramePr>
        <p:xfrm>
          <a:off x="1218447" y="5219582"/>
          <a:ext cx="9097367" cy="1073433"/>
        </p:xfrm>
        <a:graphic>
          <a:graphicData uri="http://schemas.openxmlformats.org/presentationml/2006/ole">
            <mc:AlternateContent xmlns:mc="http://schemas.openxmlformats.org/markup-compatibility/2006">
              <mc:Choice xmlns:v="urn:schemas-microsoft-com:vml" Requires="v">
                <p:oleObj spid="_x0000_s6192" name="Equation" r:id="rId3" imgW="4991040" imgH="736560" progId="Equation.DSMT4">
                  <p:embed/>
                </p:oleObj>
              </mc:Choice>
              <mc:Fallback>
                <p:oleObj name="Equation" r:id="rId3" imgW="4991040" imgH="736560" progId="Equation.DSMT4">
                  <p:embed/>
                  <p:pic>
                    <p:nvPicPr>
                      <p:cNvPr id="19" name="对象 18">
                        <a:extLst>
                          <a:ext uri="{FF2B5EF4-FFF2-40B4-BE49-F238E27FC236}">
                            <a16:creationId xmlns:a16="http://schemas.microsoft.com/office/drawing/2014/main" id="{A44FE916-C8EF-4500-94F4-A6DBF9E1348C}"/>
                          </a:ext>
                        </a:extLst>
                      </p:cNvPr>
                      <p:cNvPicPr>
                        <a:picLocks noChangeAspect="1" noChangeArrowheads="1"/>
                      </p:cNvPicPr>
                      <p:nvPr/>
                    </p:nvPicPr>
                    <p:blipFill>
                      <a:blip r:embed="rId4"/>
                      <a:srcRect/>
                      <a:stretch>
                        <a:fillRect/>
                      </a:stretch>
                    </p:blipFill>
                    <p:spPr bwMode="auto">
                      <a:xfrm>
                        <a:off x="1218447" y="5219582"/>
                        <a:ext cx="9097367" cy="1073433"/>
                      </a:xfrm>
                      <a:prstGeom prst="rect">
                        <a:avLst/>
                      </a:prstGeom>
                      <a:noFill/>
                    </p:spPr>
                  </p:pic>
                </p:oleObj>
              </mc:Fallback>
            </mc:AlternateContent>
          </a:graphicData>
        </a:graphic>
      </p:graphicFrame>
      <p:sp>
        <p:nvSpPr>
          <p:cNvPr id="5" name="文本框 4">
            <a:extLst>
              <a:ext uri="{FF2B5EF4-FFF2-40B4-BE49-F238E27FC236}">
                <a16:creationId xmlns:a16="http://schemas.microsoft.com/office/drawing/2014/main" id="{D1C4AD65-DF84-46E7-9135-F91C81F45167}"/>
              </a:ext>
            </a:extLst>
          </p:cNvPr>
          <p:cNvSpPr txBox="1"/>
          <p:nvPr/>
        </p:nvSpPr>
        <p:spPr>
          <a:xfrm>
            <a:off x="764663" y="1484784"/>
            <a:ext cx="4006221"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cs typeface="+mn-ea"/>
                <a:sym typeface="+mn-lt"/>
              </a:rPr>
              <a:t>基于</a:t>
            </a:r>
            <a:r>
              <a:rPr lang="en-US" altLang="zh-CN" dirty="0">
                <a:cs typeface="+mn-ea"/>
                <a:sym typeface="+mn-lt"/>
              </a:rPr>
              <a:t>EKF</a:t>
            </a:r>
            <a:r>
              <a:rPr lang="zh-CN" altLang="en-US" dirty="0">
                <a:cs typeface="+mn-ea"/>
                <a:sym typeface="+mn-lt"/>
              </a:rPr>
              <a:t>的电池模型参数在线辨识</a:t>
            </a:r>
          </a:p>
        </p:txBody>
      </p:sp>
      <p:sp>
        <p:nvSpPr>
          <p:cNvPr id="6" name="文本框 5">
            <a:extLst>
              <a:ext uri="{FF2B5EF4-FFF2-40B4-BE49-F238E27FC236}">
                <a16:creationId xmlns:a16="http://schemas.microsoft.com/office/drawing/2014/main" id="{E4546055-95F3-4D56-9B19-DCE818556361}"/>
              </a:ext>
            </a:extLst>
          </p:cNvPr>
          <p:cNvSpPr txBox="1"/>
          <p:nvPr/>
        </p:nvSpPr>
        <p:spPr>
          <a:xfrm>
            <a:off x="779533" y="4658479"/>
            <a:ext cx="3775327"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cs typeface="+mn-ea"/>
                <a:sym typeface="+mn-lt"/>
              </a:rPr>
              <a:t>基于</a:t>
            </a:r>
            <a:r>
              <a:rPr lang="en-US" altLang="zh-CN" dirty="0">
                <a:cs typeface="+mn-ea"/>
                <a:sym typeface="+mn-lt"/>
              </a:rPr>
              <a:t>EKF</a:t>
            </a:r>
            <a:r>
              <a:rPr lang="zh-CN" altLang="en-US" dirty="0">
                <a:cs typeface="+mn-ea"/>
                <a:sym typeface="+mn-lt"/>
              </a:rPr>
              <a:t>的电池</a:t>
            </a:r>
            <a:r>
              <a:rPr lang="en-US" altLang="zh-CN" dirty="0">
                <a:cs typeface="+mn-ea"/>
                <a:sym typeface="+mn-lt"/>
              </a:rPr>
              <a:t>SOC</a:t>
            </a:r>
            <a:r>
              <a:rPr lang="zh-CN" altLang="en-US" dirty="0">
                <a:cs typeface="+mn-ea"/>
                <a:sym typeface="+mn-lt"/>
              </a:rPr>
              <a:t>估计</a:t>
            </a:r>
          </a:p>
        </p:txBody>
      </p:sp>
      <p:pic>
        <p:nvPicPr>
          <p:cNvPr id="7" name="图片 6">
            <a:extLst>
              <a:ext uri="{FF2B5EF4-FFF2-40B4-BE49-F238E27FC236}">
                <a16:creationId xmlns:a16="http://schemas.microsoft.com/office/drawing/2014/main" id="{FCFE421C-9181-482F-B0A3-8EB02A2F7E04}"/>
              </a:ext>
            </a:extLst>
          </p:cNvPr>
          <p:cNvPicPr>
            <a:picLocks noChangeAspect="1"/>
          </p:cNvPicPr>
          <p:nvPr/>
        </p:nvPicPr>
        <p:blipFill>
          <a:blip r:embed="rId5"/>
          <a:stretch>
            <a:fillRect/>
          </a:stretch>
        </p:blipFill>
        <p:spPr>
          <a:xfrm>
            <a:off x="8805267" y="1454308"/>
            <a:ext cx="2202622" cy="1847595"/>
          </a:xfrm>
          <a:prstGeom prst="rect">
            <a:avLst/>
          </a:prstGeom>
        </p:spPr>
      </p:pic>
      <p:grpSp>
        <p:nvGrpSpPr>
          <p:cNvPr id="8" name="组合 7">
            <a:extLst>
              <a:ext uri="{FF2B5EF4-FFF2-40B4-BE49-F238E27FC236}">
                <a16:creationId xmlns:a16="http://schemas.microsoft.com/office/drawing/2014/main" id="{FCDD0DC9-D5FA-4E90-B3CA-4A7D30A633C7}"/>
              </a:ext>
            </a:extLst>
          </p:cNvPr>
          <p:cNvGrpSpPr/>
          <p:nvPr/>
        </p:nvGrpSpPr>
        <p:grpSpPr>
          <a:xfrm>
            <a:off x="6395894" y="1785890"/>
            <a:ext cx="2088232" cy="503694"/>
            <a:chOff x="6732240" y="2947227"/>
            <a:chExt cx="2088232" cy="503694"/>
          </a:xfrm>
        </p:grpSpPr>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1874BD35-09E1-4FC9-B2CB-772A48C7DEC0}"/>
                    </a:ext>
                  </a:extLst>
                </p:cNvPr>
                <p:cNvSpPr/>
                <p:nvPr/>
              </p:nvSpPr>
              <p:spPr>
                <a:xfrm>
                  <a:off x="6791920" y="3015453"/>
                  <a:ext cx="196887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sz="1600" b="0" i="1" smtClean="0">
                                <a:solidFill>
                                  <a:sysClr val="windowText" lastClr="000000"/>
                                </a:solidFill>
                                <a:latin typeface="Cambria Math" panose="02040503050406030204" pitchFamily="18" charset="0"/>
                                <a:cs typeface="+mn-ea"/>
                                <a:sym typeface="+mn-lt"/>
                              </a:rPr>
                            </m:ctrlPr>
                          </m:dPr>
                          <m:e>
                            <m:r>
                              <a:rPr lang="zh-CN" altLang="en-US" sz="1600" b="0" i="1" smtClean="0">
                                <a:solidFill>
                                  <a:sysClr val="windowText" lastClr="000000"/>
                                </a:solidFill>
                                <a:latin typeface="Cambria Math" panose="02040503050406030204" pitchFamily="18" charset="0"/>
                                <a:cs typeface="+mn-ea"/>
                                <a:sym typeface="+mn-lt"/>
                              </a:rPr>
                              <m:t>𝑋</m:t>
                            </m:r>
                            <m:r>
                              <a:rPr lang="zh-CN" altLang="en-US" sz="1600" b="0" i="1" smtClean="0">
                                <a:solidFill>
                                  <a:sysClr val="windowText" lastClr="000000"/>
                                </a:solidFill>
                                <a:latin typeface="Cambria Math" panose="02040503050406030204" pitchFamily="18" charset="0"/>
                                <a:cs typeface="+mn-ea"/>
                                <a:sym typeface="+mn-lt"/>
                              </a:rPr>
                              <m:t>(</m:t>
                            </m:r>
                            <m:r>
                              <a:rPr lang="zh-CN" altLang="en-US" sz="1600" b="0" i="1" smtClean="0">
                                <a:solidFill>
                                  <a:sysClr val="windowText" lastClr="000000"/>
                                </a:solidFill>
                                <a:latin typeface="Cambria Math" panose="02040503050406030204" pitchFamily="18" charset="0"/>
                                <a:cs typeface="+mn-ea"/>
                                <a:sym typeface="+mn-lt"/>
                              </a:rPr>
                              <m:t>𝑘</m:t>
                            </m:r>
                            <m:r>
                              <a:rPr lang="zh-CN" altLang="en-US" sz="1600" b="0" i="1" smtClean="0">
                                <a:solidFill>
                                  <a:sysClr val="windowText" lastClr="000000"/>
                                </a:solidFill>
                                <a:latin typeface="Cambria Math" panose="02040503050406030204" pitchFamily="18" charset="0"/>
                                <a:cs typeface="+mn-ea"/>
                                <a:sym typeface="+mn-lt"/>
                              </a:rPr>
                              <m:t>+1)=</m:t>
                            </m:r>
                            <m:sSub>
                              <m:sSubPr>
                                <m:ctrlPr>
                                  <a:rPr lang="zh-CN" altLang="en-US" sz="1600" b="0" i="1">
                                    <a:solidFill>
                                      <a:sysClr val="windowText" lastClr="000000"/>
                                    </a:solidFill>
                                    <a:latin typeface="Cambria Math" panose="02040503050406030204" pitchFamily="18" charset="0"/>
                                    <a:cs typeface="+mn-ea"/>
                                    <a:sym typeface="+mn-lt"/>
                                  </a:rPr>
                                </m:ctrlPr>
                              </m:sSubPr>
                              <m:e>
                                <m:r>
                                  <a:rPr lang="zh-CN" altLang="en-US" sz="1600" b="0" i="1" smtClean="0">
                                    <a:solidFill>
                                      <a:sysClr val="windowText" lastClr="000000"/>
                                    </a:solidFill>
                                    <a:latin typeface="Cambria Math" panose="02040503050406030204" pitchFamily="18" charset="0"/>
                                    <a:cs typeface="+mn-ea"/>
                                    <a:sym typeface="+mn-lt"/>
                                  </a:rPr>
                                  <m:t>𝐴</m:t>
                                </m:r>
                              </m:e>
                              <m:sub>
                                <m:r>
                                  <a:rPr lang="en-US" altLang="zh-CN" sz="1600" b="0" i="1" smtClean="0">
                                    <a:solidFill>
                                      <a:sysClr val="windowText" lastClr="000000"/>
                                    </a:solidFill>
                                    <a:latin typeface="Cambria Math" panose="02040503050406030204" pitchFamily="18" charset="0"/>
                                    <a:cs typeface="+mn-ea"/>
                                    <a:sym typeface="+mn-lt"/>
                                  </a:rPr>
                                  <m:t>𝐾</m:t>
                                </m:r>
                              </m:sub>
                            </m:sSub>
                            <m:r>
                              <a:rPr lang="zh-CN" altLang="en-US" sz="1600" b="0" i="1" smtClean="0">
                                <a:solidFill>
                                  <a:sysClr val="windowText" lastClr="000000"/>
                                </a:solidFill>
                                <a:latin typeface="Cambria Math" panose="02040503050406030204" pitchFamily="18" charset="0"/>
                                <a:cs typeface="+mn-ea"/>
                                <a:sym typeface="+mn-lt"/>
                              </a:rPr>
                              <m:t>𝑋</m:t>
                            </m:r>
                            <m:r>
                              <a:rPr lang="zh-CN" altLang="en-US" sz="1600" b="0" i="1" smtClean="0">
                                <a:solidFill>
                                  <a:sysClr val="windowText" lastClr="000000"/>
                                </a:solidFill>
                                <a:latin typeface="Cambria Math" panose="02040503050406030204" pitchFamily="18" charset="0"/>
                                <a:cs typeface="+mn-ea"/>
                                <a:sym typeface="+mn-lt"/>
                              </a:rPr>
                              <m:t>(</m:t>
                            </m:r>
                            <m:r>
                              <a:rPr lang="zh-CN" altLang="en-US" sz="1600" b="0" i="1" smtClean="0">
                                <a:solidFill>
                                  <a:sysClr val="windowText" lastClr="000000"/>
                                </a:solidFill>
                                <a:latin typeface="Cambria Math" panose="02040503050406030204" pitchFamily="18" charset="0"/>
                                <a:cs typeface="+mn-ea"/>
                                <a:sym typeface="+mn-lt"/>
                              </a:rPr>
                              <m:t>𝑘</m:t>
                            </m:r>
                          </m:e>
                        </m:d>
                      </m:oMath>
                    </m:oMathPara>
                  </a14:m>
                  <a:endParaRPr lang="zh-CN" altLang="en-US" sz="1600" b="0" dirty="0">
                    <a:solidFill>
                      <a:sysClr val="windowText" lastClr="000000"/>
                    </a:solidFill>
                    <a:cs typeface="+mn-ea"/>
                    <a:sym typeface="+mn-lt"/>
                  </a:endParaRPr>
                </a:p>
              </p:txBody>
            </p:sp>
          </mc:Choice>
          <mc:Fallback xmlns="">
            <p:sp>
              <p:nvSpPr>
                <p:cNvPr id="9" name="矩形 8">
                  <a:extLst>
                    <a:ext uri="{FF2B5EF4-FFF2-40B4-BE49-F238E27FC236}">
                      <a16:creationId xmlns:a16="http://schemas.microsoft.com/office/drawing/2014/main" id="{1874BD35-09E1-4FC9-B2CB-772A48C7DEC0}"/>
                    </a:ext>
                  </a:extLst>
                </p:cNvPr>
                <p:cNvSpPr>
                  <a:spLocks noRot="1" noChangeAspect="1" noMove="1" noResize="1" noEditPoints="1" noAdjustHandles="1" noChangeArrowheads="1" noChangeShapeType="1" noTextEdit="1"/>
                </p:cNvSpPr>
                <p:nvPr/>
              </p:nvSpPr>
              <p:spPr>
                <a:xfrm>
                  <a:off x="6791920" y="3015453"/>
                  <a:ext cx="1968872" cy="338554"/>
                </a:xfrm>
                <a:prstGeom prst="rect">
                  <a:avLst/>
                </a:prstGeom>
                <a:blipFill>
                  <a:blip r:embed="rId6"/>
                  <a:stretch>
                    <a:fillRect t="-107143" r="-21362" b="-169643"/>
                  </a:stretch>
                </a:blipFill>
              </p:spPr>
              <p:txBody>
                <a:bodyPr/>
                <a:lstStyle/>
                <a:p>
                  <a:r>
                    <a:rPr lang="zh-CN" altLang="en-US">
                      <a:noFill/>
                    </a:rPr>
                    <a:t> </a:t>
                  </a:r>
                </a:p>
              </p:txBody>
            </p:sp>
          </mc:Fallback>
        </mc:AlternateContent>
        <p:sp>
          <p:nvSpPr>
            <p:cNvPr id="10" name="椭圆 9">
              <a:extLst>
                <a:ext uri="{FF2B5EF4-FFF2-40B4-BE49-F238E27FC236}">
                  <a16:creationId xmlns:a16="http://schemas.microsoft.com/office/drawing/2014/main" id="{61AB2CEE-9C1F-4207-ADF4-8B1C83B8B61B}"/>
                </a:ext>
              </a:extLst>
            </p:cNvPr>
            <p:cNvSpPr/>
            <p:nvPr/>
          </p:nvSpPr>
          <p:spPr bwMode="auto">
            <a:xfrm>
              <a:off x="6732240" y="2947227"/>
              <a:ext cx="2088232" cy="503694"/>
            </a:xfrm>
            <a:prstGeom prst="ellipse">
              <a:avLst/>
            </a:prstGeom>
            <a:noFill/>
            <a:ln w="15875"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cs typeface="+mn-ea"/>
                <a:sym typeface="+mn-lt"/>
              </a:endParaRPr>
            </a:p>
          </p:txBody>
        </p:sp>
      </p:grpSp>
      <p:cxnSp>
        <p:nvCxnSpPr>
          <p:cNvPr id="11" name="直接连接符 10">
            <a:extLst>
              <a:ext uri="{FF2B5EF4-FFF2-40B4-BE49-F238E27FC236}">
                <a16:creationId xmlns:a16="http://schemas.microsoft.com/office/drawing/2014/main" id="{B5B0299A-E59B-4633-9CCE-E2B56EAAD5BF}"/>
              </a:ext>
            </a:extLst>
          </p:cNvPr>
          <p:cNvCxnSpPr>
            <a:cxnSpLocks/>
          </p:cNvCxnSpPr>
          <p:nvPr/>
        </p:nvCxnSpPr>
        <p:spPr bwMode="auto">
          <a:xfrm>
            <a:off x="689612" y="4488530"/>
            <a:ext cx="11004598" cy="0"/>
          </a:xfrm>
          <a:prstGeom prst="line">
            <a:avLst/>
          </a:prstGeom>
          <a:solidFill>
            <a:schemeClr val="accent1"/>
          </a:solidFill>
          <a:ln w="28575" cap="flat" cmpd="sng" algn="ctr">
            <a:solidFill>
              <a:schemeClr val="bg1">
                <a:lumMod val="50000"/>
              </a:schemeClr>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本框 11">
            <a:extLst>
              <a:ext uri="{FF2B5EF4-FFF2-40B4-BE49-F238E27FC236}">
                <a16:creationId xmlns:a16="http://schemas.microsoft.com/office/drawing/2014/main" id="{2F5AA609-B42B-4230-A67B-7AB0389C1D7A}"/>
              </a:ext>
            </a:extLst>
          </p:cNvPr>
          <p:cNvSpPr txBox="1"/>
          <p:nvPr/>
        </p:nvSpPr>
        <p:spPr>
          <a:xfrm>
            <a:off x="552452" y="938513"/>
            <a:ext cx="7410448"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cs typeface="+mn-ea"/>
                <a:sym typeface="+mn-lt"/>
              </a:rPr>
              <a:t>双扩展卡尔曼滤波</a:t>
            </a:r>
            <a:r>
              <a:rPr lang="en-US" altLang="zh-CN" sz="2400" b="1" dirty="0">
                <a:cs typeface="+mn-ea"/>
                <a:sym typeface="+mn-lt"/>
              </a:rPr>
              <a:t>-</a:t>
            </a:r>
            <a:r>
              <a:rPr lang="zh-CN" altLang="en-US" sz="2400" b="1" dirty="0">
                <a:cs typeface="+mn-ea"/>
                <a:sym typeface="+mn-lt"/>
              </a:rPr>
              <a:t>参数和</a:t>
            </a:r>
            <a:r>
              <a:rPr lang="en-US" altLang="zh-CN" sz="2400" b="1" dirty="0">
                <a:cs typeface="+mn-ea"/>
                <a:sym typeface="+mn-lt"/>
              </a:rPr>
              <a:t>SOC</a:t>
            </a:r>
            <a:r>
              <a:rPr lang="zh-CN" altLang="en-US" sz="2400" b="1" dirty="0">
                <a:cs typeface="+mn-ea"/>
                <a:sym typeface="+mn-lt"/>
              </a:rPr>
              <a:t>联合在线辨识</a:t>
            </a:r>
          </a:p>
        </p:txBody>
      </p:sp>
      <p:pic>
        <p:nvPicPr>
          <p:cNvPr id="14" name="图片 13">
            <a:extLst>
              <a:ext uri="{FF2B5EF4-FFF2-40B4-BE49-F238E27FC236}">
                <a16:creationId xmlns:a16="http://schemas.microsoft.com/office/drawing/2014/main" id="{8DD57A58-1F97-45F7-B7C4-A4ECDF3CCE0E}"/>
              </a:ext>
            </a:extLst>
          </p:cNvPr>
          <p:cNvPicPr>
            <a:picLocks noChangeAspect="1"/>
          </p:cNvPicPr>
          <p:nvPr/>
        </p:nvPicPr>
        <p:blipFill>
          <a:blip r:embed="rId7"/>
          <a:stretch>
            <a:fillRect/>
          </a:stretch>
        </p:blipFill>
        <p:spPr>
          <a:xfrm>
            <a:off x="6395894" y="3178990"/>
            <a:ext cx="5373367" cy="1036564"/>
          </a:xfrm>
          <a:prstGeom prst="rect">
            <a:avLst/>
          </a:prstGeom>
        </p:spPr>
      </p:pic>
      <p:sp>
        <p:nvSpPr>
          <p:cNvPr id="16" name="标题 8">
            <a:extLst>
              <a:ext uri="{FF2B5EF4-FFF2-40B4-BE49-F238E27FC236}">
                <a16:creationId xmlns:a16="http://schemas.microsoft.com/office/drawing/2014/main" id="{315BFF8B-53D6-4BCA-BD8C-155C117F7C1F}"/>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aphicFrame>
        <p:nvGraphicFramePr>
          <p:cNvPr id="15" name="对象 14">
            <a:extLst>
              <a:ext uri="{FF2B5EF4-FFF2-40B4-BE49-F238E27FC236}">
                <a16:creationId xmlns:a16="http://schemas.microsoft.com/office/drawing/2014/main" id="{DDB87ADB-64FD-4143-9F0B-C506DCBEE74A}"/>
              </a:ext>
            </a:extLst>
          </p:cNvPr>
          <p:cNvGraphicFramePr>
            <a:graphicFrameLocks/>
          </p:cNvGraphicFramePr>
          <p:nvPr>
            <p:extLst>
              <p:ext uri="{D42A27DB-BD31-4B8C-83A1-F6EECF244321}">
                <p14:modId xmlns:p14="http://schemas.microsoft.com/office/powerpoint/2010/main" val="1026875185"/>
              </p:ext>
            </p:extLst>
          </p:nvPr>
        </p:nvGraphicFramePr>
        <p:xfrm>
          <a:off x="422740" y="2101705"/>
          <a:ext cx="5917198" cy="2001570"/>
        </p:xfrm>
        <a:graphic>
          <a:graphicData uri="http://schemas.openxmlformats.org/presentationml/2006/ole">
            <mc:AlternateContent xmlns:mc="http://schemas.openxmlformats.org/markup-compatibility/2006">
              <mc:Choice xmlns:v="urn:schemas-microsoft-com:vml" Requires="v">
                <p:oleObj spid="_x0000_s6193" name="Equation" r:id="rId8" imgW="4457520" imgH="1447560" progId="Equation.DSMT4">
                  <p:embed/>
                </p:oleObj>
              </mc:Choice>
              <mc:Fallback>
                <p:oleObj name="Equation" r:id="rId8" imgW="4457520" imgH="1447560" progId="Equation.DSMT4">
                  <p:embed/>
                  <p:pic>
                    <p:nvPicPr>
                      <p:cNvPr id="0" name="Object 6"/>
                      <p:cNvPicPr>
                        <a:picLocks noChangeArrowheads="1"/>
                      </p:cNvPicPr>
                      <p:nvPr/>
                    </p:nvPicPr>
                    <p:blipFill>
                      <a:blip r:embed="rId9"/>
                      <a:srcRect/>
                      <a:stretch>
                        <a:fillRect/>
                      </a:stretch>
                    </p:blipFill>
                    <p:spPr bwMode="auto">
                      <a:xfrm>
                        <a:off x="422740" y="2101705"/>
                        <a:ext cx="5917198" cy="2001570"/>
                      </a:xfrm>
                      <a:prstGeom prst="rect">
                        <a:avLst/>
                      </a:prstGeom>
                      <a:noFill/>
                    </p:spPr>
                  </p:pic>
                </p:oleObj>
              </mc:Fallback>
            </mc:AlternateContent>
          </a:graphicData>
        </a:graphic>
      </p:graphicFrame>
    </p:spTree>
    <p:extLst>
      <p:ext uri="{BB962C8B-B14F-4D97-AF65-F5344CB8AC3E}">
        <p14:creationId xmlns:p14="http://schemas.microsoft.com/office/powerpoint/2010/main" val="1538182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a:extLst>
              <a:ext uri="{FF2B5EF4-FFF2-40B4-BE49-F238E27FC236}">
                <a16:creationId xmlns:a16="http://schemas.microsoft.com/office/drawing/2014/main" id="{483FC66C-3E81-4F94-AFE1-340C076A15BC}"/>
              </a:ext>
            </a:extLst>
          </p:cNvPr>
          <p:cNvGraphicFramePr>
            <a:graphicFrameLocks noChangeAspect="1"/>
          </p:cNvGraphicFramePr>
          <p:nvPr>
            <p:extLst>
              <p:ext uri="{D42A27DB-BD31-4B8C-83A1-F6EECF244321}">
                <p14:modId xmlns:p14="http://schemas.microsoft.com/office/powerpoint/2010/main" val="1636877470"/>
              </p:ext>
            </p:extLst>
          </p:nvPr>
        </p:nvGraphicFramePr>
        <p:xfrm>
          <a:off x="124923" y="2338502"/>
          <a:ext cx="5948816" cy="3429226"/>
        </p:xfrm>
        <a:graphic>
          <a:graphicData uri="http://schemas.openxmlformats.org/presentationml/2006/ole">
            <mc:AlternateContent xmlns:mc="http://schemas.openxmlformats.org/markup-compatibility/2006">
              <mc:Choice xmlns:v="urn:schemas-microsoft-com:vml" Requires="v">
                <p:oleObj spid="_x0000_s7213" name="Picture" r:id="rId3" imgW="6750720" imgH="3523680" progId="Word.Picture.8">
                  <p:embed/>
                </p:oleObj>
              </mc:Choice>
              <mc:Fallback>
                <p:oleObj name="Picture" r:id="rId3" imgW="6750720" imgH="3523680" progId="Word.Picture.8">
                  <p:embed/>
                  <p:pic>
                    <p:nvPicPr>
                      <p:cNvPr id="0" name="Object 1"/>
                      <p:cNvPicPr>
                        <a:picLocks noChangeAspect="1" noChangeArrowheads="1"/>
                      </p:cNvPicPr>
                      <p:nvPr/>
                    </p:nvPicPr>
                    <p:blipFill>
                      <a:blip r:embed="rId4"/>
                      <a:srcRect/>
                      <a:stretch>
                        <a:fillRect/>
                      </a:stretch>
                    </p:blipFill>
                    <p:spPr bwMode="auto">
                      <a:xfrm>
                        <a:off x="124923" y="2338502"/>
                        <a:ext cx="5948816" cy="3429226"/>
                      </a:xfrm>
                      <a:prstGeom prst="rect">
                        <a:avLst/>
                      </a:prstGeom>
                      <a:noFill/>
                    </p:spPr>
                  </p:pic>
                </p:oleObj>
              </mc:Fallback>
            </mc:AlternateContent>
          </a:graphicData>
        </a:graphic>
      </p:graphicFrame>
      <p:graphicFrame>
        <p:nvGraphicFramePr>
          <p:cNvPr id="5" name="对象 4">
            <a:extLst>
              <a:ext uri="{FF2B5EF4-FFF2-40B4-BE49-F238E27FC236}">
                <a16:creationId xmlns:a16="http://schemas.microsoft.com/office/drawing/2014/main" id="{733CB423-8AB2-4B23-AB5E-E518554DAA9A}"/>
              </a:ext>
            </a:extLst>
          </p:cNvPr>
          <p:cNvGraphicFramePr>
            <a:graphicFrameLocks noChangeAspect="1"/>
          </p:cNvGraphicFramePr>
          <p:nvPr>
            <p:extLst>
              <p:ext uri="{D42A27DB-BD31-4B8C-83A1-F6EECF244321}">
                <p14:modId xmlns:p14="http://schemas.microsoft.com/office/powerpoint/2010/main" val="3345982972"/>
              </p:ext>
            </p:extLst>
          </p:nvPr>
        </p:nvGraphicFramePr>
        <p:xfrm>
          <a:off x="6417163" y="2168297"/>
          <a:ext cx="5649914" cy="3429226"/>
        </p:xfrm>
        <a:graphic>
          <a:graphicData uri="http://schemas.openxmlformats.org/presentationml/2006/ole">
            <mc:AlternateContent xmlns:mc="http://schemas.openxmlformats.org/markup-compatibility/2006">
              <mc:Choice xmlns:v="urn:schemas-microsoft-com:vml" Requires="v">
                <p:oleObj spid="_x0000_s7214" name="Picture" r:id="rId5" imgW="4934108" imgH="2986634" progId="Word.Picture.8">
                  <p:embed/>
                </p:oleObj>
              </mc:Choice>
              <mc:Fallback>
                <p:oleObj name="Picture" r:id="rId5" imgW="4934108" imgH="2986634" progId="Word.Pictur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7163" y="2168297"/>
                        <a:ext cx="5649914" cy="3429226"/>
                      </a:xfrm>
                      <a:prstGeom prst="rect">
                        <a:avLst/>
                      </a:prstGeom>
                      <a:noFill/>
                    </p:spPr>
                  </p:pic>
                </p:oleObj>
              </mc:Fallback>
            </mc:AlternateContent>
          </a:graphicData>
        </a:graphic>
      </p:graphicFrame>
      <p:sp>
        <p:nvSpPr>
          <p:cNvPr id="6" name="文本框 5">
            <a:extLst>
              <a:ext uri="{FF2B5EF4-FFF2-40B4-BE49-F238E27FC236}">
                <a16:creationId xmlns:a16="http://schemas.microsoft.com/office/drawing/2014/main" id="{65BCF8B6-81DB-498D-BE5F-9A31EA1B560D}"/>
              </a:ext>
            </a:extLst>
          </p:cNvPr>
          <p:cNvSpPr txBox="1"/>
          <p:nvPr/>
        </p:nvSpPr>
        <p:spPr>
          <a:xfrm>
            <a:off x="552452" y="938513"/>
            <a:ext cx="7410448"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cs typeface="+mn-ea"/>
                <a:sym typeface="+mn-lt"/>
              </a:rPr>
              <a:t>双扩展卡尔曼滤波</a:t>
            </a:r>
            <a:r>
              <a:rPr lang="en-US" altLang="zh-CN" sz="2400" b="1" dirty="0">
                <a:cs typeface="+mn-ea"/>
                <a:sym typeface="+mn-lt"/>
              </a:rPr>
              <a:t>-</a:t>
            </a:r>
            <a:r>
              <a:rPr lang="zh-CN" altLang="en-US" sz="2400" b="1" dirty="0">
                <a:cs typeface="+mn-ea"/>
                <a:sym typeface="+mn-lt"/>
              </a:rPr>
              <a:t>参数和</a:t>
            </a:r>
            <a:r>
              <a:rPr lang="en-US" altLang="zh-CN" sz="2400" b="1" dirty="0">
                <a:cs typeface="+mn-ea"/>
                <a:sym typeface="+mn-lt"/>
              </a:rPr>
              <a:t>SOC</a:t>
            </a:r>
            <a:r>
              <a:rPr lang="zh-CN" altLang="en-US" sz="2400" b="1" dirty="0">
                <a:cs typeface="+mn-ea"/>
                <a:sym typeface="+mn-lt"/>
              </a:rPr>
              <a:t>联合在线辨识</a:t>
            </a:r>
          </a:p>
        </p:txBody>
      </p:sp>
      <p:sp>
        <p:nvSpPr>
          <p:cNvPr id="7" name="标题 8">
            <a:extLst>
              <a:ext uri="{FF2B5EF4-FFF2-40B4-BE49-F238E27FC236}">
                <a16:creationId xmlns:a16="http://schemas.microsoft.com/office/drawing/2014/main" id="{BD85D121-4E64-467C-9D44-EBE849B38C83}"/>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cxnSp>
        <p:nvCxnSpPr>
          <p:cNvPr id="8" name="直接连接符 7">
            <a:extLst>
              <a:ext uri="{FF2B5EF4-FFF2-40B4-BE49-F238E27FC236}">
                <a16:creationId xmlns:a16="http://schemas.microsoft.com/office/drawing/2014/main" id="{1D327C9C-CB9D-494C-B9C4-CABC9484BAD4}"/>
              </a:ext>
            </a:extLst>
          </p:cNvPr>
          <p:cNvCxnSpPr>
            <a:cxnSpLocks/>
          </p:cNvCxnSpPr>
          <p:nvPr/>
        </p:nvCxnSpPr>
        <p:spPr bwMode="auto">
          <a:xfrm>
            <a:off x="6299200" y="1983466"/>
            <a:ext cx="0" cy="4223657"/>
          </a:xfrm>
          <a:prstGeom prst="line">
            <a:avLst/>
          </a:prstGeom>
          <a:solidFill>
            <a:schemeClr val="accent1"/>
          </a:solidFill>
          <a:ln w="28575" cap="flat" cmpd="sng" algn="ctr">
            <a:solidFill>
              <a:schemeClr val="bg1">
                <a:lumMod val="50000"/>
              </a:schemeClr>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文本框 10">
            <a:extLst>
              <a:ext uri="{FF2B5EF4-FFF2-40B4-BE49-F238E27FC236}">
                <a16:creationId xmlns:a16="http://schemas.microsoft.com/office/drawing/2014/main" id="{3DF821CB-3CD4-47AE-B54A-5D5FC3C424BB}"/>
              </a:ext>
            </a:extLst>
          </p:cNvPr>
          <p:cNvSpPr txBox="1"/>
          <p:nvPr/>
        </p:nvSpPr>
        <p:spPr>
          <a:xfrm>
            <a:off x="867641" y="1646873"/>
            <a:ext cx="4006221"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cs typeface="+mn-ea"/>
                <a:sym typeface="+mn-lt"/>
              </a:rPr>
              <a:t>扩展卡尔曼滤波原理</a:t>
            </a:r>
          </a:p>
        </p:txBody>
      </p:sp>
      <p:sp>
        <p:nvSpPr>
          <p:cNvPr id="12" name="文本框 11">
            <a:extLst>
              <a:ext uri="{FF2B5EF4-FFF2-40B4-BE49-F238E27FC236}">
                <a16:creationId xmlns:a16="http://schemas.microsoft.com/office/drawing/2014/main" id="{D3250EE7-90A8-428F-8C76-EF3857A4E9F9}"/>
              </a:ext>
            </a:extLst>
          </p:cNvPr>
          <p:cNvSpPr txBox="1"/>
          <p:nvPr/>
        </p:nvSpPr>
        <p:spPr>
          <a:xfrm>
            <a:off x="6803984" y="1521134"/>
            <a:ext cx="4006221"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cs typeface="+mn-ea"/>
                <a:sym typeface="+mn-lt"/>
              </a:rPr>
              <a:t>双扩展卡尔曼滤波流程</a:t>
            </a:r>
          </a:p>
        </p:txBody>
      </p:sp>
    </p:spTree>
    <p:extLst>
      <p:ext uri="{BB962C8B-B14F-4D97-AF65-F5344CB8AC3E}">
        <p14:creationId xmlns:p14="http://schemas.microsoft.com/office/powerpoint/2010/main" val="2963828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6DFD1D-C5EC-4379-94AC-011BA91B31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92" b="3256"/>
          <a:stretch/>
        </p:blipFill>
        <p:spPr>
          <a:xfrm>
            <a:off x="3585460" y="2026605"/>
            <a:ext cx="2334167" cy="1536208"/>
          </a:xfrm>
          <a:prstGeom prst="rect">
            <a:avLst/>
          </a:prstGeom>
        </p:spPr>
      </p:pic>
      <p:sp>
        <p:nvSpPr>
          <p:cNvPr id="3" name="文本框 2">
            <a:extLst>
              <a:ext uri="{FF2B5EF4-FFF2-40B4-BE49-F238E27FC236}">
                <a16:creationId xmlns:a16="http://schemas.microsoft.com/office/drawing/2014/main" id="{2C56CB31-2817-4921-877B-489D6D24B4F3}"/>
              </a:ext>
            </a:extLst>
          </p:cNvPr>
          <p:cNvSpPr txBox="1"/>
          <p:nvPr/>
        </p:nvSpPr>
        <p:spPr>
          <a:xfrm>
            <a:off x="552452" y="938513"/>
            <a:ext cx="7410448"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cs typeface="+mn-ea"/>
                <a:sym typeface="+mn-lt"/>
              </a:rPr>
              <a:t>双扩展卡尔曼滤波在</a:t>
            </a:r>
            <a:r>
              <a:rPr lang="en-US" altLang="zh-CN" sz="2400" b="1" dirty="0">
                <a:cs typeface="+mn-ea"/>
                <a:sym typeface="+mn-lt"/>
              </a:rPr>
              <a:t>BMS</a:t>
            </a:r>
            <a:r>
              <a:rPr lang="zh-CN" altLang="en-US" sz="2400" b="1" dirty="0">
                <a:cs typeface="+mn-ea"/>
                <a:sym typeface="+mn-lt"/>
              </a:rPr>
              <a:t>中的开发实现</a:t>
            </a:r>
          </a:p>
        </p:txBody>
      </p:sp>
      <p:sp>
        <p:nvSpPr>
          <p:cNvPr id="4" name="标题 8">
            <a:extLst>
              <a:ext uri="{FF2B5EF4-FFF2-40B4-BE49-F238E27FC236}">
                <a16:creationId xmlns:a16="http://schemas.microsoft.com/office/drawing/2014/main" id="{5DF82665-3BE5-4FD0-859B-A9FB9D331EA1}"/>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aphicFrame>
        <p:nvGraphicFramePr>
          <p:cNvPr id="6" name="对象 5">
            <a:extLst>
              <a:ext uri="{FF2B5EF4-FFF2-40B4-BE49-F238E27FC236}">
                <a16:creationId xmlns:a16="http://schemas.microsoft.com/office/drawing/2014/main" id="{048D344C-C685-4639-9091-A86E5FADBE45}"/>
              </a:ext>
            </a:extLst>
          </p:cNvPr>
          <p:cNvGraphicFramePr>
            <a:graphicFrameLocks noChangeAspect="1"/>
          </p:cNvGraphicFramePr>
          <p:nvPr>
            <p:extLst>
              <p:ext uri="{D42A27DB-BD31-4B8C-83A1-F6EECF244321}">
                <p14:modId xmlns:p14="http://schemas.microsoft.com/office/powerpoint/2010/main" val="236338363"/>
              </p:ext>
            </p:extLst>
          </p:nvPr>
        </p:nvGraphicFramePr>
        <p:xfrm>
          <a:off x="102875" y="2196150"/>
          <a:ext cx="5678239" cy="3930161"/>
        </p:xfrm>
        <a:graphic>
          <a:graphicData uri="http://schemas.openxmlformats.org/presentationml/2006/ole">
            <mc:AlternateContent xmlns:mc="http://schemas.openxmlformats.org/markup-compatibility/2006">
              <mc:Choice xmlns:v="urn:schemas-microsoft-com:vml" Requires="v">
                <p:oleObj spid="_x0000_s16427" name="Visio" r:id="rId4" imgW="10096484" imgH="7143948" progId="Visio.Drawing.15">
                  <p:embed/>
                </p:oleObj>
              </mc:Choice>
              <mc:Fallback>
                <p:oleObj name="Visio" r:id="rId4" imgW="10096484" imgH="7143948"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5" y="2196150"/>
                        <a:ext cx="5678239" cy="3930161"/>
                      </a:xfrm>
                      <a:prstGeom prst="rect">
                        <a:avLst/>
                      </a:prstGeom>
                      <a:noFill/>
                    </p:spPr>
                  </p:pic>
                </p:oleObj>
              </mc:Fallback>
            </mc:AlternateContent>
          </a:graphicData>
        </a:graphic>
      </p:graphicFrame>
      <p:graphicFrame>
        <p:nvGraphicFramePr>
          <p:cNvPr id="8" name="对象 7">
            <a:extLst>
              <a:ext uri="{FF2B5EF4-FFF2-40B4-BE49-F238E27FC236}">
                <a16:creationId xmlns:a16="http://schemas.microsoft.com/office/drawing/2014/main" id="{2E123FE8-CA24-4D8F-B9AD-F2A1F57F84D2}"/>
              </a:ext>
            </a:extLst>
          </p:cNvPr>
          <p:cNvGraphicFramePr>
            <a:graphicFrameLocks noChangeAspect="1"/>
          </p:cNvGraphicFramePr>
          <p:nvPr>
            <p:extLst>
              <p:ext uri="{D42A27DB-BD31-4B8C-83A1-F6EECF244321}">
                <p14:modId xmlns:p14="http://schemas.microsoft.com/office/powerpoint/2010/main" val="2620292311"/>
              </p:ext>
            </p:extLst>
          </p:nvPr>
        </p:nvGraphicFramePr>
        <p:xfrm>
          <a:off x="6722749" y="2139535"/>
          <a:ext cx="5069203" cy="3388505"/>
        </p:xfrm>
        <a:graphic>
          <a:graphicData uri="http://schemas.openxmlformats.org/presentationml/2006/ole">
            <mc:AlternateContent xmlns:mc="http://schemas.openxmlformats.org/markup-compatibility/2006">
              <mc:Choice xmlns:v="urn:schemas-microsoft-com:vml" Requires="v">
                <p:oleObj spid="_x0000_s16428" name="Visio" r:id="rId6" imgW="3562276" imgH="2409788" progId="Visio.Drawing.15">
                  <p:embed/>
                </p:oleObj>
              </mc:Choice>
              <mc:Fallback>
                <p:oleObj name="Visio" r:id="rId6" imgW="3562276" imgH="2409788" progId="Visio.Drawing.1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749" y="2139535"/>
                        <a:ext cx="5069203" cy="3388505"/>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F31EFCCC-2D86-4525-8D97-FB1ABBBB756E}"/>
              </a:ext>
            </a:extLst>
          </p:cNvPr>
          <p:cNvSpPr txBox="1"/>
          <p:nvPr/>
        </p:nvSpPr>
        <p:spPr>
          <a:xfrm>
            <a:off x="827314" y="1595718"/>
            <a:ext cx="2114681" cy="400110"/>
          </a:xfrm>
          <a:prstGeom prst="rect">
            <a:avLst/>
          </a:prstGeom>
          <a:noFill/>
        </p:spPr>
        <p:txBody>
          <a:bodyPr wrap="none" rtlCol="0">
            <a:spAutoFit/>
          </a:bodyPr>
          <a:lstStyle/>
          <a:p>
            <a:pPr marL="342900" indent="-342900">
              <a:buFont typeface="Wingdings" panose="05000000000000000000" pitchFamily="2" charset="2"/>
              <a:buChar char="n"/>
            </a:pPr>
            <a:r>
              <a:rPr lang="en-US" altLang="zh-CN" sz="2000" dirty="0">
                <a:cs typeface="+mn-ea"/>
                <a:sym typeface="+mn-lt"/>
              </a:rPr>
              <a:t>BMS</a:t>
            </a:r>
            <a:r>
              <a:rPr lang="zh-CN" altLang="en-US" sz="2000" dirty="0">
                <a:cs typeface="+mn-ea"/>
                <a:sym typeface="+mn-lt"/>
              </a:rPr>
              <a:t>硬件结构</a:t>
            </a:r>
          </a:p>
        </p:txBody>
      </p:sp>
      <p:sp>
        <p:nvSpPr>
          <p:cNvPr id="10" name="文本框 9">
            <a:extLst>
              <a:ext uri="{FF2B5EF4-FFF2-40B4-BE49-F238E27FC236}">
                <a16:creationId xmlns:a16="http://schemas.microsoft.com/office/drawing/2014/main" id="{7F78A397-021C-4750-BC0E-772515F543E3}"/>
              </a:ext>
            </a:extLst>
          </p:cNvPr>
          <p:cNvSpPr txBox="1"/>
          <p:nvPr/>
        </p:nvSpPr>
        <p:spPr>
          <a:xfrm>
            <a:off x="6563092" y="1626495"/>
            <a:ext cx="2114681" cy="400110"/>
          </a:xfrm>
          <a:prstGeom prst="rect">
            <a:avLst/>
          </a:prstGeom>
          <a:noFill/>
        </p:spPr>
        <p:txBody>
          <a:bodyPr wrap="none" rtlCol="0">
            <a:spAutoFit/>
          </a:bodyPr>
          <a:lstStyle/>
          <a:p>
            <a:pPr marL="342900" indent="-342900">
              <a:buFont typeface="Wingdings" panose="05000000000000000000" pitchFamily="2" charset="2"/>
              <a:buChar char="n"/>
            </a:pPr>
            <a:r>
              <a:rPr lang="en-US" altLang="zh-CN" sz="2000" dirty="0">
                <a:cs typeface="+mn-ea"/>
                <a:sym typeface="+mn-lt"/>
              </a:rPr>
              <a:t>BMS</a:t>
            </a:r>
            <a:r>
              <a:rPr lang="zh-CN" altLang="en-US" sz="2000" dirty="0">
                <a:cs typeface="+mn-ea"/>
                <a:sym typeface="+mn-lt"/>
              </a:rPr>
              <a:t>软件结构</a:t>
            </a:r>
          </a:p>
        </p:txBody>
      </p:sp>
      <p:cxnSp>
        <p:nvCxnSpPr>
          <p:cNvPr id="11" name="直接连接符 10">
            <a:extLst>
              <a:ext uri="{FF2B5EF4-FFF2-40B4-BE49-F238E27FC236}">
                <a16:creationId xmlns:a16="http://schemas.microsoft.com/office/drawing/2014/main" id="{7D88C97C-61A9-4087-9A1E-594590F79AF1}"/>
              </a:ext>
            </a:extLst>
          </p:cNvPr>
          <p:cNvCxnSpPr>
            <a:cxnSpLocks/>
          </p:cNvCxnSpPr>
          <p:nvPr/>
        </p:nvCxnSpPr>
        <p:spPr bwMode="auto">
          <a:xfrm>
            <a:off x="6299200" y="1626495"/>
            <a:ext cx="0" cy="4580628"/>
          </a:xfrm>
          <a:prstGeom prst="line">
            <a:avLst/>
          </a:prstGeom>
          <a:solidFill>
            <a:schemeClr val="accent1"/>
          </a:solidFill>
          <a:ln w="28575" cap="flat" cmpd="sng" algn="ctr">
            <a:solidFill>
              <a:schemeClr val="bg1">
                <a:lumMod val="50000"/>
              </a:schemeClr>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文本框 12">
            <a:extLst>
              <a:ext uri="{FF2B5EF4-FFF2-40B4-BE49-F238E27FC236}">
                <a16:creationId xmlns:a16="http://schemas.microsoft.com/office/drawing/2014/main" id="{AD879092-6353-46BF-BA20-01F23D6CC5B4}"/>
              </a:ext>
            </a:extLst>
          </p:cNvPr>
          <p:cNvSpPr txBox="1"/>
          <p:nvPr/>
        </p:nvSpPr>
        <p:spPr>
          <a:xfrm>
            <a:off x="552452" y="2391690"/>
            <a:ext cx="1530352" cy="400110"/>
          </a:xfrm>
          <a:prstGeom prst="rect">
            <a:avLst/>
          </a:prstGeom>
          <a:noFill/>
        </p:spPr>
        <p:txBody>
          <a:bodyPr wrap="square" rtlCol="0">
            <a:spAutoFit/>
          </a:bodyPr>
          <a:lstStyle/>
          <a:p>
            <a:r>
              <a:rPr lang="zh-CN" altLang="en-US" sz="2000" dirty="0">
                <a:cs typeface="+mn-ea"/>
                <a:sym typeface="+mn-lt"/>
              </a:rPr>
              <a:t>主从一体</a:t>
            </a:r>
          </a:p>
        </p:txBody>
      </p:sp>
      <p:sp>
        <p:nvSpPr>
          <p:cNvPr id="14" name="矩形 13">
            <a:extLst>
              <a:ext uri="{FF2B5EF4-FFF2-40B4-BE49-F238E27FC236}">
                <a16:creationId xmlns:a16="http://schemas.microsoft.com/office/drawing/2014/main" id="{1CEF83FA-3ECC-445A-A22E-352B3D604F21}"/>
              </a:ext>
            </a:extLst>
          </p:cNvPr>
          <p:cNvSpPr/>
          <p:nvPr/>
        </p:nvSpPr>
        <p:spPr>
          <a:xfrm>
            <a:off x="6563092" y="3207657"/>
            <a:ext cx="1884215" cy="55154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949259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F45DB68C-92D6-4CB1-87E0-D3B21B295C9E}"/>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pSp>
        <p:nvGrpSpPr>
          <p:cNvPr id="16" name="组合 15">
            <a:extLst>
              <a:ext uri="{FF2B5EF4-FFF2-40B4-BE49-F238E27FC236}">
                <a16:creationId xmlns:a16="http://schemas.microsoft.com/office/drawing/2014/main" id="{F65D2FE9-BE0B-4A3E-8726-B0337A2F173C}"/>
              </a:ext>
            </a:extLst>
          </p:cNvPr>
          <p:cNvGrpSpPr/>
          <p:nvPr/>
        </p:nvGrpSpPr>
        <p:grpSpPr>
          <a:xfrm>
            <a:off x="606384" y="1365336"/>
            <a:ext cx="10627673" cy="5322456"/>
            <a:chOff x="606384" y="957687"/>
            <a:chExt cx="10627673" cy="5730105"/>
          </a:xfrm>
        </p:grpSpPr>
        <p:sp>
          <p:nvSpPr>
            <p:cNvPr id="12" name="矩形: 圆角 11">
              <a:extLst>
                <a:ext uri="{FF2B5EF4-FFF2-40B4-BE49-F238E27FC236}">
                  <a16:creationId xmlns:a16="http://schemas.microsoft.com/office/drawing/2014/main" id="{3F95B340-9DE7-42B2-AB4F-D15EAB6CDF31}"/>
                </a:ext>
              </a:extLst>
            </p:cNvPr>
            <p:cNvSpPr/>
            <p:nvPr/>
          </p:nvSpPr>
          <p:spPr>
            <a:xfrm>
              <a:off x="606384" y="1179863"/>
              <a:ext cx="3515673" cy="5476528"/>
            </a:xfrm>
            <a:prstGeom prst="roundRect">
              <a:avLst>
                <a:gd name="adj" fmla="val 5394"/>
              </a:avLst>
            </a:prstGeom>
            <a:noFill/>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cs typeface="+mn-ea"/>
                <a:sym typeface="+mn-lt"/>
              </a:endParaRPr>
            </a:p>
          </p:txBody>
        </p:sp>
        <p:graphicFrame>
          <p:nvGraphicFramePr>
            <p:cNvPr id="4" name="对象 3">
              <a:extLst>
                <a:ext uri="{FF2B5EF4-FFF2-40B4-BE49-F238E27FC236}">
                  <a16:creationId xmlns:a16="http://schemas.microsoft.com/office/drawing/2014/main" id="{D766BF0F-7B1B-4B71-84D4-4748FF9967B8}"/>
                </a:ext>
              </a:extLst>
            </p:cNvPr>
            <p:cNvGraphicFramePr>
              <a:graphicFrameLocks noChangeAspect="1"/>
            </p:cNvGraphicFramePr>
            <p:nvPr>
              <p:extLst>
                <p:ext uri="{D42A27DB-BD31-4B8C-83A1-F6EECF244321}">
                  <p14:modId xmlns:p14="http://schemas.microsoft.com/office/powerpoint/2010/main" val="3189027732"/>
                </p:ext>
              </p:extLst>
            </p:nvPr>
          </p:nvGraphicFramePr>
          <p:xfrm>
            <a:off x="711200" y="1404992"/>
            <a:ext cx="3236686" cy="5123007"/>
          </p:xfrm>
          <a:graphic>
            <a:graphicData uri="http://schemas.openxmlformats.org/presentationml/2006/ole">
              <mc:AlternateContent xmlns:mc="http://schemas.openxmlformats.org/markup-compatibility/2006">
                <mc:Choice xmlns:v="urn:schemas-microsoft-com:vml" Requires="v">
                  <p:oleObj spid="_x0000_s15424" name="Visio" r:id="rId3" imgW="2676339" imgH="4457621" progId="Visio.Drawing.15">
                    <p:embed/>
                  </p:oleObj>
                </mc:Choice>
                <mc:Fallback>
                  <p:oleObj name="Visio" r:id="rId3" imgW="2676339" imgH="445762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404992"/>
                          <a:ext cx="3236686" cy="5123007"/>
                        </a:xfrm>
                        <a:prstGeom prst="rect">
                          <a:avLst/>
                        </a:prstGeom>
                        <a:noFill/>
                      </p:spPr>
                    </p:pic>
                  </p:oleObj>
                </mc:Fallback>
              </mc:AlternateContent>
            </a:graphicData>
          </a:graphic>
        </p:graphicFrame>
        <p:graphicFrame>
          <p:nvGraphicFramePr>
            <p:cNvPr id="6" name="对象 5">
              <a:extLst>
                <a:ext uri="{FF2B5EF4-FFF2-40B4-BE49-F238E27FC236}">
                  <a16:creationId xmlns:a16="http://schemas.microsoft.com/office/drawing/2014/main" id="{9CD30E7F-7477-45E2-BD10-41A435EC664A}"/>
                </a:ext>
              </a:extLst>
            </p:cNvPr>
            <p:cNvGraphicFramePr>
              <a:graphicFrameLocks noChangeAspect="1"/>
            </p:cNvGraphicFramePr>
            <p:nvPr>
              <p:extLst>
                <p:ext uri="{D42A27DB-BD31-4B8C-83A1-F6EECF244321}">
                  <p14:modId xmlns:p14="http://schemas.microsoft.com/office/powerpoint/2010/main" val="601863554"/>
                </p:ext>
              </p:extLst>
            </p:nvPr>
          </p:nvGraphicFramePr>
          <p:xfrm>
            <a:off x="4781410" y="1629422"/>
            <a:ext cx="2629180" cy="4560005"/>
          </p:xfrm>
          <a:graphic>
            <a:graphicData uri="http://schemas.openxmlformats.org/presentationml/2006/ole">
              <mc:AlternateContent xmlns:mc="http://schemas.openxmlformats.org/markup-compatibility/2006">
                <mc:Choice xmlns:v="urn:schemas-microsoft-com:vml" Requires="v">
                  <p:oleObj spid="_x0000_s15425" name="Visio" r:id="rId5" imgW="1838404" imgH="3095640" progId="Visio.Drawing.15">
                    <p:embed/>
                  </p:oleObj>
                </mc:Choice>
                <mc:Fallback>
                  <p:oleObj name="Visio" r:id="rId5" imgW="1838404" imgH="3095640"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410" y="1629422"/>
                          <a:ext cx="2629180" cy="4560005"/>
                        </a:xfrm>
                        <a:prstGeom prst="rect">
                          <a:avLst/>
                        </a:prstGeom>
                        <a:noFill/>
                      </p:spPr>
                    </p:pic>
                  </p:oleObj>
                </mc:Fallback>
              </mc:AlternateContent>
            </a:graphicData>
          </a:graphic>
        </p:graphicFrame>
        <p:graphicFrame>
          <p:nvGraphicFramePr>
            <p:cNvPr id="8" name="对象 7">
              <a:extLst>
                <a:ext uri="{FF2B5EF4-FFF2-40B4-BE49-F238E27FC236}">
                  <a16:creationId xmlns:a16="http://schemas.microsoft.com/office/drawing/2014/main" id="{F748F977-0860-484E-BA78-64E06434D44F}"/>
                </a:ext>
              </a:extLst>
            </p:cNvPr>
            <p:cNvGraphicFramePr>
              <a:graphicFrameLocks noChangeAspect="1"/>
            </p:cNvGraphicFramePr>
            <p:nvPr>
              <p:extLst>
                <p:ext uri="{D42A27DB-BD31-4B8C-83A1-F6EECF244321}">
                  <p14:modId xmlns:p14="http://schemas.microsoft.com/office/powerpoint/2010/main" val="228486512"/>
                </p:ext>
              </p:extLst>
            </p:nvPr>
          </p:nvGraphicFramePr>
          <p:xfrm>
            <a:off x="8391575" y="1404992"/>
            <a:ext cx="2467881" cy="5186620"/>
          </p:xfrm>
          <a:graphic>
            <a:graphicData uri="http://schemas.openxmlformats.org/presentationml/2006/ole">
              <mc:AlternateContent xmlns:mc="http://schemas.openxmlformats.org/markup-compatibility/2006">
                <mc:Choice xmlns:v="urn:schemas-microsoft-com:vml" Requires="v">
                  <p:oleObj spid="_x0000_s15426" name="Visio" r:id="rId7" imgW="1847668" imgH="4162476" progId="Visio.Drawing.15">
                    <p:embed/>
                  </p:oleObj>
                </mc:Choice>
                <mc:Fallback>
                  <p:oleObj name="Visio" r:id="rId7" imgW="1847668" imgH="4162476" progId="Visio.Drawing.15">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575" y="1404992"/>
                          <a:ext cx="2467881" cy="5186620"/>
                        </a:xfrm>
                        <a:prstGeom prst="rect">
                          <a:avLst/>
                        </a:prstGeom>
                        <a:noFill/>
                      </p:spPr>
                    </p:pic>
                  </p:oleObj>
                </mc:Fallback>
              </mc:AlternateContent>
            </a:graphicData>
          </a:graphic>
        </p:graphicFrame>
        <p:sp>
          <p:nvSpPr>
            <p:cNvPr id="9" name="矩形 8">
              <a:extLst>
                <a:ext uri="{FF2B5EF4-FFF2-40B4-BE49-F238E27FC236}">
                  <a16:creationId xmlns:a16="http://schemas.microsoft.com/office/drawing/2014/main" id="{EC761056-D43D-45D3-A5A7-2BAA57605647}"/>
                </a:ext>
              </a:extLst>
            </p:cNvPr>
            <p:cNvSpPr/>
            <p:nvPr/>
          </p:nvSpPr>
          <p:spPr>
            <a:xfrm>
              <a:off x="1401867" y="981054"/>
              <a:ext cx="1800493" cy="397619"/>
            </a:xfrm>
            <a:prstGeom prst="rect">
              <a:avLst/>
            </a:prstGeom>
            <a:solidFill>
              <a:schemeClr val="bg1"/>
            </a:solidFill>
            <a:ln>
              <a:solidFill>
                <a:schemeClr val="tx1"/>
              </a:solidFill>
            </a:ln>
          </p:spPr>
          <p:txBody>
            <a:bodyPr wrap="none">
              <a:spAutoFit/>
            </a:bodyPr>
            <a:lstStyle/>
            <a:p>
              <a:r>
                <a:rPr lang="zh-CN" altLang="zh-CN" b="1" kern="100" dirty="0">
                  <a:cs typeface="+mn-ea"/>
                  <a:sym typeface="+mn-lt"/>
                </a:rPr>
                <a:t>算法的实现流程</a:t>
              </a:r>
              <a:endParaRPr lang="zh-CN" altLang="en-US" b="1" dirty="0">
                <a:cs typeface="+mn-ea"/>
                <a:sym typeface="+mn-lt"/>
              </a:endParaRPr>
            </a:p>
          </p:txBody>
        </p:sp>
        <p:sp>
          <p:nvSpPr>
            <p:cNvPr id="13" name="矩形: 圆角 12">
              <a:extLst>
                <a:ext uri="{FF2B5EF4-FFF2-40B4-BE49-F238E27FC236}">
                  <a16:creationId xmlns:a16="http://schemas.microsoft.com/office/drawing/2014/main" id="{4A451F12-6EF6-4878-9896-F771BC5BDBB4}"/>
                </a:ext>
              </a:extLst>
            </p:cNvPr>
            <p:cNvSpPr/>
            <p:nvPr/>
          </p:nvSpPr>
          <p:spPr>
            <a:xfrm>
              <a:off x="4474029" y="1179863"/>
              <a:ext cx="3248026" cy="5348136"/>
            </a:xfrm>
            <a:prstGeom prst="roundRect">
              <a:avLst>
                <a:gd name="adj" fmla="val 6326"/>
              </a:avLst>
            </a:prstGeom>
            <a:noFill/>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cs typeface="+mn-ea"/>
                <a:sym typeface="+mn-lt"/>
              </a:endParaRPr>
            </a:p>
          </p:txBody>
        </p:sp>
        <p:sp>
          <p:nvSpPr>
            <p:cNvPr id="14" name="矩形: 圆角 13">
              <a:extLst>
                <a:ext uri="{FF2B5EF4-FFF2-40B4-BE49-F238E27FC236}">
                  <a16:creationId xmlns:a16="http://schemas.microsoft.com/office/drawing/2014/main" id="{657AA320-9B4C-4D9E-B5BB-5A28B0357FEA}"/>
                </a:ext>
              </a:extLst>
            </p:cNvPr>
            <p:cNvSpPr/>
            <p:nvPr/>
          </p:nvSpPr>
          <p:spPr>
            <a:xfrm>
              <a:off x="8016976" y="1131059"/>
              <a:ext cx="3217081" cy="5556733"/>
            </a:xfrm>
            <a:prstGeom prst="roundRect">
              <a:avLst>
                <a:gd name="adj" fmla="val 6739"/>
              </a:avLst>
            </a:prstGeom>
            <a:noFill/>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cs typeface="+mn-ea"/>
                <a:sym typeface="+mn-lt"/>
              </a:endParaRPr>
            </a:p>
          </p:txBody>
        </p:sp>
        <p:sp>
          <p:nvSpPr>
            <p:cNvPr id="10" name="矩形 9">
              <a:extLst>
                <a:ext uri="{FF2B5EF4-FFF2-40B4-BE49-F238E27FC236}">
                  <a16:creationId xmlns:a16="http://schemas.microsoft.com/office/drawing/2014/main" id="{448F6B35-1AED-4612-AD30-FC12EE734FA2}"/>
                </a:ext>
              </a:extLst>
            </p:cNvPr>
            <p:cNvSpPr/>
            <p:nvPr/>
          </p:nvSpPr>
          <p:spPr>
            <a:xfrm>
              <a:off x="4938438" y="957687"/>
              <a:ext cx="2262158" cy="397619"/>
            </a:xfrm>
            <a:prstGeom prst="rect">
              <a:avLst/>
            </a:prstGeom>
            <a:solidFill>
              <a:schemeClr val="bg1"/>
            </a:solidFill>
            <a:ln>
              <a:solidFill>
                <a:schemeClr val="tx1"/>
              </a:solidFill>
            </a:ln>
          </p:spPr>
          <p:txBody>
            <a:bodyPr wrap="none">
              <a:spAutoFit/>
            </a:bodyPr>
            <a:lstStyle/>
            <a:p>
              <a:r>
                <a:rPr lang="zh-CN" altLang="en-US" b="1" kern="100" dirty="0">
                  <a:cs typeface="+mn-ea"/>
                  <a:sym typeface="+mn-lt"/>
                </a:rPr>
                <a:t>参数在线辨识子</a:t>
              </a:r>
              <a:r>
                <a:rPr lang="zh-CN" altLang="zh-CN" b="1" kern="100" dirty="0">
                  <a:cs typeface="+mn-ea"/>
                  <a:sym typeface="+mn-lt"/>
                </a:rPr>
                <a:t>流程</a:t>
              </a:r>
              <a:endParaRPr lang="zh-CN" altLang="en-US" b="1" dirty="0">
                <a:cs typeface="+mn-ea"/>
                <a:sym typeface="+mn-lt"/>
              </a:endParaRPr>
            </a:p>
          </p:txBody>
        </p:sp>
        <p:sp>
          <p:nvSpPr>
            <p:cNvPr id="11" name="矩形 10">
              <a:extLst>
                <a:ext uri="{FF2B5EF4-FFF2-40B4-BE49-F238E27FC236}">
                  <a16:creationId xmlns:a16="http://schemas.microsoft.com/office/drawing/2014/main" id="{1ED9C1C9-AE02-45C9-B5ED-48C89B3AEED1}"/>
                </a:ext>
              </a:extLst>
            </p:cNvPr>
            <p:cNvSpPr/>
            <p:nvPr/>
          </p:nvSpPr>
          <p:spPr>
            <a:xfrm>
              <a:off x="8714047" y="957687"/>
              <a:ext cx="1822935" cy="397619"/>
            </a:xfrm>
            <a:prstGeom prst="rect">
              <a:avLst/>
            </a:prstGeom>
            <a:solidFill>
              <a:schemeClr val="bg1"/>
            </a:solidFill>
            <a:ln>
              <a:solidFill>
                <a:schemeClr val="tx1"/>
              </a:solidFill>
            </a:ln>
          </p:spPr>
          <p:txBody>
            <a:bodyPr wrap="none">
              <a:spAutoFit/>
            </a:bodyPr>
            <a:lstStyle/>
            <a:p>
              <a:r>
                <a:rPr lang="en-US" altLang="zh-CN" b="1" kern="100" dirty="0">
                  <a:cs typeface="+mn-ea"/>
                  <a:sym typeface="+mn-lt"/>
                </a:rPr>
                <a:t>SOC</a:t>
              </a:r>
              <a:r>
                <a:rPr lang="zh-CN" altLang="en-US" b="1" kern="100" dirty="0">
                  <a:cs typeface="+mn-ea"/>
                  <a:sym typeface="+mn-lt"/>
                </a:rPr>
                <a:t>估计子</a:t>
              </a:r>
              <a:r>
                <a:rPr lang="zh-CN" altLang="zh-CN" b="1" kern="100" dirty="0">
                  <a:cs typeface="+mn-ea"/>
                  <a:sym typeface="+mn-lt"/>
                </a:rPr>
                <a:t>流程</a:t>
              </a:r>
              <a:endParaRPr lang="zh-CN" altLang="en-US" b="1" dirty="0">
                <a:cs typeface="+mn-ea"/>
                <a:sym typeface="+mn-lt"/>
              </a:endParaRPr>
            </a:p>
          </p:txBody>
        </p:sp>
      </p:grpSp>
      <p:sp>
        <p:nvSpPr>
          <p:cNvPr id="15" name="文本框 14">
            <a:extLst>
              <a:ext uri="{FF2B5EF4-FFF2-40B4-BE49-F238E27FC236}">
                <a16:creationId xmlns:a16="http://schemas.microsoft.com/office/drawing/2014/main" id="{D7C06388-54CC-4004-819C-7156B7BD3256}"/>
              </a:ext>
            </a:extLst>
          </p:cNvPr>
          <p:cNvSpPr txBox="1"/>
          <p:nvPr/>
        </p:nvSpPr>
        <p:spPr>
          <a:xfrm>
            <a:off x="311607" y="900930"/>
            <a:ext cx="7410448"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cs typeface="+mn-ea"/>
                <a:sym typeface="+mn-lt"/>
              </a:rPr>
              <a:t>双扩展卡尔曼滤波在</a:t>
            </a:r>
            <a:r>
              <a:rPr lang="en-US" altLang="zh-CN" sz="2400" b="1" dirty="0">
                <a:cs typeface="+mn-ea"/>
                <a:sym typeface="+mn-lt"/>
              </a:rPr>
              <a:t>BMS</a:t>
            </a:r>
            <a:r>
              <a:rPr lang="zh-CN" altLang="en-US" sz="2400" b="1" dirty="0">
                <a:cs typeface="+mn-ea"/>
                <a:sym typeface="+mn-lt"/>
              </a:rPr>
              <a:t>中的开发实现</a:t>
            </a:r>
          </a:p>
        </p:txBody>
      </p:sp>
    </p:spTree>
    <p:extLst>
      <p:ext uri="{BB962C8B-B14F-4D97-AF65-F5344CB8AC3E}">
        <p14:creationId xmlns:p14="http://schemas.microsoft.com/office/powerpoint/2010/main" val="1413118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FD17379D-8B33-4E98-8352-33D04561269C}"/>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aphicFrame>
        <p:nvGraphicFramePr>
          <p:cNvPr id="4" name="对象 3">
            <a:extLst>
              <a:ext uri="{FF2B5EF4-FFF2-40B4-BE49-F238E27FC236}">
                <a16:creationId xmlns:a16="http://schemas.microsoft.com/office/drawing/2014/main" id="{45CEC184-5520-4906-8F29-62CF83955C46}"/>
              </a:ext>
            </a:extLst>
          </p:cNvPr>
          <p:cNvGraphicFramePr>
            <a:graphicFrameLocks noChangeAspect="1"/>
          </p:cNvGraphicFramePr>
          <p:nvPr>
            <p:extLst>
              <p:ext uri="{D42A27DB-BD31-4B8C-83A1-F6EECF244321}">
                <p14:modId xmlns:p14="http://schemas.microsoft.com/office/powerpoint/2010/main" val="3566792025"/>
              </p:ext>
            </p:extLst>
          </p:nvPr>
        </p:nvGraphicFramePr>
        <p:xfrm>
          <a:off x="451186" y="1649028"/>
          <a:ext cx="3773715" cy="2307495"/>
        </p:xfrm>
        <a:graphic>
          <a:graphicData uri="http://schemas.openxmlformats.org/presentationml/2006/ole">
            <mc:AlternateContent xmlns:mc="http://schemas.openxmlformats.org/markup-compatibility/2006">
              <mc:Choice xmlns:v="urn:schemas-microsoft-com:vml" Requires="v">
                <p:oleObj spid="_x0000_s14442" name="Picture" r:id="rId3" imgW="6913533" imgH="4246407" progId="Word.Picture.8">
                  <p:embed/>
                </p:oleObj>
              </mc:Choice>
              <mc:Fallback>
                <p:oleObj name="Picture" r:id="rId3" imgW="6913533" imgH="4246407"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86" y="1649028"/>
                        <a:ext cx="3773715" cy="2307495"/>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511CA6C3-D0A4-457C-92E3-545C09EEF325}"/>
              </a:ext>
            </a:extLst>
          </p:cNvPr>
          <p:cNvGraphicFramePr>
            <a:graphicFrameLocks noChangeAspect="1"/>
          </p:cNvGraphicFramePr>
          <p:nvPr>
            <p:extLst>
              <p:ext uri="{D42A27DB-BD31-4B8C-83A1-F6EECF244321}">
                <p14:modId xmlns:p14="http://schemas.microsoft.com/office/powerpoint/2010/main" val="37887804"/>
              </p:ext>
            </p:extLst>
          </p:nvPr>
        </p:nvGraphicFramePr>
        <p:xfrm>
          <a:off x="8078372" y="4095693"/>
          <a:ext cx="3204724" cy="2561482"/>
        </p:xfrm>
        <a:graphic>
          <a:graphicData uri="http://schemas.openxmlformats.org/presentationml/2006/ole">
            <mc:AlternateContent xmlns:mc="http://schemas.openxmlformats.org/markup-compatibility/2006">
              <mc:Choice xmlns:v="urn:schemas-microsoft-com:vml" Requires="v">
                <p:oleObj spid="_x0000_s14443" name="Graph" r:id="rId5" imgW="3927021" imgH="3020786" progId="Origin95.Graph">
                  <p:embed/>
                </p:oleObj>
              </mc:Choice>
              <mc:Fallback>
                <p:oleObj name="Graph" r:id="rId5" imgW="3927021" imgH="3020786" progId="Origin95.Graph">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372" y="4095693"/>
                        <a:ext cx="3204724" cy="2561482"/>
                      </a:xfrm>
                      <a:prstGeom prst="rect">
                        <a:avLst/>
                      </a:prstGeom>
                      <a:noFill/>
                    </p:spPr>
                  </p:pic>
                </p:oleObj>
              </mc:Fallback>
            </mc:AlternateContent>
          </a:graphicData>
        </a:graphic>
      </p:graphicFrame>
      <p:sp>
        <p:nvSpPr>
          <p:cNvPr id="13" name="矩形 12">
            <a:extLst>
              <a:ext uri="{FF2B5EF4-FFF2-40B4-BE49-F238E27FC236}">
                <a16:creationId xmlns:a16="http://schemas.microsoft.com/office/drawing/2014/main" id="{1D97F541-1787-451B-917D-F892E199719C}"/>
              </a:ext>
            </a:extLst>
          </p:cNvPr>
          <p:cNvSpPr/>
          <p:nvPr/>
        </p:nvSpPr>
        <p:spPr>
          <a:xfrm>
            <a:off x="297826" y="970368"/>
            <a:ext cx="4080433" cy="400110"/>
          </a:xfrm>
          <a:prstGeom prst="rect">
            <a:avLst/>
          </a:prstGeom>
        </p:spPr>
        <p:txBody>
          <a:bodyPr wrap="square">
            <a:spAutoFit/>
          </a:bodyPr>
          <a:lstStyle/>
          <a:p>
            <a:pPr marL="285750" indent="-285750">
              <a:buFont typeface="Wingdings" panose="05000000000000000000" pitchFamily="2" charset="2"/>
              <a:buChar char="p"/>
            </a:pPr>
            <a:r>
              <a:rPr lang="zh-CN" altLang="en-US" sz="2000" b="1" dirty="0">
                <a:cs typeface="+mn-ea"/>
                <a:sym typeface="+mn-lt"/>
              </a:rPr>
              <a:t>双扩展卡尔曼滤波的在线验证</a:t>
            </a:r>
            <a:endParaRPr lang="zh-CN" altLang="en-US" sz="2000" dirty="0">
              <a:cs typeface="+mn-ea"/>
              <a:sym typeface="+mn-lt"/>
            </a:endParaRPr>
          </a:p>
        </p:txBody>
      </p:sp>
      <p:sp>
        <p:nvSpPr>
          <p:cNvPr id="18" name="矩形 17">
            <a:extLst>
              <a:ext uri="{FF2B5EF4-FFF2-40B4-BE49-F238E27FC236}">
                <a16:creationId xmlns:a16="http://schemas.microsoft.com/office/drawing/2014/main" id="{C261C820-F946-44EC-8FEC-196F69408E2E}"/>
              </a:ext>
            </a:extLst>
          </p:cNvPr>
          <p:cNvSpPr/>
          <p:nvPr/>
        </p:nvSpPr>
        <p:spPr>
          <a:xfrm>
            <a:off x="6261360" y="1018588"/>
            <a:ext cx="4080433" cy="400110"/>
          </a:xfrm>
          <a:prstGeom prst="rect">
            <a:avLst/>
          </a:prstGeom>
        </p:spPr>
        <p:txBody>
          <a:bodyPr wrap="square">
            <a:spAutoFit/>
          </a:bodyPr>
          <a:lstStyle/>
          <a:p>
            <a:r>
              <a:rPr lang="zh-CN" altLang="en-US" sz="2000" b="1" dirty="0">
                <a:cs typeface="+mn-ea"/>
                <a:sym typeface="+mn-lt"/>
              </a:rPr>
              <a:t>不同温度</a:t>
            </a:r>
            <a:r>
              <a:rPr lang="zh-CN" altLang="en-US" sz="2000" dirty="0">
                <a:cs typeface="+mn-ea"/>
                <a:sym typeface="+mn-lt"/>
              </a:rPr>
              <a:t>下</a:t>
            </a:r>
            <a:r>
              <a:rPr lang="en-US" altLang="zh-CN" sz="2000" dirty="0">
                <a:cs typeface="+mn-ea"/>
                <a:sym typeface="+mn-lt"/>
              </a:rPr>
              <a:t>DST</a:t>
            </a:r>
            <a:r>
              <a:rPr lang="zh-CN" altLang="en-US" sz="2000" dirty="0">
                <a:cs typeface="+mn-ea"/>
                <a:sym typeface="+mn-lt"/>
              </a:rPr>
              <a:t>工况下在线验证</a:t>
            </a:r>
          </a:p>
        </p:txBody>
      </p:sp>
      <p:graphicFrame>
        <p:nvGraphicFramePr>
          <p:cNvPr id="19" name="表格 18">
            <a:extLst>
              <a:ext uri="{FF2B5EF4-FFF2-40B4-BE49-F238E27FC236}">
                <a16:creationId xmlns:a16="http://schemas.microsoft.com/office/drawing/2014/main" id="{0A16C65B-C03B-4AFB-9088-8796ABB256E3}"/>
              </a:ext>
            </a:extLst>
          </p:cNvPr>
          <p:cNvGraphicFramePr>
            <a:graphicFrameLocks noGrp="1"/>
          </p:cNvGraphicFramePr>
          <p:nvPr>
            <p:extLst>
              <p:ext uri="{D42A27DB-BD31-4B8C-83A1-F6EECF244321}">
                <p14:modId xmlns:p14="http://schemas.microsoft.com/office/powerpoint/2010/main" val="3518440287"/>
              </p:ext>
            </p:extLst>
          </p:nvPr>
        </p:nvGraphicFramePr>
        <p:xfrm>
          <a:off x="312871" y="4834932"/>
          <a:ext cx="4121374" cy="1771171"/>
        </p:xfrm>
        <a:graphic>
          <a:graphicData uri="http://schemas.openxmlformats.org/drawingml/2006/table">
            <a:tbl>
              <a:tblPr firstRow="1" firstCol="1" bandRow="1">
                <a:tableStyleId>{5C22544A-7EE6-4342-B048-85BDC9FD1C3A}</a:tableStyleId>
              </a:tblPr>
              <a:tblGrid>
                <a:gridCol w="1637112">
                  <a:extLst>
                    <a:ext uri="{9D8B030D-6E8A-4147-A177-3AD203B41FA5}">
                      <a16:colId xmlns:a16="http://schemas.microsoft.com/office/drawing/2014/main" val="3002874398"/>
                    </a:ext>
                  </a:extLst>
                </a:gridCol>
                <a:gridCol w="828249">
                  <a:extLst>
                    <a:ext uri="{9D8B030D-6E8A-4147-A177-3AD203B41FA5}">
                      <a16:colId xmlns:a16="http://schemas.microsoft.com/office/drawing/2014/main" val="3018538231"/>
                    </a:ext>
                  </a:extLst>
                </a:gridCol>
                <a:gridCol w="828249">
                  <a:extLst>
                    <a:ext uri="{9D8B030D-6E8A-4147-A177-3AD203B41FA5}">
                      <a16:colId xmlns:a16="http://schemas.microsoft.com/office/drawing/2014/main" val="2150360764"/>
                    </a:ext>
                  </a:extLst>
                </a:gridCol>
                <a:gridCol w="827764">
                  <a:extLst>
                    <a:ext uri="{9D8B030D-6E8A-4147-A177-3AD203B41FA5}">
                      <a16:colId xmlns:a16="http://schemas.microsoft.com/office/drawing/2014/main" val="2612820369"/>
                    </a:ext>
                  </a:extLst>
                </a:gridCol>
              </a:tblGrid>
              <a:tr h="421057">
                <a:tc>
                  <a:txBody>
                    <a:bodyPr/>
                    <a:lstStyle/>
                    <a:p>
                      <a:pPr algn="ctr">
                        <a:lnSpc>
                          <a:spcPts val="2000"/>
                        </a:lnSpc>
                        <a:spcAft>
                          <a:spcPts val="0"/>
                        </a:spcAft>
                      </a:pPr>
                      <a:r>
                        <a:rPr lang="zh-CN" sz="1600" b="0" kern="100" dirty="0">
                          <a:effectLst/>
                          <a:latin typeface="+mn-lt"/>
                          <a:ea typeface="+mn-ea"/>
                          <a:cs typeface="+mn-ea"/>
                          <a:sym typeface="+mn-lt"/>
                        </a:rPr>
                        <a:t>温度</a:t>
                      </a:r>
                      <a:r>
                        <a:rPr lang="en-US" sz="1600" b="0" kern="100" dirty="0">
                          <a:effectLst/>
                          <a:latin typeface="+mn-lt"/>
                          <a:ea typeface="+mn-ea"/>
                          <a:cs typeface="+mn-ea"/>
                          <a:sym typeface="+mn-lt"/>
                        </a:rPr>
                        <a:t>/℃</a:t>
                      </a:r>
                      <a:endParaRPr lang="zh-CN" sz="2000" b="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5</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25</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40</a:t>
                      </a:r>
                      <a:endParaRPr lang="zh-CN" sz="2000" b="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999078066"/>
                  </a:ext>
                </a:extLst>
              </a:tr>
              <a:tr h="421057">
                <a:tc>
                  <a:txBody>
                    <a:bodyPr/>
                    <a:lstStyle/>
                    <a:p>
                      <a:pPr algn="ctr">
                        <a:lnSpc>
                          <a:spcPts val="2000"/>
                        </a:lnSpc>
                        <a:spcAft>
                          <a:spcPts val="0"/>
                        </a:spcAft>
                      </a:pPr>
                      <a:r>
                        <a:rPr lang="zh-CN" sz="1600" b="0" kern="100">
                          <a:effectLst/>
                          <a:latin typeface="+mn-lt"/>
                          <a:ea typeface="+mn-ea"/>
                          <a:cs typeface="+mn-ea"/>
                          <a:sym typeface="+mn-lt"/>
                        </a:rPr>
                        <a:t>误差上限</a:t>
                      </a:r>
                      <a:r>
                        <a:rPr lang="en-US" sz="1600" b="0" kern="100">
                          <a:effectLst/>
                          <a:latin typeface="+mn-lt"/>
                          <a:ea typeface="+mn-ea"/>
                          <a:cs typeface="+mn-ea"/>
                          <a:sym typeface="+mn-lt"/>
                        </a:rPr>
                        <a:t>/%</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2.47</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1.69</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1.09</a:t>
                      </a:r>
                      <a:endParaRPr lang="zh-CN" sz="2000" b="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1267186899"/>
                  </a:ext>
                </a:extLst>
              </a:tr>
              <a:tr h="421057">
                <a:tc>
                  <a:txBody>
                    <a:bodyPr/>
                    <a:lstStyle/>
                    <a:p>
                      <a:pPr algn="ctr">
                        <a:lnSpc>
                          <a:spcPts val="2000"/>
                        </a:lnSpc>
                        <a:spcAft>
                          <a:spcPts val="0"/>
                        </a:spcAft>
                      </a:pPr>
                      <a:r>
                        <a:rPr lang="zh-CN" sz="1600" b="0" kern="100">
                          <a:effectLst/>
                          <a:latin typeface="+mn-lt"/>
                          <a:ea typeface="+mn-ea"/>
                          <a:cs typeface="+mn-ea"/>
                          <a:sym typeface="+mn-lt"/>
                        </a:rPr>
                        <a:t>误差下限</a:t>
                      </a:r>
                      <a:r>
                        <a:rPr lang="en-US" sz="1600" b="0" kern="100">
                          <a:effectLst/>
                          <a:latin typeface="+mn-lt"/>
                          <a:ea typeface="+mn-ea"/>
                          <a:cs typeface="+mn-ea"/>
                          <a:sym typeface="+mn-lt"/>
                        </a:rPr>
                        <a:t>/%</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-1.77</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-0.97</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-0.68</a:t>
                      </a:r>
                      <a:endParaRPr lang="zh-CN" sz="2000" b="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3295686806"/>
                  </a:ext>
                </a:extLst>
              </a:tr>
              <a:tr h="487612">
                <a:tc>
                  <a:txBody>
                    <a:bodyPr/>
                    <a:lstStyle/>
                    <a:p>
                      <a:pPr algn="ctr">
                        <a:lnSpc>
                          <a:spcPts val="2000"/>
                        </a:lnSpc>
                        <a:spcAft>
                          <a:spcPts val="0"/>
                        </a:spcAft>
                      </a:pPr>
                      <a:r>
                        <a:rPr lang="zh-CN" sz="1600" b="0" kern="100">
                          <a:effectLst/>
                          <a:latin typeface="+mn-lt"/>
                          <a:ea typeface="+mn-ea"/>
                          <a:cs typeface="+mn-ea"/>
                          <a:sym typeface="+mn-lt"/>
                        </a:rPr>
                        <a:t>收敛时间（</a:t>
                      </a:r>
                      <a:r>
                        <a:rPr lang="en-US" sz="1600" b="0" kern="100">
                          <a:effectLst/>
                          <a:latin typeface="+mn-lt"/>
                          <a:ea typeface="+mn-ea"/>
                          <a:cs typeface="+mn-ea"/>
                          <a:sym typeface="+mn-lt"/>
                        </a:rPr>
                        <a:t>2%</a:t>
                      </a:r>
                      <a:r>
                        <a:rPr lang="zh-CN" sz="1600" b="0" kern="100">
                          <a:effectLst/>
                          <a:latin typeface="+mn-lt"/>
                          <a:ea typeface="+mn-ea"/>
                          <a:cs typeface="+mn-ea"/>
                          <a:sym typeface="+mn-lt"/>
                        </a:rPr>
                        <a:t>）</a:t>
                      </a:r>
                      <a:r>
                        <a:rPr lang="en-US" sz="1600" b="0" kern="100">
                          <a:effectLst/>
                          <a:latin typeface="+mn-lt"/>
                          <a:ea typeface="+mn-ea"/>
                          <a:cs typeface="+mn-ea"/>
                          <a:sym typeface="+mn-lt"/>
                        </a:rPr>
                        <a:t>/s</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dirty="0">
                          <a:effectLst/>
                          <a:latin typeface="+mn-lt"/>
                          <a:ea typeface="+mn-ea"/>
                          <a:cs typeface="+mn-ea"/>
                          <a:sym typeface="+mn-lt"/>
                        </a:rPr>
                        <a:t>94</a:t>
                      </a:r>
                      <a:endParaRPr lang="zh-CN" sz="2000" b="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a:effectLst/>
                          <a:latin typeface="+mn-lt"/>
                          <a:ea typeface="+mn-ea"/>
                          <a:cs typeface="+mn-ea"/>
                          <a:sym typeface="+mn-lt"/>
                        </a:rPr>
                        <a:t>98</a:t>
                      </a:r>
                      <a:endParaRPr lang="zh-CN" sz="2000" b="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600" b="0" kern="100" dirty="0">
                          <a:effectLst/>
                          <a:latin typeface="+mn-lt"/>
                          <a:ea typeface="+mn-ea"/>
                          <a:cs typeface="+mn-ea"/>
                          <a:sym typeface="+mn-lt"/>
                        </a:rPr>
                        <a:t>90</a:t>
                      </a:r>
                      <a:endParaRPr lang="zh-CN" sz="2000" b="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1587932371"/>
                  </a:ext>
                </a:extLst>
              </a:tr>
            </a:tbl>
          </a:graphicData>
        </a:graphic>
      </p:graphicFrame>
      <p:sp>
        <p:nvSpPr>
          <p:cNvPr id="20" name="矩形 19">
            <a:extLst>
              <a:ext uri="{FF2B5EF4-FFF2-40B4-BE49-F238E27FC236}">
                <a16:creationId xmlns:a16="http://schemas.microsoft.com/office/drawing/2014/main" id="{4B0CED1E-5A9C-4289-BCDD-35703DE10BEF}"/>
              </a:ext>
            </a:extLst>
          </p:cNvPr>
          <p:cNvSpPr/>
          <p:nvPr/>
        </p:nvSpPr>
        <p:spPr>
          <a:xfrm>
            <a:off x="1010505" y="4468196"/>
            <a:ext cx="3015396" cy="369332"/>
          </a:xfrm>
          <a:prstGeom prst="rect">
            <a:avLst/>
          </a:prstGeom>
        </p:spPr>
        <p:txBody>
          <a:bodyPr wrap="square">
            <a:spAutoFit/>
          </a:bodyPr>
          <a:lstStyle/>
          <a:p>
            <a:r>
              <a:rPr lang="en-US" altLang="zh-CN" dirty="0">
                <a:cs typeface="+mn-ea"/>
                <a:sym typeface="+mn-lt"/>
              </a:rPr>
              <a:t>SOC</a:t>
            </a:r>
            <a:r>
              <a:rPr lang="zh-CN" altLang="en-US" dirty="0">
                <a:cs typeface="+mn-ea"/>
                <a:sym typeface="+mn-lt"/>
              </a:rPr>
              <a:t>估计误差和收敛时间</a:t>
            </a:r>
          </a:p>
        </p:txBody>
      </p:sp>
      <p:sp>
        <p:nvSpPr>
          <p:cNvPr id="21" name="矩形 20">
            <a:extLst>
              <a:ext uri="{FF2B5EF4-FFF2-40B4-BE49-F238E27FC236}">
                <a16:creationId xmlns:a16="http://schemas.microsoft.com/office/drawing/2014/main" id="{288C0FAC-26D0-49FE-B4C5-FF31BCAB5490}"/>
              </a:ext>
            </a:extLst>
          </p:cNvPr>
          <p:cNvSpPr/>
          <p:nvPr/>
        </p:nvSpPr>
        <p:spPr>
          <a:xfrm>
            <a:off x="1569506" y="3911027"/>
            <a:ext cx="1643594" cy="369332"/>
          </a:xfrm>
          <a:prstGeom prst="rect">
            <a:avLst/>
          </a:prstGeom>
        </p:spPr>
        <p:txBody>
          <a:bodyPr wrap="square">
            <a:spAutoFit/>
          </a:bodyPr>
          <a:lstStyle/>
          <a:p>
            <a:r>
              <a:rPr lang="zh-CN" altLang="en-US" dirty="0">
                <a:cs typeface="+mn-ea"/>
                <a:sym typeface="+mn-lt"/>
              </a:rPr>
              <a:t>在线验证平台</a:t>
            </a:r>
          </a:p>
        </p:txBody>
      </p:sp>
      <p:grpSp>
        <p:nvGrpSpPr>
          <p:cNvPr id="27" name="组合 26">
            <a:extLst>
              <a:ext uri="{FF2B5EF4-FFF2-40B4-BE49-F238E27FC236}">
                <a16:creationId xmlns:a16="http://schemas.microsoft.com/office/drawing/2014/main" id="{53969F9A-0FD9-477E-9F42-E2AF1784CB85}"/>
              </a:ext>
            </a:extLst>
          </p:cNvPr>
          <p:cNvGrpSpPr/>
          <p:nvPr/>
        </p:nvGrpSpPr>
        <p:grpSpPr>
          <a:xfrm>
            <a:off x="4572559" y="1430400"/>
            <a:ext cx="3411480" cy="2641887"/>
            <a:chOff x="4572559" y="1430400"/>
            <a:chExt cx="3411480" cy="2641887"/>
          </a:xfrm>
        </p:grpSpPr>
        <p:graphicFrame>
          <p:nvGraphicFramePr>
            <p:cNvPr id="6" name="对象 5">
              <a:extLst>
                <a:ext uri="{FF2B5EF4-FFF2-40B4-BE49-F238E27FC236}">
                  <a16:creationId xmlns:a16="http://schemas.microsoft.com/office/drawing/2014/main" id="{3A4FFEC3-F1AB-4034-91F9-4F5BF9C37267}"/>
                </a:ext>
              </a:extLst>
            </p:cNvPr>
            <p:cNvGraphicFramePr>
              <a:graphicFrameLocks noChangeAspect="1"/>
            </p:cNvGraphicFramePr>
            <p:nvPr>
              <p:extLst>
                <p:ext uri="{D42A27DB-BD31-4B8C-83A1-F6EECF244321}">
                  <p14:modId xmlns:p14="http://schemas.microsoft.com/office/powerpoint/2010/main" val="2168394876"/>
                </p:ext>
              </p:extLst>
            </p:nvPr>
          </p:nvGraphicFramePr>
          <p:xfrm>
            <a:off x="4572559" y="1430400"/>
            <a:ext cx="3411480" cy="2641887"/>
          </p:xfrm>
          <a:graphic>
            <a:graphicData uri="http://schemas.openxmlformats.org/presentationml/2006/ole">
              <mc:AlternateContent xmlns:mc="http://schemas.openxmlformats.org/markup-compatibility/2006">
                <mc:Choice xmlns:v="urn:schemas-microsoft-com:vml" Requires="v">
                  <p:oleObj spid="_x0000_s14444" name="Graph" r:id="rId7" imgW="3927021" imgH="3020786" progId="Origin95.Graph">
                    <p:embed/>
                  </p:oleObj>
                </mc:Choice>
                <mc:Fallback>
                  <p:oleObj name="Graph" r:id="rId7" imgW="3927021" imgH="3020786" progId="Origin95.Graph">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559" y="1430400"/>
                          <a:ext cx="3411480" cy="2641887"/>
                        </a:xfrm>
                        <a:prstGeom prst="rect">
                          <a:avLst/>
                        </a:prstGeom>
                        <a:noFill/>
                      </p:spPr>
                    </p:pic>
                  </p:oleObj>
                </mc:Fallback>
              </mc:AlternateContent>
            </a:graphicData>
          </a:graphic>
        </p:graphicFrame>
        <p:sp>
          <p:nvSpPr>
            <p:cNvPr id="22" name="文本框 21">
              <a:extLst>
                <a:ext uri="{FF2B5EF4-FFF2-40B4-BE49-F238E27FC236}">
                  <a16:creationId xmlns:a16="http://schemas.microsoft.com/office/drawing/2014/main" id="{451638CF-C89B-47CE-8AAF-193659C653D3}"/>
                </a:ext>
              </a:extLst>
            </p:cNvPr>
            <p:cNvSpPr txBox="1"/>
            <p:nvPr/>
          </p:nvSpPr>
          <p:spPr>
            <a:xfrm>
              <a:off x="6781800" y="1600181"/>
              <a:ext cx="977900" cy="369332"/>
            </a:xfrm>
            <a:prstGeom prst="rect">
              <a:avLst/>
            </a:prstGeom>
            <a:solidFill>
              <a:schemeClr val="bg1"/>
            </a:solidFill>
          </p:spPr>
          <p:txBody>
            <a:bodyPr wrap="square" rtlCol="0">
              <a:spAutoFit/>
            </a:bodyPr>
            <a:lstStyle/>
            <a:p>
              <a:pPr algn="ctr"/>
              <a:r>
                <a:rPr lang="en-US" altLang="zh-CN" dirty="0">
                  <a:solidFill>
                    <a:srgbClr val="FF0000"/>
                  </a:solidFill>
                  <a:cs typeface="+mn-ea"/>
                  <a:sym typeface="+mn-lt"/>
                </a:rPr>
                <a:t>5</a:t>
              </a:r>
              <a:r>
                <a:rPr lang="zh-CN" altLang="en-US" dirty="0">
                  <a:solidFill>
                    <a:srgbClr val="FF0000"/>
                  </a:solidFill>
                  <a:cs typeface="+mn-ea"/>
                  <a:sym typeface="+mn-lt"/>
                </a:rPr>
                <a:t>℃</a:t>
              </a:r>
            </a:p>
          </p:txBody>
        </p:sp>
      </p:grpSp>
      <p:grpSp>
        <p:nvGrpSpPr>
          <p:cNvPr id="28" name="组合 27">
            <a:extLst>
              <a:ext uri="{FF2B5EF4-FFF2-40B4-BE49-F238E27FC236}">
                <a16:creationId xmlns:a16="http://schemas.microsoft.com/office/drawing/2014/main" id="{4A8A459F-2FC7-496E-90DB-2C0993162A53}"/>
              </a:ext>
            </a:extLst>
          </p:cNvPr>
          <p:cNvGrpSpPr/>
          <p:nvPr/>
        </p:nvGrpSpPr>
        <p:grpSpPr>
          <a:xfrm>
            <a:off x="8024976" y="1430401"/>
            <a:ext cx="3411480" cy="2641887"/>
            <a:chOff x="8024976" y="1430401"/>
            <a:chExt cx="3411480" cy="2641887"/>
          </a:xfrm>
        </p:grpSpPr>
        <p:graphicFrame>
          <p:nvGraphicFramePr>
            <p:cNvPr id="8" name="对象 7">
              <a:extLst>
                <a:ext uri="{FF2B5EF4-FFF2-40B4-BE49-F238E27FC236}">
                  <a16:creationId xmlns:a16="http://schemas.microsoft.com/office/drawing/2014/main" id="{AE680F96-C06B-403B-896B-DC3F0A716C6E}"/>
                </a:ext>
              </a:extLst>
            </p:cNvPr>
            <p:cNvGraphicFramePr>
              <a:graphicFrameLocks noChangeAspect="1"/>
            </p:cNvGraphicFramePr>
            <p:nvPr>
              <p:extLst>
                <p:ext uri="{D42A27DB-BD31-4B8C-83A1-F6EECF244321}">
                  <p14:modId xmlns:p14="http://schemas.microsoft.com/office/powerpoint/2010/main" val="662100162"/>
                </p:ext>
              </p:extLst>
            </p:nvPr>
          </p:nvGraphicFramePr>
          <p:xfrm>
            <a:off x="8024976" y="1430401"/>
            <a:ext cx="3411480" cy="2641887"/>
          </p:xfrm>
          <a:graphic>
            <a:graphicData uri="http://schemas.openxmlformats.org/presentationml/2006/ole">
              <mc:AlternateContent xmlns:mc="http://schemas.openxmlformats.org/markup-compatibility/2006">
                <mc:Choice xmlns:v="urn:schemas-microsoft-com:vml" Requires="v">
                  <p:oleObj spid="_x0000_s14445" name="Graph" r:id="rId9" imgW="3927021" imgH="3020786" progId="Origin95.Graph">
                    <p:embed/>
                  </p:oleObj>
                </mc:Choice>
                <mc:Fallback>
                  <p:oleObj name="Graph" r:id="rId9" imgW="3927021" imgH="3020786" progId="Origin95.Graph">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4976" y="1430401"/>
                          <a:ext cx="3411480" cy="2641887"/>
                        </a:xfrm>
                        <a:prstGeom prst="rect">
                          <a:avLst/>
                        </a:prstGeom>
                        <a:noFill/>
                      </p:spPr>
                    </p:pic>
                  </p:oleObj>
                </mc:Fallback>
              </mc:AlternateContent>
            </a:graphicData>
          </a:graphic>
        </p:graphicFrame>
        <p:sp>
          <p:nvSpPr>
            <p:cNvPr id="24" name="文本框 23">
              <a:extLst>
                <a:ext uri="{FF2B5EF4-FFF2-40B4-BE49-F238E27FC236}">
                  <a16:creationId xmlns:a16="http://schemas.microsoft.com/office/drawing/2014/main" id="{BE36707A-999E-4EC9-B58C-7F46FFE5A9E8}"/>
                </a:ext>
              </a:extLst>
            </p:cNvPr>
            <p:cNvSpPr txBox="1"/>
            <p:nvPr/>
          </p:nvSpPr>
          <p:spPr>
            <a:xfrm>
              <a:off x="10193280" y="1602562"/>
              <a:ext cx="970020" cy="369332"/>
            </a:xfrm>
            <a:prstGeom prst="rect">
              <a:avLst/>
            </a:prstGeom>
            <a:solidFill>
              <a:schemeClr val="bg1"/>
            </a:solidFill>
          </p:spPr>
          <p:txBody>
            <a:bodyPr wrap="square" rtlCol="0">
              <a:spAutoFit/>
            </a:bodyPr>
            <a:lstStyle/>
            <a:p>
              <a:pPr algn="ctr"/>
              <a:r>
                <a:rPr lang="en-US" altLang="zh-CN" dirty="0">
                  <a:solidFill>
                    <a:srgbClr val="FF0000"/>
                  </a:solidFill>
                  <a:cs typeface="+mn-ea"/>
                  <a:sym typeface="+mn-lt"/>
                </a:rPr>
                <a:t>25</a:t>
              </a:r>
              <a:r>
                <a:rPr lang="zh-CN" altLang="en-US" dirty="0">
                  <a:solidFill>
                    <a:srgbClr val="FF0000"/>
                  </a:solidFill>
                  <a:cs typeface="+mn-ea"/>
                  <a:sym typeface="+mn-lt"/>
                </a:rPr>
                <a:t>℃</a:t>
              </a:r>
            </a:p>
          </p:txBody>
        </p:sp>
      </p:grpSp>
      <p:grpSp>
        <p:nvGrpSpPr>
          <p:cNvPr id="26" name="组合 25">
            <a:extLst>
              <a:ext uri="{FF2B5EF4-FFF2-40B4-BE49-F238E27FC236}">
                <a16:creationId xmlns:a16="http://schemas.microsoft.com/office/drawing/2014/main" id="{C10927B1-789B-4CCE-B988-1343A550B407}"/>
              </a:ext>
            </a:extLst>
          </p:cNvPr>
          <p:cNvGrpSpPr/>
          <p:nvPr/>
        </p:nvGrpSpPr>
        <p:grpSpPr>
          <a:xfrm>
            <a:off x="4555620" y="4015288"/>
            <a:ext cx="3411480" cy="2641887"/>
            <a:chOff x="4555620" y="4015288"/>
            <a:chExt cx="3411480" cy="2641887"/>
          </a:xfrm>
        </p:grpSpPr>
        <p:graphicFrame>
          <p:nvGraphicFramePr>
            <p:cNvPr id="10" name="对象 9">
              <a:extLst>
                <a:ext uri="{FF2B5EF4-FFF2-40B4-BE49-F238E27FC236}">
                  <a16:creationId xmlns:a16="http://schemas.microsoft.com/office/drawing/2014/main" id="{8B78ABC0-E986-42BC-ABD1-21786FA3B919}"/>
                </a:ext>
              </a:extLst>
            </p:cNvPr>
            <p:cNvGraphicFramePr>
              <a:graphicFrameLocks noChangeAspect="1"/>
            </p:cNvGraphicFramePr>
            <p:nvPr>
              <p:extLst>
                <p:ext uri="{D42A27DB-BD31-4B8C-83A1-F6EECF244321}">
                  <p14:modId xmlns:p14="http://schemas.microsoft.com/office/powerpoint/2010/main" val="2133902947"/>
                </p:ext>
              </p:extLst>
            </p:nvPr>
          </p:nvGraphicFramePr>
          <p:xfrm>
            <a:off x="4555620" y="4015288"/>
            <a:ext cx="3411480" cy="2641887"/>
          </p:xfrm>
          <a:graphic>
            <a:graphicData uri="http://schemas.openxmlformats.org/presentationml/2006/ole">
              <mc:AlternateContent xmlns:mc="http://schemas.openxmlformats.org/markup-compatibility/2006">
                <mc:Choice xmlns:v="urn:schemas-microsoft-com:vml" Requires="v">
                  <p:oleObj spid="_x0000_s14446" name="Graph" r:id="rId11" imgW="3927021" imgH="3020786" progId="Origin95.Graph">
                    <p:embed/>
                  </p:oleObj>
                </mc:Choice>
                <mc:Fallback>
                  <p:oleObj name="Graph" r:id="rId11" imgW="3927021" imgH="3020786" progId="Origin95.Graph">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5620" y="4015288"/>
                          <a:ext cx="3411480" cy="2641887"/>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id="{3CEEB248-9F11-492D-803C-6D8EE8EADB3D}"/>
                </a:ext>
              </a:extLst>
            </p:cNvPr>
            <p:cNvSpPr txBox="1"/>
            <p:nvPr/>
          </p:nvSpPr>
          <p:spPr>
            <a:xfrm>
              <a:off x="6781800" y="4201304"/>
              <a:ext cx="876300" cy="369332"/>
            </a:xfrm>
            <a:prstGeom prst="rect">
              <a:avLst/>
            </a:prstGeom>
            <a:solidFill>
              <a:schemeClr val="bg1"/>
            </a:solidFill>
          </p:spPr>
          <p:txBody>
            <a:bodyPr wrap="square" rtlCol="0">
              <a:spAutoFit/>
            </a:bodyPr>
            <a:lstStyle/>
            <a:p>
              <a:pPr algn="ctr"/>
              <a:r>
                <a:rPr lang="en-US" altLang="zh-CN" dirty="0">
                  <a:solidFill>
                    <a:srgbClr val="FF0000"/>
                  </a:solidFill>
                  <a:cs typeface="+mn-ea"/>
                  <a:sym typeface="+mn-lt"/>
                </a:rPr>
                <a:t>40</a:t>
              </a:r>
              <a:r>
                <a:rPr lang="zh-CN" altLang="en-US" dirty="0">
                  <a:solidFill>
                    <a:srgbClr val="FF0000"/>
                  </a:solidFill>
                  <a:cs typeface="+mn-ea"/>
                  <a:sym typeface="+mn-lt"/>
                </a:rPr>
                <a:t>℃</a:t>
              </a:r>
            </a:p>
          </p:txBody>
        </p:sp>
      </p:grpSp>
    </p:spTree>
    <p:extLst>
      <p:ext uri="{BB962C8B-B14F-4D97-AF65-F5344CB8AC3E}">
        <p14:creationId xmlns:p14="http://schemas.microsoft.com/office/powerpoint/2010/main" val="1479220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BD4C9AAF-29F9-4156-A28D-5CB4F7DC9DEF}"/>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pSp>
        <p:nvGrpSpPr>
          <p:cNvPr id="23" name="组合 22">
            <a:extLst>
              <a:ext uri="{FF2B5EF4-FFF2-40B4-BE49-F238E27FC236}">
                <a16:creationId xmlns:a16="http://schemas.microsoft.com/office/drawing/2014/main" id="{C6F450AC-398C-4726-AB25-5FF466A517BD}"/>
              </a:ext>
            </a:extLst>
          </p:cNvPr>
          <p:cNvGrpSpPr/>
          <p:nvPr/>
        </p:nvGrpSpPr>
        <p:grpSpPr>
          <a:xfrm>
            <a:off x="362817" y="1949438"/>
            <a:ext cx="5199275" cy="4536843"/>
            <a:chOff x="97792" y="1897499"/>
            <a:chExt cx="3829862" cy="4536843"/>
          </a:xfrm>
        </p:grpSpPr>
        <p:graphicFrame>
          <p:nvGraphicFramePr>
            <p:cNvPr id="4" name="对象 3">
              <a:extLst>
                <a:ext uri="{FF2B5EF4-FFF2-40B4-BE49-F238E27FC236}">
                  <a16:creationId xmlns:a16="http://schemas.microsoft.com/office/drawing/2014/main" id="{F9F689E5-5888-4ECA-9D5D-A3FA901990C7}"/>
                </a:ext>
              </a:extLst>
            </p:cNvPr>
            <p:cNvGraphicFramePr>
              <a:graphicFrameLocks noChangeAspect="1"/>
            </p:cNvGraphicFramePr>
            <p:nvPr>
              <p:extLst>
                <p:ext uri="{D42A27DB-BD31-4B8C-83A1-F6EECF244321}">
                  <p14:modId xmlns:p14="http://schemas.microsoft.com/office/powerpoint/2010/main" val="1350043941"/>
                </p:ext>
              </p:extLst>
            </p:nvPr>
          </p:nvGraphicFramePr>
          <p:xfrm>
            <a:off x="147406" y="1897499"/>
            <a:ext cx="3662685" cy="1531501"/>
          </p:xfrm>
          <a:graphic>
            <a:graphicData uri="http://schemas.openxmlformats.org/presentationml/2006/ole">
              <mc:AlternateContent xmlns:mc="http://schemas.openxmlformats.org/markup-compatibility/2006">
                <mc:Choice xmlns:v="urn:schemas-microsoft-com:vml" Requires="v">
                  <p:oleObj spid="_x0000_s13419" name="Graph" r:id="rId3" imgW="3920760" imgH="1728000" progId="Origin95.Graph">
                    <p:embed/>
                  </p:oleObj>
                </mc:Choice>
                <mc:Fallback>
                  <p:oleObj name="Graph" r:id="rId3" imgW="3920760" imgH="1728000" progId="Origin95.Graph">
                    <p:embed/>
                    <p:pic>
                      <p:nvPicPr>
                        <p:cNvPr id="0" name="Object 1"/>
                        <p:cNvPicPr>
                          <a:picLocks noChangeAspect="1" noChangeArrowheads="1"/>
                        </p:cNvPicPr>
                        <p:nvPr/>
                      </p:nvPicPr>
                      <p:blipFill>
                        <a:blip r:embed="rId4"/>
                        <a:srcRect/>
                        <a:stretch>
                          <a:fillRect/>
                        </a:stretch>
                      </p:blipFill>
                      <p:spPr bwMode="auto">
                        <a:xfrm>
                          <a:off x="147406" y="1897499"/>
                          <a:ext cx="3662685" cy="1531501"/>
                        </a:xfrm>
                        <a:prstGeom prst="rect">
                          <a:avLst/>
                        </a:prstGeom>
                        <a:noFill/>
                      </p:spPr>
                    </p:pic>
                  </p:oleObj>
                </mc:Fallback>
              </mc:AlternateContent>
            </a:graphicData>
          </a:graphic>
        </p:graphicFrame>
        <p:graphicFrame>
          <p:nvGraphicFramePr>
            <p:cNvPr id="6" name="对象 5">
              <a:extLst>
                <a:ext uri="{FF2B5EF4-FFF2-40B4-BE49-F238E27FC236}">
                  <a16:creationId xmlns:a16="http://schemas.microsoft.com/office/drawing/2014/main" id="{2030EC0B-0308-4796-899D-C31A3C5609C8}"/>
                </a:ext>
              </a:extLst>
            </p:cNvPr>
            <p:cNvGraphicFramePr>
              <a:graphicFrameLocks noChangeAspect="1"/>
            </p:cNvGraphicFramePr>
            <p:nvPr>
              <p:extLst>
                <p:ext uri="{D42A27DB-BD31-4B8C-83A1-F6EECF244321}">
                  <p14:modId xmlns:p14="http://schemas.microsoft.com/office/powerpoint/2010/main" val="3872319568"/>
                </p:ext>
              </p:extLst>
            </p:nvPr>
          </p:nvGraphicFramePr>
          <p:xfrm>
            <a:off x="133836" y="3417961"/>
            <a:ext cx="3757775" cy="1531501"/>
          </p:xfrm>
          <a:graphic>
            <a:graphicData uri="http://schemas.openxmlformats.org/presentationml/2006/ole">
              <mc:AlternateContent xmlns:mc="http://schemas.openxmlformats.org/markup-compatibility/2006">
                <mc:Choice xmlns:v="urn:schemas-microsoft-com:vml" Requires="v">
                  <p:oleObj spid="_x0000_s13420" name="Graph" r:id="rId5" imgW="3920760" imgH="1728000" progId="Origin95.Graph">
                    <p:embed/>
                  </p:oleObj>
                </mc:Choice>
                <mc:Fallback>
                  <p:oleObj name="Graph" r:id="rId5" imgW="3920760" imgH="1728000" progId="Origin95.Graph">
                    <p:embed/>
                    <p:pic>
                      <p:nvPicPr>
                        <p:cNvPr id="0" name="Object 3"/>
                        <p:cNvPicPr>
                          <a:picLocks noChangeAspect="1" noChangeArrowheads="1"/>
                        </p:cNvPicPr>
                        <p:nvPr/>
                      </p:nvPicPr>
                      <p:blipFill>
                        <a:blip r:embed="rId6"/>
                        <a:srcRect/>
                        <a:stretch>
                          <a:fillRect/>
                        </a:stretch>
                      </p:blipFill>
                      <p:spPr bwMode="auto">
                        <a:xfrm>
                          <a:off x="133836" y="3417961"/>
                          <a:ext cx="3757775" cy="1531501"/>
                        </a:xfrm>
                        <a:prstGeom prst="rect">
                          <a:avLst/>
                        </a:prstGeom>
                        <a:noFill/>
                      </p:spPr>
                    </p:pic>
                  </p:oleObj>
                </mc:Fallback>
              </mc:AlternateContent>
            </a:graphicData>
          </a:graphic>
        </p:graphicFrame>
        <p:graphicFrame>
          <p:nvGraphicFramePr>
            <p:cNvPr id="8" name="对象 7">
              <a:extLst>
                <a:ext uri="{FF2B5EF4-FFF2-40B4-BE49-F238E27FC236}">
                  <a16:creationId xmlns:a16="http://schemas.microsoft.com/office/drawing/2014/main" id="{3AFEB080-13EC-4C13-B67F-3874628CA7B8}"/>
                </a:ext>
              </a:extLst>
            </p:cNvPr>
            <p:cNvGraphicFramePr>
              <a:graphicFrameLocks noChangeAspect="1"/>
            </p:cNvGraphicFramePr>
            <p:nvPr>
              <p:extLst>
                <p:ext uri="{D42A27DB-BD31-4B8C-83A1-F6EECF244321}">
                  <p14:modId xmlns:p14="http://schemas.microsoft.com/office/powerpoint/2010/main" val="1623366714"/>
                </p:ext>
              </p:extLst>
            </p:nvPr>
          </p:nvGraphicFramePr>
          <p:xfrm>
            <a:off x="97792" y="4902841"/>
            <a:ext cx="3829862" cy="1531501"/>
          </p:xfrm>
          <a:graphic>
            <a:graphicData uri="http://schemas.openxmlformats.org/presentationml/2006/ole">
              <mc:AlternateContent xmlns:mc="http://schemas.openxmlformats.org/markup-compatibility/2006">
                <mc:Choice xmlns:v="urn:schemas-microsoft-com:vml" Requires="v">
                  <p:oleObj spid="_x0000_s13421" name="Graph" r:id="rId7" imgW="3920760" imgH="1728000" progId="Origin95.Graph">
                    <p:embed/>
                  </p:oleObj>
                </mc:Choice>
                <mc:Fallback>
                  <p:oleObj name="Graph" r:id="rId7" imgW="3920760" imgH="1728000" progId="Origin95.Graph">
                    <p:embed/>
                    <p:pic>
                      <p:nvPicPr>
                        <p:cNvPr id="0" name="Object 5"/>
                        <p:cNvPicPr>
                          <a:picLocks noChangeAspect="1" noChangeArrowheads="1"/>
                        </p:cNvPicPr>
                        <p:nvPr/>
                      </p:nvPicPr>
                      <p:blipFill>
                        <a:blip r:embed="rId8"/>
                        <a:srcRect/>
                        <a:stretch>
                          <a:fillRect/>
                        </a:stretch>
                      </p:blipFill>
                      <p:spPr bwMode="auto">
                        <a:xfrm>
                          <a:off x="97792" y="4902841"/>
                          <a:ext cx="3829862" cy="1531501"/>
                        </a:xfrm>
                        <a:prstGeom prst="rect">
                          <a:avLst/>
                        </a:prstGeom>
                        <a:noFill/>
                      </p:spPr>
                    </p:pic>
                  </p:oleObj>
                </mc:Fallback>
              </mc:AlternateContent>
            </a:graphicData>
          </a:graphic>
        </p:graphicFrame>
        <p:sp>
          <p:nvSpPr>
            <p:cNvPr id="11" name="文本框 10">
              <a:extLst>
                <a:ext uri="{FF2B5EF4-FFF2-40B4-BE49-F238E27FC236}">
                  <a16:creationId xmlns:a16="http://schemas.microsoft.com/office/drawing/2014/main" id="{7CABB84B-D68B-4BA7-B667-690716809349}"/>
                </a:ext>
              </a:extLst>
            </p:cNvPr>
            <p:cNvSpPr txBox="1"/>
            <p:nvPr/>
          </p:nvSpPr>
          <p:spPr>
            <a:xfrm>
              <a:off x="2392938" y="2570404"/>
              <a:ext cx="666226"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DST-1C</a:t>
              </a:r>
              <a:endParaRPr lang="zh-CN" altLang="en-US" sz="1600" dirty="0">
                <a:solidFill>
                  <a:srgbClr val="FF0000"/>
                </a:solidFill>
                <a:cs typeface="+mn-ea"/>
                <a:sym typeface="+mn-lt"/>
              </a:endParaRPr>
            </a:p>
          </p:txBody>
        </p:sp>
        <p:sp>
          <p:nvSpPr>
            <p:cNvPr id="12" name="文本框 11">
              <a:extLst>
                <a:ext uri="{FF2B5EF4-FFF2-40B4-BE49-F238E27FC236}">
                  <a16:creationId xmlns:a16="http://schemas.microsoft.com/office/drawing/2014/main" id="{98910FE4-2A55-4B0B-A97C-01CFE3C45A5E}"/>
                </a:ext>
              </a:extLst>
            </p:cNvPr>
            <p:cNvSpPr txBox="1"/>
            <p:nvPr/>
          </p:nvSpPr>
          <p:spPr>
            <a:xfrm>
              <a:off x="2929399" y="3514224"/>
              <a:ext cx="672636"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DST-2C</a:t>
              </a:r>
              <a:endParaRPr lang="zh-CN" altLang="en-US" sz="1600" dirty="0">
                <a:solidFill>
                  <a:srgbClr val="FF0000"/>
                </a:solidFill>
                <a:cs typeface="+mn-ea"/>
                <a:sym typeface="+mn-lt"/>
              </a:endParaRPr>
            </a:p>
          </p:txBody>
        </p:sp>
        <p:sp>
          <p:nvSpPr>
            <p:cNvPr id="13" name="文本框 12">
              <a:extLst>
                <a:ext uri="{FF2B5EF4-FFF2-40B4-BE49-F238E27FC236}">
                  <a16:creationId xmlns:a16="http://schemas.microsoft.com/office/drawing/2014/main" id="{C168E453-0E32-4D95-B793-260A3B109E60}"/>
                </a:ext>
              </a:extLst>
            </p:cNvPr>
            <p:cNvSpPr txBox="1"/>
            <p:nvPr/>
          </p:nvSpPr>
          <p:spPr>
            <a:xfrm>
              <a:off x="3003097" y="4988065"/>
              <a:ext cx="677547"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DST-3C</a:t>
              </a:r>
              <a:endParaRPr lang="zh-CN" altLang="en-US" sz="1600" dirty="0">
                <a:solidFill>
                  <a:srgbClr val="FF0000"/>
                </a:solidFill>
                <a:cs typeface="+mn-ea"/>
                <a:sym typeface="+mn-lt"/>
              </a:endParaRPr>
            </a:p>
          </p:txBody>
        </p:sp>
      </p:grpSp>
      <p:sp>
        <p:nvSpPr>
          <p:cNvPr id="14" name="矩形 13">
            <a:extLst>
              <a:ext uri="{FF2B5EF4-FFF2-40B4-BE49-F238E27FC236}">
                <a16:creationId xmlns:a16="http://schemas.microsoft.com/office/drawing/2014/main" id="{2BD66726-37EF-493B-8E45-B22CEFF8C201}"/>
              </a:ext>
            </a:extLst>
          </p:cNvPr>
          <p:cNvSpPr/>
          <p:nvPr/>
        </p:nvSpPr>
        <p:spPr>
          <a:xfrm>
            <a:off x="297826" y="970368"/>
            <a:ext cx="4080433" cy="400110"/>
          </a:xfrm>
          <a:prstGeom prst="rect">
            <a:avLst/>
          </a:prstGeom>
        </p:spPr>
        <p:txBody>
          <a:bodyPr wrap="square">
            <a:spAutoFit/>
          </a:bodyPr>
          <a:lstStyle/>
          <a:p>
            <a:pPr marL="285750" indent="-285750">
              <a:buFont typeface="Wingdings" panose="05000000000000000000" pitchFamily="2" charset="2"/>
              <a:buChar char="p"/>
            </a:pPr>
            <a:r>
              <a:rPr lang="zh-CN" altLang="en-US" sz="2000" b="1" dirty="0">
                <a:cs typeface="+mn-ea"/>
                <a:sym typeface="+mn-lt"/>
              </a:rPr>
              <a:t>双扩展卡尔曼滤波的在线验证</a:t>
            </a:r>
            <a:endParaRPr lang="zh-CN" altLang="en-US" sz="2000" dirty="0">
              <a:cs typeface="+mn-ea"/>
              <a:sym typeface="+mn-lt"/>
            </a:endParaRPr>
          </a:p>
        </p:txBody>
      </p:sp>
      <p:sp>
        <p:nvSpPr>
          <p:cNvPr id="15" name="矩形 14">
            <a:extLst>
              <a:ext uri="{FF2B5EF4-FFF2-40B4-BE49-F238E27FC236}">
                <a16:creationId xmlns:a16="http://schemas.microsoft.com/office/drawing/2014/main" id="{F6B01E09-47D7-4E7C-BEEC-CA2235D23BD4}"/>
              </a:ext>
            </a:extLst>
          </p:cNvPr>
          <p:cNvSpPr/>
          <p:nvPr/>
        </p:nvSpPr>
        <p:spPr>
          <a:xfrm>
            <a:off x="1611103" y="1516185"/>
            <a:ext cx="3052368" cy="400110"/>
          </a:xfrm>
          <a:prstGeom prst="rect">
            <a:avLst/>
          </a:prstGeom>
        </p:spPr>
        <p:txBody>
          <a:bodyPr wrap="square">
            <a:spAutoFit/>
          </a:bodyPr>
          <a:lstStyle/>
          <a:p>
            <a:r>
              <a:rPr lang="zh-CN" altLang="en-US" sz="2000" b="1" dirty="0">
                <a:cs typeface="+mn-ea"/>
                <a:sym typeface="+mn-lt"/>
              </a:rPr>
              <a:t>不同工况倍率</a:t>
            </a:r>
            <a:r>
              <a:rPr lang="zh-CN" altLang="en-US" sz="2000" dirty="0">
                <a:cs typeface="+mn-ea"/>
                <a:sym typeface="+mn-lt"/>
              </a:rPr>
              <a:t>下在线验证</a:t>
            </a:r>
          </a:p>
        </p:txBody>
      </p:sp>
      <p:graphicFrame>
        <p:nvGraphicFramePr>
          <p:cNvPr id="16" name="表格 15">
            <a:extLst>
              <a:ext uri="{FF2B5EF4-FFF2-40B4-BE49-F238E27FC236}">
                <a16:creationId xmlns:a16="http://schemas.microsoft.com/office/drawing/2014/main" id="{FE29A788-49CE-4490-963E-0B2CB3662916}"/>
              </a:ext>
            </a:extLst>
          </p:cNvPr>
          <p:cNvGraphicFramePr>
            <a:graphicFrameLocks noGrp="1"/>
          </p:cNvGraphicFramePr>
          <p:nvPr>
            <p:extLst>
              <p:ext uri="{D42A27DB-BD31-4B8C-83A1-F6EECF244321}">
                <p14:modId xmlns:p14="http://schemas.microsoft.com/office/powerpoint/2010/main" val="785466452"/>
              </p:ext>
            </p:extLst>
          </p:nvPr>
        </p:nvGraphicFramePr>
        <p:xfrm>
          <a:off x="5866283" y="4990972"/>
          <a:ext cx="5868000" cy="1696000"/>
        </p:xfrm>
        <a:graphic>
          <a:graphicData uri="http://schemas.openxmlformats.org/drawingml/2006/table">
            <a:tbl>
              <a:tblPr firstRow="1" firstCol="1" bandRow="1">
                <a:tableStyleId>{5C22544A-7EE6-4342-B048-85BDC9FD1C3A}</a:tableStyleId>
              </a:tblPr>
              <a:tblGrid>
                <a:gridCol w="1188000">
                  <a:extLst>
                    <a:ext uri="{9D8B030D-6E8A-4147-A177-3AD203B41FA5}">
                      <a16:colId xmlns:a16="http://schemas.microsoft.com/office/drawing/2014/main" val="2947788784"/>
                    </a:ext>
                  </a:extLst>
                </a:gridCol>
                <a:gridCol w="936000">
                  <a:extLst>
                    <a:ext uri="{9D8B030D-6E8A-4147-A177-3AD203B41FA5}">
                      <a16:colId xmlns:a16="http://schemas.microsoft.com/office/drawing/2014/main" val="3612311773"/>
                    </a:ext>
                  </a:extLst>
                </a:gridCol>
                <a:gridCol w="936000">
                  <a:extLst>
                    <a:ext uri="{9D8B030D-6E8A-4147-A177-3AD203B41FA5}">
                      <a16:colId xmlns:a16="http://schemas.microsoft.com/office/drawing/2014/main" val="2431036291"/>
                    </a:ext>
                  </a:extLst>
                </a:gridCol>
                <a:gridCol w="936000">
                  <a:extLst>
                    <a:ext uri="{9D8B030D-6E8A-4147-A177-3AD203B41FA5}">
                      <a16:colId xmlns:a16="http://schemas.microsoft.com/office/drawing/2014/main" val="3306094887"/>
                    </a:ext>
                  </a:extLst>
                </a:gridCol>
                <a:gridCol w="936000">
                  <a:extLst>
                    <a:ext uri="{9D8B030D-6E8A-4147-A177-3AD203B41FA5}">
                      <a16:colId xmlns:a16="http://schemas.microsoft.com/office/drawing/2014/main" val="455100154"/>
                    </a:ext>
                  </a:extLst>
                </a:gridCol>
                <a:gridCol w="936000">
                  <a:extLst>
                    <a:ext uri="{9D8B030D-6E8A-4147-A177-3AD203B41FA5}">
                      <a16:colId xmlns:a16="http://schemas.microsoft.com/office/drawing/2014/main" val="3949432215"/>
                    </a:ext>
                  </a:extLst>
                </a:gridCol>
              </a:tblGrid>
              <a:tr h="396000">
                <a:tc>
                  <a:txBody>
                    <a:bodyPr/>
                    <a:lstStyle/>
                    <a:p>
                      <a:pPr algn="ctr">
                        <a:lnSpc>
                          <a:spcPts val="2000"/>
                        </a:lnSpc>
                        <a:spcAft>
                          <a:spcPts val="0"/>
                        </a:spcAft>
                      </a:pPr>
                      <a:r>
                        <a:rPr lang="zh-CN" sz="1400" kern="100" dirty="0">
                          <a:effectLst/>
                          <a:latin typeface="+mn-lt"/>
                          <a:ea typeface="+mn-ea"/>
                          <a:cs typeface="+mn-ea"/>
                          <a:sym typeface="+mn-lt"/>
                        </a:rPr>
                        <a:t>工况</a:t>
                      </a: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DST-1C</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DST-2C</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DST-3C</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FUDS-2C</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FUDS-3C</a:t>
                      </a:r>
                      <a:endParaRPr lang="zh-CN" sz="140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3381392163"/>
                  </a:ext>
                </a:extLst>
              </a:tr>
              <a:tr h="396000">
                <a:tc>
                  <a:txBody>
                    <a:bodyPr/>
                    <a:lstStyle/>
                    <a:p>
                      <a:pPr algn="ctr">
                        <a:lnSpc>
                          <a:spcPts val="2000"/>
                        </a:lnSpc>
                        <a:spcAft>
                          <a:spcPts val="0"/>
                        </a:spcAft>
                      </a:pPr>
                      <a:r>
                        <a:rPr lang="zh-CN" sz="1400" kern="100" dirty="0">
                          <a:effectLst/>
                          <a:latin typeface="+mn-lt"/>
                          <a:ea typeface="+mn-ea"/>
                          <a:cs typeface="+mn-ea"/>
                          <a:sym typeface="+mn-lt"/>
                        </a:rPr>
                        <a:t>误差上限</a:t>
                      </a:r>
                      <a:r>
                        <a:rPr lang="en-US" sz="1400" kern="100" dirty="0">
                          <a:effectLst/>
                          <a:latin typeface="+mn-lt"/>
                          <a:ea typeface="+mn-ea"/>
                          <a:cs typeface="+mn-ea"/>
                          <a:sym typeface="+mn-lt"/>
                        </a:rPr>
                        <a:t>/%</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1.69</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0.88</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1.32</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1.71</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2.14</a:t>
                      </a:r>
                      <a:endParaRPr lang="zh-CN" sz="140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4235433086"/>
                  </a:ext>
                </a:extLst>
              </a:tr>
              <a:tr h="396000">
                <a:tc>
                  <a:txBody>
                    <a:bodyPr/>
                    <a:lstStyle/>
                    <a:p>
                      <a:pPr algn="ctr">
                        <a:lnSpc>
                          <a:spcPts val="2000"/>
                        </a:lnSpc>
                        <a:spcAft>
                          <a:spcPts val="0"/>
                        </a:spcAft>
                      </a:pPr>
                      <a:r>
                        <a:rPr lang="zh-CN" sz="1400" kern="100" dirty="0">
                          <a:effectLst/>
                          <a:latin typeface="+mn-lt"/>
                          <a:ea typeface="+mn-ea"/>
                          <a:cs typeface="+mn-ea"/>
                          <a:sym typeface="+mn-lt"/>
                        </a:rPr>
                        <a:t>误差下限</a:t>
                      </a:r>
                      <a:r>
                        <a:rPr lang="en-US" sz="1400" kern="100" dirty="0">
                          <a:effectLst/>
                          <a:latin typeface="+mn-lt"/>
                          <a:ea typeface="+mn-ea"/>
                          <a:cs typeface="+mn-ea"/>
                          <a:sym typeface="+mn-lt"/>
                        </a:rPr>
                        <a:t>/%</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-0.97</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-1.69</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-2.42</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-1.34</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-2.33</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1565147199"/>
                  </a:ext>
                </a:extLst>
              </a:tr>
              <a:tr h="396000">
                <a:tc>
                  <a:txBody>
                    <a:bodyPr/>
                    <a:lstStyle/>
                    <a:p>
                      <a:pPr algn="ctr">
                        <a:lnSpc>
                          <a:spcPts val="2000"/>
                        </a:lnSpc>
                        <a:spcAft>
                          <a:spcPts val="0"/>
                        </a:spcAft>
                      </a:pPr>
                      <a:r>
                        <a:rPr lang="zh-CN" sz="1400" kern="100" dirty="0">
                          <a:effectLst/>
                          <a:latin typeface="+mn-lt"/>
                          <a:ea typeface="+mn-ea"/>
                          <a:cs typeface="+mn-ea"/>
                          <a:sym typeface="+mn-lt"/>
                        </a:rPr>
                        <a:t>收敛时间（</a:t>
                      </a:r>
                      <a:r>
                        <a:rPr lang="en-US" sz="1400" kern="100" dirty="0">
                          <a:effectLst/>
                          <a:latin typeface="+mn-lt"/>
                          <a:ea typeface="+mn-ea"/>
                          <a:cs typeface="+mn-ea"/>
                          <a:sym typeface="+mn-lt"/>
                        </a:rPr>
                        <a:t>2%</a:t>
                      </a:r>
                      <a:r>
                        <a:rPr lang="zh-CN" sz="1400" kern="100" dirty="0">
                          <a:effectLst/>
                          <a:latin typeface="+mn-lt"/>
                          <a:ea typeface="+mn-ea"/>
                          <a:cs typeface="+mn-ea"/>
                          <a:sym typeface="+mn-lt"/>
                        </a:rPr>
                        <a:t>）</a:t>
                      </a:r>
                      <a:r>
                        <a:rPr lang="en-US" sz="1400" kern="100" dirty="0">
                          <a:effectLst/>
                          <a:latin typeface="+mn-lt"/>
                          <a:ea typeface="+mn-ea"/>
                          <a:cs typeface="+mn-ea"/>
                          <a:sym typeface="+mn-lt"/>
                        </a:rPr>
                        <a:t>/s</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a:effectLst/>
                          <a:latin typeface="+mn-lt"/>
                          <a:ea typeface="+mn-ea"/>
                          <a:cs typeface="+mn-ea"/>
                          <a:sym typeface="+mn-lt"/>
                        </a:rPr>
                        <a:t>98</a:t>
                      </a:r>
                      <a:endParaRPr lang="zh-CN" sz="1400" kern="10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95</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96</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96</a:t>
                      </a:r>
                      <a:endParaRPr lang="zh-CN" sz="1400" kern="100" dirty="0">
                        <a:effectLst/>
                        <a:latin typeface="+mn-lt"/>
                        <a:ea typeface="+mn-ea"/>
                        <a:cs typeface="+mn-ea"/>
                        <a:sym typeface="+mn-lt"/>
                      </a:endParaRPr>
                    </a:p>
                  </a:txBody>
                  <a:tcPr marL="68580" marR="68580" marT="0" marB="0" anchor="ctr"/>
                </a:tc>
                <a:tc>
                  <a:txBody>
                    <a:bodyPr/>
                    <a:lstStyle/>
                    <a:p>
                      <a:pPr algn="ctr">
                        <a:lnSpc>
                          <a:spcPts val="2000"/>
                        </a:lnSpc>
                        <a:spcAft>
                          <a:spcPts val="0"/>
                        </a:spcAft>
                      </a:pPr>
                      <a:r>
                        <a:rPr lang="en-US" sz="1400" kern="100" dirty="0">
                          <a:effectLst/>
                          <a:latin typeface="+mn-lt"/>
                          <a:ea typeface="+mn-ea"/>
                          <a:cs typeface="+mn-ea"/>
                          <a:sym typeface="+mn-lt"/>
                        </a:rPr>
                        <a:t>93</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1152856239"/>
                  </a:ext>
                </a:extLst>
              </a:tr>
            </a:tbl>
          </a:graphicData>
        </a:graphic>
      </p:graphicFrame>
      <p:grpSp>
        <p:nvGrpSpPr>
          <p:cNvPr id="24" name="组合 23">
            <a:extLst>
              <a:ext uri="{FF2B5EF4-FFF2-40B4-BE49-F238E27FC236}">
                <a16:creationId xmlns:a16="http://schemas.microsoft.com/office/drawing/2014/main" id="{0418F49C-C92D-4F26-B615-A3600EDF3C43}"/>
              </a:ext>
            </a:extLst>
          </p:cNvPr>
          <p:cNvGrpSpPr/>
          <p:nvPr/>
        </p:nvGrpSpPr>
        <p:grpSpPr>
          <a:xfrm>
            <a:off x="6010903" y="1675138"/>
            <a:ext cx="5199276" cy="3315130"/>
            <a:chOff x="7718352" y="1016828"/>
            <a:chExt cx="4122490" cy="3315130"/>
          </a:xfrm>
        </p:grpSpPr>
        <p:graphicFrame>
          <p:nvGraphicFramePr>
            <p:cNvPr id="18" name="对象 17">
              <a:extLst>
                <a:ext uri="{FF2B5EF4-FFF2-40B4-BE49-F238E27FC236}">
                  <a16:creationId xmlns:a16="http://schemas.microsoft.com/office/drawing/2014/main" id="{CB54E405-3812-472C-ADE3-7BFCBC97E398}"/>
                </a:ext>
              </a:extLst>
            </p:cNvPr>
            <p:cNvGraphicFramePr>
              <a:graphicFrameLocks noChangeAspect="1"/>
            </p:cNvGraphicFramePr>
            <p:nvPr>
              <p:extLst>
                <p:ext uri="{D42A27DB-BD31-4B8C-83A1-F6EECF244321}">
                  <p14:modId xmlns:p14="http://schemas.microsoft.com/office/powerpoint/2010/main" val="3441672363"/>
                </p:ext>
              </p:extLst>
            </p:nvPr>
          </p:nvGraphicFramePr>
          <p:xfrm>
            <a:off x="7739380" y="1016828"/>
            <a:ext cx="4080433" cy="1795941"/>
          </p:xfrm>
          <a:graphic>
            <a:graphicData uri="http://schemas.openxmlformats.org/presentationml/2006/ole">
              <mc:AlternateContent xmlns:mc="http://schemas.openxmlformats.org/markup-compatibility/2006">
                <mc:Choice xmlns:v="urn:schemas-microsoft-com:vml" Requires="v">
                  <p:oleObj spid="_x0000_s13422" name="Graph" r:id="rId9" imgW="3920760" imgH="1728000" progId="Origin95.Graph">
                    <p:embed/>
                  </p:oleObj>
                </mc:Choice>
                <mc:Fallback>
                  <p:oleObj name="Graph" r:id="rId9" imgW="3920760" imgH="1728000" progId="Origin95.Graph">
                    <p:embed/>
                    <p:pic>
                      <p:nvPicPr>
                        <p:cNvPr id="0" name="Object 13"/>
                        <p:cNvPicPr>
                          <a:picLocks noChangeAspect="1" noChangeArrowheads="1"/>
                        </p:cNvPicPr>
                        <p:nvPr/>
                      </p:nvPicPr>
                      <p:blipFill>
                        <a:blip r:embed="rId10"/>
                        <a:srcRect/>
                        <a:stretch>
                          <a:fillRect/>
                        </a:stretch>
                      </p:blipFill>
                      <p:spPr bwMode="auto">
                        <a:xfrm>
                          <a:off x="7739380" y="1016828"/>
                          <a:ext cx="4080433" cy="1795941"/>
                        </a:xfrm>
                        <a:prstGeom prst="rect">
                          <a:avLst/>
                        </a:prstGeom>
                        <a:noFill/>
                      </p:spPr>
                    </p:pic>
                  </p:oleObj>
                </mc:Fallback>
              </mc:AlternateContent>
            </a:graphicData>
          </a:graphic>
        </p:graphicFrame>
        <p:sp>
          <p:nvSpPr>
            <p:cNvPr id="21" name="文本框 20">
              <a:extLst>
                <a:ext uri="{FF2B5EF4-FFF2-40B4-BE49-F238E27FC236}">
                  <a16:creationId xmlns:a16="http://schemas.microsoft.com/office/drawing/2014/main" id="{D6524C1F-4D37-4039-B5BC-3D18508E9868}"/>
                </a:ext>
              </a:extLst>
            </p:cNvPr>
            <p:cNvSpPr txBox="1"/>
            <p:nvPr/>
          </p:nvSpPr>
          <p:spPr>
            <a:xfrm>
              <a:off x="9356962" y="1954782"/>
              <a:ext cx="845267"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FUDS-2C</a:t>
              </a:r>
              <a:endParaRPr lang="zh-CN" altLang="en-US" sz="1600" dirty="0">
                <a:solidFill>
                  <a:srgbClr val="FF0000"/>
                </a:solidFill>
                <a:cs typeface="+mn-ea"/>
                <a:sym typeface="+mn-lt"/>
              </a:endParaRPr>
            </a:p>
          </p:txBody>
        </p:sp>
        <p:sp>
          <p:nvSpPr>
            <p:cNvPr id="22" name="文本框 21">
              <a:extLst>
                <a:ext uri="{FF2B5EF4-FFF2-40B4-BE49-F238E27FC236}">
                  <a16:creationId xmlns:a16="http://schemas.microsoft.com/office/drawing/2014/main" id="{B4FD0E44-90E3-4EDA-B5FC-D9772C7AF5A3}"/>
                </a:ext>
              </a:extLst>
            </p:cNvPr>
            <p:cNvSpPr txBox="1"/>
            <p:nvPr/>
          </p:nvSpPr>
          <p:spPr>
            <a:xfrm>
              <a:off x="10746944" y="2796573"/>
              <a:ext cx="843524"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FUDS-3C</a:t>
              </a:r>
              <a:endParaRPr lang="zh-CN" altLang="en-US" sz="1600" dirty="0">
                <a:solidFill>
                  <a:srgbClr val="FF0000"/>
                </a:solidFill>
                <a:cs typeface="+mn-ea"/>
                <a:sym typeface="+mn-lt"/>
              </a:endParaRPr>
            </a:p>
          </p:txBody>
        </p:sp>
        <p:graphicFrame>
          <p:nvGraphicFramePr>
            <p:cNvPr id="20" name="对象 19">
              <a:extLst>
                <a:ext uri="{FF2B5EF4-FFF2-40B4-BE49-F238E27FC236}">
                  <a16:creationId xmlns:a16="http://schemas.microsoft.com/office/drawing/2014/main" id="{E23235F5-9A4A-4670-9C32-C399EC78B574}"/>
                </a:ext>
              </a:extLst>
            </p:cNvPr>
            <p:cNvGraphicFramePr>
              <a:graphicFrameLocks noChangeAspect="1"/>
            </p:cNvGraphicFramePr>
            <p:nvPr>
              <p:extLst>
                <p:ext uri="{D42A27DB-BD31-4B8C-83A1-F6EECF244321}">
                  <p14:modId xmlns:p14="http://schemas.microsoft.com/office/powerpoint/2010/main" val="478258125"/>
                </p:ext>
              </p:extLst>
            </p:nvPr>
          </p:nvGraphicFramePr>
          <p:xfrm>
            <a:off x="7718352" y="2517507"/>
            <a:ext cx="4122490" cy="1814451"/>
          </p:xfrm>
          <a:graphic>
            <a:graphicData uri="http://schemas.openxmlformats.org/presentationml/2006/ole">
              <mc:AlternateContent xmlns:mc="http://schemas.openxmlformats.org/markup-compatibility/2006">
                <mc:Choice xmlns:v="urn:schemas-microsoft-com:vml" Requires="v">
                  <p:oleObj spid="_x0000_s13423" name="Graph" r:id="rId11" imgW="3920760" imgH="1728000" progId="Origin95.Graph">
                    <p:embed/>
                  </p:oleObj>
                </mc:Choice>
                <mc:Fallback>
                  <p:oleObj name="Graph" r:id="rId11" imgW="3920760" imgH="1728000" progId="Origin95.Graph">
                    <p:embed/>
                    <p:pic>
                      <p:nvPicPr>
                        <p:cNvPr id="0" name="Object 15"/>
                        <p:cNvPicPr>
                          <a:picLocks noChangeAspect="1" noChangeArrowheads="1"/>
                        </p:cNvPicPr>
                        <p:nvPr/>
                      </p:nvPicPr>
                      <p:blipFill>
                        <a:blip r:embed="rId12"/>
                        <a:srcRect/>
                        <a:stretch>
                          <a:fillRect/>
                        </a:stretch>
                      </p:blipFill>
                      <p:spPr bwMode="auto">
                        <a:xfrm>
                          <a:off x="7718352" y="2517507"/>
                          <a:ext cx="4122490" cy="1814451"/>
                        </a:xfrm>
                        <a:prstGeom prst="rect">
                          <a:avLst/>
                        </a:prstGeom>
                        <a:solidFill>
                          <a:schemeClr val="bg1"/>
                        </a:solidFill>
                      </p:spPr>
                    </p:pic>
                  </p:oleObj>
                </mc:Fallback>
              </mc:AlternateContent>
            </a:graphicData>
          </a:graphic>
        </p:graphicFrame>
        <p:sp>
          <p:nvSpPr>
            <p:cNvPr id="26" name="文本框 25">
              <a:extLst>
                <a:ext uri="{FF2B5EF4-FFF2-40B4-BE49-F238E27FC236}">
                  <a16:creationId xmlns:a16="http://schemas.microsoft.com/office/drawing/2014/main" id="{D3771CF9-73ED-45A4-BADE-D546AE36A28C}"/>
                </a:ext>
              </a:extLst>
            </p:cNvPr>
            <p:cNvSpPr txBox="1"/>
            <p:nvPr/>
          </p:nvSpPr>
          <p:spPr>
            <a:xfrm>
              <a:off x="9356962" y="2627296"/>
              <a:ext cx="845267" cy="338554"/>
            </a:xfrm>
            <a:prstGeom prst="rect">
              <a:avLst/>
            </a:prstGeom>
            <a:solidFill>
              <a:schemeClr val="bg1"/>
            </a:solidFill>
          </p:spPr>
          <p:txBody>
            <a:bodyPr wrap="square" rtlCol="0">
              <a:spAutoFit/>
            </a:bodyPr>
            <a:lstStyle/>
            <a:p>
              <a:pPr algn="ctr"/>
              <a:r>
                <a:rPr lang="en-US" altLang="zh-CN" sz="1600" dirty="0">
                  <a:solidFill>
                    <a:srgbClr val="FF0000"/>
                  </a:solidFill>
                  <a:cs typeface="+mn-ea"/>
                  <a:sym typeface="+mn-lt"/>
                </a:rPr>
                <a:t>FUDS-3C</a:t>
              </a:r>
              <a:endParaRPr lang="zh-CN" altLang="en-US" sz="1600" dirty="0">
                <a:solidFill>
                  <a:srgbClr val="FF0000"/>
                </a:solidFill>
                <a:cs typeface="+mn-ea"/>
                <a:sym typeface="+mn-lt"/>
              </a:endParaRPr>
            </a:p>
          </p:txBody>
        </p:sp>
      </p:grpSp>
      <p:sp>
        <p:nvSpPr>
          <p:cNvPr id="25" name="矩形 24">
            <a:extLst>
              <a:ext uri="{FF2B5EF4-FFF2-40B4-BE49-F238E27FC236}">
                <a16:creationId xmlns:a16="http://schemas.microsoft.com/office/drawing/2014/main" id="{5596D984-DE6E-4BE3-ABCA-B8CB9B3098C6}"/>
              </a:ext>
            </a:extLst>
          </p:cNvPr>
          <p:cNvSpPr/>
          <p:nvPr/>
        </p:nvSpPr>
        <p:spPr>
          <a:xfrm>
            <a:off x="5402493" y="997462"/>
            <a:ext cx="6709951" cy="646331"/>
          </a:xfrm>
          <a:prstGeom prst="rect">
            <a:avLst/>
          </a:prstGeom>
          <a:solidFill>
            <a:schemeClr val="accent6">
              <a:lumMod val="40000"/>
              <a:lumOff val="60000"/>
            </a:schemeClr>
          </a:solidFill>
          <a:effectLst/>
          <a:scene3d>
            <a:camera prst="orthographicFront"/>
            <a:lightRig rig="threePt" dir="t"/>
          </a:scene3d>
          <a:sp3d>
            <a:bevelT prst="angle"/>
          </a:sp3d>
        </p:spPr>
        <p:txBody>
          <a:bodyPr wrap="square">
            <a:spAutoFit/>
          </a:bodyPr>
          <a:lstStyle/>
          <a:p>
            <a:r>
              <a:rPr lang="zh-CN" altLang="en-US" kern="100" dirty="0">
                <a:latin typeface="+mn-ea"/>
                <a:cs typeface="Times New Roman" panose="02020603050405020304" pitchFamily="18" charset="0"/>
              </a:rPr>
              <a:t>结论：</a:t>
            </a:r>
            <a:r>
              <a:rPr lang="zh-CN" altLang="zh-CN" kern="100" dirty="0">
                <a:latin typeface="+mn-ea"/>
                <a:cs typeface="Times New Roman" panose="02020603050405020304" pitchFamily="18" charset="0"/>
              </a:rPr>
              <a:t>在</a:t>
            </a:r>
            <a:r>
              <a:rPr lang="zh-CN" altLang="zh-CN" b="1" kern="100" dirty="0">
                <a:latin typeface="+mn-ea"/>
                <a:cs typeface="Times New Roman" panose="02020603050405020304" pitchFamily="18" charset="0"/>
              </a:rPr>
              <a:t>宽温区、多工况下</a:t>
            </a:r>
            <a:r>
              <a:rPr lang="zh-CN" altLang="zh-CN" kern="100" dirty="0">
                <a:latin typeface="+mn-ea"/>
                <a:cs typeface="Times New Roman" panose="02020603050405020304" pitchFamily="18" charset="0"/>
              </a:rPr>
              <a:t>，</a:t>
            </a:r>
            <a:r>
              <a:rPr lang="zh-CN" altLang="en-US" dirty="0">
                <a:latin typeface="+mn-ea"/>
                <a:cs typeface="+mn-ea"/>
                <a:sym typeface="+mn-lt"/>
              </a:rPr>
              <a:t>双扩展卡尔曼滤波</a:t>
            </a:r>
            <a:r>
              <a:rPr lang="zh-CN" altLang="zh-CN" kern="100" dirty="0">
                <a:latin typeface="+mn-ea"/>
                <a:cs typeface="Times New Roman" panose="02020603050405020304" pitchFamily="18" charset="0"/>
              </a:rPr>
              <a:t>算法在实际的</a:t>
            </a:r>
            <a:r>
              <a:rPr lang="en-US" altLang="zh-CN" kern="100" dirty="0">
                <a:latin typeface="+mn-ea"/>
              </a:rPr>
              <a:t>BMS</a:t>
            </a:r>
            <a:r>
              <a:rPr lang="zh-CN" altLang="zh-CN" kern="100" dirty="0">
                <a:latin typeface="+mn-ea"/>
                <a:cs typeface="Times New Roman" panose="02020603050405020304" pitchFamily="18" charset="0"/>
              </a:rPr>
              <a:t>中</a:t>
            </a:r>
            <a:r>
              <a:rPr lang="zh-CN" altLang="en-US" kern="100" dirty="0">
                <a:latin typeface="+mn-ea"/>
                <a:cs typeface="Times New Roman" panose="02020603050405020304" pitchFamily="18" charset="0"/>
              </a:rPr>
              <a:t>的</a:t>
            </a:r>
            <a:r>
              <a:rPr lang="en-US" altLang="zh-CN" kern="100" dirty="0">
                <a:latin typeface="+mn-ea"/>
              </a:rPr>
              <a:t>SOC</a:t>
            </a:r>
            <a:r>
              <a:rPr lang="zh-CN" altLang="zh-CN" kern="100" dirty="0">
                <a:latin typeface="+mn-ea"/>
                <a:cs typeface="Times New Roman" panose="02020603050405020304" pitchFamily="18" charset="0"/>
              </a:rPr>
              <a:t>估计误差绝对值在</a:t>
            </a:r>
            <a:r>
              <a:rPr lang="en-US" altLang="zh-CN" b="1" kern="100" dirty="0">
                <a:latin typeface="+mn-ea"/>
              </a:rPr>
              <a:t>3%</a:t>
            </a:r>
            <a:r>
              <a:rPr lang="zh-CN" altLang="zh-CN" kern="100" dirty="0">
                <a:latin typeface="+mn-ea"/>
                <a:cs typeface="Times New Roman" panose="02020603050405020304" pitchFamily="18" charset="0"/>
              </a:rPr>
              <a:t>以内</a:t>
            </a:r>
            <a:r>
              <a:rPr lang="zh-CN" altLang="en-US" kern="100" dirty="0">
                <a:latin typeface="+mn-ea"/>
                <a:cs typeface="Times New Roman" panose="02020603050405020304" pitchFamily="18" charset="0"/>
              </a:rPr>
              <a:t>，收敛时间在</a:t>
            </a:r>
            <a:r>
              <a:rPr lang="en-US" altLang="zh-CN" b="1" kern="100" dirty="0">
                <a:latin typeface="+mn-ea"/>
                <a:cs typeface="Times New Roman" panose="02020603050405020304" pitchFamily="18" charset="0"/>
              </a:rPr>
              <a:t>100s</a:t>
            </a:r>
            <a:r>
              <a:rPr lang="zh-CN" altLang="en-US" kern="100" dirty="0">
                <a:latin typeface="+mn-ea"/>
                <a:cs typeface="Times New Roman" panose="02020603050405020304" pitchFamily="18" charset="0"/>
              </a:rPr>
              <a:t>以内。</a:t>
            </a:r>
            <a:endParaRPr lang="zh-CN" altLang="en-US" dirty="0">
              <a:latin typeface="+mn-ea"/>
            </a:endParaRPr>
          </a:p>
        </p:txBody>
      </p:sp>
    </p:spTree>
    <p:extLst>
      <p:ext uri="{BB962C8B-B14F-4D97-AF65-F5344CB8AC3E}">
        <p14:creationId xmlns:p14="http://schemas.microsoft.com/office/powerpoint/2010/main" val="1478139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80028623-6211-4E5B-96AB-B782106EA4DF}"/>
              </a:ext>
            </a:extLst>
          </p:cNvPr>
          <p:cNvGrpSpPr/>
          <p:nvPr/>
        </p:nvGrpSpPr>
        <p:grpSpPr>
          <a:xfrm>
            <a:off x="357765" y="1248409"/>
            <a:ext cx="10948864" cy="5094333"/>
            <a:chOff x="357765" y="1248410"/>
            <a:chExt cx="8631411" cy="4456140"/>
          </a:xfrm>
        </p:grpSpPr>
        <p:sp>
          <p:nvSpPr>
            <p:cNvPr id="2" name="圆角矩形 18">
              <a:extLst>
                <a:ext uri="{FF2B5EF4-FFF2-40B4-BE49-F238E27FC236}">
                  <a16:creationId xmlns:a16="http://schemas.microsoft.com/office/drawing/2014/main" id="{3527BF57-C910-4DBE-B60E-735F72B0E83D}"/>
                </a:ext>
              </a:extLst>
            </p:cNvPr>
            <p:cNvSpPr/>
            <p:nvPr/>
          </p:nvSpPr>
          <p:spPr>
            <a:xfrm>
              <a:off x="4060508" y="1260475"/>
              <a:ext cx="1351452" cy="295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b="1" kern="1200">
                  <a:solidFill>
                    <a:srgbClr val="FFFFFF"/>
                  </a:solidFill>
                  <a:effectLst/>
                  <a:cs typeface="+mn-ea"/>
                  <a:sym typeface="+mn-lt"/>
                </a:rPr>
                <a:t>直接测量法</a:t>
              </a:r>
              <a:endParaRPr lang="zh-CN" sz="1600">
                <a:effectLst/>
                <a:cs typeface="+mn-ea"/>
                <a:sym typeface="+mn-lt"/>
              </a:endParaRPr>
            </a:p>
          </p:txBody>
        </p:sp>
        <p:sp>
          <p:nvSpPr>
            <p:cNvPr id="3" name="圆角矩形 19">
              <a:extLst>
                <a:ext uri="{FF2B5EF4-FFF2-40B4-BE49-F238E27FC236}">
                  <a16:creationId xmlns:a16="http://schemas.microsoft.com/office/drawing/2014/main" id="{AF0F6821-F6E2-4FFD-B982-51A972BD3D63}"/>
                </a:ext>
              </a:extLst>
            </p:cNvPr>
            <p:cNvSpPr/>
            <p:nvPr/>
          </p:nvSpPr>
          <p:spPr>
            <a:xfrm>
              <a:off x="3999548" y="3101065"/>
              <a:ext cx="1503701" cy="295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b="1" kern="1200" dirty="0">
                  <a:solidFill>
                    <a:srgbClr val="FFFFFF"/>
                  </a:solidFill>
                  <a:effectLst/>
                  <a:cs typeface="+mn-ea"/>
                  <a:sym typeface="+mn-lt"/>
                </a:rPr>
                <a:t>数据驱动算法</a:t>
              </a:r>
              <a:endParaRPr lang="zh-CN" sz="1600" dirty="0">
                <a:effectLst/>
                <a:cs typeface="+mn-ea"/>
                <a:sym typeface="+mn-lt"/>
              </a:endParaRPr>
            </a:p>
          </p:txBody>
        </p:sp>
        <p:sp>
          <p:nvSpPr>
            <p:cNvPr id="4" name="左大括号 3">
              <a:extLst>
                <a:ext uri="{FF2B5EF4-FFF2-40B4-BE49-F238E27FC236}">
                  <a16:creationId xmlns:a16="http://schemas.microsoft.com/office/drawing/2014/main" id="{5E8F7ECD-F354-4F11-8313-223C13D50ACB}"/>
                </a:ext>
              </a:extLst>
            </p:cNvPr>
            <p:cNvSpPr/>
            <p:nvPr/>
          </p:nvSpPr>
          <p:spPr>
            <a:xfrm>
              <a:off x="5606502" y="1720169"/>
              <a:ext cx="141146" cy="6407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sz="2400">
                <a:cs typeface="+mn-ea"/>
                <a:sym typeface="+mn-lt"/>
              </a:endParaRPr>
            </a:p>
          </p:txBody>
        </p:sp>
        <p:sp>
          <p:nvSpPr>
            <p:cNvPr id="5" name="左大括号 4">
              <a:extLst>
                <a:ext uri="{FF2B5EF4-FFF2-40B4-BE49-F238E27FC236}">
                  <a16:creationId xmlns:a16="http://schemas.microsoft.com/office/drawing/2014/main" id="{59331CD8-3F90-47BE-AC7C-3DD6FFF3DBCE}"/>
                </a:ext>
              </a:extLst>
            </p:cNvPr>
            <p:cNvSpPr/>
            <p:nvPr/>
          </p:nvSpPr>
          <p:spPr>
            <a:xfrm>
              <a:off x="3708025" y="1400582"/>
              <a:ext cx="246190" cy="18746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sz="2400">
                <a:cs typeface="+mn-ea"/>
                <a:sym typeface="+mn-lt"/>
              </a:endParaRPr>
            </a:p>
          </p:txBody>
        </p:sp>
        <p:sp>
          <p:nvSpPr>
            <p:cNvPr id="6" name="矩形 5">
              <a:extLst>
                <a:ext uri="{FF2B5EF4-FFF2-40B4-BE49-F238E27FC236}">
                  <a16:creationId xmlns:a16="http://schemas.microsoft.com/office/drawing/2014/main" id="{BFDBE145-91B7-4452-A71C-9B04A53BA01F}"/>
                </a:ext>
              </a:extLst>
            </p:cNvPr>
            <p:cNvSpPr/>
            <p:nvPr/>
          </p:nvSpPr>
          <p:spPr>
            <a:xfrm>
              <a:off x="5700078" y="1248410"/>
              <a:ext cx="1745391"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zh-CN" b="1" kern="1200" dirty="0">
                  <a:solidFill>
                    <a:srgbClr val="000000"/>
                  </a:solidFill>
                  <a:effectLst/>
                  <a:cs typeface="+mn-ea"/>
                  <a:sym typeface="+mn-lt"/>
                </a:rPr>
                <a:t>恒电流</a:t>
              </a:r>
              <a:r>
                <a:rPr lang="en-US" b="1" kern="1200" dirty="0">
                  <a:solidFill>
                    <a:srgbClr val="000000"/>
                  </a:solidFill>
                  <a:effectLst/>
                  <a:cs typeface="+mn-ea"/>
                  <a:sym typeface="+mn-lt"/>
                </a:rPr>
                <a:t>/</a:t>
              </a:r>
              <a:r>
                <a:rPr lang="zh-CN" b="1" kern="1200" dirty="0">
                  <a:solidFill>
                    <a:srgbClr val="000000"/>
                  </a:solidFill>
                  <a:effectLst/>
                  <a:cs typeface="+mn-ea"/>
                  <a:sym typeface="+mn-lt"/>
                </a:rPr>
                <a:t>恒功率测试</a:t>
              </a:r>
              <a:endParaRPr lang="en-US" altLang="zh-CN" b="1" kern="1200" dirty="0">
                <a:solidFill>
                  <a:srgbClr val="000000"/>
                </a:solidFill>
                <a:effectLst/>
                <a:cs typeface="+mn-ea"/>
                <a:sym typeface="+mn-lt"/>
              </a:endParaRPr>
            </a:p>
          </p:txBody>
        </p:sp>
        <p:sp>
          <p:nvSpPr>
            <p:cNvPr id="7" name="矩形 6">
              <a:extLst>
                <a:ext uri="{FF2B5EF4-FFF2-40B4-BE49-F238E27FC236}">
                  <a16:creationId xmlns:a16="http://schemas.microsoft.com/office/drawing/2014/main" id="{73C220BB-BDC1-4011-B7F9-CAF6E6BE0E64}"/>
                </a:ext>
              </a:extLst>
            </p:cNvPr>
            <p:cNvSpPr/>
            <p:nvPr/>
          </p:nvSpPr>
          <p:spPr>
            <a:xfrm>
              <a:off x="5886768" y="1631899"/>
              <a:ext cx="1328776"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en-US" b="1" kern="1200" dirty="0">
                  <a:solidFill>
                    <a:srgbClr val="000000"/>
                  </a:solidFill>
                  <a:effectLst/>
                  <a:cs typeface="+mn-ea"/>
                  <a:sym typeface="+mn-lt"/>
                </a:rPr>
                <a:t>HPPC</a:t>
              </a:r>
              <a:r>
                <a:rPr lang="zh-CN" b="1" kern="1200" dirty="0">
                  <a:solidFill>
                    <a:srgbClr val="000000"/>
                  </a:solidFill>
                  <a:effectLst/>
                  <a:cs typeface="+mn-ea"/>
                  <a:sym typeface="+mn-lt"/>
                </a:rPr>
                <a:t>测试</a:t>
              </a:r>
              <a:endParaRPr lang="en-US" altLang="zh-CN" b="1" kern="1200" dirty="0">
                <a:solidFill>
                  <a:srgbClr val="000000"/>
                </a:solidFill>
                <a:effectLst/>
                <a:cs typeface="+mn-ea"/>
                <a:sym typeface="+mn-lt"/>
              </a:endParaRPr>
            </a:p>
          </p:txBody>
        </p:sp>
        <p:sp>
          <p:nvSpPr>
            <p:cNvPr id="8" name="矩形 7">
              <a:extLst>
                <a:ext uri="{FF2B5EF4-FFF2-40B4-BE49-F238E27FC236}">
                  <a16:creationId xmlns:a16="http://schemas.microsoft.com/office/drawing/2014/main" id="{558CDC6A-7238-4A4E-837C-EF32C23E12FF}"/>
                </a:ext>
              </a:extLst>
            </p:cNvPr>
            <p:cNvSpPr/>
            <p:nvPr/>
          </p:nvSpPr>
          <p:spPr>
            <a:xfrm>
              <a:off x="5886768" y="2654217"/>
              <a:ext cx="1467420"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en-US" b="1" kern="1200" dirty="0">
                  <a:solidFill>
                    <a:srgbClr val="000000"/>
                  </a:solidFill>
                  <a:effectLst/>
                  <a:cs typeface="+mn-ea"/>
                  <a:sym typeface="+mn-lt"/>
                </a:rPr>
                <a:t>BP</a:t>
              </a:r>
              <a:r>
                <a:rPr lang="zh-CN" b="1" kern="1200" dirty="0">
                  <a:solidFill>
                    <a:srgbClr val="000000"/>
                  </a:solidFill>
                  <a:effectLst/>
                  <a:cs typeface="+mn-ea"/>
                  <a:sym typeface="+mn-lt"/>
                </a:rPr>
                <a:t>神经网络</a:t>
              </a:r>
              <a:endParaRPr lang="en-US" altLang="zh-CN" b="1" kern="1200" dirty="0">
                <a:solidFill>
                  <a:srgbClr val="000000"/>
                </a:solidFill>
                <a:effectLst/>
                <a:cs typeface="+mn-ea"/>
                <a:sym typeface="+mn-lt"/>
              </a:endParaRPr>
            </a:p>
          </p:txBody>
        </p:sp>
        <p:sp>
          <p:nvSpPr>
            <p:cNvPr id="9" name="矩形 8">
              <a:extLst>
                <a:ext uri="{FF2B5EF4-FFF2-40B4-BE49-F238E27FC236}">
                  <a16:creationId xmlns:a16="http://schemas.microsoft.com/office/drawing/2014/main" id="{9DE6307B-F6BA-4CF6-96AA-2B505DDF1575}"/>
                </a:ext>
              </a:extLst>
            </p:cNvPr>
            <p:cNvSpPr/>
            <p:nvPr/>
          </p:nvSpPr>
          <p:spPr>
            <a:xfrm>
              <a:off x="5886767" y="2135322"/>
              <a:ext cx="1365705"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en-US" b="1" kern="1200" dirty="0">
                  <a:solidFill>
                    <a:srgbClr val="000000"/>
                  </a:solidFill>
                  <a:effectLst/>
                  <a:cs typeface="+mn-ea"/>
                  <a:sym typeface="+mn-lt"/>
                </a:rPr>
                <a:t>JEVS</a:t>
              </a:r>
              <a:r>
                <a:rPr lang="zh-CN" b="1" kern="1200" dirty="0">
                  <a:solidFill>
                    <a:srgbClr val="000000"/>
                  </a:solidFill>
                  <a:effectLst/>
                  <a:cs typeface="+mn-ea"/>
                  <a:sym typeface="+mn-lt"/>
                </a:rPr>
                <a:t>测试</a:t>
              </a:r>
              <a:endParaRPr lang="en-US" altLang="zh-CN" b="1" kern="1200" dirty="0">
                <a:solidFill>
                  <a:srgbClr val="000000"/>
                </a:solidFill>
                <a:effectLst/>
                <a:cs typeface="+mn-ea"/>
                <a:sym typeface="+mn-lt"/>
              </a:endParaRPr>
            </a:p>
          </p:txBody>
        </p:sp>
        <p:sp>
          <p:nvSpPr>
            <p:cNvPr id="10" name="左大括号 9">
              <a:extLst>
                <a:ext uri="{FF2B5EF4-FFF2-40B4-BE49-F238E27FC236}">
                  <a16:creationId xmlns:a16="http://schemas.microsoft.com/office/drawing/2014/main" id="{7B24C797-0355-4D53-A1DE-79BFEF13035B}"/>
                </a:ext>
              </a:extLst>
            </p:cNvPr>
            <p:cNvSpPr/>
            <p:nvPr/>
          </p:nvSpPr>
          <p:spPr>
            <a:xfrm>
              <a:off x="5587163" y="2730951"/>
              <a:ext cx="164558" cy="107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sz="2400">
                <a:cs typeface="+mn-ea"/>
                <a:sym typeface="+mn-lt"/>
              </a:endParaRPr>
            </a:p>
          </p:txBody>
        </p:sp>
        <p:sp>
          <p:nvSpPr>
            <p:cNvPr id="11" name="矩形 10">
              <a:extLst>
                <a:ext uri="{FF2B5EF4-FFF2-40B4-BE49-F238E27FC236}">
                  <a16:creationId xmlns:a16="http://schemas.microsoft.com/office/drawing/2014/main" id="{5FCB2DAB-A921-492E-8515-34B1623DFBDE}"/>
                </a:ext>
              </a:extLst>
            </p:cNvPr>
            <p:cNvSpPr/>
            <p:nvPr/>
          </p:nvSpPr>
          <p:spPr>
            <a:xfrm>
              <a:off x="1998481" y="1660011"/>
              <a:ext cx="1327481" cy="511517"/>
            </a:xfrm>
            <a:prstGeom prst="rect">
              <a:avLst/>
            </a:prstGeom>
            <a:ln>
              <a:solidFill>
                <a:schemeClr val="tx1"/>
              </a:solidFill>
              <a:prstDash val="sysDash"/>
            </a:ln>
          </p:spPr>
          <p:txBody>
            <a:bodyPr wrap="square">
              <a:spAutoFit/>
            </a:bodyPr>
            <a:lstStyle/>
            <a:p>
              <a:pPr>
                <a:spcAft>
                  <a:spcPts val="0"/>
                </a:spcAft>
              </a:pPr>
              <a:r>
                <a:rPr lang="zh-CN" sz="1600" b="1" kern="1200" dirty="0">
                  <a:solidFill>
                    <a:srgbClr val="567796"/>
                  </a:solidFill>
                  <a:effectLst/>
                  <a:cs typeface="+mn-ea"/>
                  <a:sym typeface="+mn-lt"/>
                </a:rPr>
                <a:t>不同</a:t>
              </a:r>
              <a:r>
                <a:rPr lang="en-US" sz="1600" b="1" kern="1200" dirty="0">
                  <a:solidFill>
                    <a:srgbClr val="567796"/>
                  </a:solidFill>
                  <a:effectLst/>
                  <a:cs typeface="+mn-ea"/>
                  <a:sym typeface="+mn-lt"/>
                </a:rPr>
                <a:t>SOC</a:t>
              </a:r>
              <a:r>
                <a:rPr lang="zh-CN" sz="1600" b="1" kern="1200" dirty="0">
                  <a:solidFill>
                    <a:srgbClr val="567796"/>
                  </a:solidFill>
                  <a:effectLst/>
                  <a:cs typeface="+mn-ea"/>
                  <a:sym typeface="+mn-lt"/>
                </a:rPr>
                <a:t>，不同时间尺度</a:t>
              </a:r>
              <a:r>
                <a:rPr lang="en-US" sz="1600" b="1" kern="1200" dirty="0">
                  <a:solidFill>
                    <a:srgbClr val="567796"/>
                  </a:solidFill>
                  <a:effectLst/>
                  <a:cs typeface="+mn-ea"/>
                  <a:sym typeface="+mn-lt"/>
                </a:rPr>
                <a:t>SOP</a:t>
              </a:r>
              <a:endParaRPr lang="zh-CN" sz="1600" dirty="0">
                <a:effectLst/>
                <a:cs typeface="+mn-ea"/>
                <a:sym typeface="+mn-lt"/>
              </a:endParaRPr>
            </a:p>
          </p:txBody>
        </p:sp>
        <p:sp>
          <p:nvSpPr>
            <p:cNvPr id="12" name="右箭头 29">
              <a:extLst>
                <a:ext uri="{FF2B5EF4-FFF2-40B4-BE49-F238E27FC236}">
                  <a16:creationId xmlns:a16="http://schemas.microsoft.com/office/drawing/2014/main" id="{2830C8C3-9EA5-4BE8-9A1C-664371EA2642}"/>
                </a:ext>
              </a:extLst>
            </p:cNvPr>
            <p:cNvSpPr/>
            <p:nvPr/>
          </p:nvSpPr>
          <p:spPr>
            <a:xfrm>
              <a:off x="1905895" y="2111551"/>
              <a:ext cx="1763496" cy="484505"/>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cs typeface="+mn-ea"/>
                <a:sym typeface="+mn-lt"/>
              </a:endParaRPr>
            </a:p>
          </p:txBody>
        </p:sp>
        <p:sp>
          <p:nvSpPr>
            <p:cNvPr id="13" name="矩形 12">
              <a:extLst>
                <a:ext uri="{FF2B5EF4-FFF2-40B4-BE49-F238E27FC236}">
                  <a16:creationId xmlns:a16="http://schemas.microsoft.com/office/drawing/2014/main" id="{9DEAD854-1B6D-45C9-A675-5BC5B273CDAB}"/>
                </a:ext>
              </a:extLst>
            </p:cNvPr>
            <p:cNvSpPr/>
            <p:nvPr/>
          </p:nvSpPr>
          <p:spPr>
            <a:xfrm>
              <a:off x="2005591" y="2584626"/>
              <a:ext cx="1320228" cy="296142"/>
            </a:xfrm>
            <a:prstGeom prst="rect">
              <a:avLst/>
            </a:prstGeom>
            <a:ln>
              <a:solidFill>
                <a:schemeClr val="tx1"/>
              </a:solidFill>
              <a:prstDash val="sysDash"/>
            </a:ln>
          </p:spPr>
          <p:txBody>
            <a:bodyPr wrap="square">
              <a:spAutoFit/>
            </a:bodyPr>
            <a:lstStyle/>
            <a:p>
              <a:pPr>
                <a:spcAft>
                  <a:spcPts val="0"/>
                </a:spcAft>
              </a:pPr>
              <a:r>
                <a:rPr lang="zh-CN" sz="1600" b="1" kern="1200">
                  <a:solidFill>
                    <a:srgbClr val="567796"/>
                  </a:solidFill>
                  <a:effectLst/>
                  <a:cs typeface="+mn-ea"/>
                  <a:sym typeface="+mn-lt"/>
                </a:rPr>
                <a:t>不同温度</a:t>
              </a:r>
              <a:r>
                <a:rPr lang="en-US" sz="1600" b="1" kern="1200">
                  <a:solidFill>
                    <a:srgbClr val="567796"/>
                  </a:solidFill>
                  <a:effectLst/>
                  <a:cs typeface="+mn-ea"/>
                  <a:sym typeface="+mn-lt"/>
                </a:rPr>
                <a:t>SOP</a:t>
              </a:r>
              <a:endParaRPr lang="zh-CN" sz="1600">
                <a:effectLst/>
                <a:cs typeface="+mn-ea"/>
                <a:sym typeface="+mn-lt"/>
              </a:endParaRPr>
            </a:p>
          </p:txBody>
        </p:sp>
        <p:sp>
          <p:nvSpPr>
            <p:cNvPr id="14" name="矩形: 圆角 13">
              <a:extLst>
                <a:ext uri="{FF2B5EF4-FFF2-40B4-BE49-F238E27FC236}">
                  <a16:creationId xmlns:a16="http://schemas.microsoft.com/office/drawing/2014/main" id="{58AAB6FD-A7E0-476F-8F71-49E0E60BF8A6}"/>
                </a:ext>
              </a:extLst>
            </p:cNvPr>
            <p:cNvSpPr/>
            <p:nvPr/>
          </p:nvSpPr>
          <p:spPr>
            <a:xfrm>
              <a:off x="357765" y="1832151"/>
              <a:ext cx="1470012" cy="93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spcAft>
                  <a:spcPts val="0"/>
                </a:spcAft>
              </a:pPr>
              <a:r>
                <a:rPr lang="en-US" kern="1200" dirty="0">
                  <a:solidFill>
                    <a:srgbClr val="FFFFFF"/>
                  </a:solidFill>
                  <a:effectLst/>
                  <a:cs typeface="+mn-ea"/>
                  <a:sym typeface="+mn-lt"/>
                </a:rPr>
                <a:t>SOP:</a:t>
              </a:r>
              <a:r>
                <a:rPr lang="zh-CN" kern="1200" dirty="0">
                  <a:solidFill>
                    <a:srgbClr val="FFFFFF"/>
                  </a:solidFill>
                  <a:effectLst/>
                  <a:cs typeface="+mn-ea"/>
                  <a:sym typeface="+mn-lt"/>
                </a:rPr>
                <a:t>电池在一定持续时间内最大输入功率和输出功率</a:t>
              </a:r>
              <a:endParaRPr lang="zh-CN" sz="1600" dirty="0">
                <a:effectLst/>
                <a:cs typeface="+mn-ea"/>
                <a:sym typeface="+mn-lt"/>
              </a:endParaRPr>
            </a:p>
          </p:txBody>
        </p:sp>
        <p:sp>
          <p:nvSpPr>
            <p:cNvPr id="15" name="圆角矩形 19">
              <a:extLst>
                <a:ext uri="{FF2B5EF4-FFF2-40B4-BE49-F238E27FC236}">
                  <a16:creationId xmlns:a16="http://schemas.microsoft.com/office/drawing/2014/main" id="{BFAE93E9-4F10-4750-84E7-BC777E329536}"/>
                </a:ext>
              </a:extLst>
            </p:cNvPr>
            <p:cNvSpPr/>
            <p:nvPr/>
          </p:nvSpPr>
          <p:spPr>
            <a:xfrm>
              <a:off x="3985895" y="1920648"/>
              <a:ext cx="1503701" cy="295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b="1" kern="1200" dirty="0">
                  <a:solidFill>
                    <a:srgbClr val="FFFFFF"/>
                  </a:solidFill>
                  <a:effectLst/>
                  <a:cs typeface="+mn-ea"/>
                  <a:sym typeface="+mn-lt"/>
                </a:rPr>
                <a:t>经验公式法</a:t>
              </a:r>
              <a:endParaRPr lang="zh-CN" sz="1600" dirty="0">
                <a:effectLst/>
                <a:cs typeface="+mn-ea"/>
                <a:sym typeface="+mn-lt"/>
              </a:endParaRPr>
            </a:p>
          </p:txBody>
        </p:sp>
        <p:sp>
          <p:nvSpPr>
            <p:cNvPr id="16" name="矩形 15">
              <a:extLst>
                <a:ext uri="{FF2B5EF4-FFF2-40B4-BE49-F238E27FC236}">
                  <a16:creationId xmlns:a16="http://schemas.microsoft.com/office/drawing/2014/main" id="{6A38EAFF-18DB-4F3E-90B6-4D77AF2FF7B9}"/>
                </a:ext>
              </a:extLst>
            </p:cNvPr>
            <p:cNvSpPr/>
            <p:nvPr/>
          </p:nvSpPr>
          <p:spPr>
            <a:xfrm>
              <a:off x="5886768" y="3120298"/>
              <a:ext cx="1467420"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en-US" b="1" kern="1200" dirty="0">
                  <a:solidFill>
                    <a:srgbClr val="000000"/>
                  </a:solidFill>
                  <a:effectLst/>
                  <a:cs typeface="+mn-ea"/>
                  <a:sym typeface="+mn-lt"/>
                </a:rPr>
                <a:t>ANFIS</a:t>
              </a:r>
            </a:p>
          </p:txBody>
        </p:sp>
        <p:sp>
          <p:nvSpPr>
            <p:cNvPr id="17" name="矩形 16">
              <a:extLst>
                <a:ext uri="{FF2B5EF4-FFF2-40B4-BE49-F238E27FC236}">
                  <a16:creationId xmlns:a16="http://schemas.microsoft.com/office/drawing/2014/main" id="{A89FD3E6-38EE-42E2-BE5F-FF0F461C59FD}"/>
                </a:ext>
              </a:extLst>
            </p:cNvPr>
            <p:cNvSpPr/>
            <p:nvPr/>
          </p:nvSpPr>
          <p:spPr>
            <a:xfrm>
              <a:off x="5886768" y="3589051"/>
              <a:ext cx="1467420" cy="323064"/>
            </a:xfrm>
            <a:prstGeom prst="rect">
              <a:avLst/>
            </a:prstGeom>
            <a:solidFill>
              <a:schemeClr val="accent5">
                <a:lumMod val="20000"/>
                <a:lumOff val="80000"/>
              </a:schemeClr>
            </a:solidFill>
            <a:ln>
              <a:solidFill>
                <a:schemeClr val="tx1"/>
              </a:solidFill>
              <a:prstDash val="sysDash"/>
            </a:ln>
          </p:spPr>
          <p:txBody>
            <a:bodyPr wrap="square">
              <a:spAutoFit/>
            </a:bodyPr>
            <a:lstStyle/>
            <a:p>
              <a:pPr>
                <a:spcAft>
                  <a:spcPts val="0"/>
                </a:spcAft>
              </a:pPr>
              <a:r>
                <a:rPr lang="zh-CN" b="1" kern="1200" dirty="0">
                  <a:solidFill>
                    <a:srgbClr val="000000"/>
                  </a:solidFill>
                  <a:effectLst/>
                  <a:cs typeface="+mn-ea"/>
                  <a:sym typeface="+mn-lt"/>
                </a:rPr>
                <a:t>多元线性回归</a:t>
              </a:r>
              <a:endParaRPr lang="en-US" altLang="zh-CN" b="1" kern="1200" dirty="0">
                <a:solidFill>
                  <a:srgbClr val="000000"/>
                </a:solidFill>
                <a:effectLst/>
                <a:cs typeface="+mn-ea"/>
                <a:sym typeface="+mn-lt"/>
              </a:endParaRPr>
            </a:p>
          </p:txBody>
        </p:sp>
        <p:sp>
          <p:nvSpPr>
            <p:cNvPr id="18" name="文本框 33">
              <a:extLst>
                <a:ext uri="{FF2B5EF4-FFF2-40B4-BE49-F238E27FC236}">
                  <a16:creationId xmlns:a16="http://schemas.microsoft.com/office/drawing/2014/main" id="{D5275C97-07D4-427A-9B82-19D01DD3657D}"/>
                </a:ext>
              </a:extLst>
            </p:cNvPr>
            <p:cNvSpPr txBox="1"/>
            <p:nvPr/>
          </p:nvSpPr>
          <p:spPr>
            <a:xfrm>
              <a:off x="7474267" y="3004275"/>
              <a:ext cx="1335903" cy="807660"/>
            </a:xfrm>
            <a:prstGeom prst="rect">
              <a:avLst/>
            </a:prstGeom>
            <a:ln w="28575">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0"/>
                </a:spcAft>
              </a:pPr>
              <a:r>
                <a:rPr lang="zh-CN" b="1" kern="1200" dirty="0">
                  <a:solidFill>
                    <a:srgbClr val="000000"/>
                  </a:solidFill>
                  <a:effectLst/>
                  <a:cs typeface="+mn-ea"/>
                  <a:sym typeface="+mn-lt"/>
                </a:rPr>
                <a:t>误差来源数据测试误差、算法误差</a:t>
              </a:r>
              <a:endParaRPr lang="en-US" altLang="zh-CN" b="1" kern="1200" dirty="0">
                <a:solidFill>
                  <a:srgbClr val="000000"/>
                </a:solidFill>
                <a:effectLst/>
                <a:cs typeface="+mn-ea"/>
                <a:sym typeface="+mn-lt"/>
              </a:endParaRPr>
            </a:p>
          </p:txBody>
        </p:sp>
        <p:sp>
          <p:nvSpPr>
            <p:cNvPr id="19" name="文本框 5">
              <a:extLst>
                <a:ext uri="{FF2B5EF4-FFF2-40B4-BE49-F238E27FC236}">
                  <a16:creationId xmlns:a16="http://schemas.microsoft.com/office/drawing/2014/main" id="{B660C4AF-F4AE-47C7-84DC-775C4FDB0D18}"/>
                </a:ext>
              </a:extLst>
            </p:cNvPr>
            <p:cNvSpPr txBox="1"/>
            <p:nvPr/>
          </p:nvSpPr>
          <p:spPr>
            <a:xfrm>
              <a:off x="7474267" y="1698953"/>
              <a:ext cx="1335903" cy="807660"/>
            </a:xfrm>
            <a:prstGeom prst="rect">
              <a:avLst/>
            </a:prstGeom>
            <a:ln w="28575">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b="1" kern="1200" dirty="0">
                  <a:solidFill>
                    <a:srgbClr val="000000"/>
                  </a:solidFill>
                  <a:effectLst/>
                  <a:cs typeface="+mn-ea"/>
                  <a:sym typeface="+mn-lt"/>
                </a:rPr>
                <a:t>误差来源：</a:t>
              </a:r>
              <a:r>
                <a:rPr lang="zh-CN" altLang="en-US" b="1" dirty="0">
                  <a:solidFill>
                    <a:srgbClr val="000000"/>
                  </a:solidFill>
                  <a:cs typeface="+mn-ea"/>
                  <a:sym typeface="+mn-lt"/>
                </a:rPr>
                <a:t>测试误差、</a:t>
              </a:r>
              <a:r>
                <a:rPr lang="zh-CN" b="1" kern="1200" dirty="0">
                  <a:solidFill>
                    <a:srgbClr val="000000"/>
                  </a:solidFill>
                  <a:effectLst/>
                  <a:cs typeface="+mn-ea"/>
                  <a:sym typeface="+mn-lt"/>
                </a:rPr>
                <a:t>公式计算误差</a:t>
              </a:r>
              <a:endParaRPr lang="en-US" altLang="zh-CN" b="1" kern="1200" dirty="0">
                <a:solidFill>
                  <a:srgbClr val="000000"/>
                </a:solidFill>
                <a:effectLst/>
                <a:cs typeface="+mn-ea"/>
                <a:sym typeface="+mn-lt"/>
              </a:endParaRPr>
            </a:p>
          </p:txBody>
        </p:sp>
        <p:pic>
          <p:nvPicPr>
            <p:cNvPr id="20" name="图片 19">
              <a:extLst>
                <a:ext uri="{FF2B5EF4-FFF2-40B4-BE49-F238E27FC236}">
                  <a16:creationId xmlns:a16="http://schemas.microsoft.com/office/drawing/2014/main" id="{7856D079-1432-43CC-B84E-0321B0993C3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1008" y="3772880"/>
              <a:ext cx="5120746" cy="1931670"/>
            </a:xfrm>
            <a:prstGeom prst="rect">
              <a:avLst/>
            </a:prstGeom>
            <a:noFill/>
          </p:spPr>
        </p:pic>
        <p:sp>
          <p:nvSpPr>
            <p:cNvPr id="21" name="箭头: 下 20">
              <a:extLst>
                <a:ext uri="{FF2B5EF4-FFF2-40B4-BE49-F238E27FC236}">
                  <a16:creationId xmlns:a16="http://schemas.microsoft.com/office/drawing/2014/main" id="{EAA4B204-D463-43FC-96CF-E02E05A8722C}"/>
                </a:ext>
              </a:extLst>
            </p:cNvPr>
            <p:cNvSpPr/>
            <p:nvPr/>
          </p:nvSpPr>
          <p:spPr>
            <a:xfrm>
              <a:off x="2374140" y="3242945"/>
              <a:ext cx="288949" cy="796427"/>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zh-CN" altLang="en-US" sz="2400">
                <a:cs typeface="+mn-ea"/>
                <a:sym typeface="+mn-lt"/>
              </a:endParaRPr>
            </a:p>
          </p:txBody>
        </p:sp>
        <p:sp>
          <p:nvSpPr>
            <p:cNvPr id="22" name="箭头: 右 21">
              <a:extLst>
                <a:ext uri="{FF2B5EF4-FFF2-40B4-BE49-F238E27FC236}">
                  <a16:creationId xmlns:a16="http://schemas.microsoft.com/office/drawing/2014/main" id="{538BE071-74D3-4E1C-AA6F-BB0297B3DE11}"/>
                </a:ext>
              </a:extLst>
            </p:cNvPr>
            <p:cNvSpPr/>
            <p:nvPr/>
          </p:nvSpPr>
          <p:spPr>
            <a:xfrm>
              <a:off x="5534978" y="4556788"/>
              <a:ext cx="511168" cy="363855"/>
            </a:xfrm>
            <a:prstGeom prst="right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zh-CN" altLang="en-US" sz="2400">
                <a:cs typeface="+mn-ea"/>
                <a:sym typeface="+mn-lt"/>
              </a:endParaRPr>
            </a:p>
          </p:txBody>
        </p:sp>
        <p:sp>
          <p:nvSpPr>
            <p:cNvPr id="23" name="文本框 11">
              <a:extLst>
                <a:ext uri="{FF2B5EF4-FFF2-40B4-BE49-F238E27FC236}">
                  <a16:creationId xmlns:a16="http://schemas.microsoft.com/office/drawing/2014/main" id="{B8959539-937D-4D7E-9207-24D1589E019F}"/>
                </a:ext>
              </a:extLst>
            </p:cNvPr>
            <p:cNvSpPr txBox="1"/>
            <p:nvPr/>
          </p:nvSpPr>
          <p:spPr>
            <a:xfrm>
              <a:off x="6185853" y="4222461"/>
              <a:ext cx="2803323" cy="1157645"/>
            </a:xfrm>
            <a:prstGeom prst="rect">
              <a:avLst/>
            </a:prstGeom>
            <a:noFill/>
            <a:ln w="28575">
              <a:solidFill>
                <a:srgbClr val="567796"/>
              </a:solidFill>
              <a:prstDash val="dash"/>
            </a:ln>
          </p:spPr>
          <p:txBody>
            <a:bodyPr wrap="square" rtlCol="0">
              <a:spAutoFit/>
            </a:bodyPr>
            <a:lstStyle/>
            <a:p>
              <a:pPr>
                <a:spcAft>
                  <a:spcPts val="0"/>
                </a:spcAft>
              </a:pPr>
              <a:r>
                <a:rPr lang="zh-CN" sz="2000" b="1" kern="1200" dirty="0">
                  <a:solidFill>
                    <a:srgbClr val="000000"/>
                  </a:solidFill>
                  <a:effectLst/>
                  <a:cs typeface="+mn-ea"/>
                  <a:sym typeface="+mn-lt"/>
                </a:rPr>
                <a:t>电池容量随温度上升而逐渐增加，因此测试不同温度不同</a:t>
              </a:r>
              <a:r>
                <a:rPr lang="en-US" sz="2000" b="1" kern="1200" dirty="0">
                  <a:solidFill>
                    <a:srgbClr val="000000"/>
                  </a:solidFill>
                  <a:effectLst/>
                  <a:cs typeface="+mn-ea"/>
                  <a:sym typeface="+mn-lt"/>
                </a:rPr>
                <a:t>SOC</a:t>
              </a:r>
              <a:r>
                <a:rPr lang="zh-CN" sz="2000" b="1" kern="1200" dirty="0">
                  <a:solidFill>
                    <a:srgbClr val="000000"/>
                  </a:solidFill>
                  <a:effectLst/>
                  <a:cs typeface="+mn-ea"/>
                  <a:sym typeface="+mn-lt"/>
                </a:rPr>
                <a:t>对应的</a:t>
              </a:r>
              <a:r>
                <a:rPr lang="en-US" sz="2000" b="1" kern="1200" dirty="0">
                  <a:solidFill>
                    <a:srgbClr val="000000"/>
                  </a:solidFill>
                  <a:effectLst/>
                  <a:cs typeface="+mn-ea"/>
                  <a:sym typeface="+mn-lt"/>
                </a:rPr>
                <a:t>SOP</a:t>
              </a:r>
              <a:r>
                <a:rPr lang="zh-CN" sz="2000" b="1" kern="1200" dirty="0">
                  <a:solidFill>
                    <a:srgbClr val="000000"/>
                  </a:solidFill>
                  <a:effectLst/>
                  <a:cs typeface="+mn-ea"/>
                  <a:sym typeface="+mn-lt"/>
                </a:rPr>
                <a:t>时需以</a:t>
              </a:r>
              <a:r>
                <a:rPr lang="en-US" sz="2000" b="1" kern="1200" dirty="0">
                  <a:solidFill>
                    <a:srgbClr val="000000"/>
                  </a:solidFill>
                  <a:effectLst/>
                  <a:cs typeface="+mn-ea"/>
                  <a:sym typeface="+mn-lt"/>
                </a:rPr>
                <a:t>25</a:t>
              </a:r>
              <a:r>
                <a:rPr lang="zh-CN" sz="2000" b="1" kern="1200" dirty="0">
                  <a:solidFill>
                    <a:srgbClr val="000000"/>
                  </a:solidFill>
                  <a:effectLst/>
                  <a:cs typeface="+mn-ea"/>
                  <a:sym typeface="+mn-lt"/>
                </a:rPr>
                <a:t>℃容量为基准值</a:t>
              </a:r>
              <a:endParaRPr lang="en-US" altLang="zh-CN" sz="2000" b="1" kern="1200" dirty="0">
                <a:solidFill>
                  <a:srgbClr val="000000"/>
                </a:solidFill>
                <a:effectLst/>
                <a:cs typeface="+mn-ea"/>
                <a:sym typeface="+mn-lt"/>
              </a:endParaRPr>
            </a:p>
          </p:txBody>
        </p:sp>
      </p:grpSp>
      <p:sp>
        <p:nvSpPr>
          <p:cNvPr id="24" name="文本框 5">
            <a:extLst>
              <a:ext uri="{FF2B5EF4-FFF2-40B4-BE49-F238E27FC236}">
                <a16:creationId xmlns:a16="http://schemas.microsoft.com/office/drawing/2014/main" id="{19AEBC0F-AFA7-4EC3-9CCA-3B33B2688F25}"/>
              </a:ext>
            </a:extLst>
          </p:cNvPr>
          <p:cNvSpPr txBox="1"/>
          <p:nvPr/>
        </p:nvSpPr>
        <p:spPr>
          <a:xfrm>
            <a:off x="214487" y="1016285"/>
            <a:ext cx="2448602" cy="461665"/>
          </a:xfrm>
          <a:prstGeom prst="rect">
            <a:avLst/>
          </a:prstGeom>
          <a:noFill/>
        </p:spPr>
        <p:txBody>
          <a:bodyPr wrap="square" rtlCol="0">
            <a:spAutoFit/>
          </a:bodyPr>
          <a:lstStyle>
            <a:defPPr>
              <a:defRPr lang="en-US"/>
            </a:defPPr>
            <a:lvl1pPr marL="285750" indent="-285750">
              <a:buFont typeface="Wingdings" panose="05000000000000000000" pitchFamily="2" charset="2"/>
              <a:buChar char="Ø"/>
              <a:defRPr sz="2000" b="1">
                <a:solidFill>
                  <a:srgbClr val="002060"/>
                </a:solidFill>
              </a:defRPr>
            </a:lvl1pPr>
          </a:lstStyle>
          <a:p>
            <a:pPr>
              <a:buFont typeface="Wingdings" panose="05000000000000000000" pitchFamily="2" charset="2"/>
              <a:buChar char="p"/>
            </a:pPr>
            <a:r>
              <a:rPr lang="en-US" altLang="zh-CN" sz="2400" dirty="0">
                <a:solidFill>
                  <a:schemeClr val="tx1"/>
                </a:solidFill>
                <a:cs typeface="+mn-ea"/>
                <a:sym typeface="+mn-lt"/>
              </a:rPr>
              <a:t>SOP</a:t>
            </a:r>
            <a:r>
              <a:rPr lang="zh-CN" altLang="en-US" sz="2400" dirty="0">
                <a:solidFill>
                  <a:schemeClr val="tx1"/>
                </a:solidFill>
                <a:cs typeface="+mn-ea"/>
                <a:sym typeface="+mn-lt"/>
              </a:rPr>
              <a:t>估计方法</a:t>
            </a:r>
          </a:p>
        </p:txBody>
      </p:sp>
      <p:sp>
        <p:nvSpPr>
          <p:cNvPr id="26" name="标题 8">
            <a:extLst>
              <a:ext uri="{FF2B5EF4-FFF2-40B4-BE49-F238E27FC236}">
                <a16:creationId xmlns:a16="http://schemas.microsoft.com/office/drawing/2014/main" id="{75CCE2C0-3D67-492F-AB37-4E54D634B344}"/>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SOP</a:t>
            </a:r>
            <a:r>
              <a:rPr lang="zh-CN" altLang="en-US" b="1" dirty="0">
                <a:solidFill>
                  <a:prstClr val="black"/>
                </a:solidFill>
                <a:latin typeface="+mn-lt"/>
                <a:ea typeface="+mn-ea"/>
                <a:cs typeface="+mn-ea"/>
                <a:sym typeface="+mn-lt"/>
              </a:rPr>
              <a:t>估计</a:t>
            </a:r>
          </a:p>
        </p:txBody>
      </p:sp>
    </p:spTree>
    <p:extLst>
      <p:ext uri="{BB962C8B-B14F-4D97-AF65-F5344CB8AC3E}">
        <p14:creationId xmlns:p14="http://schemas.microsoft.com/office/powerpoint/2010/main" val="2481625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7DE6845A-404B-44D7-B7D1-33C14BC46E17}"/>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SOP</a:t>
            </a:r>
            <a:r>
              <a:rPr lang="zh-CN" altLang="en-US" b="1" dirty="0">
                <a:solidFill>
                  <a:prstClr val="black"/>
                </a:solidFill>
                <a:latin typeface="+mn-lt"/>
                <a:ea typeface="+mn-ea"/>
                <a:cs typeface="+mn-ea"/>
                <a:sym typeface="+mn-lt"/>
              </a:rPr>
              <a:t>估计</a:t>
            </a:r>
          </a:p>
        </p:txBody>
      </p:sp>
      <p:sp>
        <p:nvSpPr>
          <p:cNvPr id="3" name="TextBox 28">
            <a:extLst>
              <a:ext uri="{FF2B5EF4-FFF2-40B4-BE49-F238E27FC236}">
                <a16:creationId xmlns:a16="http://schemas.microsoft.com/office/drawing/2014/main" id="{2576CDB1-D471-4B6C-86FE-7FC20000539D}"/>
              </a:ext>
            </a:extLst>
          </p:cNvPr>
          <p:cNvSpPr txBox="1"/>
          <p:nvPr/>
        </p:nvSpPr>
        <p:spPr>
          <a:xfrm>
            <a:off x="422926" y="1019529"/>
            <a:ext cx="11584252" cy="1446550"/>
          </a:xfrm>
          <a:prstGeom prst="rect">
            <a:avLst/>
          </a:prstGeom>
          <a:noFill/>
        </p:spPr>
        <p:txBody>
          <a:bodyPr wrap="square" rtlCol="0">
            <a:spAutoFit/>
          </a:bodyPr>
          <a:lstStyle/>
          <a:p>
            <a:pPr algn="just"/>
            <a:r>
              <a:rPr lang="zh-CN" altLang="en-US" sz="2200" dirty="0">
                <a:cs typeface="+mn-ea"/>
                <a:sym typeface="+mn-lt"/>
              </a:rPr>
              <a:t>在与模型参数之间的关系上</a:t>
            </a:r>
            <a:r>
              <a:rPr lang="en-US" altLang="zh-CN" sz="2200" dirty="0">
                <a:cs typeface="+mn-ea"/>
                <a:sym typeface="+mn-lt"/>
              </a:rPr>
              <a:t>,SOC</a:t>
            </a:r>
            <a:r>
              <a:rPr lang="zh-CN" altLang="en-US" sz="2200" dirty="0">
                <a:cs typeface="+mn-ea"/>
                <a:sym typeface="+mn-lt"/>
              </a:rPr>
              <a:t>和</a:t>
            </a:r>
            <a:r>
              <a:rPr lang="en-US" altLang="zh-CN" sz="2200" dirty="0">
                <a:cs typeface="+mn-ea"/>
                <a:sym typeface="+mn-lt"/>
              </a:rPr>
              <a:t>SOP</a:t>
            </a:r>
            <a:r>
              <a:rPr lang="zh-CN" altLang="en-US" sz="2200" dirty="0">
                <a:cs typeface="+mn-ea"/>
                <a:sym typeface="+mn-lt"/>
              </a:rPr>
              <a:t>有着本质的区别：</a:t>
            </a:r>
            <a:endParaRPr lang="en-US" altLang="zh-CN" sz="2200" dirty="0">
              <a:cs typeface="+mn-ea"/>
              <a:sym typeface="+mn-lt"/>
            </a:endParaRPr>
          </a:p>
          <a:p>
            <a:pPr marL="285750" indent="-285750" algn="just">
              <a:buFont typeface="Wingdings" pitchFamily="2" charset="2"/>
              <a:buChar char="ü"/>
            </a:pPr>
            <a:r>
              <a:rPr lang="en-US" altLang="zh-CN" sz="2200" dirty="0">
                <a:cs typeface="+mn-ea"/>
                <a:sym typeface="+mn-lt"/>
              </a:rPr>
              <a:t>SOC</a:t>
            </a:r>
            <a:r>
              <a:rPr lang="zh-CN" altLang="en-US" sz="2200" dirty="0">
                <a:cs typeface="+mn-ea"/>
                <a:sym typeface="+mn-lt"/>
              </a:rPr>
              <a:t>在其与模型参数之间的关系中，是</a:t>
            </a:r>
            <a:r>
              <a:rPr lang="zh-CN" altLang="en-US" sz="2200" dirty="0">
                <a:solidFill>
                  <a:srgbClr val="FF0000"/>
                </a:solidFill>
                <a:cs typeface="+mn-ea"/>
                <a:sym typeface="+mn-lt"/>
              </a:rPr>
              <a:t>自变量</a:t>
            </a:r>
            <a:r>
              <a:rPr lang="zh-CN" altLang="en-US" sz="2200" dirty="0">
                <a:cs typeface="+mn-ea"/>
                <a:sym typeface="+mn-lt"/>
              </a:rPr>
              <a:t>；</a:t>
            </a:r>
            <a:endParaRPr lang="en-US" altLang="zh-CN" sz="2200" dirty="0">
              <a:cs typeface="+mn-ea"/>
              <a:sym typeface="+mn-lt"/>
            </a:endParaRPr>
          </a:p>
          <a:p>
            <a:pPr marL="285750" indent="-285750" algn="just">
              <a:buFont typeface="Wingdings" pitchFamily="2" charset="2"/>
              <a:buChar char="ü"/>
            </a:pPr>
            <a:r>
              <a:rPr lang="en-US" altLang="zh-CN" sz="2200" dirty="0">
                <a:cs typeface="+mn-ea"/>
                <a:sym typeface="+mn-lt"/>
              </a:rPr>
              <a:t>SOP</a:t>
            </a:r>
            <a:r>
              <a:rPr lang="zh-CN" altLang="en-US" sz="2200" dirty="0">
                <a:cs typeface="+mn-ea"/>
                <a:sym typeface="+mn-lt"/>
              </a:rPr>
              <a:t>在其与模型参数之间的关系中，是</a:t>
            </a:r>
            <a:r>
              <a:rPr lang="zh-CN" altLang="en-US" sz="2200" dirty="0">
                <a:solidFill>
                  <a:srgbClr val="FF0000"/>
                </a:solidFill>
                <a:cs typeface="+mn-ea"/>
                <a:sym typeface="+mn-lt"/>
              </a:rPr>
              <a:t>因变量</a:t>
            </a:r>
            <a:r>
              <a:rPr lang="zh-CN" altLang="en-US" sz="2200" dirty="0">
                <a:cs typeface="+mn-ea"/>
                <a:sym typeface="+mn-lt"/>
              </a:rPr>
              <a:t>，形式更为</a:t>
            </a:r>
            <a:r>
              <a:rPr lang="zh-CN" altLang="en-US" sz="2200" dirty="0">
                <a:solidFill>
                  <a:srgbClr val="FF0000"/>
                </a:solidFill>
                <a:cs typeface="+mn-ea"/>
                <a:sym typeface="+mn-lt"/>
              </a:rPr>
              <a:t>复杂</a:t>
            </a:r>
            <a:r>
              <a:rPr lang="zh-CN" altLang="en-US" sz="2200" dirty="0">
                <a:cs typeface="+mn-ea"/>
                <a:sym typeface="+mn-lt"/>
              </a:rPr>
              <a:t>；</a:t>
            </a:r>
            <a:endParaRPr lang="en-US" altLang="zh-CN" sz="2200" dirty="0">
              <a:cs typeface="+mn-ea"/>
              <a:sym typeface="+mn-lt"/>
            </a:endParaRPr>
          </a:p>
          <a:p>
            <a:pPr marL="285750" indent="-285750" algn="just">
              <a:buFont typeface="Wingdings" pitchFamily="2" charset="2"/>
              <a:buChar char="ü"/>
            </a:pPr>
            <a:r>
              <a:rPr lang="en-US" altLang="zh-CN" sz="2200" dirty="0">
                <a:cs typeface="+mn-ea"/>
                <a:sym typeface="+mn-lt"/>
              </a:rPr>
              <a:t>SOP</a:t>
            </a:r>
            <a:r>
              <a:rPr lang="zh-CN" altLang="en-US" sz="2200" dirty="0">
                <a:cs typeface="+mn-ea"/>
                <a:sym typeface="+mn-lt"/>
              </a:rPr>
              <a:t>的具有</a:t>
            </a:r>
            <a:r>
              <a:rPr lang="zh-CN" altLang="en-US" sz="2200" dirty="0">
                <a:solidFill>
                  <a:srgbClr val="FF0000"/>
                </a:solidFill>
                <a:cs typeface="+mn-ea"/>
                <a:sym typeface="+mn-lt"/>
              </a:rPr>
              <a:t>多种限制条件</a:t>
            </a:r>
            <a:r>
              <a:rPr lang="zh-CN" altLang="en-US" sz="2200" dirty="0">
                <a:cs typeface="+mn-ea"/>
                <a:sym typeface="+mn-lt"/>
              </a:rPr>
              <a:t>，但以</a:t>
            </a:r>
            <a:r>
              <a:rPr lang="zh-CN" altLang="en-US" sz="2200" dirty="0">
                <a:solidFill>
                  <a:srgbClr val="FF0000"/>
                </a:solidFill>
                <a:cs typeface="+mn-ea"/>
                <a:sym typeface="+mn-lt"/>
              </a:rPr>
              <a:t>电压限制</a:t>
            </a:r>
            <a:r>
              <a:rPr lang="zh-CN" altLang="en-US" sz="2200" dirty="0">
                <a:cs typeface="+mn-ea"/>
                <a:sym typeface="+mn-lt"/>
              </a:rPr>
              <a:t>最难得到，因此</a:t>
            </a:r>
            <a:r>
              <a:rPr lang="zh-CN" altLang="en-US" sz="2200" dirty="0">
                <a:solidFill>
                  <a:srgbClr val="FF0000"/>
                </a:solidFill>
                <a:cs typeface="+mn-ea"/>
                <a:sym typeface="+mn-lt"/>
              </a:rPr>
              <a:t>主要</a:t>
            </a:r>
            <a:r>
              <a:rPr lang="zh-CN" altLang="en-US" sz="2200" dirty="0">
                <a:cs typeface="+mn-ea"/>
                <a:sym typeface="+mn-lt"/>
              </a:rPr>
              <a:t>研究电压限制下的功率估计。</a:t>
            </a:r>
          </a:p>
        </p:txBody>
      </p:sp>
      <p:grpSp>
        <p:nvGrpSpPr>
          <p:cNvPr id="16" name="组合 15">
            <a:extLst>
              <a:ext uri="{FF2B5EF4-FFF2-40B4-BE49-F238E27FC236}">
                <a16:creationId xmlns:a16="http://schemas.microsoft.com/office/drawing/2014/main" id="{7DB0EC95-C22B-49C4-B4DB-794050659A74}"/>
              </a:ext>
            </a:extLst>
          </p:cNvPr>
          <p:cNvGrpSpPr/>
          <p:nvPr/>
        </p:nvGrpSpPr>
        <p:grpSpPr>
          <a:xfrm>
            <a:off x="969043" y="2703535"/>
            <a:ext cx="10253913" cy="3445627"/>
            <a:chOff x="462606" y="2728935"/>
            <a:chExt cx="10253913" cy="3445627"/>
          </a:xfrm>
        </p:grpSpPr>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093821CC-6CF6-48F4-8B77-9DBE8627E8B3}"/>
                    </a:ext>
                  </a:extLst>
                </p:cNvPr>
                <p:cNvSpPr/>
                <p:nvPr/>
              </p:nvSpPr>
              <p:spPr>
                <a:xfrm>
                  <a:off x="4093029" y="2779178"/>
                  <a:ext cx="6299200" cy="9766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panose="02040503050406030204" pitchFamily="18" charset="0"/>
                                <a:cs typeface="+mn-ea"/>
                                <a:sym typeface="+mn-lt"/>
                              </a:rPr>
                            </m:ctrlPr>
                          </m:dPr>
                          <m:e>
                            <m:m>
                              <m:mPr>
                                <m:mcs>
                                  <m:mc>
                                    <m:mcPr>
                                      <m:count m:val="1"/>
                                      <m:mcJc m:val="center"/>
                                    </m:mcPr>
                                  </m:mc>
                                </m:mcs>
                                <m:ctrlPr>
                                  <a:rPr lang="zh-CN" altLang="en-US" i="1">
                                    <a:latin typeface="Cambria Math" panose="02040503050406030204" pitchFamily="18" charset="0"/>
                                    <a:cs typeface="+mn-ea"/>
                                    <a:sym typeface="+mn-lt"/>
                                  </a:rPr>
                                </m:ctrlPr>
                              </m:mPr>
                              <m:m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𝑝</m:t>
                                      </m:r>
                                    </m:sub>
                                  </m:sSub>
                                  <m:d>
                                    <m:dPr>
                                      <m:ctrlPr>
                                        <a:rPr lang="zh-CN" altLang="en-US" i="1">
                                          <a:latin typeface="Cambria Math" panose="02040503050406030204" pitchFamily="18" charset="0"/>
                                          <a:cs typeface="+mn-ea"/>
                                          <a:sym typeface="+mn-lt"/>
                                        </a:rPr>
                                      </m:ctrlPr>
                                    </m:dP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e>
                                  </m:d>
                                  <m:r>
                                    <a:rPr lang="zh-CN" altLang="en-US">
                                      <a:latin typeface="Cambria Math" panose="02040503050406030204" pitchFamily="18" charset="0"/>
                                      <a:cs typeface="+mn-ea"/>
                                      <a:sym typeface="+mn-lt"/>
                                    </a:rPr>
                                    <m:t>=</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𝑝</m:t>
                                      </m:r>
                                    </m:sub>
                                  </m:sSub>
                                  <m:d>
                                    <m:dPr>
                                      <m:ctrlPr>
                                        <a:rPr lang="zh-CN" altLang="en-US" i="1">
                                          <a:latin typeface="Cambria Math" panose="02040503050406030204" pitchFamily="18" charset="0"/>
                                          <a:cs typeface="+mn-ea"/>
                                          <a:sym typeface="+mn-lt"/>
                                        </a:rPr>
                                      </m:ctrlPr>
                                    </m:dP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e>
                                  </m:d>
                                  <m:r>
                                    <a:rPr lang="zh-CN" altLang="en-US">
                                      <a:latin typeface="Cambria Math" panose="02040503050406030204" pitchFamily="18" charset="0"/>
                                      <a:cs typeface="+mn-ea"/>
                                      <a:sym typeface="+mn-lt"/>
                                    </a:rPr>
                                    <m:t>+</m:t>
                                  </m:r>
                                  <m:d>
                                    <m:dPr>
                                      <m:ctrlPr>
                                        <a:rPr lang="zh-CN" altLang="en-US" i="1">
                                          <a:latin typeface="Cambria Math" panose="02040503050406030204" pitchFamily="18" charset="0"/>
                                          <a:cs typeface="+mn-ea"/>
                                          <a:sym typeface="+mn-lt"/>
                                        </a:rPr>
                                      </m:ctrlPr>
                                    </m:dPr>
                                    <m:e>
                                      <m:r>
                                        <a:rPr lang="zh-CN" altLang="en-US">
                                          <a:latin typeface="Cambria Math" panose="02040503050406030204" pitchFamily="18" charset="0"/>
                                          <a:cs typeface="+mn-ea"/>
                                          <a:sym typeface="+mn-lt"/>
                                        </a:rPr>
                                        <m:t>1−</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e>
                                  </m:d>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𝑝</m:t>
                                      </m:r>
                                    </m:sub>
                                  </m:sSub>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𝐼</m:t>
                                      </m:r>
                                    </m:e>
                                    <m:sub>
                                      <m:r>
                                        <a:rPr lang="zh-CN" altLang="en-US">
                                          <a:latin typeface="Cambria Math" panose="02040503050406030204" pitchFamily="18" charset="0"/>
                                          <a:cs typeface="+mn-ea"/>
                                          <a:sym typeface="+mn-lt"/>
                                        </a:rPr>
                                        <m:t>1</m:t>
                                      </m:r>
                                    </m:sub>
                                  </m:sSub>
                                </m:e>
                              </m:mr>
                              <m:m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𝑜</m:t>
                                      </m:r>
                                    </m:sub>
                                  </m:sSub>
                                  <m:d>
                                    <m:dPr>
                                      <m:ctrlPr>
                                        <a:rPr lang="zh-CN" altLang="en-US" i="1">
                                          <a:latin typeface="Cambria Math" panose="02040503050406030204" pitchFamily="18" charset="0"/>
                                          <a:cs typeface="+mn-ea"/>
                                          <a:sym typeface="+mn-lt"/>
                                        </a:rPr>
                                      </m:ctrlPr>
                                    </m:dP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e>
                                  </m:d>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𝑜𝑐𝑣</m:t>
                                      </m:r>
                                    </m:sub>
                                  </m:sSub>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𝑝</m:t>
                                      </m:r>
                                    </m:sub>
                                  </m:sSub>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𝛺</m:t>
                                      </m:r>
                                    </m:sub>
                                  </m:sSub>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𝐼</m:t>
                                      </m:r>
                                    </m:e>
                                    <m:sub>
                                      <m:r>
                                        <a:rPr lang="zh-CN" altLang="en-US">
                                          <a:latin typeface="Cambria Math" panose="02040503050406030204" pitchFamily="18" charset="0"/>
                                          <a:cs typeface="+mn-ea"/>
                                          <a:sym typeface="+mn-lt"/>
                                        </a:rPr>
                                        <m:t>1</m:t>
                                      </m:r>
                                    </m:sub>
                                  </m:sSub>
                                </m:e>
                              </m:mr>
                            </m:m>
                          </m:e>
                        </m:d>
                      </m:oMath>
                    </m:oMathPara>
                  </a14:m>
                  <a:endParaRPr lang="zh-CN" altLang="en-US" dirty="0">
                    <a:cs typeface="+mn-ea"/>
                    <a:sym typeface="+mn-lt"/>
                  </a:endParaRPr>
                </a:p>
              </p:txBody>
            </p:sp>
          </mc:Choice>
          <mc:Fallback xmlns="">
            <p:sp>
              <p:nvSpPr>
                <p:cNvPr id="4" name="矩形 3">
                  <a:extLst>
                    <a:ext uri="{FF2B5EF4-FFF2-40B4-BE49-F238E27FC236}">
                      <a16:creationId xmlns:a16="http://schemas.microsoft.com/office/drawing/2014/main" id="{093821CC-6CF6-48F4-8B77-9DBE8627E8B3}"/>
                    </a:ext>
                  </a:extLst>
                </p:cNvPr>
                <p:cNvSpPr>
                  <a:spLocks noRot="1" noChangeAspect="1" noMove="1" noResize="1" noEditPoints="1" noAdjustHandles="1" noChangeArrowheads="1" noChangeShapeType="1" noTextEdit="1"/>
                </p:cNvSpPr>
                <p:nvPr/>
              </p:nvSpPr>
              <p:spPr>
                <a:xfrm>
                  <a:off x="4093029" y="2779178"/>
                  <a:ext cx="6299200" cy="97661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D8BA327-B7D1-4280-B264-6DBDADB3C302}"/>
                    </a:ext>
                  </a:extLst>
                </p:cNvPr>
                <p:cNvSpPr/>
                <p:nvPr/>
              </p:nvSpPr>
              <p:spPr>
                <a:xfrm>
                  <a:off x="4385129" y="4083877"/>
                  <a:ext cx="5715000" cy="10141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𝐼</m:t>
                            </m:r>
                          </m:e>
                          <m:sub>
                            <m:r>
                              <a:rPr lang="zh-CN" altLang="en-US" i="1">
                                <a:latin typeface="Cambria Math" panose="02040503050406030204" pitchFamily="18" charset="0"/>
                                <a:cs typeface="+mn-ea"/>
                                <a:sym typeface="+mn-lt"/>
                              </a:rPr>
                              <m:t>𝑑𝑐h</m:t>
                            </m:r>
                            <m:r>
                              <m:rPr>
                                <m:lit/>
                              </m:rPr>
                              <a:rPr lang="zh-CN" altLang="en-US">
                                <a:latin typeface="Cambria Math" panose="02040503050406030204" pitchFamily="18" charset="0"/>
                                <a:cs typeface="+mn-ea"/>
                                <a:sym typeface="+mn-lt"/>
                              </a:rPr>
                              <m:t>_</m:t>
                            </m:r>
                            <m:r>
                              <m:rPr>
                                <m:sty m:val="p"/>
                              </m:rPr>
                              <a:rPr lang="zh-CN" altLang="en-US">
                                <a:latin typeface="Cambria Math" panose="02040503050406030204" pitchFamily="18" charset="0"/>
                                <a:cs typeface="+mn-ea"/>
                                <a:sym typeface="+mn-lt"/>
                              </a:rPr>
                              <m:t>max</m:t>
                            </m:r>
                          </m:sub>
                        </m:sSub>
                        <m:r>
                          <a:rPr lang="zh-CN" altLang="en-US">
                            <a:latin typeface="Cambria Math" panose="02040503050406030204" pitchFamily="18" charset="0"/>
                            <a:cs typeface="+mn-ea"/>
                            <a:sym typeface="+mn-lt"/>
                          </a:rPr>
                          <m:t>=</m:t>
                        </m:r>
                        <m:f>
                          <m:fPr>
                            <m:ctrlPr>
                              <a:rPr lang="zh-CN" altLang="en-US" i="1">
                                <a:latin typeface="Cambria Math" panose="02040503050406030204" pitchFamily="18" charset="0"/>
                                <a:cs typeface="+mn-ea"/>
                                <a:sym typeface="+mn-lt"/>
                              </a:rPr>
                            </m:ctrlPr>
                          </m:fPr>
                          <m:num>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𝑜𝑐𝑣</m:t>
                                </m:r>
                              </m:sub>
                            </m:sSub>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𝑑𝑐h</m:t>
                                </m:r>
                                <m:r>
                                  <m:rPr>
                                    <m:lit/>
                                  </m:rPr>
                                  <a:rPr lang="zh-CN" altLang="en-US">
                                    <a:latin typeface="Cambria Math" panose="02040503050406030204" pitchFamily="18" charset="0"/>
                                    <a:cs typeface="+mn-ea"/>
                                    <a:sym typeface="+mn-lt"/>
                                  </a:rPr>
                                  <m:t>_</m:t>
                                </m:r>
                                <m:r>
                                  <m:rPr>
                                    <m:sty m:val="p"/>
                                  </m:rPr>
                                  <a:rPr lang="zh-CN" altLang="en-US">
                                    <a:latin typeface="Cambria Math" panose="02040503050406030204" pitchFamily="18" charset="0"/>
                                    <a:cs typeface="+mn-ea"/>
                                    <a:sym typeface="+mn-lt"/>
                                  </a:rPr>
                                  <m:t>lim</m:t>
                                </m:r>
                              </m:sub>
                            </m:sSub>
                            <m:r>
                              <a:rPr lang="zh-CN" altLang="en-US">
                                <a:latin typeface="Cambria Math" panose="02040503050406030204" pitchFamily="18" charset="0"/>
                                <a:cs typeface="+mn-ea"/>
                                <a:sym typeface="+mn-lt"/>
                              </a:rPr>
                              <m:t>−</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𝑝</m:t>
                                </m:r>
                              </m:sub>
                            </m:sSub>
                            <m:d>
                              <m:dPr>
                                <m:ctrlPr>
                                  <a:rPr lang="zh-CN" altLang="en-US" i="1">
                                    <a:latin typeface="Cambria Math" panose="02040503050406030204" pitchFamily="18" charset="0"/>
                                    <a:cs typeface="+mn-ea"/>
                                    <a:sym typeface="+mn-lt"/>
                                  </a:rPr>
                                </m:ctrlPr>
                              </m:dP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e>
                            </m:d>
                          </m:num>
                          <m:den>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𝛺</m:t>
                                </m:r>
                              </m:sub>
                            </m:sSub>
                            <m:r>
                              <a:rPr lang="zh-CN" altLang="en-US">
                                <a:latin typeface="Cambria Math" panose="02040503050406030204" pitchFamily="18" charset="0"/>
                                <a:cs typeface="+mn-ea"/>
                                <a:sym typeface="+mn-lt"/>
                              </a:rPr>
                              <m:t>+</m:t>
                            </m:r>
                            <m:d>
                              <m:dPr>
                                <m:ctrlPr>
                                  <a:rPr lang="zh-CN" altLang="en-US" i="1">
                                    <a:latin typeface="Cambria Math" panose="02040503050406030204" pitchFamily="18" charset="0"/>
                                    <a:cs typeface="+mn-ea"/>
                                    <a:sym typeface="+mn-lt"/>
                                  </a:rPr>
                                </m:ctrlPr>
                              </m:dPr>
                              <m:e>
                                <m:r>
                                  <a:rPr lang="zh-CN" altLang="en-US">
                                    <a:latin typeface="Cambria Math" panose="02040503050406030204" pitchFamily="18" charset="0"/>
                                    <a:cs typeface="+mn-ea"/>
                                    <a:sym typeface="+mn-lt"/>
                                  </a:rPr>
                                  <m:t>1−−</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e>
                            </m:d>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𝑝</m:t>
                                </m:r>
                              </m:sub>
                            </m:sSub>
                          </m:den>
                        </m:f>
                      </m:oMath>
                    </m:oMathPara>
                  </a14:m>
                  <a:endParaRPr lang="zh-CN" altLang="en-US" dirty="0">
                    <a:cs typeface="+mn-ea"/>
                    <a:sym typeface="+mn-lt"/>
                  </a:endParaRPr>
                </a:p>
              </p:txBody>
            </p:sp>
          </mc:Choice>
          <mc:Fallback xmlns="">
            <p:sp>
              <p:nvSpPr>
                <p:cNvPr id="5" name="矩形 4">
                  <a:extLst>
                    <a:ext uri="{FF2B5EF4-FFF2-40B4-BE49-F238E27FC236}">
                      <a16:creationId xmlns:a16="http://schemas.microsoft.com/office/drawing/2014/main" id="{0D8BA327-B7D1-4280-B264-6DBDADB3C302}"/>
                    </a:ext>
                  </a:extLst>
                </p:cNvPr>
                <p:cNvSpPr>
                  <a:spLocks noRot="1" noChangeAspect="1" noMove="1" noResize="1" noEditPoints="1" noAdjustHandles="1" noChangeArrowheads="1" noChangeShapeType="1" noTextEdit="1"/>
                </p:cNvSpPr>
                <p:nvPr/>
              </p:nvSpPr>
              <p:spPr>
                <a:xfrm>
                  <a:off x="4385129" y="4083877"/>
                  <a:ext cx="5715000" cy="1014188"/>
                </a:xfrm>
                <a:prstGeom prst="rect">
                  <a:avLst/>
                </a:prstGeom>
                <a:blipFill>
                  <a:blip r:embed="rId4"/>
                  <a:stretch>
                    <a:fillRect/>
                  </a:stretch>
                </a:blipFill>
              </p:spPr>
              <p:txBody>
                <a:bodyPr/>
                <a:lstStyle/>
                <a:p>
                  <a:r>
                    <a:rPr lang="zh-CN" altLang="en-US">
                      <a:noFill/>
                    </a:rPr>
                    <a:t> </a:t>
                  </a:r>
                </a:p>
              </p:txBody>
            </p:sp>
          </mc:Fallback>
        </mc:AlternateContent>
        <p:sp>
          <p:nvSpPr>
            <p:cNvPr id="6" name="矩形 1">
              <a:extLst>
                <a:ext uri="{FF2B5EF4-FFF2-40B4-BE49-F238E27FC236}">
                  <a16:creationId xmlns:a16="http://schemas.microsoft.com/office/drawing/2014/main" id="{1B1A6F20-5CE6-4CCA-A549-72F0A0D0F50E}"/>
                </a:ext>
              </a:extLst>
            </p:cNvPr>
            <p:cNvSpPr>
              <a:spLocks noChangeArrowheads="1"/>
            </p:cNvSpPr>
            <p:nvPr/>
          </p:nvSpPr>
          <p:spPr bwMode="auto">
            <a:xfrm>
              <a:off x="1025683" y="5218671"/>
              <a:ext cx="1874448" cy="400110"/>
            </a:xfrm>
            <a:prstGeom prst="rect">
              <a:avLst/>
            </a:prstGeom>
            <a:noFill/>
            <a:ln>
              <a:noFill/>
            </a:ln>
            <a:extLst/>
          </p:spPr>
          <p:txBody>
            <a:bodyPr wrap="square">
              <a:spAutoFit/>
            </a:bodyPr>
            <a:lstStyle/>
            <a:p>
              <a:pPr algn="ctr"/>
              <a:r>
                <a:rPr lang="en-US" altLang="zh-CN" sz="2000" b="1" dirty="0">
                  <a:solidFill>
                    <a:srgbClr val="0070C0"/>
                  </a:solidFill>
                  <a:cs typeface="+mn-ea"/>
                  <a:sym typeface="+mn-lt"/>
                </a:rPr>
                <a:t> </a:t>
              </a:r>
              <a:r>
                <a:rPr lang="zh-CN" altLang="en-US" sz="2000" b="1" dirty="0">
                  <a:solidFill>
                    <a:srgbClr val="0070C0"/>
                  </a:solidFill>
                  <a:cs typeface="+mn-ea"/>
                  <a:sym typeface="+mn-lt"/>
                </a:rPr>
                <a:t>机理模型</a:t>
              </a:r>
            </a:p>
          </p:txBody>
        </p:sp>
        <mc:AlternateContent xmlns:mc="http://schemas.openxmlformats.org/markup-compatibility/2006" xmlns:a14="http://schemas.microsoft.com/office/drawing/2010/main">
          <mc:Choice Requires="a14">
            <p:graphicFrame>
              <p:nvGraphicFramePr>
                <p:cNvPr id="7" name="对象 6">
                  <a:extLst>
                    <a:ext uri="{FF2B5EF4-FFF2-40B4-BE49-F238E27FC236}">
                      <a16:creationId xmlns:a16="http://schemas.microsoft.com/office/drawing/2014/main" id="{7A35773A-9F45-44FD-8F85-2A1C024B8C28}"/>
                    </a:ext>
                  </a:extLst>
                </p:cNvPr>
                <p:cNvGraphicFramePr>
                  <a:graphicFrameLocks noChangeAspect="1"/>
                </p:cNvGraphicFramePr>
                <p:nvPr>
                  <p:extLst>
                    <p:ext uri="{D42A27DB-BD31-4B8C-83A1-F6EECF244321}">
                      <p14:modId xmlns:p14="http://schemas.microsoft.com/office/powerpoint/2010/main" val="966385552"/>
                    </p:ext>
                  </p:extLst>
                </p:nvPr>
              </p:nvGraphicFramePr>
              <p:xfrm>
                <a:off x="553720" y="2803708"/>
                <a:ext cx="2869997" cy="2070613"/>
              </p:xfrm>
              <a:graphic>
                <a:graphicData uri="http://schemas.openxmlformats.org/presentationml/2006/ole">
                  <mc:AlternateContent>
                    <mc:Choice xmlns:v="urn:schemas-microsoft-com:vml" Requires="v">
                      <p:oleObj spid="_x0000_s11285" name="Visio" r:id="rId5" imgW="2951803" imgH="2123298" progId="Visio.Drawing.11">
                        <p:embed/>
                      </p:oleObj>
                    </mc:Choice>
                    <mc:Fallback>
                      <p:oleObj name="Visio" r:id="rId5" imgW="2951803" imgH="2123298" progId="Visio.Drawing.11">
                        <p:embed/>
                        <p:pic>
                          <p:nvPicPr>
                            <p:cNvPr id="12" name="对象 11"/>
                            <p:cNvPicPr>
                              <a:picLocks noChangeAspect="1" noChangeArrowheads="1"/>
                            </p:cNvPicPr>
                            <p:nvPr/>
                          </p:nvPicPr>
                          <p:blipFill>
                            <a:blip r:embed="rId6">
                              <a:extLst>
                                <a:ext uri="{28A0092B-C50C-407E-A947-70E740481C1C}">
                                  <a14:useLocalDpi val="0"/>
                                </a:ext>
                              </a:extLst>
                            </a:blip>
                            <a:srcRect/>
                            <a:stretch>
                              <a:fillRect/>
                            </a:stretch>
                          </p:blipFill>
                          <p:spPr bwMode="auto">
                            <a:xfrm>
                              <a:off x="553720" y="2803708"/>
                              <a:ext cx="2869997" cy="2070613"/>
                            </a:xfrm>
                            <a:prstGeom prst="rect">
                              <a:avLst/>
                            </a:prstGeom>
                            <a:noFill/>
                            <a:ln>
                              <a:noFill/>
                            </a:ln>
                          </p:spPr>
                        </p:pic>
                      </p:oleObj>
                    </mc:Fallback>
                  </mc:AlternateContent>
                </a:graphicData>
              </a:graphic>
            </p:graphicFrame>
          </mc:Choice>
          <mc:Fallback xmlns="">
            <p:graphicFrame>
              <p:nvGraphicFramePr>
                <p:cNvPr id="7" name="对象 6">
                  <a:extLst>
                    <a:ext uri="{FF2B5EF4-FFF2-40B4-BE49-F238E27FC236}">
                      <a16:creationId xmlns:a16="http://schemas.microsoft.com/office/drawing/2014/main" id="{7A35773A-9F45-44FD-8F85-2A1C024B8C28}"/>
                    </a:ext>
                  </a:extLst>
                </p:cNvPr>
                <p:cNvGraphicFramePr>
                  <a:graphicFrameLocks noChangeAspect="1"/>
                </p:cNvGraphicFramePr>
                <p:nvPr>
                  <p:extLst>
                    <p:ext uri="{D42A27DB-BD31-4B8C-83A1-F6EECF244321}">
                      <p14:modId xmlns:p14="http://schemas.microsoft.com/office/powerpoint/2010/main" val="966385552"/>
                    </p:ext>
                  </p:extLst>
                </p:nvPr>
              </p:nvGraphicFramePr>
              <p:xfrm>
                <a:off x="553720" y="2803708"/>
                <a:ext cx="2869997" cy="2070613"/>
              </p:xfrm>
              <a:graphic>
                <a:graphicData uri="http://schemas.openxmlformats.org/presentationml/2006/ole">
                  <mc:AlternateContent>
                    <mc:Choice xmlns:v="urn:schemas-microsoft-com:vml" Requires="v">
                      <p:oleObj spid="_x0000_s11270" name="Visio" r:id="rId7" imgW="2951803" imgH="2123298" progId="Visio.Drawing.11">
                        <p:embed/>
                      </p:oleObj>
                    </mc:Choice>
                    <mc:Fallback>
                      <p:oleObj name="Visio" r:id="rId7" imgW="2951803" imgH="2123298" progId="Visio.Drawing.11">
                        <p:embed/>
                        <p:pic>
                          <p:nvPicPr>
                            <p:cNvPr id="12" name="对象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20" y="2803708"/>
                              <a:ext cx="2869997" cy="2070613"/>
                            </a:xfrm>
                            <a:prstGeom prst="rect">
                              <a:avLst/>
                            </a:prstGeom>
                            <a:noFill/>
                            <a:ln>
                              <a:noFill/>
                            </a:ln>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60D678F3-1C26-4C9C-AEEA-EFFEB54CC08B}"/>
                    </a:ext>
                  </a:extLst>
                </p:cNvPr>
                <p:cNvSpPr/>
                <p:nvPr/>
              </p:nvSpPr>
              <p:spPr>
                <a:xfrm>
                  <a:off x="4629334" y="5149724"/>
                  <a:ext cx="5273046" cy="10141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𝐼</m:t>
                            </m:r>
                          </m:e>
                          <m:sub>
                            <m:r>
                              <a:rPr lang="zh-CN" altLang="en-US" i="1">
                                <a:latin typeface="Cambria Math" panose="02040503050406030204" pitchFamily="18" charset="0"/>
                                <a:cs typeface="+mn-ea"/>
                                <a:sym typeface="+mn-lt"/>
                              </a:rPr>
                              <m:t>𝑐h</m:t>
                            </m:r>
                            <m:r>
                              <m:rPr>
                                <m:lit/>
                              </m:rPr>
                              <a:rPr lang="zh-CN" altLang="en-US">
                                <a:latin typeface="Cambria Math" panose="02040503050406030204" pitchFamily="18" charset="0"/>
                                <a:cs typeface="+mn-ea"/>
                                <a:sym typeface="+mn-lt"/>
                              </a:rPr>
                              <m:t>_</m:t>
                            </m:r>
                            <m:r>
                              <m:rPr>
                                <m:sty m:val="p"/>
                              </m:rPr>
                              <a:rPr lang="zh-CN" altLang="en-US">
                                <a:latin typeface="Cambria Math" panose="02040503050406030204" pitchFamily="18" charset="0"/>
                                <a:cs typeface="+mn-ea"/>
                                <a:sym typeface="+mn-lt"/>
                              </a:rPr>
                              <m:t>max</m:t>
                            </m:r>
                          </m:sub>
                        </m:sSub>
                        <m:r>
                          <a:rPr lang="zh-CN" altLang="en-US">
                            <a:latin typeface="Cambria Math" panose="02040503050406030204" pitchFamily="18" charset="0"/>
                            <a:cs typeface="+mn-ea"/>
                            <a:sym typeface="+mn-lt"/>
                          </a:rPr>
                          <m:t>=−</m:t>
                        </m:r>
                        <m:f>
                          <m:fPr>
                            <m:ctrlPr>
                              <a:rPr lang="zh-CN" altLang="en-US" i="1">
                                <a:latin typeface="Cambria Math" panose="02040503050406030204" pitchFamily="18" charset="0"/>
                                <a:cs typeface="+mn-ea"/>
                                <a:sym typeface="+mn-lt"/>
                              </a:rPr>
                            </m:ctrlPr>
                          </m:fPr>
                          <m:num>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𝑜𝑐𝑣</m:t>
                                </m:r>
                              </m:sub>
                            </m:sSub>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r>
                              <a:rPr lang="zh-CN" altLang="en-US">
                                <a:latin typeface="Cambria Math" panose="02040503050406030204" pitchFamily="18" charset="0"/>
                                <a:cs typeface="+mn-ea"/>
                                <a:sym typeface="+mn-lt"/>
                              </a:rPr>
                              <m:t>)−</m:t>
                            </m:r>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𝑐h</m:t>
                                </m:r>
                                <m:r>
                                  <m:rPr>
                                    <m:lit/>
                                  </m:rPr>
                                  <a:rPr lang="zh-CN" altLang="en-US">
                                    <a:latin typeface="Cambria Math" panose="02040503050406030204" pitchFamily="18" charset="0"/>
                                    <a:cs typeface="+mn-ea"/>
                                    <a:sym typeface="+mn-lt"/>
                                  </a:rPr>
                                  <m:t>_</m:t>
                                </m:r>
                                <m:r>
                                  <m:rPr>
                                    <m:sty m:val="p"/>
                                  </m:rPr>
                                  <a:rPr lang="zh-CN" altLang="en-US">
                                    <a:latin typeface="Cambria Math" panose="02040503050406030204" pitchFamily="18" charset="0"/>
                                    <a:cs typeface="+mn-ea"/>
                                    <a:sym typeface="+mn-lt"/>
                                  </a:rPr>
                                  <m:t>lim</m:t>
                                </m:r>
                              </m:sub>
                            </m:sSub>
                            <m:r>
                              <a:rPr lang="zh-CN" altLang="en-US">
                                <a:latin typeface="Cambria Math" panose="02040503050406030204" pitchFamily="18" charset="0"/>
                                <a:cs typeface="+mn-ea"/>
                                <a:sym typeface="+mn-lt"/>
                              </a:rPr>
                              <m:t>−</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𝑈</m:t>
                                </m:r>
                              </m:e>
                              <m:sub>
                                <m:r>
                                  <a:rPr lang="zh-CN" altLang="en-US" i="1">
                                    <a:latin typeface="Cambria Math" panose="02040503050406030204" pitchFamily="18" charset="0"/>
                                    <a:cs typeface="+mn-ea"/>
                                    <a:sym typeface="+mn-lt"/>
                                  </a:rPr>
                                  <m:t>𝑝</m:t>
                                </m:r>
                              </m:sub>
                            </m:sSub>
                            <m:d>
                              <m:dPr>
                                <m:ctrlPr>
                                  <a:rPr lang="zh-CN" altLang="en-US" i="1">
                                    <a:latin typeface="Cambria Math" panose="02040503050406030204" pitchFamily="18" charset="0"/>
                                    <a:cs typeface="+mn-ea"/>
                                    <a:sym typeface="+mn-lt"/>
                                  </a:rPr>
                                </m:ctrlPr>
                              </m:dPr>
                              <m:e>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𝑡</m:t>
                                    </m:r>
                                  </m:e>
                                  <m:sub>
                                    <m:r>
                                      <a:rPr lang="zh-CN" altLang="en-US">
                                        <a:latin typeface="Cambria Math" panose="02040503050406030204" pitchFamily="18" charset="0"/>
                                        <a:cs typeface="+mn-ea"/>
                                        <a:sym typeface="+mn-lt"/>
                                      </a:rPr>
                                      <m:t>3</m:t>
                                    </m:r>
                                  </m:sub>
                                </m:sSub>
                              </m:e>
                            </m:d>
                          </m:num>
                          <m:den>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𝛺</m:t>
                                </m:r>
                              </m:sub>
                            </m:sSub>
                            <m:r>
                              <a:rPr lang="zh-CN" altLang="en-US">
                                <a:latin typeface="Cambria Math" panose="02040503050406030204" pitchFamily="18" charset="0"/>
                                <a:cs typeface="+mn-ea"/>
                                <a:sym typeface="+mn-lt"/>
                              </a:rPr>
                              <m:t>+</m:t>
                            </m:r>
                            <m:d>
                              <m:dPr>
                                <m:ctrlPr>
                                  <a:rPr lang="zh-CN" altLang="en-US" i="1">
                                    <a:latin typeface="Cambria Math" panose="02040503050406030204" pitchFamily="18" charset="0"/>
                                    <a:cs typeface="+mn-ea"/>
                                    <a:sym typeface="+mn-lt"/>
                                  </a:rPr>
                                </m:ctrlPr>
                              </m:dPr>
                              <m:e>
                                <m:r>
                                  <a:rPr lang="zh-CN" altLang="en-US">
                                    <a:latin typeface="Cambria Math" panose="02040503050406030204" pitchFamily="18" charset="0"/>
                                    <a:cs typeface="+mn-ea"/>
                                    <a:sym typeface="+mn-lt"/>
                                  </a:rPr>
                                  <m:t>1−−</m:t>
                                </m:r>
                                <m:sSup>
                                  <m:sSupPr>
                                    <m:ctrlPr>
                                      <a:rPr lang="zh-CN" altLang="en-US" i="1">
                                        <a:latin typeface="Cambria Math" panose="02040503050406030204" pitchFamily="18" charset="0"/>
                                        <a:cs typeface="+mn-ea"/>
                                        <a:sym typeface="+mn-lt"/>
                                      </a:rPr>
                                    </m:ctrlPr>
                                  </m:sSupPr>
                                  <m:e>
                                    <m:r>
                                      <a:rPr lang="zh-CN" altLang="en-US" i="1">
                                        <a:latin typeface="Cambria Math" panose="02040503050406030204" pitchFamily="18" charset="0"/>
                                        <a:cs typeface="+mn-ea"/>
                                        <a:sym typeface="+mn-lt"/>
                                      </a:rPr>
                                      <m:t>𝑒</m:t>
                                    </m:r>
                                  </m:e>
                                  <m:sup>
                                    <m:f>
                                      <m:fPr>
                                        <m:ctrlPr>
                                          <a:rPr lang="zh-CN" altLang="en-US" i="1">
                                            <a:latin typeface="Cambria Math" panose="02040503050406030204" pitchFamily="18" charset="0"/>
                                            <a:cs typeface="+mn-ea"/>
                                            <a:sym typeface="+mn-lt"/>
                                          </a:rPr>
                                        </m:ctrlPr>
                                      </m:fPr>
                                      <m:num>
                                        <m:r>
                                          <a:rPr lang="zh-CN" altLang="en-US">
                                            <a:latin typeface="Cambria Math" panose="02040503050406030204" pitchFamily="18" charset="0"/>
                                            <a:cs typeface="+mn-ea"/>
                                            <a:sym typeface="+mn-lt"/>
                                          </a:rPr>
                                          <m:t>−</m:t>
                                        </m:r>
                                        <m:r>
                                          <a:rPr lang="zh-CN" altLang="en-US" i="1">
                                            <a:latin typeface="Cambria Math" panose="02040503050406030204" pitchFamily="18" charset="0"/>
                                            <a:cs typeface="+mn-ea"/>
                                            <a:sym typeface="+mn-lt"/>
                                          </a:rPr>
                                          <m:t>𝛥</m:t>
                                        </m:r>
                                        <m:r>
                                          <a:rPr lang="zh-CN" altLang="en-US" i="1">
                                            <a:latin typeface="Cambria Math" panose="02040503050406030204" pitchFamily="18" charset="0"/>
                                            <a:cs typeface="+mn-ea"/>
                                            <a:sym typeface="+mn-lt"/>
                                          </a:rPr>
                                          <m:t>𝑡</m:t>
                                        </m:r>
                                      </m:num>
                                      <m:den>
                                        <m:r>
                                          <a:rPr lang="zh-CN" altLang="en-US" i="1">
                                            <a:latin typeface="Cambria Math" panose="02040503050406030204" pitchFamily="18" charset="0"/>
                                            <a:cs typeface="+mn-ea"/>
                                            <a:sym typeface="+mn-lt"/>
                                          </a:rPr>
                                          <m:t>𝜏</m:t>
                                        </m:r>
                                      </m:den>
                                    </m:f>
                                  </m:sup>
                                </m:sSup>
                              </m:e>
                            </m:d>
                            <m:sSub>
                              <m:sSubPr>
                                <m:ctrlPr>
                                  <a:rPr lang="zh-CN" altLang="en-US" i="1">
                                    <a:latin typeface="Cambria Math" panose="02040503050406030204" pitchFamily="18" charset="0"/>
                                    <a:cs typeface="+mn-ea"/>
                                    <a:sym typeface="+mn-lt"/>
                                  </a:rPr>
                                </m:ctrlPr>
                              </m:sSubPr>
                              <m:e>
                                <m:r>
                                  <a:rPr lang="zh-CN" altLang="en-US" i="1">
                                    <a:latin typeface="Cambria Math" panose="02040503050406030204" pitchFamily="18" charset="0"/>
                                    <a:cs typeface="+mn-ea"/>
                                    <a:sym typeface="+mn-lt"/>
                                  </a:rPr>
                                  <m:t>𝑅</m:t>
                                </m:r>
                              </m:e>
                              <m:sub>
                                <m:r>
                                  <a:rPr lang="zh-CN" altLang="en-US" i="1">
                                    <a:latin typeface="Cambria Math" panose="02040503050406030204" pitchFamily="18" charset="0"/>
                                    <a:cs typeface="+mn-ea"/>
                                    <a:sym typeface="+mn-lt"/>
                                  </a:rPr>
                                  <m:t>𝑝</m:t>
                                </m:r>
                              </m:sub>
                            </m:sSub>
                          </m:den>
                        </m:f>
                      </m:oMath>
                    </m:oMathPara>
                  </a14:m>
                  <a:endParaRPr lang="zh-CN" altLang="en-US" dirty="0">
                    <a:cs typeface="+mn-ea"/>
                    <a:sym typeface="+mn-lt"/>
                  </a:endParaRPr>
                </a:p>
              </p:txBody>
            </p:sp>
          </mc:Choice>
          <mc:Fallback xmlns="">
            <p:sp>
              <p:nvSpPr>
                <p:cNvPr id="8" name="矩形 7">
                  <a:extLst>
                    <a:ext uri="{FF2B5EF4-FFF2-40B4-BE49-F238E27FC236}">
                      <a16:creationId xmlns:a16="http://schemas.microsoft.com/office/drawing/2014/main" id="{60D678F3-1C26-4C9C-AEEA-EFFEB54CC08B}"/>
                    </a:ext>
                  </a:extLst>
                </p:cNvPr>
                <p:cNvSpPr>
                  <a:spLocks noRot="1" noChangeAspect="1" noMove="1" noResize="1" noEditPoints="1" noAdjustHandles="1" noChangeArrowheads="1" noChangeShapeType="1" noTextEdit="1"/>
                </p:cNvSpPr>
                <p:nvPr/>
              </p:nvSpPr>
              <p:spPr>
                <a:xfrm>
                  <a:off x="4629334" y="5149724"/>
                  <a:ext cx="5273046" cy="1014188"/>
                </a:xfrm>
                <a:prstGeom prst="rect">
                  <a:avLst/>
                </a:prstGeom>
                <a:blipFill>
                  <a:blip r:embed="rId9"/>
                  <a:stretch>
                    <a:fillRect/>
                  </a:stretch>
                </a:blipFill>
              </p:spPr>
              <p:txBody>
                <a:bodyPr/>
                <a:lstStyle/>
                <a:p>
                  <a:r>
                    <a:rPr lang="zh-CN" altLang="en-US">
                      <a:noFill/>
                    </a:rPr>
                    <a:t> </a:t>
                  </a:r>
                </a:p>
              </p:txBody>
            </p:sp>
          </mc:Fallback>
        </mc:AlternateContent>
        <p:sp>
          <p:nvSpPr>
            <p:cNvPr id="9" name="下箭头 19">
              <a:extLst>
                <a:ext uri="{FF2B5EF4-FFF2-40B4-BE49-F238E27FC236}">
                  <a16:creationId xmlns:a16="http://schemas.microsoft.com/office/drawing/2014/main" id="{89829235-93E9-4DF1-9797-1E674340379E}"/>
                </a:ext>
              </a:extLst>
            </p:cNvPr>
            <p:cNvSpPr/>
            <p:nvPr/>
          </p:nvSpPr>
          <p:spPr>
            <a:xfrm rot="16200000">
              <a:off x="3557178" y="3041693"/>
              <a:ext cx="574554" cy="45158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下箭头 20">
              <a:extLst>
                <a:ext uri="{FF2B5EF4-FFF2-40B4-BE49-F238E27FC236}">
                  <a16:creationId xmlns:a16="http://schemas.microsoft.com/office/drawing/2014/main" id="{E208BC46-6AFF-4624-8004-5991D4FAC6EE}"/>
                </a:ext>
              </a:extLst>
            </p:cNvPr>
            <p:cNvSpPr/>
            <p:nvPr/>
          </p:nvSpPr>
          <p:spPr>
            <a:xfrm>
              <a:off x="5321231" y="3852496"/>
              <a:ext cx="774769" cy="25159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AutoShape 18">
              <a:extLst>
                <a:ext uri="{FF2B5EF4-FFF2-40B4-BE49-F238E27FC236}">
                  <a16:creationId xmlns:a16="http://schemas.microsoft.com/office/drawing/2014/main" id="{BD47A95D-D7C1-4E50-9EEB-48724E97973A}"/>
                </a:ext>
              </a:extLst>
            </p:cNvPr>
            <p:cNvSpPr>
              <a:spLocks noChangeArrowheads="1"/>
            </p:cNvSpPr>
            <p:nvPr/>
          </p:nvSpPr>
          <p:spPr bwMode="auto">
            <a:xfrm>
              <a:off x="4265192" y="4139032"/>
              <a:ext cx="6451327" cy="2035530"/>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12" name="AutoShape 18">
              <a:extLst>
                <a:ext uri="{FF2B5EF4-FFF2-40B4-BE49-F238E27FC236}">
                  <a16:creationId xmlns:a16="http://schemas.microsoft.com/office/drawing/2014/main" id="{D86D8081-1AA2-4821-961E-8D71999A6799}"/>
                </a:ext>
              </a:extLst>
            </p:cNvPr>
            <p:cNvSpPr>
              <a:spLocks noChangeArrowheads="1"/>
            </p:cNvSpPr>
            <p:nvPr/>
          </p:nvSpPr>
          <p:spPr bwMode="auto">
            <a:xfrm>
              <a:off x="462606" y="2728935"/>
              <a:ext cx="2946912" cy="3080408"/>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13" name="AutoShape 18">
              <a:extLst>
                <a:ext uri="{FF2B5EF4-FFF2-40B4-BE49-F238E27FC236}">
                  <a16:creationId xmlns:a16="http://schemas.microsoft.com/office/drawing/2014/main" id="{F0C3D4AF-6464-4B00-AEDD-D142CF5E23B5}"/>
                </a:ext>
              </a:extLst>
            </p:cNvPr>
            <p:cNvSpPr>
              <a:spLocks noChangeArrowheads="1"/>
            </p:cNvSpPr>
            <p:nvPr/>
          </p:nvSpPr>
          <p:spPr bwMode="auto">
            <a:xfrm>
              <a:off x="4265191" y="2728936"/>
              <a:ext cx="6451328" cy="1040842"/>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14" name="椭圆 13">
              <a:extLst>
                <a:ext uri="{FF2B5EF4-FFF2-40B4-BE49-F238E27FC236}">
                  <a16:creationId xmlns:a16="http://schemas.microsoft.com/office/drawing/2014/main" id="{4265E4A6-0B96-4EE2-892C-34278EAA3118}"/>
                </a:ext>
              </a:extLst>
            </p:cNvPr>
            <p:cNvSpPr/>
            <p:nvPr/>
          </p:nvSpPr>
          <p:spPr>
            <a:xfrm>
              <a:off x="7490855" y="4169527"/>
              <a:ext cx="91530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a:extLst>
                <a:ext uri="{FF2B5EF4-FFF2-40B4-BE49-F238E27FC236}">
                  <a16:creationId xmlns:a16="http://schemas.microsoft.com/office/drawing/2014/main" id="{10577718-49BF-4A69-BF82-057B74F7988F}"/>
                </a:ext>
              </a:extLst>
            </p:cNvPr>
            <p:cNvSpPr/>
            <p:nvPr/>
          </p:nvSpPr>
          <p:spPr>
            <a:xfrm>
              <a:off x="7590971" y="5238719"/>
              <a:ext cx="91530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957766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87FA14EC-B21A-46FB-8BAC-7898A7A0E5B1}"/>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SOP</a:t>
            </a:r>
            <a:r>
              <a:rPr lang="zh-CN" altLang="en-US" b="1" dirty="0">
                <a:solidFill>
                  <a:prstClr val="black"/>
                </a:solidFill>
                <a:latin typeface="+mn-lt"/>
                <a:ea typeface="+mn-ea"/>
                <a:cs typeface="+mn-ea"/>
                <a:sym typeface="+mn-lt"/>
              </a:rPr>
              <a:t>估计</a:t>
            </a:r>
          </a:p>
        </p:txBody>
      </p:sp>
      <p:graphicFrame>
        <p:nvGraphicFramePr>
          <p:cNvPr id="3" name="对象 2">
            <a:extLst>
              <a:ext uri="{FF2B5EF4-FFF2-40B4-BE49-F238E27FC236}">
                <a16:creationId xmlns:a16="http://schemas.microsoft.com/office/drawing/2014/main" id="{83FBFCC8-0792-4EAE-93A2-D3C8912361E8}"/>
              </a:ext>
            </a:extLst>
          </p:cNvPr>
          <p:cNvGraphicFramePr>
            <a:graphicFrameLocks noChangeAspect="1"/>
          </p:cNvGraphicFramePr>
          <p:nvPr>
            <p:extLst>
              <p:ext uri="{D42A27DB-BD31-4B8C-83A1-F6EECF244321}">
                <p14:modId xmlns:p14="http://schemas.microsoft.com/office/powerpoint/2010/main" val="1952216276"/>
              </p:ext>
            </p:extLst>
          </p:nvPr>
        </p:nvGraphicFramePr>
        <p:xfrm>
          <a:off x="831979" y="3893388"/>
          <a:ext cx="3434321" cy="2208335"/>
        </p:xfrm>
        <a:graphic>
          <a:graphicData uri="http://schemas.openxmlformats.org/presentationml/2006/ole">
            <mc:AlternateContent xmlns:mc="http://schemas.openxmlformats.org/markup-compatibility/2006">
              <mc:Choice xmlns:v="urn:schemas-microsoft-com:vml" Requires="v">
                <p:oleObj spid="_x0000_s10261" name="Visio" r:id="rId3" imgW="6536078" imgH="4216363" progId="Visio.Drawing.11">
                  <p:embed/>
                </p:oleObj>
              </mc:Choice>
              <mc:Fallback>
                <p:oleObj name="Visio" r:id="rId3" imgW="6536078" imgH="4216363" progId="Visio.Drawing.11">
                  <p:embed/>
                  <p:pic>
                    <p:nvPicPr>
                      <p:cNvPr id="33" name="对象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979" y="3893388"/>
                        <a:ext cx="3434321" cy="22083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D4BB8D2-0CE0-4EC5-817B-CE0F7E7D1172}"/>
                  </a:ext>
                </a:extLst>
              </p:cNvPr>
              <p:cNvSpPr/>
              <p:nvPr/>
            </p:nvSpPr>
            <p:spPr>
              <a:xfrm>
                <a:off x="1462537" y="2598813"/>
                <a:ext cx="2276553" cy="855747"/>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sSub>
                        <m:sSubPr>
                          <m:ctrlPr>
                            <a:rPr lang="zh-CN" altLang="en-US" sz="2400" i="1" smtClean="0">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sub>
                      </m:sSub>
                      <m:r>
                        <a:rPr lang="en-US" altLang="zh-CN" sz="2400" b="0" i="1" smtClean="0">
                          <a:latin typeface="Cambria Math" panose="02040503050406030204" pitchFamily="18" charset="0"/>
                          <a:cs typeface="+mn-ea"/>
                          <a:sym typeface="+mn-lt"/>
                        </a:rPr>
                        <m:t>=1.5</m:t>
                      </m:r>
                      <m:r>
                        <a:rPr lang="en-US" altLang="zh-CN" sz="2400" b="0" i="1" smtClean="0">
                          <a:latin typeface="Cambria Math" panose="02040503050406030204" pitchFamily="18" charset="0"/>
                          <a:cs typeface="+mn-ea"/>
                          <a:sym typeface="+mn-lt"/>
                        </a:rPr>
                        <m:t>𝑉</m:t>
                      </m:r>
                    </m:oMath>
                  </m:oMathPara>
                </a14:m>
                <a:endParaRPr lang="en-US" altLang="zh-CN" sz="2400" b="0" dirty="0">
                  <a:cs typeface="+mn-ea"/>
                  <a:sym typeface="+mn-lt"/>
                </a:endParaRPr>
              </a:p>
              <a:p>
                <a:pPr algn="just"/>
                <a14:m>
                  <m:oMath xmlns:m="http://schemas.openxmlformats.org/officeDocument/2006/math">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sub>
                    </m:sSub>
                  </m:oMath>
                </a14:m>
                <a:r>
                  <a:rPr lang="en-US" altLang="zh-CN" sz="2400" dirty="0">
                    <a:cs typeface="+mn-ea"/>
                    <a:sym typeface="+mn-lt"/>
                  </a:rPr>
                  <a:t>=2.8V</a:t>
                </a:r>
                <a:endParaRPr lang="zh-CN" altLang="en-US" sz="2400" dirty="0">
                  <a:cs typeface="+mn-ea"/>
                  <a:sym typeface="+mn-lt"/>
                </a:endParaRPr>
              </a:p>
            </p:txBody>
          </p:sp>
        </mc:Choice>
        <mc:Fallback xmlns="">
          <p:sp>
            <p:nvSpPr>
              <p:cNvPr id="4" name="矩形 3">
                <a:extLst>
                  <a:ext uri="{FF2B5EF4-FFF2-40B4-BE49-F238E27FC236}">
                    <a16:creationId xmlns:a16="http://schemas.microsoft.com/office/drawing/2014/main" id="{AD4BB8D2-0CE0-4EC5-817B-CE0F7E7D1172}"/>
                  </a:ext>
                </a:extLst>
              </p:cNvPr>
              <p:cNvSpPr>
                <a:spLocks noRot="1" noChangeAspect="1" noMove="1" noResize="1" noEditPoints="1" noAdjustHandles="1" noChangeArrowheads="1" noChangeShapeType="1" noTextEdit="1"/>
              </p:cNvSpPr>
              <p:nvPr/>
            </p:nvSpPr>
            <p:spPr>
              <a:xfrm>
                <a:off x="1462537" y="2598813"/>
                <a:ext cx="2276553" cy="855747"/>
              </a:xfrm>
              <a:prstGeom prst="rect">
                <a:avLst/>
              </a:prstGeom>
              <a:blipFill>
                <a:blip r:embed="rId5"/>
                <a:stretch>
                  <a:fillRect l="-804" b="-13475"/>
                </a:stretch>
              </a:blipFill>
            </p:spPr>
            <p:txBody>
              <a:bodyPr/>
              <a:lstStyle/>
              <a:p>
                <a:r>
                  <a:rPr lang="zh-CN" altLang="en-US">
                    <a:noFill/>
                  </a:rPr>
                  <a:t> </a:t>
                </a:r>
              </a:p>
            </p:txBody>
          </p:sp>
        </mc:Fallback>
      </mc:AlternateContent>
      <p:sp>
        <p:nvSpPr>
          <p:cNvPr id="5" name="下箭头 19">
            <a:extLst>
              <a:ext uri="{FF2B5EF4-FFF2-40B4-BE49-F238E27FC236}">
                <a16:creationId xmlns:a16="http://schemas.microsoft.com/office/drawing/2014/main" id="{D9F9644D-D386-4065-986D-F657AFD4FB5A}"/>
              </a:ext>
            </a:extLst>
          </p:cNvPr>
          <p:cNvSpPr/>
          <p:nvPr/>
        </p:nvSpPr>
        <p:spPr>
          <a:xfrm rot="16200000">
            <a:off x="4261400" y="2198978"/>
            <a:ext cx="897010" cy="38946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AutoShape 18">
            <a:extLst>
              <a:ext uri="{FF2B5EF4-FFF2-40B4-BE49-F238E27FC236}">
                <a16:creationId xmlns:a16="http://schemas.microsoft.com/office/drawing/2014/main" id="{8E187C02-438B-47CA-ADD5-9D3FBFADC4DB}"/>
              </a:ext>
            </a:extLst>
          </p:cNvPr>
          <p:cNvSpPr>
            <a:spLocks noChangeArrowheads="1"/>
          </p:cNvSpPr>
          <p:nvPr/>
        </p:nvSpPr>
        <p:spPr bwMode="auto">
          <a:xfrm>
            <a:off x="806022" y="1150949"/>
            <a:ext cx="3594335" cy="2499186"/>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7" name="AutoShape 18">
            <a:extLst>
              <a:ext uri="{FF2B5EF4-FFF2-40B4-BE49-F238E27FC236}">
                <a16:creationId xmlns:a16="http://schemas.microsoft.com/office/drawing/2014/main" id="{1A357E52-E5EA-44E8-8279-B47270977158}"/>
              </a:ext>
            </a:extLst>
          </p:cNvPr>
          <p:cNvSpPr>
            <a:spLocks noChangeArrowheads="1"/>
          </p:cNvSpPr>
          <p:nvPr/>
        </p:nvSpPr>
        <p:spPr bwMode="auto">
          <a:xfrm>
            <a:off x="4959585" y="1150949"/>
            <a:ext cx="5082608" cy="2467749"/>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8" name="椭圆 7">
            <a:extLst>
              <a:ext uri="{FF2B5EF4-FFF2-40B4-BE49-F238E27FC236}">
                <a16:creationId xmlns:a16="http://schemas.microsoft.com/office/drawing/2014/main" id="{43664665-C862-4FDC-B4B5-21BF1031E85B}"/>
              </a:ext>
            </a:extLst>
          </p:cNvPr>
          <p:cNvSpPr/>
          <p:nvPr/>
        </p:nvSpPr>
        <p:spPr>
          <a:xfrm>
            <a:off x="6958415" y="2939288"/>
            <a:ext cx="718805" cy="5613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a:extLst>
              <a:ext uri="{FF2B5EF4-FFF2-40B4-BE49-F238E27FC236}">
                <a16:creationId xmlns:a16="http://schemas.microsoft.com/office/drawing/2014/main" id="{AE282CA7-E505-4E4F-ACE7-954EA8515549}"/>
              </a:ext>
            </a:extLst>
          </p:cNvPr>
          <p:cNvSpPr/>
          <p:nvPr/>
        </p:nvSpPr>
        <p:spPr>
          <a:xfrm>
            <a:off x="3599706" y="4771044"/>
            <a:ext cx="286518" cy="1403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27">
            <a:extLst>
              <a:ext uri="{FF2B5EF4-FFF2-40B4-BE49-F238E27FC236}">
                <a16:creationId xmlns:a16="http://schemas.microsoft.com/office/drawing/2014/main" id="{42F37EED-310B-4EFC-8AAF-7DD78CD9D3CC}"/>
              </a:ext>
            </a:extLst>
          </p:cNvPr>
          <p:cNvSpPr txBox="1"/>
          <p:nvPr/>
        </p:nvSpPr>
        <p:spPr>
          <a:xfrm>
            <a:off x="923617" y="1221930"/>
            <a:ext cx="3347327" cy="1446550"/>
          </a:xfrm>
          <a:prstGeom prst="rect">
            <a:avLst/>
          </a:prstGeom>
          <a:noFill/>
        </p:spPr>
        <p:txBody>
          <a:bodyPr wrap="square" rtlCol="0">
            <a:spAutoFit/>
          </a:bodyPr>
          <a:lstStyle/>
          <a:p>
            <a:pPr algn="just"/>
            <a:r>
              <a:rPr lang="zh-CN" altLang="en-US" sz="2200" dirty="0">
                <a:cs typeface="+mn-ea"/>
                <a:sym typeface="+mn-lt"/>
              </a:rPr>
              <a:t>    通常情况下，在计算</a:t>
            </a:r>
            <a:r>
              <a:rPr lang="en-US" altLang="zh-CN" sz="2200" dirty="0">
                <a:cs typeface="+mn-ea"/>
                <a:sym typeface="+mn-lt"/>
              </a:rPr>
              <a:t>SOP</a:t>
            </a:r>
            <a:r>
              <a:rPr lang="zh-CN" altLang="en-US" sz="2200" dirty="0">
                <a:cs typeface="+mn-ea"/>
                <a:sym typeface="+mn-lt"/>
              </a:rPr>
              <a:t>值时会采用电池的</a:t>
            </a:r>
            <a:r>
              <a:rPr lang="zh-CN" altLang="en-US" sz="2200" b="1" dirty="0">
                <a:solidFill>
                  <a:srgbClr val="FF0000"/>
                </a:solidFill>
                <a:cs typeface="+mn-ea"/>
                <a:sym typeface="+mn-lt"/>
              </a:rPr>
              <a:t>充放电上下限电压</a:t>
            </a:r>
            <a:r>
              <a:rPr lang="zh-CN" altLang="en-US" sz="2200" dirty="0">
                <a:cs typeface="+mn-ea"/>
                <a:sym typeface="+mn-lt"/>
              </a:rPr>
              <a:t>作为边界条件。</a:t>
            </a:r>
            <a:endParaRPr lang="en-US" altLang="zh-CN" sz="2200" dirty="0">
              <a:cs typeface="+mn-ea"/>
              <a:sym typeface="+mn-lt"/>
            </a:endParaRPr>
          </a:p>
        </p:txBody>
      </p:sp>
      <p:sp>
        <p:nvSpPr>
          <p:cNvPr id="11" name="AutoShape 18">
            <a:extLst>
              <a:ext uri="{FF2B5EF4-FFF2-40B4-BE49-F238E27FC236}">
                <a16:creationId xmlns:a16="http://schemas.microsoft.com/office/drawing/2014/main" id="{3DC8C8A3-DEA6-445C-B1B7-CBABC6FD0AC3}"/>
              </a:ext>
            </a:extLst>
          </p:cNvPr>
          <p:cNvSpPr>
            <a:spLocks noChangeArrowheads="1"/>
          </p:cNvSpPr>
          <p:nvPr/>
        </p:nvSpPr>
        <p:spPr bwMode="auto">
          <a:xfrm>
            <a:off x="4959584" y="3760636"/>
            <a:ext cx="5082608" cy="2472844"/>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p:sp>
        <p:nvSpPr>
          <p:cNvPr id="12" name="TextBox 29">
            <a:extLst>
              <a:ext uri="{FF2B5EF4-FFF2-40B4-BE49-F238E27FC236}">
                <a16:creationId xmlns:a16="http://schemas.microsoft.com/office/drawing/2014/main" id="{F28852DD-B8EB-4A74-A1D6-104D0E34B839}"/>
              </a:ext>
            </a:extLst>
          </p:cNvPr>
          <p:cNvSpPr txBox="1"/>
          <p:nvPr/>
        </p:nvSpPr>
        <p:spPr>
          <a:xfrm>
            <a:off x="5079602" y="1258386"/>
            <a:ext cx="4824721" cy="769441"/>
          </a:xfrm>
          <a:prstGeom prst="rect">
            <a:avLst/>
          </a:prstGeom>
          <a:noFill/>
        </p:spPr>
        <p:txBody>
          <a:bodyPr wrap="square" rtlCol="0">
            <a:spAutoFit/>
          </a:bodyPr>
          <a:lstStyle/>
          <a:p>
            <a:pPr algn="just"/>
            <a:r>
              <a:rPr lang="zh-CN" altLang="en-US" sz="2200" dirty="0">
                <a:cs typeface="+mn-ea"/>
                <a:sym typeface="+mn-lt"/>
              </a:rPr>
              <a:t>    考虑如下条件：钛酸锂电池在接近</a:t>
            </a:r>
            <a:r>
              <a:rPr lang="en-US" altLang="zh-CN" sz="2200" dirty="0">
                <a:cs typeface="+mn-ea"/>
                <a:sym typeface="+mn-lt"/>
              </a:rPr>
              <a:t>0%SOC</a:t>
            </a:r>
            <a:r>
              <a:rPr lang="zh-CN" altLang="en-US" sz="2200" dirty="0">
                <a:cs typeface="+mn-ea"/>
                <a:sym typeface="+mn-lt"/>
              </a:rPr>
              <a:t>时静置足够长时间，可以得到：</a:t>
            </a:r>
            <a:endParaRPr lang="en-US" altLang="zh-CN" sz="2200" dirty="0">
              <a:cs typeface="+mn-ea"/>
              <a:sym typeface="+mn-lt"/>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DA3E60F-C08D-41DD-8EAD-8F1AB5608CE7}"/>
                  </a:ext>
                </a:extLst>
              </p:cNvPr>
              <p:cNvSpPr/>
              <p:nvPr/>
            </p:nvSpPr>
            <p:spPr>
              <a:xfrm>
                <a:off x="5130662" y="2184081"/>
                <a:ext cx="4722601" cy="7629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000" i="1" smtClean="0">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𝑈</m:t>
                          </m:r>
                        </m:e>
                        <m:sub>
                          <m:r>
                            <a:rPr lang="zh-CN" altLang="en-US" sz="2000" i="1">
                              <a:latin typeface="Cambria Math" panose="02040503050406030204" pitchFamily="18" charset="0"/>
                              <a:cs typeface="+mn-ea"/>
                              <a:sym typeface="+mn-lt"/>
                            </a:rPr>
                            <m:t>𝑝</m:t>
                          </m:r>
                        </m:sub>
                      </m:sSub>
                      <m:d>
                        <m:dPr>
                          <m:ctrlPr>
                            <a:rPr lang="zh-CN" altLang="en-US" sz="2000" i="1">
                              <a:latin typeface="Cambria Math" panose="02040503050406030204" pitchFamily="18" charset="0"/>
                              <a:cs typeface="+mn-ea"/>
                              <a:sym typeface="+mn-lt"/>
                            </a:rPr>
                          </m:ctrlPr>
                        </m:dPr>
                        <m:e>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𝑡</m:t>
                              </m:r>
                            </m:e>
                            <m:sub>
                              <m:r>
                                <a:rPr lang="zh-CN" altLang="en-US" sz="2000">
                                  <a:latin typeface="Cambria Math" panose="02040503050406030204" pitchFamily="18" charset="0"/>
                                  <a:cs typeface="+mn-ea"/>
                                  <a:sym typeface="+mn-lt"/>
                                </a:rPr>
                                <m:t>3</m:t>
                              </m:r>
                            </m:sub>
                          </m:sSub>
                        </m:e>
                      </m:d>
                      <m:r>
                        <a:rPr lang="zh-CN" altLang="en-US" sz="2000">
                          <a:latin typeface="Cambria Math" panose="02040503050406030204" pitchFamily="18" charset="0"/>
                          <a:cs typeface="+mn-ea"/>
                          <a:sym typeface="+mn-lt"/>
                        </a:rPr>
                        <m:t>=0;</m:t>
                      </m:r>
                      <m:r>
                        <m:rPr>
                          <m:nor/>
                        </m:rPr>
                        <a:rPr lang="zh-CN" altLang="en-US" sz="2000" i="1">
                          <a:cs typeface="+mn-ea"/>
                          <a:sym typeface="+mn-lt"/>
                        </a:rPr>
                        <m:t> </m:t>
                      </m:r>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𝑅</m:t>
                          </m:r>
                        </m:e>
                        <m:sub>
                          <m:r>
                            <a:rPr lang="zh-CN" altLang="en-US" sz="2000" i="1">
                              <a:latin typeface="Cambria Math" panose="02040503050406030204" pitchFamily="18" charset="0"/>
                              <a:cs typeface="+mn-ea"/>
                              <a:sym typeface="+mn-lt"/>
                            </a:rPr>
                            <m:t>𝛺</m:t>
                          </m:r>
                        </m:sub>
                      </m:sSub>
                      <m:d>
                        <m:dPr>
                          <m:ctrlPr>
                            <a:rPr lang="zh-CN" altLang="en-US" sz="2000" i="1">
                              <a:latin typeface="Cambria Math" panose="02040503050406030204" pitchFamily="18" charset="0"/>
                              <a:cs typeface="+mn-ea"/>
                              <a:sym typeface="+mn-lt"/>
                            </a:rPr>
                          </m:ctrlPr>
                        </m:dPr>
                        <m:e>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𝑡</m:t>
                              </m:r>
                            </m:e>
                            <m:sub>
                              <m:r>
                                <a:rPr lang="zh-CN" altLang="en-US" sz="2000">
                                  <a:latin typeface="Cambria Math" panose="02040503050406030204" pitchFamily="18" charset="0"/>
                                  <a:cs typeface="+mn-ea"/>
                                  <a:sym typeface="+mn-lt"/>
                                </a:rPr>
                                <m:t>3</m:t>
                              </m:r>
                            </m:sub>
                          </m:sSub>
                        </m:e>
                      </m:d>
                      <m:r>
                        <a:rPr lang="zh-CN" altLang="en-US" sz="2000">
                          <a:latin typeface="Cambria Math" panose="02040503050406030204" pitchFamily="18" charset="0"/>
                          <a:cs typeface="+mn-ea"/>
                          <a:sym typeface="+mn-lt"/>
                        </a:rPr>
                        <m:t>=0.0022</m:t>
                      </m:r>
                      <m:r>
                        <a:rPr lang="zh-CN" altLang="en-US" sz="2000" i="1">
                          <a:latin typeface="Cambria Math" panose="02040503050406030204" pitchFamily="18" charset="0"/>
                          <a:cs typeface="+mn-ea"/>
                          <a:sym typeface="+mn-lt"/>
                        </a:rPr>
                        <m:t>𝛺</m:t>
                      </m:r>
                      <m:r>
                        <a:rPr lang="zh-CN" altLang="en-US" sz="2000">
                          <a:latin typeface="Cambria Math" panose="02040503050406030204" pitchFamily="18" charset="0"/>
                          <a:cs typeface="+mn-ea"/>
                          <a:sym typeface="+mn-lt"/>
                        </a:rPr>
                        <m:t>;</m:t>
                      </m:r>
                      <m:r>
                        <m:rPr>
                          <m:nor/>
                        </m:rPr>
                        <a:rPr lang="zh-CN" altLang="en-US" sz="2000" i="1">
                          <a:cs typeface="+mn-ea"/>
                          <a:sym typeface="+mn-lt"/>
                        </a:rPr>
                        <m:t> </m:t>
                      </m:r>
                    </m:oMath>
                    <m:oMath xmlns:m="http://schemas.openxmlformats.org/officeDocument/2006/math">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𝑅</m:t>
                          </m:r>
                        </m:e>
                        <m:sub>
                          <m:r>
                            <a:rPr lang="zh-CN" altLang="en-US" sz="2000" i="1">
                              <a:latin typeface="Cambria Math" panose="02040503050406030204" pitchFamily="18" charset="0"/>
                              <a:cs typeface="+mn-ea"/>
                              <a:sym typeface="+mn-lt"/>
                            </a:rPr>
                            <m:t>𝑝</m:t>
                          </m:r>
                        </m:sub>
                      </m:sSub>
                      <m:d>
                        <m:dPr>
                          <m:ctrlPr>
                            <a:rPr lang="zh-CN" altLang="en-US" sz="2000" i="1">
                              <a:latin typeface="Cambria Math" panose="02040503050406030204" pitchFamily="18" charset="0"/>
                              <a:cs typeface="+mn-ea"/>
                              <a:sym typeface="+mn-lt"/>
                            </a:rPr>
                          </m:ctrlPr>
                        </m:dPr>
                        <m:e>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𝑡</m:t>
                              </m:r>
                            </m:e>
                            <m:sub>
                              <m:r>
                                <a:rPr lang="zh-CN" altLang="en-US" sz="2000">
                                  <a:latin typeface="Cambria Math" panose="02040503050406030204" pitchFamily="18" charset="0"/>
                                  <a:cs typeface="+mn-ea"/>
                                  <a:sym typeface="+mn-lt"/>
                                </a:rPr>
                                <m:t>3</m:t>
                              </m:r>
                            </m:sub>
                          </m:sSub>
                        </m:e>
                      </m:d>
                      <m:r>
                        <a:rPr lang="zh-CN" altLang="en-US" sz="2000">
                          <a:latin typeface="Cambria Math" panose="02040503050406030204" pitchFamily="18" charset="0"/>
                          <a:cs typeface="+mn-ea"/>
                          <a:sym typeface="+mn-lt"/>
                        </a:rPr>
                        <m:t>=0.0036</m:t>
                      </m:r>
                      <m:r>
                        <a:rPr lang="zh-CN" altLang="en-US" sz="2000" i="1">
                          <a:latin typeface="Cambria Math" panose="02040503050406030204" pitchFamily="18" charset="0"/>
                          <a:cs typeface="+mn-ea"/>
                          <a:sym typeface="+mn-lt"/>
                        </a:rPr>
                        <m:t>𝛺</m:t>
                      </m:r>
                      <m:r>
                        <a:rPr lang="zh-CN" altLang="en-US" sz="2000">
                          <a:latin typeface="Cambria Math" panose="02040503050406030204" pitchFamily="18" charset="0"/>
                          <a:cs typeface="+mn-ea"/>
                          <a:sym typeface="+mn-lt"/>
                        </a:rPr>
                        <m:t>;</m:t>
                      </m:r>
                      <m:r>
                        <m:rPr>
                          <m:nor/>
                        </m:rPr>
                        <a:rPr lang="zh-CN" altLang="en-US" sz="2000" i="1">
                          <a:cs typeface="+mn-ea"/>
                          <a:sym typeface="+mn-lt"/>
                        </a:rPr>
                        <m:t> </m:t>
                      </m:r>
                      <m:sSub>
                        <m:sSubPr>
                          <m:ctrlPr>
                            <a:rPr lang="zh-CN" altLang="en-US" sz="2000" i="1">
                              <a:latin typeface="Cambria Math" panose="02040503050406030204" pitchFamily="18" charset="0"/>
                              <a:cs typeface="+mn-ea"/>
                              <a:sym typeface="+mn-lt"/>
                            </a:rPr>
                          </m:ctrlPr>
                        </m:sSubPr>
                        <m:e>
                          <m:sSub>
                            <m:sSubPr>
                              <m:ctrlPr>
                                <a:rPr lang="zh-CN" altLang="en-US" sz="2000" i="1">
                                  <a:latin typeface="Cambria Math" panose="02040503050406030204" pitchFamily="18" charset="0"/>
                                  <a:cs typeface="+mn-ea"/>
                                  <a:sym typeface="+mn-lt"/>
                                </a:rPr>
                              </m:ctrlPr>
                            </m:sSubPr>
                            <m:e>
                              <m:r>
                                <a:rPr lang="zh-CN" altLang="en-US" sz="2000" i="1">
                                  <a:latin typeface="Cambria Math" panose="02040503050406030204" pitchFamily="18" charset="0"/>
                                  <a:cs typeface="+mn-ea"/>
                                  <a:sym typeface="+mn-lt"/>
                                </a:rPr>
                                <m:t>𝑈</m:t>
                              </m:r>
                            </m:e>
                            <m:sub>
                              <m:r>
                                <a:rPr lang="zh-CN" altLang="en-US" sz="2000" i="1">
                                  <a:latin typeface="Cambria Math" panose="02040503050406030204" pitchFamily="18" charset="0"/>
                                  <a:cs typeface="+mn-ea"/>
                                  <a:sym typeface="+mn-lt"/>
                                </a:rPr>
                                <m:t>𝑂𝐶𝑉</m:t>
                              </m:r>
                            </m:sub>
                          </m:sSub>
                          <m:r>
                            <a:rPr lang="zh-CN" altLang="en-US" sz="2000">
                              <a:latin typeface="Cambria Math" panose="02040503050406030204" pitchFamily="18" charset="0"/>
                              <a:cs typeface="+mn-ea"/>
                              <a:sym typeface="+mn-lt"/>
                            </a:rPr>
                            <m:t>|</m:t>
                          </m:r>
                        </m:e>
                        <m:sub>
                          <m:r>
                            <a:rPr lang="zh-CN" altLang="en-US" sz="2000" i="1">
                              <a:latin typeface="Cambria Math" panose="02040503050406030204" pitchFamily="18" charset="0"/>
                              <a:cs typeface="+mn-ea"/>
                              <a:sym typeface="+mn-lt"/>
                            </a:rPr>
                            <m:t>𝑆𝑂𝐶</m:t>
                          </m:r>
                          <m:r>
                            <a:rPr lang="zh-CN" altLang="en-US" sz="2000">
                              <a:latin typeface="Cambria Math" panose="02040503050406030204" pitchFamily="18" charset="0"/>
                              <a:cs typeface="+mn-ea"/>
                              <a:sym typeface="+mn-lt"/>
                            </a:rPr>
                            <m:t>=0%</m:t>
                          </m:r>
                        </m:sub>
                      </m:sSub>
                      <m:r>
                        <a:rPr lang="zh-CN" altLang="en-US" sz="2000">
                          <a:latin typeface="Cambria Math" panose="02040503050406030204" pitchFamily="18" charset="0"/>
                          <a:cs typeface="+mn-ea"/>
                          <a:sym typeface="+mn-lt"/>
                        </a:rPr>
                        <m:t>=2.1</m:t>
                      </m:r>
                      <m:r>
                        <a:rPr lang="zh-CN" altLang="en-US" sz="2000" i="1">
                          <a:latin typeface="Cambria Math" panose="02040503050406030204" pitchFamily="18" charset="0"/>
                          <a:cs typeface="+mn-ea"/>
                          <a:sym typeface="+mn-lt"/>
                        </a:rPr>
                        <m:t>𝑉</m:t>
                      </m:r>
                      <m:r>
                        <a:rPr lang="zh-CN" altLang="en-US" sz="2000">
                          <a:latin typeface="Cambria Math" panose="02040503050406030204" pitchFamily="18" charset="0"/>
                          <a:cs typeface="+mn-ea"/>
                          <a:sym typeface="+mn-lt"/>
                        </a:rPr>
                        <m:t>.</m:t>
                      </m:r>
                    </m:oMath>
                  </m:oMathPara>
                </a14:m>
                <a:endParaRPr lang="zh-CN" altLang="en-US" sz="2000" dirty="0">
                  <a:cs typeface="+mn-ea"/>
                  <a:sym typeface="+mn-lt"/>
                </a:endParaRPr>
              </a:p>
            </p:txBody>
          </p:sp>
        </mc:Choice>
        <mc:Fallback xmlns="">
          <p:sp>
            <p:nvSpPr>
              <p:cNvPr id="13" name="矩形 12">
                <a:extLst>
                  <a:ext uri="{FF2B5EF4-FFF2-40B4-BE49-F238E27FC236}">
                    <a16:creationId xmlns:a16="http://schemas.microsoft.com/office/drawing/2014/main" id="{BDA3E60F-C08D-41DD-8EAD-8F1AB5608CE7}"/>
                  </a:ext>
                </a:extLst>
              </p:cNvPr>
              <p:cNvSpPr>
                <a:spLocks noRot="1" noChangeAspect="1" noMove="1" noResize="1" noEditPoints="1" noAdjustHandles="1" noChangeArrowheads="1" noChangeShapeType="1" noTextEdit="1"/>
              </p:cNvSpPr>
              <p:nvPr/>
            </p:nvSpPr>
            <p:spPr>
              <a:xfrm>
                <a:off x="5130662" y="2184081"/>
                <a:ext cx="4722601" cy="762901"/>
              </a:xfrm>
              <a:prstGeom prst="rect">
                <a:avLst/>
              </a:prstGeom>
              <a:blipFill>
                <a:blip r:embed="rId6"/>
                <a:stretch>
                  <a:fillRect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B59FF3C7-D576-40B7-B066-3915CB4D9CCC}"/>
                  </a:ext>
                </a:extLst>
              </p:cNvPr>
              <p:cNvSpPr/>
              <p:nvPr/>
            </p:nvSpPr>
            <p:spPr>
              <a:xfrm>
                <a:off x="5198795" y="3019698"/>
                <a:ext cx="3437439" cy="410305"/>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sSub>
                        <m:sSubPr>
                          <m:ctrlPr>
                            <a:rPr lang="zh-CN" altLang="en-US" sz="2000" i="1" smtClean="0">
                              <a:latin typeface="Cambria Math" panose="02040503050406030204" pitchFamily="18" charset="0"/>
                              <a:cs typeface="+mn-ea"/>
                              <a:sym typeface="+mn-lt"/>
                            </a:rPr>
                          </m:ctrlPr>
                        </m:sSubPr>
                        <m:e>
                          <m:r>
                            <a:rPr lang="en-US" altLang="zh-CN" sz="2000" b="0" i="1" smtClean="0">
                              <a:latin typeface="Cambria Math" panose="02040503050406030204" pitchFamily="18" charset="0"/>
                              <a:cs typeface="+mn-ea"/>
                              <a:sym typeface="+mn-lt"/>
                            </a:rPr>
                            <m:t>𝐼</m:t>
                          </m:r>
                        </m:e>
                        <m:sub>
                          <m:r>
                            <a:rPr lang="zh-CN" altLang="en-US" sz="2000" i="1">
                              <a:latin typeface="Cambria Math" panose="02040503050406030204" pitchFamily="18" charset="0"/>
                              <a:cs typeface="+mn-ea"/>
                              <a:sym typeface="+mn-lt"/>
                            </a:rPr>
                            <m:t>𝑑𝑐h</m:t>
                          </m:r>
                          <m:r>
                            <m:rPr>
                              <m:lit/>
                            </m:rPr>
                            <a:rPr lang="zh-CN" altLang="en-US" sz="2000">
                              <a:latin typeface="Cambria Math" panose="02040503050406030204" pitchFamily="18" charset="0"/>
                              <a:cs typeface="+mn-ea"/>
                              <a:sym typeface="+mn-lt"/>
                            </a:rPr>
                            <m:t>_</m:t>
                          </m:r>
                          <m:r>
                            <m:rPr>
                              <m:sty m:val="p"/>
                            </m:rPr>
                            <a:rPr lang="zh-CN" altLang="en-US" sz="2000">
                              <a:latin typeface="Cambria Math" panose="02040503050406030204" pitchFamily="18" charset="0"/>
                              <a:cs typeface="+mn-ea"/>
                              <a:sym typeface="+mn-lt"/>
                            </a:rPr>
                            <m:t>lim</m:t>
                          </m:r>
                        </m:sub>
                      </m:sSub>
                      <m:r>
                        <a:rPr lang="en-US" altLang="zh-CN" sz="2000" b="0" i="1" smtClean="0">
                          <a:latin typeface="Cambria Math" panose="02040503050406030204" pitchFamily="18" charset="0"/>
                          <a:cs typeface="+mn-ea"/>
                          <a:sym typeface="+mn-lt"/>
                        </a:rPr>
                        <m:t>(10</m:t>
                      </m:r>
                      <m:r>
                        <a:rPr lang="en-US" altLang="zh-CN" sz="2000" b="0" i="1" smtClean="0">
                          <a:latin typeface="Cambria Math" panose="02040503050406030204" pitchFamily="18" charset="0"/>
                          <a:cs typeface="+mn-ea"/>
                          <a:sym typeface="+mn-lt"/>
                        </a:rPr>
                        <m:t>𝑠</m:t>
                      </m:r>
                      <m:r>
                        <a:rPr lang="en-US" altLang="zh-CN" sz="2000" b="0" i="1" smtClean="0">
                          <a:latin typeface="Cambria Math" panose="02040503050406030204" pitchFamily="18" charset="0"/>
                          <a:cs typeface="+mn-ea"/>
                          <a:sym typeface="+mn-lt"/>
                        </a:rPr>
                        <m:t>)=12</m:t>
                      </m:r>
                      <m:r>
                        <a:rPr lang="en-US" altLang="zh-CN" sz="2000" b="0" i="1" smtClean="0">
                          <a:latin typeface="Cambria Math" panose="02040503050406030204" pitchFamily="18" charset="0"/>
                          <a:cs typeface="+mn-ea"/>
                          <a:sym typeface="+mn-lt"/>
                        </a:rPr>
                        <m:t>𝐶</m:t>
                      </m:r>
                    </m:oMath>
                  </m:oMathPara>
                </a14:m>
                <a:endParaRPr lang="en-US" altLang="zh-CN" sz="2000" b="0" dirty="0">
                  <a:cs typeface="+mn-ea"/>
                  <a:sym typeface="+mn-lt"/>
                </a:endParaRPr>
              </a:p>
            </p:txBody>
          </p:sp>
        </mc:Choice>
        <mc:Fallback xmlns="">
          <p:sp>
            <p:nvSpPr>
              <p:cNvPr id="14" name="矩形 13">
                <a:extLst>
                  <a:ext uri="{FF2B5EF4-FFF2-40B4-BE49-F238E27FC236}">
                    <a16:creationId xmlns:a16="http://schemas.microsoft.com/office/drawing/2014/main" id="{B59FF3C7-D576-40B7-B066-3915CB4D9CCC}"/>
                  </a:ext>
                </a:extLst>
              </p:cNvPr>
              <p:cNvSpPr>
                <a:spLocks noRot="1" noChangeAspect="1" noMove="1" noResize="1" noEditPoints="1" noAdjustHandles="1" noChangeArrowheads="1" noChangeShapeType="1" noTextEdit="1"/>
              </p:cNvSpPr>
              <p:nvPr/>
            </p:nvSpPr>
            <p:spPr>
              <a:xfrm>
                <a:off x="5198795" y="3019698"/>
                <a:ext cx="3437439" cy="410305"/>
              </a:xfrm>
              <a:prstGeom prst="rect">
                <a:avLst/>
              </a:prstGeom>
              <a:blipFill>
                <a:blip r:embed="rId7"/>
                <a:stretch>
                  <a:fillRect b="-13235"/>
                </a:stretch>
              </a:blipFill>
            </p:spPr>
            <p:txBody>
              <a:bodyPr/>
              <a:lstStyle/>
              <a:p>
                <a:r>
                  <a:rPr lang="zh-CN" altLang="en-US">
                    <a:noFill/>
                  </a:rPr>
                  <a:t> </a:t>
                </a:r>
              </a:p>
            </p:txBody>
          </p:sp>
        </mc:Fallback>
      </mc:AlternateContent>
      <p:sp>
        <p:nvSpPr>
          <p:cNvPr id="15" name="下箭头 34">
            <a:extLst>
              <a:ext uri="{FF2B5EF4-FFF2-40B4-BE49-F238E27FC236}">
                <a16:creationId xmlns:a16="http://schemas.microsoft.com/office/drawing/2014/main" id="{E1B4E184-87A9-4402-B394-88126D8F3D6E}"/>
              </a:ext>
            </a:extLst>
          </p:cNvPr>
          <p:cNvSpPr/>
          <p:nvPr/>
        </p:nvSpPr>
        <p:spPr>
          <a:xfrm rot="16200000">
            <a:off x="4240832" y="4790893"/>
            <a:ext cx="897011" cy="38946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35">
            <a:extLst>
              <a:ext uri="{FF2B5EF4-FFF2-40B4-BE49-F238E27FC236}">
                <a16:creationId xmlns:a16="http://schemas.microsoft.com/office/drawing/2014/main" id="{0B858F7D-2F04-4DED-9A99-1EFAADD459F9}"/>
              </a:ext>
            </a:extLst>
          </p:cNvPr>
          <p:cNvSpPr txBox="1"/>
          <p:nvPr/>
        </p:nvSpPr>
        <p:spPr>
          <a:xfrm>
            <a:off x="7796826" y="3047367"/>
            <a:ext cx="1496912" cy="400110"/>
          </a:xfrm>
          <a:prstGeom prst="rect">
            <a:avLst/>
          </a:prstGeom>
          <a:noFill/>
        </p:spPr>
        <p:txBody>
          <a:bodyPr wrap="square" rtlCol="0">
            <a:spAutoFit/>
          </a:bodyPr>
          <a:lstStyle/>
          <a:p>
            <a:pPr algn="just"/>
            <a:r>
              <a:rPr lang="zh-CN" altLang="en-US" sz="2000" b="1" dirty="0">
                <a:solidFill>
                  <a:srgbClr val="FFC000"/>
                </a:solidFill>
                <a:cs typeface="+mn-ea"/>
                <a:sym typeface="+mn-lt"/>
              </a:rPr>
              <a:t>   不合理</a:t>
            </a:r>
            <a:endParaRPr lang="en-US" altLang="zh-CN" sz="2000" b="1" dirty="0">
              <a:solidFill>
                <a:srgbClr val="FFC000"/>
              </a:solidFill>
              <a:cs typeface="+mn-ea"/>
              <a:sym typeface="+mn-lt"/>
            </a:endParaRPr>
          </a:p>
        </p:txBody>
      </p:sp>
      <p:sp>
        <p:nvSpPr>
          <p:cNvPr id="17" name="AutoShape 18">
            <a:extLst>
              <a:ext uri="{FF2B5EF4-FFF2-40B4-BE49-F238E27FC236}">
                <a16:creationId xmlns:a16="http://schemas.microsoft.com/office/drawing/2014/main" id="{0FF8EBFF-6F1F-4FCC-A078-5F5EAF03EE2A}"/>
              </a:ext>
            </a:extLst>
          </p:cNvPr>
          <p:cNvSpPr>
            <a:spLocks noChangeArrowheads="1"/>
          </p:cNvSpPr>
          <p:nvPr/>
        </p:nvSpPr>
        <p:spPr bwMode="auto">
          <a:xfrm>
            <a:off x="794205" y="3760636"/>
            <a:ext cx="3606152" cy="2472844"/>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dirty="0">
              <a:cs typeface="+mn-ea"/>
              <a:sym typeface="+mn-lt"/>
            </a:endParaRPr>
          </a:p>
        </p:txBody>
      </p:sp>
      <mc:AlternateContent xmlns:mc="http://schemas.openxmlformats.org/markup-compatibility/2006" xmlns:a14="http://schemas.microsoft.com/office/drawing/2010/main">
        <mc:Choice Requires="a14">
          <p:sp>
            <p:nvSpPr>
              <p:cNvPr id="18" name="TextBox 37">
                <a:extLst>
                  <a:ext uri="{FF2B5EF4-FFF2-40B4-BE49-F238E27FC236}">
                    <a16:creationId xmlns:a16="http://schemas.microsoft.com/office/drawing/2014/main" id="{39CFD723-94CF-4A4A-8AC6-592D6E6C716D}"/>
                  </a:ext>
                </a:extLst>
              </p:cNvPr>
              <p:cNvSpPr txBox="1"/>
              <p:nvPr/>
            </p:nvSpPr>
            <p:spPr>
              <a:xfrm>
                <a:off x="5051157" y="4158717"/>
                <a:ext cx="4764971" cy="1457835"/>
              </a:xfrm>
              <a:prstGeom prst="rect">
                <a:avLst/>
              </a:prstGeom>
              <a:noFill/>
            </p:spPr>
            <p:txBody>
              <a:bodyPr wrap="square" rtlCol="0">
                <a:spAutoFit/>
              </a:bodyPr>
              <a:lstStyle/>
              <a:p>
                <a:pPr algn="just"/>
                <a:r>
                  <a:rPr lang="zh-CN" altLang="en-US" sz="2200" dirty="0">
                    <a:cs typeface="+mn-ea"/>
                    <a:sym typeface="+mn-lt"/>
                  </a:rPr>
                  <a:t>    当电压接近</a:t>
                </a:r>
                <a14:m>
                  <m:oMath xmlns:m="http://schemas.openxmlformats.org/officeDocument/2006/math">
                    <m:sSub>
                      <m:sSubPr>
                        <m:ctrlPr>
                          <a:rPr lang="zh-CN" altLang="en-US" sz="2200" i="1">
                            <a:latin typeface="Cambria Math" panose="02040503050406030204" pitchFamily="18" charset="0"/>
                            <a:cs typeface="+mn-ea"/>
                            <a:sym typeface="+mn-lt"/>
                          </a:rPr>
                        </m:ctrlPr>
                      </m:sSub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𝑂𝐶𝑉</m:t>
                            </m:r>
                          </m:sub>
                        </m:sSub>
                        <m:r>
                          <a:rPr lang="zh-CN" altLang="en-US" sz="2200">
                            <a:latin typeface="Cambria Math" panose="02040503050406030204" pitchFamily="18" charset="0"/>
                            <a:cs typeface="+mn-ea"/>
                            <a:sym typeface="+mn-lt"/>
                          </a:rPr>
                          <m:t>|</m:t>
                        </m:r>
                      </m:e>
                      <m:sub>
                        <m:r>
                          <a:rPr lang="zh-CN" altLang="en-US" sz="2200" i="1">
                            <a:latin typeface="Cambria Math" panose="02040503050406030204" pitchFamily="18" charset="0"/>
                            <a:cs typeface="+mn-ea"/>
                            <a:sym typeface="+mn-lt"/>
                          </a:rPr>
                          <m:t>𝑆𝑂𝐶</m:t>
                        </m:r>
                        <m:r>
                          <a:rPr lang="zh-CN" altLang="en-US" sz="2200">
                            <a:latin typeface="Cambria Math" panose="02040503050406030204" pitchFamily="18" charset="0"/>
                            <a:cs typeface="+mn-ea"/>
                            <a:sym typeface="+mn-lt"/>
                          </a:rPr>
                          <m:t>=0%</m:t>
                        </m:r>
                      </m:sub>
                    </m:sSub>
                  </m:oMath>
                </a14:m>
                <a:r>
                  <a:rPr lang="zh-CN" altLang="en-US" sz="2200" dirty="0">
                    <a:cs typeface="+mn-ea"/>
                    <a:sym typeface="+mn-lt"/>
                  </a:rPr>
                  <a:t>，电压曲线会迅速下降；</a:t>
                </a:r>
                <a:endParaRPr lang="en-US" altLang="zh-CN" sz="2200" dirty="0">
                  <a:cs typeface="+mn-ea"/>
                  <a:sym typeface="+mn-lt"/>
                </a:endParaRPr>
              </a:p>
              <a:p>
                <a:pPr algn="just"/>
                <a:r>
                  <a:rPr lang="en-US" altLang="zh-CN" sz="2200" dirty="0">
                    <a:cs typeface="+mn-ea"/>
                    <a:sym typeface="+mn-lt"/>
                  </a:rPr>
                  <a:t>    </a:t>
                </a:r>
                <a:r>
                  <a:rPr lang="zh-CN" altLang="en-US" sz="2200" dirty="0">
                    <a:cs typeface="+mn-ea"/>
                    <a:sym typeface="+mn-lt"/>
                  </a:rPr>
                  <a:t>设置</a:t>
                </a:r>
                <a14:m>
                  <m:oMath xmlns:m="http://schemas.openxmlformats.org/officeDocument/2006/math">
                    <m:sSub>
                      <m:sSubPr>
                        <m:ctrlPr>
                          <a:rPr lang="zh-CN" altLang="en-US" sz="2200" i="1">
                            <a:latin typeface="Cambria Math" panose="02040503050406030204" pitchFamily="18" charset="0"/>
                            <a:cs typeface="+mn-ea"/>
                            <a:sym typeface="+mn-lt"/>
                          </a:rPr>
                        </m:ctrlPr>
                      </m:sSubPr>
                      <m:e>
                        <m:sSub>
                          <m:sSubPr>
                            <m:ctrlPr>
                              <a:rPr lang="zh-CN" altLang="en-US" sz="2200" i="1">
                                <a:latin typeface="Cambria Math" panose="02040503050406030204" pitchFamily="18" charset="0"/>
                                <a:cs typeface="+mn-ea"/>
                                <a:sym typeface="+mn-lt"/>
                              </a:rPr>
                            </m:ctrlPr>
                          </m:sSub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r>
                              <a:rPr lang="en-US" altLang="zh-CN" sz="2200" b="0" i="1" smtClean="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𝑂𝐶𝑉</m:t>
                            </m:r>
                          </m:sub>
                        </m:sSub>
                        <m:r>
                          <a:rPr lang="zh-CN" altLang="en-US" sz="2200">
                            <a:latin typeface="Cambria Math" panose="02040503050406030204" pitchFamily="18" charset="0"/>
                            <a:cs typeface="+mn-ea"/>
                            <a:sym typeface="+mn-lt"/>
                          </a:rPr>
                          <m:t>|</m:t>
                        </m:r>
                      </m:e>
                      <m:sub>
                        <m:r>
                          <a:rPr lang="zh-CN" altLang="en-US" sz="2200" i="1">
                            <a:latin typeface="Cambria Math" panose="02040503050406030204" pitchFamily="18" charset="0"/>
                            <a:cs typeface="+mn-ea"/>
                            <a:sym typeface="+mn-lt"/>
                          </a:rPr>
                          <m:t>𝑆𝑂𝐶</m:t>
                        </m:r>
                        <m:r>
                          <a:rPr lang="zh-CN" altLang="en-US" sz="2200">
                            <a:latin typeface="Cambria Math" panose="02040503050406030204" pitchFamily="18" charset="0"/>
                            <a:cs typeface="+mn-ea"/>
                            <a:sym typeface="+mn-lt"/>
                          </a:rPr>
                          <m:t>=0%</m:t>
                        </m:r>
                      </m:sub>
                    </m:sSub>
                  </m:oMath>
                </a14:m>
                <a:r>
                  <a:rPr lang="zh-CN" altLang="en-US" sz="2200" dirty="0">
                    <a:cs typeface="+mn-ea"/>
                    <a:sym typeface="+mn-lt"/>
                  </a:rPr>
                  <a:t>会使结果更为合理。</a:t>
                </a:r>
                <a:endParaRPr lang="en-US" altLang="zh-CN" sz="2200" dirty="0">
                  <a:cs typeface="+mn-ea"/>
                  <a:sym typeface="+mn-lt"/>
                </a:endParaRPr>
              </a:p>
            </p:txBody>
          </p:sp>
        </mc:Choice>
        <mc:Fallback xmlns="">
          <p:sp>
            <p:nvSpPr>
              <p:cNvPr id="18" name="TextBox 37">
                <a:extLst>
                  <a:ext uri="{FF2B5EF4-FFF2-40B4-BE49-F238E27FC236}">
                    <a16:creationId xmlns:a16="http://schemas.microsoft.com/office/drawing/2014/main" id="{39CFD723-94CF-4A4A-8AC6-592D6E6C716D}"/>
                  </a:ext>
                </a:extLst>
              </p:cNvPr>
              <p:cNvSpPr txBox="1">
                <a:spLocks noRot="1" noChangeAspect="1" noMove="1" noResize="1" noEditPoints="1" noAdjustHandles="1" noChangeArrowheads="1" noChangeShapeType="1" noTextEdit="1"/>
              </p:cNvSpPr>
              <p:nvPr/>
            </p:nvSpPr>
            <p:spPr>
              <a:xfrm>
                <a:off x="5051157" y="4158717"/>
                <a:ext cx="4764971" cy="1457835"/>
              </a:xfrm>
              <a:prstGeom prst="rect">
                <a:avLst/>
              </a:prstGeom>
              <a:blipFill>
                <a:blip r:embed="rId8"/>
                <a:stretch>
                  <a:fillRect l="-1665" t="-2929" r="-1793" b="-79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BF6A3C2F-4157-4373-8CFE-C7F2917D2A67}"/>
                  </a:ext>
                </a:extLst>
              </p:cNvPr>
              <p:cNvSpPr/>
              <p:nvPr/>
            </p:nvSpPr>
            <p:spPr>
              <a:xfrm>
                <a:off x="2362771" y="4784818"/>
                <a:ext cx="101386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100" b="1" i="1" smtClean="0">
                              <a:solidFill>
                                <a:srgbClr val="FF0000"/>
                              </a:solidFill>
                              <a:latin typeface="Cambria Math" panose="02040503050406030204" pitchFamily="18" charset="0"/>
                              <a:cs typeface="+mn-ea"/>
                              <a:sym typeface="+mn-lt"/>
                            </a:rPr>
                          </m:ctrlPr>
                        </m:sSubPr>
                        <m:e>
                          <m:sSub>
                            <m:sSubPr>
                              <m:ctrlPr>
                                <a:rPr lang="zh-CN" altLang="en-US" sz="1100" b="1" i="1">
                                  <a:solidFill>
                                    <a:srgbClr val="FF0000"/>
                                  </a:solidFill>
                                  <a:latin typeface="Cambria Math" panose="02040503050406030204" pitchFamily="18" charset="0"/>
                                  <a:cs typeface="+mn-ea"/>
                                  <a:sym typeface="+mn-lt"/>
                                </a:rPr>
                              </m:ctrlPr>
                            </m:sSubPr>
                            <m:e>
                              <m:r>
                                <a:rPr lang="zh-CN" altLang="en-US" sz="1100" b="1" i="1">
                                  <a:solidFill>
                                    <a:srgbClr val="FF0000"/>
                                  </a:solidFill>
                                  <a:latin typeface="Cambria Math" panose="02040503050406030204" pitchFamily="18" charset="0"/>
                                  <a:cs typeface="+mn-ea"/>
                                  <a:sym typeface="+mn-lt"/>
                                </a:rPr>
                                <m:t>𝑼</m:t>
                              </m:r>
                            </m:e>
                            <m:sub>
                              <m:r>
                                <a:rPr lang="zh-CN" altLang="en-US" sz="1100" b="1" i="1">
                                  <a:solidFill>
                                    <a:srgbClr val="FF0000"/>
                                  </a:solidFill>
                                  <a:latin typeface="Cambria Math" panose="02040503050406030204" pitchFamily="18" charset="0"/>
                                  <a:cs typeface="+mn-ea"/>
                                  <a:sym typeface="+mn-lt"/>
                                </a:rPr>
                                <m:t>𝑶𝑪𝑽</m:t>
                              </m:r>
                            </m:sub>
                          </m:sSub>
                          <m:r>
                            <a:rPr lang="zh-CN" altLang="en-US" sz="1100" b="1">
                              <a:solidFill>
                                <a:srgbClr val="FF0000"/>
                              </a:solidFill>
                              <a:latin typeface="Cambria Math" panose="02040503050406030204" pitchFamily="18" charset="0"/>
                              <a:cs typeface="+mn-ea"/>
                              <a:sym typeface="+mn-lt"/>
                            </a:rPr>
                            <m:t>|</m:t>
                          </m:r>
                        </m:e>
                        <m:sub>
                          <m:r>
                            <a:rPr lang="zh-CN" altLang="en-US" sz="1100" b="1" i="1">
                              <a:solidFill>
                                <a:srgbClr val="FF0000"/>
                              </a:solidFill>
                              <a:latin typeface="Cambria Math" panose="02040503050406030204" pitchFamily="18" charset="0"/>
                              <a:cs typeface="+mn-ea"/>
                              <a:sym typeface="+mn-lt"/>
                            </a:rPr>
                            <m:t>𝑺𝑶𝑪</m:t>
                          </m:r>
                          <m:r>
                            <a:rPr lang="zh-CN" altLang="en-US" sz="1100" b="1">
                              <a:solidFill>
                                <a:srgbClr val="FF0000"/>
                              </a:solidFill>
                              <a:latin typeface="Cambria Math" panose="02040503050406030204" pitchFamily="18" charset="0"/>
                              <a:cs typeface="+mn-ea"/>
                              <a:sym typeface="+mn-lt"/>
                            </a:rPr>
                            <m:t>=</m:t>
                          </m:r>
                          <m:r>
                            <a:rPr lang="zh-CN" altLang="en-US" sz="1100" b="1" i="1">
                              <a:solidFill>
                                <a:srgbClr val="FF0000"/>
                              </a:solidFill>
                              <a:latin typeface="Cambria Math" panose="02040503050406030204" pitchFamily="18" charset="0"/>
                              <a:cs typeface="+mn-ea"/>
                              <a:sym typeface="+mn-lt"/>
                            </a:rPr>
                            <m:t>𝟎</m:t>
                          </m:r>
                          <m:r>
                            <a:rPr lang="zh-CN" altLang="en-US" sz="1100" b="1">
                              <a:solidFill>
                                <a:srgbClr val="FF0000"/>
                              </a:solidFill>
                              <a:latin typeface="Cambria Math" panose="02040503050406030204" pitchFamily="18" charset="0"/>
                              <a:cs typeface="+mn-ea"/>
                              <a:sym typeface="+mn-lt"/>
                            </a:rPr>
                            <m:t>%</m:t>
                          </m:r>
                        </m:sub>
                      </m:sSub>
                    </m:oMath>
                  </m:oMathPara>
                </a14:m>
                <a:endParaRPr lang="zh-CN" altLang="en-US" sz="1100" b="1" dirty="0">
                  <a:solidFill>
                    <a:srgbClr val="FF0000"/>
                  </a:solidFill>
                  <a:cs typeface="+mn-ea"/>
                  <a:sym typeface="+mn-lt"/>
                </a:endParaRPr>
              </a:p>
            </p:txBody>
          </p:sp>
        </mc:Choice>
        <mc:Fallback xmlns="">
          <p:sp>
            <p:nvSpPr>
              <p:cNvPr id="19" name="矩形 18">
                <a:extLst>
                  <a:ext uri="{FF2B5EF4-FFF2-40B4-BE49-F238E27FC236}">
                    <a16:creationId xmlns:a16="http://schemas.microsoft.com/office/drawing/2014/main" id="{BF6A3C2F-4157-4373-8CFE-C7F2917D2A67}"/>
                  </a:ext>
                </a:extLst>
              </p:cNvPr>
              <p:cNvSpPr>
                <a:spLocks noRot="1" noChangeAspect="1" noMove="1" noResize="1" noEditPoints="1" noAdjustHandles="1" noChangeArrowheads="1" noChangeShapeType="1" noTextEdit="1"/>
              </p:cNvSpPr>
              <p:nvPr/>
            </p:nvSpPr>
            <p:spPr>
              <a:xfrm>
                <a:off x="2362771" y="4784818"/>
                <a:ext cx="1013867" cy="261610"/>
              </a:xfrm>
              <a:prstGeom prst="rect">
                <a:avLst/>
              </a:prstGeom>
              <a:blipFill>
                <a:blip r:embed="rId9"/>
                <a:stretch>
                  <a:fillRect b="-4651"/>
                </a:stretch>
              </a:blipFill>
            </p:spPr>
            <p:txBody>
              <a:bodyPr/>
              <a:lstStyle/>
              <a:p>
                <a:r>
                  <a:rPr lang="zh-CN" altLang="en-US">
                    <a:noFill/>
                  </a:rPr>
                  <a:t> </a:t>
                </a:r>
              </a:p>
            </p:txBody>
          </p:sp>
        </mc:Fallback>
      </mc:AlternateContent>
      <p:sp>
        <p:nvSpPr>
          <p:cNvPr id="20" name="下箭头 40">
            <a:extLst>
              <a:ext uri="{FF2B5EF4-FFF2-40B4-BE49-F238E27FC236}">
                <a16:creationId xmlns:a16="http://schemas.microsoft.com/office/drawing/2014/main" id="{D8A20B7D-95EE-459E-87D0-4A20497677A1}"/>
              </a:ext>
            </a:extLst>
          </p:cNvPr>
          <p:cNvSpPr/>
          <p:nvPr/>
        </p:nvSpPr>
        <p:spPr>
          <a:xfrm rot="16200000">
            <a:off x="9748880" y="3448021"/>
            <a:ext cx="1244127" cy="40422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TextBox 41">
            <a:extLst>
              <a:ext uri="{FF2B5EF4-FFF2-40B4-BE49-F238E27FC236}">
                <a16:creationId xmlns:a16="http://schemas.microsoft.com/office/drawing/2014/main" id="{62EB71ED-06C6-4314-A431-173E3921F6B7}"/>
              </a:ext>
            </a:extLst>
          </p:cNvPr>
          <p:cNvSpPr txBox="1"/>
          <p:nvPr/>
        </p:nvSpPr>
        <p:spPr>
          <a:xfrm>
            <a:off x="10680015" y="1812401"/>
            <a:ext cx="620552" cy="3892189"/>
          </a:xfrm>
          <a:prstGeom prst="rect">
            <a:avLst/>
          </a:prstGeom>
          <a:noFill/>
        </p:spPr>
        <p:txBody>
          <a:bodyPr wrap="square" rtlCol="0">
            <a:spAutoFit/>
          </a:bodyPr>
          <a:lstStyle/>
          <a:p>
            <a:pPr algn="just"/>
            <a:r>
              <a:rPr lang="zh-CN" altLang="en-US" sz="2400" b="1" dirty="0">
                <a:solidFill>
                  <a:srgbClr val="FFC000"/>
                </a:solidFill>
                <a:cs typeface="+mn-ea"/>
                <a:sym typeface="+mn-lt"/>
              </a:rPr>
              <a:t>需要重新选择边界条件</a:t>
            </a:r>
            <a:endParaRPr lang="en-US" altLang="zh-CN" sz="2400" b="1" dirty="0">
              <a:solidFill>
                <a:srgbClr val="FFC000"/>
              </a:solidFill>
              <a:cs typeface="+mn-ea"/>
              <a:sym typeface="+mn-lt"/>
            </a:endParaRPr>
          </a:p>
        </p:txBody>
      </p:sp>
    </p:spTree>
    <p:extLst>
      <p:ext uri="{BB962C8B-B14F-4D97-AF65-F5344CB8AC3E}">
        <p14:creationId xmlns:p14="http://schemas.microsoft.com/office/powerpoint/2010/main" val="2521444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87FA14EC-B21A-46FB-8BAC-7898A7A0E5B1}"/>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SOP</a:t>
            </a:r>
            <a:r>
              <a:rPr lang="zh-CN" altLang="en-US" b="1" dirty="0">
                <a:solidFill>
                  <a:prstClr val="black"/>
                </a:solidFill>
                <a:latin typeface="+mn-lt"/>
                <a:ea typeface="+mn-ea"/>
                <a:cs typeface="+mn-ea"/>
                <a:sym typeface="+mn-lt"/>
              </a:rPr>
              <a:t>估计</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0E31C128-E856-42E0-9542-CE1452CA9AE4}"/>
                  </a:ext>
                </a:extLst>
              </p:cNvPr>
              <p:cNvSpPr/>
              <p:nvPr/>
            </p:nvSpPr>
            <p:spPr>
              <a:xfrm>
                <a:off x="169050" y="1716031"/>
                <a:ext cx="6775293" cy="1220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𝐼</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max</m:t>
                          </m:r>
                        </m:sub>
                      </m:sSub>
                      <m:r>
                        <a:rPr lang="zh-CN" altLang="en-US" sz="2200">
                          <a:latin typeface="Cambria Math" panose="02040503050406030204" pitchFamily="18" charset="0"/>
                          <a:cs typeface="+mn-ea"/>
                          <a:sym typeface="+mn-lt"/>
                        </a:rPr>
                        <m:t>=</m:t>
                      </m:r>
                      <m:f>
                        <m:fPr>
                          <m:ctrlPr>
                            <a:rPr lang="zh-CN" altLang="en-US" sz="2200" i="1">
                              <a:latin typeface="Cambria Math" panose="02040503050406030204" pitchFamily="18" charset="0"/>
                              <a:cs typeface="+mn-ea"/>
                              <a:sym typeface="+mn-lt"/>
                            </a:rPr>
                          </m:ctrlPr>
                        </m:fPr>
                        <m:num>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𝑜𝑐𝑣</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𝑡</m:t>
                              </m:r>
                            </m:e>
                            <m:sub>
                              <m:r>
                                <a:rPr lang="zh-CN" altLang="en-US" sz="2200">
                                  <a:latin typeface="Cambria Math" panose="02040503050406030204" pitchFamily="18" charset="0"/>
                                  <a:cs typeface="+mn-ea"/>
                                  <a:sym typeface="+mn-lt"/>
                                </a:rPr>
                                <m:t>3</m:t>
                              </m:r>
                            </m:sub>
                          </m:sSub>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r>
                            <a:rPr lang="zh-CN" altLang="en-US" sz="2200">
                              <a:latin typeface="Cambria Math" panose="02040503050406030204" pitchFamily="18" charset="0"/>
                              <a:cs typeface="+mn-ea"/>
                              <a:sym typeface="+mn-lt"/>
                            </a:rPr>
                            <m:t>−</m:t>
                          </m:r>
                          <m:sSup>
                            <m:sSupPr>
                              <m:ctrlPr>
                                <a:rPr lang="zh-CN" altLang="en-US" sz="2200" i="1">
                                  <a:latin typeface="Cambria Math" panose="02040503050406030204" pitchFamily="18" charset="0"/>
                                  <a:cs typeface="+mn-ea"/>
                                  <a:sym typeface="+mn-lt"/>
                                </a:rPr>
                              </m:ctrlPr>
                            </m:sSupPr>
                            <m:e>
                              <m:r>
                                <a:rPr lang="zh-CN" altLang="en-US" sz="2200" i="1">
                                  <a:latin typeface="Cambria Math" panose="02040503050406030204" pitchFamily="18" charset="0"/>
                                  <a:cs typeface="+mn-ea"/>
                                  <a:sym typeface="+mn-lt"/>
                                </a:rPr>
                                <m:t>𝑒</m:t>
                              </m:r>
                            </m:e>
                            <m:sup>
                              <m:f>
                                <m:fPr>
                                  <m:ctrlPr>
                                    <a:rPr lang="zh-CN" altLang="en-US" sz="2200" i="1">
                                      <a:latin typeface="Cambria Math" panose="02040503050406030204" pitchFamily="18" charset="0"/>
                                      <a:cs typeface="+mn-ea"/>
                                      <a:sym typeface="+mn-lt"/>
                                    </a:rPr>
                                  </m:ctrlPr>
                                </m:fPr>
                                <m:num>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num>
                                <m:den>
                                  <m:r>
                                    <a:rPr lang="zh-CN" altLang="en-US" sz="2200" i="1">
                                      <a:latin typeface="Cambria Math" panose="02040503050406030204" pitchFamily="18" charset="0"/>
                                      <a:cs typeface="+mn-ea"/>
                                      <a:sym typeface="+mn-lt"/>
                                    </a:rPr>
                                    <m:t>𝜏</m:t>
                                  </m:r>
                                </m:den>
                              </m:f>
                            </m:sup>
                          </m:sSup>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𝑝</m:t>
                              </m:r>
                            </m:sub>
                          </m:sSub>
                          <m:d>
                            <m:dPr>
                              <m:ctrlPr>
                                <a:rPr lang="zh-CN" altLang="en-US" sz="2200" i="1">
                                  <a:latin typeface="Cambria Math" panose="02040503050406030204" pitchFamily="18" charset="0"/>
                                  <a:cs typeface="+mn-ea"/>
                                  <a:sym typeface="+mn-lt"/>
                                </a:rPr>
                              </m:ctrlPr>
                            </m:d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𝑡</m:t>
                                  </m:r>
                                </m:e>
                                <m:sub>
                                  <m:r>
                                    <a:rPr lang="zh-CN" altLang="en-US" sz="2200">
                                      <a:latin typeface="Cambria Math" panose="02040503050406030204" pitchFamily="18" charset="0"/>
                                      <a:cs typeface="+mn-ea"/>
                                      <a:sym typeface="+mn-lt"/>
                                    </a:rPr>
                                    <m:t>3</m:t>
                                  </m:r>
                                </m:sub>
                              </m:sSub>
                            </m:e>
                          </m:d>
                        </m:num>
                        <m:den>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𝑅</m:t>
                              </m:r>
                            </m:e>
                            <m:sub>
                              <m:r>
                                <a:rPr lang="zh-CN" altLang="en-US" sz="2200" i="1">
                                  <a:latin typeface="Cambria Math" panose="02040503050406030204" pitchFamily="18" charset="0"/>
                                  <a:cs typeface="+mn-ea"/>
                                  <a:sym typeface="+mn-lt"/>
                                </a:rPr>
                                <m:t>𝛺</m:t>
                              </m:r>
                            </m:sub>
                          </m:sSub>
                          <m:r>
                            <a:rPr lang="zh-CN" altLang="en-US" sz="2200">
                              <a:latin typeface="Cambria Math" panose="02040503050406030204" pitchFamily="18" charset="0"/>
                              <a:cs typeface="+mn-ea"/>
                              <a:sym typeface="+mn-lt"/>
                            </a:rPr>
                            <m:t>+</m:t>
                          </m:r>
                          <m:d>
                            <m:dPr>
                              <m:ctrlPr>
                                <a:rPr lang="zh-CN" altLang="en-US" sz="2200" i="1">
                                  <a:latin typeface="Cambria Math" panose="02040503050406030204" pitchFamily="18" charset="0"/>
                                  <a:cs typeface="+mn-ea"/>
                                  <a:sym typeface="+mn-lt"/>
                                </a:rPr>
                              </m:ctrlPr>
                            </m:dPr>
                            <m:e>
                              <m:r>
                                <a:rPr lang="zh-CN" altLang="en-US" sz="2200">
                                  <a:latin typeface="Cambria Math" panose="02040503050406030204" pitchFamily="18" charset="0"/>
                                  <a:cs typeface="+mn-ea"/>
                                  <a:sym typeface="+mn-lt"/>
                                </a:rPr>
                                <m:t>1−−</m:t>
                              </m:r>
                              <m:sSup>
                                <m:sSupPr>
                                  <m:ctrlPr>
                                    <a:rPr lang="zh-CN" altLang="en-US" sz="2200" i="1">
                                      <a:latin typeface="Cambria Math" panose="02040503050406030204" pitchFamily="18" charset="0"/>
                                      <a:cs typeface="+mn-ea"/>
                                      <a:sym typeface="+mn-lt"/>
                                    </a:rPr>
                                  </m:ctrlPr>
                                </m:sSupPr>
                                <m:e>
                                  <m:r>
                                    <a:rPr lang="zh-CN" altLang="en-US" sz="2200" i="1">
                                      <a:latin typeface="Cambria Math" panose="02040503050406030204" pitchFamily="18" charset="0"/>
                                      <a:cs typeface="+mn-ea"/>
                                      <a:sym typeface="+mn-lt"/>
                                    </a:rPr>
                                    <m:t>𝑒</m:t>
                                  </m:r>
                                </m:e>
                                <m:sup>
                                  <m:f>
                                    <m:fPr>
                                      <m:ctrlPr>
                                        <a:rPr lang="zh-CN" altLang="en-US" sz="2200" i="1">
                                          <a:latin typeface="Cambria Math" panose="02040503050406030204" pitchFamily="18" charset="0"/>
                                          <a:cs typeface="+mn-ea"/>
                                          <a:sym typeface="+mn-lt"/>
                                        </a:rPr>
                                      </m:ctrlPr>
                                    </m:fPr>
                                    <m:num>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num>
                                    <m:den>
                                      <m:r>
                                        <a:rPr lang="zh-CN" altLang="en-US" sz="2200" i="1">
                                          <a:latin typeface="Cambria Math" panose="02040503050406030204" pitchFamily="18" charset="0"/>
                                          <a:cs typeface="+mn-ea"/>
                                          <a:sym typeface="+mn-lt"/>
                                        </a:rPr>
                                        <m:t>𝜏</m:t>
                                      </m:r>
                                    </m:den>
                                  </m:f>
                                </m:sup>
                              </m:sSup>
                            </m:e>
                          </m:d>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𝑅</m:t>
                              </m:r>
                            </m:e>
                            <m:sub>
                              <m:r>
                                <a:rPr lang="zh-CN" altLang="en-US" sz="2200" i="1">
                                  <a:latin typeface="Cambria Math" panose="02040503050406030204" pitchFamily="18" charset="0"/>
                                  <a:cs typeface="+mn-ea"/>
                                  <a:sym typeface="+mn-lt"/>
                                </a:rPr>
                                <m:t>𝑝</m:t>
                              </m:r>
                            </m:sub>
                          </m:sSub>
                        </m:den>
                      </m:f>
                    </m:oMath>
                  </m:oMathPara>
                </a14:m>
                <a:endParaRPr lang="zh-CN" altLang="en-US" sz="2200" dirty="0">
                  <a:cs typeface="+mn-ea"/>
                  <a:sym typeface="+mn-lt"/>
                </a:endParaRPr>
              </a:p>
            </p:txBody>
          </p:sp>
        </mc:Choice>
        <mc:Fallback xmlns="">
          <p:sp>
            <p:nvSpPr>
              <p:cNvPr id="4" name="矩形 3">
                <a:extLst>
                  <a:ext uri="{FF2B5EF4-FFF2-40B4-BE49-F238E27FC236}">
                    <a16:creationId xmlns:a16="http://schemas.microsoft.com/office/drawing/2014/main" id="{0E31C128-E856-42E0-9542-CE1452CA9AE4}"/>
                  </a:ext>
                </a:extLst>
              </p:cNvPr>
              <p:cNvSpPr>
                <a:spLocks noRot="1" noChangeAspect="1" noMove="1" noResize="1" noEditPoints="1" noAdjustHandles="1" noChangeArrowheads="1" noChangeShapeType="1" noTextEdit="1"/>
              </p:cNvSpPr>
              <p:nvPr/>
            </p:nvSpPr>
            <p:spPr>
              <a:xfrm>
                <a:off x="169050" y="1716031"/>
                <a:ext cx="6775293" cy="1220270"/>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EA75113-75F4-4ED0-A451-125839142D8B}"/>
                  </a:ext>
                </a:extLst>
              </p:cNvPr>
              <p:cNvSpPr/>
              <p:nvPr/>
            </p:nvSpPr>
            <p:spPr>
              <a:xfrm>
                <a:off x="447031" y="3099872"/>
                <a:ext cx="6251344" cy="1220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𝐼</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max</m:t>
                          </m:r>
                        </m:sub>
                      </m:sSub>
                      <m:r>
                        <a:rPr lang="zh-CN" altLang="en-US" sz="2200">
                          <a:latin typeface="Cambria Math" panose="02040503050406030204" pitchFamily="18" charset="0"/>
                          <a:cs typeface="+mn-ea"/>
                          <a:sym typeface="+mn-lt"/>
                        </a:rPr>
                        <m:t>=−</m:t>
                      </m:r>
                      <m:f>
                        <m:fPr>
                          <m:ctrlPr>
                            <a:rPr lang="zh-CN" altLang="en-US" sz="2200" i="1">
                              <a:latin typeface="Cambria Math" panose="02040503050406030204" pitchFamily="18" charset="0"/>
                              <a:cs typeface="+mn-ea"/>
                              <a:sym typeface="+mn-lt"/>
                            </a:rPr>
                          </m:ctrlPr>
                        </m:fPr>
                        <m:num>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𝑜𝑐𝑣</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𝑡</m:t>
                              </m:r>
                            </m:e>
                            <m:sub>
                              <m:r>
                                <a:rPr lang="zh-CN" altLang="en-US" sz="2200">
                                  <a:latin typeface="Cambria Math" panose="02040503050406030204" pitchFamily="18" charset="0"/>
                                  <a:cs typeface="+mn-ea"/>
                                  <a:sym typeface="+mn-lt"/>
                                </a:rPr>
                                <m:t>3</m:t>
                              </m:r>
                            </m:sub>
                          </m:sSub>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r>
                            <a:rPr lang="zh-CN" altLang="en-US" sz="2200">
                              <a:latin typeface="Cambria Math" panose="02040503050406030204" pitchFamily="18" charset="0"/>
                              <a:cs typeface="+mn-ea"/>
                              <a:sym typeface="+mn-lt"/>
                            </a:rPr>
                            <m:t>−</m:t>
                          </m:r>
                          <m:sSup>
                            <m:sSupPr>
                              <m:ctrlPr>
                                <a:rPr lang="zh-CN" altLang="en-US" sz="2200" i="1">
                                  <a:latin typeface="Cambria Math" panose="02040503050406030204" pitchFamily="18" charset="0"/>
                                  <a:cs typeface="+mn-ea"/>
                                  <a:sym typeface="+mn-lt"/>
                                </a:rPr>
                              </m:ctrlPr>
                            </m:sSupPr>
                            <m:e>
                              <m:r>
                                <a:rPr lang="zh-CN" altLang="en-US" sz="2200" i="1">
                                  <a:latin typeface="Cambria Math" panose="02040503050406030204" pitchFamily="18" charset="0"/>
                                  <a:cs typeface="+mn-ea"/>
                                  <a:sym typeface="+mn-lt"/>
                                </a:rPr>
                                <m:t>𝑒</m:t>
                              </m:r>
                            </m:e>
                            <m:sup>
                              <m:f>
                                <m:fPr>
                                  <m:ctrlPr>
                                    <a:rPr lang="zh-CN" altLang="en-US" sz="2200" i="1">
                                      <a:latin typeface="Cambria Math" panose="02040503050406030204" pitchFamily="18" charset="0"/>
                                      <a:cs typeface="+mn-ea"/>
                                      <a:sym typeface="+mn-lt"/>
                                    </a:rPr>
                                  </m:ctrlPr>
                                </m:fPr>
                                <m:num>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num>
                                <m:den>
                                  <m:r>
                                    <a:rPr lang="zh-CN" altLang="en-US" sz="2200" i="1">
                                      <a:latin typeface="Cambria Math" panose="02040503050406030204" pitchFamily="18" charset="0"/>
                                      <a:cs typeface="+mn-ea"/>
                                      <a:sym typeface="+mn-lt"/>
                                    </a:rPr>
                                    <m:t>𝜏</m:t>
                                  </m:r>
                                </m:den>
                              </m:f>
                            </m:sup>
                          </m:sSup>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𝑝</m:t>
                              </m:r>
                            </m:sub>
                          </m:sSub>
                          <m:d>
                            <m:dPr>
                              <m:ctrlPr>
                                <a:rPr lang="zh-CN" altLang="en-US" sz="2200" i="1">
                                  <a:latin typeface="Cambria Math" panose="02040503050406030204" pitchFamily="18" charset="0"/>
                                  <a:cs typeface="+mn-ea"/>
                                  <a:sym typeface="+mn-lt"/>
                                </a:rPr>
                              </m:ctrlPr>
                            </m:d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𝑡</m:t>
                                  </m:r>
                                </m:e>
                                <m:sub>
                                  <m:r>
                                    <a:rPr lang="zh-CN" altLang="en-US" sz="2200">
                                      <a:latin typeface="Cambria Math" panose="02040503050406030204" pitchFamily="18" charset="0"/>
                                      <a:cs typeface="+mn-ea"/>
                                      <a:sym typeface="+mn-lt"/>
                                    </a:rPr>
                                    <m:t>3</m:t>
                                  </m:r>
                                </m:sub>
                              </m:sSub>
                            </m:e>
                          </m:d>
                        </m:num>
                        <m:den>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𝑅</m:t>
                              </m:r>
                            </m:e>
                            <m:sub>
                              <m:r>
                                <a:rPr lang="zh-CN" altLang="en-US" sz="2200" i="1">
                                  <a:latin typeface="Cambria Math" panose="02040503050406030204" pitchFamily="18" charset="0"/>
                                  <a:cs typeface="+mn-ea"/>
                                  <a:sym typeface="+mn-lt"/>
                                </a:rPr>
                                <m:t>𝛺</m:t>
                              </m:r>
                            </m:sub>
                          </m:sSub>
                          <m:r>
                            <a:rPr lang="zh-CN" altLang="en-US" sz="2200">
                              <a:latin typeface="Cambria Math" panose="02040503050406030204" pitchFamily="18" charset="0"/>
                              <a:cs typeface="+mn-ea"/>
                              <a:sym typeface="+mn-lt"/>
                            </a:rPr>
                            <m:t>+</m:t>
                          </m:r>
                          <m:d>
                            <m:dPr>
                              <m:ctrlPr>
                                <a:rPr lang="zh-CN" altLang="en-US" sz="2200" i="1">
                                  <a:latin typeface="Cambria Math" panose="02040503050406030204" pitchFamily="18" charset="0"/>
                                  <a:cs typeface="+mn-ea"/>
                                  <a:sym typeface="+mn-lt"/>
                                </a:rPr>
                              </m:ctrlPr>
                            </m:dPr>
                            <m:e>
                              <m:r>
                                <a:rPr lang="zh-CN" altLang="en-US" sz="2200">
                                  <a:latin typeface="Cambria Math" panose="02040503050406030204" pitchFamily="18" charset="0"/>
                                  <a:cs typeface="+mn-ea"/>
                                  <a:sym typeface="+mn-lt"/>
                                </a:rPr>
                                <m:t>1−−</m:t>
                              </m:r>
                              <m:sSup>
                                <m:sSupPr>
                                  <m:ctrlPr>
                                    <a:rPr lang="zh-CN" altLang="en-US" sz="2200" i="1">
                                      <a:latin typeface="Cambria Math" panose="02040503050406030204" pitchFamily="18" charset="0"/>
                                      <a:cs typeface="+mn-ea"/>
                                      <a:sym typeface="+mn-lt"/>
                                    </a:rPr>
                                  </m:ctrlPr>
                                </m:sSupPr>
                                <m:e>
                                  <m:r>
                                    <a:rPr lang="zh-CN" altLang="en-US" sz="2200" i="1">
                                      <a:latin typeface="Cambria Math" panose="02040503050406030204" pitchFamily="18" charset="0"/>
                                      <a:cs typeface="+mn-ea"/>
                                      <a:sym typeface="+mn-lt"/>
                                    </a:rPr>
                                    <m:t>𝑒</m:t>
                                  </m:r>
                                </m:e>
                                <m:sup>
                                  <m:f>
                                    <m:fPr>
                                      <m:ctrlPr>
                                        <a:rPr lang="zh-CN" altLang="en-US" sz="2200" i="1">
                                          <a:latin typeface="Cambria Math" panose="02040503050406030204" pitchFamily="18" charset="0"/>
                                          <a:cs typeface="+mn-ea"/>
                                          <a:sym typeface="+mn-lt"/>
                                        </a:rPr>
                                      </m:ctrlPr>
                                    </m:fPr>
                                    <m:num>
                                      <m:r>
                                        <a:rPr lang="zh-CN" altLang="en-US" sz="2200">
                                          <a:latin typeface="Cambria Math" panose="02040503050406030204" pitchFamily="18" charset="0"/>
                                          <a:cs typeface="+mn-ea"/>
                                          <a:sym typeface="+mn-lt"/>
                                        </a:rPr>
                                        <m:t>−</m:t>
                                      </m:r>
                                      <m:r>
                                        <a:rPr lang="zh-CN" altLang="en-US" sz="2200" i="1">
                                          <a:latin typeface="Cambria Math" panose="02040503050406030204" pitchFamily="18" charset="0"/>
                                          <a:cs typeface="+mn-ea"/>
                                          <a:sym typeface="+mn-lt"/>
                                        </a:rPr>
                                        <m:t>𝛥</m:t>
                                      </m:r>
                                      <m:r>
                                        <a:rPr lang="zh-CN" altLang="en-US" sz="2200" i="1">
                                          <a:latin typeface="Cambria Math" panose="02040503050406030204" pitchFamily="18" charset="0"/>
                                          <a:cs typeface="+mn-ea"/>
                                          <a:sym typeface="+mn-lt"/>
                                        </a:rPr>
                                        <m:t>𝑡</m:t>
                                      </m:r>
                                    </m:num>
                                    <m:den>
                                      <m:r>
                                        <a:rPr lang="zh-CN" altLang="en-US" sz="2200" i="1">
                                          <a:latin typeface="Cambria Math" panose="02040503050406030204" pitchFamily="18" charset="0"/>
                                          <a:cs typeface="+mn-ea"/>
                                          <a:sym typeface="+mn-lt"/>
                                        </a:rPr>
                                        <m:t>𝜏</m:t>
                                      </m:r>
                                    </m:den>
                                  </m:f>
                                </m:sup>
                              </m:sSup>
                            </m:e>
                          </m:d>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𝑅</m:t>
                              </m:r>
                            </m:e>
                            <m:sub>
                              <m:r>
                                <a:rPr lang="zh-CN" altLang="en-US" sz="2200" i="1">
                                  <a:latin typeface="Cambria Math" panose="02040503050406030204" pitchFamily="18" charset="0"/>
                                  <a:cs typeface="+mn-ea"/>
                                  <a:sym typeface="+mn-lt"/>
                                </a:rPr>
                                <m:t>𝑝</m:t>
                              </m:r>
                            </m:sub>
                          </m:sSub>
                        </m:den>
                      </m:f>
                    </m:oMath>
                  </m:oMathPara>
                </a14:m>
                <a:endParaRPr lang="zh-CN" altLang="en-US" sz="2200" dirty="0">
                  <a:cs typeface="+mn-ea"/>
                  <a:sym typeface="+mn-lt"/>
                </a:endParaRPr>
              </a:p>
            </p:txBody>
          </p:sp>
        </mc:Choice>
        <mc:Fallback xmlns="">
          <p:sp>
            <p:nvSpPr>
              <p:cNvPr id="5" name="矩形 4">
                <a:extLst>
                  <a:ext uri="{FF2B5EF4-FFF2-40B4-BE49-F238E27FC236}">
                    <a16:creationId xmlns:a16="http://schemas.microsoft.com/office/drawing/2014/main" id="{7EA75113-75F4-4ED0-A451-125839142D8B}"/>
                  </a:ext>
                </a:extLst>
              </p:cNvPr>
              <p:cNvSpPr>
                <a:spLocks noRot="1" noChangeAspect="1" noMove="1" noResize="1" noEditPoints="1" noAdjustHandles="1" noChangeArrowheads="1" noChangeShapeType="1" noTextEdit="1"/>
              </p:cNvSpPr>
              <p:nvPr/>
            </p:nvSpPr>
            <p:spPr>
              <a:xfrm>
                <a:off x="447031" y="3099872"/>
                <a:ext cx="6251344" cy="1220270"/>
              </a:xfrm>
              <a:prstGeom prst="rect">
                <a:avLst/>
              </a:prstGeom>
              <a:blipFill>
                <a:blip r:embed="rId3"/>
                <a:stretch>
                  <a:fillRect/>
                </a:stretch>
              </a:blipFill>
            </p:spPr>
            <p:txBody>
              <a:bodyPr/>
              <a:lstStyle/>
              <a:p>
                <a:r>
                  <a:rPr lang="zh-CN" altLang="en-US">
                    <a:noFill/>
                  </a:rPr>
                  <a:t> </a:t>
                </a:r>
              </a:p>
            </p:txBody>
          </p:sp>
        </mc:Fallback>
      </mc:AlternateContent>
      <p:sp>
        <p:nvSpPr>
          <p:cNvPr id="6" name="AutoShape 18">
            <a:extLst>
              <a:ext uri="{FF2B5EF4-FFF2-40B4-BE49-F238E27FC236}">
                <a16:creationId xmlns:a16="http://schemas.microsoft.com/office/drawing/2014/main" id="{626B377D-D153-4335-B479-236FE0526B91}"/>
              </a:ext>
            </a:extLst>
          </p:cNvPr>
          <p:cNvSpPr>
            <a:spLocks noChangeArrowheads="1"/>
          </p:cNvSpPr>
          <p:nvPr/>
        </p:nvSpPr>
        <p:spPr bwMode="auto">
          <a:xfrm>
            <a:off x="322363" y="1516223"/>
            <a:ext cx="6251344" cy="2846505"/>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200" dirty="0">
              <a:cs typeface="+mn-ea"/>
              <a:sym typeface="+mn-lt"/>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974FD3B-B2A8-4163-9B7D-E084D40AD473}"/>
                  </a:ext>
                </a:extLst>
              </p:cNvPr>
              <p:cNvSpPr/>
              <p:nvPr/>
            </p:nvSpPr>
            <p:spPr>
              <a:xfrm>
                <a:off x="6756941" y="1530617"/>
                <a:ext cx="4466927" cy="13459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2200" i="1">
                              <a:latin typeface="Cambria Math" panose="02040503050406030204" pitchFamily="18" charset="0"/>
                              <a:cs typeface="+mn-ea"/>
                              <a:sym typeface="+mn-lt"/>
                            </a:rPr>
                          </m:ctrlPr>
                        </m:dPr>
                        <m:e>
                          <m:m>
                            <m:mPr>
                              <m:mcs>
                                <m:mc>
                                  <m:mcPr>
                                    <m:count m:val="1"/>
                                    <m:mcJc m:val="center"/>
                                  </m:mcPr>
                                </m:mc>
                              </m:mcs>
                              <m:ctrlPr>
                                <a:rPr lang="zh-CN" altLang="en-US" sz="2200" i="1">
                                  <a:latin typeface="Cambria Math" panose="02040503050406030204" pitchFamily="18" charset="0"/>
                                  <a:cs typeface="+mn-ea"/>
                                  <a:sym typeface="+mn-lt"/>
                                </a:rPr>
                              </m:ctrlPr>
                            </m:mPr>
                            <m:m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r>
                                      <a:rPr lang="zh-CN" altLang="en-US" sz="2200">
                                        <a:latin typeface="Cambria Math" panose="02040503050406030204" pitchFamily="18" charset="0"/>
                                        <a:cs typeface="+mn-ea"/>
                                        <a:sym typeface="+mn-lt"/>
                                      </a:rPr>
                                      <m:t>1</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e>
                            </m:mr>
                            <m:m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r>
                                      <a:rPr lang="zh-CN" altLang="en-US" sz="2200">
                                        <a:latin typeface="Cambria Math" panose="02040503050406030204" pitchFamily="18" charset="0"/>
                                        <a:cs typeface="+mn-ea"/>
                                        <a:sym typeface="+mn-lt"/>
                                      </a:rPr>
                                      <m:t>2</m:t>
                                    </m:r>
                                  </m:sub>
                                </m:sSub>
                                <m:r>
                                  <a:rPr lang="zh-CN" altLang="en-US" sz="2200">
                                    <a:latin typeface="Cambria Math" panose="02040503050406030204" pitchFamily="18" charset="0"/>
                                    <a:cs typeface="+mn-ea"/>
                                    <a:sym typeface="+mn-lt"/>
                                  </a:rPr>
                                  <m:t>=</m:t>
                                </m:r>
                                <m:f>
                                  <m:fPr>
                                    <m:ctrlPr>
                                      <a:rPr lang="zh-CN" altLang="en-US" sz="2200" i="1">
                                        <a:latin typeface="Cambria Math" panose="02040503050406030204" pitchFamily="18" charset="0"/>
                                        <a:cs typeface="+mn-ea"/>
                                        <a:sym typeface="+mn-lt"/>
                                      </a:rPr>
                                    </m:ctrlPr>
                                  </m:fPr>
                                  <m:num>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𝑑𝑐h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𝑜𝑐𝑣</m:t>
                                            </m:r>
                                          </m:sub>
                                        </m:sSub>
                                        <m:r>
                                          <a:rPr lang="zh-CN" altLang="en-US" sz="2200">
                                            <a:latin typeface="Cambria Math" panose="02040503050406030204" pitchFamily="18" charset="0"/>
                                            <a:cs typeface="+mn-ea"/>
                                            <a:sym typeface="+mn-lt"/>
                                          </a:rPr>
                                          <m:t>|</m:t>
                                        </m:r>
                                      </m:e>
                                      <m:sub>
                                        <m:r>
                                          <a:rPr lang="zh-CN" altLang="en-US" sz="2200" i="1">
                                            <a:latin typeface="Cambria Math" panose="02040503050406030204" pitchFamily="18" charset="0"/>
                                            <a:cs typeface="+mn-ea"/>
                                            <a:sym typeface="+mn-lt"/>
                                          </a:rPr>
                                          <m:t>𝑆𝑂𝐶</m:t>
                                        </m:r>
                                        <m:r>
                                          <a:rPr lang="zh-CN" altLang="en-US" sz="2200">
                                            <a:latin typeface="Cambria Math" panose="02040503050406030204" pitchFamily="18" charset="0"/>
                                            <a:cs typeface="+mn-ea"/>
                                            <a:sym typeface="+mn-lt"/>
                                          </a:rPr>
                                          <m:t>=0%</m:t>
                                        </m:r>
                                      </m:sub>
                                    </m:sSub>
                                  </m:num>
                                  <m:den>
                                    <m:r>
                                      <a:rPr lang="zh-CN" altLang="en-US" sz="2200">
                                        <a:latin typeface="Cambria Math" panose="02040503050406030204" pitchFamily="18" charset="0"/>
                                        <a:cs typeface="+mn-ea"/>
                                        <a:sym typeface="+mn-lt"/>
                                      </a:rPr>
                                      <m:t>2</m:t>
                                    </m:r>
                                  </m:den>
                                </m:f>
                              </m:e>
                            </m:mr>
                          </m:m>
                        </m:e>
                      </m:d>
                    </m:oMath>
                  </m:oMathPara>
                </a14:m>
                <a:endParaRPr lang="zh-CN" altLang="en-US" sz="2200" dirty="0">
                  <a:cs typeface="+mn-ea"/>
                  <a:sym typeface="+mn-lt"/>
                </a:endParaRPr>
              </a:p>
            </p:txBody>
          </p:sp>
        </mc:Choice>
        <mc:Fallback xmlns="">
          <p:sp>
            <p:nvSpPr>
              <p:cNvPr id="7" name="矩形 6">
                <a:extLst>
                  <a:ext uri="{FF2B5EF4-FFF2-40B4-BE49-F238E27FC236}">
                    <a16:creationId xmlns:a16="http://schemas.microsoft.com/office/drawing/2014/main" id="{E974FD3B-B2A8-4163-9B7D-E084D40AD473}"/>
                  </a:ext>
                </a:extLst>
              </p:cNvPr>
              <p:cNvSpPr>
                <a:spLocks noRot="1" noChangeAspect="1" noMove="1" noResize="1" noEditPoints="1" noAdjustHandles="1" noChangeArrowheads="1" noChangeShapeType="1" noTextEdit="1"/>
              </p:cNvSpPr>
              <p:nvPr/>
            </p:nvSpPr>
            <p:spPr>
              <a:xfrm>
                <a:off x="6756941" y="1530617"/>
                <a:ext cx="4466927" cy="134594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9477F35-B854-41F3-B5DE-AD4AA7D2C090}"/>
                  </a:ext>
                </a:extLst>
              </p:cNvPr>
              <p:cNvSpPr/>
              <p:nvPr/>
            </p:nvSpPr>
            <p:spPr>
              <a:xfrm>
                <a:off x="6727020" y="3082920"/>
                <a:ext cx="4693505" cy="1345946"/>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d>
                        <m:dPr>
                          <m:begChr m:val="{"/>
                          <m:endChr m:val=""/>
                          <m:ctrlPr>
                            <a:rPr lang="zh-CN" altLang="en-US" sz="2200" i="1">
                              <a:latin typeface="Cambria Math" panose="02040503050406030204" pitchFamily="18" charset="0"/>
                              <a:cs typeface="+mn-ea"/>
                              <a:sym typeface="+mn-lt"/>
                            </a:rPr>
                          </m:ctrlPr>
                        </m:dPr>
                        <m:e>
                          <m:m>
                            <m:mPr>
                              <m:mcs>
                                <m:mc>
                                  <m:mcPr>
                                    <m:count m:val="1"/>
                                    <m:mcJc m:val="center"/>
                                  </m:mcPr>
                                </m:mc>
                              </m:mcs>
                              <m:ctrlPr>
                                <a:rPr lang="zh-CN" altLang="en-US" sz="2200" i="1">
                                  <a:latin typeface="Cambria Math" panose="02040503050406030204" pitchFamily="18" charset="0"/>
                                  <a:cs typeface="+mn-ea"/>
                                  <a:sym typeface="+mn-lt"/>
                                </a:rPr>
                              </m:ctrlPr>
                            </m:mPr>
                            <m:m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r>
                                      <a:rPr lang="zh-CN" altLang="en-US" sz="2200">
                                        <a:latin typeface="Cambria Math" panose="02040503050406030204" pitchFamily="18" charset="0"/>
                                        <a:cs typeface="+mn-ea"/>
                                        <a:sym typeface="+mn-lt"/>
                                      </a:rPr>
                                      <m:t>1</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e>
                            </m:mr>
                            <m:m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r>
                                      <a:rPr lang="zh-CN" altLang="en-US" sz="2200">
                                        <a:latin typeface="Cambria Math" panose="02040503050406030204" pitchFamily="18" charset="0"/>
                                        <a:cs typeface="+mn-ea"/>
                                        <a:sym typeface="+mn-lt"/>
                                      </a:rPr>
                                      <m:t>2</m:t>
                                    </m:r>
                                  </m:sub>
                                </m:sSub>
                                <m:r>
                                  <a:rPr lang="zh-CN" altLang="en-US" sz="2200">
                                    <a:latin typeface="Cambria Math" panose="02040503050406030204" pitchFamily="18" charset="0"/>
                                    <a:cs typeface="+mn-ea"/>
                                    <a:sym typeface="+mn-lt"/>
                                  </a:rPr>
                                  <m:t>=</m:t>
                                </m:r>
                                <m:f>
                                  <m:fPr>
                                    <m:ctrlPr>
                                      <a:rPr lang="zh-CN" altLang="en-US" sz="2200" i="1">
                                        <a:latin typeface="Cambria Math" panose="02040503050406030204" pitchFamily="18" charset="0"/>
                                        <a:cs typeface="+mn-ea"/>
                                        <a:sym typeface="+mn-lt"/>
                                      </a:rPr>
                                    </m:ctrlPr>
                                  </m:fPr>
                                  <m:num>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𝑐h</m:t>
                                        </m:r>
                                        <m:r>
                                          <m:rPr>
                                            <m:lit/>
                                          </m:rPr>
                                          <a:rPr lang="zh-CN" altLang="en-US" sz="2200">
                                            <a:latin typeface="Cambria Math" panose="02040503050406030204" pitchFamily="18" charset="0"/>
                                            <a:cs typeface="+mn-ea"/>
                                            <a:sym typeface="+mn-lt"/>
                                          </a:rPr>
                                          <m:t>_</m:t>
                                        </m:r>
                                        <m:r>
                                          <m:rPr>
                                            <m:sty m:val="p"/>
                                          </m:rPr>
                                          <a:rPr lang="zh-CN" altLang="en-US" sz="2200">
                                            <a:latin typeface="Cambria Math" panose="02040503050406030204" pitchFamily="18" charset="0"/>
                                            <a:cs typeface="+mn-ea"/>
                                            <a:sym typeface="+mn-lt"/>
                                          </a:rPr>
                                          <m:t>lim</m:t>
                                        </m:r>
                                      </m:sub>
                                    </m:sSub>
                                    <m:r>
                                      <a:rPr lang="zh-CN" altLang="en-US" sz="2200">
                                        <a:latin typeface="Cambria Math" panose="02040503050406030204" pitchFamily="18" charset="0"/>
                                        <a:cs typeface="+mn-ea"/>
                                        <a:sym typeface="+mn-lt"/>
                                      </a:rPr>
                                      <m:t>+</m:t>
                                    </m:r>
                                    <m:sSub>
                                      <m:sSubPr>
                                        <m:ctrlPr>
                                          <a:rPr lang="zh-CN" altLang="en-US" sz="2200" i="1">
                                            <a:latin typeface="Cambria Math" panose="02040503050406030204" pitchFamily="18" charset="0"/>
                                            <a:cs typeface="+mn-ea"/>
                                            <a:sym typeface="+mn-lt"/>
                                          </a:rPr>
                                        </m:ctrlPr>
                                      </m:sSubPr>
                                      <m:e>
                                        <m:sSub>
                                          <m:sSubPr>
                                            <m:ctrlPr>
                                              <a:rPr lang="zh-CN" altLang="en-US" sz="2200" i="1">
                                                <a:latin typeface="Cambria Math" panose="02040503050406030204" pitchFamily="18" charset="0"/>
                                                <a:cs typeface="+mn-ea"/>
                                                <a:sym typeface="+mn-lt"/>
                                              </a:rPr>
                                            </m:ctrlPr>
                                          </m:sSubPr>
                                          <m:e>
                                            <m:r>
                                              <a:rPr lang="zh-CN" altLang="en-US" sz="2200" i="1">
                                                <a:latin typeface="Cambria Math" panose="02040503050406030204" pitchFamily="18" charset="0"/>
                                                <a:cs typeface="+mn-ea"/>
                                                <a:sym typeface="+mn-lt"/>
                                              </a:rPr>
                                              <m:t>𝑈</m:t>
                                            </m:r>
                                          </m:e>
                                          <m:sub>
                                            <m:r>
                                              <a:rPr lang="zh-CN" altLang="en-US" sz="2200" i="1">
                                                <a:latin typeface="Cambria Math" panose="02040503050406030204" pitchFamily="18" charset="0"/>
                                                <a:cs typeface="+mn-ea"/>
                                                <a:sym typeface="+mn-lt"/>
                                              </a:rPr>
                                              <m:t>𝑜𝑐𝑣</m:t>
                                            </m:r>
                                          </m:sub>
                                        </m:sSub>
                                        <m:r>
                                          <a:rPr lang="zh-CN" altLang="en-US" sz="2200">
                                            <a:latin typeface="Cambria Math" panose="02040503050406030204" pitchFamily="18" charset="0"/>
                                            <a:cs typeface="+mn-ea"/>
                                            <a:sym typeface="+mn-lt"/>
                                          </a:rPr>
                                          <m:t>|</m:t>
                                        </m:r>
                                      </m:e>
                                      <m:sub>
                                        <m:r>
                                          <a:rPr lang="zh-CN" altLang="en-US" sz="2200" i="1">
                                            <a:latin typeface="Cambria Math" panose="02040503050406030204" pitchFamily="18" charset="0"/>
                                            <a:cs typeface="+mn-ea"/>
                                            <a:sym typeface="+mn-lt"/>
                                          </a:rPr>
                                          <m:t>𝑆𝑂𝐶</m:t>
                                        </m:r>
                                        <m:r>
                                          <a:rPr lang="zh-CN" altLang="en-US" sz="2200">
                                            <a:latin typeface="Cambria Math" panose="02040503050406030204" pitchFamily="18" charset="0"/>
                                            <a:cs typeface="+mn-ea"/>
                                            <a:sym typeface="+mn-lt"/>
                                          </a:rPr>
                                          <m:t>=100%</m:t>
                                        </m:r>
                                      </m:sub>
                                    </m:sSub>
                                  </m:num>
                                  <m:den>
                                    <m:r>
                                      <a:rPr lang="zh-CN" altLang="en-US" sz="2200">
                                        <a:latin typeface="Cambria Math" panose="02040503050406030204" pitchFamily="18" charset="0"/>
                                        <a:cs typeface="+mn-ea"/>
                                        <a:sym typeface="+mn-lt"/>
                                      </a:rPr>
                                      <m:t>2</m:t>
                                    </m:r>
                                  </m:den>
                                </m:f>
                              </m:e>
                            </m:mr>
                          </m:m>
                        </m:e>
                      </m:d>
                    </m:oMath>
                  </m:oMathPara>
                </a14:m>
                <a:endParaRPr lang="zh-CN" altLang="en-US" sz="2200" dirty="0">
                  <a:cs typeface="+mn-ea"/>
                  <a:sym typeface="+mn-lt"/>
                </a:endParaRPr>
              </a:p>
            </p:txBody>
          </p:sp>
        </mc:Choice>
        <mc:Fallback xmlns="">
          <p:sp>
            <p:nvSpPr>
              <p:cNvPr id="8" name="矩形 7">
                <a:extLst>
                  <a:ext uri="{FF2B5EF4-FFF2-40B4-BE49-F238E27FC236}">
                    <a16:creationId xmlns:a16="http://schemas.microsoft.com/office/drawing/2014/main" id="{79477F35-B854-41F3-B5DE-AD4AA7D2C090}"/>
                  </a:ext>
                </a:extLst>
              </p:cNvPr>
              <p:cNvSpPr>
                <a:spLocks noRot="1" noChangeAspect="1" noMove="1" noResize="1" noEditPoints="1" noAdjustHandles="1" noChangeArrowheads="1" noChangeShapeType="1" noTextEdit="1"/>
              </p:cNvSpPr>
              <p:nvPr/>
            </p:nvSpPr>
            <p:spPr>
              <a:xfrm>
                <a:off x="6727020" y="3082920"/>
                <a:ext cx="4693505" cy="1345946"/>
              </a:xfrm>
              <a:prstGeom prst="rect">
                <a:avLst/>
              </a:prstGeom>
              <a:blipFill>
                <a:blip r:embed="rId5"/>
                <a:stretch>
                  <a:fillRect/>
                </a:stretch>
              </a:blipFill>
            </p:spPr>
            <p:txBody>
              <a:bodyPr/>
              <a:lstStyle/>
              <a:p>
                <a:r>
                  <a:rPr lang="zh-CN" altLang="en-US">
                    <a:noFill/>
                  </a:rPr>
                  <a:t> </a:t>
                </a:r>
              </a:p>
            </p:txBody>
          </p:sp>
        </mc:Fallback>
      </mc:AlternateContent>
      <p:sp>
        <p:nvSpPr>
          <p:cNvPr id="9" name="下箭头 28">
            <a:extLst>
              <a:ext uri="{FF2B5EF4-FFF2-40B4-BE49-F238E27FC236}">
                <a16:creationId xmlns:a16="http://schemas.microsoft.com/office/drawing/2014/main" id="{9E199ED1-A825-4886-8CF6-2877CBCEFA58}"/>
              </a:ext>
            </a:extLst>
          </p:cNvPr>
          <p:cNvSpPr/>
          <p:nvPr/>
        </p:nvSpPr>
        <p:spPr>
          <a:xfrm>
            <a:off x="2989943" y="4547202"/>
            <a:ext cx="1079616" cy="433665"/>
          </a:xfrm>
          <a:prstGeom prst="downArrow">
            <a:avLst>
              <a:gd name="adj1" fmla="val 50000"/>
              <a:gd name="adj2" fmla="val 3995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cs typeface="+mn-ea"/>
              <a:sym typeface="+mn-lt"/>
            </a:endParaRPr>
          </a:p>
        </p:txBody>
      </p:sp>
      <p:sp>
        <p:nvSpPr>
          <p:cNvPr id="10" name="椭圆 9">
            <a:extLst>
              <a:ext uri="{FF2B5EF4-FFF2-40B4-BE49-F238E27FC236}">
                <a16:creationId xmlns:a16="http://schemas.microsoft.com/office/drawing/2014/main" id="{D9C0EEF5-278C-4EF7-86CB-9065B4D59F10}"/>
              </a:ext>
            </a:extLst>
          </p:cNvPr>
          <p:cNvSpPr/>
          <p:nvPr/>
        </p:nvSpPr>
        <p:spPr>
          <a:xfrm>
            <a:off x="3782540" y="1892643"/>
            <a:ext cx="993710" cy="529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cs typeface="+mn-ea"/>
              <a:sym typeface="+mn-lt"/>
            </a:endParaRPr>
          </a:p>
        </p:txBody>
      </p:sp>
      <p:sp>
        <p:nvSpPr>
          <p:cNvPr id="11" name="椭圆 10">
            <a:extLst>
              <a:ext uri="{FF2B5EF4-FFF2-40B4-BE49-F238E27FC236}">
                <a16:creationId xmlns:a16="http://schemas.microsoft.com/office/drawing/2014/main" id="{6D3456B8-0985-4B33-B639-1B79681C6630}"/>
              </a:ext>
            </a:extLst>
          </p:cNvPr>
          <p:cNvSpPr/>
          <p:nvPr/>
        </p:nvSpPr>
        <p:spPr>
          <a:xfrm>
            <a:off x="3912182" y="3303060"/>
            <a:ext cx="993710" cy="5298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cs typeface="+mn-ea"/>
              <a:sym typeface="+mn-lt"/>
            </a:endParaRPr>
          </a:p>
        </p:txBody>
      </p:sp>
      <p:cxnSp>
        <p:nvCxnSpPr>
          <p:cNvPr id="12" name="直接箭头连接符 11">
            <a:extLst>
              <a:ext uri="{FF2B5EF4-FFF2-40B4-BE49-F238E27FC236}">
                <a16:creationId xmlns:a16="http://schemas.microsoft.com/office/drawing/2014/main" id="{34BD76D6-B651-466A-B323-BCAB93AFE4AA}"/>
              </a:ext>
            </a:extLst>
          </p:cNvPr>
          <p:cNvCxnSpPr>
            <a:cxnSpLocks/>
            <a:endCxn id="14" idx="1"/>
          </p:cNvCxnSpPr>
          <p:nvPr/>
        </p:nvCxnSpPr>
        <p:spPr>
          <a:xfrm>
            <a:off x="4850821" y="2093900"/>
            <a:ext cx="2015722" cy="118414"/>
          </a:xfrm>
          <a:prstGeom prst="straightConnector1">
            <a:avLst/>
          </a:prstGeom>
          <a:ln w="31750">
            <a:solidFill>
              <a:srgbClr val="FF0000"/>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5C3F9CE2-2296-4EFD-BB98-4357BB6971A8}"/>
              </a:ext>
            </a:extLst>
          </p:cNvPr>
          <p:cNvCxnSpPr>
            <a:cxnSpLocks/>
            <a:endCxn id="15" idx="1"/>
          </p:cNvCxnSpPr>
          <p:nvPr/>
        </p:nvCxnSpPr>
        <p:spPr>
          <a:xfrm>
            <a:off x="4799864" y="3681937"/>
            <a:ext cx="2022843" cy="54538"/>
          </a:xfrm>
          <a:prstGeom prst="straightConnector1">
            <a:avLst/>
          </a:prstGeom>
          <a:ln w="31750">
            <a:solidFill>
              <a:srgbClr val="FF0000"/>
            </a:solidFill>
            <a:prstDash val="sysDash"/>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4" name="AutoShape 18">
            <a:extLst>
              <a:ext uri="{FF2B5EF4-FFF2-40B4-BE49-F238E27FC236}">
                <a16:creationId xmlns:a16="http://schemas.microsoft.com/office/drawing/2014/main" id="{70BEE193-94EC-474D-A8B8-30C7CBCF6F4A}"/>
              </a:ext>
            </a:extLst>
          </p:cNvPr>
          <p:cNvSpPr>
            <a:spLocks noChangeArrowheads="1"/>
          </p:cNvSpPr>
          <p:nvPr/>
        </p:nvSpPr>
        <p:spPr bwMode="auto">
          <a:xfrm>
            <a:off x="6866543" y="1530617"/>
            <a:ext cx="4663583" cy="1363394"/>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200" dirty="0">
              <a:cs typeface="+mn-ea"/>
              <a:sym typeface="+mn-lt"/>
            </a:endParaRPr>
          </a:p>
        </p:txBody>
      </p:sp>
      <p:sp>
        <p:nvSpPr>
          <p:cNvPr id="15" name="AutoShape 18">
            <a:extLst>
              <a:ext uri="{FF2B5EF4-FFF2-40B4-BE49-F238E27FC236}">
                <a16:creationId xmlns:a16="http://schemas.microsoft.com/office/drawing/2014/main" id="{00360F50-1319-4116-8378-6D67311FB042}"/>
              </a:ext>
            </a:extLst>
          </p:cNvPr>
          <p:cNvSpPr>
            <a:spLocks noChangeArrowheads="1"/>
          </p:cNvSpPr>
          <p:nvPr/>
        </p:nvSpPr>
        <p:spPr bwMode="auto">
          <a:xfrm>
            <a:off x="6822707" y="3044084"/>
            <a:ext cx="4707419" cy="1384781"/>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200" dirty="0">
              <a:cs typeface="+mn-ea"/>
              <a:sym typeface="+mn-lt"/>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09510FB8-0659-42FA-A00C-6E49ECD2710B}"/>
                  </a:ext>
                </a:extLst>
              </p:cNvPr>
              <p:cNvSpPr/>
              <p:nvPr/>
            </p:nvSpPr>
            <p:spPr>
              <a:xfrm>
                <a:off x="524556" y="5333837"/>
                <a:ext cx="4270913" cy="916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2400" i="1">
                              <a:latin typeface="Cambria Math" panose="02040503050406030204" pitchFamily="18" charset="0"/>
                              <a:cs typeface="+mn-ea"/>
                              <a:sym typeface="+mn-lt"/>
                            </a:rPr>
                          </m:ctrlPr>
                        </m:dPr>
                        <m:e>
                          <m:m>
                            <m:mPr>
                              <m:mcs>
                                <m:mc>
                                  <m:mcPr>
                                    <m:count m:val="1"/>
                                    <m:mcJc m:val="center"/>
                                  </m:mcPr>
                                </m:mc>
                              </m:mcs>
                              <m:ctrlPr>
                                <a:rPr lang="zh-CN" altLang="en-US" sz="2400" i="1">
                                  <a:latin typeface="Cambria Math" panose="02040503050406030204" pitchFamily="18" charset="0"/>
                                  <a:cs typeface="+mn-ea"/>
                                  <a:sym typeface="+mn-lt"/>
                                </a:rPr>
                              </m:ctrlPr>
                            </m:mPr>
                            <m:mr>
                              <m:e>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𝑃</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1</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1</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𝐼</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max</m:t>
                                    </m:r>
                                    <m:r>
                                      <a:rPr lang="zh-CN" altLang="en-US" sz="2400">
                                        <a:latin typeface="Cambria Math" panose="02040503050406030204" pitchFamily="18" charset="0"/>
                                        <a:cs typeface="+mn-ea"/>
                                        <a:sym typeface="+mn-lt"/>
                                      </a:rPr>
                                      <m:t>1</m:t>
                                    </m:r>
                                  </m:sub>
                                </m:sSub>
                              </m:e>
                            </m:mr>
                            <m:mr>
                              <m:e>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𝑃</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2</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2</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𝐼</m:t>
                                    </m:r>
                                  </m:e>
                                  <m:sub>
                                    <m:r>
                                      <a:rPr lang="zh-CN" altLang="en-US" sz="2400" i="1">
                                        <a:latin typeface="Cambria Math" panose="02040503050406030204" pitchFamily="18" charset="0"/>
                                        <a:cs typeface="+mn-ea"/>
                                        <a:sym typeface="+mn-lt"/>
                                      </a:rPr>
                                      <m:t>𝑑𝑐h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max</m:t>
                                    </m:r>
                                    <m:r>
                                      <a:rPr lang="zh-CN" altLang="en-US" sz="2400">
                                        <a:latin typeface="Cambria Math" panose="02040503050406030204" pitchFamily="18" charset="0"/>
                                        <a:cs typeface="+mn-ea"/>
                                        <a:sym typeface="+mn-lt"/>
                                      </a:rPr>
                                      <m:t>2</m:t>
                                    </m:r>
                                  </m:sub>
                                </m:sSub>
                              </m:e>
                            </m:mr>
                          </m:m>
                        </m:e>
                      </m:d>
                    </m:oMath>
                  </m:oMathPara>
                </a14:m>
                <a:endParaRPr lang="zh-CN" altLang="en-US" sz="2400" dirty="0">
                  <a:cs typeface="+mn-ea"/>
                  <a:sym typeface="+mn-lt"/>
                </a:endParaRPr>
              </a:p>
            </p:txBody>
          </p:sp>
        </mc:Choice>
        <mc:Fallback xmlns="">
          <p:sp>
            <p:nvSpPr>
              <p:cNvPr id="16" name="矩形 15">
                <a:extLst>
                  <a:ext uri="{FF2B5EF4-FFF2-40B4-BE49-F238E27FC236}">
                    <a16:creationId xmlns:a16="http://schemas.microsoft.com/office/drawing/2014/main" id="{09510FB8-0659-42FA-A00C-6E49ECD2710B}"/>
                  </a:ext>
                </a:extLst>
              </p:cNvPr>
              <p:cNvSpPr>
                <a:spLocks noRot="1" noChangeAspect="1" noMove="1" noResize="1" noEditPoints="1" noAdjustHandles="1" noChangeArrowheads="1" noChangeShapeType="1" noTextEdit="1"/>
              </p:cNvSpPr>
              <p:nvPr/>
            </p:nvSpPr>
            <p:spPr>
              <a:xfrm>
                <a:off x="524556" y="5333837"/>
                <a:ext cx="4270913" cy="91614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52693AA8-FFC0-4EE6-B296-8D4E33F11043}"/>
                  </a:ext>
                </a:extLst>
              </p:cNvPr>
              <p:cNvSpPr/>
              <p:nvPr/>
            </p:nvSpPr>
            <p:spPr>
              <a:xfrm>
                <a:off x="5300822" y="5313799"/>
                <a:ext cx="3881384" cy="916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2400" i="1">
                              <a:latin typeface="Cambria Math" panose="02040503050406030204" pitchFamily="18" charset="0"/>
                              <a:cs typeface="+mn-ea"/>
                              <a:sym typeface="+mn-lt"/>
                            </a:rPr>
                          </m:ctrlPr>
                        </m:dPr>
                        <m:e>
                          <m:m>
                            <m:mPr>
                              <m:mcs>
                                <m:mc>
                                  <m:mcPr>
                                    <m:count m:val="1"/>
                                    <m:mcJc m:val="center"/>
                                  </m:mcPr>
                                </m:mc>
                              </m:mcs>
                              <m:ctrlPr>
                                <a:rPr lang="zh-CN" altLang="en-US" sz="2400" i="1">
                                  <a:latin typeface="Cambria Math" panose="02040503050406030204" pitchFamily="18" charset="0"/>
                                  <a:cs typeface="+mn-ea"/>
                                  <a:sym typeface="+mn-lt"/>
                                </a:rPr>
                              </m:ctrlPr>
                            </m:mPr>
                            <m:mr>
                              <m:e>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𝑃</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1</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1</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𝐼</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max</m:t>
                                    </m:r>
                                    <m:r>
                                      <a:rPr lang="zh-CN" altLang="en-US" sz="2400">
                                        <a:latin typeface="Cambria Math" panose="02040503050406030204" pitchFamily="18" charset="0"/>
                                        <a:cs typeface="+mn-ea"/>
                                        <a:sym typeface="+mn-lt"/>
                                      </a:rPr>
                                      <m:t>1</m:t>
                                    </m:r>
                                  </m:sub>
                                </m:sSub>
                              </m:e>
                            </m:mr>
                            <m:mr>
                              <m:e>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𝑃</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2</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𝑈</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lim</m:t>
                                    </m:r>
                                    <m:r>
                                      <a:rPr lang="zh-CN" altLang="en-US" sz="2400">
                                        <a:latin typeface="Cambria Math" panose="02040503050406030204" pitchFamily="18" charset="0"/>
                                        <a:cs typeface="+mn-ea"/>
                                        <a:sym typeface="+mn-lt"/>
                                      </a:rPr>
                                      <m:t>2</m:t>
                                    </m:r>
                                  </m:sub>
                                </m:sSub>
                                <m:r>
                                  <a:rPr lang="zh-CN" altLang="en-US" sz="2400">
                                    <a:latin typeface="Cambria Math" panose="02040503050406030204" pitchFamily="18" charset="0"/>
                                    <a:cs typeface="+mn-ea"/>
                                    <a:sym typeface="+mn-lt"/>
                                  </a:rPr>
                                  <m:t>⋅</m:t>
                                </m:r>
                                <m:sSub>
                                  <m:sSubPr>
                                    <m:ctrlPr>
                                      <a:rPr lang="zh-CN" altLang="en-US" sz="2400" i="1">
                                        <a:latin typeface="Cambria Math" panose="02040503050406030204" pitchFamily="18" charset="0"/>
                                        <a:cs typeface="+mn-ea"/>
                                        <a:sym typeface="+mn-lt"/>
                                      </a:rPr>
                                    </m:ctrlPr>
                                  </m:sSubPr>
                                  <m:e>
                                    <m:r>
                                      <a:rPr lang="zh-CN" altLang="en-US" sz="2400" i="1">
                                        <a:latin typeface="Cambria Math" panose="02040503050406030204" pitchFamily="18" charset="0"/>
                                        <a:cs typeface="+mn-ea"/>
                                        <a:sym typeface="+mn-lt"/>
                                      </a:rPr>
                                      <m:t>𝐼</m:t>
                                    </m:r>
                                  </m:e>
                                  <m:sub>
                                    <m:r>
                                      <a:rPr lang="zh-CN" altLang="en-US" sz="2400" i="1">
                                        <a:latin typeface="Cambria Math" panose="02040503050406030204" pitchFamily="18" charset="0"/>
                                        <a:cs typeface="+mn-ea"/>
                                        <a:sym typeface="+mn-lt"/>
                                      </a:rPr>
                                      <m:t>𝑐h</m:t>
                                    </m:r>
                                    <m:r>
                                      <m:rPr>
                                        <m:lit/>
                                      </m:rPr>
                                      <a:rPr lang="zh-CN" altLang="en-US" sz="2400">
                                        <a:latin typeface="Cambria Math" panose="02040503050406030204" pitchFamily="18" charset="0"/>
                                        <a:cs typeface="+mn-ea"/>
                                        <a:sym typeface="+mn-lt"/>
                                      </a:rPr>
                                      <m:t>_</m:t>
                                    </m:r>
                                    <m:r>
                                      <m:rPr>
                                        <m:sty m:val="p"/>
                                      </m:rPr>
                                      <a:rPr lang="zh-CN" altLang="en-US" sz="2400">
                                        <a:latin typeface="Cambria Math" panose="02040503050406030204" pitchFamily="18" charset="0"/>
                                        <a:cs typeface="+mn-ea"/>
                                        <a:sym typeface="+mn-lt"/>
                                      </a:rPr>
                                      <m:t>max</m:t>
                                    </m:r>
                                    <m:r>
                                      <a:rPr lang="zh-CN" altLang="en-US" sz="2400">
                                        <a:latin typeface="Cambria Math" panose="02040503050406030204" pitchFamily="18" charset="0"/>
                                        <a:cs typeface="+mn-ea"/>
                                        <a:sym typeface="+mn-lt"/>
                                      </a:rPr>
                                      <m:t>2</m:t>
                                    </m:r>
                                  </m:sub>
                                </m:sSub>
                              </m:e>
                            </m:mr>
                          </m:m>
                        </m:e>
                      </m:d>
                    </m:oMath>
                  </m:oMathPara>
                </a14:m>
                <a:endParaRPr lang="zh-CN" altLang="en-US" sz="2400" dirty="0">
                  <a:cs typeface="+mn-ea"/>
                  <a:sym typeface="+mn-lt"/>
                </a:endParaRPr>
              </a:p>
            </p:txBody>
          </p:sp>
        </mc:Choice>
        <mc:Fallback xmlns="">
          <p:sp>
            <p:nvSpPr>
              <p:cNvPr id="17" name="矩形 16">
                <a:extLst>
                  <a:ext uri="{FF2B5EF4-FFF2-40B4-BE49-F238E27FC236}">
                    <a16:creationId xmlns:a16="http://schemas.microsoft.com/office/drawing/2014/main" id="{52693AA8-FFC0-4EE6-B296-8D4E33F11043}"/>
                  </a:ext>
                </a:extLst>
              </p:cNvPr>
              <p:cNvSpPr>
                <a:spLocks noRot="1" noChangeAspect="1" noMove="1" noResize="1" noEditPoints="1" noAdjustHandles="1" noChangeArrowheads="1" noChangeShapeType="1" noTextEdit="1"/>
              </p:cNvSpPr>
              <p:nvPr/>
            </p:nvSpPr>
            <p:spPr>
              <a:xfrm>
                <a:off x="5300822" y="5313799"/>
                <a:ext cx="3881384" cy="916148"/>
              </a:xfrm>
              <a:prstGeom prst="rect">
                <a:avLst/>
              </a:prstGeom>
              <a:blipFill>
                <a:blip r:embed="rId7"/>
                <a:stretch>
                  <a:fillRect/>
                </a:stretch>
              </a:blipFill>
            </p:spPr>
            <p:txBody>
              <a:bodyPr/>
              <a:lstStyle/>
              <a:p>
                <a:r>
                  <a:rPr lang="zh-CN" altLang="en-US">
                    <a:noFill/>
                  </a:rPr>
                  <a:t> </a:t>
                </a:r>
              </a:p>
            </p:txBody>
          </p:sp>
        </mc:Fallback>
      </mc:AlternateContent>
      <p:sp>
        <p:nvSpPr>
          <p:cNvPr id="18" name="AutoShape 18">
            <a:extLst>
              <a:ext uri="{FF2B5EF4-FFF2-40B4-BE49-F238E27FC236}">
                <a16:creationId xmlns:a16="http://schemas.microsoft.com/office/drawing/2014/main" id="{8AC3E36E-4D1A-4EC6-814D-33FF190CBC80}"/>
              </a:ext>
            </a:extLst>
          </p:cNvPr>
          <p:cNvSpPr>
            <a:spLocks noChangeArrowheads="1"/>
          </p:cNvSpPr>
          <p:nvPr/>
        </p:nvSpPr>
        <p:spPr bwMode="auto">
          <a:xfrm>
            <a:off x="322363" y="5142949"/>
            <a:ext cx="9242551" cy="1257851"/>
          </a:xfrm>
          <a:prstGeom prst="roundRect">
            <a:avLst>
              <a:gd name="adj" fmla="val 3130"/>
            </a:avLst>
          </a:prstGeom>
          <a:noFill/>
          <a:ln w="34925">
            <a:solidFill>
              <a:srgbClr val="0070C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200" dirty="0">
              <a:cs typeface="+mn-ea"/>
              <a:sym typeface="+mn-lt"/>
            </a:endParaRPr>
          </a:p>
        </p:txBody>
      </p:sp>
      <p:sp>
        <p:nvSpPr>
          <p:cNvPr id="19" name="矩形 1">
            <a:extLst>
              <a:ext uri="{FF2B5EF4-FFF2-40B4-BE49-F238E27FC236}">
                <a16:creationId xmlns:a16="http://schemas.microsoft.com/office/drawing/2014/main" id="{CA7667D5-7DA4-4D9A-AC5F-37B533E7D4D0}"/>
              </a:ext>
            </a:extLst>
          </p:cNvPr>
          <p:cNvSpPr>
            <a:spLocks noChangeArrowheads="1"/>
          </p:cNvSpPr>
          <p:nvPr/>
        </p:nvSpPr>
        <p:spPr bwMode="auto">
          <a:xfrm>
            <a:off x="10070267" y="5313799"/>
            <a:ext cx="1174384" cy="769441"/>
          </a:xfrm>
          <a:prstGeom prst="rect">
            <a:avLst/>
          </a:prstGeom>
          <a:solidFill>
            <a:srgbClr val="0070C0"/>
          </a:solidFill>
          <a:ln>
            <a:noFill/>
          </a:ln>
          <a:extLst/>
        </p:spPr>
        <p:txBody>
          <a:bodyPr wrap="square">
            <a:spAutoFit/>
          </a:bodyPr>
          <a:lstStyle/>
          <a:p>
            <a:pPr algn="ctr"/>
            <a:r>
              <a:rPr lang="zh-CN" altLang="en-US" sz="2200" b="1" dirty="0">
                <a:solidFill>
                  <a:schemeClr val="bg1"/>
                </a:solidFill>
                <a:cs typeface="+mn-ea"/>
                <a:sym typeface="+mn-lt"/>
              </a:rPr>
              <a:t>极限</a:t>
            </a:r>
            <a:endParaRPr lang="en-US" altLang="zh-CN" sz="2200" b="1" dirty="0">
              <a:solidFill>
                <a:schemeClr val="bg1"/>
              </a:solidFill>
              <a:cs typeface="+mn-ea"/>
              <a:sym typeface="+mn-lt"/>
            </a:endParaRPr>
          </a:p>
          <a:p>
            <a:pPr algn="ctr"/>
            <a:r>
              <a:rPr lang="zh-CN" altLang="en-US" sz="2200" b="1" dirty="0">
                <a:solidFill>
                  <a:schemeClr val="bg1"/>
                </a:solidFill>
                <a:cs typeface="+mn-ea"/>
                <a:sym typeface="+mn-lt"/>
              </a:rPr>
              <a:t>功率</a:t>
            </a:r>
          </a:p>
        </p:txBody>
      </p:sp>
      <p:sp>
        <p:nvSpPr>
          <p:cNvPr id="20" name="TextBox 50">
            <a:extLst>
              <a:ext uri="{FF2B5EF4-FFF2-40B4-BE49-F238E27FC236}">
                <a16:creationId xmlns:a16="http://schemas.microsoft.com/office/drawing/2014/main" id="{DA459C9A-C5A0-4D76-A4DA-2F08862CC03D}"/>
              </a:ext>
            </a:extLst>
          </p:cNvPr>
          <p:cNvSpPr txBox="1"/>
          <p:nvPr/>
        </p:nvSpPr>
        <p:spPr>
          <a:xfrm>
            <a:off x="7558142" y="975548"/>
            <a:ext cx="2417327" cy="430887"/>
          </a:xfrm>
          <a:prstGeom prst="rect">
            <a:avLst/>
          </a:prstGeom>
          <a:noFill/>
        </p:spPr>
        <p:txBody>
          <a:bodyPr wrap="square" rtlCol="0">
            <a:spAutoFit/>
          </a:bodyPr>
          <a:lstStyle/>
          <a:p>
            <a:pPr algn="just"/>
            <a:r>
              <a:rPr lang="zh-CN" altLang="en-US" sz="2200" b="1" dirty="0">
                <a:solidFill>
                  <a:srgbClr val="FFC000"/>
                </a:solidFill>
                <a:cs typeface="+mn-ea"/>
                <a:sym typeface="+mn-lt"/>
              </a:rPr>
              <a:t>   新的边界条件</a:t>
            </a:r>
            <a:endParaRPr lang="en-US" altLang="zh-CN" sz="2200" b="1" dirty="0">
              <a:solidFill>
                <a:srgbClr val="FFC000"/>
              </a:solidFill>
              <a:cs typeface="+mn-ea"/>
              <a:sym typeface="+mn-lt"/>
            </a:endParaRPr>
          </a:p>
        </p:txBody>
      </p:sp>
    </p:spTree>
    <p:extLst>
      <p:ext uri="{BB962C8B-B14F-4D97-AF65-F5344CB8AC3E}">
        <p14:creationId xmlns:p14="http://schemas.microsoft.com/office/powerpoint/2010/main" val="3002266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E00C97F-E7AF-4605-BB4B-6F050BCD73FE}"/>
              </a:ext>
            </a:extLst>
          </p:cNvPr>
          <p:cNvGrpSpPr/>
          <p:nvPr/>
        </p:nvGrpSpPr>
        <p:grpSpPr>
          <a:xfrm>
            <a:off x="2812076" y="1705925"/>
            <a:ext cx="5944500" cy="3291661"/>
            <a:chOff x="3062448" y="1629726"/>
            <a:chExt cx="5299875" cy="2934711"/>
          </a:xfrm>
        </p:grpSpPr>
        <p:sp>
          <p:nvSpPr>
            <p:cNvPr id="6" name="Text Box 4">
              <a:extLst>
                <a:ext uri="{FF2B5EF4-FFF2-40B4-BE49-F238E27FC236}">
                  <a16:creationId xmlns:a16="http://schemas.microsoft.com/office/drawing/2014/main" id="{AD0EF354-03BA-42BC-94D3-50BFAABE252E}"/>
                </a:ext>
              </a:extLst>
            </p:cNvPr>
            <p:cNvSpPr txBox="1">
              <a:spLocks noChangeArrowheads="1"/>
            </p:cNvSpPr>
            <p:nvPr/>
          </p:nvSpPr>
          <p:spPr bwMode="auto">
            <a:xfrm>
              <a:off x="3301374" y="2535840"/>
              <a:ext cx="5060949" cy="411602"/>
            </a:xfrm>
            <a:prstGeom prst="rect">
              <a:avLst/>
            </a:prstGeom>
            <a:solidFill>
              <a:schemeClr val="bg1"/>
            </a:solidFill>
            <a:ln w="9525">
              <a:solidFill>
                <a:schemeClr val="bg2"/>
              </a:solidFill>
              <a:miter lim="800000"/>
            </a:ln>
            <a:effectLst>
              <a:outerShdw dist="107763" dir="2700000" algn="ctr" rotWithShape="0">
                <a:srgbClr val="808080">
                  <a:alpha val="50000"/>
                </a:srgbClr>
              </a:outerShdw>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1" lang="zh-CN" altLang="en-US" sz="24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       </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电池荷电状态（</a:t>
              </a:r>
              <a:r>
                <a:rPr kumimoji="1" lang="en-US" altLang="zh-CN"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SOC</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）估计</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Text Box 6">
              <a:extLst>
                <a:ext uri="{FF2B5EF4-FFF2-40B4-BE49-F238E27FC236}">
                  <a16:creationId xmlns:a16="http://schemas.microsoft.com/office/drawing/2014/main" id="{20658698-DF7F-49CC-AE48-30DFD0DB4487}"/>
                </a:ext>
              </a:extLst>
            </p:cNvPr>
            <p:cNvSpPr txBox="1">
              <a:spLocks noChangeArrowheads="1"/>
            </p:cNvSpPr>
            <p:nvPr/>
          </p:nvSpPr>
          <p:spPr bwMode="auto">
            <a:xfrm>
              <a:off x="3075946" y="2384027"/>
              <a:ext cx="576264" cy="466482"/>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p>
          </p:txBody>
        </p:sp>
        <p:sp>
          <p:nvSpPr>
            <p:cNvPr id="13" name="Text Box 16">
              <a:extLst>
                <a:ext uri="{FF2B5EF4-FFF2-40B4-BE49-F238E27FC236}">
                  <a16:creationId xmlns:a16="http://schemas.microsoft.com/office/drawing/2014/main" id="{F86D9BAE-F3BA-4BBF-96E2-C9B7D258F4ED}"/>
                </a:ext>
              </a:extLst>
            </p:cNvPr>
            <p:cNvSpPr txBox="1">
              <a:spLocks noChangeArrowheads="1"/>
            </p:cNvSpPr>
            <p:nvPr/>
          </p:nvSpPr>
          <p:spPr bwMode="auto">
            <a:xfrm>
              <a:off x="3264059" y="3391484"/>
              <a:ext cx="5098264" cy="411602"/>
            </a:xfrm>
            <a:prstGeom prst="rect">
              <a:avLst/>
            </a:prstGeom>
            <a:solidFill>
              <a:schemeClr val="bg1"/>
            </a:solidFill>
            <a:ln w="9525">
              <a:solidFill>
                <a:schemeClr val="bg2"/>
              </a:solidFill>
              <a:miter lim="800000"/>
            </a:ln>
            <a:effectLst>
              <a:outerShdw dist="107763" dir="2700000" algn="ctr" rotWithShape="0">
                <a:srgbClr val="808080">
                  <a:alpha val="50000"/>
                </a:srgbClr>
              </a:outerShdw>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1" lang="zh-CN" altLang="en-US" sz="24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       </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电池峰值功率（</a:t>
              </a:r>
              <a:r>
                <a:rPr kumimoji="1" lang="en-US" altLang="zh-CN"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SOP</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）估计</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4" name="Text Box 17">
              <a:extLst>
                <a:ext uri="{FF2B5EF4-FFF2-40B4-BE49-F238E27FC236}">
                  <a16:creationId xmlns:a16="http://schemas.microsoft.com/office/drawing/2014/main" id="{47AF1A56-14E7-4A57-87D7-8D2F9A6B7C71}"/>
                </a:ext>
              </a:extLst>
            </p:cNvPr>
            <p:cNvSpPr txBox="1">
              <a:spLocks noChangeArrowheads="1"/>
            </p:cNvSpPr>
            <p:nvPr/>
          </p:nvSpPr>
          <p:spPr bwMode="auto">
            <a:xfrm>
              <a:off x="3062448" y="3234321"/>
              <a:ext cx="590551" cy="466482"/>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p>
          </p:txBody>
        </p:sp>
        <p:sp>
          <p:nvSpPr>
            <p:cNvPr id="17" name="Text Box 16">
              <a:extLst>
                <a:ext uri="{FF2B5EF4-FFF2-40B4-BE49-F238E27FC236}">
                  <a16:creationId xmlns:a16="http://schemas.microsoft.com/office/drawing/2014/main" id="{F90C9162-75EB-4974-8394-B2FAB77B19BC}"/>
                </a:ext>
              </a:extLst>
            </p:cNvPr>
            <p:cNvSpPr txBox="1">
              <a:spLocks noChangeArrowheads="1"/>
            </p:cNvSpPr>
            <p:nvPr/>
          </p:nvSpPr>
          <p:spPr bwMode="auto">
            <a:xfrm>
              <a:off x="3277557" y="4152835"/>
              <a:ext cx="5084766" cy="411602"/>
            </a:xfrm>
            <a:prstGeom prst="rect">
              <a:avLst/>
            </a:prstGeom>
            <a:solidFill>
              <a:schemeClr val="bg1"/>
            </a:solidFill>
            <a:ln w="9525">
              <a:solidFill>
                <a:schemeClr val="bg2"/>
              </a:solidFill>
              <a:miter lim="800000"/>
            </a:ln>
            <a:effectLst>
              <a:outerShdw dist="107763" dir="2700000" algn="ctr" rotWithShape="0">
                <a:srgbClr val="808080">
                  <a:alpha val="50000"/>
                </a:srgbClr>
              </a:outerShdw>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1"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       </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电池健康状态（</a:t>
              </a:r>
              <a:r>
                <a:rPr kumimoji="1" lang="en-US" altLang="zh-CN"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SOH</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）估计</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8" name="Text Box 17">
              <a:extLst>
                <a:ext uri="{FF2B5EF4-FFF2-40B4-BE49-F238E27FC236}">
                  <a16:creationId xmlns:a16="http://schemas.microsoft.com/office/drawing/2014/main" id="{87A38386-0668-4282-AA9A-BB3A5AB7169A}"/>
                </a:ext>
              </a:extLst>
            </p:cNvPr>
            <p:cNvSpPr txBox="1">
              <a:spLocks noChangeArrowheads="1"/>
            </p:cNvSpPr>
            <p:nvPr/>
          </p:nvSpPr>
          <p:spPr bwMode="auto">
            <a:xfrm>
              <a:off x="3075946" y="3995672"/>
              <a:ext cx="590551" cy="466482"/>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p>
          </p:txBody>
        </p:sp>
        <p:sp>
          <p:nvSpPr>
            <p:cNvPr id="19" name="Text Box 4">
              <a:extLst>
                <a:ext uri="{FF2B5EF4-FFF2-40B4-BE49-F238E27FC236}">
                  <a16:creationId xmlns:a16="http://schemas.microsoft.com/office/drawing/2014/main" id="{92D80C23-6DD6-4A87-A91D-E8E3344953F9}"/>
                </a:ext>
              </a:extLst>
            </p:cNvPr>
            <p:cNvSpPr txBox="1">
              <a:spLocks noChangeArrowheads="1"/>
            </p:cNvSpPr>
            <p:nvPr/>
          </p:nvSpPr>
          <p:spPr bwMode="auto">
            <a:xfrm>
              <a:off x="3301374" y="1781539"/>
              <a:ext cx="5060949" cy="411602"/>
            </a:xfrm>
            <a:prstGeom prst="rect">
              <a:avLst/>
            </a:prstGeom>
            <a:solidFill>
              <a:schemeClr val="bg1"/>
            </a:solidFill>
            <a:ln w="9525">
              <a:solidFill>
                <a:schemeClr val="bg2"/>
              </a:solidFill>
              <a:miter lim="800000"/>
            </a:ln>
            <a:effectLst>
              <a:outerShdw dist="107763" dir="2700000" algn="ctr" rotWithShape="0">
                <a:srgbClr val="808080">
                  <a:alpha val="50000"/>
                </a:srgbClr>
              </a:outerShdw>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1" lang="zh-CN" altLang="en-US" sz="24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       </a:t>
              </a:r>
              <a:r>
                <a:rPr kumimoji="1" lang="zh-CN" altLang="en-US" sz="24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电池管理系统基本功能</a:t>
              </a:r>
              <a:endParaRPr kumimoji="1"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0" name="Text Box 6">
              <a:extLst>
                <a:ext uri="{FF2B5EF4-FFF2-40B4-BE49-F238E27FC236}">
                  <a16:creationId xmlns:a16="http://schemas.microsoft.com/office/drawing/2014/main" id="{53B053C2-4EF8-4F65-9273-5E812C1886B5}"/>
                </a:ext>
              </a:extLst>
            </p:cNvPr>
            <p:cNvSpPr txBox="1">
              <a:spLocks noChangeArrowheads="1"/>
            </p:cNvSpPr>
            <p:nvPr/>
          </p:nvSpPr>
          <p:spPr bwMode="auto">
            <a:xfrm>
              <a:off x="3075946" y="1629726"/>
              <a:ext cx="576264" cy="466482"/>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p>
          </p:txBody>
        </p:sp>
      </p:grpSp>
      <p:sp>
        <p:nvSpPr>
          <p:cNvPr id="15" name="标题 8">
            <a:extLst>
              <a:ext uri="{FF2B5EF4-FFF2-40B4-BE49-F238E27FC236}">
                <a16:creationId xmlns:a16="http://schemas.microsoft.com/office/drawing/2014/main" id="{82F4DFCF-9D4A-4BED-8B19-0F095B85543E}"/>
              </a:ext>
            </a:extLst>
          </p:cNvPr>
          <p:cNvSpPr txBox="1">
            <a:spLocks/>
          </p:cNvSpPr>
          <p:nvPr/>
        </p:nvSpPr>
        <p:spPr bwMode="auto">
          <a:xfrm>
            <a:off x="606384" y="199375"/>
            <a:ext cx="8041076"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目录</a:t>
            </a:r>
          </a:p>
        </p:txBody>
      </p:sp>
    </p:spTree>
    <p:extLst>
      <p:ext uri="{BB962C8B-B14F-4D97-AF65-F5344CB8AC3E}">
        <p14:creationId xmlns:p14="http://schemas.microsoft.com/office/powerpoint/2010/main" val="2902819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87FA14EC-B21A-46FB-8BAC-7898A7A0E5B1}"/>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SOP</a:t>
            </a:r>
            <a:r>
              <a:rPr lang="zh-CN" altLang="en-US" b="1" dirty="0">
                <a:solidFill>
                  <a:prstClr val="black"/>
                </a:solidFill>
                <a:latin typeface="+mn-lt"/>
                <a:ea typeface="+mn-ea"/>
                <a:cs typeface="+mn-ea"/>
                <a:sym typeface="+mn-lt"/>
              </a:rPr>
              <a:t>估计</a:t>
            </a:r>
          </a:p>
        </p:txBody>
      </p:sp>
      <p:sp>
        <p:nvSpPr>
          <p:cNvPr id="3" name="AutoShape 18">
            <a:extLst>
              <a:ext uri="{FF2B5EF4-FFF2-40B4-BE49-F238E27FC236}">
                <a16:creationId xmlns:a16="http://schemas.microsoft.com/office/drawing/2014/main" id="{05BCA889-7B60-46DC-93DE-5545E62B0DD7}"/>
              </a:ext>
            </a:extLst>
          </p:cNvPr>
          <p:cNvSpPr>
            <a:spLocks noChangeArrowheads="1"/>
          </p:cNvSpPr>
          <p:nvPr/>
        </p:nvSpPr>
        <p:spPr bwMode="auto">
          <a:xfrm>
            <a:off x="606384" y="1600023"/>
            <a:ext cx="3602409" cy="4116367"/>
          </a:xfrm>
          <a:prstGeom prst="roundRect">
            <a:avLst>
              <a:gd name="adj" fmla="val 3130"/>
            </a:avLst>
          </a:prstGeom>
          <a:noFill/>
          <a:ln w="34925">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cs typeface="+mn-ea"/>
              <a:sym typeface="+mn-lt"/>
            </a:endParaRPr>
          </a:p>
        </p:txBody>
      </p:sp>
      <p:sp>
        <p:nvSpPr>
          <p:cNvPr id="4" name="矩形 5">
            <a:extLst>
              <a:ext uri="{FF2B5EF4-FFF2-40B4-BE49-F238E27FC236}">
                <a16:creationId xmlns:a16="http://schemas.microsoft.com/office/drawing/2014/main" id="{39857262-9C2B-436D-8084-C2BA931D2E92}"/>
              </a:ext>
            </a:extLst>
          </p:cNvPr>
          <p:cNvSpPr>
            <a:spLocks noChangeArrowheads="1"/>
          </p:cNvSpPr>
          <p:nvPr/>
        </p:nvSpPr>
        <p:spPr bwMode="auto">
          <a:xfrm>
            <a:off x="950361" y="1392924"/>
            <a:ext cx="2770309" cy="400110"/>
          </a:xfrm>
          <a:prstGeom prst="rect">
            <a:avLst/>
          </a:prstGeom>
          <a:solidFill>
            <a:srgbClr val="0070C0"/>
          </a:solidFill>
          <a:ln w="38100">
            <a:solidFill>
              <a:srgbClr val="0070C0"/>
            </a:solidFill>
          </a:ln>
          <a:extLst/>
        </p:spPr>
        <p:txBody>
          <a:bodyPr wrap="none">
            <a:spAutoFit/>
          </a:bodyPr>
          <a:lstStyle/>
          <a:p>
            <a:r>
              <a:rPr lang="zh-CN" altLang="en-US" sz="2000" b="1" dirty="0">
                <a:solidFill>
                  <a:schemeClr val="bg1"/>
                </a:solidFill>
                <a:cs typeface="+mn-ea"/>
                <a:sym typeface="+mn-lt"/>
              </a:rPr>
              <a:t>温箱温度设置为：</a:t>
            </a:r>
            <a:r>
              <a:rPr lang="en-US" altLang="zh-CN" sz="2000" b="1" dirty="0">
                <a:solidFill>
                  <a:schemeClr val="bg1"/>
                </a:solidFill>
                <a:cs typeface="+mn-ea"/>
                <a:sym typeface="+mn-lt"/>
              </a:rPr>
              <a:t>25</a:t>
            </a:r>
            <a:r>
              <a:rPr lang="zh-CN" altLang="en-US" sz="2000" b="1" dirty="0">
                <a:solidFill>
                  <a:schemeClr val="bg1"/>
                </a:solidFill>
                <a:cs typeface="+mn-ea"/>
                <a:sym typeface="+mn-lt"/>
              </a:rPr>
              <a:t>℃</a:t>
            </a:r>
            <a:endParaRPr lang="zh-CN" altLang="en-US" sz="2000" dirty="0">
              <a:solidFill>
                <a:schemeClr val="bg1"/>
              </a:solidFill>
              <a:cs typeface="+mn-ea"/>
              <a:sym typeface="+mn-lt"/>
            </a:endParaRPr>
          </a:p>
        </p:txBody>
      </p:sp>
      <p:sp>
        <p:nvSpPr>
          <p:cNvPr id="5" name="AutoShape 18">
            <a:extLst>
              <a:ext uri="{FF2B5EF4-FFF2-40B4-BE49-F238E27FC236}">
                <a16:creationId xmlns:a16="http://schemas.microsoft.com/office/drawing/2014/main" id="{21A912B0-D787-4AC5-B35B-A3F0A97A35A8}"/>
              </a:ext>
            </a:extLst>
          </p:cNvPr>
          <p:cNvSpPr>
            <a:spLocks noChangeArrowheads="1"/>
          </p:cNvSpPr>
          <p:nvPr/>
        </p:nvSpPr>
        <p:spPr bwMode="auto">
          <a:xfrm>
            <a:off x="8064003" y="1600023"/>
            <a:ext cx="3515509" cy="4116367"/>
          </a:xfrm>
          <a:prstGeom prst="roundRect">
            <a:avLst>
              <a:gd name="adj" fmla="val 3130"/>
            </a:avLst>
          </a:prstGeom>
          <a:noFill/>
          <a:ln w="34925">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cs typeface="+mn-ea"/>
              <a:sym typeface="+mn-lt"/>
            </a:endParaRPr>
          </a:p>
        </p:txBody>
      </p:sp>
      <p:sp>
        <p:nvSpPr>
          <p:cNvPr id="6" name="矩形 5">
            <a:extLst>
              <a:ext uri="{FF2B5EF4-FFF2-40B4-BE49-F238E27FC236}">
                <a16:creationId xmlns:a16="http://schemas.microsoft.com/office/drawing/2014/main" id="{8FE695F4-E840-4B0D-9DB7-0A357EBA4522}"/>
              </a:ext>
            </a:extLst>
          </p:cNvPr>
          <p:cNvSpPr>
            <a:spLocks noChangeArrowheads="1"/>
          </p:cNvSpPr>
          <p:nvPr/>
        </p:nvSpPr>
        <p:spPr bwMode="auto">
          <a:xfrm>
            <a:off x="8380004" y="1380672"/>
            <a:ext cx="2727029" cy="400110"/>
          </a:xfrm>
          <a:prstGeom prst="rect">
            <a:avLst/>
          </a:prstGeom>
          <a:solidFill>
            <a:srgbClr val="0070C0"/>
          </a:solidFill>
          <a:ln w="38100">
            <a:solidFill>
              <a:srgbClr val="0070C0"/>
            </a:solidFill>
          </a:ln>
          <a:extLst/>
        </p:spPr>
        <p:txBody>
          <a:bodyPr wrap="none">
            <a:spAutoFit/>
          </a:bodyPr>
          <a:lstStyle/>
          <a:p>
            <a:r>
              <a:rPr lang="zh-CN" altLang="en-US" sz="2000" b="1" dirty="0">
                <a:solidFill>
                  <a:schemeClr val="bg1"/>
                </a:solidFill>
                <a:cs typeface="+mn-ea"/>
                <a:sym typeface="+mn-lt"/>
              </a:rPr>
              <a:t>温箱温度设置为：</a:t>
            </a:r>
            <a:r>
              <a:rPr lang="en-US" altLang="zh-CN" sz="2000" b="1" dirty="0">
                <a:solidFill>
                  <a:schemeClr val="bg1"/>
                </a:solidFill>
                <a:cs typeface="+mn-ea"/>
                <a:sym typeface="+mn-lt"/>
              </a:rPr>
              <a:t>-5</a:t>
            </a:r>
            <a:r>
              <a:rPr lang="zh-CN" altLang="en-US" sz="2000" b="1" dirty="0">
                <a:solidFill>
                  <a:schemeClr val="bg1"/>
                </a:solidFill>
                <a:cs typeface="+mn-ea"/>
                <a:sym typeface="+mn-lt"/>
              </a:rPr>
              <a:t>℃</a:t>
            </a:r>
            <a:endParaRPr lang="zh-CN" altLang="en-US" sz="2000" dirty="0">
              <a:solidFill>
                <a:schemeClr val="bg1"/>
              </a:solidFill>
              <a:cs typeface="+mn-ea"/>
              <a:sym typeface="+mn-lt"/>
            </a:endParaRPr>
          </a:p>
        </p:txBody>
      </p:sp>
      <p:sp>
        <p:nvSpPr>
          <p:cNvPr id="7" name="AutoShape 18">
            <a:extLst>
              <a:ext uri="{FF2B5EF4-FFF2-40B4-BE49-F238E27FC236}">
                <a16:creationId xmlns:a16="http://schemas.microsoft.com/office/drawing/2014/main" id="{F2AD9887-19BF-48F2-A255-8E2A653CDB9C}"/>
              </a:ext>
            </a:extLst>
          </p:cNvPr>
          <p:cNvSpPr>
            <a:spLocks noChangeArrowheads="1"/>
          </p:cNvSpPr>
          <p:nvPr/>
        </p:nvSpPr>
        <p:spPr bwMode="auto">
          <a:xfrm>
            <a:off x="4398394" y="1600023"/>
            <a:ext cx="3507609" cy="4116367"/>
          </a:xfrm>
          <a:prstGeom prst="roundRect">
            <a:avLst>
              <a:gd name="adj" fmla="val 3130"/>
            </a:avLst>
          </a:prstGeom>
          <a:noFill/>
          <a:ln w="34925">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cs typeface="+mn-ea"/>
              <a:sym typeface="+mn-lt"/>
            </a:endParaRPr>
          </a:p>
        </p:txBody>
      </p:sp>
      <p:sp>
        <p:nvSpPr>
          <p:cNvPr id="8" name="矩形 5">
            <a:extLst>
              <a:ext uri="{FF2B5EF4-FFF2-40B4-BE49-F238E27FC236}">
                <a16:creationId xmlns:a16="http://schemas.microsoft.com/office/drawing/2014/main" id="{2ACE2029-3B5A-47CD-8B99-524A341FB6F0}"/>
              </a:ext>
            </a:extLst>
          </p:cNvPr>
          <p:cNvSpPr>
            <a:spLocks noChangeArrowheads="1"/>
          </p:cNvSpPr>
          <p:nvPr/>
        </p:nvSpPr>
        <p:spPr bwMode="auto">
          <a:xfrm>
            <a:off x="4784251" y="1394796"/>
            <a:ext cx="2770309" cy="400110"/>
          </a:xfrm>
          <a:prstGeom prst="rect">
            <a:avLst/>
          </a:prstGeom>
          <a:solidFill>
            <a:srgbClr val="0070C0"/>
          </a:solidFill>
          <a:ln w="38100">
            <a:solidFill>
              <a:srgbClr val="0070C0"/>
            </a:solidFill>
          </a:ln>
          <a:extLst/>
        </p:spPr>
        <p:txBody>
          <a:bodyPr wrap="none">
            <a:spAutoFit/>
          </a:bodyPr>
          <a:lstStyle/>
          <a:p>
            <a:r>
              <a:rPr lang="zh-CN" altLang="en-US" sz="2000" b="1" dirty="0">
                <a:solidFill>
                  <a:schemeClr val="bg1"/>
                </a:solidFill>
                <a:cs typeface="+mn-ea"/>
                <a:sym typeface="+mn-lt"/>
              </a:rPr>
              <a:t>温箱温度设置为：</a:t>
            </a:r>
            <a:r>
              <a:rPr lang="en-US" altLang="zh-CN" sz="2000" b="1" dirty="0">
                <a:solidFill>
                  <a:schemeClr val="bg1"/>
                </a:solidFill>
                <a:cs typeface="+mn-ea"/>
                <a:sym typeface="+mn-lt"/>
              </a:rPr>
              <a:t>10</a:t>
            </a:r>
            <a:r>
              <a:rPr lang="zh-CN" altLang="en-US" sz="2000" b="1" dirty="0">
                <a:solidFill>
                  <a:schemeClr val="bg1"/>
                </a:solidFill>
                <a:cs typeface="+mn-ea"/>
                <a:sym typeface="+mn-lt"/>
              </a:rPr>
              <a:t>℃</a:t>
            </a:r>
            <a:endParaRPr lang="zh-CN" altLang="en-US" sz="2000" dirty="0">
              <a:solidFill>
                <a:schemeClr val="bg1"/>
              </a:solidFill>
              <a:cs typeface="+mn-ea"/>
              <a:sym typeface="+mn-lt"/>
            </a:endParaRPr>
          </a:p>
        </p:txBody>
      </p:sp>
      <p:graphicFrame>
        <p:nvGraphicFramePr>
          <p:cNvPr id="9" name="对象 8">
            <a:extLst>
              <a:ext uri="{FF2B5EF4-FFF2-40B4-BE49-F238E27FC236}">
                <a16:creationId xmlns:a16="http://schemas.microsoft.com/office/drawing/2014/main" id="{48BB5FFB-B27B-4E85-8D82-7E67DA0BEAD7}"/>
              </a:ext>
            </a:extLst>
          </p:cNvPr>
          <p:cNvGraphicFramePr>
            <a:graphicFrameLocks noChangeAspect="1"/>
          </p:cNvGraphicFramePr>
          <p:nvPr>
            <p:extLst>
              <p:ext uri="{D42A27DB-BD31-4B8C-83A1-F6EECF244321}">
                <p14:modId xmlns:p14="http://schemas.microsoft.com/office/powerpoint/2010/main" val="2633942509"/>
              </p:ext>
            </p:extLst>
          </p:nvPr>
        </p:nvGraphicFramePr>
        <p:xfrm>
          <a:off x="717387" y="2377092"/>
          <a:ext cx="3396606" cy="3339298"/>
        </p:xfrm>
        <a:graphic>
          <a:graphicData uri="http://schemas.openxmlformats.org/presentationml/2006/ole">
            <mc:AlternateContent xmlns:mc="http://schemas.openxmlformats.org/markup-compatibility/2006">
              <mc:Choice xmlns:v="urn:schemas-microsoft-com:vml" Requires="v">
                <p:oleObj spid="_x0000_s8253" name="Visio" r:id="rId3" imgW="7907378" imgH="8772301" progId="Visio.Drawing.11">
                  <p:embed/>
                </p:oleObj>
              </mc:Choice>
              <mc:Fallback>
                <p:oleObj name="Visio" r:id="rId3" imgW="7907378" imgH="8772301" progId="Visio.Drawing.11">
                  <p:embed/>
                  <p:pic>
                    <p:nvPicPr>
                      <p:cNvPr id="4"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87" y="2377092"/>
                        <a:ext cx="3396606" cy="3339298"/>
                      </a:xfrm>
                      <a:prstGeom prst="rect">
                        <a:avLst/>
                      </a:prstGeom>
                      <a:noFill/>
                    </p:spPr>
                  </p:pic>
                </p:oleObj>
              </mc:Fallback>
            </mc:AlternateContent>
          </a:graphicData>
        </a:graphic>
      </p:graphicFrame>
      <p:sp>
        <p:nvSpPr>
          <p:cNvPr id="10" name="矩形 8">
            <a:extLst>
              <a:ext uri="{FF2B5EF4-FFF2-40B4-BE49-F238E27FC236}">
                <a16:creationId xmlns:a16="http://schemas.microsoft.com/office/drawing/2014/main" id="{F5C5F0DB-7443-4947-A951-CF61D0654761}"/>
              </a:ext>
            </a:extLst>
          </p:cNvPr>
          <p:cNvSpPr>
            <a:spLocks noChangeArrowheads="1"/>
          </p:cNvSpPr>
          <p:nvPr/>
        </p:nvSpPr>
        <p:spPr bwMode="auto">
          <a:xfrm>
            <a:off x="757274" y="1903382"/>
            <a:ext cx="3776210" cy="45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buFont typeface="Wingdings" pitchFamily="2" charset="2"/>
              <a:buChar char="ü"/>
            </a:pPr>
            <a:r>
              <a:rPr lang="zh-CN" altLang="en-US" dirty="0">
                <a:cs typeface="+mn-ea"/>
                <a:sym typeface="+mn-lt"/>
              </a:rPr>
              <a:t>充电功率</a:t>
            </a:r>
            <a:r>
              <a:rPr lang="en-US" altLang="zh-CN" dirty="0">
                <a:cs typeface="+mn-ea"/>
                <a:sym typeface="+mn-lt"/>
              </a:rPr>
              <a:t>&amp;</a:t>
            </a:r>
            <a:r>
              <a:rPr lang="zh-CN" altLang="en-US" dirty="0">
                <a:cs typeface="+mn-ea"/>
                <a:sym typeface="+mn-lt"/>
              </a:rPr>
              <a:t>放电功率</a:t>
            </a:r>
          </a:p>
        </p:txBody>
      </p:sp>
      <p:sp>
        <p:nvSpPr>
          <p:cNvPr id="11" name="矩形 8">
            <a:extLst>
              <a:ext uri="{FF2B5EF4-FFF2-40B4-BE49-F238E27FC236}">
                <a16:creationId xmlns:a16="http://schemas.microsoft.com/office/drawing/2014/main" id="{4B03F7C9-0908-46EE-BAA9-13E701B6DE2B}"/>
              </a:ext>
            </a:extLst>
          </p:cNvPr>
          <p:cNvSpPr>
            <a:spLocks noChangeArrowheads="1"/>
          </p:cNvSpPr>
          <p:nvPr/>
        </p:nvSpPr>
        <p:spPr bwMode="auto">
          <a:xfrm>
            <a:off x="4493194" y="1898020"/>
            <a:ext cx="3776210" cy="45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buFont typeface="Wingdings" pitchFamily="2" charset="2"/>
              <a:buChar char="ü"/>
            </a:pPr>
            <a:r>
              <a:rPr lang="zh-CN" altLang="en-US" dirty="0">
                <a:cs typeface="+mn-ea"/>
                <a:sym typeface="+mn-lt"/>
              </a:rPr>
              <a:t>充电功率</a:t>
            </a:r>
            <a:r>
              <a:rPr lang="en-US" altLang="zh-CN" dirty="0">
                <a:cs typeface="+mn-ea"/>
                <a:sym typeface="+mn-lt"/>
              </a:rPr>
              <a:t>&amp;</a:t>
            </a:r>
            <a:r>
              <a:rPr lang="zh-CN" altLang="en-US" dirty="0">
                <a:cs typeface="+mn-ea"/>
                <a:sym typeface="+mn-lt"/>
              </a:rPr>
              <a:t>放电功率</a:t>
            </a:r>
          </a:p>
        </p:txBody>
      </p:sp>
      <p:sp>
        <p:nvSpPr>
          <p:cNvPr id="12" name="矩形 8">
            <a:extLst>
              <a:ext uri="{FF2B5EF4-FFF2-40B4-BE49-F238E27FC236}">
                <a16:creationId xmlns:a16="http://schemas.microsoft.com/office/drawing/2014/main" id="{E73C20ED-9C16-4842-B732-71F4D80772CC}"/>
              </a:ext>
            </a:extLst>
          </p:cNvPr>
          <p:cNvSpPr>
            <a:spLocks noChangeArrowheads="1"/>
          </p:cNvSpPr>
          <p:nvPr/>
        </p:nvSpPr>
        <p:spPr bwMode="auto">
          <a:xfrm>
            <a:off x="8111403" y="1912714"/>
            <a:ext cx="3776210" cy="45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buFont typeface="Wingdings" pitchFamily="2" charset="2"/>
              <a:buChar char="ü"/>
            </a:pPr>
            <a:r>
              <a:rPr lang="zh-CN" altLang="en-US" dirty="0">
                <a:cs typeface="+mn-ea"/>
                <a:sym typeface="+mn-lt"/>
              </a:rPr>
              <a:t>充电功率</a:t>
            </a:r>
            <a:r>
              <a:rPr lang="en-US" altLang="zh-CN" dirty="0">
                <a:cs typeface="+mn-ea"/>
                <a:sym typeface="+mn-lt"/>
              </a:rPr>
              <a:t>&amp;</a:t>
            </a:r>
            <a:r>
              <a:rPr lang="zh-CN" altLang="en-US" dirty="0">
                <a:cs typeface="+mn-ea"/>
                <a:sym typeface="+mn-lt"/>
              </a:rPr>
              <a:t>放电功率</a:t>
            </a:r>
          </a:p>
        </p:txBody>
      </p:sp>
      <p:graphicFrame>
        <p:nvGraphicFramePr>
          <p:cNvPr id="13" name="对象 12">
            <a:extLst>
              <a:ext uri="{FF2B5EF4-FFF2-40B4-BE49-F238E27FC236}">
                <a16:creationId xmlns:a16="http://schemas.microsoft.com/office/drawing/2014/main" id="{87B6610C-0C66-4FC7-80D1-BBCD042B66E7}"/>
              </a:ext>
            </a:extLst>
          </p:cNvPr>
          <p:cNvGraphicFramePr>
            <a:graphicFrameLocks noChangeAspect="1"/>
          </p:cNvGraphicFramePr>
          <p:nvPr>
            <p:extLst>
              <p:ext uri="{D42A27DB-BD31-4B8C-83A1-F6EECF244321}">
                <p14:modId xmlns:p14="http://schemas.microsoft.com/office/powerpoint/2010/main" val="3871798599"/>
              </p:ext>
            </p:extLst>
          </p:nvPr>
        </p:nvGraphicFramePr>
        <p:xfrm>
          <a:off x="4493195" y="2345629"/>
          <a:ext cx="3412809" cy="3286753"/>
        </p:xfrm>
        <a:graphic>
          <a:graphicData uri="http://schemas.openxmlformats.org/presentationml/2006/ole">
            <mc:AlternateContent xmlns:mc="http://schemas.openxmlformats.org/markup-compatibility/2006">
              <mc:Choice xmlns:v="urn:schemas-microsoft-com:vml" Requires="v">
                <p:oleObj spid="_x0000_s8254" name="Visio" r:id="rId5" imgW="7925194" imgH="8628427" progId="Visio.Drawing.11">
                  <p:embed/>
                </p:oleObj>
              </mc:Choice>
              <mc:Fallback>
                <p:oleObj name="Visio" r:id="rId5" imgW="7925194" imgH="8628427" progId="Visio.Drawing.11">
                  <p:embed/>
                  <p:pic>
                    <p:nvPicPr>
                      <p:cNvPr id="7"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195" y="2345629"/>
                        <a:ext cx="3412809" cy="3286753"/>
                      </a:xfrm>
                      <a:prstGeom prst="rect">
                        <a:avLst/>
                      </a:prstGeom>
                      <a:noFill/>
                    </p:spPr>
                  </p:pic>
                </p:oleObj>
              </mc:Fallback>
            </mc:AlternateContent>
          </a:graphicData>
        </a:graphic>
      </p:graphicFrame>
      <p:graphicFrame>
        <p:nvGraphicFramePr>
          <p:cNvPr id="14" name="对象 13">
            <a:extLst>
              <a:ext uri="{FF2B5EF4-FFF2-40B4-BE49-F238E27FC236}">
                <a16:creationId xmlns:a16="http://schemas.microsoft.com/office/drawing/2014/main" id="{0B425200-10C5-4278-87EB-D930385811EE}"/>
              </a:ext>
            </a:extLst>
          </p:cNvPr>
          <p:cNvGraphicFramePr>
            <a:graphicFrameLocks noChangeAspect="1"/>
          </p:cNvGraphicFramePr>
          <p:nvPr>
            <p:extLst>
              <p:ext uri="{D42A27DB-BD31-4B8C-83A1-F6EECF244321}">
                <p14:modId xmlns:p14="http://schemas.microsoft.com/office/powerpoint/2010/main" val="1863376146"/>
              </p:ext>
            </p:extLst>
          </p:nvPr>
        </p:nvGraphicFramePr>
        <p:xfrm>
          <a:off x="8117329" y="2284500"/>
          <a:ext cx="3485883" cy="3263875"/>
        </p:xfrm>
        <a:graphic>
          <a:graphicData uri="http://schemas.openxmlformats.org/presentationml/2006/ole">
            <mc:AlternateContent xmlns:mc="http://schemas.openxmlformats.org/markup-compatibility/2006">
              <mc:Choice xmlns:v="urn:schemas-microsoft-com:vml" Requires="v">
                <p:oleObj spid="_x0000_s8255" name="Visio" r:id="rId7" imgW="7925194" imgH="8376309" progId="Visio.Drawing.11">
                  <p:embed/>
                </p:oleObj>
              </mc:Choice>
              <mc:Fallback>
                <p:oleObj name="Visio" r:id="rId7" imgW="7925194" imgH="8376309" progId="Visio.Drawing.11">
                  <p:embed/>
                  <p:pic>
                    <p:nvPicPr>
                      <p:cNvPr id="14" name="对象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7329" y="2284500"/>
                        <a:ext cx="3485883" cy="3263875"/>
                      </a:xfrm>
                      <a:prstGeom prst="rect">
                        <a:avLst/>
                      </a:prstGeom>
                      <a:noFill/>
                    </p:spPr>
                  </p:pic>
                </p:oleObj>
              </mc:Fallback>
            </mc:AlternateContent>
          </a:graphicData>
        </a:graphic>
      </p:graphicFrame>
      <p:sp>
        <p:nvSpPr>
          <p:cNvPr id="15" name="矩形 8">
            <a:extLst>
              <a:ext uri="{FF2B5EF4-FFF2-40B4-BE49-F238E27FC236}">
                <a16:creationId xmlns:a16="http://schemas.microsoft.com/office/drawing/2014/main" id="{C45794C1-9B52-4886-9483-EEB2F3DF2EB2}"/>
              </a:ext>
            </a:extLst>
          </p:cNvPr>
          <p:cNvSpPr>
            <a:spLocks noChangeArrowheads="1"/>
          </p:cNvSpPr>
          <p:nvPr/>
        </p:nvSpPr>
        <p:spPr bwMode="auto">
          <a:xfrm>
            <a:off x="1306700" y="5849903"/>
            <a:ext cx="9800333" cy="5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50000"/>
              </a:lnSpc>
              <a:buFont typeface="Wingdings" panose="05000000000000000000" pitchFamily="2" charset="2"/>
              <a:buChar char="ü"/>
            </a:pPr>
            <a:r>
              <a:rPr lang="zh-CN" altLang="en-US" sz="2200" b="1" dirty="0">
                <a:cs typeface="+mn-ea"/>
                <a:sym typeface="+mn-lt"/>
              </a:rPr>
              <a:t>不同温度条件下，</a:t>
            </a:r>
            <a:r>
              <a:rPr lang="en-US" altLang="zh-CN" sz="2200" b="1" dirty="0">
                <a:cs typeface="+mn-ea"/>
                <a:sym typeface="+mn-lt"/>
              </a:rPr>
              <a:t>SOP</a:t>
            </a:r>
            <a:r>
              <a:rPr lang="zh-CN" altLang="en-US" sz="2200" b="1" dirty="0">
                <a:cs typeface="+mn-ea"/>
                <a:sym typeface="+mn-lt"/>
              </a:rPr>
              <a:t>估计方法同样具有较好的</a:t>
            </a:r>
            <a:r>
              <a:rPr lang="zh-CN" altLang="en-US" sz="2200" b="1" dirty="0">
                <a:solidFill>
                  <a:srgbClr val="FF0000"/>
                </a:solidFill>
                <a:cs typeface="+mn-ea"/>
                <a:sym typeface="+mn-lt"/>
              </a:rPr>
              <a:t>鲁棒性</a:t>
            </a:r>
            <a:r>
              <a:rPr lang="zh-CN" altLang="en-US" sz="2200" b="1" dirty="0">
                <a:cs typeface="+mn-ea"/>
                <a:sym typeface="+mn-lt"/>
              </a:rPr>
              <a:t>，误差在</a:t>
            </a:r>
            <a:r>
              <a:rPr lang="en-US" altLang="zh-CN" sz="2200" b="1" dirty="0">
                <a:cs typeface="+mn-ea"/>
                <a:sym typeface="+mn-lt"/>
              </a:rPr>
              <a:t>20%</a:t>
            </a:r>
            <a:r>
              <a:rPr lang="zh-CN" altLang="en-US" sz="2200" b="1" dirty="0">
                <a:cs typeface="+mn-ea"/>
                <a:sym typeface="+mn-lt"/>
              </a:rPr>
              <a:t>以内。</a:t>
            </a:r>
          </a:p>
        </p:txBody>
      </p:sp>
    </p:spTree>
    <p:extLst>
      <p:ext uri="{BB962C8B-B14F-4D97-AF65-F5344CB8AC3E}">
        <p14:creationId xmlns:p14="http://schemas.microsoft.com/office/powerpoint/2010/main" val="2982833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E697D615-580E-4EFF-BCA5-5389AD1C62F8}"/>
              </a:ext>
            </a:extLst>
          </p:cNvPr>
          <p:cNvSpPr/>
          <p:nvPr/>
        </p:nvSpPr>
        <p:spPr bwMode="auto">
          <a:xfrm>
            <a:off x="324090" y="1789410"/>
            <a:ext cx="11378429" cy="3658862"/>
          </a:xfrm>
          <a:prstGeom prst="roundRect">
            <a:avLst/>
          </a:prstGeom>
          <a:solidFill>
            <a:schemeClr val="accent3">
              <a:lumMod val="20000"/>
              <a:lumOff val="80000"/>
            </a:schemeClr>
          </a:solidFill>
          <a:ln w="25400" cap="flat" cmpd="sng" algn="ctr">
            <a:solidFill>
              <a:srgbClr val="4BACC6"/>
            </a:solidFill>
            <a:prstDash val="sysDash"/>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标题 8">
            <a:extLst>
              <a:ext uri="{FF2B5EF4-FFF2-40B4-BE49-F238E27FC236}">
                <a16:creationId xmlns:a16="http://schemas.microsoft.com/office/drawing/2014/main" id="{00411822-58A2-49DF-B405-5459DBA3E327}"/>
              </a:ext>
            </a:extLst>
          </p:cNvPr>
          <p:cNvSpPr txBox="1">
            <a:spLocks/>
          </p:cNvSpPr>
          <p:nvPr/>
        </p:nvSpPr>
        <p:spPr bwMode="auto">
          <a:xfrm>
            <a:off x="548328" y="199375"/>
            <a:ext cx="8041076"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锂离子电池健康状态估计</a:t>
            </a:r>
          </a:p>
        </p:txBody>
      </p:sp>
      <p:sp>
        <p:nvSpPr>
          <p:cNvPr id="35" name="矩形 6">
            <a:extLst>
              <a:ext uri="{FF2B5EF4-FFF2-40B4-BE49-F238E27FC236}">
                <a16:creationId xmlns:a16="http://schemas.microsoft.com/office/drawing/2014/main" id="{4252D666-E22E-458A-8F3A-C1747D05CB50}"/>
              </a:ext>
            </a:extLst>
          </p:cNvPr>
          <p:cNvSpPr>
            <a:spLocks noChangeArrowheads="1"/>
          </p:cNvSpPr>
          <p:nvPr/>
        </p:nvSpPr>
        <p:spPr bwMode="auto">
          <a:xfrm>
            <a:off x="393244" y="1762574"/>
            <a:ext cx="10956925"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锂离子电池健康状态（State  of  Health，SOH）：表征电池相对于新电池存储电能和能量的能力，目前主要由电池容量、内阻等指标进行描述。</a:t>
            </a:r>
          </a:p>
        </p:txBody>
      </p:sp>
      <p:graphicFrame>
        <p:nvGraphicFramePr>
          <p:cNvPr id="58" name="对象 4">
            <a:extLst>
              <a:ext uri="{FF2B5EF4-FFF2-40B4-BE49-F238E27FC236}">
                <a16:creationId xmlns:a16="http://schemas.microsoft.com/office/drawing/2014/main" id="{B77B0A72-FBA1-4CAA-9A64-5BDA8EF925B0}"/>
              </a:ext>
            </a:extLst>
          </p:cNvPr>
          <p:cNvGraphicFramePr>
            <a:graphicFrameLocks noChangeAspect="1"/>
          </p:cNvGraphicFramePr>
          <p:nvPr>
            <p:extLst/>
          </p:nvPr>
        </p:nvGraphicFramePr>
        <p:xfrm>
          <a:off x="2772908" y="3530598"/>
          <a:ext cx="2881312" cy="1060450"/>
        </p:xfrm>
        <a:graphic>
          <a:graphicData uri="http://schemas.openxmlformats.org/presentationml/2006/ole">
            <mc:AlternateContent xmlns:mc="http://schemas.openxmlformats.org/markup-compatibility/2006">
              <mc:Choice xmlns:v="urn:schemas-microsoft-com:vml" Requires="v">
                <p:oleObj spid="_x0000_s19468" name="公式" r:id="rId4" imgW="812447" imgH="431613" progId="Equation.3">
                  <p:embed/>
                </p:oleObj>
              </mc:Choice>
              <mc:Fallback>
                <p:oleObj name="公式" r:id="rId4" imgW="812447" imgH="431613" progId="Equation.3">
                  <p:embed/>
                  <p:pic>
                    <p:nvPicPr>
                      <p:cNvPr id="58" name="对象 4">
                        <a:extLst>
                          <a:ext uri="{FF2B5EF4-FFF2-40B4-BE49-F238E27FC236}">
                            <a16:creationId xmlns:a16="http://schemas.microsoft.com/office/drawing/2014/main" id="{B77B0A72-FBA1-4CAA-9A64-5BDA8EF92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908" y="3530598"/>
                        <a:ext cx="288131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 name="文本框 5">
            <a:extLst>
              <a:ext uri="{FF2B5EF4-FFF2-40B4-BE49-F238E27FC236}">
                <a16:creationId xmlns:a16="http://schemas.microsoft.com/office/drawing/2014/main" id="{CA2367EB-F13C-4B0C-8064-DC887FC266DF}"/>
              </a:ext>
            </a:extLst>
          </p:cNvPr>
          <p:cNvSpPr txBox="1">
            <a:spLocks noChangeArrowheads="1"/>
          </p:cNvSpPr>
          <p:nvPr/>
        </p:nvSpPr>
        <p:spPr bwMode="auto">
          <a:xfrm>
            <a:off x="634621" y="4743937"/>
            <a:ext cx="104161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FF3300"/>
                </a:solidFill>
                <a:effectLst/>
                <a:uLnTx/>
                <a:uFillTx/>
                <a:latin typeface="Arial Narrow" panose="020B0606020202030204" pitchFamily="34" charset="0"/>
                <a:ea typeface="黑体" panose="02010609060101010101" pitchFamily="49" charset="-122"/>
                <a:cs typeface="+mn-cs"/>
              </a:rPr>
              <a:t>其中，</a:t>
            </a:r>
            <a:r>
              <a:rPr kumimoji="0" lang="en-US" altLang="zh-CN" sz="2400" b="1" i="1" u="none" strike="noStrike" kern="1200" cap="none" spc="0" normalizeH="0" baseline="0" noProof="0" dirty="0" err="1">
                <a:ln>
                  <a:noFill/>
                </a:ln>
                <a:solidFill>
                  <a:srgbClr val="FF3300"/>
                </a:solidFill>
                <a:effectLst/>
                <a:uLnTx/>
                <a:uFillTx/>
                <a:latin typeface="Arial Narrow" panose="020B0606020202030204" pitchFamily="34" charset="0"/>
                <a:ea typeface="黑体" panose="02010609060101010101" pitchFamily="49" charset="-122"/>
                <a:cs typeface="+mn-cs"/>
              </a:rPr>
              <a:t>Q</a:t>
            </a:r>
            <a:r>
              <a:rPr kumimoji="0" lang="en-US" altLang="zh-CN" sz="2000" b="1" i="1" u="none" strike="noStrike" kern="1200" cap="none" spc="0" normalizeH="0" baseline="0" noProof="0" dirty="0" err="1">
                <a:ln>
                  <a:noFill/>
                </a:ln>
                <a:solidFill>
                  <a:srgbClr val="FF3300"/>
                </a:solidFill>
                <a:effectLst/>
                <a:uLnTx/>
                <a:uFillTx/>
                <a:latin typeface="Arial Narrow" panose="020B0606020202030204" pitchFamily="34" charset="0"/>
                <a:ea typeface="黑体" panose="02010609060101010101" pitchFamily="49" charset="-122"/>
                <a:cs typeface="+mn-cs"/>
              </a:rPr>
              <a:t>now</a:t>
            </a:r>
            <a:r>
              <a:rPr kumimoji="0" lang="zh-CN" altLang="en-US" sz="2400" b="1" i="0" u="none" strike="noStrike" kern="1200" cap="none" spc="0" normalizeH="0" baseline="0" noProof="0" dirty="0">
                <a:ln>
                  <a:noFill/>
                </a:ln>
                <a:solidFill>
                  <a:srgbClr val="FF3300"/>
                </a:solidFill>
                <a:effectLst/>
                <a:uLnTx/>
                <a:uFillTx/>
                <a:latin typeface="Arial Narrow" panose="020B0606020202030204" pitchFamily="34" charset="0"/>
                <a:ea typeface="黑体" panose="02010609060101010101" pitchFamily="49" charset="-122"/>
                <a:cs typeface="+mn-cs"/>
              </a:rPr>
              <a:t>为电池当前的最大可用容量，</a:t>
            </a:r>
            <a:r>
              <a:rPr kumimoji="0" lang="en-US" altLang="zh-CN" sz="2400" b="1" i="1" u="none" strike="noStrike" kern="1200" cap="none" spc="0" normalizeH="0" baseline="0" noProof="0" dirty="0" err="1">
                <a:ln>
                  <a:noFill/>
                </a:ln>
                <a:solidFill>
                  <a:srgbClr val="FF3300"/>
                </a:solidFill>
                <a:effectLst/>
                <a:uLnTx/>
                <a:uFillTx/>
                <a:latin typeface="Arial Narrow" panose="020B0606020202030204" pitchFamily="34" charset="0"/>
                <a:ea typeface="黑体" panose="02010609060101010101" pitchFamily="49" charset="-122"/>
                <a:cs typeface="+mn-cs"/>
              </a:rPr>
              <a:t>Q</a:t>
            </a:r>
            <a:r>
              <a:rPr kumimoji="0" lang="en-US" altLang="zh-CN" sz="2000" b="1" i="1" u="none" strike="noStrike" kern="1200" cap="none" spc="0" normalizeH="0" baseline="0" noProof="0" dirty="0" err="1">
                <a:ln>
                  <a:noFill/>
                </a:ln>
                <a:solidFill>
                  <a:srgbClr val="FF3300"/>
                </a:solidFill>
                <a:effectLst/>
                <a:uLnTx/>
                <a:uFillTx/>
                <a:latin typeface="Arial Narrow" panose="020B0606020202030204" pitchFamily="34" charset="0"/>
                <a:ea typeface="黑体" panose="02010609060101010101" pitchFamily="49" charset="-122"/>
                <a:cs typeface="+mn-cs"/>
              </a:rPr>
              <a:t>new</a:t>
            </a:r>
            <a:r>
              <a:rPr kumimoji="0" lang="zh-CN" altLang="en-US" sz="2400" b="1" i="0" u="none" strike="noStrike" kern="1200" cap="none" spc="0" normalizeH="0" baseline="0" noProof="0" dirty="0">
                <a:ln>
                  <a:noFill/>
                </a:ln>
                <a:solidFill>
                  <a:srgbClr val="FF3300"/>
                </a:solidFill>
                <a:effectLst/>
                <a:uLnTx/>
                <a:uFillTx/>
                <a:latin typeface="Arial Narrow" panose="020B0606020202030204" pitchFamily="34" charset="0"/>
                <a:ea typeface="黑体" panose="02010609060101010101" pitchFamily="49" charset="-122"/>
                <a:cs typeface="+mn-cs"/>
              </a:rPr>
              <a:t>为电池出厂时的额定容量</a:t>
            </a:r>
          </a:p>
        </p:txBody>
      </p:sp>
      <p:sp>
        <p:nvSpPr>
          <p:cNvPr id="60" name="文本框 12380">
            <a:extLst>
              <a:ext uri="{FF2B5EF4-FFF2-40B4-BE49-F238E27FC236}">
                <a16:creationId xmlns:a16="http://schemas.microsoft.com/office/drawing/2014/main" id="{F2145B77-CBAF-456A-A6E6-2E5039DB79E8}"/>
              </a:ext>
            </a:extLst>
          </p:cNvPr>
          <p:cNvSpPr txBox="1">
            <a:spLocks noChangeArrowheads="1"/>
          </p:cNvSpPr>
          <p:nvPr/>
        </p:nvSpPr>
        <p:spPr bwMode="auto">
          <a:xfrm>
            <a:off x="393245" y="1096963"/>
            <a:ext cx="4760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电池健康状态（</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SOH</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）的意义：</a:t>
            </a:r>
          </a:p>
        </p:txBody>
      </p:sp>
      <p:sp>
        <p:nvSpPr>
          <p:cNvPr id="61" name="矩形 1">
            <a:extLst>
              <a:ext uri="{FF2B5EF4-FFF2-40B4-BE49-F238E27FC236}">
                <a16:creationId xmlns:a16="http://schemas.microsoft.com/office/drawing/2014/main" id="{6659670E-1979-4508-9B78-C041E3A904CF}"/>
              </a:ext>
            </a:extLst>
          </p:cNvPr>
          <p:cNvSpPr>
            <a:spLocks noChangeArrowheads="1"/>
          </p:cNvSpPr>
          <p:nvPr/>
        </p:nvSpPr>
        <p:spPr bwMode="auto">
          <a:xfrm>
            <a:off x="443139" y="3161390"/>
            <a:ext cx="753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srgbClr val="4472C4">
                    <a:lumMod val="50000"/>
                  </a:srgbClr>
                </a:solidFill>
                <a:effectLst/>
                <a:uLnTx/>
                <a:uFillTx/>
                <a:latin typeface="Arial Narrow" panose="020B0606020202030204" pitchFamily="34" charset="0"/>
                <a:ea typeface="黑体" panose="02010609060101010101" pitchFamily="49" charset="-122"/>
                <a:cs typeface="+mn-cs"/>
                <a:sym typeface="Arial Narrow" panose="020B0606020202030204" pitchFamily="34" charset="0"/>
              </a:rPr>
              <a:t>SOH</a:t>
            </a:r>
            <a:r>
              <a:rPr kumimoji="0" lang="zh-CN" altLang="en-US" sz="2400" b="1" i="0" u="none" strike="noStrike" kern="1200" cap="none" spc="0" normalizeH="0" baseline="0" noProof="0" dirty="0">
                <a:ln>
                  <a:noFill/>
                </a:ln>
                <a:solidFill>
                  <a:srgbClr val="4472C4">
                    <a:lumMod val="50000"/>
                  </a:srgbClr>
                </a:solidFill>
                <a:effectLst/>
                <a:uLnTx/>
                <a:uFillTx/>
                <a:latin typeface="Arial Narrow" panose="020B0606020202030204" pitchFamily="34" charset="0"/>
                <a:ea typeface="黑体" panose="02010609060101010101" pitchFamily="49" charset="-122"/>
                <a:cs typeface="+mn-cs"/>
                <a:sym typeface="Arial Narrow" panose="020B0606020202030204" pitchFamily="34" charset="0"/>
              </a:rPr>
              <a:t>的定义：</a:t>
            </a:r>
          </a:p>
        </p:txBody>
      </p:sp>
      <p:sp>
        <p:nvSpPr>
          <p:cNvPr id="62" name="文本框 3">
            <a:extLst>
              <a:ext uri="{FF2B5EF4-FFF2-40B4-BE49-F238E27FC236}">
                <a16:creationId xmlns:a16="http://schemas.microsoft.com/office/drawing/2014/main" id="{919693C7-1C84-4542-AD1E-3BE6652F3F12}"/>
              </a:ext>
            </a:extLst>
          </p:cNvPr>
          <p:cNvSpPr txBox="1">
            <a:spLocks noChangeArrowheads="1"/>
          </p:cNvSpPr>
          <p:nvPr/>
        </p:nvSpPr>
        <p:spPr bwMode="auto">
          <a:xfrm>
            <a:off x="2245856" y="5976982"/>
            <a:ext cx="7251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ü"/>
              <a:tabLst/>
              <a:defRPr/>
            </a:pPr>
            <a:r>
              <a:rPr kumimoji="0" lang="zh-CN" altLang="en-US" sz="2400" b="1" i="0" u="none" strike="noStrike" kern="1200" cap="none" spc="0" normalizeH="0" baseline="0" noProof="0" dirty="0">
                <a:ln>
                  <a:noFill/>
                </a:ln>
                <a:solidFill>
                  <a:srgbClr val="7030A0"/>
                </a:solidFill>
                <a:effectLst/>
                <a:uLnTx/>
                <a:uFillTx/>
                <a:latin typeface="黑体" panose="02010609060101010101" pitchFamily="49" charset="-122"/>
                <a:ea typeface="黑体" panose="02010609060101010101" pitchFamily="49" charset="-122"/>
                <a:cs typeface="+mn-cs"/>
              </a:rPr>
              <a:t>电池健康状态估计问题转化为容量估计问题</a:t>
            </a:r>
            <a:endParaRPr kumimoji="0" lang="en-US" altLang="zh-CN" sz="2400" b="1" i="0" u="none" strike="noStrike" kern="1200" cap="none" spc="0" normalizeH="0" baseline="0" noProof="0" dirty="0">
              <a:ln>
                <a:noFill/>
              </a:ln>
              <a:solidFill>
                <a:srgbClr val="7030A0"/>
              </a:solidFill>
              <a:effectLst/>
              <a:uLnTx/>
              <a:uFillTx/>
              <a:latin typeface="黑体" panose="02010609060101010101" pitchFamily="49" charset="-122"/>
              <a:ea typeface="黑体" panose="02010609060101010101" pitchFamily="49" charset="-122"/>
              <a:cs typeface="+mn-cs"/>
            </a:endParaRPr>
          </a:p>
        </p:txBody>
      </p:sp>
      <p:sp>
        <p:nvSpPr>
          <p:cNvPr id="3" name="箭头: 下 2">
            <a:extLst>
              <a:ext uri="{FF2B5EF4-FFF2-40B4-BE49-F238E27FC236}">
                <a16:creationId xmlns:a16="http://schemas.microsoft.com/office/drawing/2014/main" id="{6779C631-1439-4BE9-B1BD-CDCE3A7DD7DD}"/>
              </a:ext>
            </a:extLst>
          </p:cNvPr>
          <p:cNvSpPr/>
          <p:nvPr/>
        </p:nvSpPr>
        <p:spPr>
          <a:xfrm>
            <a:off x="4641436" y="5355771"/>
            <a:ext cx="2180277" cy="476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138821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8">
            <a:extLst>
              <a:ext uri="{FF2B5EF4-FFF2-40B4-BE49-F238E27FC236}">
                <a16:creationId xmlns:a16="http://schemas.microsoft.com/office/drawing/2014/main" id="{D82C758C-5C6F-4E94-BFEF-1F268D90B757}"/>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现有</a:t>
            </a:r>
            <a:r>
              <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SOH</a:t>
            </a: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估计方法</a:t>
            </a:r>
          </a:p>
        </p:txBody>
      </p:sp>
      <p:grpSp>
        <p:nvGrpSpPr>
          <p:cNvPr id="8" name="组合 7">
            <a:extLst>
              <a:ext uri="{FF2B5EF4-FFF2-40B4-BE49-F238E27FC236}">
                <a16:creationId xmlns:a16="http://schemas.microsoft.com/office/drawing/2014/main" id="{38C70A8D-4D0B-47B4-ADFE-70E899660A90}"/>
              </a:ext>
            </a:extLst>
          </p:cNvPr>
          <p:cNvGrpSpPr/>
          <p:nvPr/>
        </p:nvGrpSpPr>
        <p:grpSpPr>
          <a:xfrm>
            <a:off x="1041276" y="3411934"/>
            <a:ext cx="2173574" cy="983147"/>
            <a:chOff x="2948720" y="2263651"/>
            <a:chExt cx="2671087" cy="1077456"/>
          </a:xfrm>
        </p:grpSpPr>
        <p:sp>
          <p:nvSpPr>
            <p:cNvPr id="9" name="矩形: 圆角 8">
              <a:extLst>
                <a:ext uri="{FF2B5EF4-FFF2-40B4-BE49-F238E27FC236}">
                  <a16:creationId xmlns:a16="http://schemas.microsoft.com/office/drawing/2014/main" id="{11450518-880D-4BA7-AFD6-0388D405F11C}"/>
                </a:ext>
              </a:extLst>
            </p:cNvPr>
            <p:cNvSpPr/>
            <p:nvPr/>
          </p:nvSpPr>
          <p:spPr>
            <a:xfrm>
              <a:off x="2948720" y="2263651"/>
              <a:ext cx="2671087" cy="107745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矩形: 圆角 4">
              <a:extLst>
                <a:ext uri="{FF2B5EF4-FFF2-40B4-BE49-F238E27FC236}">
                  <a16:creationId xmlns:a16="http://schemas.microsoft.com/office/drawing/2014/main" id="{90EF6B34-1832-456F-9124-F0AA9668F3AA}"/>
                </a:ext>
              </a:extLst>
            </p:cNvPr>
            <p:cNvSpPr txBox="1"/>
            <p:nvPr/>
          </p:nvSpPr>
          <p:spPr>
            <a:xfrm>
              <a:off x="2980278" y="2295209"/>
              <a:ext cx="2607971" cy="101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SOH</a:t>
              </a: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估计</a:t>
              </a:r>
            </a:p>
          </p:txBody>
        </p:sp>
      </p:grpSp>
      <p:grpSp>
        <p:nvGrpSpPr>
          <p:cNvPr id="11" name="组合 10">
            <a:extLst>
              <a:ext uri="{FF2B5EF4-FFF2-40B4-BE49-F238E27FC236}">
                <a16:creationId xmlns:a16="http://schemas.microsoft.com/office/drawing/2014/main" id="{DE2EC6A9-EA5B-4073-A312-937C196737F4}"/>
              </a:ext>
            </a:extLst>
          </p:cNvPr>
          <p:cNvGrpSpPr/>
          <p:nvPr/>
        </p:nvGrpSpPr>
        <p:grpSpPr>
          <a:xfrm>
            <a:off x="4083208" y="1966590"/>
            <a:ext cx="2118071" cy="983147"/>
            <a:chOff x="6454569" y="368453"/>
            <a:chExt cx="2810114" cy="983147"/>
          </a:xfrm>
        </p:grpSpPr>
        <p:sp>
          <p:nvSpPr>
            <p:cNvPr id="12" name="矩形: 圆角 11">
              <a:extLst>
                <a:ext uri="{FF2B5EF4-FFF2-40B4-BE49-F238E27FC236}">
                  <a16:creationId xmlns:a16="http://schemas.microsoft.com/office/drawing/2014/main" id="{29D6BA08-E009-4BEA-98AB-4A25A7F4DDF2}"/>
                </a:ext>
              </a:extLst>
            </p:cNvPr>
            <p:cNvSpPr/>
            <p:nvPr/>
          </p:nvSpPr>
          <p:spPr>
            <a:xfrm>
              <a:off x="6454569" y="368453"/>
              <a:ext cx="2810114" cy="9831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矩形: 圆角 4">
              <a:extLst>
                <a:ext uri="{FF2B5EF4-FFF2-40B4-BE49-F238E27FC236}">
                  <a16:creationId xmlns:a16="http://schemas.microsoft.com/office/drawing/2014/main" id="{FC5EC002-4550-4CB6-8242-79EA83AA8802}"/>
                </a:ext>
              </a:extLst>
            </p:cNvPr>
            <p:cNvSpPr txBox="1"/>
            <p:nvPr/>
          </p:nvSpPr>
          <p:spPr>
            <a:xfrm>
              <a:off x="6483364" y="397248"/>
              <a:ext cx="2752524" cy="9255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电池机理型</a:t>
              </a:r>
            </a:p>
          </p:txBody>
        </p:sp>
      </p:grpSp>
      <p:grpSp>
        <p:nvGrpSpPr>
          <p:cNvPr id="14" name="组合 13">
            <a:extLst>
              <a:ext uri="{FF2B5EF4-FFF2-40B4-BE49-F238E27FC236}">
                <a16:creationId xmlns:a16="http://schemas.microsoft.com/office/drawing/2014/main" id="{0F491FB6-1D09-4821-B0D1-2D3E20A9F2C2}"/>
              </a:ext>
            </a:extLst>
          </p:cNvPr>
          <p:cNvGrpSpPr/>
          <p:nvPr/>
        </p:nvGrpSpPr>
        <p:grpSpPr>
          <a:xfrm>
            <a:off x="4098675" y="4969188"/>
            <a:ext cx="2118071" cy="983147"/>
            <a:chOff x="6482301" y="4266147"/>
            <a:chExt cx="2611511" cy="981275"/>
          </a:xfrm>
        </p:grpSpPr>
        <p:sp>
          <p:nvSpPr>
            <p:cNvPr id="15" name="矩形: 圆角 14">
              <a:extLst>
                <a:ext uri="{FF2B5EF4-FFF2-40B4-BE49-F238E27FC236}">
                  <a16:creationId xmlns:a16="http://schemas.microsoft.com/office/drawing/2014/main" id="{09CB31EE-65BE-4D09-A344-8A63615C633A}"/>
                </a:ext>
              </a:extLst>
            </p:cNvPr>
            <p:cNvSpPr/>
            <p:nvPr/>
          </p:nvSpPr>
          <p:spPr>
            <a:xfrm>
              <a:off x="6482301" y="4266147"/>
              <a:ext cx="2611511" cy="98127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矩形: 圆角 4">
              <a:extLst>
                <a:ext uri="{FF2B5EF4-FFF2-40B4-BE49-F238E27FC236}">
                  <a16:creationId xmlns:a16="http://schemas.microsoft.com/office/drawing/2014/main" id="{315DBE32-2BFC-43C2-AF61-B46336BC9D53}"/>
                </a:ext>
              </a:extLst>
            </p:cNvPr>
            <p:cNvSpPr txBox="1"/>
            <p:nvPr/>
          </p:nvSpPr>
          <p:spPr>
            <a:xfrm>
              <a:off x="6511042" y="4294888"/>
              <a:ext cx="2554029" cy="923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数据驱动型</a:t>
              </a:r>
            </a:p>
          </p:txBody>
        </p:sp>
      </p:grpSp>
      <p:grpSp>
        <p:nvGrpSpPr>
          <p:cNvPr id="17" name="组合 16">
            <a:extLst>
              <a:ext uri="{FF2B5EF4-FFF2-40B4-BE49-F238E27FC236}">
                <a16:creationId xmlns:a16="http://schemas.microsoft.com/office/drawing/2014/main" id="{0A56FE49-AE6D-43A5-8290-914575FACFFA}"/>
              </a:ext>
            </a:extLst>
          </p:cNvPr>
          <p:cNvGrpSpPr/>
          <p:nvPr/>
        </p:nvGrpSpPr>
        <p:grpSpPr>
          <a:xfrm>
            <a:off x="7628689" y="1031481"/>
            <a:ext cx="2810114" cy="553742"/>
            <a:chOff x="9966052" y="0"/>
            <a:chExt cx="3219938" cy="918417"/>
          </a:xfrm>
        </p:grpSpPr>
        <p:sp>
          <p:nvSpPr>
            <p:cNvPr id="18" name="矩形: 圆角 17">
              <a:extLst>
                <a:ext uri="{FF2B5EF4-FFF2-40B4-BE49-F238E27FC236}">
                  <a16:creationId xmlns:a16="http://schemas.microsoft.com/office/drawing/2014/main" id="{A2C3A749-2B74-4233-B453-C33F9FE04496}"/>
                </a:ext>
              </a:extLst>
            </p:cNvPr>
            <p:cNvSpPr/>
            <p:nvPr/>
          </p:nvSpPr>
          <p:spPr>
            <a:xfrm>
              <a:off x="9966052" y="0"/>
              <a:ext cx="3219938" cy="91841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矩形: 圆角 4">
              <a:extLst>
                <a:ext uri="{FF2B5EF4-FFF2-40B4-BE49-F238E27FC236}">
                  <a16:creationId xmlns:a16="http://schemas.microsoft.com/office/drawing/2014/main" id="{1109329E-0BC0-49A8-81BA-3352F87B5F68}"/>
                </a:ext>
              </a:extLst>
            </p:cNvPr>
            <p:cNvSpPr txBox="1"/>
            <p:nvPr/>
          </p:nvSpPr>
          <p:spPr>
            <a:xfrm>
              <a:off x="9992952" y="26900"/>
              <a:ext cx="3166138" cy="8646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基于经验模型</a:t>
              </a:r>
            </a:p>
          </p:txBody>
        </p:sp>
      </p:grpSp>
      <p:grpSp>
        <p:nvGrpSpPr>
          <p:cNvPr id="20" name="组合 19">
            <a:extLst>
              <a:ext uri="{FF2B5EF4-FFF2-40B4-BE49-F238E27FC236}">
                <a16:creationId xmlns:a16="http://schemas.microsoft.com/office/drawing/2014/main" id="{2C4895FF-F333-431E-97C9-147A52A60733}"/>
              </a:ext>
            </a:extLst>
          </p:cNvPr>
          <p:cNvGrpSpPr/>
          <p:nvPr/>
        </p:nvGrpSpPr>
        <p:grpSpPr>
          <a:xfrm>
            <a:off x="7628689" y="1934981"/>
            <a:ext cx="2810115" cy="553742"/>
            <a:chOff x="9996233" y="364167"/>
            <a:chExt cx="3189757" cy="917423"/>
          </a:xfrm>
        </p:grpSpPr>
        <p:sp>
          <p:nvSpPr>
            <p:cNvPr id="22" name="矩形: 圆角 21">
              <a:extLst>
                <a:ext uri="{FF2B5EF4-FFF2-40B4-BE49-F238E27FC236}">
                  <a16:creationId xmlns:a16="http://schemas.microsoft.com/office/drawing/2014/main" id="{96637E36-2FB4-4BA4-9F52-A5748F7A48E1}"/>
                </a:ext>
              </a:extLst>
            </p:cNvPr>
            <p:cNvSpPr/>
            <p:nvPr/>
          </p:nvSpPr>
          <p:spPr>
            <a:xfrm>
              <a:off x="9996233" y="364167"/>
              <a:ext cx="3189757" cy="91742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矩形: 圆角 4">
              <a:extLst>
                <a:ext uri="{FF2B5EF4-FFF2-40B4-BE49-F238E27FC236}">
                  <a16:creationId xmlns:a16="http://schemas.microsoft.com/office/drawing/2014/main" id="{5AB2C54A-1CBB-4A03-B5EA-BA1F76E50B83}"/>
                </a:ext>
              </a:extLst>
            </p:cNvPr>
            <p:cNvSpPr txBox="1"/>
            <p:nvPr/>
          </p:nvSpPr>
          <p:spPr>
            <a:xfrm>
              <a:off x="10023103" y="369755"/>
              <a:ext cx="3136017" cy="863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差分电压法</a:t>
              </a:r>
            </a:p>
          </p:txBody>
        </p:sp>
      </p:grpSp>
      <p:grpSp>
        <p:nvGrpSpPr>
          <p:cNvPr id="26" name="组合 25">
            <a:extLst>
              <a:ext uri="{FF2B5EF4-FFF2-40B4-BE49-F238E27FC236}">
                <a16:creationId xmlns:a16="http://schemas.microsoft.com/office/drawing/2014/main" id="{8EE4C06C-FF0D-4469-AE84-3A3484AC70D5}"/>
              </a:ext>
            </a:extLst>
          </p:cNvPr>
          <p:cNvGrpSpPr/>
          <p:nvPr/>
        </p:nvGrpSpPr>
        <p:grpSpPr>
          <a:xfrm>
            <a:off x="7652165" y="2813744"/>
            <a:ext cx="2807342" cy="553742"/>
            <a:chOff x="10001780" y="1207432"/>
            <a:chExt cx="3184210" cy="861544"/>
          </a:xfrm>
        </p:grpSpPr>
        <p:sp>
          <p:nvSpPr>
            <p:cNvPr id="28" name="矩形: 圆角 27">
              <a:extLst>
                <a:ext uri="{FF2B5EF4-FFF2-40B4-BE49-F238E27FC236}">
                  <a16:creationId xmlns:a16="http://schemas.microsoft.com/office/drawing/2014/main" id="{F04A56CF-2140-446D-AA8C-8E2190D5E825}"/>
                </a:ext>
              </a:extLst>
            </p:cNvPr>
            <p:cNvSpPr/>
            <p:nvPr/>
          </p:nvSpPr>
          <p:spPr>
            <a:xfrm>
              <a:off x="10001780" y="1207432"/>
              <a:ext cx="3184210" cy="8615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矩形: 圆角 4">
              <a:extLst>
                <a:ext uri="{FF2B5EF4-FFF2-40B4-BE49-F238E27FC236}">
                  <a16:creationId xmlns:a16="http://schemas.microsoft.com/office/drawing/2014/main" id="{B557918B-6057-4B19-AA9F-0EA29E951B2B}"/>
                </a:ext>
              </a:extLst>
            </p:cNvPr>
            <p:cNvSpPr txBox="1"/>
            <p:nvPr/>
          </p:nvSpPr>
          <p:spPr>
            <a:xfrm>
              <a:off x="10027014" y="1232666"/>
              <a:ext cx="3133742" cy="8110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容量增量分析法</a:t>
              </a:r>
            </a:p>
          </p:txBody>
        </p:sp>
      </p:grpSp>
      <p:grpSp>
        <p:nvGrpSpPr>
          <p:cNvPr id="34" name="组合 33">
            <a:extLst>
              <a:ext uri="{FF2B5EF4-FFF2-40B4-BE49-F238E27FC236}">
                <a16:creationId xmlns:a16="http://schemas.microsoft.com/office/drawing/2014/main" id="{779C92B3-60A1-499F-B75A-01C88CC3A1FC}"/>
              </a:ext>
            </a:extLst>
          </p:cNvPr>
          <p:cNvGrpSpPr/>
          <p:nvPr/>
        </p:nvGrpSpPr>
        <p:grpSpPr>
          <a:xfrm>
            <a:off x="7710169" y="4067653"/>
            <a:ext cx="2807342" cy="553742"/>
            <a:chOff x="9470589" y="3898347"/>
            <a:chExt cx="3378607" cy="987121"/>
          </a:xfrm>
        </p:grpSpPr>
        <p:sp>
          <p:nvSpPr>
            <p:cNvPr id="35" name="矩形: 圆角 34">
              <a:extLst>
                <a:ext uri="{FF2B5EF4-FFF2-40B4-BE49-F238E27FC236}">
                  <a16:creationId xmlns:a16="http://schemas.microsoft.com/office/drawing/2014/main" id="{C59993CF-B492-4133-840B-84B0B692F4A7}"/>
                </a:ext>
              </a:extLst>
            </p:cNvPr>
            <p:cNvSpPr/>
            <p:nvPr/>
          </p:nvSpPr>
          <p:spPr>
            <a:xfrm>
              <a:off x="9470589" y="3898347"/>
              <a:ext cx="3378607" cy="987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矩形: 圆角 4">
              <a:extLst>
                <a:ext uri="{FF2B5EF4-FFF2-40B4-BE49-F238E27FC236}">
                  <a16:creationId xmlns:a16="http://schemas.microsoft.com/office/drawing/2014/main" id="{7E4F5F27-2E42-4DE1-A4ED-529E4EFA01B7}"/>
                </a:ext>
              </a:extLst>
            </p:cNvPr>
            <p:cNvSpPr txBox="1"/>
            <p:nvPr/>
          </p:nvSpPr>
          <p:spPr>
            <a:xfrm>
              <a:off x="9499501" y="3927259"/>
              <a:ext cx="3320783" cy="929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人工神经网络</a:t>
              </a:r>
            </a:p>
          </p:txBody>
        </p:sp>
      </p:grpSp>
      <p:cxnSp>
        <p:nvCxnSpPr>
          <p:cNvPr id="5" name="连接符: 肘形 4">
            <a:extLst>
              <a:ext uri="{FF2B5EF4-FFF2-40B4-BE49-F238E27FC236}">
                <a16:creationId xmlns:a16="http://schemas.microsoft.com/office/drawing/2014/main" id="{12DF7E66-8EF9-4076-B557-3087D3CA5737}"/>
              </a:ext>
            </a:extLst>
          </p:cNvPr>
          <p:cNvCxnSpPr>
            <a:stCxn id="12" idx="1"/>
            <a:endCxn id="16" idx="1"/>
          </p:cNvCxnSpPr>
          <p:nvPr/>
        </p:nvCxnSpPr>
        <p:spPr>
          <a:xfrm rot="10800000" flipH="1" flipV="1">
            <a:off x="4083207" y="2458164"/>
            <a:ext cx="38777" cy="3002598"/>
          </a:xfrm>
          <a:prstGeom prst="bentConnector3">
            <a:avLst>
              <a:gd name="adj1" fmla="val -1118065"/>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151983F-D455-4070-B025-5D85B496D2A2}"/>
              </a:ext>
            </a:extLst>
          </p:cNvPr>
          <p:cNvCxnSpPr>
            <a:stCxn id="10" idx="3"/>
          </p:cNvCxnSpPr>
          <p:nvPr/>
        </p:nvCxnSpPr>
        <p:spPr>
          <a:xfrm flipV="1">
            <a:off x="3189170" y="3903507"/>
            <a:ext cx="460395"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05D835F4-CF71-48A4-AFF3-7B6C98AAA6B6}"/>
              </a:ext>
            </a:extLst>
          </p:cNvPr>
          <p:cNvCxnSpPr>
            <a:cxnSpLocks/>
          </p:cNvCxnSpPr>
          <p:nvPr/>
        </p:nvCxnSpPr>
        <p:spPr>
          <a:xfrm flipV="1">
            <a:off x="6281565" y="1453531"/>
            <a:ext cx="1218690" cy="9427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E2F27BC3-CC52-4DEF-94EE-B15DE48A161A}"/>
              </a:ext>
            </a:extLst>
          </p:cNvPr>
          <p:cNvCxnSpPr>
            <a:cxnSpLocks/>
          </p:cNvCxnSpPr>
          <p:nvPr/>
        </p:nvCxnSpPr>
        <p:spPr>
          <a:xfrm flipV="1">
            <a:off x="6304586" y="2326918"/>
            <a:ext cx="1219341" cy="1154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299AD2F-E6CC-4FFD-AD52-74EE37D098B2}"/>
              </a:ext>
            </a:extLst>
          </p:cNvPr>
          <p:cNvCxnSpPr>
            <a:cxnSpLocks/>
          </p:cNvCxnSpPr>
          <p:nvPr/>
        </p:nvCxnSpPr>
        <p:spPr>
          <a:xfrm>
            <a:off x="6331852" y="2601219"/>
            <a:ext cx="1168403" cy="53656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0" name="组合 59">
            <a:extLst>
              <a:ext uri="{FF2B5EF4-FFF2-40B4-BE49-F238E27FC236}">
                <a16:creationId xmlns:a16="http://schemas.microsoft.com/office/drawing/2014/main" id="{023EB79D-279B-4FC2-A325-347E9702B076}"/>
              </a:ext>
            </a:extLst>
          </p:cNvPr>
          <p:cNvGrpSpPr/>
          <p:nvPr/>
        </p:nvGrpSpPr>
        <p:grpSpPr>
          <a:xfrm>
            <a:off x="7734031" y="5476193"/>
            <a:ext cx="2807342" cy="461864"/>
            <a:chOff x="9470589" y="3898347"/>
            <a:chExt cx="3378607" cy="705549"/>
          </a:xfrm>
        </p:grpSpPr>
        <p:sp>
          <p:nvSpPr>
            <p:cNvPr id="61" name="矩形: 圆角 60">
              <a:extLst>
                <a:ext uri="{FF2B5EF4-FFF2-40B4-BE49-F238E27FC236}">
                  <a16:creationId xmlns:a16="http://schemas.microsoft.com/office/drawing/2014/main" id="{F4F7783F-E640-4FBE-89B3-65C18CE9BE5E}"/>
                </a:ext>
              </a:extLst>
            </p:cNvPr>
            <p:cNvSpPr/>
            <p:nvPr/>
          </p:nvSpPr>
          <p:spPr>
            <a:xfrm>
              <a:off x="9470589" y="3898347"/>
              <a:ext cx="3378607" cy="7055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矩形: 圆角 4">
              <a:extLst>
                <a:ext uri="{FF2B5EF4-FFF2-40B4-BE49-F238E27FC236}">
                  <a16:creationId xmlns:a16="http://schemas.microsoft.com/office/drawing/2014/main" id="{68768779-41F2-476D-B0A0-F87735B53DEE}"/>
                </a:ext>
              </a:extLst>
            </p:cNvPr>
            <p:cNvSpPr txBox="1"/>
            <p:nvPr/>
          </p:nvSpPr>
          <p:spPr>
            <a:xfrm>
              <a:off x="9499500" y="3927259"/>
              <a:ext cx="3320783" cy="676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相关向量机</a:t>
              </a:r>
            </a:p>
          </p:txBody>
        </p:sp>
      </p:grpSp>
      <p:grpSp>
        <p:nvGrpSpPr>
          <p:cNvPr id="63" name="组合 62">
            <a:extLst>
              <a:ext uri="{FF2B5EF4-FFF2-40B4-BE49-F238E27FC236}">
                <a16:creationId xmlns:a16="http://schemas.microsoft.com/office/drawing/2014/main" id="{8AD2EB95-673D-49AB-8677-E0D1519D08C7}"/>
              </a:ext>
            </a:extLst>
          </p:cNvPr>
          <p:cNvGrpSpPr/>
          <p:nvPr/>
        </p:nvGrpSpPr>
        <p:grpSpPr>
          <a:xfrm>
            <a:off x="7734193" y="4783884"/>
            <a:ext cx="2807342" cy="553743"/>
            <a:chOff x="9470589" y="3898347"/>
            <a:chExt cx="3378607" cy="987121"/>
          </a:xfrm>
        </p:grpSpPr>
        <p:sp>
          <p:nvSpPr>
            <p:cNvPr id="64" name="矩形: 圆角 63">
              <a:extLst>
                <a:ext uri="{FF2B5EF4-FFF2-40B4-BE49-F238E27FC236}">
                  <a16:creationId xmlns:a16="http://schemas.microsoft.com/office/drawing/2014/main" id="{9DC3EAB0-ECFF-41C3-A961-7B7D3FC641AE}"/>
                </a:ext>
              </a:extLst>
            </p:cNvPr>
            <p:cNvSpPr/>
            <p:nvPr/>
          </p:nvSpPr>
          <p:spPr>
            <a:xfrm>
              <a:off x="9470589" y="3898347"/>
              <a:ext cx="3378607" cy="987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矩形: 圆角 4">
              <a:extLst>
                <a:ext uri="{FF2B5EF4-FFF2-40B4-BE49-F238E27FC236}">
                  <a16:creationId xmlns:a16="http://schemas.microsoft.com/office/drawing/2014/main" id="{ED65278A-3DB2-4017-97CC-7A5E8D700A95}"/>
                </a:ext>
              </a:extLst>
            </p:cNvPr>
            <p:cNvSpPr txBox="1"/>
            <p:nvPr/>
          </p:nvSpPr>
          <p:spPr>
            <a:xfrm>
              <a:off x="9499500" y="3927259"/>
              <a:ext cx="3320783" cy="800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支持向量机</a:t>
              </a:r>
            </a:p>
          </p:txBody>
        </p:sp>
      </p:grpSp>
      <p:grpSp>
        <p:nvGrpSpPr>
          <p:cNvPr id="66" name="组合 65">
            <a:extLst>
              <a:ext uri="{FF2B5EF4-FFF2-40B4-BE49-F238E27FC236}">
                <a16:creationId xmlns:a16="http://schemas.microsoft.com/office/drawing/2014/main" id="{2761AB8A-BDEA-4912-9D68-89CC6F370607}"/>
              </a:ext>
            </a:extLst>
          </p:cNvPr>
          <p:cNvGrpSpPr/>
          <p:nvPr/>
        </p:nvGrpSpPr>
        <p:grpSpPr>
          <a:xfrm>
            <a:off x="7733804" y="6126787"/>
            <a:ext cx="2812347" cy="553743"/>
            <a:chOff x="9464566" y="3898347"/>
            <a:chExt cx="3384630" cy="987121"/>
          </a:xfrm>
        </p:grpSpPr>
        <p:sp>
          <p:nvSpPr>
            <p:cNvPr id="67" name="矩形: 圆角 66">
              <a:extLst>
                <a:ext uri="{FF2B5EF4-FFF2-40B4-BE49-F238E27FC236}">
                  <a16:creationId xmlns:a16="http://schemas.microsoft.com/office/drawing/2014/main" id="{6F46E8E6-38C3-49E1-9DB9-7FEBD697763A}"/>
                </a:ext>
              </a:extLst>
            </p:cNvPr>
            <p:cNvSpPr/>
            <p:nvPr/>
          </p:nvSpPr>
          <p:spPr>
            <a:xfrm>
              <a:off x="9470589" y="3898347"/>
              <a:ext cx="3378607" cy="987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矩形: 圆角 4">
              <a:extLst>
                <a:ext uri="{FF2B5EF4-FFF2-40B4-BE49-F238E27FC236}">
                  <a16:creationId xmlns:a16="http://schemas.microsoft.com/office/drawing/2014/main" id="{DBD4EE69-3F76-469E-89DE-675F91F813EF}"/>
                </a:ext>
              </a:extLst>
            </p:cNvPr>
            <p:cNvSpPr txBox="1"/>
            <p:nvPr/>
          </p:nvSpPr>
          <p:spPr>
            <a:xfrm>
              <a:off x="9464566" y="3927260"/>
              <a:ext cx="3320783" cy="929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高斯过程回归</a:t>
              </a:r>
            </a:p>
          </p:txBody>
        </p:sp>
      </p:grpSp>
      <p:cxnSp>
        <p:nvCxnSpPr>
          <p:cNvPr id="84" name="直接连接符 83">
            <a:extLst>
              <a:ext uri="{FF2B5EF4-FFF2-40B4-BE49-F238E27FC236}">
                <a16:creationId xmlns:a16="http://schemas.microsoft.com/office/drawing/2014/main" id="{0C26EDCD-B7D7-4F67-8B5C-E2C45A9BAA0B}"/>
              </a:ext>
            </a:extLst>
          </p:cNvPr>
          <p:cNvCxnSpPr>
            <a:cxnSpLocks/>
          </p:cNvCxnSpPr>
          <p:nvPr/>
        </p:nvCxnSpPr>
        <p:spPr>
          <a:xfrm flipV="1">
            <a:off x="6294641" y="4344527"/>
            <a:ext cx="1359644" cy="9423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2C562D62-79A3-412B-817B-000C442E765C}"/>
              </a:ext>
            </a:extLst>
          </p:cNvPr>
          <p:cNvCxnSpPr>
            <a:cxnSpLocks/>
          </p:cNvCxnSpPr>
          <p:nvPr/>
        </p:nvCxnSpPr>
        <p:spPr>
          <a:xfrm flipV="1">
            <a:off x="6281565" y="5086037"/>
            <a:ext cx="1362208" cy="3467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ED4924CF-7138-45B0-A704-E383CE41665B}"/>
              </a:ext>
            </a:extLst>
          </p:cNvPr>
          <p:cNvCxnSpPr>
            <a:cxnSpLocks/>
          </p:cNvCxnSpPr>
          <p:nvPr/>
        </p:nvCxnSpPr>
        <p:spPr>
          <a:xfrm>
            <a:off x="6281565" y="5512974"/>
            <a:ext cx="1218690" cy="2036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E8ED8C6F-8B1F-4A91-B121-6C2BD89CC5DA}"/>
              </a:ext>
            </a:extLst>
          </p:cNvPr>
          <p:cNvCxnSpPr>
            <a:cxnSpLocks/>
          </p:cNvCxnSpPr>
          <p:nvPr/>
        </p:nvCxnSpPr>
        <p:spPr>
          <a:xfrm>
            <a:off x="6304586" y="5707124"/>
            <a:ext cx="1339187" cy="72872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017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2CE4D5DC-ECDD-4705-94C6-81BAB3EB72E7}"/>
              </a:ext>
            </a:extLst>
          </p:cNvPr>
          <p:cNvSpPr/>
          <p:nvPr/>
        </p:nvSpPr>
        <p:spPr bwMode="auto">
          <a:xfrm>
            <a:off x="355783" y="1379954"/>
            <a:ext cx="5668922" cy="2790187"/>
          </a:xfrm>
          <a:prstGeom prst="roundRect">
            <a:avLst/>
          </a:prstGeom>
          <a:solidFill>
            <a:sysClr val="window" lastClr="FFFFFF"/>
          </a:solidFill>
          <a:ln w="25400" cap="flat" cmpd="sng" algn="ctr">
            <a:solidFill>
              <a:srgbClr val="4BACC6"/>
            </a:solidFill>
            <a:prstDash val="sysDash"/>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graphicFrame>
        <p:nvGraphicFramePr>
          <p:cNvPr id="4" name="对象 3">
            <a:extLst>
              <a:ext uri="{FF2B5EF4-FFF2-40B4-BE49-F238E27FC236}">
                <a16:creationId xmlns:a16="http://schemas.microsoft.com/office/drawing/2014/main" id="{52C2BB1A-F338-4799-A93D-562E80A62E9E}"/>
              </a:ext>
            </a:extLst>
          </p:cNvPr>
          <p:cNvGraphicFramePr>
            <a:graphicFrameLocks noChangeAspect="1"/>
          </p:cNvGraphicFramePr>
          <p:nvPr>
            <p:extLst>
              <p:ext uri="{D42A27DB-BD31-4B8C-83A1-F6EECF244321}">
                <p14:modId xmlns:p14="http://schemas.microsoft.com/office/powerpoint/2010/main" val="2453076928"/>
              </p:ext>
            </p:extLst>
          </p:nvPr>
        </p:nvGraphicFramePr>
        <p:xfrm>
          <a:off x="6730339" y="898917"/>
          <a:ext cx="4903074" cy="3344148"/>
        </p:xfrm>
        <a:graphic>
          <a:graphicData uri="http://schemas.openxmlformats.org/presentationml/2006/ole">
            <mc:AlternateContent xmlns:mc="http://schemas.openxmlformats.org/markup-compatibility/2006">
              <mc:Choice xmlns:v="urn:schemas-microsoft-com:vml" Requires="v">
                <p:oleObj spid="_x0000_s20492" name="Visio" r:id="rId4" imgW="8867708" imgH="6029640" progId="Visio.Drawing.11">
                  <p:embed/>
                </p:oleObj>
              </mc:Choice>
              <mc:Fallback>
                <p:oleObj name="Visio" r:id="rId4" imgW="8867708" imgH="6029640" progId="Visio.Drawing.11">
                  <p:embed/>
                  <p:pic>
                    <p:nvPicPr>
                      <p:cNvPr id="4" name="对象 3">
                        <a:extLst>
                          <a:ext uri="{FF2B5EF4-FFF2-40B4-BE49-F238E27FC236}">
                            <a16:creationId xmlns:a16="http://schemas.microsoft.com/office/drawing/2014/main" id="{52C2BB1A-F338-4799-A93D-562E80A62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0339" y="898917"/>
                        <a:ext cx="4903074" cy="3344148"/>
                      </a:xfrm>
                      <a:prstGeom prst="rect">
                        <a:avLst/>
                      </a:prstGeom>
                      <a:noFill/>
                    </p:spPr>
                  </p:pic>
                </p:oleObj>
              </mc:Fallback>
            </mc:AlternateContent>
          </a:graphicData>
        </a:graphic>
      </p:graphicFrame>
      <p:graphicFrame>
        <p:nvGraphicFramePr>
          <p:cNvPr id="7" name="表格 6">
            <a:extLst>
              <a:ext uri="{FF2B5EF4-FFF2-40B4-BE49-F238E27FC236}">
                <a16:creationId xmlns:a16="http://schemas.microsoft.com/office/drawing/2014/main" id="{EFFE7622-1C7F-41B2-AC07-D9A3170C6633}"/>
              </a:ext>
            </a:extLst>
          </p:cNvPr>
          <p:cNvGraphicFramePr>
            <a:graphicFrameLocks noGrp="1"/>
          </p:cNvGraphicFramePr>
          <p:nvPr>
            <p:extLst>
              <p:ext uri="{D42A27DB-BD31-4B8C-83A1-F6EECF244321}">
                <p14:modId xmlns:p14="http://schemas.microsoft.com/office/powerpoint/2010/main" val="3615428966"/>
              </p:ext>
            </p:extLst>
          </p:nvPr>
        </p:nvGraphicFramePr>
        <p:xfrm>
          <a:off x="1301920" y="4266656"/>
          <a:ext cx="9250002" cy="2522220"/>
        </p:xfrm>
        <a:graphic>
          <a:graphicData uri="http://schemas.openxmlformats.org/drawingml/2006/table">
            <a:tbl>
              <a:tblPr firstRow="1" firstCol="1" bandRow="1">
                <a:tableStyleId>{5C22544A-7EE6-4342-B048-85BDC9FD1C3A}</a:tableStyleId>
              </a:tblPr>
              <a:tblGrid>
                <a:gridCol w="3674100">
                  <a:extLst>
                    <a:ext uri="{9D8B030D-6E8A-4147-A177-3AD203B41FA5}">
                      <a16:colId xmlns:a16="http://schemas.microsoft.com/office/drawing/2014/main" val="1009294643"/>
                    </a:ext>
                  </a:extLst>
                </a:gridCol>
                <a:gridCol w="2602951">
                  <a:extLst>
                    <a:ext uri="{9D8B030D-6E8A-4147-A177-3AD203B41FA5}">
                      <a16:colId xmlns:a16="http://schemas.microsoft.com/office/drawing/2014/main" val="3602877595"/>
                    </a:ext>
                  </a:extLst>
                </a:gridCol>
                <a:gridCol w="2972951">
                  <a:extLst>
                    <a:ext uri="{9D8B030D-6E8A-4147-A177-3AD203B41FA5}">
                      <a16:colId xmlns:a16="http://schemas.microsoft.com/office/drawing/2014/main" val="1753108313"/>
                    </a:ext>
                  </a:extLst>
                </a:gridCol>
              </a:tblGrid>
              <a:tr h="406118">
                <a:tc>
                  <a:txBody>
                    <a:bodyPr/>
                    <a:lstStyle/>
                    <a:p>
                      <a:pPr indent="266700" algn="ctr">
                        <a:lnSpc>
                          <a:spcPct val="150000"/>
                        </a:lnSpc>
                        <a:spcAft>
                          <a:spcPts val="0"/>
                        </a:spcAft>
                      </a:pPr>
                      <a:r>
                        <a:rPr lang="zh-CN" sz="1800" kern="100" dirty="0">
                          <a:effectLst/>
                        </a:rPr>
                        <a:t>类别</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zh-CN" sz="1800" dirty="0">
                          <a:effectLst/>
                        </a:rPr>
                        <a:t>区间容量（</a:t>
                      </a:r>
                      <a:r>
                        <a:rPr lang="en-US" sz="1800" dirty="0">
                          <a:effectLst/>
                        </a:rPr>
                        <a:t>Ah</a:t>
                      </a:r>
                      <a:r>
                        <a:rPr lang="zh-CN" sz="1800" dirty="0">
                          <a:effectLst/>
                        </a:rPr>
                        <a:t>）</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zh-CN" sz="1800" dirty="0">
                          <a:effectLst/>
                        </a:rPr>
                        <a:t>占总容量的百分比（</a:t>
                      </a:r>
                      <a:r>
                        <a:rPr lang="en-US" sz="1800" dirty="0">
                          <a:effectLst/>
                        </a:rPr>
                        <a:t>%</a:t>
                      </a:r>
                      <a:r>
                        <a:rPr lang="zh-CN" sz="1800" dirty="0">
                          <a:effectLst/>
                        </a:rPr>
                        <a:t>）</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3964352304"/>
                  </a:ext>
                </a:extLst>
              </a:tr>
              <a:tr h="348131">
                <a:tc>
                  <a:txBody>
                    <a:bodyPr/>
                    <a:lstStyle/>
                    <a:p>
                      <a:pPr indent="266700" algn="ctr">
                        <a:lnSpc>
                          <a:spcPct val="150000"/>
                        </a:lnSpc>
                        <a:spcAft>
                          <a:spcPts val="0"/>
                        </a:spcAft>
                      </a:pPr>
                      <a:r>
                        <a:rPr lang="en-US" sz="1800" dirty="0">
                          <a:effectLst/>
                        </a:rPr>
                        <a:t>Q</a:t>
                      </a:r>
                      <a:r>
                        <a:rPr lang="en-US" sz="1800" baseline="-25000" dirty="0">
                          <a:effectLst/>
                        </a:rPr>
                        <a:t>A</a:t>
                      </a:r>
                      <a:r>
                        <a:rPr lang="zh-CN" sz="1800" dirty="0">
                          <a:effectLst/>
                        </a:rPr>
                        <a:t>（</a:t>
                      </a:r>
                      <a:r>
                        <a:rPr lang="en-US" sz="1800" dirty="0">
                          <a:effectLst/>
                        </a:rPr>
                        <a:t>P1</a:t>
                      </a:r>
                      <a:r>
                        <a:rPr lang="zh-CN" sz="1800" dirty="0">
                          <a:effectLst/>
                        </a:rPr>
                        <a:t>下方区域）</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dirty="0">
                          <a:effectLst/>
                        </a:rPr>
                        <a:t>4.2</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dirty="0">
                          <a:effectLst/>
                        </a:rPr>
                        <a:t>36</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298057334"/>
                  </a:ext>
                </a:extLst>
              </a:tr>
              <a:tr h="348131">
                <a:tc>
                  <a:txBody>
                    <a:bodyPr/>
                    <a:lstStyle/>
                    <a:p>
                      <a:pPr indent="266700" algn="ctr">
                        <a:lnSpc>
                          <a:spcPct val="150000"/>
                        </a:lnSpc>
                        <a:spcAft>
                          <a:spcPts val="0"/>
                        </a:spcAft>
                      </a:pPr>
                      <a:r>
                        <a:rPr lang="en-US" sz="1800" dirty="0">
                          <a:effectLst/>
                        </a:rPr>
                        <a:t>Q</a:t>
                      </a:r>
                      <a:r>
                        <a:rPr lang="en-US" sz="1800" baseline="-25000" dirty="0">
                          <a:effectLst/>
                        </a:rPr>
                        <a:t>B</a:t>
                      </a:r>
                      <a:r>
                        <a:rPr lang="zh-CN" sz="1800" dirty="0">
                          <a:effectLst/>
                        </a:rPr>
                        <a:t>（</a:t>
                      </a:r>
                      <a:r>
                        <a:rPr lang="en-US" sz="1800" dirty="0">
                          <a:effectLst/>
                        </a:rPr>
                        <a:t>P2</a:t>
                      </a:r>
                      <a:r>
                        <a:rPr lang="zh-CN" sz="1800" dirty="0">
                          <a:effectLst/>
                        </a:rPr>
                        <a:t>下方区域）</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a:effectLst/>
                        </a:rPr>
                        <a:t>4.6</a:t>
                      </a:r>
                      <a:endParaRPr lang="zh-CN" sz="160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a:effectLst/>
                        </a:rPr>
                        <a:t>40</a:t>
                      </a:r>
                      <a:endParaRPr lang="zh-CN" sz="160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3403672815"/>
                  </a:ext>
                </a:extLst>
              </a:tr>
              <a:tr h="348131">
                <a:tc>
                  <a:txBody>
                    <a:bodyPr/>
                    <a:lstStyle/>
                    <a:p>
                      <a:pPr indent="266700" algn="ctr">
                        <a:lnSpc>
                          <a:spcPct val="150000"/>
                        </a:lnSpc>
                        <a:spcAft>
                          <a:spcPts val="0"/>
                        </a:spcAft>
                      </a:pPr>
                      <a:r>
                        <a:rPr lang="en-US" sz="1800" dirty="0">
                          <a:effectLst/>
                        </a:rPr>
                        <a:t>Q</a:t>
                      </a:r>
                      <a:r>
                        <a:rPr lang="en-US" sz="1800" baseline="-25000" dirty="0">
                          <a:effectLst/>
                        </a:rPr>
                        <a:t>C</a:t>
                      </a:r>
                      <a:r>
                        <a:rPr lang="zh-CN" sz="1800" dirty="0">
                          <a:effectLst/>
                        </a:rPr>
                        <a:t>（</a:t>
                      </a:r>
                      <a:r>
                        <a:rPr lang="en-US" sz="1800" dirty="0">
                          <a:effectLst/>
                        </a:rPr>
                        <a:t>P3</a:t>
                      </a:r>
                      <a:r>
                        <a:rPr lang="zh-CN" sz="1800" dirty="0">
                          <a:effectLst/>
                        </a:rPr>
                        <a:t>下方区域）</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kern="100" dirty="0">
                          <a:effectLst/>
                        </a:rPr>
                        <a:t>1.3</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a:effectLst/>
                        </a:rPr>
                        <a:t>11</a:t>
                      </a:r>
                      <a:endParaRPr lang="zh-CN" sz="160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3701178596"/>
                  </a:ext>
                </a:extLst>
              </a:tr>
              <a:tr h="348131">
                <a:tc>
                  <a:txBody>
                    <a:bodyPr/>
                    <a:lstStyle/>
                    <a:p>
                      <a:pPr indent="266700" algn="ctr">
                        <a:lnSpc>
                          <a:spcPct val="150000"/>
                        </a:lnSpc>
                        <a:spcAft>
                          <a:spcPts val="0"/>
                        </a:spcAft>
                      </a:pPr>
                      <a:r>
                        <a:rPr lang="en-US" sz="1800">
                          <a:effectLst/>
                        </a:rPr>
                        <a:t>Q</a:t>
                      </a:r>
                      <a:r>
                        <a:rPr lang="en-US" sz="1800" baseline="-25000">
                          <a:effectLst/>
                        </a:rPr>
                        <a:t>D</a:t>
                      </a:r>
                      <a:r>
                        <a:rPr lang="zh-CN" sz="1800">
                          <a:effectLst/>
                        </a:rPr>
                        <a:t>（</a:t>
                      </a:r>
                      <a:r>
                        <a:rPr lang="en-US" sz="1800">
                          <a:effectLst/>
                        </a:rPr>
                        <a:t>P4</a:t>
                      </a:r>
                      <a:r>
                        <a:rPr lang="zh-CN" sz="1800">
                          <a:effectLst/>
                        </a:rPr>
                        <a:t>下方区域）</a:t>
                      </a:r>
                      <a:endParaRPr lang="zh-CN" sz="160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kern="100" dirty="0">
                          <a:effectLst/>
                        </a:rPr>
                        <a:t>1.5</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dirty="0">
                          <a:effectLst/>
                        </a:rPr>
                        <a:t>13</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3675677588"/>
                  </a:ext>
                </a:extLst>
              </a:tr>
              <a:tr h="348131">
                <a:tc>
                  <a:txBody>
                    <a:bodyPr/>
                    <a:lstStyle/>
                    <a:p>
                      <a:pPr indent="266700" algn="ctr">
                        <a:lnSpc>
                          <a:spcPct val="150000"/>
                        </a:lnSpc>
                        <a:spcAft>
                          <a:spcPts val="0"/>
                        </a:spcAft>
                      </a:pPr>
                      <a:r>
                        <a:rPr lang="zh-CN" sz="1800" dirty="0">
                          <a:effectLst/>
                        </a:rPr>
                        <a:t>共计</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kern="100">
                          <a:effectLst/>
                        </a:rPr>
                        <a:t>11.6</a:t>
                      </a:r>
                      <a:endParaRPr lang="zh-CN" sz="160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8890" marB="0" anchor="ctr"/>
                </a:tc>
                <a:tc>
                  <a:txBody>
                    <a:bodyPr/>
                    <a:lstStyle/>
                    <a:p>
                      <a:pPr indent="266700" algn="ctr">
                        <a:lnSpc>
                          <a:spcPct val="150000"/>
                        </a:lnSpc>
                        <a:spcAft>
                          <a:spcPts val="0"/>
                        </a:spcAft>
                      </a:pPr>
                      <a:r>
                        <a:rPr lang="en-US" sz="1800" dirty="0">
                          <a:effectLst/>
                        </a:rPr>
                        <a:t>100</a:t>
                      </a:r>
                      <a:endParaRPr lang="zh-CN" sz="16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0" marR="0" marT="0" marB="0"/>
                </a:tc>
                <a:extLst>
                  <a:ext uri="{0D108BD9-81ED-4DB2-BD59-A6C34878D82A}">
                    <a16:rowId xmlns:a16="http://schemas.microsoft.com/office/drawing/2014/main" val="1274497929"/>
                  </a:ext>
                </a:extLst>
              </a:tr>
            </a:tbl>
          </a:graphicData>
        </a:graphic>
      </p:graphicFrame>
      <p:sp>
        <p:nvSpPr>
          <p:cNvPr id="16" name="文本框 3">
            <a:extLst>
              <a:ext uri="{FF2B5EF4-FFF2-40B4-BE49-F238E27FC236}">
                <a16:creationId xmlns:a16="http://schemas.microsoft.com/office/drawing/2014/main" id="{755FB3BC-DC2B-428A-B604-BF94232A0E15}"/>
              </a:ext>
            </a:extLst>
          </p:cNvPr>
          <p:cNvSpPr txBox="1">
            <a:spLocks noChangeArrowheads="1"/>
          </p:cNvSpPr>
          <p:nvPr/>
        </p:nvSpPr>
        <p:spPr bwMode="auto">
          <a:xfrm>
            <a:off x="441629" y="1356363"/>
            <a:ext cx="5485292" cy="279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将</a:t>
            </a:r>
            <a:r>
              <a:rPr kumimoji="0" lang="en-US" altLang="zh-CN" sz="2000" b="1" i="0" u="none" strike="noStrike" kern="1200" cap="none" spc="0" normalizeH="0" baseline="0" noProof="0" dirty="0" err="1">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dV</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err="1">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dQ</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曲线自然地分为</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4</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个区间，其区间内的容量分别记为</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B</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C</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D</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。下表列出了寿命测试起始时刻电池各区间的容量初值，说明</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P</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2</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下方区域累积的容量占据了整体可用容量的最大百分比，即便</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P</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3</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和</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P</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4</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对应的区间容量相加也无法超越。</a:t>
            </a:r>
            <a:endPar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endParaRPr>
          </a:p>
        </p:txBody>
      </p:sp>
      <p:sp>
        <p:nvSpPr>
          <p:cNvPr id="14" name="箭头: 右 13">
            <a:extLst>
              <a:ext uri="{FF2B5EF4-FFF2-40B4-BE49-F238E27FC236}">
                <a16:creationId xmlns:a16="http://schemas.microsoft.com/office/drawing/2014/main" id="{1A6D83C0-48A2-457F-A500-2E48CA8C192B}"/>
              </a:ext>
            </a:extLst>
          </p:cNvPr>
          <p:cNvSpPr/>
          <p:nvPr/>
        </p:nvSpPr>
        <p:spPr bwMode="auto">
          <a:xfrm>
            <a:off x="6190596" y="2522482"/>
            <a:ext cx="447296" cy="1198180"/>
          </a:xfrm>
          <a:prstGeom prst="rightArrow">
            <a:avLst/>
          </a:prstGeom>
          <a:solidFill>
            <a:sysClr val="window" lastClr="FFFFFF"/>
          </a:solidFill>
          <a:ln w="25400" cap="flat" cmpd="sng" algn="ctr">
            <a:solidFill>
              <a:srgbClr val="4BACC6"/>
            </a:solidFill>
            <a:prstDash val="sysDash"/>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id="{E6898909-896D-46B6-AD41-877EC573AE93}"/>
              </a:ext>
            </a:extLst>
          </p:cNvPr>
          <p:cNvSpPr/>
          <p:nvPr/>
        </p:nvSpPr>
        <p:spPr>
          <a:xfrm>
            <a:off x="117647" y="279212"/>
            <a:ext cx="62889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基于部分电压差分曲线的容量估计方法</a:t>
            </a:r>
          </a:p>
        </p:txBody>
      </p:sp>
      <p:sp>
        <p:nvSpPr>
          <p:cNvPr id="21" name="文本框 12380">
            <a:extLst>
              <a:ext uri="{FF2B5EF4-FFF2-40B4-BE49-F238E27FC236}">
                <a16:creationId xmlns:a16="http://schemas.microsoft.com/office/drawing/2014/main" id="{141E2117-875F-436C-A863-05CD53A9B860}"/>
              </a:ext>
            </a:extLst>
          </p:cNvPr>
          <p:cNvSpPr txBox="1">
            <a:spLocks noChangeArrowheads="1"/>
          </p:cNvSpPr>
          <p:nvPr/>
        </p:nvSpPr>
        <p:spPr bwMode="auto">
          <a:xfrm>
            <a:off x="117637" y="853454"/>
            <a:ext cx="5566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基于</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DVA</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的电池衰退模式损失量化</a:t>
            </a:r>
          </a:p>
        </p:txBody>
      </p:sp>
    </p:spTree>
    <p:extLst>
      <p:ext uri="{BB962C8B-B14F-4D97-AF65-F5344CB8AC3E}">
        <p14:creationId xmlns:p14="http://schemas.microsoft.com/office/powerpoint/2010/main" val="3270363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2CE4D5DC-ECDD-4705-94C6-81BAB3EB72E7}"/>
              </a:ext>
            </a:extLst>
          </p:cNvPr>
          <p:cNvSpPr/>
          <p:nvPr/>
        </p:nvSpPr>
        <p:spPr bwMode="auto">
          <a:xfrm>
            <a:off x="331074" y="1544517"/>
            <a:ext cx="7368358" cy="2160377"/>
          </a:xfrm>
          <a:prstGeom prst="roundRect">
            <a:avLst/>
          </a:prstGeom>
          <a:solidFill>
            <a:schemeClr val="accent3">
              <a:lumMod val="20000"/>
              <a:lumOff val="80000"/>
            </a:schemeClr>
          </a:solidFill>
          <a:ln w="25400" cap="flat" cmpd="sng" algn="ctr">
            <a:solidFill>
              <a:srgbClr val="4BACC6"/>
            </a:solidFill>
            <a:prstDash val="sysDash"/>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基于部分电压差分曲线的电池容量估计方法</a:t>
            </a:r>
          </a:p>
        </p:txBody>
      </p:sp>
      <p:sp>
        <p:nvSpPr>
          <p:cNvPr id="16" name="文本框 3">
            <a:extLst>
              <a:ext uri="{FF2B5EF4-FFF2-40B4-BE49-F238E27FC236}">
                <a16:creationId xmlns:a16="http://schemas.microsoft.com/office/drawing/2014/main" id="{755FB3BC-DC2B-428A-B604-BF94232A0E15}"/>
              </a:ext>
            </a:extLst>
          </p:cNvPr>
          <p:cNvSpPr txBox="1">
            <a:spLocks noChangeArrowheads="1"/>
          </p:cNvSpPr>
          <p:nvPr/>
        </p:nvSpPr>
        <p:spPr bwMode="auto">
          <a:xfrm>
            <a:off x="243766" y="1598565"/>
            <a:ext cx="7488620"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引入皮尔逊相关性系数以验证相变特征选择的合理性。常温</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5C</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应力下，</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B</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和</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D</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与全电池容量的相关程度较低，而高温条件下，</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B</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C</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和</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CD</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与全电池容量间同样呈现出较低的相关性，只有</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A</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和</a:t>
            </a:r>
            <a:r>
              <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Q</a:t>
            </a:r>
            <a:r>
              <a:rPr kumimoji="0" lang="en-US" altLang="zh-CN" sz="16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BCD</a:t>
            </a:r>
            <a:r>
              <a:rPr kumimoji="0" lang="zh-CN" altLang="en-US"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rPr>
              <a:t>在三种循环测试中始终与全电池容量具有强相关性。</a:t>
            </a:r>
            <a:endParaRPr kumimoji="0" lang="en-US" altLang="zh-CN" sz="2000" b="1" i="0" u="none" strike="noStrike" kern="1200" cap="none" spc="0" normalizeH="0" baseline="0" noProof="0" dirty="0">
              <a:ln>
                <a:noFill/>
              </a:ln>
              <a:solidFill>
                <a:srgbClr val="4472C4">
                  <a:lumMod val="75000"/>
                </a:srgbClr>
              </a:solidFill>
              <a:effectLst/>
              <a:uLnTx/>
              <a:uFillTx/>
              <a:latin typeface="黑体" panose="02010609060101010101" pitchFamily="49" charset="-122"/>
              <a:ea typeface="黑体" panose="02010609060101010101" pitchFamily="49" charset="-122"/>
              <a:cs typeface="+mn-cs"/>
            </a:endParaRPr>
          </a:p>
        </p:txBody>
      </p:sp>
      <p:sp>
        <p:nvSpPr>
          <p:cNvPr id="14" name="箭头: 右 13">
            <a:extLst>
              <a:ext uri="{FF2B5EF4-FFF2-40B4-BE49-F238E27FC236}">
                <a16:creationId xmlns:a16="http://schemas.microsoft.com/office/drawing/2014/main" id="{1A6D83C0-48A2-457F-A500-2E48CA8C192B}"/>
              </a:ext>
            </a:extLst>
          </p:cNvPr>
          <p:cNvSpPr/>
          <p:nvPr/>
        </p:nvSpPr>
        <p:spPr bwMode="auto">
          <a:xfrm>
            <a:off x="7813834" y="2286000"/>
            <a:ext cx="366313" cy="1198180"/>
          </a:xfrm>
          <a:prstGeom prst="rightArrow">
            <a:avLst/>
          </a:prstGeom>
          <a:solidFill>
            <a:sysClr val="window" lastClr="FFFFFF"/>
          </a:solidFill>
          <a:ln w="25400" cap="flat" cmpd="sng" algn="ctr">
            <a:solidFill>
              <a:srgbClr val="4BACC6"/>
            </a:solidFill>
            <a:prstDash val="sysDash"/>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文本框 12380">
            <a:extLst>
              <a:ext uri="{FF2B5EF4-FFF2-40B4-BE49-F238E27FC236}">
                <a16:creationId xmlns:a16="http://schemas.microsoft.com/office/drawing/2014/main" id="{C6DECD0F-C350-45EE-AD76-F34F4EC64679}"/>
              </a:ext>
            </a:extLst>
          </p:cNvPr>
          <p:cNvSpPr txBox="1">
            <a:spLocks noChangeArrowheads="1"/>
          </p:cNvSpPr>
          <p:nvPr/>
        </p:nvSpPr>
        <p:spPr bwMode="auto">
          <a:xfrm>
            <a:off x="117637" y="853454"/>
            <a:ext cx="7150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基于电池衰退机理的</a:t>
            </a:r>
            <a:r>
              <a:rPr kumimoji="0" lang="en-US" altLang="zh-CN" sz="2400" b="1" i="0" u="none" strike="noStrike" kern="1200" cap="none" spc="0" normalizeH="0" baseline="0" noProof="0" dirty="0" err="1">
                <a:ln>
                  <a:noFill/>
                </a:ln>
                <a:solidFill>
                  <a:srgbClr val="C00000"/>
                </a:solidFill>
                <a:effectLst/>
                <a:uLnTx/>
                <a:uFillTx/>
                <a:latin typeface="黑体" panose="02010609060101010101" pitchFamily="49" charset="-122"/>
                <a:ea typeface="黑体" panose="02010609060101010101" pitchFamily="49" charset="-122"/>
                <a:cs typeface="+mn-cs"/>
              </a:rPr>
              <a:t>dV</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a:t>
            </a:r>
            <a:r>
              <a:rPr kumimoji="0" lang="en-US" altLang="zh-CN" sz="2400" b="1" i="0" u="none" strike="noStrike" kern="1200" cap="none" spc="0" normalizeH="0" baseline="0" noProof="0" dirty="0" err="1">
                <a:ln>
                  <a:noFill/>
                </a:ln>
                <a:solidFill>
                  <a:srgbClr val="C00000"/>
                </a:solidFill>
                <a:effectLst/>
                <a:uLnTx/>
                <a:uFillTx/>
                <a:latin typeface="黑体" panose="02010609060101010101" pitchFamily="49" charset="-122"/>
                <a:ea typeface="黑体" panose="02010609060101010101" pitchFamily="49" charset="-122"/>
                <a:cs typeface="+mn-cs"/>
              </a:rPr>
              <a:t>dQ</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-Q</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曲线特征提取</a:t>
            </a:r>
          </a:p>
        </p:txBody>
      </p:sp>
      <p:graphicFrame>
        <p:nvGraphicFramePr>
          <p:cNvPr id="3" name="对象 2">
            <a:extLst>
              <a:ext uri="{FF2B5EF4-FFF2-40B4-BE49-F238E27FC236}">
                <a16:creationId xmlns:a16="http://schemas.microsoft.com/office/drawing/2014/main" id="{9A83F866-3B4C-40C7-BE3F-E707D9449BB9}"/>
              </a:ext>
            </a:extLst>
          </p:cNvPr>
          <p:cNvGraphicFramePr>
            <a:graphicFrameLocks noChangeAspect="1"/>
          </p:cNvGraphicFramePr>
          <p:nvPr>
            <p:extLst/>
          </p:nvPr>
        </p:nvGraphicFramePr>
        <p:xfrm>
          <a:off x="130780" y="3798929"/>
          <a:ext cx="8427269" cy="2909426"/>
        </p:xfrm>
        <a:graphic>
          <a:graphicData uri="http://schemas.openxmlformats.org/presentationml/2006/ole">
            <mc:AlternateContent xmlns:mc="http://schemas.openxmlformats.org/markup-compatibility/2006">
              <mc:Choice xmlns:v="urn:schemas-microsoft-com:vml" Requires="v">
                <p:oleObj spid="_x0000_s21536" name="Visio" r:id="rId4" imgW="14663680" imgH="4998456" progId="Visio.Drawing.11">
                  <p:embed/>
                </p:oleObj>
              </mc:Choice>
              <mc:Fallback>
                <p:oleObj name="Visio" r:id="rId4" imgW="14663680" imgH="4998456" progId="Visio.Drawing.11">
                  <p:embed/>
                  <p:pic>
                    <p:nvPicPr>
                      <p:cNvPr id="3" name="对象 2">
                        <a:extLst>
                          <a:ext uri="{FF2B5EF4-FFF2-40B4-BE49-F238E27FC236}">
                            <a16:creationId xmlns:a16="http://schemas.microsoft.com/office/drawing/2014/main" id="{9A83F866-3B4C-40C7-BE3F-E707D9449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80" y="3798929"/>
                        <a:ext cx="8427269" cy="2909426"/>
                      </a:xfrm>
                      <a:prstGeom prst="rect">
                        <a:avLst/>
                      </a:prstGeom>
                      <a:noFill/>
                    </p:spPr>
                  </p:pic>
                </p:oleObj>
              </mc:Fallback>
            </mc:AlternateContent>
          </a:graphicData>
        </a:graphic>
      </p:graphicFrame>
      <p:graphicFrame>
        <p:nvGraphicFramePr>
          <p:cNvPr id="5" name="对象 4">
            <a:extLst>
              <a:ext uri="{FF2B5EF4-FFF2-40B4-BE49-F238E27FC236}">
                <a16:creationId xmlns:a16="http://schemas.microsoft.com/office/drawing/2014/main" id="{85B9F725-29FB-4695-A03E-CF34C65F5859}"/>
              </a:ext>
            </a:extLst>
          </p:cNvPr>
          <p:cNvGraphicFramePr>
            <a:graphicFrameLocks noChangeAspect="1"/>
          </p:cNvGraphicFramePr>
          <p:nvPr>
            <p:extLst/>
          </p:nvPr>
        </p:nvGraphicFramePr>
        <p:xfrm>
          <a:off x="8211679" y="1584519"/>
          <a:ext cx="3905537" cy="1442463"/>
        </p:xfrm>
        <a:graphic>
          <a:graphicData uri="http://schemas.openxmlformats.org/presentationml/2006/ole">
            <mc:AlternateContent xmlns:mc="http://schemas.openxmlformats.org/markup-compatibility/2006">
              <mc:Choice xmlns:v="urn:schemas-microsoft-com:vml" Requires="v">
                <p:oleObj spid="_x0000_s21537" name="Equation" r:id="rId6" imgW="2692400" imgH="939800" progId="Equation.DSMT4">
                  <p:embed/>
                </p:oleObj>
              </mc:Choice>
              <mc:Fallback>
                <p:oleObj name="Equation" r:id="rId6" imgW="2692400" imgH="939800" progId="Equation.DSMT4">
                  <p:embed/>
                  <p:pic>
                    <p:nvPicPr>
                      <p:cNvPr id="5" name="对象 4">
                        <a:extLst>
                          <a:ext uri="{FF2B5EF4-FFF2-40B4-BE49-F238E27FC236}">
                            <a16:creationId xmlns:a16="http://schemas.microsoft.com/office/drawing/2014/main" id="{85B9F725-29FB-4695-A03E-CF34C65F5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1679" y="1584519"/>
                        <a:ext cx="3905537" cy="1442463"/>
                      </a:xfrm>
                      <a:prstGeom prst="rect">
                        <a:avLst/>
                      </a:prstGeom>
                      <a:noFill/>
                    </p:spPr>
                  </p:pic>
                </p:oleObj>
              </mc:Fallback>
            </mc:AlternateContent>
          </a:graphicData>
        </a:graphic>
      </p:graphicFrame>
      <p:graphicFrame>
        <p:nvGraphicFramePr>
          <p:cNvPr id="10" name="对象 9">
            <a:extLst>
              <a:ext uri="{FF2B5EF4-FFF2-40B4-BE49-F238E27FC236}">
                <a16:creationId xmlns:a16="http://schemas.microsoft.com/office/drawing/2014/main" id="{749948A1-7286-4DD2-B3A1-78503F004A35}"/>
              </a:ext>
            </a:extLst>
          </p:cNvPr>
          <p:cNvGraphicFramePr>
            <a:graphicFrameLocks noChangeAspect="1"/>
          </p:cNvGraphicFramePr>
          <p:nvPr>
            <p:extLst/>
          </p:nvPr>
        </p:nvGraphicFramePr>
        <p:xfrm>
          <a:off x="9142113" y="3193124"/>
          <a:ext cx="2254469" cy="818289"/>
        </p:xfrm>
        <a:graphic>
          <a:graphicData uri="http://schemas.openxmlformats.org/presentationml/2006/ole">
            <mc:AlternateContent xmlns:mc="http://schemas.openxmlformats.org/markup-compatibility/2006">
              <mc:Choice xmlns:v="urn:schemas-microsoft-com:vml" Requires="v">
                <p:oleObj spid="_x0000_s21538" name="Equation" r:id="rId8" imgW="1244600" imgH="431800" progId="Equation.DSMT4">
                  <p:embed/>
                </p:oleObj>
              </mc:Choice>
              <mc:Fallback>
                <p:oleObj name="Equation" r:id="rId8" imgW="1244600" imgH="431800" progId="Equation.DSMT4">
                  <p:embed/>
                  <p:pic>
                    <p:nvPicPr>
                      <p:cNvPr id="10" name="对象 9">
                        <a:extLst>
                          <a:ext uri="{FF2B5EF4-FFF2-40B4-BE49-F238E27FC236}">
                            <a16:creationId xmlns:a16="http://schemas.microsoft.com/office/drawing/2014/main" id="{749948A1-7286-4DD2-B3A1-78503F004A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2113" y="3193124"/>
                        <a:ext cx="2254469" cy="818289"/>
                      </a:xfrm>
                      <a:prstGeom prst="rect">
                        <a:avLst/>
                      </a:prstGeom>
                      <a:noFill/>
                    </p:spPr>
                  </p:pic>
                </p:oleObj>
              </mc:Fallback>
            </mc:AlternateContent>
          </a:graphicData>
        </a:graphic>
      </p:graphicFrame>
      <p:sp>
        <p:nvSpPr>
          <p:cNvPr id="6" name="椭圆 5"/>
          <p:cNvSpPr/>
          <p:nvPr/>
        </p:nvSpPr>
        <p:spPr bwMode="auto">
          <a:xfrm>
            <a:off x="6958940" y="6424551"/>
            <a:ext cx="773446" cy="283804"/>
          </a:xfrm>
          <a:prstGeom prst="ellipse">
            <a:avLst/>
          </a:prstGeom>
          <a:noFill/>
          <a:ln w="25400" cap="flat" cmpd="sng" algn="ctr">
            <a:solidFill>
              <a:srgbClr val="0066FF"/>
            </a:solidFill>
            <a:prstDash val="sysDash"/>
            <a:headEnd type="none" w="med" len="med"/>
            <a:tailEnd type="none" w="med" len="med"/>
          </a:ln>
          <a:effectLst/>
        </p:spPr>
        <p:txBody>
          <a:bodyPr vert="horz" wrap="square" lIns="91440" tIns="45720" rIns="91440" bIns="45720" numCol="1" rtlCol="0" anchor="t" anchorCtr="0" compatLnSpc="1"/>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tabLst/>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6792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基于部分电压差分曲线的电池容量估计方法</a:t>
            </a:r>
          </a:p>
        </p:txBody>
      </p:sp>
      <p:sp>
        <p:nvSpPr>
          <p:cNvPr id="9" name="文本框 12380">
            <a:extLst>
              <a:ext uri="{FF2B5EF4-FFF2-40B4-BE49-F238E27FC236}">
                <a16:creationId xmlns:a16="http://schemas.microsoft.com/office/drawing/2014/main" id="{C6DECD0F-C350-45EE-AD76-F34F4EC64679}"/>
              </a:ext>
            </a:extLst>
          </p:cNvPr>
          <p:cNvSpPr txBox="1">
            <a:spLocks noChangeArrowheads="1"/>
          </p:cNvSpPr>
          <p:nvPr/>
        </p:nvSpPr>
        <p:spPr bwMode="auto">
          <a:xfrm>
            <a:off x="-8491" y="821922"/>
            <a:ext cx="7150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电池容量在线估计方法</a:t>
            </a:r>
          </a:p>
        </p:txBody>
      </p:sp>
      <p:sp>
        <p:nvSpPr>
          <p:cNvPr id="12" name="矩形 6">
            <a:extLst>
              <a:ext uri="{FF2B5EF4-FFF2-40B4-BE49-F238E27FC236}">
                <a16:creationId xmlns:a16="http://schemas.microsoft.com/office/drawing/2014/main" id="{48E310B3-476F-4E67-97CC-EEFE879FE73E}"/>
              </a:ext>
            </a:extLst>
          </p:cNvPr>
          <p:cNvSpPr>
            <a:spLocks noChangeArrowheads="1"/>
          </p:cNvSpPr>
          <p:nvPr/>
        </p:nvSpPr>
        <p:spPr bwMode="auto">
          <a:xfrm>
            <a:off x="-8491" y="1318343"/>
            <a:ext cx="11927222"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根据历经标准应力（以常温</a:t>
            </a:r>
            <a:r>
              <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5C</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循环为例）的电池样本的性能测试结果，求取循环过程中</a:t>
            </a:r>
            <a:r>
              <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BCD</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与电池容量间的线性系数</a:t>
            </a:r>
            <a:r>
              <a:rPr kumimoji="0" lang="en-US" altLang="zh-CN" sz="2000" b="1" i="0" u="none" strike="noStrike" kern="1200" cap="none" spc="0" normalizeH="0" baseline="0" noProof="0" dirty="0" err="1">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C</a:t>
            </a:r>
            <a:r>
              <a:rPr kumimoji="0" lang="en-US" altLang="zh-CN" sz="1600" b="1" i="0" u="none" strike="noStrike" kern="1200" cap="none" spc="0" normalizeH="0" baseline="0" noProof="0" dirty="0" err="1">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16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1600" b="1" i="0" u="none" strike="noStrike" kern="1200" cap="none" spc="0" normalizeH="0" baseline="0" noProof="0" dirty="0" err="1">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16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zh-CN" altLang="en-US" sz="16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endPar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p:txBody>
      </p:sp>
      <p:graphicFrame>
        <p:nvGraphicFramePr>
          <p:cNvPr id="4" name="对象 3">
            <a:extLst>
              <a:ext uri="{FF2B5EF4-FFF2-40B4-BE49-F238E27FC236}">
                <a16:creationId xmlns:a16="http://schemas.microsoft.com/office/drawing/2014/main" id="{3900DB7B-E449-484D-BF97-5B6D5E8D6C1E}"/>
              </a:ext>
            </a:extLst>
          </p:cNvPr>
          <p:cNvGraphicFramePr>
            <a:graphicFrameLocks noChangeAspect="1"/>
          </p:cNvGraphicFramePr>
          <p:nvPr>
            <p:extLst/>
          </p:nvPr>
        </p:nvGraphicFramePr>
        <p:xfrm>
          <a:off x="6395554" y="2080726"/>
          <a:ext cx="5735591" cy="3108603"/>
        </p:xfrm>
        <a:graphic>
          <a:graphicData uri="http://schemas.openxmlformats.org/presentationml/2006/ole">
            <mc:AlternateContent xmlns:mc="http://schemas.openxmlformats.org/markup-compatibility/2006">
              <mc:Choice xmlns:v="urn:schemas-microsoft-com:vml" Requires="v">
                <p:oleObj spid="_x0000_s22540" name="Visio" r:id="rId4" imgW="10127608" imgH="5447520" progId="Visio.Drawing.11">
                  <p:embed/>
                </p:oleObj>
              </mc:Choice>
              <mc:Fallback>
                <p:oleObj name="Visio" r:id="rId4" imgW="10127608" imgH="5447520" progId="Visio.Drawing.11">
                  <p:embed/>
                  <p:pic>
                    <p:nvPicPr>
                      <p:cNvPr id="4" name="对象 3">
                        <a:extLst>
                          <a:ext uri="{FF2B5EF4-FFF2-40B4-BE49-F238E27FC236}">
                            <a16:creationId xmlns:a16="http://schemas.microsoft.com/office/drawing/2014/main" id="{3900DB7B-E449-484D-BF97-5B6D5E8D6C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554" y="2080726"/>
                        <a:ext cx="5735591" cy="3108603"/>
                      </a:xfrm>
                      <a:prstGeom prst="rect">
                        <a:avLst/>
                      </a:prstGeom>
                      <a:noFill/>
                    </p:spPr>
                  </p:pic>
                </p:oleObj>
              </mc:Fallback>
            </mc:AlternateContent>
          </a:graphicData>
        </a:graphic>
      </p:graphicFrame>
      <p:sp>
        <p:nvSpPr>
          <p:cNvPr id="13" name="矩形 6">
            <a:extLst>
              <a:ext uri="{FF2B5EF4-FFF2-40B4-BE49-F238E27FC236}">
                <a16:creationId xmlns:a16="http://schemas.microsoft.com/office/drawing/2014/main" id="{5395B0DF-13A8-4CBB-A8E8-A238C5592810}"/>
              </a:ext>
            </a:extLst>
          </p:cNvPr>
          <p:cNvSpPr>
            <a:spLocks noChangeArrowheads="1"/>
          </p:cNvSpPr>
          <p:nvPr/>
        </p:nvSpPr>
        <p:spPr bwMode="auto">
          <a:xfrm>
            <a:off x="-40023" y="2366447"/>
            <a:ext cx="6338772" cy="188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通过服役电池全新状态下的测试数据，获得初始容量值、特征初值</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BCD_initial</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及</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曲线</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1</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4</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（即区间容量界限）对应的电压值</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P1</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P2</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P3</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和</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P4</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，作为后续容量估计的先验数据；</a:t>
            </a:r>
            <a:endPar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p:txBody>
      </p:sp>
      <p:sp>
        <p:nvSpPr>
          <p:cNvPr id="7" name="矩形 6">
            <a:extLst>
              <a:ext uri="{FF2B5EF4-FFF2-40B4-BE49-F238E27FC236}">
                <a16:creationId xmlns:a16="http://schemas.microsoft.com/office/drawing/2014/main" id="{4B2AEBE0-A6E7-431F-BC8C-A28AE5FE8D13}"/>
              </a:ext>
            </a:extLst>
          </p:cNvPr>
          <p:cNvSpPr>
            <a:spLocks noChangeArrowheads="1"/>
          </p:cNvSpPr>
          <p:nvPr/>
        </p:nvSpPr>
        <p:spPr bwMode="auto">
          <a:xfrm>
            <a:off x="0" y="5610844"/>
            <a:ext cx="11934497"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基于电池在线充电数据得到的部分</a:t>
            </a:r>
            <a:r>
              <a:rPr kumimoji="0" lang="en-US" altLang="zh-CN" sz="2000" b="1" i="0" u="none" strike="noStrike" kern="1200" cap="none" spc="0" normalizeH="0" baseline="0" noProof="0" dirty="0" err="1">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曲线，并求得位于界限电压区间</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P1</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P2</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内的曲线极值时刻对应的容量值</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aged_2</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p>
        </p:txBody>
      </p:sp>
      <p:sp>
        <p:nvSpPr>
          <p:cNvPr id="2" name="矩形 1">
            <a:extLst>
              <a:ext uri="{FF2B5EF4-FFF2-40B4-BE49-F238E27FC236}">
                <a16:creationId xmlns:a16="http://schemas.microsoft.com/office/drawing/2014/main" id="{74C38D5A-1A99-4A8A-AEB4-36C8C97122CD}"/>
              </a:ext>
            </a:extLst>
          </p:cNvPr>
          <p:cNvSpPr/>
          <p:nvPr/>
        </p:nvSpPr>
        <p:spPr>
          <a:xfrm>
            <a:off x="60855" y="4395422"/>
            <a:ext cx="6096000" cy="1038233"/>
          </a:xfrm>
          <a:prstGeom prst="rect">
            <a:avLst/>
          </a:prstGeom>
        </p:spPr>
        <p:txBody>
          <a:bodyPr>
            <a:spAutoFit/>
          </a:bodyPr>
          <a:lstStyle/>
          <a:p>
            <a:pPr marL="0" marR="0" lvl="0" indent="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利用电池在线恒流充电数据，求得当前衰退状态下</a:t>
            </a:r>
            <a:endPar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a:p>
            <a:pPr marL="0" marR="0" lvl="0" indent="0" algn="just" defTabSz="914400" rtl="0" eaLnBrk="1" fontAlgn="base" latinLnBrk="0" hangingPunct="1">
              <a:lnSpc>
                <a:spcPct val="150000"/>
              </a:lnSpc>
              <a:spcBef>
                <a:spcPts val="600"/>
              </a:spcBef>
              <a:spcAft>
                <a:spcPct val="0"/>
              </a:spcAft>
              <a:buClr>
                <a:srgbClr val="FF0000"/>
              </a:buClr>
              <a:buSzTx/>
              <a:buFontTx/>
              <a:buNone/>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   电池的最大容量</a:t>
            </a:r>
            <a:r>
              <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aged_1</a:t>
            </a:r>
            <a:endPar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p:txBody>
      </p:sp>
    </p:spTree>
    <p:extLst>
      <p:ext uri="{BB962C8B-B14F-4D97-AF65-F5344CB8AC3E}">
        <p14:creationId xmlns:p14="http://schemas.microsoft.com/office/powerpoint/2010/main" val="1775947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基于部分电压差分曲线的电池容量估计方法</a:t>
            </a:r>
          </a:p>
        </p:txBody>
      </p:sp>
      <p:sp>
        <p:nvSpPr>
          <p:cNvPr id="9" name="文本框 12380">
            <a:extLst>
              <a:ext uri="{FF2B5EF4-FFF2-40B4-BE49-F238E27FC236}">
                <a16:creationId xmlns:a16="http://schemas.microsoft.com/office/drawing/2014/main" id="{C6DECD0F-C350-45EE-AD76-F34F4EC64679}"/>
              </a:ext>
            </a:extLst>
          </p:cNvPr>
          <p:cNvSpPr txBox="1">
            <a:spLocks noChangeArrowheads="1"/>
          </p:cNvSpPr>
          <p:nvPr/>
        </p:nvSpPr>
        <p:spPr bwMode="auto">
          <a:xfrm>
            <a:off x="-8491" y="821922"/>
            <a:ext cx="7150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电池容量在线估计方法</a:t>
            </a:r>
          </a:p>
        </p:txBody>
      </p:sp>
      <p:sp>
        <p:nvSpPr>
          <p:cNvPr id="12" name="矩形 6">
            <a:extLst>
              <a:ext uri="{FF2B5EF4-FFF2-40B4-BE49-F238E27FC236}">
                <a16:creationId xmlns:a16="http://schemas.microsoft.com/office/drawing/2014/main" id="{48E310B3-476F-4E67-97CC-EEFE879FE73E}"/>
              </a:ext>
            </a:extLst>
          </p:cNvPr>
          <p:cNvSpPr>
            <a:spLocks noChangeArrowheads="1"/>
          </p:cNvSpPr>
          <p:nvPr/>
        </p:nvSpPr>
        <p:spPr bwMode="auto">
          <a:xfrm>
            <a:off x="-8491" y="1318343"/>
            <a:ext cx="11927222"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根据下图所示的区间容量的分布规律，利用式子可以计算当前老化状态下</a:t>
            </a:r>
            <a:r>
              <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LTO</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电池的特征值</a:t>
            </a:r>
            <a:r>
              <a:rPr kumimoji="0" lang="en-US" altLang="zh-CN" sz="2000" b="1" i="0" u="none" strike="noStrike" kern="1200" cap="none" spc="0" normalizeH="0" baseline="0" noProof="0" dirty="0" err="1">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err="1">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BCD_aged</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p>
        </p:txBody>
      </p:sp>
      <p:sp>
        <p:nvSpPr>
          <p:cNvPr id="13" name="矩形 6">
            <a:extLst>
              <a:ext uri="{FF2B5EF4-FFF2-40B4-BE49-F238E27FC236}">
                <a16:creationId xmlns:a16="http://schemas.microsoft.com/office/drawing/2014/main" id="{5395B0DF-13A8-4CBB-A8E8-A238C5592810}"/>
              </a:ext>
            </a:extLst>
          </p:cNvPr>
          <p:cNvSpPr>
            <a:spLocks noChangeArrowheads="1"/>
          </p:cNvSpPr>
          <p:nvPr/>
        </p:nvSpPr>
        <p:spPr bwMode="auto">
          <a:xfrm>
            <a:off x="16047" y="4024108"/>
            <a:ext cx="10966443"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依据电池区间容量与电池容量间的线性关系推演当前老化状态下电池的容量值</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aged</a:t>
            </a:r>
            <a:r>
              <a:rPr kumimoji="0" lang="zh-CN" altLang="en-US" sz="16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endPar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p:txBody>
      </p:sp>
      <p:sp>
        <p:nvSpPr>
          <p:cNvPr id="7" name="矩形 6">
            <a:extLst>
              <a:ext uri="{FF2B5EF4-FFF2-40B4-BE49-F238E27FC236}">
                <a16:creationId xmlns:a16="http://schemas.microsoft.com/office/drawing/2014/main" id="{4B2AEBE0-A6E7-431F-BC8C-A28AE5FE8D13}"/>
              </a:ext>
            </a:extLst>
          </p:cNvPr>
          <p:cNvSpPr>
            <a:spLocks noChangeArrowheads="1"/>
          </p:cNvSpPr>
          <p:nvPr/>
        </p:nvSpPr>
        <p:spPr bwMode="auto">
          <a:xfrm>
            <a:off x="0" y="5516248"/>
            <a:ext cx="11934497"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基于电池在线充电数据得到的部分</a:t>
            </a:r>
            <a:r>
              <a:rPr kumimoji="0" lang="en-US" altLang="zh-CN" sz="2000" b="1" i="0" u="none" strike="noStrike" kern="1200" cap="none" spc="0" normalizeH="0" baseline="0" noProof="0" dirty="0" err="1">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曲线，并求得位于界限电压区间</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P1</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P2</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内的曲线极值时刻对应的容量值</a:t>
            </a:r>
            <a:r>
              <a:rPr kumimoji="0" lang="en-US" altLang="zh-CN"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en-US" altLang="zh-CN" sz="16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aged_2</a:t>
            </a:r>
            <a:r>
              <a:rPr kumimoji="0" lang="zh-CN" altLang="en-US" sz="20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aphicFrame>
        <p:nvGraphicFramePr>
          <p:cNvPr id="5" name="对象 4">
            <a:extLst>
              <a:ext uri="{FF2B5EF4-FFF2-40B4-BE49-F238E27FC236}">
                <a16:creationId xmlns:a16="http://schemas.microsoft.com/office/drawing/2014/main" id="{F301B533-AF6D-47D9-91CC-187ABEC6BC36}"/>
              </a:ext>
            </a:extLst>
          </p:cNvPr>
          <p:cNvGraphicFramePr>
            <a:graphicFrameLocks noChangeAspect="1"/>
          </p:cNvGraphicFramePr>
          <p:nvPr>
            <p:extLst/>
          </p:nvPr>
        </p:nvGraphicFramePr>
        <p:xfrm>
          <a:off x="797528" y="1811210"/>
          <a:ext cx="4257711" cy="2251571"/>
        </p:xfrm>
        <a:graphic>
          <a:graphicData uri="http://schemas.openxmlformats.org/presentationml/2006/ole">
            <mc:AlternateContent xmlns:mc="http://schemas.openxmlformats.org/markup-compatibility/2006">
              <mc:Choice xmlns:v="urn:schemas-microsoft-com:vml" Requires="v">
                <p:oleObj spid="_x0000_s23584" name="Visio" r:id="rId4" imgW="9041241" imgH="4798224" progId="Visio.Drawing.11">
                  <p:embed/>
                </p:oleObj>
              </mc:Choice>
              <mc:Fallback>
                <p:oleObj name="Visio" r:id="rId4" imgW="9041241" imgH="4798224" progId="Visio.Drawing.11">
                  <p:embed/>
                  <p:pic>
                    <p:nvPicPr>
                      <p:cNvPr id="5" name="对象 4">
                        <a:extLst>
                          <a:ext uri="{FF2B5EF4-FFF2-40B4-BE49-F238E27FC236}">
                            <a16:creationId xmlns:a16="http://schemas.microsoft.com/office/drawing/2014/main" id="{F301B533-AF6D-47D9-91CC-187ABEC6B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28" y="1811210"/>
                        <a:ext cx="4257711" cy="2251571"/>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aphicFrame>
        <p:nvGraphicFramePr>
          <p:cNvPr id="8" name="对象 7">
            <a:extLst>
              <a:ext uri="{FF2B5EF4-FFF2-40B4-BE49-F238E27FC236}">
                <a16:creationId xmlns:a16="http://schemas.microsoft.com/office/drawing/2014/main" id="{D7801122-2DC7-4D41-8618-89E15AAE81AE}"/>
              </a:ext>
            </a:extLst>
          </p:cNvPr>
          <p:cNvGraphicFramePr>
            <a:graphicFrameLocks noChangeAspect="1"/>
          </p:cNvGraphicFramePr>
          <p:nvPr>
            <p:extLst/>
          </p:nvPr>
        </p:nvGraphicFramePr>
        <p:xfrm>
          <a:off x="5836720" y="1962600"/>
          <a:ext cx="3272589" cy="470096"/>
        </p:xfrm>
        <a:graphic>
          <a:graphicData uri="http://schemas.openxmlformats.org/presentationml/2006/ole">
            <mc:AlternateContent xmlns:mc="http://schemas.openxmlformats.org/markup-compatibility/2006">
              <mc:Choice xmlns:v="urn:schemas-microsoft-com:vml" Requires="v">
                <p:oleObj spid="_x0000_s23585" name="Equation" r:id="rId6" imgW="1701800" imgH="241300" progId="Equation.DSMT4">
                  <p:embed/>
                </p:oleObj>
              </mc:Choice>
              <mc:Fallback>
                <p:oleObj name="Equation" r:id="rId6" imgW="1701800" imgH="241300" progId="Equation.DSMT4">
                  <p:embed/>
                  <p:pic>
                    <p:nvPicPr>
                      <p:cNvPr id="8" name="对象 7">
                        <a:extLst>
                          <a:ext uri="{FF2B5EF4-FFF2-40B4-BE49-F238E27FC236}">
                            <a16:creationId xmlns:a16="http://schemas.microsoft.com/office/drawing/2014/main" id="{D7801122-2DC7-4D41-8618-89E15AAE81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6720" y="1962600"/>
                        <a:ext cx="3272589" cy="470096"/>
                      </a:xfrm>
                      <a:prstGeom prst="rect">
                        <a:avLst/>
                      </a:prstGeom>
                      <a:noFill/>
                    </p:spPr>
                  </p:pic>
                </p:oleObj>
              </mc:Fallback>
            </mc:AlternateContent>
          </a:graphicData>
        </a:graphic>
      </p:graphicFrame>
      <p:sp>
        <p:nvSpPr>
          <p:cNvPr id="10" name="Rectangle 6">
            <a:extLst>
              <a:ext uri="{FF2B5EF4-FFF2-40B4-BE49-F238E27FC236}">
                <a16:creationId xmlns:a16="http://schemas.microsoft.com/office/drawing/2014/main" id="{B38196DA-CCB6-49C6-BD8D-1787E8CE3828}"/>
              </a:ext>
            </a:extLst>
          </p:cNvPr>
          <p:cNvSpPr>
            <a:spLocks noChangeArrowheads="1"/>
          </p:cNvSpPr>
          <p:nvPr/>
        </p:nvSpPr>
        <p:spPr bwMode="auto">
          <a:xfrm>
            <a:off x="1828800" y="4854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aphicFrame>
        <p:nvGraphicFramePr>
          <p:cNvPr id="14" name="对象 13">
            <a:extLst>
              <a:ext uri="{FF2B5EF4-FFF2-40B4-BE49-F238E27FC236}">
                <a16:creationId xmlns:a16="http://schemas.microsoft.com/office/drawing/2014/main" id="{C076714C-C6AE-4C07-AA98-674069CFB734}"/>
              </a:ext>
            </a:extLst>
          </p:cNvPr>
          <p:cNvGraphicFramePr>
            <a:graphicFrameLocks noChangeAspect="1"/>
          </p:cNvGraphicFramePr>
          <p:nvPr>
            <p:extLst/>
          </p:nvPr>
        </p:nvGraphicFramePr>
        <p:xfrm>
          <a:off x="1828800" y="4653252"/>
          <a:ext cx="5312976" cy="550843"/>
        </p:xfrm>
        <a:graphic>
          <a:graphicData uri="http://schemas.openxmlformats.org/presentationml/2006/ole">
            <mc:AlternateContent xmlns:mc="http://schemas.openxmlformats.org/markup-compatibility/2006">
              <mc:Choice xmlns:v="urn:schemas-microsoft-com:vml" Requires="v">
                <p:oleObj spid="_x0000_s23586" name="Equation" r:id="rId8" imgW="2832100" imgH="279400" progId="Equation.DSMT4">
                  <p:embed/>
                </p:oleObj>
              </mc:Choice>
              <mc:Fallback>
                <p:oleObj name="Equation" r:id="rId8" imgW="2832100" imgH="279400" progId="Equation.DSMT4">
                  <p:embed/>
                  <p:pic>
                    <p:nvPicPr>
                      <p:cNvPr id="14" name="对象 13">
                        <a:extLst>
                          <a:ext uri="{FF2B5EF4-FFF2-40B4-BE49-F238E27FC236}">
                            <a16:creationId xmlns:a16="http://schemas.microsoft.com/office/drawing/2014/main" id="{C076714C-C6AE-4C07-AA98-674069CFB7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53252"/>
                        <a:ext cx="5312976" cy="550843"/>
                      </a:xfrm>
                      <a:prstGeom prst="rect">
                        <a:avLst/>
                      </a:prstGeom>
                      <a:noFill/>
                    </p:spPr>
                  </p:pic>
                </p:oleObj>
              </mc:Fallback>
            </mc:AlternateContent>
          </a:graphicData>
        </a:graphic>
      </p:graphicFrame>
    </p:spTree>
    <p:extLst>
      <p:ext uri="{BB962C8B-B14F-4D97-AF65-F5344CB8AC3E}">
        <p14:creationId xmlns:p14="http://schemas.microsoft.com/office/powerpoint/2010/main" val="927099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基于部分电压差分曲线的电池容量估计方法</a:t>
            </a:r>
          </a:p>
        </p:txBody>
      </p:sp>
      <p:sp>
        <p:nvSpPr>
          <p:cNvPr id="9" name="文本框 12380">
            <a:extLst>
              <a:ext uri="{FF2B5EF4-FFF2-40B4-BE49-F238E27FC236}">
                <a16:creationId xmlns:a16="http://schemas.microsoft.com/office/drawing/2014/main" id="{C6DECD0F-C350-45EE-AD76-F34F4EC64679}"/>
              </a:ext>
            </a:extLst>
          </p:cNvPr>
          <p:cNvSpPr txBox="1">
            <a:spLocks noChangeArrowheads="1"/>
          </p:cNvSpPr>
          <p:nvPr/>
        </p:nvSpPr>
        <p:spPr bwMode="auto">
          <a:xfrm>
            <a:off x="129764" y="823145"/>
            <a:ext cx="7150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电池容量估计结果对比</a:t>
            </a:r>
          </a:p>
        </p:txBody>
      </p:sp>
      <p:sp>
        <p:nvSpPr>
          <p:cNvPr id="12" name="矩形 6">
            <a:extLst>
              <a:ext uri="{FF2B5EF4-FFF2-40B4-BE49-F238E27FC236}">
                <a16:creationId xmlns:a16="http://schemas.microsoft.com/office/drawing/2014/main" id="{48E310B3-476F-4E67-97CC-EEFE879FE73E}"/>
              </a:ext>
            </a:extLst>
          </p:cNvPr>
          <p:cNvSpPr>
            <a:spLocks noChangeArrowheads="1"/>
          </p:cNvSpPr>
          <p:nvPr/>
        </p:nvSpPr>
        <p:spPr bwMode="auto">
          <a:xfrm>
            <a:off x="96431" y="1189666"/>
            <a:ext cx="11619181" cy="14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循环应力的增大和环境温度的升高，</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经验模型驱动</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的容量估计方法的鲁棒性最差，而计及</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和</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曲线特征的容量估计方法</a:t>
            </a: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在过载循环测试下依然保持原有的估计精度，仅在温度升高后表现出准确性下降的趋势。</a:t>
            </a:r>
            <a:endParaRPr kumimoji="0" lang="en-US" altLang="zh-CN"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 name="Rectangle 6">
            <a:extLst>
              <a:ext uri="{FF2B5EF4-FFF2-40B4-BE49-F238E27FC236}">
                <a16:creationId xmlns:a16="http://schemas.microsoft.com/office/drawing/2014/main" id="{B38196DA-CCB6-49C6-BD8D-1787E8CE3828}"/>
              </a:ext>
            </a:extLst>
          </p:cNvPr>
          <p:cNvSpPr>
            <a:spLocks noChangeArrowheads="1"/>
          </p:cNvSpPr>
          <p:nvPr/>
        </p:nvSpPr>
        <p:spPr bwMode="auto">
          <a:xfrm>
            <a:off x="1828800" y="4854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矩形 12">
            <a:extLst>
              <a:ext uri="{FF2B5EF4-FFF2-40B4-BE49-F238E27FC236}">
                <a16:creationId xmlns:a16="http://schemas.microsoft.com/office/drawing/2014/main" id="{F12C5D14-9409-4476-B137-7FF8023B57DC}"/>
              </a:ext>
            </a:extLst>
          </p:cNvPr>
          <p:cNvSpPr/>
          <p:nvPr/>
        </p:nvSpPr>
        <p:spPr>
          <a:xfrm>
            <a:off x="96431" y="2520315"/>
            <a:ext cx="11806535" cy="1576842"/>
          </a:xfrm>
          <a:prstGeom prst="rect">
            <a:avLst/>
          </a:prstGeom>
        </p:spPr>
        <p:txBody>
          <a:bodyPr wrap="square">
            <a:spAutoFit/>
          </a:bodyPr>
          <a:lstStyle/>
          <a:p>
            <a:pPr marL="0" marR="0" lvl="0" indent="0" algn="just" defTabSz="914400" rtl="0" eaLnBrk="1" fontAlgn="base" latinLnBrk="0" hangingPunct="1">
              <a:lnSpc>
                <a:spcPct val="150000"/>
              </a:lnSpc>
              <a:spcBef>
                <a:spcPts val="600"/>
              </a:spcBef>
              <a:spcAft>
                <a:spcPct val="0"/>
              </a:spcAft>
              <a:buClr>
                <a:srgbClr val="FF0000"/>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高温条件下，</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-Q</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容量估计</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的平均误差最小，且其误差呈现出交错变化的趋势，</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基于</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dQ</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a:t>
            </a:r>
            <a:r>
              <a:rPr kumimoji="0" lang="en-US" altLang="zh-CN" sz="2000" b="1" i="0" u="none" strike="noStrike" kern="1200" cap="none" spc="0" normalizeH="0" baseline="0" noProof="0" dirty="0" err="1">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dV</a:t>
            </a: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-V</a:t>
            </a:r>
          </a:p>
          <a:p>
            <a:pPr marL="0" marR="0" lvl="0" indent="0" algn="just" defTabSz="914400" rtl="0" eaLnBrk="1" fontAlgn="base" latinLnBrk="0" hangingPunct="1">
              <a:lnSpc>
                <a:spcPct val="150000"/>
              </a:lnSpc>
              <a:spcBef>
                <a:spcPts val="600"/>
              </a:spcBef>
              <a:spcAft>
                <a:spcPct val="0"/>
              </a:spcAft>
              <a:buClr>
                <a:srgbClr val="FF0000"/>
              </a:buClr>
              <a:buSzTx/>
              <a:buFontTx/>
              <a:buNone/>
              <a:tabLst/>
              <a:defRPr/>
            </a:pPr>
            <a:r>
              <a:rPr kumimoji="0" lang="en-US" altLang="zh-CN"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  </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曲线特征峰强度的</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估计误差则呈现出单调递增，因此基于</a:t>
            </a:r>
            <a:r>
              <a:rPr kumimoji="0" lang="zh-CN" altLang="en-US" sz="2000" b="1" i="0" u="none" strike="noStrike" kern="120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部分电压差分曲线的电池容量估计法，</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具有较</a:t>
            </a: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endParaRPr>
          </a:p>
          <a:p>
            <a:pPr marL="0" marR="0" lvl="0" indent="0" algn="just" defTabSz="914400" rtl="0" eaLnBrk="1" fontAlgn="base" latinLnBrk="0" hangingPunct="1">
              <a:lnSpc>
                <a:spcPct val="150000"/>
              </a:lnSpc>
              <a:spcBef>
                <a:spcPts val="600"/>
              </a:spcBef>
              <a:spcAft>
                <a:spcPct val="0"/>
              </a:spcAft>
              <a:buClr>
                <a:srgbClr val="FF0000"/>
              </a:buClr>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  </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Arial Narrow" panose="020B0606020202030204" pitchFamily="34" charset="0"/>
              </a:rPr>
              <a:t>高的倍率鲁棒性和温度鲁棒性。</a:t>
            </a: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aphicFrame>
        <p:nvGraphicFramePr>
          <p:cNvPr id="8" name="对象 7">
            <a:extLst>
              <a:ext uri="{FF2B5EF4-FFF2-40B4-BE49-F238E27FC236}">
                <a16:creationId xmlns:a16="http://schemas.microsoft.com/office/drawing/2014/main" id="{359BD43C-13C1-420C-A717-C602DAC23335}"/>
              </a:ext>
            </a:extLst>
          </p:cNvPr>
          <p:cNvGraphicFramePr>
            <a:graphicFrameLocks noChangeAspect="1"/>
          </p:cNvGraphicFramePr>
          <p:nvPr>
            <p:extLst/>
          </p:nvPr>
        </p:nvGraphicFramePr>
        <p:xfrm>
          <a:off x="6069497" y="3912913"/>
          <a:ext cx="5510983" cy="2882019"/>
        </p:xfrm>
        <a:graphic>
          <a:graphicData uri="http://schemas.openxmlformats.org/presentationml/2006/ole">
            <mc:AlternateContent xmlns:mc="http://schemas.openxmlformats.org/markup-compatibility/2006">
              <mc:Choice xmlns:v="urn:schemas-microsoft-com:vml" Requires="v">
                <p:oleObj spid="_x0000_s24618" name="Visio" r:id="rId4" imgW="9551685" imgH="4963248" progId="Visio.Drawing.11">
                  <p:embed/>
                </p:oleObj>
              </mc:Choice>
              <mc:Fallback>
                <p:oleObj name="Visio" r:id="rId4" imgW="9551685" imgH="4963248" progId="Visio.Drawing.11">
                  <p:embed/>
                  <p:pic>
                    <p:nvPicPr>
                      <p:cNvPr id="8" name="对象 7">
                        <a:extLst>
                          <a:ext uri="{FF2B5EF4-FFF2-40B4-BE49-F238E27FC236}">
                            <a16:creationId xmlns:a16="http://schemas.microsoft.com/office/drawing/2014/main" id="{359BD43C-13C1-420C-A717-C602DAC23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497" y="3912913"/>
                        <a:ext cx="5510983" cy="2882019"/>
                      </a:xfrm>
                      <a:prstGeom prst="rect">
                        <a:avLst/>
                      </a:prstGeom>
                      <a:noFill/>
                    </p:spPr>
                  </p:pic>
                </p:oleObj>
              </mc:Fallback>
            </mc:AlternateContent>
          </a:graphicData>
        </a:graphic>
      </p:graphicFrame>
      <p:graphicFrame>
        <p:nvGraphicFramePr>
          <p:cNvPr id="14" name="对象 13">
            <a:extLst>
              <a:ext uri="{FF2B5EF4-FFF2-40B4-BE49-F238E27FC236}">
                <a16:creationId xmlns:a16="http://schemas.microsoft.com/office/drawing/2014/main" id="{DF24E7A1-C0BA-4A16-AEC2-90B488B8E872}"/>
              </a:ext>
            </a:extLst>
          </p:cNvPr>
          <p:cNvGraphicFramePr>
            <a:graphicFrameLocks noChangeAspect="1"/>
          </p:cNvGraphicFramePr>
          <p:nvPr>
            <p:extLst/>
          </p:nvPr>
        </p:nvGraphicFramePr>
        <p:xfrm>
          <a:off x="268604" y="4098597"/>
          <a:ext cx="2570140" cy="1417445"/>
        </p:xfrm>
        <a:graphic>
          <a:graphicData uri="http://schemas.openxmlformats.org/presentationml/2006/ole">
            <mc:AlternateContent xmlns:mc="http://schemas.openxmlformats.org/markup-compatibility/2006">
              <mc:Choice xmlns:v="urn:schemas-microsoft-com:vml" Requires="v">
                <p:oleObj spid="_x0000_s24619" name="Visio" r:id="rId6" imgW="9947591" imgH="5087664" progId="Visio.Drawing.11">
                  <p:embed/>
                </p:oleObj>
              </mc:Choice>
              <mc:Fallback>
                <p:oleObj name="Visio" r:id="rId6" imgW="9947591" imgH="5087664" progId="Visio.Drawing.11">
                  <p:embed/>
                  <p:pic>
                    <p:nvPicPr>
                      <p:cNvPr id="14" name="对象 13">
                        <a:extLst>
                          <a:ext uri="{FF2B5EF4-FFF2-40B4-BE49-F238E27FC236}">
                            <a16:creationId xmlns:a16="http://schemas.microsoft.com/office/drawing/2014/main" id="{DF24E7A1-C0BA-4A16-AEC2-90B488B8E8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04" y="4098597"/>
                        <a:ext cx="2570140" cy="1417445"/>
                      </a:xfrm>
                      <a:prstGeom prst="rect">
                        <a:avLst/>
                      </a:prstGeom>
                      <a:noFill/>
                    </p:spPr>
                  </p:pic>
                </p:oleObj>
              </mc:Fallback>
            </mc:AlternateContent>
          </a:graphicData>
        </a:graphic>
      </p:graphicFrame>
      <p:graphicFrame>
        <p:nvGraphicFramePr>
          <p:cNvPr id="15" name="对象 14">
            <a:extLst>
              <a:ext uri="{FF2B5EF4-FFF2-40B4-BE49-F238E27FC236}">
                <a16:creationId xmlns:a16="http://schemas.microsoft.com/office/drawing/2014/main" id="{CA26FD82-5F66-488A-8594-7DBA89BFAD31}"/>
              </a:ext>
            </a:extLst>
          </p:cNvPr>
          <p:cNvGraphicFramePr>
            <a:graphicFrameLocks noChangeAspect="1"/>
          </p:cNvGraphicFramePr>
          <p:nvPr>
            <p:extLst/>
          </p:nvPr>
        </p:nvGraphicFramePr>
        <p:xfrm>
          <a:off x="3240036" y="4126228"/>
          <a:ext cx="2538531" cy="1330649"/>
        </p:xfrm>
        <a:graphic>
          <a:graphicData uri="http://schemas.openxmlformats.org/presentationml/2006/ole">
            <mc:AlternateContent xmlns:mc="http://schemas.openxmlformats.org/markup-compatibility/2006">
              <mc:Choice xmlns:v="urn:schemas-microsoft-com:vml" Requires="v">
                <p:oleObj spid="_x0000_s24620" name="Visio" r:id="rId8" imgW="9839538" imgH="5015520" progId="Visio.Drawing.11">
                  <p:embed/>
                </p:oleObj>
              </mc:Choice>
              <mc:Fallback>
                <p:oleObj name="Visio" r:id="rId8" imgW="9839538" imgH="5015520" progId="Visio.Drawing.11">
                  <p:embed/>
                  <p:pic>
                    <p:nvPicPr>
                      <p:cNvPr id="15" name="对象 14">
                        <a:extLst>
                          <a:ext uri="{FF2B5EF4-FFF2-40B4-BE49-F238E27FC236}">
                            <a16:creationId xmlns:a16="http://schemas.microsoft.com/office/drawing/2014/main" id="{CA26FD82-5F66-488A-8594-7DBA89BFAD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0036" y="4126228"/>
                        <a:ext cx="2538531" cy="1330649"/>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id="{1E3631D1-DB07-460C-9BFB-B666625EC85E}"/>
              </a:ext>
            </a:extLst>
          </p:cNvPr>
          <p:cNvGraphicFramePr>
            <a:graphicFrameLocks noChangeAspect="1"/>
          </p:cNvGraphicFramePr>
          <p:nvPr>
            <p:extLst/>
          </p:nvPr>
        </p:nvGraphicFramePr>
        <p:xfrm>
          <a:off x="1871157" y="5417799"/>
          <a:ext cx="2570140" cy="1435089"/>
        </p:xfrm>
        <a:graphic>
          <a:graphicData uri="http://schemas.openxmlformats.org/presentationml/2006/ole">
            <mc:AlternateContent xmlns:mc="http://schemas.openxmlformats.org/markup-compatibility/2006">
              <mc:Choice xmlns:v="urn:schemas-microsoft-com:vml" Requires="v">
                <p:oleObj spid="_x0000_s24621" name="Visio" r:id="rId10" imgW="9551685" imgH="5015520" progId="Visio.Drawing.11">
                  <p:embed/>
                </p:oleObj>
              </mc:Choice>
              <mc:Fallback>
                <p:oleObj name="Visio" r:id="rId10" imgW="9551685" imgH="5015520" progId="Visio.Drawing.11">
                  <p:embed/>
                  <p:pic>
                    <p:nvPicPr>
                      <p:cNvPr id="16" name="对象 15">
                        <a:extLst>
                          <a:ext uri="{FF2B5EF4-FFF2-40B4-BE49-F238E27FC236}">
                            <a16:creationId xmlns:a16="http://schemas.microsoft.com/office/drawing/2014/main" id="{1E3631D1-DB07-460C-9BFB-B666625EC8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157" y="5417799"/>
                        <a:ext cx="2570140" cy="1435089"/>
                      </a:xfrm>
                      <a:prstGeom prst="rect">
                        <a:avLst/>
                      </a:prstGeom>
                      <a:noFill/>
                    </p:spPr>
                  </p:pic>
                </p:oleObj>
              </mc:Fallback>
            </mc:AlternateContent>
          </a:graphicData>
        </a:graphic>
      </p:graphicFrame>
    </p:spTree>
    <p:extLst>
      <p:ext uri="{BB962C8B-B14F-4D97-AF65-F5344CB8AC3E}">
        <p14:creationId xmlns:p14="http://schemas.microsoft.com/office/powerpoint/2010/main" val="392892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 name="Rectangle 2">
            <a:extLst>
              <a:ext uri="{FF2B5EF4-FFF2-40B4-BE49-F238E27FC236}">
                <a16:creationId xmlns:a16="http://schemas.microsoft.com/office/drawing/2014/main" id="{D549FD8B-2D0B-4D29-90ED-56F1245A3A7F}"/>
              </a:ext>
            </a:extLst>
          </p:cNvPr>
          <p:cNvSpPr>
            <a:spLocks noChangeArrowheads="1"/>
          </p:cNvSpPr>
          <p:nvPr/>
        </p:nvSpPr>
        <p:spPr bwMode="auto">
          <a:xfrm>
            <a:off x="3704897" y="48776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320675" y="877888"/>
            <a:ext cx="4760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容量增量曲线及其特点</a:t>
            </a:r>
          </a:p>
        </p:txBody>
      </p:sp>
      <p:graphicFrame>
        <p:nvGraphicFramePr>
          <p:cNvPr id="15" name="对象 8">
            <a:extLst>
              <a:ext uri="{FF2B5EF4-FFF2-40B4-BE49-F238E27FC236}">
                <a16:creationId xmlns:a16="http://schemas.microsoft.com/office/drawing/2014/main" id="{40B760FC-0E9A-42C9-BC2F-6E307E42C8D1}"/>
              </a:ext>
            </a:extLst>
          </p:cNvPr>
          <p:cNvGraphicFramePr>
            <a:graphicFrameLocks noChangeAspect="1"/>
          </p:cNvGraphicFramePr>
          <p:nvPr>
            <p:extLst/>
          </p:nvPr>
        </p:nvGraphicFramePr>
        <p:xfrm>
          <a:off x="987767" y="1311351"/>
          <a:ext cx="4291340" cy="3255435"/>
        </p:xfrm>
        <a:graphic>
          <a:graphicData uri="http://schemas.openxmlformats.org/presentationml/2006/ole">
            <mc:AlternateContent xmlns:mc="http://schemas.openxmlformats.org/markup-compatibility/2006">
              <mc:Choice xmlns:v="urn:schemas-microsoft-com:vml" Requires="v">
                <p:oleObj spid="_x0000_s25622" name="Graph" r:id="rId4" imgW="3924300" imgH="2997200" progId="Origin50.Graph">
                  <p:embed/>
                </p:oleObj>
              </mc:Choice>
              <mc:Fallback>
                <p:oleObj name="Graph" r:id="rId4" imgW="3924300" imgH="2997200" progId="Origin50.Graph">
                  <p:embed/>
                  <p:pic>
                    <p:nvPicPr>
                      <p:cNvPr id="15" name="对象 8">
                        <a:extLst>
                          <a:ext uri="{FF2B5EF4-FFF2-40B4-BE49-F238E27FC236}">
                            <a16:creationId xmlns:a16="http://schemas.microsoft.com/office/drawing/2014/main" id="{40B760FC-0E9A-42C9-BC2F-6E307E42C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71" t="7336" r="10519" b="6390"/>
                      <a:stretch>
                        <a:fillRect/>
                      </a:stretch>
                    </p:blipFill>
                    <p:spPr bwMode="auto">
                      <a:xfrm>
                        <a:off x="987767" y="1311351"/>
                        <a:ext cx="4291340" cy="3255435"/>
                      </a:xfrm>
                      <a:prstGeom prst="rect">
                        <a:avLst/>
                      </a:prstGeom>
                      <a:noFill/>
                      <a:ln>
                        <a:noFill/>
                      </a:ln>
                    </p:spPr>
                  </p:pic>
                </p:oleObj>
              </mc:Fallback>
            </mc:AlternateContent>
          </a:graphicData>
        </a:graphic>
      </p:graphicFrame>
      <p:graphicFrame>
        <p:nvGraphicFramePr>
          <p:cNvPr id="16" name="对象 10">
            <a:extLst>
              <a:ext uri="{FF2B5EF4-FFF2-40B4-BE49-F238E27FC236}">
                <a16:creationId xmlns:a16="http://schemas.microsoft.com/office/drawing/2014/main" id="{41B867CC-2E74-43A1-8264-7FB6D5168DC1}"/>
              </a:ext>
            </a:extLst>
          </p:cNvPr>
          <p:cNvGraphicFramePr>
            <a:graphicFrameLocks noChangeAspect="1"/>
          </p:cNvGraphicFramePr>
          <p:nvPr>
            <p:extLst/>
          </p:nvPr>
        </p:nvGraphicFramePr>
        <p:xfrm>
          <a:off x="5751308" y="1386973"/>
          <a:ext cx="4618311" cy="3317324"/>
        </p:xfrm>
        <a:graphic>
          <a:graphicData uri="http://schemas.openxmlformats.org/presentationml/2006/ole">
            <mc:AlternateContent xmlns:mc="http://schemas.openxmlformats.org/markup-compatibility/2006">
              <mc:Choice xmlns:v="urn:schemas-microsoft-com:vml" Requires="v">
                <p:oleObj spid="_x0000_s25623" name="Graph" r:id="rId6" imgW="3924300" imgH="2997200" progId="Origin50.Graph">
                  <p:embed/>
                </p:oleObj>
              </mc:Choice>
              <mc:Fallback>
                <p:oleObj name="Graph" r:id="rId6" imgW="3924300" imgH="2997200" progId="Origin50.Graph">
                  <p:embed/>
                  <p:pic>
                    <p:nvPicPr>
                      <p:cNvPr id="16" name="对象 10">
                        <a:extLst>
                          <a:ext uri="{FF2B5EF4-FFF2-40B4-BE49-F238E27FC236}">
                            <a16:creationId xmlns:a16="http://schemas.microsoft.com/office/drawing/2014/main" id="{41B867CC-2E74-43A1-8264-7FB6D5168D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71" t="7462" r="11942" b="6531"/>
                      <a:stretch>
                        <a:fillRect/>
                      </a:stretch>
                    </p:blipFill>
                    <p:spPr bwMode="auto">
                      <a:xfrm>
                        <a:off x="5751308" y="1386973"/>
                        <a:ext cx="4618311" cy="3317324"/>
                      </a:xfrm>
                      <a:prstGeom prst="rect">
                        <a:avLst/>
                      </a:prstGeom>
                      <a:noFill/>
                      <a:ln>
                        <a:noFill/>
                      </a:ln>
                    </p:spPr>
                  </p:pic>
                </p:oleObj>
              </mc:Fallback>
            </mc:AlternateContent>
          </a:graphicData>
        </a:graphic>
      </p:graphicFrame>
      <p:sp>
        <p:nvSpPr>
          <p:cNvPr id="17" name="文本框 3">
            <a:extLst>
              <a:ext uri="{FF2B5EF4-FFF2-40B4-BE49-F238E27FC236}">
                <a16:creationId xmlns:a16="http://schemas.microsoft.com/office/drawing/2014/main" id="{6AA3C9C1-8E10-423B-843A-5D3E6FC39E89}"/>
              </a:ext>
            </a:extLst>
          </p:cNvPr>
          <p:cNvSpPr txBox="1">
            <a:spLocks noChangeArrowheads="1"/>
          </p:cNvSpPr>
          <p:nvPr/>
        </p:nvSpPr>
        <p:spPr bwMode="auto">
          <a:xfrm>
            <a:off x="532292" y="4530902"/>
            <a:ext cx="10669313" cy="222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zh-CN" altLang="en-US" sz="2400" b="1" i="0" u="none" strike="noStrike" kern="1200" cap="none" spc="0" normalizeH="0" baseline="0" noProof="0" dirty="0">
                <a:ln>
                  <a:noFill/>
                </a:ln>
                <a:solidFill>
                  <a:srgbClr val="4472C4">
                    <a:lumMod val="50000"/>
                  </a:srgbClr>
                </a:solidFill>
                <a:effectLst/>
                <a:uLnTx/>
                <a:uFillTx/>
                <a:latin typeface="黑体" panose="02010609060101010101" pitchFamily="49" charset="-122"/>
                <a:ea typeface="黑体" panose="02010609060101010101" pitchFamily="49" charset="-122"/>
                <a:cs typeface="+mn-cs"/>
              </a:rPr>
              <a:t>锂离子电池充放电过程中正负极多个相变过程相互叠加形成多个电压平台；</a:t>
            </a:r>
            <a:endParaRPr kumimoji="0" lang="en-US" altLang="zh-CN" sz="2400" b="1" i="0" u="none" strike="noStrike" kern="1200" cap="none" spc="0" normalizeH="0" baseline="0" noProof="0" dirty="0">
              <a:ln>
                <a:noFill/>
              </a:ln>
              <a:solidFill>
                <a:srgbClr val="4472C4">
                  <a:lumMod val="50000"/>
                </a:srgbClr>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zh-CN" altLang="en-US"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将</a:t>
            </a:r>
            <a:r>
              <a:rPr kumimoji="0" lang="en-US" altLang="zh-CN"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V-Q</a:t>
            </a:r>
            <a:r>
              <a:rPr kumimoji="0" lang="zh-CN" altLang="en-US"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曲线数据预处理得出</a:t>
            </a:r>
            <a:r>
              <a:rPr kumimoji="0" lang="en-US" altLang="zh-CN" sz="2400" b="1" i="0" u="none" strike="noStrike" kern="1200" cap="none" spc="0" normalizeH="0" baseline="0" noProof="0" dirty="0" err="1">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dQ</a:t>
            </a:r>
            <a:r>
              <a:rPr kumimoji="0" lang="en-US" altLang="zh-CN"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a:t>
            </a:r>
            <a:r>
              <a:rPr kumimoji="0" lang="en-US" altLang="zh-CN" sz="2400" b="1" i="0" u="none" strike="noStrike" kern="1200" cap="none" spc="0" normalizeH="0" baseline="0" noProof="0" dirty="0" err="1">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dV</a:t>
            </a:r>
            <a:r>
              <a:rPr kumimoji="0" lang="en-US" altLang="zh-CN"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-V</a:t>
            </a:r>
            <a:r>
              <a:rPr kumimoji="0" lang="zh-CN" altLang="en-US"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曲线，即为容量增量曲线（</a:t>
            </a:r>
            <a:r>
              <a:rPr kumimoji="0" lang="en-US" altLang="zh-CN"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IC</a:t>
            </a:r>
            <a:r>
              <a:rPr kumimoji="0" lang="zh-CN" altLang="en-US"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rPr>
              <a:t>曲线）</a:t>
            </a:r>
            <a:endParaRPr kumimoji="0" lang="en-US" altLang="zh-CN" sz="2400" b="1" i="0" u="none" strike="noStrike" kern="1200" cap="none" spc="0" normalizeH="0" baseline="0" noProof="0" dirty="0">
              <a:ln>
                <a:noFill/>
              </a:ln>
              <a:solidFill>
                <a:srgbClr val="70AD47">
                  <a:lumMod val="75000"/>
                </a:srgbClr>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en-US"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rPr>
              <a:t>IC</a:t>
            </a:r>
            <a:r>
              <a:rPr kumimoji="0" lang="zh-CN" altLang="en-US"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rPr>
              <a:t>曲线中每个峰对应电压曲线中的每个平台，其优点为可将</a:t>
            </a:r>
            <a:r>
              <a:rPr kumimoji="0" lang="en-US"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rPr>
              <a:t>V-Q</a:t>
            </a:r>
            <a:r>
              <a:rPr kumimoji="0" lang="zh-CN"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rPr>
              <a:t>曲线上不易</a:t>
            </a:r>
            <a:r>
              <a:rPr kumimoji="0" lang="zh-CN" altLang="en-US"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rPr>
              <a:t>观察但反应剧烈的相变过程表现出来</a:t>
            </a:r>
            <a:endParaRPr kumimoji="0" lang="en-US"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mn-cs"/>
            </a:endParaRPr>
          </a:p>
        </p:txBody>
      </p:sp>
      <p:sp>
        <p:nvSpPr>
          <p:cNvPr id="18" name="直接连接符 6">
            <a:extLst>
              <a:ext uri="{FF2B5EF4-FFF2-40B4-BE49-F238E27FC236}">
                <a16:creationId xmlns:a16="http://schemas.microsoft.com/office/drawing/2014/main" id="{AF006909-FF9B-4528-8A08-14B897B510E2}"/>
              </a:ext>
            </a:extLst>
          </p:cNvPr>
          <p:cNvSpPr>
            <a:spLocks noChangeShapeType="1"/>
          </p:cNvSpPr>
          <p:nvPr/>
        </p:nvSpPr>
        <p:spPr bwMode="auto">
          <a:xfrm>
            <a:off x="296863" y="914400"/>
            <a:ext cx="8077200"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60627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 name="Rectangle 2">
            <a:extLst>
              <a:ext uri="{FF2B5EF4-FFF2-40B4-BE49-F238E27FC236}">
                <a16:creationId xmlns:a16="http://schemas.microsoft.com/office/drawing/2014/main" id="{D549FD8B-2D0B-4D29-90ED-56F1245A3A7F}"/>
              </a:ext>
            </a:extLst>
          </p:cNvPr>
          <p:cNvSpPr>
            <a:spLocks noChangeArrowheads="1"/>
          </p:cNvSpPr>
          <p:nvPr/>
        </p:nvSpPr>
        <p:spPr bwMode="auto">
          <a:xfrm>
            <a:off x="3704897" y="48776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196470" y="1068059"/>
            <a:ext cx="5591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容量增量曲线特征参数提取与筛选</a:t>
            </a:r>
          </a:p>
        </p:txBody>
      </p:sp>
      <p:sp>
        <p:nvSpPr>
          <p:cNvPr id="13" name="文本框 5">
            <a:extLst>
              <a:ext uri="{FF2B5EF4-FFF2-40B4-BE49-F238E27FC236}">
                <a16:creationId xmlns:a16="http://schemas.microsoft.com/office/drawing/2014/main" id="{E124043A-3A4B-489A-8727-A39ADEDA74ED}"/>
              </a:ext>
            </a:extLst>
          </p:cNvPr>
          <p:cNvSpPr txBox="1">
            <a:spLocks noChangeArrowheads="1"/>
          </p:cNvSpPr>
          <p:nvPr/>
        </p:nvSpPr>
        <p:spPr bwMode="auto">
          <a:xfrm>
            <a:off x="7983758" y="1829024"/>
            <a:ext cx="204946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峰峰值</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峰面积</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峰左侧斜率</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峰右侧斜率</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峰位置</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峰峰值</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峰面积</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峰左侧斜率</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峰右侧斜率</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峰位置</a:t>
            </a:r>
            <a:endPar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
                <a:srgbClr val="C00000"/>
              </a:buClr>
              <a:buSzTx/>
              <a:buFontTx/>
              <a:buNone/>
              <a:tabLst/>
              <a:defRPr/>
            </a:pPr>
            <a:r>
              <a:rPr kumimoji="0" lang="en-US"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III</a:t>
            </a:r>
            <a:r>
              <a:rPr kumimoji="0" lang="zh-CN" altLang="zh-CN"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rPr>
              <a:t>峰面积</a:t>
            </a:r>
            <a:endParaRPr kumimoji="0" lang="zh-CN" altLang="en-US" sz="2400" b="1" i="0" u="none" strike="noStrike" kern="120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19" name="左大括号 8">
            <a:extLst>
              <a:ext uri="{FF2B5EF4-FFF2-40B4-BE49-F238E27FC236}">
                <a16:creationId xmlns:a16="http://schemas.microsoft.com/office/drawing/2014/main" id="{6004FBBA-2C28-4467-90F5-4BB6D86CF5CE}"/>
              </a:ext>
            </a:extLst>
          </p:cNvPr>
          <p:cNvSpPr>
            <a:spLocks/>
          </p:cNvSpPr>
          <p:nvPr/>
        </p:nvSpPr>
        <p:spPr bwMode="auto">
          <a:xfrm>
            <a:off x="7397970" y="2011587"/>
            <a:ext cx="609600" cy="3971925"/>
          </a:xfrm>
          <a:prstGeom prst="leftBrace">
            <a:avLst>
              <a:gd name="adj1" fmla="val 8326"/>
              <a:gd name="adj2" fmla="val 50000"/>
            </a:avLst>
          </a:prstGeom>
          <a:noFill/>
          <a:ln w="57150" algn="ctr">
            <a:solidFill>
              <a:srgbClr val="4F81BD"/>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3200" b="1" i="0" u="none" strike="noStrike" kern="0" cap="none" spc="0" normalizeH="0" baseline="0" noProof="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20" name="文本框 9">
            <a:extLst>
              <a:ext uri="{FF2B5EF4-FFF2-40B4-BE49-F238E27FC236}">
                <a16:creationId xmlns:a16="http://schemas.microsoft.com/office/drawing/2014/main" id="{FC84FF1D-ED85-4423-9E37-201DE7D88080}"/>
              </a:ext>
            </a:extLst>
          </p:cNvPr>
          <p:cNvSpPr txBox="1">
            <a:spLocks noChangeArrowheads="1"/>
          </p:cNvSpPr>
          <p:nvPr/>
        </p:nvSpPr>
        <p:spPr bwMode="auto">
          <a:xfrm>
            <a:off x="6589933" y="3224437"/>
            <a:ext cx="9921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IC</a:t>
            </a:r>
            <a:r>
              <a:rPr kumimoji="0" lang="zh-CN" altLang="en-US" sz="24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曲线中特征参数</a:t>
            </a:r>
          </a:p>
        </p:txBody>
      </p:sp>
      <p:sp>
        <p:nvSpPr>
          <p:cNvPr id="21" name="乘号 20">
            <a:extLst>
              <a:ext uri="{FF2B5EF4-FFF2-40B4-BE49-F238E27FC236}">
                <a16:creationId xmlns:a16="http://schemas.microsoft.com/office/drawing/2014/main" id="{B493A1AE-89A4-4A72-9C2C-F2F155E065FD}"/>
              </a:ext>
            </a:extLst>
          </p:cNvPr>
          <p:cNvSpPr/>
          <p:nvPr/>
        </p:nvSpPr>
        <p:spPr bwMode="gray">
          <a:xfrm>
            <a:off x="9888758" y="2270349"/>
            <a:ext cx="430212" cy="311150"/>
          </a:xfrm>
          <a:prstGeom prst="mathMultiply">
            <a:avLst/>
          </a:prstGeom>
          <a:solidFill>
            <a:srgbClr val="FF0000"/>
          </a:solidFill>
          <a:ln w="9525">
            <a:no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Arial" charset="0"/>
            </a:endParaRPr>
          </a:p>
        </p:txBody>
      </p:sp>
      <p:sp>
        <p:nvSpPr>
          <p:cNvPr id="22" name="乘号 21">
            <a:extLst>
              <a:ext uri="{FF2B5EF4-FFF2-40B4-BE49-F238E27FC236}">
                <a16:creationId xmlns:a16="http://schemas.microsoft.com/office/drawing/2014/main" id="{B2CEA580-574F-4151-B79C-284DCFC4651A}"/>
              </a:ext>
            </a:extLst>
          </p:cNvPr>
          <p:cNvSpPr/>
          <p:nvPr/>
        </p:nvSpPr>
        <p:spPr bwMode="gray">
          <a:xfrm>
            <a:off x="9888758" y="5654899"/>
            <a:ext cx="430212" cy="311150"/>
          </a:xfrm>
          <a:prstGeom prst="mathMultiply">
            <a:avLst/>
          </a:prstGeom>
          <a:solidFill>
            <a:srgbClr val="FF0000"/>
          </a:solidFill>
          <a:ln w="9525">
            <a:no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Arial" charset="0"/>
            </a:endParaRPr>
          </a:p>
        </p:txBody>
      </p:sp>
      <p:sp>
        <p:nvSpPr>
          <p:cNvPr id="23" name="乘号 22">
            <a:extLst>
              <a:ext uri="{FF2B5EF4-FFF2-40B4-BE49-F238E27FC236}">
                <a16:creationId xmlns:a16="http://schemas.microsoft.com/office/drawing/2014/main" id="{CE39BEEA-FF59-4076-9FF9-459BBDF18686}"/>
              </a:ext>
            </a:extLst>
          </p:cNvPr>
          <p:cNvSpPr/>
          <p:nvPr/>
        </p:nvSpPr>
        <p:spPr bwMode="gray">
          <a:xfrm>
            <a:off x="9888758" y="2589437"/>
            <a:ext cx="430212" cy="311150"/>
          </a:xfrm>
          <a:prstGeom prst="mathMultiply">
            <a:avLst/>
          </a:prstGeom>
          <a:solidFill>
            <a:srgbClr val="FF0000"/>
          </a:solidFill>
          <a:ln w="9525">
            <a:no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Arial" charset="0"/>
            </a:endParaRPr>
          </a:p>
        </p:txBody>
      </p:sp>
      <p:sp>
        <p:nvSpPr>
          <p:cNvPr id="24" name="乘号 23">
            <a:extLst>
              <a:ext uri="{FF2B5EF4-FFF2-40B4-BE49-F238E27FC236}">
                <a16:creationId xmlns:a16="http://schemas.microsoft.com/office/drawing/2014/main" id="{3E14413A-5CCF-49C9-BAFC-374FDF59D42E}"/>
              </a:ext>
            </a:extLst>
          </p:cNvPr>
          <p:cNvSpPr/>
          <p:nvPr/>
        </p:nvSpPr>
        <p:spPr bwMode="gray">
          <a:xfrm>
            <a:off x="9874470" y="2997424"/>
            <a:ext cx="428625" cy="311150"/>
          </a:xfrm>
          <a:prstGeom prst="mathMultiply">
            <a:avLst/>
          </a:prstGeom>
          <a:solidFill>
            <a:srgbClr val="0070C0"/>
          </a:solidFill>
          <a:ln w="9525">
            <a:no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Arial" charset="0"/>
            </a:endParaRPr>
          </a:p>
        </p:txBody>
      </p:sp>
      <p:sp>
        <p:nvSpPr>
          <p:cNvPr id="26" name="矩形 1">
            <a:extLst>
              <a:ext uri="{FF2B5EF4-FFF2-40B4-BE49-F238E27FC236}">
                <a16:creationId xmlns:a16="http://schemas.microsoft.com/office/drawing/2014/main" id="{67AC2E3E-F859-44C3-8C4F-337132111615}"/>
              </a:ext>
            </a:extLst>
          </p:cNvPr>
          <p:cNvSpPr>
            <a:spLocks noChangeArrowheads="1"/>
          </p:cNvSpPr>
          <p:nvPr/>
        </p:nvSpPr>
        <p:spPr bwMode="auto">
          <a:xfrm>
            <a:off x="393700" y="6218004"/>
            <a:ext cx="753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002060"/>
                </a:solidFill>
                <a:effectLst/>
                <a:uLnTx/>
                <a:uFillTx/>
                <a:latin typeface="Arial Narrow" panose="020B0606020202030204" pitchFamily="34" charset="0"/>
                <a:ea typeface="黑体" panose="02010609060101010101" pitchFamily="49" charset="-122"/>
                <a:cs typeface="+mn-cs"/>
                <a:sym typeface="Arial Narrow" panose="020B0606020202030204" pitchFamily="34" charset="0"/>
              </a:rPr>
              <a:t>筛选原则：参数不依赖电池的全充全放</a:t>
            </a:r>
          </a:p>
        </p:txBody>
      </p:sp>
      <p:graphicFrame>
        <p:nvGraphicFramePr>
          <p:cNvPr id="27" name="对象 3">
            <a:extLst>
              <a:ext uri="{FF2B5EF4-FFF2-40B4-BE49-F238E27FC236}">
                <a16:creationId xmlns:a16="http://schemas.microsoft.com/office/drawing/2014/main" id="{2D02A2E4-47FD-46B8-A796-66F5EDA9ECA2}"/>
              </a:ext>
            </a:extLst>
          </p:cNvPr>
          <p:cNvGraphicFramePr>
            <a:graphicFrameLocks noChangeAspect="1"/>
          </p:cNvGraphicFramePr>
          <p:nvPr>
            <p:extLst/>
          </p:nvPr>
        </p:nvGraphicFramePr>
        <p:xfrm>
          <a:off x="842147" y="1686319"/>
          <a:ext cx="5209189" cy="4487833"/>
        </p:xfrm>
        <a:graphic>
          <a:graphicData uri="http://schemas.openxmlformats.org/presentationml/2006/ole">
            <mc:AlternateContent xmlns:mc="http://schemas.openxmlformats.org/markup-compatibility/2006">
              <mc:Choice xmlns:v="urn:schemas-microsoft-com:vml" Requires="v">
                <p:oleObj spid="_x0000_s26636" name="Graph" r:id="rId4" imgW="2939926" imgH="2250166" progId="Origin50.Graph">
                  <p:embed/>
                </p:oleObj>
              </mc:Choice>
              <mc:Fallback>
                <p:oleObj name="Graph" r:id="rId4" imgW="2939926" imgH="2250166" progId="Origin50.Graph">
                  <p:embed/>
                  <p:pic>
                    <p:nvPicPr>
                      <p:cNvPr id="27" name="对象 3">
                        <a:extLst>
                          <a:ext uri="{FF2B5EF4-FFF2-40B4-BE49-F238E27FC236}">
                            <a16:creationId xmlns:a16="http://schemas.microsoft.com/office/drawing/2014/main" id="{2D02A2E4-47FD-46B8-A796-66F5EDA9E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259" t="9390" r="12781" b="6064"/>
                      <a:stretch>
                        <a:fillRect/>
                      </a:stretch>
                    </p:blipFill>
                    <p:spPr bwMode="auto">
                      <a:xfrm>
                        <a:off x="842147" y="1686319"/>
                        <a:ext cx="5209189" cy="4487833"/>
                      </a:xfrm>
                      <a:prstGeom prst="rect">
                        <a:avLst/>
                      </a:prstGeom>
                      <a:noFill/>
                      <a:ln>
                        <a:noFill/>
                      </a:ln>
                    </p:spPr>
                  </p:pic>
                </p:oleObj>
              </mc:Fallback>
            </mc:AlternateContent>
          </a:graphicData>
        </a:graphic>
      </p:graphicFrame>
      <p:sp>
        <p:nvSpPr>
          <p:cNvPr id="28" name="乘号 27">
            <a:extLst>
              <a:ext uri="{FF2B5EF4-FFF2-40B4-BE49-F238E27FC236}">
                <a16:creationId xmlns:a16="http://schemas.microsoft.com/office/drawing/2014/main" id="{2953FBDA-9448-4109-A337-8AACDAF5D4F7}"/>
              </a:ext>
            </a:extLst>
          </p:cNvPr>
          <p:cNvSpPr/>
          <p:nvPr/>
        </p:nvSpPr>
        <p:spPr bwMode="gray">
          <a:xfrm>
            <a:off x="9872883" y="3408587"/>
            <a:ext cx="430212" cy="311150"/>
          </a:xfrm>
          <a:prstGeom prst="mathMultiply">
            <a:avLst/>
          </a:prstGeom>
          <a:solidFill>
            <a:srgbClr val="AC4744">
              <a:lumMod val="40000"/>
              <a:lumOff val="60000"/>
            </a:srgbClr>
          </a:solidFill>
          <a:ln w="9525">
            <a:solidFill>
              <a:srgbClr val="0070C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Arial" charset="0"/>
            </a:endParaRPr>
          </a:p>
        </p:txBody>
      </p:sp>
    </p:spTree>
    <p:extLst>
      <p:ext uri="{BB962C8B-B14F-4D97-AF65-F5344CB8AC3E}">
        <p14:creationId xmlns:p14="http://schemas.microsoft.com/office/powerpoint/2010/main" val="351459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82F4DFCF-9D4A-4BED-8B19-0F095B85543E}"/>
              </a:ext>
            </a:extLst>
          </p:cNvPr>
          <p:cNvSpPr txBox="1">
            <a:spLocks/>
          </p:cNvSpPr>
          <p:nvPr/>
        </p:nvSpPr>
        <p:spPr bwMode="auto">
          <a:xfrm>
            <a:off x="606384" y="199375"/>
            <a:ext cx="8041076"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32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itchFamily="34" charset="-122"/>
                <a:cs typeface="Arial" pitchFamily="34" charset="0"/>
              </a:rPr>
              <a:t>电池管理系统基本功能</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endParaRPr>
          </a:p>
        </p:txBody>
      </p:sp>
      <p:graphicFrame>
        <p:nvGraphicFramePr>
          <p:cNvPr id="4" name="图示 3"/>
          <p:cNvGraphicFramePr/>
          <p:nvPr>
            <p:extLst>
              <p:ext uri="{D42A27DB-BD31-4B8C-83A1-F6EECF244321}">
                <p14:modId xmlns:p14="http://schemas.microsoft.com/office/powerpoint/2010/main" val="2915020847"/>
              </p:ext>
            </p:extLst>
          </p:nvPr>
        </p:nvGraphicFramePr>
        <p:xfrm>
          <a:off x="903843" y="8859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右箭头 6"/>
          <p:cNvSpPr/>
          <p:nvPr/>
        </p:nvSpPr>
        <p:spPr>
          <a:xfrm>
            <a:off x="9111672" y="1745672"/>
            <a:ext cx="380010" cy="285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9571511" y="1140030"/>
            <a:ext cx="855023" cy="1484417"/>
          </a:xfrm>
          <a:prstGeom prst="roundRect">
            <a:avLst/>
          </a:prstGeom>
          <a:solidFill>
            <a:srgbClr val="99CC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BMS</a:t>
            </a:r>
            <a:r>
              <a:rPr lang="zh-CN" altLang="en-US" dirty="0" smtClean="0">
                <a:solidFill>
                  <a:srgbClr val="FF0000"/>
                </a:solidFill>
              </a:rPr>
              <a:t>核心算法</a:t>
            </a:r>
            <a:endParaRPr lang="zh-CN" altLang="en-US" dirty="0">
              <a:solidFill>
                <a:srgbClr val="FF0000"/>
              </a:solidFill>
            </a:endParaRPr>
          </a:p>
        </p:txBody>
      </p:sp>
    </p:spTree>
    <p:extLst>
      <p:ext uri="{BB962C8B-B14F-4D97-AF65-F5344CB8AC3E}">
        <p14:creationId xmlns:p14="http://schemas.microsoft.com/office/powerpoint/2010/main" val="3086909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 name="Rectangle 2">
            <a:extLst>
              <a:ext uri="{FF2B5EF4-FFF2-40B4-BE49-F238E27FC236}">
                <a16:creationId xmlns:a16="http://schemas.microsoft.com/office/drawing/2014/main" id="{D549FD8B-2D0B-4D29-90ED-56F1245A3A7F}"/>
              </a:ext>
            </a:extLst>
          </p:cNvPr>
          <p:cNvSpPr>
            <a:spLocks noChangeArrowheads="1"/>
          </p:cNvSpPr>
          <p:nvPr/>
        </p:nvSpPr>
        <p:spPr bwMode="auto">
          <a:xfrm>
            <a:off x="3704897" y="48776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217680" y="1047543"/>
            <a:ext cx="7686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数据的多重共线性检验</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皮尔逊相关系数检验</a:t>
            </a:r>
          </a:p>
        </p:txBody>
      </p:sp>
      <p:graphicFrame>
        <p:nvGraphicFramePr>
          <p:cNvPr id="25" name="表格 24">
            <a:extLst>
              <a:ext uri="{FF2B5EF4-FFF2-40B4-BE49-F238E27FC236}">
                <a16:creationId xmlns:a16="http://schemas.microsoft.com/office/drawing/2014/main" id="{B3CBC8F4-3590-44F2-9953-3648D133AB00}"/>
              </a:ext>
            </a:extLst>
          </p:cNvPr>
          <p:cNvGraphicFramePr>
            <a:graphicFrameLocks noGrp="1"/>
          </p:cNvGraphicFramePr>
          <p:nvPr>
            <p:extLst/>
          </p:nvPr>
        </p:nvGraphicFramePr>
        <p:xfrm>
          <a:off x="1139225" y="2686360"/>
          <a:ext cx="7191374" cy="3176588"/>
        </p:xfrm>
        <a:graphic>
          <a:graphicData uri="http://schemas.openxmlformats.org/drawingml/2006/table">
            <a:tbl>
              <a:tblPr firstRow="1" firstCol="1" bandRow="1"/>
              <a:tblGrid>
                <a:gridCol w="1012601">
                  <a:extLst>
                    <a:ext uri="{9D8B030D-6E8A-4147-A177-3AD203B41FA5}">
                      <a16:colId xmlns:a16="http://schemas.microsoft.com/office/drawing/2014/main" val="20000"/>
                    </a:ext>
                  </a:extLst>
                </a:gridCol>
                <a:gridCol w="1012601">
                  <a:extLst>
                    <a:ext uri="{9D8B030D-6E8A-4147-A177-3AD203B41FA5}">
                      <a16:colId xmlns:a16="http://schemas.microsoft.com/office/drawing/2014/main" val="20001"/>
                    </a:ext>
                  </a:extLst>
                </a:gridCol>
                <a:gridCol w="1115768">
                  <a:extLst>
                    <a:ext uri="{9D8B030D-6E8A-4147-A177-3AD203B41FA5}">
                      <a16:colId xmlns:a16="http://schemas.microsoft.com/office/drawing/2014/main" val="20002"/>
                    </a:ext>
                  </a:extLst>
                </a:gridCol>
                <a:gridCol w="1012601">
                  <a:extLst>
                    <a:ext uri="{9D8B030D-6E8A-4147-A177-3AD203B41FA5}">
                      <a16:colId xmlns:a16="http://schemas.microsoft.com/office/drawing/2014/main" val="20003"/>
                    </a:ext>
                  </a:extLst>
                </a:gridCol>
                <a:gridCol w="1012601">
                  <a:extLst>
                    <a:ext uri="{9D8B030D-6E8A-4147-A177-3AD203B41FA5}">
                      <a16:colId xmlns:a16="http://schemas.microsoft.com/office/drawing/2014/main" val="20004"/>
                    </a:ext>
                  </a:extLst>
                </a:gridCol>
                <a:gridCol w="1012601">
                  <a:extLst>
                    <a:ext uri="{9D8B030D-6E8A-4147-A177-3AD203B41FA5}">
                      <a16:colId xmlns:a16="http://schemas.microsoft.com/office/drawing/2014/main" val="20005"/>
                    </a:ext>
                  </a:extLst>
                </a:gridCol>
                <a:gridCol w="1012601">
                  <a:extLst>
                    <a:ext uri="{9D8B030D-6E8A-4147-A177-3AD203B41FA5}">
                      <a16:colId xmlns:a16="http://schemas.microsoft.com/office/drawing/2014/main" val="20006"/>
                    </a:ext>
                  </a:extLst>
                </a:gridCol>
              </a:tblGrid>
              <a:tr h="487785">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endParaRPr lang="zh-CN" sz="1600" kern="100">
                        <a:effectLst/>
                        <a:latin typeface="等线" panose="02010600030101010101" pitchFamily="2" charset="-122"/>
                        <a:ea typeface="等线" panose="02010600030101010101" pitchFamily="2" charset="-122"/>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a:t>
                      </a:r>
                      <a:r>
                        <a:rPr lang="zh-CN" sz="1600" kern="0" dirty="0">
                          <a:effectLst/>
                        </a:rPr>
                        <a:t>峰高度</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II</a:t>
                      </a:r>
                      <a:r>
                        <a:rPr lang="zh-CN" sz="1600" kern="0" dirty="0">
                          <a:effectLst/>
                        </a:rPr>
                        <a:t>峰高度</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II</a:t>
                      </a:r>
                      <a:r>
                        <a:rPr lang="zh-CN" sz="1600" kern="0" dirty="0">
                          <a:effectLst/>
                        </a:rPr>
                        <a:t>峰面积</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峰位置</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峰左斜率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峰右斜率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61255">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a:t>
                      </a:r>
                      <a:r>
                        <a:rPr lang="zh-CN" sz="1600" kern="0">
                          <a:effectLst/>
                        </a:rPr>
                        <a:t>峰高度</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1.000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0.944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0.096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-0.781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0.918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-0.883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17326">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II</a:t>
                      </a:r>
                      <a:r>
                        <a:rPr lang="zh-CN" sz="1600" kern="0" dirty="0">
                          <a:effectLst/>
                        </a:rPr>
                        <a:t>峰高度</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0.944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1.000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0.181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-0.793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0.967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-0.914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17326">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峰面积</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0.096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0.181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1.000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-0.274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0.103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0.179</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17326">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峰位置</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-0.781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-0.793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-0.274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1.000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-0.776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0.682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87785">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峰左斜率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0.918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0.967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0.103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-0.776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1.000</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-0.869</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87785">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峰右斜率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-0.883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-0.914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0.179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0.682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-0.869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1.000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3" marR="6858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29" name="椭圆 28">
            <a:extLst>
              <a:ext uri="{FF2B5EF4-FFF2-40B4-BE49-F238E27FC236}">
                <a16:creationId xmlns:a16="http://schemas.microsoft.com/office/drawing/2014/main" id="{41B1D35A-9870-44B5-A1BC-3AB8E3F3792E}"/>
              </a:ext>
            </a:extLst>
          </p:cNvPr>
          <p:cNvSpPr/>
          <p:nvPr/>
        </p:nvSpPr>
        <p:spPr bwMode="gray">
          <a:xfrm>
            <a:off x="3290559" y="3256420"/>
            <a:ext cx="828675" cy="371475"/>
          </a:xfrm>
          <a:prstGeom prst="ellipse">
            <a:avLst/>
          </a:prstGeom>
          <a:noFill/>
          <a:ln w="19050">
            <a:solidFill>
              <a:srgbClr val="FF000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80808"/>
              </a:solidFill>
              <a:effectLst/>
              <a:uLnTx/>
              <a:uFillTx/>
              <a:latin typeface="Calibri" panose="020F0502020204030204" pitchFamily="34" charset="0"/>
              <a:ea typeface="宋体" panose="02010600030101010101" pitchFamily="2" charset="-122"/>
              <a:cs typeface="Arial" charset="0"/>
            </a:endParaRPr>
          </a:p>
        </p:txBody>
      </p:sp>
      <p:sp>
        <p:nvSpPr>
          <p:cNvPr id="30" name="椭圆 29">
            <a:extLst>
              <a:ext uri="{FF2B5EF4-FFF2-40B4-BE49-F238E27FC236}">
                <a16:creationId xmlns:a16="http://schemas.microsoft.com/office/drawing/2014/main" id="{DB9F7BA0-F592-42E1-89CF-F87174B3D4D3}"/>
              </a:ext>
            </a:extLst>
          </p:cNvPr>
          <p:cNvSpPr/>
          <p:nvPr/>
        </p:nvSpPr>
        <p:spPr bwMode="gray">
          <a:xfrm>
            <a:off x="2232025" y="4958209"/>
            <a:ext cx="828675" cy="371475"/>
          </a:xfrm>
          <a:prstGeom prst="ellipse">
            <a:avLst/>
          </a:prstGeom>
          <a:noFill/>
          <a:ln w="19050">
            <a:solidFill>
              <a:srgbClr val="FF000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80808"/>
              </a:solidFill>
              <a:effectLst/>
              <a:uLnTx/>
              <a:uFillTx/>
              <a:latin typeface="Calibri" panose="020F0502020204030204" pitchFamily="34" charset="0"/>
              <a:ea typeface="宋体" panose="02010600030101010101" pitchFamily="2" charset="-122"/>
              <a:cs typeface="Arial" charset="0"/>
            </a:endParaRPr>
          </a:p>
        </p:txBody>
      </p:sp>
      <p:sp>
        <p:nvSpPr>
          <p:cNvPr id="31" name="椭圆 30">
            <a:extLst>
              <a:ext uri="{FF2B5EF4-FFF2-40B4-BE49-F238E27FC236}">
                <a16:creationId xmlns:a16="http://schemas.microsoft.com/office/drawing/2014/main" id="{4C5AF3FD-9856-46CA-91CB-E9DFEB2C1AEE}"/>
              </a:ext>
            </a:extLst>
          </p:cNvPr>
          <p:cNvSpPr/>
          <p:nvPr/>
        </p:nvSpPr>
        <p:spPr bwMode="gray">
          <a:xfrm>
            <a:off x="2232025" y="3652398"/>
            <a:ext cx="828675" cy="371475"/>
          </a:xfrm>
          <a:prstGeom prst="ellipse">
            <a:avLst/>
          </a:prstGeom>
          <a:noFill/>
          <a:ln w="19050">
            <a:solidFill>
              <a:srgbClr val="FF000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80808"/>
              </a:solidFill>
              <a:effectLst/>
              <a:uLnTx/>
              <a:uFillTx/>
              <a:latin typeface="Calibri" panose="020F0502020204030204" pitchFamily="34" charset="0"/>
              <a:ea typeface="宋体" panose="02010600030101010101" pitchFamily="2" charset="-122"/>
              <a:cs typeface="Arial" charset="0"/>
            </a:endParaRPr>
          </a:p>
        </p:txBody>
      </p:sp>
      <p:sp>
        <p:nvSpPr>
          <p:cNvPr id="32" name="椭圆 31">
            <a:extLst>
              <a:ext uri="{FF2B5EF4-FFF2-40B4-BE49-F238E27FC236}">
                <a16:creationId xmlns:a16="http://schemas.microsoft.com/office/drawing/2014/main" id="{33B33099-B6E1-4AF6-8E0F-4F95C7B58AE8}"/>
              </a:ext>
            </a:extLst>
          </p:cNvPr>
          <p:cNvSpPr/>
          <p:nvPr/>
        </p:nvSpPr>
        <p:spPr bwMode="gray">
          <a:xfrm>
            <a:off x="3290559" y="5446713"/>
            <a:ext cx="828675" cy="371475"/>
          </a:xfrm>
          <a:prstGeom prst="ellipse">
            <a:avLst/>
          </a:prstGeom>
          <a:noFill/>
          <a:ln w="19050">
            <a:solidFill>
              <a:srgbClr val="FF000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80808"/>
              </a:solidFill>
              <a:effectLst/>
              <a:uLnTx/>
              <a:uFillTx/>
              <a:latin typeface="Calibri" panose="020F0502020204030204" pitchFamily="34" charset="0"/>
              <a:ea typeface="宋体" panose="02010600030101010101" pitchFamily="2" charset="-122"/>
              <a:cs typeface="Arial" charset="0"/>
            </a:endParaRPr>
          </a:p>
        </p:txBody>
      </p:sp>
      <p:sp>
        <p:nvSpPr>
          <p:cNvPr id="33" name="文本框 17">
            <a:extLst>
              <a:ext uri="{FF2B5EF4-FFF2-40B4-BE49-F238E27FC236}">
                <a16:creationId xmlns:a16="http://schemas.microsoft.com/office/drawing/2014/main" id="{9AE54C76-849E-4DB9-A904-0DD8936F5C0D}"/>
              </a:ext>
            </a:extLst>
          </p:cNvPr>
          <p:cNvSpPr txBox="1">
            <a:spLocks noChangeArrowheads="1"/>
          </p:cNvSpPr>
          <p:nvPr/>
        </p:nvSpPr>
        <p:spPr bwMode="auto">
          <a:xfrm>
            <a:off x="557213" y="6153150"/>
            <a:ext cx="877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zh-CN" altLang="en-US" sz="24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共线性问题严重，回归方法选择 主成分回归（</a:t>
            </a:r>
            <a:r>
              <a:rPr kumimoji="0" lang="en-US" altLang="zh-CN" sz="24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PCR</a:t>
            </a:r>
            <a:r>
              <a:rPr kumimoji="0" lang="zh-CN" altLang="en-US" sz="24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mn-cs"/>
              </a:rPr>
              <a:t>）</a:t>
            </a:r>
          </a:p>
        </p:txBody>
      </p:sp>
      <p:sp>
        <p:nvSpPr>
          <p:cNvPr id="34" name="直接连接符 6">
            <a:extLst>
              <a:ext uri="{FF2B5EF4-FFF2-40B4-BE49-F238E27FC236}">
                <a16:creationId xmlns:a16="http://schemas.microsoft.com/office/drawing/2014/main" id="{ADB3A1DD-F97F-4363-94F2-7FF5A5DCCE84}"/>
              </a:ext>
            </a:extLst>
          </p:cNvPr>
          <p:cNvSpPr>
            <a:spLocks noChangeShapeType="1"/>
          </p:cNvSpPr>
          <p:nvPr/>
        </p:nvSpPr>
        <p:spPr bwMode="auto">
          <a:xfrm>
            <a:off x="296863" y="914400"/>
            <a:ext cx="8077200"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5" name="矩形 2">
            <a:extLst>
              <a:ext uri="{FF2B5EF4-FFF2-40B4-BE49-F238E27FC236}">
                <a16:creationId xmlns:a16="http://schemas.microsoft.com/office/drawing/2014/main" id="{89A59A46-2DF1-4469-A8BF-7CF18249C840}"/>
              </a:ext>
            </a:extLst>
          </p:cNvPr>
          <p:cNvSpPr>
            <a:spLocks noChangeArrowheads="1"/>
          </p:cNvSpPr>
          <p:nvPr/>
        </p:nvSpPr>
        <p:spPr bwMode="auto">
          <a:xfrm>
            <a:off x="249564" y="1724641"/>
            <a:ext cx="10738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Ø"/>
              <a:tabLst/>
              <a:defRPr/>
            </a:pP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多重共线性（</a:t>
            </a:r>
            <a:r>
              <a:rPr kumimoji="0" lang="en-US"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Multicollinearity</a:t>
            </a: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）是指线性回归模型中的</a:t>
            </a: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各</a:t>
            </a: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解释变量之间由于存在高度的相关关系而使模型估计失真或难以估计准确</a:t>
            </a: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宋体" panose="02010600030101010101" pitchFamily="2" charset="-122"/>
              </a:rPr>
              <a:t>。</a:t>
            </a:r>
          </a:p>
        </p:txBody>
      </p:sp>
    </p:spTree>
    <p:extLst>
      <p:ext uri="{BB962C8B-B14F-4D97-AF65-F5344CB8AC3E}">
        <p14:creationId xmlns:p14="http://schemas.microsoft.com/office/powerpoint/2010/main" val="46777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217680" y="1047543"/>
            <a:ext cx="7686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主成分回归的步骤和原理</a:t>
            </a:r>
          </a:p>
        </p:txBody>
      </p:sp>
      <p:sp>
        <p:nvSpPr>
          <p:cNvPr id="34" name="直接连接符 6">
            <a:extLst>
              <a:ext uri="{FF2B5EF4-FFF2-40B4-BE49-F238E27FC236}">
                <a16:creationId xmlns:a16="http://schemas.microsoft.com/office/drawing/2014/main" id="{ADB3A1DD-F97F-4363-94F2-7FF5A5DCCE84}"/>
              </a:ext>
            </a:extLst>
          </p:cNvPr>
          <p:cNvSpPr>
            <a:spLocks noChangeShapeType="1"/>
          </p:cNvSpPr>
          <p:nvPr/>
        </p:nvSpPr>
        <p:spPr bwMode="auto">
          <a:xfrm>
            <a:off x="296863" y="914400"/>
            <a:ext cx="8077200"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7" name="文本框 1">
            <a:extLst>
              <a:ext uri="{FF2B5EF4-FFF2-40B4-BE49-F238E27FC236}">
                <a16:creationId xmlns:a16="http://schemas.microsoft.com/office/drawing/2014/main" id="{CF7D3820-E790-4EB1-9648-08C4FD283BD7}"/>
              </a:ext>
            </a:extLst>
          </p:cNvPr>
          <p:cNvSpPr txBox="1">
            <a:spLocks noChangeArrowheads="1"/>
          </p:cNvSpPr>
          <p:nvPr/>
        </p:nvSpPr>
        <p:spPr bwMode="auto">
          <a:xfrm>
            <a:off x="5785262" y="5470279"/>
            <a:ext cx="4478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其中，</a:t>
            </a:r>
            <a:r>
              <a:rPr kumimoji="1" lang="en-US" altLang="zh-CN" sz="2400" b="0" i="1"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x</a:t>
            </a:r>
            <a:r>
              <a:rPr kumimoji="1" lang="en-US" altLang="zh-CN" sz="2400" b="0" i="1"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a:t>
            </a:r>
            <a:r>
              <a:rPr kumimoji="1" lang="en-US" altLang="zh-CN" sz="2400" b="0" i="1"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-x</a:t>
            </a:r>
            <a:r>
              <a:rPr kumimoji="1" lang="en-US" altLang="zh-CN" sz="2400" b="0" i="1"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分别表示</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峰高度、</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峰高度、</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峰面积、</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峰位置、</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峰左斜率、</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II</a:t>
            </a:r>
            <a:r>
              <a:rPr kumimoji="0" lang="zh-CN"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峰右斜率</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9" name="文本框 1">
            <a:extLst>
              <a:ext uri="{FF2B5EF4-FFF2-40B4-BE49-F238E27FC236}">
                <a16:creationId xmlns:a16="http://schemas.microsoft.com/office/drawing/2014/main" id="{019ED279-E875-43C3-B51E-F5C6CAD256DE}"/>
              </a:ext>
            </a:extLst>
          </p:cNvPr>
          <p:cNvSpPr txBox="1">
            <a:spLocks noChangeArrowheads="1"/>
          </p:cNvSpPr>
          <p:nvPr/>
        </p:nvSpPr>
        <p:spPr bwMode="auto">
          <a:xfrm>
            <a:off x="456107" y="2219044"/>
            <a:ext cx="1684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主成分回归</a:t>
            </a:r>
          </a:p>
        </p:txBody>
      </p:sp>
      <p:sp>
        <p:nvSpPr>
          <p:cNvPr id="20" name="左大括号 19">
            <a:extLst>
              <a:ext uri="{FF2B5EF4-FFF2-40B4-BE49-F238E27FC236}">
                <a16:creationId xmlns:a16="http://schemas.microsoft.com/office/drawing/2014/main" id="{BF155EF0-0448-431B-804E-AE2BE9675DB3}"/>
              </a:ext>
            </a:extLst>
          </p:cNvPr>
          <p:cNvSpPr/>
          <p:nvPr/>
        </p:nvSpPr>
        <p:spPr>
          <a:xfrm>
            <a:off x="1849931" y="1952453"/>
            <a:ext cx="142875" cy="977902"/>
          </a:xfrm>
          <a:prstGeom prst="leftBrace">
            <a:avLst/>
          </a:prstGeom>
          <a:noFill/>
          <a:ln w="28575" cap="flat" cmpd="sng" algn="ctr">
            <a:solidFill>
              <a:srgbClr val="4F81BD">
                <a:shade val="95000"/>
                <a:satMod val="105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Calibri"/>
              <a:ea typeface="宋体"/>
              <a:cs typeface="+mn-cs"/>
            </a:endParaRPr>
          </a:p>
        </p:txBody>
      </p:sp>
      <p:sp>
        <p:nvSpPr>
          <p:cNvPr id="21" name="文本框 3">
            <a:extLst>
              <a:ext uri="{FF2B5EF4-FFF2-40B4-BE49-F238E27FC236}">
                <a16:creationId xmlns:a16="http://schemas.microsoft.com/office/drawing/2014/main" id="{31A915A8-C311-494E-BE83-4B8574AED377}"/>
              </a:ext>
            </a:extLst>
          </p:cNvPr>
          <p:cNvSpPr txBox="1">
            <a:spLocks noChangeArrowheads="1"/>
          </p:cNvSpPr>
          <p:nvPr/>
        </p:nvSpPr>
        <p:spPr bwMode="auto">
          <a:xfrm>
            <a:off x="1992807" y="1890431"/>
            <a:ext cx="2520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主成分分析（</a:t>
            </a:r>
            <a:r>
              <a:rPr kumimoji="0" lang="en-US" altLang="zh-CN"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PCA</a:t>
            </a:r>
            <a:r>
              <a:rPr kumimoji="0" lang="zh-CN" alt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a:t>
            </a:r>
          </a:p>
        </p:txBody>
      </p:sp>
      <p:sp>
        <p:nvSpPr>
          <p:cNvPr id="22" name="文本框 4">
            <a:extLst>
              <a:ext uri="{FF2B5EF4-FFF2-40B4-BE49-F238E27FC236}">
                <a16:creationId xmlns:a16="http://schemas.microsoft.com/office/drawing/2014/main" id="{2798756F-8267-4AF1-BCAA-D431950A6DD5}"/>
              </a:ext>
            </a:extLst>
          </p:cNvPr>
          <p:cNvSpPr txBox="1">
            <a:spLocks noChangeArrowheads="1"/>
          </p:cNvSpPr>
          <p:nvPr/>
        </p:nvSpPr>
        <p:spPr bwMode="auto">
          <a:xfrm>
            <a:off x="1992807" y="2624899"/>
            <a:ext cx="1873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最小二乘回归</a:t>
            </a:r>
          </a:p>
        </p:txBody>
      </p:sp>
      <p:pic>
        <p:nvPicPr>
          <p:cNvPr id="23" name="图片 5">
            <a:extLst>
              <a:ext uri="{FF2B5EF4-FFF2-40B4-BE49-F238E27FC236}">
                <a16:creationId xmlns:a16="http://schemas.microsoft.com/office/drawing/2014/main" id="{43B6C467-EF99-4E50-B19A-ED70F0CCCC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3743418"/>
            <a:ext cx="4517099" cy="311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6">
            <a:extLst>
              <a:ext uri="{FF2B5EF4-FFF2-40B4-BE49-F238E27FC236}">
                <a16:creationId xmlns:a16="http://schemas.microsoft.com/office/drawing/2014/main" id="{95978EA3-F7F1-4F00-8790-CBA883C291F3}"/>
              </a:ext>
            </a:extLst>
          </p:cNvPr>
          <p:cNvSpPr txBox="1">
            <a:spLocks noChangeArrowheads="1"/>
          </p:cNvSpPr>
          <p:nvPr/>
        </p:nvSpPr>
        <p:spPr bwMode="auto">
          <a:xfrm>
            <a:off x="1431493" y="3359648"/>
            <a:ext cx="274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主成分分析（</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PCA</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p:txBody>
      </p:sp>
      <p:graphicFrame>
        <p:nvGraphicFramePr>
          <p:cNvPr id="26" name="对象 8">
            <a:extLst>
              <a:ext uri="{FF2B5EF4-FFF2-40B4-BE49-F238E27FC236}">
                <a16:creationId xmlns:a16="http://schemas.microsoft.com/office/drawing/2014/main" id="{5537EED2-C6EC-4C5E-8746-56C2F8BCE615}"/>
              </a:ext>
            </a:extLst>
          </p:cNvPr>
          <p:cNvGraphicFramePr>
            <a:graphicFrameLocks noChangeAspect="1"/>
          </p:cNvGraphicFramePr>
          <p:nvPr>
            <p:extLst/>
          </p:nvPr>
        </p:nvGraphicFramePr>
        <p:xfrm>
          <a:off x="4712223" y="1664590"/>
          <a:ext cx="5907887" cy="346398"/>
        </p:xfrm>
        <a:graphic>
          <a:graphicData uri="http://schemas.openxmlformats.org/presentationml/2006/ole">
            <mc:AlternateContent xmlns:mc="http://schemas.openxmlformats.org/markup-compatibility/2006">
              <mc:Choice xmlns:v="urn:schemas-microsoft-com:vml" Requires="v">
                <p:oleObj spid="_x0000_s27700" name="公式" r:id="rId5" imgW="3848100" imgH="228600" progId="Equation.3">
                  <p:embed/>
                </p:oleObj>
              </mc:Choice>
              <mc:Fallback>
                <p:oleObj name="公式" r:id="rId5" imgW="3848100" imgH="228600" progId="Equation.3">
                  <p:embed/>
                  <p:pic>
                    <p:nvPicPr>
                      <p:cNvPr id="26" name="对象 8">
                        <a:extLst>
                          <a:ext uri="{FF2B5EF4-FFF2-40B4-BE49-F238E27FC236}">
                            <a16:creationId xmlns:a16="http://schemas.microsoft.com/office/drawing/2014/main" id="{5537EED2-C6EC-4C5E-8746-56C2F8BCE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2223" y="1664590"/>
                        <a:ext cx="5907887" cy="346398"/>
                      </a:xfrm>
                      <a:prstGeom prst="rect">
                        <a:avLst/>
                      </a:prstGeom>
                      <a:noFill/>
                      <a:ln>
                        <a:noFill/>
                      </a:ln>
                    </p:spPr>
                  </p:pic>
                </p:oleObj>
              </mc:Fallback>
            </mc:AlternateContent>
          </a:graphicData>
        </a:graphic>
      </p:graphicFrame>
      <p:graphicFrame>
        <p:nvGraphicFramePr>
          <p:cNvPr id="27" name="对象 11">
            <a:extLst>
              <a:ext uri="{FF2B5EF4-FFF2-40B4-BE49-F238E27FC236}">
                <a16:creationId xmlns:a16="http://schemas.microsoft.com/office/drawing/2014/main" id="{82A1272A-48A6-46A9-8EEC-830A7DFB5872}"/>
              </a:ext>
            </a:extLst>
          </p:cNvPr>
          <p:cNvGraphicFramePr>
            <a:graphicFrameLocks noChangeAspect="1"/>
          </p:cNvGraphicFramePr>
          <p:nvPr>
            <p:extLst/>
          </p:nvPr>
        </p:nvGraphicFramePr>
        <p:xfrm>
          <a:off x="4725665" y="2110965"/>
          <a:ext cx="6066655" cy="400105"/>
        </p:xfrm>
        <a:graphic>
          <a:graphicData uri="http://schemas.openxmlformats.org/presentationml/2006/ole">
            <mc:AlternateContent xmlns:mc="http://schemas.openxmlformats.org/markup-compatibility/2006">
              <mc:Choice xmlns:v="urn:schemas-microsoft-com:vml" Requires="v">
                <p:oleObj spid="_x0000_s27701" name="公式" r:id="rId7" imgW="3987800" imgH="228600" progId="Equation.3">
                  <p:embed/>
                </p:oleObj>
              </mc:Choice>
              <mc:Fallback>
                <p:oleObj name="公式" r:id="rId7" imgW="3987800" imgH="228600" progId="Equation.3">
                  <p:embed/>
                  <p:pic>
                    <p:nvPicPr>
                      <p:cNvPr id="27" name="对象 11">
                        <a:extLst>
                          <a:ext uri="{FF2B5EF4-FFF2-40B4-BE49-F238E27FC236}">
                            <a16:creationId xmlns:a16="http://schemas.microsoft.com/office/drawing/2014/main" id="{82A1272A-48A6-46A9-8EEC-830A7DFB58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665" y="2110965"/>
                        <a:ext cx="6066655" cy="400105"/>
                      </a:xfrm>
                      <a:prstGeom prst="rect">
                        <a:avLst/>
                      </a:prstGeom>
                      <a:noFill/>
                      <a:ln>
                        <a:noFill/>
                      </a:ln>
                    </p:spPr>
                  </p:pic>
                </p:oleObj>
              </mc:Fallback>
            </mc:AlternateContent>
          </a:graphicData>
        </a:graphic>
      </p:graphicFrame>
      <p:graphicFrame>
        <p:nvGraphicFramePr>
          <p:cNvPr id="28" name="对象 13">
            <a:extLst>
              <a:ext uri="{FF2B5EF4-FFF2-40B4-BE49-F238E27FC236}">
                <a16:creationId xmlns:a16="http://schemas.microsoft.com/office/drawing/2014/main" id="{A07309A2-D1EB-457B-89A8-C7E775E8F22B}"/>
              </a:ext>
            </a:extLst>
          </p:cNvPr>
          <p:cNvGraphicFramePr>
            <a:graphicFrameLocks noChangeAspect="1"/>
          </p:cNvGraphicFramePr>
          <p:nvPr>
            <p:extLst/>
          </p:nvPr>
        </p:nvGraphicFramePr>
        <p:xfrm>
          <a:off x="5528881" y="2612352"/>
          <a:ext cx="2495550" cy="436562"/>
        </p:xfrm>
        <a:graphic>
          <a:graphicData uri="http://schemas.openxmlformats.org/presentationml/2006/ole">
            <mc:AlternateContent xmlns:mc="http://schemas.openxmlformats.org/markup-compatibility/2006">
              <mc:Choice xmlns:v="urn:schemas-microsoft-com:vml" Requires="v">
                <p:oleObj spid="_x0000_s27702" name="公式" r:id="rId9" imgW="1435100" imgH="228600" progId="Equation.3">
                  <p:embed/>
                </p:oleObj>
              </mc:Choice>
              <mc:Fallback>
                <p:oleObj name="公式" r:id="rId9" imgW="1435100" imgH="228600" progId="Equation.3">
                  <p:embed/>
                  <p:pic>
                    <p:nvPicPr>
                      <p:cNvPr id="28" name="对象 13">
                        <a:extLst>
                          <a:ext uri="{FF2B5EF4-FFF2-40B4-BE49-F238E27FC236}">
                            <a16:creationId xmlns:a16="http://schemas.microsoft.com/office/drawing/2014/main" id="{A07309A2-D1EB-457B-89A8-C7E775E8F2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8881" y="2612352"/>
                        <a:ext cx="24955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对象 15">
            <a:extLst>
              <a:ext uri="{FF2B5EF4-FFF2-40B4-BE49-F238E27FC236}">
                <a16:creationId xmlns:a16="http://schemas.microsoft.com/office/drawing/2014/main" id="{25EC1A17-0957-4038-B6F1-4F8C806CE85B}"/>
              </a:ext>
            </a:extLst>
          </p:cNvPr>
          <p:cNvGraphicFramePr>
            <a:graphicFrameLocks noChangeAspect="1"/>
          </p:cNvGraphicFramePr>
          <p:nvPr>
            <p:extLst/>
          </p:nvPr>
        </p:nvGraphicFramePr>
        <p:xfrm>
          <a:off x="4902632" y="3832230"/>
          <a:ext cx="7024852" cy="372034"/>
        </p:xfrm>
        <a:graphic>
          <a:graphicData uri="http://schemas.openxmlformats.org/presentationml/2006/ole">
            <mc:AlternateContent xmlns:mc="http://schemas.openxmlformats.org/markup-compatibility/2006">
              <mc:Choice xmlns:v="urn:schemas-microsoft-com:vml" Requires="v">
                <p:oleObj spid="_x0000_s27703" name="公式" r:id="rId11" imgW="3822700" imgH="228600" progId="Equation.3">
                  <p:embed/>
                </p:oleObj>
              </mc:Choice>
              <mc:Fallback>
                <p:oleObj name="公式" r:id="rId11" imgW="3822700" imgH="228600" progId="Equation.3">
                  <p:embed/>
                  <p:pic>
                    <p:nvPicPr>
                      <p:cNvPr id="36" name="对象 15">
                        <a:extLst>
                          <a:ext uri="{FF2B5EF4-FFF2-40B4-BE49-F238E27FC236}">
                            <a16:creationId xmlns:a16="http://schemas.microsoft.com/office/drawing/2014/main" id="{25EC1A17-0957-4038-B6F1-4F8C806CE8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2632" y="3832230"/>
                        <a:ext cx="7024852" cy="372034"/>
                      </a:xfrm>
                      <a:prstGeom prst="rect">
                        <a:avLst/>
                      </a:prstGeom>
                      <a:noFill/>
                      <a:ln>
                        <a:noFill/>
                      </a:ln>
                    </p:spPr>
                  </p:pic>
                </p:oleObj>
              </mc:Fallback>
            </mc:AlternateContent>
          </a:graphicData>
        </a:graphic>
      </p:graphicFrame>
      <p:graphicFrame>
        <p:nvGraphicFramePr>
          <p:cNvPr id="37" name="对象 17">
            <a:extLst>
              <a:ext uri="{FF2B5EF4-FFF2-40B4-BE49-F238E27FC236}">
                <a16:creationId xmlns:a16="http://schemas.microsoft.com/office/drawing/2014/main" id="{0B6817E8-6B6A-4549-9908-EDCD2B63E3F5}"/>
              </a:ext>
            </a:extLst>
          </p:cNvPr>
          <p:cNvGraphicFramePr>
            <a:graphicFrameLocks noChangeAspect="1"/>
          </p:cNvGraphicFramePr>
          <p:nvPr>
            <p:extLst/>
          </p:nvPr>
        </p:nvGraphicFramePr>
        <p:xfrm>
          <a:off x="4939640" y="4425545"/>
          <a:ext cx="4876800" cy="803275"/>
        </p:xfrm>
        <a:graphic>
          <a:graphicData uri="http://schemas.openxmlformats.org/presentationml/2006/ole">
            <mc:AlternateContent xmlns:mc="http://schemas.openxmlformats.org/markup-compatibility/2006">
              <mc:Choice xmlns:v="urn:schemas-microsoft-com:vml" Requires="v">
                <p:oleObj spid="_x0000_s27704" name="公式" r:id="rId13" imgW="2451100" imgH="393700" progId="Equation.3">
                  <p:embed/>
                </p:oleObj>
              </mc:Choice>
              <mc:Fallback>
                <p:oleObj name="公式" r:id="rId13" imgW="2451100" imgH="393700" progId="Equation.3">
                  <p:embed/>
                  <p:pic>
                    <p:nvPicPr>
                      <p:cNvPr id="37" name="对象 17">
                        <a:extLst>
                          <a:ext uri="{FF2B5EF4-FFF2-40B4-BE49-F238E27FC236}">
                            <a16:creationId xmlns:a16="http://schemas.microsoft.com/office/drawing/2014/main" id="{0B6817E8-6B6A-4549-9908-EDCD2B63E3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9640" y="4425545"/>
                        <a:ext cx="487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左大括号 37">
            <a:extLst>
              <a:ext uri="{FF2B5EF4-FFF2-40B4-BE49-F238E27FC236}">
                <a16:creationId xmlns:a16="http://schemas.microsoft.com/office/drawing/2014/main" id="{C909E6FE-3595-478C-997B-197F07885C3F}"/>
              </a:ext>
            </a:extLst>
          </p:cNvPr>
          <p:cNvSpPr/>
          <p:nvPr/>
        </p:nvSpPr>
        <p:spPr>
          <a:xfrm>
            <a:off x="4348880" y="1767558"/>
            <a:ext cx="300279" cy="640051"/>
          </a:xfrm>
          <a:prstGeom prst="leftBrace">
            <a:avLst/>
          </a:prstGeom>
          <a:noFill/>
          <a:ln w="28575" cap="flat" cmpd="sng" algn="ctr">
            <a:solidFill>
              <a:srgbClr val="4F81BD">
                <a:shade val="95000"/>
                <a:satMod val="105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Calibri"/>
              <a:ea typeface="宋体"/>
              <a:cs typeface="+mn-cs"/>
            </a:endParaRPr>
          </a:p>
        </p:txBody>
      </p:sp>
      <p:sp>
        <p:nvSpPr>
          <p:cNvPr id="39" name="右弧形箭头 19">
            <a:extLst>
              <a:ext uri="{FF2B5EF4-FFF2-40B4-BE49-F238E27FC236}">
                <a16:creationId xmlns:a16="http://schemas.microsoft.com/office/drawing/2014/main" id="{CF68653F-38B2-461A-8C7E-E50AFA34F774}"/>
              </a:ext>
            </a:extLst>
          </p:cNvPr>
          <p:cNvSpPr/>
          <p:nvPr/>
        </p:nvSpPr>
        <p:spPr>
          <a:xfrm>
            <a:off x="10868826" y="2140476"/>
            <a:ext cx="469900" cy="671573"/>
          </a:xfrm>
          <a:prstGeom prst="curvedLef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Calibri"/>
              <a:ea typeface="宋体"/>
              <a:cs typeface="+mn-cs"/>
            </a:endParaRPr>
          </a:p>
        </p:txBody>
      </p:sp>
    </p:spTree>
    <p:extLst>
      <p:ext uri="{BB962C8B-B14F-4D97-AF65-F5344CB8AC3E}">
        <p14:creationId xmlns:p14="http://schemas.microsoft.com/office/powerpoint/2010/main" val="127234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 name="Rectangle 2">
            <a:extLst>
              <a:ext uri="{FF2B5EF4-FFF2-40B4-BE49-F238E27FC236}">
                <a16:creationId xmlns:a16="http://schemas.microsoft.com/office/drawing/2014/main" id="{117773CD-494F-4B84-930D-A0AE66A4750D}"/>
              </a:ext>
            </a:extLst>
          </p:cNvPr>
          <p:cNvSpPr>
            <a:spLocks noChangeArrowheads="1"/>
          </p:cNvSpPr>
          <p:nvPr/>
        </p:nvSpPr>
        <p:spPr bwMode="auto">
          <a:xfrm>
            <a:off x="7457089" y="37770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196470" y="905227"/>
            <a:ext cx="7686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模型误差分析</a:t>
            </a:r>
          </a:p>
        </p:txBody>
      </p:sp>
      <p:sp>
        <p:nvSpPr>
          <p:cNvPr id="29" name="文本框 3">
            <a:extLst>
              <a:ext uri="{FF2B5EF4-FFF2-40B4-BE49-F238E27FC236}">
                <a16:creationId xmlns:a16="http://schemas.microsoft.com/office/drawing/2014/main" id="{9EECB2DE-150A-43DE-8F19-7EBBD5878145}"/>
              </a:ext>
            </a:extLst>
          </p:cNvPr>
          <p:cNvSpPr txBox="1">
            <a:spLocks noChangeArrowheads="1"/>
          </p:cNvSpPr>
          <p:nvPr/>
        </p:nvSpPr>
        <p:spPr bwMode="auto">
          <a:xfrm>
            <a:off x="796621" y="5834653"/>
            <a:ext cx="9441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ü"/>
              <a:tabLst/>
              <a:defRPr/>
            </a:pPr>
            <a:r>
              <a:rPr kumimoji="0" lang="en-US"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600</a:t>
            </a: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次循环的误差如上图所示，最大误差约为</a:t>
            </a:r>
            <a:r>
              <a:rPr kumimoji="0" lang="en-US"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0.2Ah</a:t>
            </a: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，准确度较高</a:t>
            </a:r>
            <a:endParaRPr kumimoji="0" lang="en-US"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graphicFrame>
        <p:nvGraphicFramePr>
          <p:cNvPr id="31" name="对象 1">
            <a:extLst>
              <a:ext uri="{FF2B5EF4-FFF2-40B4-BE49-F238E27FC236}">
                <a16:creationId xmlns:a16="http://schemas.microsoft.com/office/drawing/2014/main" id="{17A08157-6457-4A2B-BBBC-0CA3473B714C}"/>
              </a:ext>
            </a:extLst>
          </p:cNvPr>
          <p:cNvGraphicFramePr>
            <a:graphicFrameLocks noChangeAspect="1"/>
          </p:cNvGraphicFramePr>
          <p:nvPr>
            <p:extLst/>
          </p:nvPr>
        </p:nvGraphicFramePr>
        <p:xfrm>
          <a:off x="458358" y="1495408"/>
          <a:ext cx="5209363" cy="4339245"/>
        </p:xfrm>
        <a:graphic>
          <a:graphicData uri="http://schemas.openxmlformats.org/presentationml/2006/ole">
            <mc:AlternateContent xmlns:mc="http://schemas.openxmlformats.org/markup-compatibility/2006">
              <mc:Choice xmlns:v="urn:schemas-microsoft-com:vml" Requires="v">
                <p:oleObj spid="_x0000_s28694" name="Graph" r:id="rId4" imgW="2939926" imgH="2250166" progId="Origin50.Graph">
                  <p:embed/>
                </p:oleObj>
              </mc:Choice>
              <mc:Fallback>
                <p:oleObj name="Graph" r:id="rId4" imgW="2939926" imgH="2250166" progId="Origin50.Graph">
                  <p:embed/>
                  <p:pic>
                    <p:nvPicPr>
                      <p:cNvPr id="31" name="对象 1">
                        <a:extLst>
                          <a:ext uri="{FF2B5EF4-FFF2-40B4-BE49-F238E27FC236}">
                            <a16:creationId xmlns:a16="http://schemas.microsoft.com/office/drawing/2014/main" id="{17A08157-6457-4A2B-BBBC-0CA3473B7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43" t="8148" r="12737" b="5115"/>
                      <a:stretch>
                        <a:fillRect/>
                      </a:stretch>
                    </p:blipFill>
                    <p:spPr bwMode="auto">
                      <a:xfrm>
                        <a:off x="458358" y="1495408"/>
                        <a:ext cx="5209363" cy="4339245"/>
                      </a:xfrm>
                      <a:prstGeom prst="rect">
                        <a:avLst/>
                      </a:prstGeom>
                      <a:noFill/>
                      <a:ln>
                        <a:noFill/>
                      </a:ln>
                    </p:spPr>
                  </p:pic>
                </p:oleObj>
              </mc:Fallback>
            </mc:AlternateContent>
          </a:graphicData>
        </a:graphic>
      </p:graphicFrame>
      <p:graphicFrame>
        <p:nvGraphicFramePr>
          <p:cNvPr id="32" name="对象 2">
            <a:extLst>
              <a:ext uri="{FF2B5EF4-FFF2-40B4-BE49-F238E27FC236}">
                <a16:creationId xmlns:a16="http://schemas.microsoft.com/office/drawing/2014/main" id="{5907FD2F-ED21-4D27-93F5-430A46969403}"/>
              </a:ext>
            </a:extLst>
          </p:cNvPr>
          <p:cNvGraphicFramePr>
            <a:graphicFrameLocks noChangeAspect="1"/>
          </p:cNvGraphicFramePr>
          <p:nvPr>
            <p:extLst/>
          </p:nvPr>
        </p:nvGraphicFramePr>
        <p:xfrm>
          <a:off x="6005984" y="1548015"/>
          <a:ext cx="5209363" cy="4339244"/>
        </p:xfrm>
        <a:graphic>
          <a:graphicData uri="http://schemas.openxmlformats.org/presentationml/2006/ole">
            <mc:AlternateContent xmlns:mc="http://schemas.openxmlformats.org/markup-compatibility/2006">
              <mc:Choice xmlns:v="urn:schemas-microsoft-com:vml" Requires="v">
                <p:oleObj spid="_x0000_s28695" name="Graph" r:id="rId6" imgW="3924300" imgH="2997200" progId="Origin50.Graph">
                  <p:embed/>
                </p:oleObj>
              </mc:Choice>
              <mc:Fallback>
                <p:oleObj name="Graph" r:id="rId6" imgW="3924300" imgH="2997200" progId="Origin50.Graph">
                  <p:embed/>
                  <p:pic>
                    <p:nvPicPr>
                      <p:cNvPr id="32" name="对象 2">
                        <a:extLst>
                          <a:ext uri="{FF2B5EF4-FFF2-40B4-BE49-F238E27FC236}">
                            <a16:creationId xmlns:a16="http://schemas.microsoft.com/office/drawing/2014/main" id="{5907FD2F-ED21-4D27-93F5-430A469694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666" t="7765" r="12416" b="5495"/>
                      <a:stretch>
                        <a:fillRect/>
                      </a:stretch>
                    </p:blipFill>
                    <p:spPr bwMode="auto">
                      <a:xfrm>
                        <a:off x="6005984" y="1548015"/>
                        <a:ext cx="5209363" cy="4339244"/>
                      </a:xfrm>
                      <a:prstGeom prst="rect">
                        <a:avLst/>
                      </a:prstGeom>
                      <a:noFill/>
                      <a:ln>
                        <a:noFill/>
                      </a:ln>
                    </p:spPr>
                  </p:pic>
                </p:oleObj>
              </mc:Fallback>
            </mc:AlternateContent>
          </a:graphicData>
        </a:graphic>
      </p:graphicFrame>
      <p:sp>
        <p:nvSpPr>
          <p:cNvPr id="33" name="Rectangle 14">
            <a:extLst>
              <a:ext uri="{FF2B5EF4-FFF2-40B4-BE49-F238E27FC236}">
                <a16:creationId xmlns:a16="http://schemas.microsoft.com/office/drawing/2014/main" id="{6AFB885A-0386-4712-B7A1-87A69EB368DF}"/>
              </a:ext>
            </a:extLst>
          </p:cNvPr>
          <p:cNvSpPr>
            <a:spLocks noChangeArrowheads="1"/>
          </p:cNvSpPr>
          <p:nvPr/>
        </p:nvSpPr>
        <p:spPr bwMode="auto">
          <a:xfrm>
            <a:off x="0" y="4837390"/>
            <a:ext cx="9144000" cy="0"/>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4650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基于主成分回归的电池容量估计方法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文本框 12380">
            <a:extLst>
              <a:ext uri="{FF2B5EF4-FFF2-40B4-BE49-F238E27FC236}">
                <a16:creationId xmlns:a16="http://schemas.microsoft.com/office/drawing/2014/main" id="{28EFA5EE-1682-4E99-9B08-4411293F5E7D}"/>
              </a:ext>
            </a:extLst>
          </p:cNvPr>
          <p:cNvSpPr txBox="1">
            <a:spLocks noChangeArrowheads="1"/>
          </p:cNvSpPr>
          <p:nvPr/>
        </p:nvSpPr>
        <p:spPr bwMode="auto">
          <a:xfrm>
            <a:off x="196470" y="905227"/>
            <a:ext cx="7686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与多元线性回归对比</a:t>
            </a:r>
          </a:p>
        </p:txBody>
      </p:sp>
      <p:sp>
        <p:nvSpPr>
          <p:cNvPr id="13" name="Rectangle 4">
            <a:extLst>
              <a:ext uri="{FF2B5EF4-FFF2-40B4-BE49-F238E27FC236}">
                <a16:creationId xmlns:a16="http://schemas.microsoft.com/office/drawing/2014/main" id="{DD1DFDB5-5523-4929-9419-0C0FDE08ECA2}"/>
              </a:ext>
            </a:extLst>
          </p:cNvPr>
          <p:cNvSpPr>
            <a:spLocks noChangeArrowheads="1"/>
          </p:cNvSpPr>
          <p:nvPr/>
        </p:nvSpPr>
        <p:spPr bwMode="auto">
          <a:xfrm>
            <a:off x="374650" y="3225370"/>
            <a:ext cx="74914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5" name="矩形 10">
            <a:extLst>
              <a:ext uri="{FF2B5EF4-FFF2-40B4-BE49-F238E27FC236}">
                <a16:creationId xmlns:a16="http://schemas.microsoft.com/office/drawing/2014/main" id="{044A2E20-8861-4C41-B08A-A2DFDF614E78}"/>
              </a:ext>
            </a:extLst>
          </p:cNvPr>
          <p:cNvSpPr>
            <a:spLocks noChangeArrowheads="1"/>
          </p:cNvSpPr>
          <p:nvPr/>
        </p:nvSpPr>
        <p:spPr bwMode="auto">
          <a:xfrm>
            <a:off x="534988" y="2603833"/>
            <a:ext cx="8645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宋体" panose="02010600030101010101" pitchFamily="2" charset="-122"/>
              </a:rPr>
              <a:t>25Ah</a:t>
            </a:r>
            <a:r>
              <a:rPr kumimoji="0" lang="zh-CN"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宋体" panose="02010600030101010101" pitchFamily="2" charset="-122"/>
              </a:rPr>
              <a:t>三元电池</a:t>
            </a:r>
            <a:r>
              <a:rPr kumimoji="0" lang="en-US"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宋体" panose="02010600030101010101" pitchFamily="2" charset="-122"/>
              </a:rPr>
              <a:t>IC</a:t>
            </a:r>
            <a:r>
              <a:rPr kumimoji="0" lang="zh-CN" altLang="zh-CN"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宋体" panose="02010600030101010101" pitchFamily="2" charset="-122"/>
              </a:rPr>
              <a:t>曲线各参数与最大可用容量皮尔逊相关系数</a:t>
            </a:r>
            <a:endParaRPr kumimoji="0" lang="zh-CN" altLang="en-US" sz="2400" b="1" i="0" u="none" strike="noStrike" kern="1200" cap="none" spc="0" normalizeH="0" baseline="0" noProof="0" dirty="0">
              <a:ln>
                <a:noFill/>
              </a:ln>
              <a:solidFill>
                <a:srgbClr val="ED7D31">
                  <a:lumMod val="75000"/>
                </a:srgbClr>
              </a:solidFill>
              <a:effectLst/>
              <a:uLnTx/>
              <a:uFillTx/>
              <a:latin typeface="黑体" panose="02010609060101010101" pitchFamily="49" charset="-122"/>
              <a:ea typeface="黑体" panose="02010609060101010101" pitchFamily="49" charset="-122"/>
              <a:cs typeface="宋体" panose="02010600030101010101" pitchFamily="2" charset="-122"/>
            </a:endParaRPr>
          </a:p>
        </p:txBody>
      </p:sp>
      <p:graphicFrame>
        <p:nvGraphicFramePr>
          <p:cNvPr id="16" name="表格 15">
            <a:extLst>
              <a:ext uri="{FF2B5EF4-FFF2-40B4-BE49-F238E27FC236}">
                <a16:creationId xmlns:a16="http://schemas.microsoft.com/office/drawing/2014/main" id="{52D8DF29-9027-46B4-ACA1-BB66174698CB}"/>
              </a:ext>
            </a:extLst>
          </p:cNvPr>
          <p:cNvGraphicFramePr>
            <a:graphicFrameLocks noGrp="1"/>
          </p:cNvGraphicFramePr>
          <p:nvPr>
            <p:extLst/>
          </p:nvPr>
        </p:nvGraphicFramePr>
        <p:xfrm>
          <a:off x="803275" y="3096067"/>
          <a:ext cx="7513637" cy="1487488"/>
        </p:xfrm>
        <a:graphic>
          <a:graphicData uri="http://schemas.openxmlformats.org/drawingml/2006/table">
            <a:tbl>
              <a:tblPr firstRow="1" firstCol="1" bandRow="1"/>
              <a:tblGrid>
                <a:gridCol w="1034250">
                  <a:extLst>
                    <a:ext uri="{9D8B030D-6E8A-4147-A177-3AD203B41FA5}">
                      <a16:colId xmlns:a16="http://schemas.microsoft.com/office/drawing/2014/main" val="20000"/>
                    </a:ext>
                  </a:extLst>
                </a:gridCol>
                <a:gridCol w="1034250">
                  <a:extLst>
                    <a:ext uri="{9D8B030D-6E8A-4147-A177-3AD203B41FA5}">
                      <a16:colId xmlns:a16="http://schemas.microsoft.com/office/drawing/2014/main" val="20001"/>
                    </a:ext>
                  </a:extLst>
                </a:gridCol>
                <a:gridCol w="1110862">
                  <a:extLst>
                    <a:ext uri="{9D8B030D-6E8A-4147-A177-3AD203B41FA5}">
                      <a16:colId xmlns:a16="http://schemas.microsoft.com/office/drawing/2014/main" val="20002"/>
                    </a:ext>
                  </a:extLst>
                </a:gridCol>
                <a:gridCol w="1034250">
                  <a:extLst>
                    <a:ext uri="{9D8B030D-6E8A-4147-A177-3AD203B41FA5}">
                      <a16:colId xmlns:a16="http://schemas.microsoft.com/office/drawing/2014/main" val="20003"/>
                    </a:ext>
                  </a:extLst>
                </a:gridCol>
                <a:gridCol w="1091708">
                  <a:extLst>
                    <a:ext uri="{9D8B030D-6E8A-4147-A177-3AD203B41FA5}">
                      <a16:colId xmlns:a16="http://schemas.microsoft.com/office/drawing/2014/main" val="20004"/>
                    </a:ext>
                  </a:extLst>
                </a:gridCol>
                <a:gridCol w="1110862">
                  <a:extLst>
                    <a:ext uri="{9D8B030D-6E8A-4147-A177-3AD203B41FA5}">
                      <a16:colId xmlns:a16="http://schemas.microsoft.com/office/drawing/2014/main" val="20005"/>
                    </a:ext>
                  </a:extLst>
                </a:gridCol>
                <a:gridCol w="1097455">
                  <a:extLst>
                    <a:ext uri="{9D8B030D-6E8A-4147-A177-3AD203B41FA5}">
                      <a16:colId xmlns:a16="http://schemas.microsoft.com/office/drawing/2014/main" val="20006"/>
                    </a:ext>
                  </a:extLst>
                </a:gridCol>
              </a:tblGrid>
              <a:tr h="743744">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600" kern="0" dirty="0">
                          <a:effectLst/>
                        </a:rPr>
                        <a:t>参数</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a:t>
                      </a:r>
                      <a:r>
                        <a:rPr lang="zh-CN" sz="1600" kern="0">
                          <a:effectLst/>
                        </a:rPr>
                        <a:t>峰高度</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II</a:t>
                      </a:r>
                      <a:r>
                        <a:rPr lang="zh-CN" sz="1600" kern="0" dirty="0">
                          <a:effectLst/>
                        </a:rPr>
                        <a:t>峰高度</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峰面积</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峰位置</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dirty="0">
                          <a:effectLst/>
                        </a:rPr>
                        <a:t>II</a:t>
                      </a:r>
                      <a:r>
                        <a:rPr lang="zh-CN" sz="1600" kern="0" dirty="0">
                          <a:effectLst/>
                        </a:rPr>
                        <a:t>峰左斜率</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en-US" sz="1600" kern="100">
                          <a:effectLst/>
                        </a:rPr>
                        <a:t>II</a:t>
                      </a:r>
                      <a:r>
                        <a:rPr lang="zh-CN" sz="1600" kern="0">
                          <a:effectLst/>
                        </a:rPr>
                        <a:t>峰右斜率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743744">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600" kern="0" dirty="0">
                          <a:effectLst/>
                        </a:rPr>
                        <a:t>相关系数</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0.925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0.977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a:effectLst/>
                        </a:rPr>
                        <a:t>0.217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-0.789</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0.942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600" kern="0" dirty="0">
                          <a:effectLst/>
                        </a:rPr>
                        <a:t>-0.891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91" marR="68591"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bl>
          </a:graphicData>
        </a:graphic>
      </p:graphicFrame>
      <p:sp>
        <p:nvSpPr>
          <p:cNvPr id="17" name="文本框 15">
            <a:extLst>
              <a:ext uri="{FF2B5EF4-FFF2-40B4-BE49-F238E27FC236}">
                <a16:creationId xmlns:a16="http://schemas.microsoft.com/office/drawing/2014/main" id="{7F2054FB-808F-4D95-91EF-648398164290}"/>
              </a:ext>
            </a:extLst>
          </p:cNvPr>
          <p:cNvSpPr txBox="1">
            <a:spLocks noChangeArrowheads="1"/>
          </p:cNvSpPr>
          <p:nvPr/>
        </p:nvSpPr>
        <p:spPr bwMode="auto">
          <a:xfrm>
            <a:off x="236212" y="1472907"/>
            <a:ext cx="309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  多元线性回归结果：</a:t>
            </a:r>
          </a:p>
        </p:txBody>
      </p:sp>
      <p:sp>
        <p:nvSpPr>
          <p:cNvPr id="18" name="文本框 17">
            <a:extLst>
              <a:ext uri="{FF2B5EF4-FFF2-40B4-BE49-F238E27FC236}">
                <a16:creationId xmlns:a16="http://schemas.microsoft.com/office/drawing/2014/main" id="{B043C24A-3340-49FF-9763-F768436218EF}"/>
              </a:ext>
            </a:extLst>
          </p:cNvPr>
          <p:cNvSpPr txBox="1">
            <a:spLocks noChangeArrowheads="1"/>
          </p:cNvSpPr>
          <p:nvPr/>
        </p:nvSpPr>
        <p:spPr bwMode="auto">
          <a:xfrm>
            <a:off x="430213" y="4742305"/>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主成分回归结果：</a:t>
            </a:r>
          </a:p>
        </p:txBody>
      </p:sp>
      <p:sp>
        <p:nvSpPr>
          <p:cNvPr id="19" name="椭圆 18">
            <a:extLst>
              <a:ext uri="{FF2B5EF4-FFF2-40B4-BE49-F238E27FC236}">
                <a16:creationId xmlns:a16="http://schemas.microsoft.com/office/drawing/2014/main" id="{98F14725-F699-452C-A74D-690236B187D2}"/>
              </a:ext>
            </a:extLst>
          </p:cNvPr>
          <p:cNvSpPr/>
          <p:nvPr/>
        </p:nvSpPr>
        <p:spPr bwMode="gray">
          <a:xfrm>
            <a:off x="3019425" y="3983371"/>
            <a:ext cx="831850" cy="498475"/>
          </a:xfrm>
          <a:prstGeom prst="ellipse">
            <a:avLst/>
          </a:prstGeom>
          <a:noFill/>
          <a:ln w="28575">
            <a:solidFill>
              <a:srgbClr val="FF0000"/>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
                <a:srgbClr val="000000"/>
              </a:buClr>
              <a:buSzTx/>
              <a:buFont typeface="Wingdings" pitchFamily="2" charset="2"/>
              <a:buNone/>
              <a:tabLst/>
              <a:defRPr/>
            </a:pPr>
            <a:endParaRPr kumimoji="0" lang="zh-CN" altLang="en-US" sz="1400" b="0" i="0" u="none" strike="noStrike" kern="0" cap="none" spc="0" normalizeH="0" baseline="0" noProof="0" dirty="0">
              <a:ln>
                <a:noFill/>
              </a:ln>
              <a:solidFill>
                <a:srgbClr val="080808"/>
              </a:solidFill>
              <a:effectLst/>
              <a:uLnTx/>
              <a:uFillTx/>
              <a:latin typeface="Calibri" panose="020F0502020204030204" pitchFamily="34" charset="0"/>
              <a:ea typeface="宋体" panose="02010600030101010101" pitchFamily="2" charset="-122"/>
              <a:cs typeface="Arial" charset="0"/>
            </a:endParaRPr>
          </a:p>
        </p:txBody>
      </p:sp>
      <p:cxnSp>
        <p:nvCxnSpPr>
          <p:cNvPr id="20" name="直接箭头连接符 19">
            <a:extLst>
              <a:ext uri="{FF2B5EF4-FFF2-40B4-BE49-F238E27FC236}">
                <a16:creationId xmlns:a16="http://schemas.microsoft.com/office/drawing/2014/main" id="{1D32B5C2-2E0F-45CD-BD66-54D725DD6AA8}"/>
              </a:ext>
            </a:extLst>
          </p:cNvPr>
          <p:cNvCxnSpPr/>
          <p:nvPr/>
        </p:nvCxnSpPr>
        <p:spPr bwMode="auto">
          <a:xfrm flipH="1" flipV="1">
            <a:off x="2730843" y="2553598"/>
            <a:ext cx="887413" cy="1373187"/>
          </a:xfrm>
          <a:prstGeom prst="straightConnector1">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12700" cap="flat" cmpd="sng" algn="ctr">
            <a:solidFill>
              <a:srgbClr val="FF0000"/>
            </a:solidFill>
            <a:prstDash val="solid"/>
            <a:round/>
            <a:headEnd type="none" w="med" len="med"/>
            <a:tailEnd type="triangle"/>
          </a:ln>
          <a:effectLst/>
        </p:spPr>
      </p:cxnSp>
      <p:cxnSp>
        <p:nvCxnSpPr>
          <p:cNvPr id="21" name="直接箭头连接符 20">
            <a:extLst>
              <a:ext uri="{FF2B5EF4-FFF2-40B4-BE49-F238E27FC236}">
                <a16:creationId xmlns:a16="http://schemas.microsoft.com/office/drawing/2014/main" id="{2D650583-D616-4B23-8309-C5399E541BEE}"/>
              </a:ext>
            </a:extLst>
          </p:cNvPr>
          <p:cNvCxnSpPr>
            <a:cxnSpLocks/>
          </p:cNvCxnSpPr>
          <p:nvPr/>
        </p:nvCxnSpPr>
        <p:spPr bwMode="auto">
          <a:xfrm flipH="1">
            <a:off x="2585545" y="4522180"/>
            <a:ext cx="1032711" cy="773338"/>
          </a:xfrm>
          <a:prstGeom prst="straightConnector1">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19050" cap="flat" cmpd="sng" algn="ctr">
            <a:solidFill>
              <a:srgbClr val="FF0000"/>
            </a:solidFill>
            <a:prstDash val="solid"/>
            <a:round/>
            <a:headEnd type="none" w="med" len="med"/>
            <a:tailEnd type="triangle"/>
          </a:ln>
          <a:effectLst/>
        </p:spPr>
      </p:cxnSp>
      <p:sp>
        <p:nvSpPr>
          <p:cNvPr id="22" name="文本框 3">
            <a:extLst>
              <a:ext uri="{FF2B5EF4-FFF2-40B4-BE49-F238E27FC236}">
                <a16:creationId xmlns:a16="http://schemas.microsoft.com/office/drawing/2014/main" id="{EE08A4D5-2271-4CD6-B5A7-291B1EA41A70}"/>
              </a:ext>
            </a:extLst>
          </p:cNvPr>
          <p:cNvSpPr txBox="1">
            <a:spLocks noChangeArrowheads="1"/>
          </p:cNvSpPr>
          <p:nvPr/>
        </p:nvSpPr>
        <p:spPr bwMode="auto">
          <a:xfrm>
            <a:off x="-21522" y="5628845"/>
            <a:ext cx="11882438" cy="11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50000"/>
              </a:lnSpc>
              <a:spcBef>
                <a:spcPct val="0"/>
              </a:spcBef>
              <a:spcAft>
                <a:spcPct val="0"/>
              </a:spcAft>
              <a:buClr>
                <a:srgbClr val="C00000"/>
              </a:buClr>
              <a:buSzTx/>
              <a:buFont typeface="Wingdings" panose="05000000000000000000" pitchFamily="2" charset="2"/>
              <a:buChar char="ü"/>
              <a:tabLst/>
              <a:defRPr/>
            </a:pPr>
            <a:r>
              <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多元线性回归结果不合理，模型系数正负号出现明显错误；主成分回归结果系数正负与实际情况完全对应，解释性强，在保证模型精度的情况下解决了多重共线性问题。</a:t>
            </a:r>
            <a:endParaRPr kumimoji="0" lang="en-US"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graphicFrame>
        <p:nvGraphicFramePr>
          <p:cNvPr id="24" name="对象 4">
            <a:extLst>
              <a:ext uri="{FF2B5EF4-FFF2-40B4-BE49-F238E27FC236}">
                <a16:creationId xmlns:a16="http://schemas.microsoft.com/office/drawing/2014/main" id="{7B078AA7-AAB6-4E14-9D3A-69B32AAFE780}"/>
              </a:ext>
            </a:extLst>
          </p:cNvPr>
          <p:cNvGraphicFramePr>
            <a:graphicFrameLocks noChangeAspect="1"/>
          </p:cNvGraphicFramePr>
          <p:nvPr>
            <p:extLst/>
          </p:nvPr>
        </p:nvGraphicFramePr>
        <p:xfrm>
          <a:off x="712951" y="2102831"/>
          <a:ext cx="7545388" cy="403225"/>
        </p:xfrm>
        <a:graphic>
          <a:graphicData uri="http://schemas.openxmlformats.org/presentationml/2006/ole">
            <mc:AlternateContent xmlns:mc="http://schemas.openxmlformats.org/markup-compatibility/2006">
              <mc:Choice xmlns:v="urn:schemas-microsoft-com:vml" Requires="v">
                <p:oleObj spid="_x0000_s29718" name="公式" r:id="rId4" imgW="3860800" imgH="203200" progId="Equation.3">
                  <p:embed/>
                </p:oleObj>
              </mc:Choice>
              <mc:Fallback>
                <p:oleObj name="公式" r:id="rId4" imgW="3860800" imgH="203200" progId="Equation.3">
                  <p:embed/>
                  <p:pic>
                    <p:nvPicPr>
                      <p:cNvPr id="24" name="对象 4">
                        <a:extLst>
                          <a:ext uri="{FF2B5EF4-FFF2-40B4-BE49-F238E27FC236}">
                            <a16:creationId xmlns:a16="http://schemas.microsoft.com/office/drawing/2014/main" id="{7B078AA7-AAB6-4E14-9D3A-69B32AAFE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51" y="2102831"/>
                        <a:ext cx="75453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对象 7">
            <a:extLst>
              <a:ext uri="{FF2B5EF4-FFF2-40B4-BE49-F238E27FC236}">
                <a16:creationId xmlns:a16="http://schemas.microsoft.com/office/drawing/2014/main" id="{E585D19F-292F-469A-B000-0904172BDA06}"/>
              </a:ext>
            </a:extLst>
          </p:cNvPr>
          <p:cNvGraphicFramePr>
            <a:graphicFrameLocks noChangeAspect="1"/>
          </p:cNvGraphicFramePr>
          <p:nvPr>
            <p:extLst/>
          </p:nvPr>
        </p:nvGraphicFramePr>
        <p:xfrm>
          <a:off x="712951" y="5217583"/>
          <a:ext cx="8781677" cy="417224"/>
        </p:xfrm>
        <a:graphic>
          <a:graphicData uri="http://schemas.openxmlformats.org/presentationml/2006/ole">
            <mc:AlternateContent xmlns:mc="http://schemas.openxmlformats.org/markup-compatibility/2006">
              <mc:Choice xmlns:v="urn:schemas-microsoft-com:vml" Requires="v">
                <p:oleObj spid="_x0000_s29719" name="公式" r:id="rId6" imgW="4140200" imgH="203200" progId="Equation.3">
                  <p:embed/>
                </p:oleObj>
              </mc:Choice>
              <mc:Fallback>
                <p:oleObj name="公式" r:id="rId6" imgW="4140200" imgH="203200" progId="Equation.3">
                  <p:embed/>
                  <p:pic>
                    <p:nvPicPr>
                      <p:cNvPr id="25" name="对象 7">
                        <a:extLst>
                          <a:ext uri="{FF2B5EF4-FFF2-40B4-BE49-F238E27FC236}">
                            <a16:creationId xmlns:a16="http://schemas.microsoft.com/office/drawing/2014/main" id="{E585D19F-292F-469A-B000-0904172BDA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51" y="5217583"/>
                        <a:ext cx="8781677" cy="41722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02728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基于支持向量机的电池容量估计方法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 name="文本框 12380">
            <a:extLst>
              <a:ext uri="{FF2B5EF4-FFF2-40B4-BE49-F238E27FC236}">
                <a16:creationId xmlns:a16="http://schemas.microsoft.com/office/drawing/2014/main" id="{2A415BD8-38F2-42B5-8847-F3CCD511C423}"/>
              </a:ext>
            </a:extLst>
          </p:cNvPr>
          <p:cNvSpPr txBox="1">
            <a:spLocks noChangeArrowheads="1"/>
          </p:cNvSpPr>
          <p:nvPr/>
        </p:nvSpPr>
        <p:spPr bwMode="auto">
          <a:xfrm>
            <a:off x="297410" y="1069621"/>
            <a:ext cx="628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非线性衰减电池回归方法选取</a:t>
            </a:r>
          </a:p>
        </p:txBody>
      </p:sp>
      <p:graphicFrame>
        <p:nvGraphicFramePr>
          <p:cNvPr id="29" name="对象 4">
            <a:extLst>
              <a:ext uri="{FF2B5EF4-FFF2-40B4-BE49-F238E27FC236}">
                <a16:creationId xmlns:a16="http://schemas.microsoft.com/office/drawing/2014/main" id="{262D12FC-D3A3-48A2-8E24-DBD75D1D6D26}"/>
              </a:ext>
            </a:extLst>
          </p:cNvPr>
          <p:cNvGraphicFramePr>
            <a:graphicFrameLocks noChangeAspect="1"/>
          </p:cNvGraphicFramePr>
          <p:nvPr>
            <p:extLst/>
          </p:nvPr>
        </p:nvGraphicFramePr>
        <p:xfrm>
          <a:off x="196470" y="1808483"/>
          <a:ext cx="5618163" cy="4961216"/>
        </p:xfrm>
        <a:graphic>
          <a:graphicData uri="http://schemas.openxmlformats.org/presentationml/2006/ole">
            <mc:AlternateContent xmlns:mc="http://schemas.openxmlformats.org/markup-compatibility/2006">
              <mc:Choice xmlns:v="urn:schemas-microsoft-com:vml" Requires="v">
                <p:oleObj spid="_x0000_s30732" name="Graph" r:id="rId4" imgW="3924300" imgH="2997200" progId="Origin50.Graph">
                  <p:embed/>
                </p:oleObj>
              </mc:Choice>
              <mc:Fallback>
                <p:oleObj name="Graph" r:id="rId4" imgW="3924300" imgH="2997200" progId="Origin50.Graph">
                  <p:embed/>
                  <p:pic>
                    <p:nvPicPr>
                      <p:cNvPr id="29" name="对象 4">
                        <a:extLst>
                          <a:ext uri="{FF2B5EF4-FFF2-40B4-BE49-F238E27FC236}">
                            <a16:creationId xmlns:a16="http://schemas.microsoft.com/office/drawing/2014/main" id="{262D12FC-D3A3-48A2-8E24-DBD75D1D6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41" t="6807" r="12251" b="4538"/>
                      <a:stretch>
                        <a:fillRect/>
                      </a:stretch>
                    </p:blipFill>
                    <p:spPr bwMode="auto">
                      <a:xfrm>
                        <a:off x="196470" y="1808483"/>
                        <a:ext cx="5618163" cy="4961216"/>
                      </a:xfrm>
                      <a:prstGeom prst="rect">
                        <a:avLst/>
                      </a:prstGeom>
                      <a:noFill/>
                      <a:ln>
                        <a:noFill/>
                      </a:ln>
                    </p:spPr>
                  </p:pic>
                </p:oleObj>
              </mc:Fallback>
            </mc:AlternateContent>
          </a:graphicData>
        </a:graphic>
      </p:graphicFrame>
      <p:sp>
        <p:nvSpPr>
          <p:cNvPr id="30" name="文本框 3">
            <a:extLst>
              <a:ext uri="{FF2B5EF4-FFF2-40B4-BE49-F238E27FC236}">
                <a16:creationId xmlns:a16="http://schemas.microsoft.com/office/drawing/2014/main" id="{5CBC56E2-B8D4-4EC3-B1FD-5ADDFFB59D45}"/>
              </a:ext>
            </a:extLst>
          </p:cNvPr>
          <p:cNvSpPr txBox="1">
            <a:spLocks noChangeArrowheads="1"/>
          </p:cNvSpPr>
          <p:nvPr/>
        </p:nvSpPr>
        <p:spPr bwMode="auto">
          <a:xfrm>
            <a:off x="6580735" y="2600253"/>
            <a:ext cx="51961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ü"/>
              <a:tabLst/>
              <a:defRPr/>
            </a:pPr>
            <a:r>
              <a:rPr kumimoji="1" lang="zh-CN" altLang="en-US" sz="24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常用的线性回归方法不适用于此类电池容量估计</a:t>
            </a:r>
            <a:endParaRPr kumimoji="1" lang="en-US" altLang="zh-CN" sz="24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ü"/>
              <a:tabLst/>
              <a:defRPr/>
            </a:pPr>
            <a:endParaRPr kumimoji="1" lang="en-US" altLang="zh-CN" sz="24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ü"/>
              <a:tabLst/>
              <a:defRPr/>
            </a:pPr>
            <a:r>
              <a:rPr kumimoji="1" lang="zh-CN" altLang="en-US" sz="24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选用处理非线性问题出色的支持向量机建模</a:t>
            </a:r>
            <a:endParaRPr kumimoji="1" lang="en-US" altLang="zh-CN" sz="24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7768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基于支持向量机的电池容量估计方法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 name="矩形 1">
            <a:extLst>
              <a:ext uri="{FF2B5EF4-FFF2-40B4-BE49-F238E27FC236}">
                <a16:creationId xmlns:a16="http://schemas.microsoft.com/office/drawing/2014/main" id="{42A8618D-8F7C-46C9-B1A1-278979122A86}"/>
              </a:ext>
            </a:extLst>
          </p:cNvPr>
          <p:cNvSpPr>
            <a:spLocks noChangeArrowheads="1"/>
          </p:cNvSpPr>
          <p:nvPr/>
        </p:nvSpPr>
        <p:spPr bwMode="auto">
          <a:xfrm>
            <a:off x="293686" y="4378809"/>
            <a:ext cx="445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黑体" panose="02010609060101010101" pitchFamily="49" charset="-122"/>
                <a:cs typeface="+mn-cs"/>
              </a:rPr>
              <a:t>基于熵权法的特征参数选取结果</a:t>
            </a:r>
            <a:r>
              <a:rPr kumimoji="1" lang="en-US" altLang="zh-CN"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黑体" panose="02010609060101010101" pitchFamily="49" charset="-122"/>
                <a:cs typeface="+mn-cs"/>
              </a:rPr>
              <a:t>(%)</a:t>
            </a:r>
            <a:endParaRPr kumimoji="1" lang="zh-CN" altLang="en-US" sz="20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黑体" panose="02010609060101010101" pitchFamily="49" charset="-122"/>
              <a:cs typeface="+mn-cs"/>
            </a:endParaRPr>
          </a:p>
        </p:txBody>
      </p:sp>
      <p:graphicFrame>
        <p:nvGraphicFramePr>
          <p:cNvPr id="10" name="表格 9">
            <a:extLst>
              <a:ext uri="{FF2B5EF4-FFF2-40B4-BE49-F238E27FC236}">
                <a16:creationId xmlns:a16="http://schemas.microsoft.com/office/drawing/2014/main" id="{0CD4C20C-CA9B-4198-BFB8-CB8853B2FC71}"/>
              </a:ext>
            </a:extLst>
          </p:cNvPr>
          <p:cNvGraphicFramePr>
            <a:graphicFrameLocks noGrp="1"/>
          </p:cNvGraphicFramePr>
          <p:nvPr>
            <p:extLst/>
          </p:nvPr>
        </p:nvGraphicFramePr>
        <p:xfrm>
          <a:off x="298464" y="4899078"/>
          <a:ext cx="4276725" cy="1238250"/>
        </p:xfrm>
        <a:graphic>
          <a:graphicData uri="http://schemas.openxmlformats.org/drawingml/2006/table">
            <a:tbl>
              <a:tblPr firstRow="1" firstCol="1" bandRow="1">
                <a:tableStyleId>{BC89EF96-8CEA-46FF-86C4-4CE0E7609802}</a:tableStyleId>
              </a:tblPr>
              <a:tblGrid>
                <a:gridCol w="1379839">
                  <a:extLst>
                    <a:ext uri="{9D8B030D-6E8A-4147-A177-3AD203B41FA5}">
                      <a16:colId xmlns:a16="http://schemas.microsoft.com/office/drawing/2014/main" val="20000"/>
                    </a:ext>
                  </a:extLst>
                </a:gridCol>
                <a:gridCol w="1517047">
                  <a:extLst>
                    <a:ext uri="{9D8B030D-6E8A-4147-A177-3AD203B41FA5}">
                      <a16:colId xmlns:a16="http://schemas.microsoft.com/office/drawing/2014/main" val="20001"/>
                    </a:ext>
                  </a:extLst>
                </a:gridCol>
                <a:gridCol w="1379839">
                  <a:extLst>
                    <a:ext uri="{9D8B030D-6E8A-4147-A177-3AD203B41FA5}">
                      <a16:colId xmlns:a16="http://schemas.microsoft.com/office/drawing/2014/main" val="20002"/>
                    </a:ext>
                  </a:extLst>
                </a:gridCol>
              </a:tblGrid>
              <a:tr h="291703">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a:t>
                      </a:r>
                      <a:r>
                        <a:rPr lang="zh-CN" sz="2000" b="0" kern="0" dirty="0">
                          <a:effectLst/>
                          <a:latin typeface="微软雅黑" panose="020B0503020204020204" pitchFamily="34" charset="-122"/>
                          <a:ea typeface="微软雅黑" panose="020B0503020204020204" pitchFamily="34" charset="-122"/>
                        </a:rPr>
                        <a:t>峰高度</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II</a:t>
                      </a:r>
                      <a:r>
                        <a:rPr lang="zh-CN" sz="2000" b="0" kern="0" dirty="0">
                          <a:effectLst/>
                          <a:latin typeface="微软雅黑" panose="020B0503020204020204" pitchFamily="34" charset="-122"/>
                          <a:ea typeface="微软雅黑" panose="020B0503020204020204" pitchFamily="34" charset="-122"/>
                        </a:rPr>
                        <a:t>峰高度</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II</a:t>
                      </a:r>
                      <a:r>
                        <a:rPr lang="zh-CN" sz="2000" b="0" kern="0" dirty="0">
                          <a:effectLst/>
                          <a:latin typeface="微软雅黑" panose="020B0503020204020204" pitchFamily="34" charset="-122"/>
                          <a:ea typeface="微软雅黑" panose="020B0503020204020204" pitchFamily="34" charset="-122"/>
                        </a:rPr>
                        <a:t>峰面积</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extLst>
                  <a:ext uri="{0D108BD9-81ED-4DB2-BD59-A6C34878D82A}">
                    <a16:rowId xmlns:a16="http://schemas.microsoft.com/office/drawing/2014/main" val="10000"/>
                  </a:ext>
                </a:extLst>
              </a:tr>
              <a:tr h="291703">
                <a:tc>
                  <a:txBody>
                    <a:bodyPr/>
                    <a:lstStyle/>
                    <a:p>
                      <a:pPr algn="ctr" fontAlgn="b"/>
                      <a:r>
                        <a:rPr lang="en-US" altLang="zh-CN" sz="2000" b="0" kern="1200" baseline="0" dirty="0">
                          <a:solidFill>
                            <a:schemeClr val="tx1"/>
                          </a:solidFill>
                          <a:effectLst/>
                          <a:latin typeface="微软雅黑" panose="020B0503020204020204" pitchFamily="34" charset="-122"/>
                          <a:ea typeface="微软雅黑" panose="020B0503020204020204" pitchFamily="34" charset="-122"/>
                          <a:cs typeface="+mn-cs"/>
                        </a:rPr>
                        <a:t>8.2491</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6" marR="9526" marT="9525" marB="0" anchor="b"/>
                </a:tc>
                <a:tc>
                  <a:txBody>
                    <a:bodyPr/>
                    <a:lstStyle/>
                    <a:p>
                      <a:pPr algn="ctr" fontAlgn="b"/>
                      <a:r>
                        <a:rPr lang="en-US" altLang="zh-CN" sz="2000" kern="1200" baseline="0" dirty="0">
                          <a:solidFill>
                            <a:srgbClr val="FF0000"/>
                          </a:solidFill>
                          <a:effectLst/>
                          <a:latin typeface="微软雅黑" panose="020B0503020204020204" pitchFamily="34" charset="-122"/>
                          <a:ea typeface="微软雅黑" panose="020B0503020204020204" pitchFamily="34" charset="-122"/>
                          <a:cs typeface="+mn-cs"/>
                        </a:rPr>
                        <a:t>18.60</a:t>
                      </a:r>
                      <a:endParaRPr lang="en-US" altLang="zh-CN" sz="2000" b="0" i="0" u="none" strike="noStrike" dirty="0">
                        <a:solidFill>
                          <a:srgbClr val="FF0000"/>
                        </a:solidFill>
                        <a:effectLst/>
                        <a:latin typeface="微软雅黑" panose="020B0503020204020204" pitchFamily="34" charset="-122"/>
                        <a:ea typeface="微软雅黑" panose="020B0503020204020204" pitchFamily="34" charset="-122"/>
                      </a:endParaRPr>
                    </a:p>
                  </a:txBody>
                  <a:tcPr marL="9526" marR="9526" marT="9525" marB="0" anchor="b"/>
                </a:tc>
                <a:tc>
                  <a:txBody>
                    <a:bodyPr/>
                    <a:lstStyle/>
                    <a:p>
                      <a:pPr algn="ctr" fontAlgn="b"/>
                      <a:r>
                        <a:rPr lang="en-US" altLang="zh-CN" sz="2000" kern="1200" baseline="0" dirty="0">
                          <a:solidFill>
                            <a:schemeClr val="tx1"/>
                          </a:solidFill>
                          <a:effectLst/>
                          <a:latin typeface="微软雅黑" panose="020B0503020204020204" pitchFamily="34" charset="-122"/>
                          <a:ea typeface="微软雅黑" panose="020B0503020204020204" pitchFamily="34" charset="-122"/>
                          <a:cs typeface="+mn-cs"/>
                        </a:rPr>
                        <a:t>11.55</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6" marR="9526" marT="9525" marB="0" anchor="b"/>
                </a:tc>
                <a:extLst>
                  <a:ext uri="{0D108BD9-81ED-4DB2-BD59-A6C34878D82A}">
                    <a16:rowId xmlns:a16="http://schemas.microsoft.com/office/drawing/2014/main" val="10001"/>
                  </a:ext>
                </a:extLst>
              </a:tr>
              <a:tr h="291703">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II</a:t>
                      </a:r>
                      <a:r>
                        <a:rPr lang="zh-CN" sz="2000" b="0" kern="0" dirty="0">
                          <a:effectLst/>
                          <a:latin typeface="微软雅黑" panose="020B0503020204020204" pitchFamily="34" charset="-122"/>
                          <a:ea typeface="微软雅黑" panose="020B0503020204020204" pitchFamily="34" charset="-122"/>
                        </a:rPr>
                        <a:t>峰位置</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II</a:t>
                      </a:r>
                      <a:r>
                        <a:rPr lang="zh-CN" sz="2000" b="0" kern="0" dirty="0">
                          <a:effectLst/>
                          <a:latin typeface="微软雅黑" panose="020B0503020204020204" pitchFamily="34" charset="-122"/>
                          <a:ea typeface="微软雅黑" panose="020B0503020204020204" pitchFamily="34" charset="-122"/>
                        </a:rPr>
                        <a:t>峰左斜率</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tc>
                  <a:txBody>
                    <a:bodyPr/>
                    <a:lstStyle/>
                    <a:p>
                      <a:pPr algn="ctr">
                        <a:spcAft>
                          <a:spcPts val="0"/>
                        </a:spcAft>
                      </a:pPr>
                      <a:r>
                        <a:rPr lang="en-US" sz="2000" b="0" kern="0" dirty="0">
                          <a:effectLst/>
                          <a:latin typeface="微软雅黑" panose="020B0503020204020204" pitchFamily="34" charset="-122"/>
                          <a:ea typeface="微软雅黑" panose="020B0503020204020204" pitchFamily="34" charset="-122"/>
                        </a:rPr>
                        <a:t>II</a:t>
                      </a:r>
                      <a:r>
                        <a:rPr lang="zh-CN" sz="2000" b="0" kern="0" dirty="0">
                          <a:effectLst/>
                          <a:latin typeface="微软雅黑" panose="020B0503020204020204" pitchFamily="34" charset="-122"/>
                          <a:ea typeface="微软雅黑" panose="020B0503020204020204" pitchFamily="34" charset="-122"/>
                        </a:rPr>
                        <a:t>峰右斜率</a:t>
                      </a:r>
                      <a:endParaRPr lang="zh-CN" sz="20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1" marR="68581" marT="0" marB="0" anchor="b"/>
                </a:tc>
                <a:extLst>
                  <a:ext uri="{0D108BD9-81ED-4DB2-BD59-A6C34878D82A}">
                    <a16:rowId xmlns:a16="http://schemas.microsoft.com/office/drawing/2014/main" val="10002"/>
                  </a:ext>
                </a:extLst>
              </a:tr>
              <a:tr h="291703">
                <a:tc>
                  <a:txBody>
                    <a:bodyPr/>
                    <a:lstStyle/>
                    <a:p>
                      <a:pPr algn="ctr" fontAlgn="b"/>
                      <a:r>
                        <a:rPr lang="en-US" altLang="zh-CN" sz="2000" b="0" kern="1200" baseline="0" dirty="0">
                          <a:solidFill>
                            <a:srgbClr val="FF0000"/>
                          </a:solidFill>
                          <a:effectLst/>
                          <a:latin typeface="微软雅黑" panose="020B0503020204020204" pitchFamily="34" charset="-122"/>
                          <a:ea typeface="微软雅黑" panose="020B0503020204020204" pitchFamily="34" charset="-122"/>
                          <a:cs typeface="+mn-cs"/>
                        </a:rPr>
                        <a:t>15.74</a:t>
                      </a:r>
                      <a:endParaRPr lang="en-US" altLang="zh-CN" sz="2000" b="0" i="0" u="none" strike="noStrike" dirty="0">
                        <a:solidFill>
                          <a:srgbClr val="FF0000"/>
                        </a:solidFill>
                        <a:effectLst/>
                        <a:latin typeface="微软雅黑" panose="020B0503020204020204" pitchFamily="34" charset="-122"/>
                        <a:ea typeface="微软雅黑" panose="020B0503020204020204" pitchFamily="34" charset="-122"/>
                      </a:endParaRPr>
                    </a:p>
                  </a:txBody>
                  <a:tcPr marL="9526" marR="9526" marT="9525" marB="0" anchor="b"/>
                </a:tc>
                <a:tc>
                  <a:txBody>
                    <a:bodyPr/>
                    <a:lstStyle/>
                    <a:p>
                      <a:pPr algn="ctr" fontAlgn="b"/>
                      <a:r>
                        <a:rPr lang="en-US" altLang="zh-CN" sz="2000" kern="1200" baseline="0" dirty="0">
                          <a:solidFill>
                            <a:schemeClr val="tx1"/>
                          </a:solidFill>
                          <a:effectLst/>
                          <a:latin typeface="微软雅黑" panose="020B0503020204020204" pitchFamily="34" charset="-122"/>
                          <a:ea typeface="微软雅黑" panose="020B0503020204020204" pitchFamily="34" charset="-122"/>
                          <a:cs typeface="+mn-cs"/>
                        </a:rPr>
                        <a:t>9.47</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6" marR="9526" marT="9525" marB="0" anchor="b"/>
                </a:tc>
                <a:tc>
                  <a:txBody>
                    <a:bodyPr/>
                    <a:lstStyle/>
                    <a:p>
                      <a:pPr algn="ctr" fontAlgn="b"/>
                      <a:r>
                        <a:rPr lang="en-US" altLang="zh-CN" sz="2000" kern="1200" baseline="0" dirty="0">
                          <a:solidFill>
                            <a:srgbClr val="FF0000"/>
                          </a:solidFill>
                          <a:effectLst/>
                          <a:latin typeface="微软雅黑" panose="020B0503020204020204" pitchFamily="34" charset="-122"/>
                          <a:ea typeface="微软雅黑" panose="020B0503020204020204" pitchFamily="34" charset="-122"/>
                          <a:cs typeface="+mn-cs"/>
                        </a:rPr>
                        <a:t>36.37</a:t>
                      </a:r>
                      <a:endParaRPr lang="en-US" altLang="zh-CN" sz="2000" b="0" i="0" u="none" strike="noStrike" dirty="0">
                        <a:solidFill>
                          <a:srgbClr val="FF0000"/>
                        </a:solidFill>
                        <a:effectLst/>
                        <a:latin typeface="微软雅黑" panose="020B0503020204020204" pitchFamily="34" charset="-122"/>
                        <a:ea typeface="微软雅黑" panose="020B0503020204020204" pitchFamily="34" charset="-122"/>
                      </a:endParaRPr>
                    </a:p>
                  </a:txBody>
                  <a:tcPr marL="9526" marR="9526" marT="9525" marB="0" anchor="b"/>
                </a:tc>
                <a:extLst>
                  <a:ext uri="{0D108BD9-81ED-4DB2-BD59-A6C34878D82A}">
                    <a16:rowId xmlns:a16="http://schemas.microsoft.com/office/drawing/2014/main" val="10003"/>
                  </a:ext>
                </a:extLst>
              </a:tr>
            </a:tbl>
          </a:graphicData>
        </a:graphic>
      </p:graphicFrame>
      <p:cxnSp>
        <p:nvCxnSpPr>
          <p:cNvPr id="12" name="直接连接符 11">
            <a:extLst>
              <a:ext uri="{FF2B5EF4-FFF2-40B4-BE49-F238E27FC236}">
                <a16:creationId xmlns:a16="http://schemas.microsoft.com/office/drawing/2014/main" id="{B806B269-30C6-45C1-957D-AF2C1A935D1E}"/>
              </a:ext>
            </a:extLst>
          </p:cNvPr>
          <p:cNvCxnSpPr/>
          <p:nvPr/>
        </p:nvCxnSpPr>
        <p:spPr bwMode="auto">
          <a:xfrm>
            <a:off x="5161963" y="1418458"/>
            <a:ext cx="0" cy="4597400"/>
          </a:xfrm>
          <a:prstGeom prst="line">
            <a:avLst/>
          </a:prstGeom>
          <a:ln w="38100">
            <a:prstDash val="dash"/>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文本框 12380">
            <a:extLst>
              <a:ext uri="{FF2B5EF4-FFF2-40B4-BE49-F238E27FC236}">
                <a16:creationId xmlns:a16="http://schemas.microsoft.com/office/drawing/2014/main" id="{01CD5DC8-7500-4FAD-A3D7-4C82650DC65D}"/>
              </a:ext>
            </a:extLst>
          </p:cNvPr>
          <p:cNvSpPr txBox="1">
            <a:spLocks noChangeArrowheads="1"/>
          </p:cNvSpPr>
          <p:nvPr/>
        </p:nvSpPr>
        <p:spPr bwMode="auto">
          <a:xfrm>
            <a:off x="122237" y="1118351"/>
            <a:ext cx="479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特征参数权重分析</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熵权法</a:t>
            </a:r>
          </a:p>
        </p:txBody>
      </p:sp>
      <p:sp>
        <p:nvSpPr>
          <p:cNvPr id="15" name="文本框 2">
            <a:extLst>
              <a:ext uri="{FF2B5EF4-FFF2-40B4-BE49-F238E27FC236}">
                <a16:creationId xmlns:a16="http://schemas.microsoft.com/office/drawing/2014/main" id="{BB589764-5B5F-49B8-972A-879813205849}"/>
              </a:ext>
            </a:extLst>
          </p:cNvPr>
          <p:cNvSpPr txBox="1">
            <a:spLocks noChangeArrowheads="1"/>
          </p:cNvSpPr>
          <p:nvPr/>
        </p:nvSpPr>
        <p:spPr bwMode="auto">
          <a:xfrm>
            <a:off x="210918" y="1796737"/>
            <a:ext cx="4873314" cy="20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70AD47">
                    <a:lumMod val="50000"/>
                  </a:srgbClr>
                </a:solidFill>
                <a:effectLst/>
                <a:uLnTx/>
                <a:uFillTx/>
                <a:latin typeface="微软雅黑" panose="020B0503020204020204" pitchFamily="34" charset="-122"/>
                <a:ea typeface="微软雅黑" panose="020B0503020204020204" pitchFamily="34" charset="-122"/>
                <a:cs typeface="+mn-cs"/>
              </a:rPr>
              <a:t>目的：</a:t>
            </a:r>
            <a:r>
              <a:rPr kumimoji="0" lang="zh-CN" altLang="en-US"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进一步筛选参数，减少运算量</a:t>
            </a:r>
            <a:endParaRPr kumimoji="0" lang="en-US" altLang="zh-CN"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70AD47">
                    <a:lumMod val="50000"/>
                  </a:srgbClr>
                </a:solidFill>
                <a:effectLst/>
                <a:uLnTx/>
                <a:uFillTx/>
                <a:latin typeface="微软雅黑" panose="020B0503020204020204" pitchFamily="34" charset="-122"/>
                <a:ea typeface="微软雅黑" panose="020B0503020204020204" pitchFamily="34" charset="-122"/>
                <a:cs typeface="+mn-cs"/>
              </a:rPr>
              <a:t>原理：</a:t>
            </a:r>
            <a:r>
              <a:rPr kumimoji="0" lang="zh-CN" altLang="zh-CN"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熵是系统无序程度的度量，</a:t>
            </a:r>
            <a:r>
              <a:rPr kumimoji="0" lang="zh-CN" altLang="en-US"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若</a:t>
            </a:r>
            <a:r>
              <a:rPr kumimoji="0" lang="zh-CN" altLang="zh-CN"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某指标熵值越小，变异程度越大，提供的信息量多，其权重越大</a:t>
            </a:r>
            <a:endParaRPr kumimoji="0" lang="zh-CN" altLang="en-US" sz="2000" b="0"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6" name="文本框 12380">
            <a:extLst>
              <a:ext uri="{FF2B5EF4-FFF2-40B4-BE49-F238E27FC236}">
                <a16:creationId xmlns:a16="http://schemas.microsoft.com/office/drawing/2014/main" id="{365CB6DE-1A5A-4A1F-A41D-E3E8E11593CC}"/>
              </a:ext>
            </a:extLst>
          </p:cNvPr>
          <p:cNvSpPr txBox="1">
            <a:spLocks noChangeArrowheads="1"/>
          </p:cNvSpPr>
          <p:nvPr/>
        </p:nvSpPr>
        <p:spPr bwMode="auto">
          <a:xfrm>
            <a:off x="6180823" y="1299498"/>
            <a:ext cx="3673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p"/>
              <a:tabLst/>
              <a:defRPr/>
            </a:pP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支持向量机（</a:t>
            </a:r>
            <a:r>
              <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SVM</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p>
        </p:txBody>
      </p:sp>
      <p:sp>
        <p:nvSpPr>
          <p:cNvPr id="17" name="文本框 21">
            <a:extLst>
              <a:ext uri="{FF2B5EF4-FFF2-40B4-BE49-F238E27FC236}">
                <a16:creationId xmlns:a16="http://schemas.microsoft.com/office/drawing/2014/main" id="{33E34A0E-5CA3-4A03-A494-91544E6EABE8}"/>
              </a:ext>
            </a:extLst>
          </p:cNvPr>
          <p:cNvSpPr txBox="1">
            <a:spLocks noChangeArrowheads="1"/>
          </p:cNvSpPr>
          <p:nvPr/>
        </p:nvSpPr>
        <p:spPr bwMode="auto">
          <a:xfrm>
            <a:off x="5239695" y="2105025"/>
            <a:ext cx="397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472C4">
                    <a:lumMod val="50000"/>
                  </a:srgbClr>
                </a:solidFill>
                <a:effectLst/>
                <a:uLnTx/>
                <a:uFillTx/>
                <a:latin typeface="微软雅黑" panose="020B0503020204020204" pitchFamily="34" charset="-122"/>
                <a:ea typeface="微软雅黑" panose="020B0503020204020204" pitchFamily="34" charset="-122"/>
                <a:cs typeface="+mn-cs"/>
              </a:rPr>
              <a:t>原理</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8" name="图片 3">
            <a:extLst>
              <a:ext uri="{FF2B5EF4-FFF2-40B4-BE49-F238E27FC236}">
                <a16:creationId xmlns:a16="http://schemas.microsoft.com/office/drawing/2014/main" id="{79209A0B-3743-46FA-B6CC-466A49D50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5364" y="1916113"/>
            <a:ext cx="5921783" cy="360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41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8">
            <a:extLst>
              <a:ext uri="{FF2B5EF4-FFF2-40B4-BE49-F238E27FC236}">
                <a16:creationId xmlns:a16="http://schemas.microsoft.com/office/drawing/2014/main" id="{309DBC29-DE43-4F40-BAEF-0A876DEA4654}"/>
              </a:ext>
            </a:extLst>
          </p:cNvPr>
          <p:cNvSpPr txBox="1">
            <a:spLocks/>
          </p:cNvSpPr>
          <p:nvPr/>
        </p:nvSpPr>
        <p:spPr bwMode="auto">
          <a:xfrm>
            <a:off x="196470" y="293217"/>
            <a:ext cx="9930987" cy="430887"/>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marL="0" marR="0" lvl="0" indent="0" algn="l" defTabSz="914400" rtl="0" eaLnBrk="1" fontAlgn="base" latinLnBrk="0" hangingPunct="1">
              <a:lnSpc>
                <a:spcPct val="100000"/>
              </a:lnSpc>
              <a:spcBef>
                <a:spcPct val="0"/>
              </a:spcBef>
              <a:spcAft>
                <a:spcPct val="0"/>
              </a:spcAft>
              <a:buClr>
                <a:srgbClr val="CC9900"/>
              </a:buClr>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itchFamily="34" charset="-122"/>
                <a:cs typeface="Arial" pitchFamily="34" charset="0"/>
              </a:rPr>
              <a:t>基于支持向量机的电池容量估计方法</a:t>
            </a:r>
          </a:p>
        </p:txBody>
      </p:sp>
      <p:sp>
        <p:nvSpPr>
          <p:cNvPr id="3" name="Rectangle 2">
            <a:extLst>
              <a:ext uri="{FF2B5EF4-FFF2-40B4-BE49-F238E27FC236}">
                <a16:creationId xmlns:a16="http://schemas.microsoft.com/office/drawing/2014/main" id="{7E27F2EB-D6D6-4D66-8AE7-5991DF45AA51}"/>
              </a:ext>
            </a:extLst>
          </p:cNvPr>
          <p:cNvSpPr>
            <a:spLocks noChangeArrowheads="1"/>
          </p:cNvSpPr>
          <p:nvPr/>
        </p:nvSpPr>
        <p:spPr bwMode="auto">
          <a:xfrm>
            <a:off x="7457089" y="20838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 name="Rectangle 4">
            <a:extLst>
              <a:ext uri="{FF2B5EF4-FFF2-40B4-BE49-F238E27FC236}">
                <a16:creationId xmlns:a16="http://schemas.microsoft.com/office/drawing/2014/main" id="{EF9D7E88-0F9F-4D53-8605-3AED951EF144}"/>
              </a:ext>
            </a:extLst>
          </p:cNvPr>
          <p:cNvSpPr>
            <a:spLocks noChangeArrowheads="1"/>
          </p:cNvSpPr>
          <p:nvPr/>
        </p:nvSpPr>
        <p:spPr bwMode="auto">
          <a:xfrm>
            <a:off x="-1" y="-1"/>
            <a:ext cx="146000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 name="文本框 12380">
            <a:extLst>
              <a:ext uri="{FF2B5EF4-FFF2-40B4-BE49-F238E27FC236}">
                <a16:creationId xmlns:a16="http://schemas.microsoft.com/office/drawing/2014/main" id="{E5C3EF27-7C64-4D5B-9B5B-D598E4594414}"/>
              </a:ext>
            </a:extLst>
          </p:cNvPr>
          <p:cNvSpPr txBox="1">
            <a:spLocks noChangeArrowheads="1"/>
          </p:cNvSpPr>
          <p:nvPr/>
        </p:nvSpPr>
        <p:spPr bwMode="auto">
          <a:xfrm>
            <a:off x="123716" y="957917"/>
            <a:ext cx="521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84163">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1588" marR="0" lvl="0" indent="284163"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p"/>
              <a:tabLst/>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支持向量机建模</a:t>
            </a:r>
            <a:r>
              <a:rPr kumimoji="0" lang="en-US" altLang="zh-CN"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容量估计模型</a:t>
            </a:r>
          </a:p>
        </p:txBody>
      </p:sp>
      <p:graphicFrame>
        <p:nvGraphicFramePr>
          <p:cNvPr id="21" name="对象 3">
            <a:extLst>
              <a:ext uri="{FF2B5EF4-FFF2-40B4-BE49-F238E27FC236}">
                <a16:creationId xmlns:a16="http://schemas.microsoft.com/office/drawing/2014/main" id="{2AFBFC26-A53C-42A9-9975-B4386DC2674F}"/>
              </a:ext>
            </a:extLst>
          </p:cNvPr>
          <p:cNvGraphicFramePr>
            <a:graphicFrameLocks noChangeAspect="1"/>
          </p:cNvGraphicFramePr>
          <p:nvPr>
            <p:extLst/>
          </p:nvPr>
        </p:nvGraphicFramePr>
        <p:xfrm>
          <a:off x="1076325" y="1491160"/>
          <a:ext cx="4063234" cy="3140577"/>
        </p:xfrm>
        <a:graphic>
          <a:graphicData uri="http://schemas.openxmlformats.org/presentationml/2006/ole">
            <mc:AlternateContent xmlns:mc="http://schemas.openxmlformats.org/markup-compatibility/2006">
              <mc:Choice xmlns:v="urn:schemas-microsoft-com:vml" Requires="v">
                <p:oleObj spid="_x0000_s31766" name="Graph" r:id="rId4" imgW="2939926" imgH="2250166" progId="Origin50.Graph">
                  <p:embed/>
                </p:oleObj>
              </mc:Choice>
              <mc:Fallback>
                <p:oleObj name="Graph" r:id="rId4" imgW="2939926" imgH="2250166" progId="Origin50.Graph">
                  <p:embed/>
                  <p:pic>
                    <p:nvPicPr>
                      <p:cNvPr id="21" name="对象 3">
                        <a:extLst>
                          <a:ext uri="{FF2B5EF4-FFF2-40B4-BE49-F238E27FC236}">
                            <a16:creationId xmlns:a16="http://schemas.microsoft.com/office/drawing/2014/main" id="{2AFBFC26-A53C-42A9-9975-B4386DC26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963" t="8856" r="10420" b="6427"/>
                      <a:stretch>
                        <a:fillRect/>
                      </a:stretch>
                    </p:blipFill>
                    <p:spPr bwMode="auto">
                      <a:xfrm>
                        <a:off x="1076325" y="1491160"/>
                        <a:ext cx="4063234" cy="3140577"/>
                      </a:xfrm>
                      <a:prstGeom prst="rect">
                        <a:avLst/>
                      </a:prstGeom>
                      <a:noFill/>
                      <a:ln>
                        <a:noFill/>
                      </a:ln>
                    </p:spPr>
                  </p:pic>
                </p:oleObj>
              </mc:Fallback>
            </mc:AlternateContent>
          </a:graphicData>
        </a:graphic>
      </p:graphicFrame>
      <p:graphicFrame>
        <p:nvGraphicFramePr>
          <p:cNvPr id="22" name="对象 6">
            <a:extLst>
              <a:ext uri="{FF2B5EF4-FFF2-40B4-BE49-F238E27FC236}">
                <a16:creationId xmlns:a16="http://schemas.microsoft.com/office/drawing/2014/main" id="{576DF79E-6BDB-41FA-A77E-AC709E52A831}"/>
              </a:ext>
            </a:extLst>
          </p:cNvPr>
          <p:cNvGraphicFramePr>
            <a:graphicFrameLocks noChangeAspect="1"/>
          </p:cNvGraphicFramePr>
          <p:nvPr>
            <p:extLst/>
          </p:nvPr>
        </p:nvGraphicFramePr>
        <p:xfrm>
          <a:off x="5558784" y="1514475"/>
          <a:ext cx="3922737" cy="3104282"/>
        </p:xfrm>
        <a:graphic>
          <a:graphicData uri="http://schemas.openxmlformats.org/presentationml/2006/ole">
            <mc:AlternateContent xmlns:mc="http://schemas.openxmlformats.org/markup-compatibility/2006">
              <mc:Choice xmlns:v="urn:schemas-microsoft-com:vml" Requires="v">
                <p:oleObj spid="_x0000_s31767" name="Graph" r:id="rId6" imgW="2939926" imgH="2250166" progId="Origin50.Graph">
                  <p:embed/>
                </p:oleObj>
              </mc:Choice>
              <mc:Fallback>
                <p:oleObj name="Graph" r:id="rId6" imgW="2939926" imgH="2250166" progId="Origin50.Graph">
                  <p:embed/>
                  <p:pic>
                    <p:nvPicPr>
                      <p:cNvPr id="22" name="对象 6">
                        <a:extLst>
                          <a:ext uri="{FF2B5EF4-FFF2-40B4-BE49-F238E27FC236}">
                            <a16:creationId xmlns:a16="http://schemas.microsoft.com/office/drawing/2014/main" id="{576DF79E-6BDB-41FA-A77E-AC709E52A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719" t="8253" r="11673" b="6715"/>
                      <a:stretch>
                        <a:fillRect/>
                      </a:stretch>
                    </p:blipFill>
                    <p:spPr bwMode="auto">
                      <a:xfrm>
                        <a:off x="5558784" y="1514475"/>
                        <a:ext cx="3922737" cy="3104282"/>
                      </a:xfrm>
                      <a:prstGeom prst="rect">
                        <a:avLst/>
                      </a:prstGeom>
                      <a:noFill/>
                      <a:ln>
                        <a:noFill/>
                      </a:ln>
                    </p:spPr>
                  </p:pic>
                </p:oleObj>
              </mc:Fallback>
            </mc:AlternateContent>
          </a:graphicData>
        </a:graphic>
      </p:graphicFrame>
      <p:graphicFrame>
        <p:nvGraphicFramePr>
          <p:cNvPr id="23" name="表格 22">
            <a:extLst>
              <a:ext uri="{FF2B5EF4-FFF2-40B4-BE49-F238E27FC236}">
                <a16:creationId xmlns:a16="http://schemas.microsoft.com/office/drawing/2014/main" id="{251C4FA1-6564-4C66-B850-11D38123F061}"/>
              </a:ext>
            </a:extLst>
          </p:cNvPr>
          <p:cNvGraphicFramePr>
            <a:graphicFrameLocks noGrp="1"/>
          </p:cNvGraphicFramePr>
          <p:nvPr>
            <p:extLst/>
          </p:nvPr>
        </p:nvGraphicFramePr>
        <p:xfrm>
          <a:off x="1533533" y="4620121"/>
          <a:ext cx="7759645" cy="2208376"/>
        </p:xfrm>
        <a:graphic>
          <a:graphicData uri="http://schemas.openxmlformats.org/drawingml/2006/table">
            <a:tbl>
              <a:tblPr firstRow="1" firstCol="1" bandRow="1">
                <a:tableStyleId>{5C22544A-7EE6-4342-B048-85BDC9FD1C3A}</a:tableStyleId>
              </a:tblPr>
              <a:tblGrid>
                <a:gridCol w="1406141">
                  <a:extLst>
                    <a:ext uri="{9D8B030D-6E8A-4147-A177-3AD203B41FA5}">
                      <a16:colId xmlns:a16="http://schemas.microsoft.com/office/drawing/2014/main" val="20000"/>
                    </a:ext>
                  </a:extLst>
                </a:gridCol>
                <a:gridCol w="2574696">
                  <a:extLst>
                    <a:ext uri="{9D8B030D-6E8A-4147-A177-3AD203B41FA5}">
                      <a16:colId xmlns:a16="http://schemas.microsoft.com/office/drawing/2014/main" val="20001"/>
                    </a:ext>
                  </a:extLst>
                </a:gridCol>
                <a:gridCol w="1868658">
                  <a:extLst>
                    <a:ext uri="{9D8B030D-6E8A-4147-A177-3AD203B41FA5}">
                      <a16:colId xmlns:a16="http://schemas.microsoft.com/office/drawing/2014/main" val="20002"/>
                    </a:ext>
                  </a:extLst>
                </a:gridCol>
                <a:gridCol w="1910150">
                  <a:extLst>
                    <a:ext uri="{9D8B030D-6E8A-4147-A177-3AD203B41FA5}">
                      <a16:colId xmlns:a16="http://schemas.microsoft.com/office/drawing/2014/main" val="20003"/>
                    </a:ext>
                  </a:extLst>
                </a:gridCol>
              </a:tblGrid>
              <a:tr h="530936">
                <a:tc>
                  <a:txBody>
                    <a:bodyPr/>
                    <a:lstStyle/>
                    <a:p>
                      <a:pPr indent="127000" algn="ctr">
                        <a:lnSpc>
                          <a:spcPct val="150000"/>
                        </a:lnSpc>
                        <a:spcAft>
                          <a:spcPts val="0"/>
                        </a:spcAft>
                      </a:pPr>
                      <a:r>
                        <a:rPr lang="zh-CN" sz="2000" kern="100" dirty="0">
                          <a:effectLst/>
                          <a:latin typeface="微软雅黑" panose="020B0503020204020204" pitchFamily="34" charset="-122"/>
                          <a:ea typeface="微软雅黑" panose="020B0503020204020204" pitchFamily="34" charset="-122"/>
                        </a:rPr>
                        <a:t>训练编号</a:t>
                      </a:r>
                    </a:p>
                  </a:txBody>
                  <a:tcPr marL="68581" marR="68581" marT="0" marB="0" anchor="ctr"/>
                </a:tc>
                <a:tc>
                  <a:txBody>
                    <a:bodyPr/>
                    <a:lstStyle/>
                    <a:p>
                      <a:pPr indent="127000" algn="ctr">
                        <a:lnSpc>
                          <a:spcPct val="150000"/>
                        </a:lnSpc>
                        <a:spcAft>
                          <a:spcPts val="0"/>
                        </a:spcAft>
                      </a:pPr>
                      <a:r>
                        <a:rPr lang="zh-CN" sz="2000" kern="100" dirty="0">
                          <a:effectLst/>
                          <a:latin typeface="微软雅黑" panose="020B0503020204020204" pitchFamily="34" charset="-122"/>
                          <a:ea typeface="微软雅黑" panose="020B0503020204020204" pitchFamily="34" charset="-122"/>
                        </a:rPr>
                        <a:t>训练集循环数</a:t>
                      </a:r>
                    </a:p>
                  </a:txBody>
                  <a:tcPr marL="68581" marR="68581" marT="0" marB="0" anchor="ctr"/>
                </a:tc>
                <a:tc>
                  <a:txBody>
                    <a:bodyPr/>
                    <a:lstStyle/>
                    <a:p>
                      <a:pPr indent="127000" algn="ctr">
                        <a:lnSpc>
                          <a:spcPct val="150000"/>
                        </a:lnSpc>
                        <a:spcAft>
                          <a:spcPts val="0"/>
                        </a:spcAft>
                      </a:pPr>
                      <a:r>
                        <a:rPr lang="zh-CN" sz="2000" kern="100">
                          <a:effectLst/>
                          <a:latin typeface="微软雅黑" panose="020B0503020204020204" pitchFamily="34" charset="-122"/>
                          <a:ea typeface="微软雅黑" panose="020B0503020204020204" pitchFamily="34" charset="-122"/>
                        </a:rPr>
                        <a:t>测试集循环数</a:t>
                      </a:r>
                    </a:p>
                  </a:txBody>
                  <a:tcPr marL="68581" marR="68581" marT="0" marB="0" anchor="ctr"/>
                </a:tc>
                <a:tc>
                  <a:txBody>
                    <a:bodyPr/>
                    <a:lstStyle/>
                    <a:p>
                      <a:pPr indent="127000" algn="ctr">
                        <a:lnSpc>
                          <a:spcPct val="150000"/>
                        </a:lnSpc>
                        <a:spcAft>
                          <a:spcPts val="0"/>
                        </a:spcAft>
                      </a:pPr>
                      <a:r>
                        <a:rPr lang="zh-CN" sz="2000" kern="100" dirty="0">
                          <a:effectLst/>
                          <a:latin typeface="微软雅黑" panose="020B0503020204020204" pitchFamily="34" charset="-122"/>
                          <a:ea typeface="微软雅黑" panose="020B0503020204020204" pitchFamily="34" charset="-122"/>
                        </a:rPr>
                        <a:t>最大误差（</a:t>
                      </a:r>
                      <a:r>
                        <a:rPr lang="en-US" sz="2000" kern="100" dirty="0">
                          <a:effectLst/>
                          <a:latin typeface="微软雅黑" panose="020B0503020204020204" pitchFamily="34" charset="-122"/>
                          <a:ea typeface="微软雅黑" panose="020B0503020204020204" pitchFamily="34" charset="-122"/>
                        </a:rPr>
                        <a:t>%</a:t>
                      </a:r>
                      <a:r>
                        <a:rPr lang="zh-CN" sz="2000" kern="100" dirty="0">
                          <a:effectLst/>
                          <a:latin typeface="微软雅黑" panose="020B0503020204020204" pitchFamily="34" charset="-122"/>
                          <a:ea typeface="微软雅黑" panose="020B0503020204020204" pitchFamily="34" charset="-122"/>
                        </a:rPr>
                        <a:t>）</a:t>
                      </a:r>
                    </a:p>
                  </a:txBody>
                  <a:tcPr marL="68581" marR="68581" marT="0" marB="0" anchor="ctr"/>
                </a:tc>
                <a:extLst>
                  <a:ext uri="{0D108BD9-81ED-4DB2-BD59-A6C34878D82A}">
                    <a16:rowId xmlns:a16="http://schemas.microsoft.com/office/drawing/2014/main" val="10000"/>
                  </a:ext>
                </a:extLst>
              </a:tr>
              <a:tr h="408444">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1</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1~250</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251~300</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1.076</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extLst>
                  <a:ext uri="{0D108BD9-81ED-4DB2-BD59-A6C34878D82A}">
                    <a16:rowId xmlns:a16="http://schemas.microsoft.com/office/drawing/2014/main" val="10001"/>
                  </a:ext>
                </a:extLst>
              </a:tr>
              <a:tr h="408444">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2</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1~250</a:t>
                      </a:r>
                      <a:r>
                        <a:rPr lang="zh-CN" sz="2000" kern="100">
                          <a:effectLst/>
                          <a:latin typeface="微软雅黑" panose="020B0503020204020204" pitchFamily="34" charset="-122"/>
                          <a:ea typeface="微软雅黑" panose="020B0503020204020204" pitchFamily="34" charset="-122"/>
                        </a:rPr>
                        <a:t>，</a:t>
                      </a:r>
                      <a:r>
                        <a:rPr lang="en-US" sz="2000" kern="100">
                          <a:effectLst/>
                          <a:latin typeface="微软雅黑" panose="020B0503020204020204" pitchFamily="34" charset="-122"/>
                          <a:ea typeface="微软雅黑" panose="020B0503020204020204" pitchFamily="34" charset="-122"/>
                        </a:rPr>
                        <a:t>351~400</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401~450</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1.236</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extLst>
                  <a:ext uri="{0D108BD9-81ED-4DB2-BD59-A6C34878D82A}">
                    <a16:rowId xmlns:a16="http://schemas.microsoft.com/office/drawing/2014/main" val="10002"/>
                  </a:ext>
                </a:extLst>
              </a:tr>
              <a:tr h="855997">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3</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1~250</a:t>
                      </a:r>
                      <a:r>
                        <a:rPr lang="zh-CN" sz="2000" kern="100">
                          <a:effectLst/>
                          <a:latin typeface="微软雅黑" panose="020B0503020204020204" pitchFamily="34" charset="-122"/>
                          <a:ea typeface="微软雅黑" panose="020B0503020204020204" pitchFamily="34" charset="-122"/>
                        </a:rPr>
                        <a:t>，</a:t>
                      </a:r>
                      <a:r>
                        <a:rPr lang="en-US" sz="2000" kern="100">
                          <a:effectLst/>
                          <a:latin typeface="微软雅黑" panose="020B0503020204020204" pitchFamily="34" charset="-122"/>
                          <a:ea typeface="微软雅黑" panose="020B0503020204020204" pitchFamily="34" charset="-122"/>
                        </a:rPr>
                        <a:t>351~400</a:t>
                      </a:r>
                      <a:r>
                        <a:rPr lang="zh-CN" sz="2000" kern="100">
                          <a:effectLst/>
                          <a:latin typeface="微软雅黑" panose="020B0503020204020204" pitchFamily="34" charset="-122"/>
                          <a:ea typeface="微软雅黑" panose="020B0503020204020204" pitchFamily="34" charset="-122"/>
                        </a:rPr>
                        <a:t>，</a:t>
                      </a:r>
                      <a:r>
                        <a:rPr lang="en-US" sz="2000" kern="100">
                          <a:effectLst/>
                          <a:latin typeface="微软雅黑" panose="020B0503020204020204" pitchFamily="34" charset="-122"/>
                          <a:ea typeface="微软雅黑" panose="020B0503020204020204" pitchFamily="34" charset="-122"/>
                        </a:rPr>
                        <a:t>451-500</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a:effectLst/>
                          <a:latin typeface="微软雅黑" panose="020B0503020204020204" pitchFamily="34" charset="-122"/>
                          <a:ea typeface="微软雅黑" panose="020B0503020204020204" pitchFamily="34" charset="-122"/>
                        </a:rPr>
                        <a:t>501~551</a:t>
                      </a:r>
                      <a:endParaRPr lang="zh-CN" sz="2000" kern="100">
                        <a:effectLst/>
                        <a:latin typeface="微软雅黑" panose="020B0503020204020204" pitchFamily="34" charset="-122"/>
                        <a:ea typeface="微软雅黑" panose="020B0503020204020204" pitchFamily="34" charset="-122"/>
                      </a:endParaRPr>
                    </a:p>
                  </a:txBody>
                  <a:tcPr marL="68581" marR="68581" marT="0" marB="0" anchor="ctr"/>
                </a:tc>
                <a:tc>
                  <a:txBody>
                    <a:bodyPr/>
                    <a:lstStyle/>
                    <a:p>
                      <a:pPr indent="127000" algn="ctr">
                        <a:lnSpc>
                          <a:spcPct val="150000"/>
                        </a:lnSpc>
                        <a:spcAft>
                          <a:spcPts val="0"/>
                        </a:spcAft>
                      </a:pPr>
                      <a:r>
                        <a:rPr lang="en-US" sz="2000" kern="100" dirty="0">
                          <a:effectLst/>
                          <a:latin typeface="微软雅黑" panose="020B0503020204020204" pitchFamily="34" charset="-122"/>
                          <a:ea typeface="微软雅黑" panose="020B0503020204020204" pitchFamily="34" charset="-122"/>
                        </a:rPr>
                        <a:t>1.367</a:t>
                      </a:r>
                      <a:endParaRPr lang="zh-CN" sz="2000" kern="100" dirty="0">
                        <a:effectLst/>
                        <a:latin typeface="微软雅黑" panose="020B0503020204020204" pitchFamily="34" charset="-122"/>
                        <a:ea typeface="微软雅黑" panose="020B0503020204020204" pitchFamily="34" charset="-122"/>
                      </a:endParaRPr>
                    </a:p>
                  </a:txBody>
                  <a:tcPr marL="68581" marR="68581"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76267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47ED5F5-A786-44FD-9207-C3AC9D4768C3}"/>
              </a:ext>
            </a:extLst>
          </p:cNvPr>
          <p:cNvSpPr/>
          <p:nvPr/>
        </p:nvSpPr>
        <p:spPr>
          <a:xfrm>
            <a:off x="4734972" y="3090119"/>
            <a:ext cx="2579552"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谢   谢！</a:t>
            </a:r>
            <a:endParaRPr kumimoji="0" lang="zh-CN" altLang="zh-CN" sz="4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4912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CE000AC-8926-483F-9065-ABBCD71F1012}"/>
              </a:ext>
            </a:extLst>
          </p:cNvPr>
          <p:cNvGraphicFramePr>
            <a:graphicFrameLocks noChangeAspect="1"/>
          </p:cNvGraphicFramePr>
          <p:nvPr>
            <p:extLst>
              <p:ext uri="{D42A27DB-BD31-4B8C-83A1-F6EECF244321}">
                <p14:modId xmlns:p14="http://schemas.microsoft.com/office/powerpoint/2010/main" val="1108730189"/>
              </p:ext>
            </p:extLst>
          </p:nvPr>
        </p:nvGraphicFramePr>
        <p:xfrm>
          <a:off x="622657" y="1370834"/>
          <a:ext cx="10962959" cy="4653792"/>
        </p:xfrm>
        <a:graphic>
          <a:graphicData uri="http://schemas.openxmlformats.org/presentationml/2006/ole">
            <mc:AlternateContent xmlns:mc="http://schemas.openxmlformats.org/markup-compatibility/2006">
              <mc:Choice xmlns:v="urn:schemas-microsoft-com:vml" Requires="v">
                <p:oleObj spid="_x0000_s3101" name="Visio" r:id="rId3" imgW="7362879" imgH="3143422" progId="Visio.Drawing.11">
                  <p:embed/>
                </p:oleObj>
              </mc:Choice>
              <mc:Fallback>
                <p:oleObj name="Visio" r:id="rId3" imgW="7362879" imgH="3143422" progId="Visio.Drawing.11">
                  <p:embed/>
                  <p:pic>
                    <p:nvPicPr>
                      <p:cNvPr id="3" name="Object 2">
                        <a:extLst>
                          <a:ext uri="{FF2B5EF4-FFF2-40B4-BE49-F238E27FC236}">
                            <a16:creationId xmlns:a16="http://schemas.microsoft.com/office/drawing/2014/main" id="{B30DB5EC-053F-4AA9-B5E6-D733BEA40600}"/>
                          </a:ext>
                        </a:extLst>
                      </p:cNvPr>
                      <p:cNvPicPr>
                        <a:picLocks noChangeAspect="1" noChangeArrowheads="1"/>
                      </p:cNvPicPr>
                      <p:nvPr/>
                    </p:nvPicPr>
                    <p:blipFill>
                      <a:blip r:embed="rId4"/>
                      <a:srcRect/>
                      <a:stretch>
                        <a:fillRect/>
                      </a:stretch>
                    </p:blipFill>
                    <p:spPr bwMode="auto">
                      <a:xfrm>
                        <a:off x="622657" y="1370834"/>
                        <a:ext cx="10962959" cy="4653792"/>
                      </a:xfrm>
                      <a:prstGeom prst="rect">
                        <a:avLst/>
                      </a:prstGeom>
                      <a:noFill/>
                      <a:extLst/>
                    </p:spPr>
                  </p:pic>
                </p:oleObj>
              </mc:Fallback>
            </mc:AlternateContent>
          </a:graphicData>
        </a:graphic>
      </p:graphicFrame>
      <p:sp>
        <p:nvSpPr>
          <p:cNvPr id="4" name="文本框 3">
            <a:extLst>
              <a:ext uri="{FF2B5EF4-FFF2-40B4-BE49-F238E27FC236}">
                <a16:creationId xmlns:a16="http://schemas.microsoft.com/office/drawing/2014/main" id="{54759FA4-10CC-4005-ACB1-33369EBAB0A9}"/>
              </a:ext>
            </a:extLst>
          </p:cNvPr>
          <p:cNvSpPr txBox="1"/>
          <p:nvPr/>
        </p:nvSpPr>
        <p:spPr>
          <a:xfrm>
            <a:off x="606384" y="909169"/>
            <a:ext cx="4002408"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cs typeface="+mn-ea"/>
                <a:sym typeface="+mn-lt"/>
              </a:rPr>
              <a:t>常用</a:t>
            </a:r>
            <a:r>
              <a:rPr lang="en-US" altLang="zh-CN" sz="2400" b="1" dirty="0">
                <a:cs typeface="+mn-ea"/>
                <a:sym typeface="+mn-lt"/>
              </a:rPr>
              <a:t>SOC</a:t>
            </a:r>
            <a:r>
              <a:rPr lang="zh-CN" altLang="en-US" sz="2400" b="1" dirty="0">
                <a:cs typeface="+mn-ea"/>
                <a:sym typeface="+mn-lt"/>
              </a:rPr>
              <a:t>估计方法</a:t>
            </a:r>
          </a:p>
        </p:txBody>
      </p:sp>
      <p:sp>
        <p:nvSpPr>
          <p:cNvPr id="5" name="标题 8">
            <a:extLst>
              <a:ext uri="{FF2B5EF4-FFF2-40B4-BE49-F238E27FC236}">
                <a16:creationId xmlns:a16="http://schemas.microsoft.com/office/drawing/2014/main" id="{48731EEB-8617-4B71-B016-72F080D594AE}"/>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spTree>
    <p:extLst>
      <p:ext uri="{BB962C8B-B14F-4D97-AF65-F5344CB8AC3E}">
        <p14:creationId xmlns:p14="http://schemas.microsoft.com/office/powerpoint/2010/main" val="278026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1F6ADDD9-ED41-4B28-9DEE-E44A0BFD5B87}"/>
              </a:ext>
            </a:extLst>
          </p:cNvPr>
          <p:cNvGraphicFramePr>
            <a:graphicFrameLocks noGrp="1"/>
          </p:cNvGraphicFramePr>
          <p:nvPr>
            <p:extLst>
              <p:ext uri="{D42A27DB-BD31-4B8C-83A1-F6EECF244321}">
                <p14:modId xmlns:p14="http://schemas.microsoft.com/office/powerpoint/2010/main" val="3891516715"/>
              </p:ext>
            </p:extLst>
          </p:nvPr>
        </p:nvGraphicFramePr>
        <p:xfrm>
          <a:off x="763708" y="1485770"/>
          <a:ext cx="10702578" cy="4389120"/>
        </p:xfrm>
        <a:graphic>
          <a:graphicData uri="http://schemas.openxmlformats.org/drawingml/2006/table">
            <a:tbl>
              <a:tblPr firstRow="1" bandRow="1">
                <a:tableStyleId>{5C22544A-7EE6-4342-B048-85BDC9FD1C3A}</a:tableStyleId>
              </a:tblPr>
              <a:tblGrid>
                <a:gridCol w="1689206">
                  <a:extLst>
                    <a:ext uri="{9D8B030D-6E8A-4147-A177-3AD203B41FA5}">
                      <a16:colId xmlns:a16="http://schemas.microsoft.com/office/drawing/2014/main" val="20000"/>
                    </a:ext>
                  </a:extLst>
                </a:gridCol>
                <a:gridCol w="4506686">
                  <a:extLst>
                    <a:ext uri="{9D8B030D-6E8A-4147-A177-3AD203B41FA5}">
                      <a16:colId xmlns:a16="http://schemas.microsoft.com/office/drawing/2014/main" val="20001"/>
                    </a:ext>
                  </a:extLst>
                </a:gridCol>
                <a:gridCol w="4506686">
                  <a:extLst>
                    <a:ext uri="{9D8B030D-6E8A-4147-A177-3AD203B41FA5}">
                      <a16:colId xmlns:a16="http://schemas.microsoft.com/office/drawing/2014/main" val="20002"/>
                    </a:ext>
                  </a:extLst>
                </a:gridCol>
              </a:tblGrid>
              <a:tr h="326275">
                <a:tc>
                  <a:txBody>
                    <a:bodyPr/>
                    <a:lstStyle/>
                    <a:p>
                      <a:pPr algn="l"/>
                      <a:r>
                        <a:rPr lang="zh-CN" altLang="en-US" sz="1600" dirty="0">
                          <a:latin typeface="+mn-lt"/>
                          <a:ea typeface="+mn-ea"/>
                          <a:cs typeface="+mn-ea"/>
                          <a:sym typeface="+mn-lt"/>
                        </a:rPr>
                        <a:t>方法</a:t>
                      </a:r>
                    </a:p>
                  </a:txBody>
                  <a:tcPr anchor="ctr"/>
                </a:tc>
                <a:tc>
                  <a:txBody>
                    <a:bodyPr/>
                    <a:lstStyle/>
                    <a:p>
                      <a:pPr algn="l"/>
                      <a:r>
                        <a:rPr lang="zh-CN" altLang="en-US" sz="1600" dirty="0">
                          <a:latin typeface="+mn-lt"/>
                          <a:ea typeface="+mn-ea"/>
                          <a:cs typeface="+mn-ea"/>
                          <a:sym typeface="+mn-lt"/>
                        </a:rPr>
                        <a:t>优点</a:t>
                      </a:r>
                    </a:p>
                  </a:txBody>
                  <a:tcPr anchor="ctr"/>
                </a:tc>
                <a:tc>
                  <a:txBody>
                    <a:bodyPr/>
                    <a:lstStyle/>
                    <a:p>
                      <a:pPr algn="l"/>
                      <a:r>
                        <a:rPr lang="zh-CN" altLang="en-US" sz="1600" dirty="0">
                          <a:latin typeface="+mn-lt"/>
                          <a:ea typeface="+mn-ea"/>
                          <a:cs typeface="+mn-ea"/>
                          <a:sym typeface="+mn-lt"/>
                        </a:rPr>
                        <a:t>缺点</a:t>
                      </a:r>
                    </a:p>
                  </a:txBody>
                  <a:tcPr anchor="ctr"/>
                </a:tc>
                <a:extLst>
                  <a:ext uri="{0D108BD9-81ED-4DB2-BD59-A6C34878D82A}">
                    <a16:rowId xmlns:a16="http://schemas.microsoft.com/office/drawing/2014/main" val="10000"/>
                  </a:ext>
                </a:extLst>
              </a:tr>
              <a:tr h="579120">
                <a:tc>
                  <a:txBody>
                    <a:bodyPr/>
                    <a:lstStyle/>
                    <a:p>
                      <a:pPr algn="l"/>
                      <a:r>
                        <a:rPr lang="en-US" altLang="zh-CN" sz="1600" dirty="0">
                          <a:latin typeface="+mn-lt"/>
                          <a:ea typeface="+mn-ea"/>
                          <a:cs typeface="+mn-ea"/>
                          <a:sym typeface="+mn-lt"/>
                        </a:rPr>
                        <a:t>Ah</a:t>
                      </a:r>
                      <a:r>
                        <a:rPr lang="zh-CN" altLang="en-US" sz="1600" dirty="0">
                          <a:latin typeface="+mn-lt"/>
                          <a:ea typeface="+mn-ea"/>
                          <a:cs typeface="+mn-ea"/>
                          <a:sym typeface="+mn-lt"/>
                        </a:rPr>
                        <a:t>积分</a:t>
                      </a:r>
                    </a:p>
                  </a:txBody>
                  <a:tcPr anchor="ctr"/>
                </a:tc>
                <a:tc>
                  <a:txBody>
                    <a:bodyPr/>
                    <a:lstStyle/>
                    <a:p>
                      <a:pPr algn="l"/>
                      <a:r>
                        <a:rPr lang="zh-CN" altLang="en-US" sz="1600" dirty="0">
                          <a:latin typeface="+mn-lt"/>
                          <a:ea typeface="+mn-ea"/>
                          <a:cs typeface="+mn-ea"/>
                          <a:sym typeface="+mn-lt"/>
                        </a:rPr>
                        <a:t>简单，准确，易嵌入实现</a:t>
                      </a:r>
                    </a:p>
                  </a:txBody>
                  <a:tcPr anchor="ctr"/>
                </a:tc>
                <a:tc>
                  <a:txBody>
                    <a:bodyPr/>
                    <a:lstStyle/>
                    <a:p>
                      <a:pPr algn="l"/>
                      <a:r>
                        <a:rPr lang="zh-CN" altLang="en-US" sz="1600" dirty="0">
                          <a:latin typeface="+mn-lt"/>
                          <a:ea typeface="+mn-ea"/>
                          <a:cs typeface="+mn-ea"/>
                          <a:sym typeface="+mn-lt"/>
                        </a:rPr>
                        <a:t>依赖准确</a:t>
                      </a:r>
                      <a:r>
                        <a:rPr lang="en-US" altLang="zh-CN" sz="1600" dirty="0">
                          <a:latin typeface="+mn-lt"/>
                          <a:ea typeface="+mn-ea"/>
                          <a:cs typeface="+mn-ea"/>
                          <a:sym typeface="+mn-lt"/>
                        </a:rPr>
                        <a:t>SOC</a:t>
                      </a:r>
                      <a:r>
                        <a:rPr lang="zh-CN" altLang="en-US" sz="1600" dirty="0">
                          <a:latin typeface="+mn-lt"/>
                          <a:ea typeface="+mn-ea"/>
                          <a:cs typeface="+mn-ea"/>
                          <a:sym typeface="+mn-lt"/>
                        </a:rPr>
                        <a:t>初值，存在累计误差</a:t>
                      </a:r>
                    </a:p>
                  </a:txBody>
                  <a:tcPr anchor="ctr"/>
                </a:tc>
                <a:extLst>
                  <a:ext uri="{0D108BD9-81ED-4DB2-BD59-A6C34878D82A}">
                    <a16:rowId xmlns:a16="http://schemas.microsoft.com/office/drawing/2014/main" val="10001"/>
                  </a:ext>
                </a:extLst>
              </a:tr>
              <a:tr h="579120">
                <a:tc>
                  <a:txBody>
                    <a:bodyPr/>
                    <a:lstStyle/>
                    <a:p>
                      <a:pPr algn="l"/>
                      <a:r>
                        <a:rPr lang="zh-CN" altLang="en-US" sz="1600" dirty="0">
                          <a:latin typeface="+mn-lt"/>
                          <a:ea typeface="+mn-ea"/>
                          <a:cs typeface="+mn-ea"/>
                          <a:sym typeface="+mn-lt"/>
                        </a:rPr>
                        <a:t>基于</a:t>
                      </a:r>
                      <a:r>
                        <a:rPr lang="en-US" altLang="zh-CN" sz="1600" dirty="0">
                          <a:latin typeface="+mn-lt"/>
                          <a:ea typeface="+mn-ea"/>
                          <a:cs typeface="+mn-ea"/>
                          <a:sym typeface="+mn-lt"/>
                        </a:rPr>
                        <a:t>OCV</a:t>
                      </a:r>
                      <a:endParaRPr lang="zh-CN" altLang="en-US" sz="1600" dirty="0">
                        <a:latin typeface="+mn-lt"/>
                        <a:ea typeface="+mn-ea"/>
                        <a:cs typeface="+mn-ea"/>
                        <a:sym typeface="+mn-lt"/>
                      </a:endParaRPr>
                    </a:p>
                  </a:txBody>
                  <a:tcPr anchor="ctr"/>
                </a:tc>
                <a:tc>
                  <a:txBody>
                    <a:bodyPr/>
                    <a:lstStyle/>
                    <a:p>
                      <a:pPr algn="l"/>
                      <a:r>
                        <a:rPr lang="zh-CN" altLang="en-US" sz="1600" dirty="0">
                          <a:latin typeface="+mn-lt"/>
                          <a:ea typeface="+mn-ea"/>
                          <a:cs typeface="+mn-ea"/>
                          <a:sym typeface="+mn-lt"/>
                        </a:rPr>
                        <a:t>准确，易嵌入实现</a:t>
                      </a:r>
                    </a:p>
                  </a:txBody>
                  <a:tcPr anchor="ctr"/>
                </a:tc>
                <a:tc>
                  <a:txBody>
                    <a:bodyPr/>
                    <a:lstStyle/>
                    <a:p>
                      <a:pPr algn="l"/>
                      <a:r>
                        <a:rPr lang="zh-CN" altLang="en-US" sz="1600" dirty="0">
                          <a:latin typeface="+mn-lt"/>
                          <a:ea typeface="+mn-ea"/>
                          <a:cs typeface="+mn-ea"/>
                          <a:sym typeface="+mn-lt"/>
                        </a:rPr>
                        <a:t>需要大量静置时间，对某些电池具局限性</a:t>
                      </a:r>
                    </a:p>
                  </a:txBody>
                  <a:tcPr anchor="ctr"/>
                </a:tc>
                <a:extLst>
                  <a:ext uri="{0D108BD9-81ED-4DB2-BD59-A6C34878D82A}">
                    <a16:rowId xmlns:a16="http://schemas.microsoft.com/office/drawing/2014/main" val="10002"/>
                  </a:ext>
                </a:extLst>
              </a:tr>
              <a:tr h="579120">
                <a:tc>
                  <a:txBody>
                    <a:bodyPr/>
                    <a:lstStyle/>
                    <a:p>
                      <a:pPr algn="l"/>
                      <a:r>
                        <a:rPr lang="zh-CN" altLang="en-US" sz="1600" dirty="0">
                          <a:latin typeface="+mn-lt"/>
                          <a:ea typeface="+mn-ea"/>
                          <a:cs typeface="+mn-ea"/>
                          <a:sym typeface="+mn-lt"/>
                        </a:rPr>
                        <a:t>基于电池模型</a:t>
                      </a:r>
                    </a:p>
                  </a:txBody>
                  <a:tcPr anchor="ctr"/>
                </a:tc>
                <a:tc>
                  <a:txBody>
                    <a:bodyPr/>
                    <a:lstStyle/>
                    <a:p>
                      <a:pPr algn="l"/>
                      <a:r>
                        <a:rPr lang="zh-CN" altLang="en-US" sz="1600" dirty="0">
                          <a:latin typeface="+mn-lt"/>
                          <a:ea typeface="+mn-ea"/>
                          <a:cs typeface="+mn-ea"/>
                          <a:sym typeface="+mn-lt"/>
                        </a:rPr>
                        <a:t>不需静置及</a:t>
                      </a:r>
                      <a:r>
                        <a:rPr lang="en-US" altLang="zh-CN" sz="1600" dirty="0">
                          <a:latin typeface="+mn-lt"/>
                          <a:ea typeface="+mn-ea"/>
                          <a:cs typeface="+mn-ea"/>
                          <a:sym typeface="+mn-lt"/>
                        </a:rPr>
                        <a:t>SOC</a:t>
                      </a:r>
                      <a:r>
                        <a:rPr lang="zh-CN" altLang="en-US" sz="1600" dirty="0">
                          <a:latin typeface="+mn-lt"/>
                          <a:ea typeface="+mn-ea"/>
                          <a:cs typeface="+mn-ea"/>
                          <a:sym typeface="+mn-lt"/>
                        </a:rPr>
                        <a:t>初值</a:t>
                      </a:r>
                    </a:p>
                  </a:txBody>
                  <a:tcPr anchor="ctr"/>
                </a:tc>
                <a:tc>
                  <a:txBody>
                    <a:bodyPr/>
                    <a:lstStyle/>
                    <a:p>
                      <a:pPr algn="l"/>
                      <a:r>
                        <a:rPr lang="zh-CN" altLang="en-US" sz="1600" dirty="0">
                          <a:latin typeface="+mn-lt"/>
                          <a:ea typeface="+mn-ea"/>
                          <a:cs typeface="+mn-ea"/>
                          <a:sym typeface="+mn-lt"/>
                        </a:rPr>
                        <a:t>对测量噪声十分敏感，对某些电池的适用性差</a:t>
                      </a:r>
                    </a:p>
                  </a:txBody>
                  <a:tcPr anchor="ctr"/>
                </a:tc>
                <a:extLst>
                  <a:ext uri="{0D108BD9-81ED-4DB2-BD59-A6C34878D82A}">
                    <a16:rowId xmlns:a16="http://schemas.microsoft.com/office/drawing/2014/main" val="10003"/>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dirty="0">
                          <a:latin typeface="+mn-lt"/>
                          <a:ea typeface="+mn-ea"/>
                          <a:cs typeface="+mn-ea"/>
                          <a:sym typeface="+mn-lt"/>
                        </a:rPr>
                        <a:t>卡尔曼滤波</a:t>
                      </a:r>
                    </a:p>
                  </a:txBody>
                  <a:tcPr anchor="ctr"/>
                </a:tc>
                <a:tc>
                  <a:txBody>
                    <a:bodyPr/>
                    <a:lstStyle/>
                    <a:p>
                      <a:pPr algn="l"/>
                      <a:r>
                        <a:rPr lang="zh-CN" altLang="en-US" sz="1600" dirty="0">
                          <a:latin typeface="+mn-lt"/>
                          <a:ea typeface="+mn-ea"/>
                          <a:cs typeface="+mn-ea"/>
                          <a:sym typeface="+mn-lt"/>
                        </a:rPr>
                        <a:t>准确灵活，对噪声</a:t>
                      </a:r>
                      <a:r>
                        <a:rPr lang="en-US" altLang="zh-CN" sz="1600" dirty="0">
                          <a:latin typeface="+mn-lt"/>
                          <a:ea typeface="+mn-ea"/>
                          <a:cs typeface="+mn-ea"/>
                          <a:sym typeface="+mn-lt"/>
                        </a:rPr>
                        <a:t>SOC</a:t>
                      </a:r>
                      <a:r>
                        <a:rPr lang="zh-CN" altLang="en-US" sz="1600" dirty="0">
                          <a:latin typeface="+mn-lt"/>
                          <a:ea typeface="+mn-ea"/>
                          <a:cs typeface="+mn-ea"/>
                          <a:sym typeface="+mn-lt"/>
                        </a:rPr>
                        <a:t>初始误差具鲁棒性</a:t>
                      </a:r>
                    </a:p>
                  </a:txBody>
                  <a:tcPr anchor="ctr"/>
                </a:tc>
                <a:tc>
                  <a:txBody>
                    <a:bodyPr/>
                    <a:lstStyle/>
                    <a:p>
                      <a:pPr algn="l"/>
                      <a:r>
                        <a:rPr lang="zh-CN" altLang="en-US" sz="1600" dirty="0">
                          <a:latin typeface="+mn-lt"/>
                          <a:ea typeface="+mn-ea"/>
                          <a:cs typeface="+mn-ea"/>
                          <a:sym typeface="+mn-lt"/>
                        </a:rPr>
                        <a:t>复杂，计算量大，依赖模型参数，增益选取不当会造成不稳定</a:t>
                      </a:r>
                    </a:p>
                  </a:txBody>
                  <a:tcPr anchor="ctr"/>
                </a:tc>
                <a:extLst>
                  <a:ext uri="{0D108BD9-81ED-4DB2-BD59-A6C34878D82A}">
                    <a16:rowId xmlns:a16="http://schemas.microsoft.com/office/drawing/2014/main" val="1373655175"/>
                  </a:ext>
                </a:extLst>
              </a:tr>
              <a:tr h="579120">
                <a:tc>
                  <a:txBody>
                    <a:bodyPr/>
                    <a:lstStyle/>
                    <a:p>
                      <a:pPr algn="l"/>
                      <a:r>
                        <a:rPr lang="zh-CN" altLang="en-US" sz="1600" dirty="0">
                          <a:latin typeface="+mn-lt"/>
                          <a:ea typeface="+mn-ea"/>
                          <a:cs typeface="+mn-ea"/>
                          <a:sym typeface="+mn-lt"/>
                        </a:rPr>
                        <a:t>滑模观测器</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dirty="0">
                          <a:latin typeface="+mn-lt"/>
                          <a:ea typeface="+mn-ea"/>
                          <a:cs typeface="+mn-ea"/>
                          <a:sym typeface="+mn-lt"/>
                        </a:rPr>
                        <a:t>准确灵活，对噪声，模型误差及</a:t>
                      </a:r>
                      <a:r>
                        <a:rPr lang="en-US" altLang="zh-CN" sz="1600" dirty="0">
                          <a:latin typeface="+mn-lt"/>
                          <a:ea typeface="+mn-ea"/>
                          <a:cs typeface="+mn-ea"/>
                          <a:sym typeface="+mn-lt"/>
                        </a:rPr>
                        <a:t>SOC</a:t>
                      </a:r>
                      <a:r>
                        <a:rPr lang="zh-CN" altLang="en-US" sz="1600" dirty="0">
                          <a:latin typeface="+mn-lt"/>
                          <a:ea typeface="+mn-ea"/>
                          <a:cs typeface="+mn-ea"/>
                          <a:sym typeface="+mn-lt"/>
                        </a:rPr>
                        <a:t>初始误差具鲁棒性</a:t>
                      </a:r>
                    </a:p>
                  </a:txBody>
                  <a:tcPr anchor="ctr"/>
                </a:tc>
                <a:tc>
                  <a:txBody>
                    <a:bodyPr/>
                    <a:lstStyle/>
                    <a:p>
                      <a:pPr algn="l"/>
                      <a:r>
                        <a:rPr lang="zh-CN" altLang="en-US" sz="1600" dirty="0">
                          <a:latin typeface="+mn-lt"/>
                          <a:ea typeface="+mn-ea"/>
                          <a:cs typeface="+mn-ea"/>
                          <a:sym typeface="+mn-lt"/>
                        </a:rPr>
                        <a:t>非线性，不易实现</a:t>
                      </a:r>
                    </a:p>
                  </a:txBody>
                  <a:tcPr anchor="ctr"/>
                </a:tc>
                <a:extLst>
                  <a:ext uri="{0D108BD9-81ED-4DB2-BD59-A6C34878D82A}">
                    <a16:rowId xmlns:a16="http://schemas.microsoft.com/office/drawing/2014/main" val="1394253675"/>
                  </a:ext>
                </a:extLst>
              </a:tr>
              <a:tr h="579120">
                <a:tc>
                  <a:txBody>
                    <a:bodyPr/>
                    <a:lstStyle/>
                    <a:p>
                      <a:pPr algn="l"/>
                      <a:r>
                        <a:rPr lang="zh-CN" altLang="en-US" sz="1600" dirty="0">
                          <a:latin typeface="+mn-lt"/>
                          <a:ea typeface="+mn-ea"/>
                          <a:cs typeface="+mn-ea"/>
                          <a:sym typeface="+mn-lt"/>
                        </a:rPr>
                        <a:t>模糊逻辑</a:t>
                      </a:r>
                    </a:p>
                  </a:txBody>
                  <a:tcPr anchor="ctr"/>
                </a:tc>
                <a:tc>
                  <a:txBody>
                    <a:bodyPr/>
                    <a:lstStyle/>
                    <a:p>
                      <a:pPr algn="l"/>
                      <a:r>
                        <a:rPr lang="zh-CN" altLang="en-US" sz="1600" dirty="0">
                          <a:latin typeface="+mn-lt"/>
                          <a:ea typeface="+mn-ea"/>
                          <a:cs typeface="+mn-ea"/>
                          <a:sym typeface="+mn-lt"/>
                        </a:rPr>
                        <a:t>人工的模糊思维</a:t>
                      </a:r>
                    </a:p>
                  </a:txBody>
                  <a:tcPr anchor="ctr"/>
                </a:tc>
                <a:tc>
                  <a:txBody>
                    <a:bodyPr/>
                    <a:lstStyle/>
                    <a:p>
                      <a:pPr algn="l"/>
                      <a:r>
                        <a:rPr lang="zh-CN" altLang="en-US" sz="1600" dirty="0">
                          <a:latin typeface="+mn-lt"/>
                          <a:ea typeface="+mn-ea"/>
                          <a:cs typeface="+mn-ea"/>
                          <a:sym typeface="+mn-lt"/>
                        </a:rPr>
                        <a:t>不准确</a:t>
                      </a:r>
                    </a:p>
                  </a:txBody>
                  <a:tcPr anchor="ctr"/>
                </a:tc>
                <a:extLst>
                  <a:ext uri="{0D108BD9-81ED-4DB2-BD59-A6C34878D82A}">
                    <a16:rowId xmlns:a16="http://schemas.microsoft.com/office/drawing/2014/main" val="26028145"/>
                  </a:ext>
                </a:extLst>
              </a:tr>
              <a:tr h="579120">
                <a:tc>
                  <a:txBody>
                    <a:bodyPr/>
                    <a:lstStyle/>
                    <a:p>
                      <a:pPr algn="l"/>
                      <a:r>
                        <a:rPr lang="zh-CN" altLang="en-US" sz="1600" dirty="0">
                          <a:latin typeface="+mn-lt"/>
                          <a:ea typeface="+mn-ea"/>
                          <a:cs typeface="+mn-ea"/>
                          <a:sym typeface="+mn-lt"/>
                        </a:rPr>
                        <a:t>神经网络</a:t>
                      </a:r>
                    </a:p>
                  </a:txBody>
                  <a:tcPr anchor="ctr"/>
                </a:tc>
                <a:tc>
                  <a:txBody>
                    <a:bodyPr/>
                    <a:lstStyle/>
                    <a:p>
                      <a:pPr algn="l"/>
                      <a:r>
                        <a:rPr lang="zh-CN" altLang="en-US" sz="1600" dirty="0">
                          <a:latin typeface="+mn-lt"/>
                          <a:ea typeface="+mn-ea"/>
                          <a:cs typeface="+mn-ea"/>
                          <a:sym typeface="+mn-lt"/>
                        </a:rPr>
                        <a:t>适合于所有种类电池</a:t>
                      </a:r>
                    </a:p>
                  </a:txBody>
                  <a:tcPr anchor="ctr"/>
                </a:tc>
                <a:tc>
                  <a:txBody>
                    <a:bodyPr/>
                    <a:lstStyle/>
                    <a:p>
                      <a:pPr algn="l"/>
                      <a:r>
                        <a:rPr lang="zh-CN" altLang="en-US" sz="1600" dirty="0">
                          <a:latin typeface="+mn-lt"/>
                          <a:ea typeface="+mn-ea"/>
                          <a:cs typeface="+mn-ea"/>
                          <a:sym typeface="+mn-lt"/>
                        </a:rPr>
                        <a:t>需要大量训练数据</a:t>
                      </a:r>
                    </a:p>
                  </a:txBody>
                  <a:tcPr anchor="ctr"/>
                </a:tc>
                <a:extLst>
                  <a:ext uri="{0D108BD9-81ED-4DB2-BD59-A6C34878D82A}">
                    <a16:rowId xmlns:a16="http://schemas.microsoft.com/office/drawing/2014/main" val="3875188712"/>
                  </a:ext>
                </a:extLst>
              </a:tr>
            </a:tbl>
          </a:graphicData>
        </a:graphic>
      </p:graphicFrame>
      <p:sp>
        <p:nvSpPr>
          <p:cNvPr id="5" name="文本框 4">
            <a:extLst>
              <a:ext uri="{FF2B5EF4-FFF2-40B4-BE49-F238E27FC236}">
                <a16:creationId xmlns:a16="http://schemas.microsoft.com/office/drawing/2014/main" id="{610F4123-BBC1-4BE1-B295-847059132DB2}"/>
              </a:ext>
            </a:extLst>
          </p:cNvPr>
          <p:cNvSpPr txBox="1"/>
          <p:nvPr/>
        </p:nvSpPr>
        <p:spPr>
          <a:xfrm>
            <a:off x="606384" y="909169"/>
            <a:ext cx="4002408"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cs typeface="+mn-ea"/>
                <a:sym typeface="+mn-lt"/>
              </a:rPr>
              <a:t>SOC</a:t>
            </a:r>
            <a:r>
              <a:rPr lang="zh-CN" altLang="en-US" sz="2400" b="1" dirty="0">
                <a:cs typeface="+mn-ea"/>
                <a:sym typeface="+mn-lt"/>
              </a:rPr>
              <a:t>估算方法优缺点对比</a:t>
            </a:r>
          </a:p>
        </p:txBody>
      </p:sp>
      <p:grpSp>
        <p:nvGrpSpPr>
          <p:cNvPr id="7" name="组合 6">
            <a:extLst>
              <a:ext uri="{FF2B5EF4-FFF2-40B4-BE49-F238E27FC236}">
                <a16:creationId xmlns:a16="http://schemas.microsoft.com/office/drawing/2014/main" id="{AC4CB6C3-9CE9-4D3E-A337-635B5B65F918}"/>
              </a:ext>
            </a:extLst>
          </p:cNvPr>
          <p:cNvGrpSpPr/>
          <p:nvPr/>
        </p:nvGrpSpPr>
        <p:grpSpPr>
          <a:xfrm>
            <a:off x="1901371" y="5989826"/>
            <a:ext cx="8389257" cy="461666"/>
            <a:chOff x="1920368" y="5948829"/>
            <a:chExt cx="8389257" cy="461666"/>
          </a:xfrm>
        </p:grpSpPr>
        <p:sp>
          <p:nvSpPr>
            <p:cNvPr id="6" name="矩形: 圆角 5">
              <a:extLst>
                <a:ext uri="{FF2B5EF4-FFF2-40B4-BE49-F238E27FC236}">
                  <a16:creationId xmlns:a16="http://schemas.microsoft.com/office/drawing/2014/main" id="{27A65281-A3E0-4A8E-9B14-D1CABFBDEF73}"/>
                </a:ext>
              </a:extLst>
            </p:cNvPr>
            <p:cNvSpPr/>
            <p:nvPr/>
          </p:nvSpPr>
          <p:spPr>
            <a:xfrm>
              <a:off x="1920368" y="5948830"/>
              <a:ext cx="8389257" cy="4616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4CA93E77-6727-4617-B289-F7D191F33DD2}"/>
                </a:ext>
              </a:extLst>
            </p:cNvPr>
            <p:cNvSpPr txBox="1"/>
            <p:nvPr/>
          </p:nvSpPr>
          <p:spPr>
            <a:xfrm>
              <a:off x="3616795" y="5948829"/>
              <a:ext cx="4958409" cy="461665"/>
            </a:xfrm>
            <a:prstGeom prst="rect">
              <a:avLst/>
            </a:prstGeom>
            <a:noFill/>
          </p:spPr>
          <p:txBody>
            <a:bodyPr wrap="none" rtlCol="0">
              <a:spAutoFit/>
            </a:bodyPr>
            <a:lstStyle/>
            <a:p>
              <a:r>
                <a:rPr lang="zh-CN" altLang="en-US" sz="2400" dirty="0">
                  <a:cs typeface="+mn-ea"/>
                  <a:sym typeface="+mn-lt"/>
                </a:rPr>
                <a:t>实车上常用的是 </a:t>
              </a:r>
              <a:r>
                <a:rPr lang="en-US" altLang="zh-CN" sz="2400" b="1" dirty="0">
                  <a:cs typeface="+mn-ea"/>
                  <a:sym typeface="+mn-lt"/>
                </a:rPr>
                <a:t>Ah</a:t>
              </a:r>
              <a:r>
                <a:rPr lang="zh-CN" altLang="en-US" sz="2400" b="1" dirty="0">
                  <a:cs typeface="+mn-ea"/>
                  <a:sym typeface="+mn-lt"/>
                </a:rPr>
                <a:t>积分</a:t>
              </a:r>
              <a:r>
                <a:rPr lang="en-US" altLang="zh-CN" sz="2400" b="1" dirty="0">
                  <a:cs typeface="+mn-ea"/>
                  <a:sym typeface="+mn-lt"/>
                </a:rPr>
                <a:t>+OCV</a:t>
              </a:r>
              <a:r>
                <a:rPr lang="zh-CN" altLang="en-US" sz="2400" b="1" dirty="0">
                  <a:cs typeface="+mn-ea"/>
                  <a:sym typeface="+mn-lt"/>
                </a:rPr>
                <a:t>校正</a:t>
              </a:r>
            </a:p>
          </p:txBody>
        </p:sp>
      </p:grpSp>
      <p:sp>
        <p:nvSpPr>
          <p:cNvPr id="8" name="标题 8">
            <a:extLst>
              <a:ext uri="{FF2B5EF4-FFF2-40B4-BE49-F238E27FC236}">
                <a16:creationId xmlns:a16="http://schemas.microsoft.com/office/drawing/2014/main" id="{70A46D5D-B46C-4384-86F3-8ECA5200E3A8}"/>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spTree>
    <p:extLst>
      <p:ext uri="{BB962C8B-B14F-4D97-AF65-F5344CB8AC3E}">
        <p14:creationId xmlns:p14="http://schemas.microsoft.com/office/powerpoint/2010/main" val="2609832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90E0858A-8521-4994-AB99-DE98AF4F59A4}"/>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grpSp>
        <p:nvGrpSpPr>
          <p:cNvPr id="50" name="组合 49">
            <a:extLst>
              <a:ext uri="{FF2B5EF4-FFF2-40B4-BE49-F238E27FC236}">
                <a16:creationId xmlns:a16="http://schemas.microsoft.com/office/drawing/2014/main" id="{E6938663-4EC8-4767-BA2A-08337DF79386}"/>
              </a:ext>
            </a:extLst>
          </p:cNvPr>
          <p:cNvGrpSpPr/>
          <p:nvPr/>
        </p:nvGrpSpPr>
        <p:grpSpPr>
          <a:xfrm>
            <a:off x="281674" y="1468363"/>
            <a:ext cx="11303942" cy="4902200"/>
            <a:chOff x="176858" y="859133"/>
            <a:chExt cx="11303942" cy="4902200"/>
          </a:xfrm>
        </p:grpSpPr>
        <p:grpSp>
          <p:nvGrpSpPr>
            <p:cNvPr id="3" name="组合 2">
              <a:extLst>
                <a:ext uri="{FF2B5EF4-FFF2-40B4-BE49-F238E27FC236}">
                  <a16:creationId xmlns:a16="http://schemas.microsoft.com/office/drawing/2014/main" id="{60FC5313-00BD-4AE3-BC99-BFAC7B126262}"/>
                </a:ext>
              </a:extLst>
            </p:cNvPr>
            <p:cNvGrpSpPr/>
            <p:nvPr/>
          </p:nvGrpSpPr>
          <p:grpSpPr>
            <a:xfrm>
              <a:off x="1725322" y="905434"/>
              <a:ext cx="9755478" cy="4646450"/>
              <a:chOff x="1181447" y="1294419"/>
              <a:chExt cx="7755291" cy="4104456"/>
            </a:xfrm>
          </p:grpSpPr>
          <p:sp>
            <p:nvSpPr>
              <p:cNvPr id="4" name="矩形 3">
                <a:extLst>
                  <a:ext uri="{FF2B5EF4-FFF2-40B4-BE49-F238E27FC236}">
                    <a16:creationId xmlns:a16="http://schemas.microsoft.com/office/drawing/2014/main" id="{90AA2799-B128-4FD8-A852-176F7CACD009}"/>
                  </a:ext>
                </a:extLst>
              </p:cNvPr>
              <p:cNvSpPr/>
              <p:nvPr/>
            </p:nvSpPr>
            <p:spPr>
              <a:xfrm>
                <a:off x="1181447" y="1294419"/>
                <a:ext cx="7755291" cy="4104456"/>
              </a:xfrm>
              <a:prstGeom prst="rect">
                <a:avLst/>
              </a:prstGeom>
              <a:solidFill>
                <a:schemeClr val="bg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2400">
                  <a:cs typeface="+mn-ea"/>
                  <a:sym typeface="+mn-lt"/>
                </a:endParaRPr>
              </a:p>
            </p:txBody>
          </p:sp>
          <p:cxnSp>
            <p:nvCxnSpPr>
              <p:cNvPr id="5" name="连接符: 肘形 4">
                <a:extLst>
                  <a:ext uri="{FF2B5EF4-FFF2-40B4-BE49-F238E27FC236}">
                    <a16:creationId xmlns:a16="http://schemas.microsoft.com/office/drawing/2014/main" id="{2B3CE058-1644-4C04-879F-625901E92740}"/>
                  </a:ext>
                </a:extLst>
              </p:cNvPr>
              <p:cNvCxnSpPr>
                <a:cxnSpLocks/>
              </p:cNvCxnSpPr>
              <p:nvPr/>
            </p:nvCxnSpPr>
            <p:spPr>
              <a:xfrm rot="5400000" flipH="1" flipV="1">
                <a:off x="7457724" y="2829208"/>
                <a:ext cx="697738" cy="223541"/>
              </a:xfrm>
              <a:prstGeom prst="bentConnector2">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C732E403-C7F8-4BBB-B9B7-0A6333F96E47}"/>
                  </a:ext>
                </a:extLst>
              </p:cNvPr>
              <p:cNvSpPr/>
              <p:nvPr/>
            </p:nvSpPr>
            <p:spPr>
              <a:xfrm>
                <a:off x="1471815" y="1789324"/>
                <a:ext cx="1121023" cy="360000"/>
              </a:xfrm>
              <a:prstGeom prst="rect">
                <a:avLst/>
              </a:prstGeom>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cs typeface="+mn-ea"/>
                    <a:sym typeface="+mn-lt"/>
                  </a:rPr>
                  <a:t>电流测量值</a:t>
                </a:r>
              </a:p>
            </p:txBody>
          </p:sp>
          <p:sp>
            <p:nvSpPr>
              <p:cNvPr id="7" name="矩形 6">
                <a:extLst>
                  <a:ext uri="{FF2B5EF4-FFF2-40B4-BE49-F238E27FC236}">
                    <a16:creationId xmlns:a16="http://schemas.microsoft.com/office/drawing/2014/main" id="{F1F90DDE-1523-4479-A62D-61F07B2B8CC0}"/>
                  </a:ext>
                </a:extLst>
              </p:cNvPr>
              <p:cNvSpPr/>
              <p:nvPr/>
            </p:nvSpPr>
            <p:spPr>
              <a:xfrm>
                <a:off x="1471815" y="4199428"/>
                <a:ext cx="1121023" cy="360000"/>
              </a:xfrm>
              <a:prstGeom prst="rect">
                <a:avLst/>
              </a:prstGeom>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cs typeface="+mn-ea"/>
                    <a:sym typeface="+mn-lt"/>
                  </a:rPr>
                  <a:t>电压测量值</a:t>
                </a:r>
              </a:p>
            </p:txBody>
          </p:sp>
          <p:pic>
            <p:nvPicPr>
              <p:cNvPr id="8" name="图片 7">
                <a:extLst>
                  <a:ext uri="{FF2B5EF4-FFF2-40B4-BE49-F238E27FC236}">
                    <a16:creationId xmlns:a16="http://schemas.microsoft.com/office/drawing/2014/main" id="{347A6C1B-2B22-43CB-BAAF-09FFFF267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805" y="2651387"/>
                <a:ext cx="843241" cy="1089589"/>
              </a:xfrm>
              <a:prstGeom prst="rect">
                <a:avLst/>
              </a:prstGeom>
              <a:ln w="12700">
                <a:solidFill>
                  <a:schemeClr val="bg1">
                    <a:lumMod val="50000"/>
                  </a:schemeClr>
                </a:solidFill>
              </a:ln>
            </p:spPr>
          </p:pic>
          <p:sp>
            <p:nvSpPr>
              <p:cNvPr id="9" name="矩形: 圆角 8">
                <a:extLst>
                  <a:ext uri="{FF2B5EF4-FFF2-40B4-BE49-F238E27FC236}">
                    <a16:creationId xmlns:a16="http://schemas.microsoft.com/office/drawing/2014/main" id="{B48A999A-DDA5-42CE-A9CC-15FCA7A4AF50}"/>
                  </a:ext>
                </a:extLst>
              </p:cNvPr>
              <p:cNvSpPr/>
              <p:nvPr/>
            </p:nvSpPr>
            <p:spPr>
              <a:xfrm>
                <a:off x="5102618" y="2428293"/>
                <a:ext cx="1910000" cy="1620000"/>
              </a:xfrm>
              <a:prstGeom prst="roundRect">
                <a:avLst>
                  <a:gd name="adj" fmla="val 9146"/>
                </a:avLst>
              </a:prstGeom>
              <a:noFill/>
              <a:ln w="28575" cap="flat" cmpd="sng" algn="ctr">
                <a:solidFill>
                  <a:schemeClr val="tx1">
                    <a:lumMod val="65000"/>
                    <a:lumOff val="3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2000" dirty="0">
                  <a:cs typeface="+mn-ea"/>
                  <a:sym typeface="+mn-lt"/>
                </a:endParaRPr>
              </a:p>
            </p:txBody>
          </p:sp>
          <p:sp>
            <p:nvSpPr>
              <p:cNvPr id="10" name="矩形 9">
                <a:extLst>
                  <a:ext uri="{FF2B5EF4-FFF2-40B4-BE49-F238E27FC236}">
                    <a16:creationId xmlns:a16="http://schemas.microsoft.com/office/drawing/2014/main" id="{09D4C991-A7B0-4BCA-B8C8-AA492257E8CE}"/>
                  </a:ext>
                </a:extLst>
              </p:cNvPr>
              <p:cNvSpPr/>
              <p:nvPr/>
            </p:nvSpPr>
            <p:spPr>
              <a:xfrm>
                <a:off x="5102618" y="2492896"/>
                <a:ext cx="1910001" cy="461723"/>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dirty="0">
                    <a:cs typeface="+mn-ea"/>
                    <a:sym typeface="+mn-lt"/>
                  </a:rPr>
                  <a:t>电池状态空间方程</a:t>
                </a:r>
              </a:p>
            </p:txBody>
          </p:sp>
          <p:grpSp>
            <p:nvGrpSpPr>
              <p:cNvPr id="11" name="组合 10">
                <a:extLst>
                  <a:ext uri="{FF2B5EF4-FFF2-40B4-BE49-F238E27FC236}">
                    <a16:creationId xmlns:a16="http://schemas.microsoft.com/office/drawing/2014/main" id="{9DABFD10-0D84-4117-8A9B-D63E6ACE6FB3}"/>
                  </a:ext>
                </a:extLst>
              </p:cNvPr>
              <p:cNvGrpSpPr/>
              <p:nvPr/>
            </p:nvGrpSpPr>
            <p:grpSpPr>
              <a:xfrm>
                <a:off x="5236474" y="2980156"/>
                <a:ext cx="1619457" cy="931117"/>
                <a:chOff x="8151042" y="3747814"/>
                <a:chExt cx="2080260" cy="931117"/>
              </a:xfrm>
              <a:solidFill>
                <a:schemeClr val="bg1"/>
              </a:solidFill>
            </p:grpSpPr>
            <p:sp>
              <p:nvSpPr>
                <p:cNvPr id="37" name="矩形: 圆角 52">
                  <a:extLst>
                    <a:ext uri="{FF2B5EF4-FFF2-40B4-BE49-F238E27FC236}">
                      <a16:creationId xmlns:a16="http://schemas.microsoft.com/office/drawing/2014/main" id="{96FFCD4C-A15C-4E81-93EB-A80646D481AA}"/>
                    </a:ext>
                  </a:extLst>
                </p:cNvPr>
                <p:cNvSpPr/>
                <p:nvPr/>
              </p:nvSpPr>
              <p:spPr>
                <a:xfrm>
                  <a:off x="8151042" y="3747814"/>
                  <a:ext cx="2080260" cy="931117"/>
                </a:xfrm>
                <a:prstGeom prst="rect">
                  <a:avLst/>
                </a:prstGeom>
                <a:gr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2000" dirty="0">
                    <a:cs typeface="+mn-ea"/>
                    <a:sym typeface="+mn-lt"/>
                  </a:endParaRPr>
                </a:p>
              </p:txBody>
            </p:sp>
            <p:graphicFrame>
              <p:nvGraphicFramePr>
                <p:cNvPr id="38" name="对象 37">
                  <a:extLst>
                    <a:ext uri="{FF2B5EF4-FFF2-40B4-BE49-F238E27FC236}">
                      <a16:creationId xmlns:a16="http://schemas.microsoft.com/office/drawing/2014/main" id="{6B5FA73B-AAA7-4361-91D0-885D3C4C2FA4}"/>
                    </a:ext>
                  </a:extLst>
                </p:cNvPr>
                <p:cNvGraphicFramePr>
                  <a:graphicFrameLocks noChangeAspect="1"/>
                </p:cNvGraphicFramePr>
                <p:nvPr>
                  <p:extLst/>
                </p:nvPr>
              </p:nvGraphicFramePr>
              <p:xfrm>
                <a:off x="8412616" y="4272063"/>
                <a:ext cx="1587500" cy="331788"/>
              </p:xfrm>
              <a:graphic>
                <a:graphicData uri="http://schemas.openxmlformats.org/presentationml/2006/ole">
                  <mc:AlternateContent xmlns:mc="http://schemas.openxmlformats.org/markup-compatibility/2006">
                    <mc:Choice xmlns:v="urn:schemas-microsoft-com:vml" Requires="v">
                      <p:oleObj spid="_x0000_s4154" name="Equation" r:id="rId4" imgW="1117440" imgH="228600" progId="Equation.DSMT4">
                        <p:embed/>
                      </p:oleObj>
                    </mc:Choice>
                    <mc:Fallback>
                      <p:oleObj name="Equation" r:id="rId4" imgW="1117440" imgH="228600" progId="Equation.DSMT4">
                        <p:embed/>
                        <p:pic>
                          <p:nvPicPr>
                            <p:cNvPr id="54" name="对象 53">
                              <a:extLst>
                                <a:ext uri="{FF2B5EF4-FFF2-40B4-BE49-F238E27FC236}">
                                  <a16:creationId xmlns:a16="http://schemas.microsoft.com/office/drawing/2014/main" id="{EDF747A8-0788-436A-9000-1B82CF1C249C}"/>
                                </a:ext>
                              </a:extLst>
                            </p:cNvPr>
                            <p:cNvPicPr>
                              <a:picLocks noChangeAspect="1" noChangeArrowheads="1"/>
                            </p:cNvPicPr>
                            <p:nvPr/>
                          </p:nvPicPr>
                          <p:blipFill>
                            <a:blip r:embed="rId5"/>
                            <a:srcRect/>
                            <a:stretch>
                              <a:fillRect/>
                            </a:stretch>
                          </p:blipFill>
                          <p:spPr bwMode="auto">
                            <a:xfrm>
                              <a:off x="8412616" y="4272063"/>
                              <a:ext cx="1587500" cy="331788"/>
                            </a:xfrm>
                            <a:prstGeom prst="rect">
                              <a:avLst/>
                            </a:prstGeom>
                            <a:noFill/>
                          </p:spPr>
                        </p:pic>
                      </p:oleObj>
                    </mc:Fallback>
                  </mc:AlternateContent>
                </a:graphicData>
              </a:graphic>
            </p:graphicFrame>
          </p:grpSp>
          <p:graphicFrame>
            <p:nvGraphicFramePr>
              <p:cNvPr id="12" name="对象 11">
                <a:extLst>
                  <a:ext uri="{FF2B5EF4-FFF2-40B4-BE49-F238E27FC236}">
                    <a16:creationId xmlns:a16="http://schemas.microsoft.com/office/drawing/2014/main" id="{56CCD320-25FE-4396-A3A5-F2ACD5456F32}"/>
                  </a:ext>
                </a:extLst>
              </p:cNvPr>
              <p:cNvGraphicFramePr>
                <a:graphicFrameLocks noChangeAspect="1"/>
              </p:cNvGraphicFramePr>
              <p:nvPr>
                <p:extLst/>
              </p:nvPr>
            </p:nvGraphicFramePr>
            <p:xfrm>
              <a:off x="5369251" y="3092961"/>
              <a:ext cx="1376736" cy="331788"/>
            </p:xfrm>
            <a:graphic>
              <a:graphicData uri="http://schemas.openxmlformats.org/presentationml/2006/ole">
                <mc:AlternateContent xmlns:mc="http://schemas.openxmlformats.org/markup-compatibility/2006">
                  <mc:Choice xmlns:v="urn:schemas-microsoft-com:vml" Requires="v">
                    <p:oleObj spid="_x0000_s4155" name="Equation" r:id="rId6" imgW="1244520" imgH="228600" progId="Equation.DSMT4">
                      <p:embed/>
                    </p:oleObj>
                  </mc:Choice>
                  <mc:Fallback>
                    <p:oleObj name="Equation" r:id="rId6" imgW="1244520" imgH="228600" progId="Equation.DSMT4">
                      <p:embed/>
                      <p:pic>
                        <p:nvPicPr>
                          <p:cNvPr id="27" name="对象 26">
                            <a:extLst>
                              <a:ext uri="{FF2B5EF4-FFF2-40B4-BE49-F238E27FC236}">
                                <a16:creationId xmlns:a16="http://schemas.microsoft.com/office/drawing/2014/main" id="{7452805D-CEE2-4018-BB08-2796CDCE9A45}"/>
                              </a:ext>
                            </a:extLst>
                          </p:cNvPr>
                          <p:cNvPicPr>
                            <a:picLocks noChangeAspect="1" noChangeArrowheads="1"/>
                          </p:cNvPicPr>
                          <p:nvPr/>
                        </p:nvPicPr>
                        <p:blipFill>
                          <a:blip r:embed="rId7"/>
                          <a:srcRect/>
                          <a:stretch>
                            <a:fillRect/>
                          </a:stretch>
                        </p:blipFill>
                        <p:spPr bwMode="auto">
                          <a:xfrm>
                            <a:off x="5369251" y="3092961"/>
                            <a:ext cx="1376736" cy="331788"/>
                          </a:xfrm>
                          <a:prstGeom prst="rect">
                            <a:avLst/>
                          </a:prstGeom>
                          <a:noFill/>
                        </p:spPr>
                      </p:pic>
                    </p:oleObj>
                  </mc:Fallback>
                </mc:AlternateContent>
              </a:graphicData>
            </a:graphic>
          </p:graphicFrame>
          <p:sp>
            <p:nvSpPr>
              <p:cNvPr id="13" name="矩形: 圆角 12">
                <a:extLst>
                  <a:ext uri="{FF2B5EF4-FFF2-40B4-BE49-F238E27FC236}">
                    <a16:creationId xmlns:a16="http://schemas.microsoft.com/office/drawing/2014/main" id="{7C8CDC20-0109-47D6-843D-98C88EFCD1E6}"/>
                  </a:ext>
                </a:extLst>
              </p:cNvPr>
              <p:cNvSpPr/>
              <p:nvPr/>
            </p:nvSpPr>
            <p:spPr>
              <a:xfrm>
                <a:off x="2861839" y="2428293"/>
                <a:ext cx="2019600" cy="1620000"/>
              </a:xfrm>
              <a:prstGeom prst="roundRect">
                <a:avLst>
                  <a:gd name="adj" fmla="val 11365"/>
                </a:avLst>
              </a:prstGeom>
              <a:noFill/>
              <a:ln w="28575"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2000" dirty="0">
                  <a:cs typeface="+mn-ea"/>
                  <a:sym typeface="+mn-lt"/>
                </a:endParaRPr>
              </a:p>
            </p:txBody>
          </p:sp>
          <p:sp>
            <p:nvSpPr>
              <p:cNvPr id="14" name="矩形 13">
                <a:extLst>
                  <a:ext uri="{FF2B5EF4-FFF2-40B4-BE49-F238E27FC236}">
                    <a16:creationId xmlns:a16="http://schemas.microsoft.com/office/drawing/2014/main" id="{528B2FB1-3B9F-4F5E-AD82-D4746358D802}"/>
                  </a:ext>
                </a:extLst>
              </p:cNvPr>
              <p:cNvSpPr/>
              <p:nvPr/>
            </p:nvSpPr>
            <p:spPr>
              <a:xfrm>
                <a:off x="3061911" y="2492896"/>
                <a:ext cx="1619457" cy="410124"/>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dirty="0">
                    <a:cs typeface="+mn-ea"/>
                    <a:sym typeface="+mn-lt"/>
                  </a:rPr>
                  <a:t>等效电路模型</a:t>
                </a:r>
              </a:p>
            </p:txBody>
          </p:sp>
          <p:sp>
            <p:nvSpPr>
              <p:cNvPr id="15" name="矩形 14">
                <a:extLst>
                  <a:ext uri="{FF2B5EF4-FFF2-40B4-BE49-F238E27FC236}">
                    <a16:creationId xmlns:a16="http://schemas.microsoft.com/office/drawing/2014/main" id="{70C89A39-75E2-45F6-9295-1B687C13AEE4}"/>
                  </a:ext>
                </a:extLst>
              </p:cNvPr>
              <p:cNvSpPr/>
              <p:nvPr/>
            </p:nvSpPr>
            <p:spPr>
              <a:xfrm>
                <a:off x="2949110" y="2894785"/>
                <a:ext cx="885222" cy="462282"/>
              </a:xfrm>
              <a:prstGeom prst="rect">
                <a:avLst/>
              </a:prstGeom>
              <a:solidFill>
                <a:schemeClr val="bg1"/>
              </a:solidFill>
              <a:ln w="12700"/>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dirty="0">
                    <a:cs typeface="+mn-ea"/>
                    <a:sym typeface="+mn-lt"/>
                  </a:rPr>
                  <a:t>模型结构</a:t>
                </a:r>
              </a:p>
            </p:txBody>
          </p:sp>
          <p:sp>
            <p:nvSpPr>
              <p:cNvPr id="16" name="矩形 15">
                <a:extLst>
                  <a:ext uri="{FF2B5EF4-FFF2-40B4-BE49-F238E27FC236}">
                    <a16:creationId xmlns:a16="http://schemas.microsoft.com/office/drawing/2014/main" id="{505656B1-447C-4C1A-AD36-9C746ED1B657}"/>
                  </a:ext>
                </a:extLst>
              </p:cNvPr>
              <p:cNvSpPr/>
              <p:nvPr/>
            </p:nvSpPr>
            <p:spPr>
              <a:xfrm>
                <a:off x="3871639" y="2893325"/>
                <a:ext cx="904002" cy="458037"/>
              </a:xfrm>
              <a:prstGeom prst="rect">
                <a:avLst/>
              </a:prstGeom>
              <a:solidFill>
                <a:schemeClr val="bg1"/>
              </a:solidFill>
              <a:ln w="12700"/>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dirty="0">
                    <a:cs typeface="+mn-ea"/>
                    <a:sym typeface="+mn-lt"/>
                  </a:rPr>
                  <a:t>模型参数</a:t>
                </a:r>
              </a:p>
            </p:txBody>
          </p:sp>
          <p:sp>
            <p:nvSpPr>
              <p:cNvPr id="17" name="矩形 16">
                <a:extLst>
                  <a:ext uri="{FF2B5EF4-FFF2-40B4-BE49-F238E27FC236}">
                    <a16:creationId xmlns:a16="http://schemas.microsoft.com/office/drawing/2014/main" id="{8F8CD4F0-227C-4BD6-98D9-6ACD84D53C33}"/>
                  </a:ext>
                </a:extLst>
              </p:cNvPr>
              <p:cNvSpPr/>
              <p:nvPr/>
            </p:nvSpPr>
            <p:spPr>
              <a:xfrm>
                <a:off x="2949110" y="3439999"/>
                <a:ext cx="885222" cy="492802"/>
              </a:xfrm>
              <a:prstGeom prst="rect">
                <a:avLst/>
              </a:prstGeom>
              <a:solidFill>
                <a:schemeClr val="bg1"/>
              </a:solidFill>
              <a:ln w="12700"/>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dirty="0">
                    <a:cs typeface="+mn-ea"/>
                    <a:sym typeface="+mn-lt"/>
                  </a:rPr>
                  <a:t>最大可用容量</a:t>
                </a:r>
              </a:p>
            </p:txBody>
          </p:sp>
          <p:sp>
            <p:nvSpPr>
              <p:cNvPr id="18" name="矩形 17">
                <a:extLst>
                  <a:ext uri="{FF2B5EF4-FFF2-40B4-BE49-F238E27FC236}">
                    <a16:creationId xmlns:a16="http://schemas.microsoft.com/office/drawing/2014/main" id="{BF9E93DC-9AFB-49B9-8ADF-93DF9834DB8B}"/>
                  </a:ext>
                </a:extLst>
              </p:cNvPr>
              <p:cNvSpPr/>
              <p:nvPr/>
            </p:nvSpPr>
            <p:spPr>
              <a:xfrm>
                <a:off x="3871639" y="3439744"/>
                <a:ext cx="904002" cy="493312"/>
              </a:xfrm>
              <a:prstGeom prst="rect">
                <a:avLst/>
              </a:prstGeom>
              <a:solidFill>
                <a:schemeClr val="bg1"/>
              </a:solidFill>
              <a:ln w="127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600" dirty="0">
                    <a:cs typeface="+mn-ea"/>
                    <a:sym typeface="+mn-lt"/>
                  </a:rPr>
                  <a:t>OCV-SOC</a:t>
                </a:r>
                <a:r>
                  <a:rPr lang="zh-CN" altLang="en-US" sz="1600" dirty="0">
                    <a:cs typeface="+mn-ea"/>
                    <a:sym typeface="+mn-lt"/>
                  </a:rPr>
                  <a:t>曲线</a:t>
                </a:r>
              </a:p>
            </p:txBody>
          </p:sp>
          <p:sp>
            <p:nvSpPr>
              <p:cNvPr id="19" name="矩形: 圆角 18">
                <a:extLst>
                  <a:ext uri="{FF2B5EF4-FFF2-40B4-BE49-F238E27FC236}">
                    <a16:creationId xmlns:a16="http://schemas.microsoft.com/office/drawing/2014/main" id="{1FD58616-A797-4612-B8F6-7E325FBF4A26}"/>
                  </a:ext>
                </a:extLst>
              </p:cNvPr>
              <p:cNvSpPr/>
              <p:nvPr/>
            </p:nvSpPr>
            <p:spPr>
              <a:xfrm>
                <a:off x="7442194" y="3932801"/>
                <a:ext cx="740744" cy="612000"/>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000" dirty="0">
                    <a:cs typeface="+mn-ea"/>
                    <a:sym typeface="+mn-lt"/>
                  </a:rPr>
                  <a:t>SOH</a:t>
                </a:r>
                <a:endParaRPr lang="zh-CN" altLang="en-US" sz="2000" dirty="0">
                  <a:cs typeface="+mn-ea"/>
                  <a:sym typeface="+mn-lt"/>
                </a:endParaRPr>
              </a:p>
            </p:txBody>
          </p:sp>
          <p:sp>
            <p:nvSpPr>
              <p:cNvPr id="20" name="矩形: 圆角 19">
                <a:extLst>
                  <a:ext uri="{FF2B5EF4-FFF2-40B4-BE49-F238E27FC236}">
                    <a16:creationId xmlns:a16="http://schemas.microsoft.com/office/drawing/2014/main" id="{FD2B726F-4EFA-4C71-8BE2-17F77DF7E190}"/>
                  </a:ext>
                </a:extLst>
              </p:cNvPr>
              <p:cNvSpPr/>
              <p:nvPr/>
            </p:nvSpPr>
            <p:spPr>
              <a:xfrm>
                <a:off x="7933087" y="2175786"/>
                <a:ext cx="740744" cy="611346"/>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000" dirty="0">
                    <a:cs typeface="+mn-ea"/>
                    <a:sym typeface="+mn-lt"/>
                  </a:rPr>
                  <a:t>SOP</a:t>
                </a:r>
                <a:endParaRPr lang="zh-CN" altLang="en-US" sz="2000" dirty="0">
                  <a:cs typeface="+mn-ea"/>
                  <a:sym typeface="+mn-lt"/>
                </a:endParaRPr>
              </a:p>
            </p:txBody>
          </p:sp>
          <p:sp>
            <p:nvSpPr>
              <p:cNvPr id="21" name="矩形: 圆角 20">
                <a:extLst>
                  <a:ext uri="{FF2B5EF4-FFF2-40B4-BE49-F238E27FC236}">
                    <a16:creationId xmlns:a16="http://schemas.microsoft.com/office/drawing/2014/main" id="{F305FC3A-1FE8-40B2-993C-951BFA640B07}"/>
                  </a:ext>
                </a:extLst>
              </p:cNvPr>
              <p:cNvSpPr/>
              <p:nvPr/>
            </p:nvSpPr>
            <p:spPr>
              <a:xfrm>
                <a:off x="7324450" y="2932293"/>
                <a:ext cx="740744" cy="612000"/>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000" dirty="0">
                    <a:cs typeface="+mn-ea"/>
                    <a:sym typeface="+mn-lt"/>
                  </a:rPr>
                  <a:t>SOC</a:t>
                </a:r>
                <a:endParaRPr lang="zh-CN" altLang="en-US" sz="2000" dirty="0">
                  <a:cs typeface="+mn-ea"/>
                  <a:sym typeface="+mn-lt"/>
                </a:endParaRPr>
              </a:p>
            </p:txBody>
          </p:sp>
          <p:sp>
            <p:nvSpPr>
              <p:cNvPr id="22" name="矩形 21">
                <a:extLst>
                  <a:ext uri="{FF2B5EF4-FFF2-40B4-BE49-F238E27FC236}">
                    <a16:creationId xmlns:a16="http://schemas.microsoft.com/office/drawing/2014/main" id="{7DF6EA8A-BF48-40F6-9974-1079D4D61AF2}"/>
                  </a:ext>
                </a:extLst>
              </p:cNvPr>
              <p:cNvSpPr/>
              <p:nvPr/>
            </p:nvSpPr>
            <p:spPr>
              <a:xfrm>
                <a:off x="6297722" y="1508006"/>
                <a:ext cx="853063" cy="611346"/>
              </a:xfrm>
              <a:prstGeom prst="rect">
                <a:avLst/>
              </a:prstGeom>
              <a:solidFill>
                <a:schemeClr val="bg1"/>
              </a:solidFill>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000" dirty="0">
                    <a:cs typeface="+mn-ea"/>
                    <a:sym typeface="+mn-lt"/>
                  </a:rPr>
                  <a:t>功率约束条件</a:t>
                </a:r>
              </a:p>
            </p:txBody>
          </p:sp>
          <p:cxnSp>
            <p:nvCxnSpPr>
              <p:cNvPr id="23" name="连接符: 肘形 22">
                <a:extLst>
                  <a:ext uri="{FF2B5EF4-FFF2-40B4-BE49-F238E27FC236}">
                    <a16:creationId xmlns:a16="http://schemas.microsoft.com/office/drawing/2014/main" id="{4DB5F0D1-B224-48DB-8E6A-D0F6C91D36BB}"/>
                  </a:ext>
                </a:extLst>
              </p:cNvPr>
              <p:cNvCxnSpPr>
                <a:cxnSpLocks/>
                <a:stCxn id="22" idx="3"/>
              </p:cNvCxnSpPr>
              <p:nvPr/>
            </p:nvCxnSpPr>
            <p:spPr>
              <a:xfrm>
                <a:off x="7150785" y="1813679"/>
                <a:ext cx="767579" cy="572167"/>
              </a:xfrm>
              <a:prstGeom prst="bentConnector3">
                <a:avLst>
                  <a:gd name="adj1" fmla="val 50000"/>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24" name="直接箭头连接符 23">
                <a:extLst>
                  <a:ext uri="{FF2B5EF4-FFF2-40B4-BE49-F238E27FC236}">
                    <a16:creationId xmlns:a16="http://schemas.microsoft.com/office/drawing/2014/main" id="{2493831C-218E-40F1-90F8-5C362A7328AA}"/>
                  </a:ext>
                </a:extLst>
              </p:cNvPr>
              <p:cNvCxnSpPr>
                <a:cxnSpLocks/>
                <a:stCxn id="13" idx="3"/>
                <a:endCxn id="9" idx="1"/>
              </p:cNvCxnSpPr>
              <p:nvPr/>
            </p:nvCxnSpPr>
            <p:spPr>
              <a:xfrm>
                <a:off x="4881439" y="3238293"/>
                <a:ext cx="22117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C7F7A7BD-84D3-4D3E-81AE-356AB9C25B0E}"/>
                  </a:ext>
                </a:extLst>
              </p:cNvPr>
              <p:cNvCxnSpPr>
                <a:cxnSpLocks/>
                <a:stCxn id="6" idx="3"/>
                <a:endCxn id="9" idx="0"/>
              </p:cNvCxnSpPr>
              <p:nvPr/>
            </p:nvCxnSpPr>
            <p:spPr>
              <a:xfrm>
                <a:off x="2592838" y="1969324"/>
                <a:ext cx="3464780" cy="458969"/>
              </a:xfrm>
              <a:prstGeom prst="bentConnector2">
                <a:avLst/>
              </a:prstGeom>
              <a:ln w="19050">
                <a:solidFill>
                  <a:schemeClr val="tx1"/>
                </a:solidFill>
                <a:tailEnd type="triangle" w="lg" len="lg"/>
              </a:ln>
            </p:spPr>
            <p:style>
              <a:lnRef idx="1">
                <a:schemeClr val="dk1"/>
              </a:lnRef>
              <a:fillRef idx="0">
                <a:schemeClr val="dk1"/>
              </a:fillRef>
              <a:effectRef idx="0">
                <a:schemeClr val="dk1"/>
              </a:effectRef>
              <a:fontRef idx="minor">
                <a:schemeClr val="tx1"/>
              </a:fontRef>
            </p:style>
          </p:cxnSp>
          <p:cxnSp>
            <p:nvCxnSpPr>
              <p:cNvPr id="26" name="连接符: 肘形 25">
                <a:extLst>
                  <a:ext uri="{FF2B5EF4-FFF2-40B4-BE49-F238E27FC236}">
                    <a16:creationId xmlns:a16="http://schemas.microsoft.com/office/drawing/2014/main" id="{FFADF9D7-6DCD-49E3-BF80-343C0445A33C}"/>
                  </a:ext>
                </a:extLst>
              </p:cNvPr>
              <p:cNvCxnSpPr>
                <a:cxnSpLocks/>
                <a:endCxn id="13" idx="0"/>
              </p:cNvCxnSpPr>
              <p:nvPr/>
            </p:nvCxnSpPr>
            <p:spPr>
              <a:xfrm>
                <a:off x="2592838" y="1969324"/>
                <a:ext cx="1278801" cy="458969"/>
              </a:xfrm>
              <a:prstGeom prst="bentConnector2">
                <a:avLst/>
              </a:prstGeom>
              <a:ln w="19050">
                <a:solidFill>
                  <a:schemeClr val="tx1"/>
                </a:solidFill>
                <a:tailEnd type="triangle" w="lg" len="lg"/>
              </a:ln>
            </p:spPr>
            <p:style>
              <a:lnRef idx="1">
                <a:schemeClr val="dk1"/>
              </a:lnRef>
              <a:fillRef idx="0">
                <a:schemeClr val="dk1"/>
              </a:fillRef>
              <a:effectRef idx="0">
                <a:schemeClr val="dk1"/>
              </a:effectRef>
              <a:fontRef idx="minor">
                <a:schemeClr val="tx1"/>
              </a:fontRef>
            </p:style>
          </p:cxnSp>
          <p:cxnSp>
            <p:nvCxnSpPr>
              <p:cNvPr id="27" name="连接符: 肘形 26">
                <a:extLst>
                  <a:ext uri="{FF2B5EF4-FFF2-40B4-BE49-F238E27FC236}">
                    <a16:creationId xmlns:a16="http://schemas.microsoft.com/office/drawing/2014/main" id="{1816B36C-E953-4676-B861-54C05F31D21E}"/>
                  </a:ext>
                </a:extLst>
              </p:cNvPr>
              <p:cNvCxnSpPr>
                <a:cxnSpLocks/>
                <a:endCxn id="13" idx="2"/>
              </p:cNvCxnSpPr>
              <p:nvPr/>
            </p:nvCxnSpPr>
            <p:spPr>
              <a:xfrm flipV="1">
                <a:off x="2592838" y="4048293"/>
                <a:ext cx="1278801" cy="331136"/>
              </a:xfrm>
              <a:prstGeom prst="bentConnector2">
                <a:avLst/>
              </a:prstGeom>
              <a:ln w="19050">
                <a:solidFill>
                  <a:schemeClr val="tx1"/>
                </a:solidFill>
                <a:tailEnd type="triangle" w="lg" len="lg"/>
              </a:ln>
            </p:spPr>
            <p:style>
              <a:lnRef idx="1">
                <a:schemeClr val="dk1"/>
              </a:lnRef>
              <a:fillRef idx="0">
                <a:schemeClr val="dk1"/>
              </a:fillRef>
              <a:effectRef idx="0">
                <a:schemeClr val="dk1"/>
              </a:effectRef>
              <a:fontRef idx="minor">
                <a:schemeClr val="tx1"/>
              </a:fontRef>
            </p:style>
          </p:cxnSp>
          <p:cxnSp>
            <p:nvCxnSpPr>
              <p:cNvPr id="28" name="连接符: 肘形 27">
                <a:extLst>
                  <a:ext uri="{FF2B5EF4-FFF2-40B4-BE49-F238E27FC236}">
                    <a16:creationId xmlns:a16="http://schemas.microsoft.com/office/drawing/2014/main" id="{B0D555D8-CD71-4C8D-B10C-3687A2D430A9}"/>
                  </a:ext>
                </a:extLst>
              </p:cNvPr>
              <p:cNvCxnSpPr>
                <a:cxnSpLocks/>
                <a:stCxn id="7" idx="3"/>
                <a:endCxn id="9" idx="2"/>
              </p:cNvCxnSpPr>
              <p:nvPr/>
            </p:nvCxnSpPr>
            <p:spPr>
              <a:xfrm flipV="1">
                <a:off x="2592838" y="4048293"/>
                <a:ext cx="3464780" cy="331135"/>
              </a:xfrm>
              <a:prstGeom prst="bentConnector2">
                <a:avLst/>
              </a:prstGeom>
              <a:ln w="19050">
                <a:solidFill>
                  <a:schemeClr val="tx1"/>
                </a:solidFill>
                <a:tailEnd type="triangle" w="lg" len="lg"/>
              </a:ln>
            </p:spPr>
            <p:style>
              <a:lnRef idx="1">
                <a:schemeClr val="dk1"/>
              </a:lnRef>
              <a:fillRef idx="0">
                <a:schemeClr val="dk1"/>
              </a:fillRef>
              <a:effectRef idx="0">
                <a:schemeClr val="dk1"/>
              </a:effectRef>
              <a:fontRef idx="minor">
                <a:schemeClr val="tx1"/>
              </a:fontRef>
            </p:style>
          </p:cxnSp>
          <p:sp>
            <p:nvSpPr>
              <p:cNvPr id="29" name="矩形 28">
                <a:extLst>
                  <a:ext uri="{FF2B5EF4-FFF2-40B4-BE49-F238E27FC236}">
                    <a16:creationId xmlns:a16="http://schemas.microsoft.com/office/drawing/2014/main" id="{34625D07-E783-477B-829D-9F4EAE376AF3}"/>
                  </a:ext>
                </a:extLst>
              </p:cNvPr>
              <p:cNvSpPr/>
              <p:nvPr/>
            </p:nvSpPr>
            <p:spPr>
              <a:xfrm>
                <a:off x="4290454" y="4549667"/>
                <a:ext cx="2217612" cy="511024"/>
              </a:xfrm>
              <a:prstGeom prst="rect">
                <a:avLst/>
              </a:prstGeom>
              <a:solidFill>
                <a:schemeClr val="bg1"/>
              </a:solidFill>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000" dirty="0">
                    <a:cs typeface="+mn-ea"/>
                    <a:sym typeface="+mn-lt"/>
                  </a:rPr>
                  <a:t>IC</a:t>
                </a:r>
                <a:r>
                  <a:rPr lang="zh-CN" altLang="en-US" sz="2000" dirty="0">
                    <a:cs typeface="+mn-ea"/>
                    <a:sym typeface="+mn-lt"/>
                  </a:rPr>
                  <a:t>曲线特征值提取</a:t>
                </a:r>
              </a:p>
            </p:txBody>
          </p:sp>
          <p:cxnSp>
            <p:nvCxnSpPr>
              <p:cNvPr id="30" name="连接符: 肘形 29">
                <a:extLst>
                  <a:ext uri="{FF2B5EF4-FFF2-40B4-BE49-F238E27FC236}">
                    <a16:creationId xmlns:a16="http://schemas.microsoft.com/office/drawing/2014/main" id="{9B616885-B3B3-4F84-A46B-B59CD18B2AC5}"/>
                  </a:ext>
                </a:extLst>
              </p:cNvPr>
              <p:cNvCxnSpPr>
                <a:cxnSpLocks/>
                <a:stCxn id="7" idx="3"/>
              </p:cNvCxnSpPr>
              <p:nvPr/>
            </p:nvCxnSpPr>
            <p:spPr>
              <a:xfrm>
                <a:off x="2592838" y="4379428"/>
                <a:ext cx="1697616" cy="425751"/>
              </a:xfrm>
              <a:prstGeom prst="bentConnector3">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连接符: 肘形 30">
                <a:extLst>
                  <a:ext uri="{FF2B5EF4-FFF2-40B4-BE49-F238E27FC236}">
                    <a16:creationId xmlns:a16="http://schemas.microsoft.com/office/drawing/2014/main" id="{DC1B8CAD-4862-4119-9901-E6CD9A8F11C8}"/>
                  </a:ext>
                </a:extLst>
              </p:cNvPr>
              <p:cNvCxnSpPr>
                <a:cxnSpLocks/>
                <a:stCxn id="29" idx="3"/>
                <a:endCxn id="19" idx="1"/>
              </p:cNvCxnSpPr>
              <p:nvPr/>
            </p:nvCxnSpPr>
            <p:spPr>
              <a:xfrm flipV="1">
                <a:off x="6508066" y="4238801"/>
                <a:ext cx="934128" cy="566378"/>
              </a:xfrm>
              <a:prstGeom prst="bentConnector3">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矩形: 圆角 31">
                <a:extLst>
                  <a:ext uri="{FF2B5EF4-FFF2-40B4-BE49-F238E27FC236}">
                    <a16:creationId xmlns:a16="http://schemas.microsoft.com/office/drawing/2014/main" id="{1CC09E30-5F67-46B7-86A1-D3C89AD3F9BE}"/>
                  </a:ext>
                </a:extLst>
              </p:cNvPr>
              <p:cNvSpPr/>
              <p:nvPr/>
            </p:nvSpPr>
            <p:spPr>
              <a:xfrm>
                <a:off x="1354285" y="1636724"/>
                <a:ext cx="1327295" cy="3061775"/>
              </a:xfrm>
              <a:prstGeom prst="roundRect">
                <a:avLst>
                  <a:gd name="adj" fmla="val 10410"/>
                </a:avLst>
              </a:prstGeom>
              <a:noFill/>
              <a:ln w="2857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zh-CN" altLang="en-US" sz="2000">
                  <a:cs typeface="+mn-ea"/>
                  <a:sym typeface="+mn-lt"/>
                </a:endParaRPr>
              </a:p>
            </p:txBody>
          </p:sp>
          <p:sp>
            <p:nvSpPr>
              <p:cNvPr id="33" name="文本框 32">
                <a:extLst>
                  <a:ext uri="{FF2B5EF4-FFF2-40B4-BE49-F238E27FC236}">
                    <a16:creationId xmlns:a16="http://schemas.microsoft.com/office/drawing/2014/main" id="{06F2B8B6-B0B7-4569-841F-06E0C38B45AA}"/>
                  </a:ext>
                </a:extLst>
              </p:cNvPr>
              <p:cNvSpPr txBox="1"/>
              <p:nvPr/>
            </p:nvSpPr>
            <p:spPr>
              <a:xfrm>
                <a:off x="1630539" y="4804041"/>
                <a:ext cx="758484" cy="353438"/>
              </a:xfrm>
              <a:prstGeom prst="rect">
                <a:avLst/>
              </a:prstGeom>
              <a:noFill/>
            </p:spPr>
            <p:txBody>
              <a:bodyPr wrap="none" rtlCol="0">
                <a:spAutoFit/>
              </a:bodyPr>
              <a:lstStyle/>
              <a:p>
                <a:r>
                  <a:rPr lang="zh-CN" altLang="en-US" sz="2000" dirty="0">
                    <a:cs typeface="+mn-ea"/>
                    <a:sym typeface="+mn-lt"/>
                  </a:rPr>
                  <a:t>输入量</a:t>
                </a:r>
              </a:p>
            </p:txBody>
          </p:sp>
          <p:sp>
            <p:nvSpPr>
              <p:cNvPr id="34" name="文本框 33">
                <a:extLst>
                  <a:ext uri="{FF2B5EF4-FFF2-40B4-BE49-F238E27FC236}">
                    <a16:creationId xmlns:a16="http://schemas.microsoft.com/office/drawing/2014/main" id="{500B4D99-3DBC-4CC7-944B-FD645D25060B}"/>
                  </a:ext>
                </a:extLst>
              </p:cNvPr>
              <p:cNvSpPr txBox="1"/>
              <p:nvPr/>
            </p:nvSpPr>
            <p:spPr>
              <a:xfrm>
                <a:off x="7614063" y="4842419"/>
                <a:ext cx="758484" cy="353438"/>
              </a:xfrm>
              <a:prstGeom prst="rect">
                <a:avLst/>
              </a:prstGeom>
              <a:noFill/>
            </p:spPr>
            <p:txBody>
              <a:bodyPr wrap="none" rtlCol="0">
                <a:spAutoFit/>
              </a:bodyPr>
              <a:lstStyle/>
              <a:p>
                <a:r>
                  <a:rPr lang="zh-CN" altLang="en-US" sz="2000" dirty="0">
                    <a:cs typeface="+mn-ea"/>
                    <a:sym typeface="+mn-lt"/>
                  </a:rPr>
                  <a:t>输出量</a:t>
                </a:r>
              </a:p>
            </p:txBody>
          </p:sp>
          <p:sp>
            <p:nvSpPr>
              <p:cNvPr id="35" name="矩形: 圆角 34">
                <a:extLst>
                  <a:ext uri="{FF2B5EF4-FFF2-40B4-BE49-F238E27FC236}">
                    <a16:creationId xmlns:a16="http://schemas.microsoft.com/office/drawing/2014/main" id="{8C266280-88F0-4980-818C-5977C2877F9B}"/>
                  </a:ext>
                </a:extLst>
              </p:cNvPr>
              <p:cNvSpPr/>
              <p:nvPr/>
            </p:nvSpPr>
            <p:spPr>
              <a:xfrm>
                <a:off x="7199759" y="2096130"/>
                <a:ext cx="1603395" cy="2602369"/>
              </a:xfrm>
              <a:prstGeom prst="roundRect">
                <a:avLst>
                  <a:gd name="adj" fmla="val 10410"/>
                </a:avLst>
              </a:prstGeom>
              <a:noFill/>
              <a:ln w="2857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zh-CN" altLang="en-US" sz="2000">
                  <a:cs typeface="+mn-ea"/>
                  <a:sym typeface="+mn-lt"/>
                </a:endParaRPr>
              </a:p>
            </p:txBody>
          </p:sp>
          <p:cxnSp>
            <p:nvCxnSpPr>
              <p:cNvPr id="36" name="直接箭头连接符 35">
                <a:extLst>
                  <a:ext uri="{FF2B5EF4-FFF2-40B4-BE49-F238E27FC236}">
                    <a16:creationId xmlns:a16="http://schemas.microsoft.com/office/drawing/2014/main" id="{77DC00F9-8CA1-41E4-B59E-00C22CEEE22D}"/>
                  </a:ext>
                </a:extLst>
              </p:cNvPr>
              <p:cNvCxnSpPr>
                <a:cxnSpLocks/>
                <a:stCxn id="9" idx="3"/>
                <a:endCxn id="21" idx="1"/>
              </p:cNvCxnSpPr>
              <p:nvPr/>
            </p:nvCxnSpPr>
            <p:spPr>
              <a:xfrm>
                <a:off x="7012618" y="3238293"/>
                <a:ext cx="311832" cy="0"/>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grpSp>
        <p:grpSp>
          <p:nvGrpSpPr>
            <p:cNvPr id="39" name="组合 38">
              <a:extLst>
                <a:ext uri="{FF2B5EF4-FFF2-40B4-BE49-F238E27FC236}">
                  <a16:creationId xmlns:a16="http://schemas.microsoft.com/office/drawing/2014/main" id="{87E6B40E-B1C7-4C21-A065-1084F73F461F}"/>
                </a:ext>
              </a:extLst>
            </p:cNvPr>
            <p:cNvGrpSpPr/>
            <p:nvPr/>
          </p:nvGrpSpPr>
          <p:grpSpPr>
            <a:xfrm>
              <a:off x="176858" y="859133"/>
              <a:ext cx="1054765" cy="4902200"/>
              <a:chOff x="271712" y="1410362"/>
              <a:chExt cx="838504" cy="3814543"/>
            </a:xfrm>
          </p:grpSpPr>
          <p:sp>
            <p:nvSpPr>
              <p:cNvPr id="40" name="矩形: 圆角 39">
                <a:extLst>
                  <a:ext uri="{FF2B5EF4-FFF2-40B4-BE49-F238E27FC236}">
                    <a16:creationId xmlns:a16="http://schemas.microsoft.com/office/drawing/2014/main" id="{45FB1A87-D4F7-4D2E-A8A2-685490C6B827}"/>
                  </a:ext>
                </a:extLst>
              </p:cNvPr>
              <p:cNvSpPr/>
              <p:nvPr/>
            </p:nvSpPr>
            <p:spPr>
              <a:xfrm>
                <a:off x="271712" y="1410362"/>
                <a:ext cx="838504" cy="3814543"/>
              </a:xfrm>
              <a:prstGeom prst="roundRect">
                <a:avLst/>
              </a:prstGeom>
              <a:solidFill>
                <a:schemeClr val="bg1">
                  <a:lumMod val="9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2400" dirty="0">
                  <a:cs typeface="+mn-ea"/>
                  <a:sym typeface="+mn-lt"/>
                </a:endParaRPr>
              </a:p>
            </p:txBody>
          </p:sp>
          <p:grpSp>
            <p:nvGrpSpPr>
              <p:cNvPr id="41" name="组合 40">
                <a:extLst>
                  <a:ext uri="{FF2B5EF4-FFF2-40B4-BE49-F238E27FC236}">
                    <a16:creationId xmlns:a16="http://schemas.microsoft.com/office/drawing/2014/main" id="{665FF6ED-B415-4F65-8741-9A130CA72E29}"/>
                  </a:ext>
                </a:extLst>
              </p:cNvPr>
              <p:cNvGrpSpPr/>
              <p:nvPr/>
            </p:nvGrpSpPr>
            <p:grpSpPr>
              <a:xfrm>
                <a:off x="328570" y="1502588"/>
                <a:ext cx="711404" cy="3318175"/>
                <a:chOff x="187905" y="1502588"/>
                <a:chExt cx="711404" cy="3318175"/>
              </a:xfrm>
            </p:grpSpPr>
            <p:sp>
              <p:nvSpPr>
                <p:cNvPr id="43" name="矩形 42">
                  <a:extLst>
                    <a:ext uri="{FF2B5EF4-FFF2-40B4-BE49-F238E27FC236}">
                      <a16:creationId xmlns:a16="http://schemas.microsoft.com/office/drawing/2014/main" id="{2581259E-E3FE-4339-A4F7-E4D654FF9179}"/>
                    </a:ext>
                  </a:extLst>
                </p:cNvPr>
                <p:cNvSpPr/>
                <p:nvPr/>
              </p:nvSpPr>
              <p:spPr>
                <a:xfrm>
                  <a:off x="187905" y="4226491"/>
                  <a:ext cx="711404" cy="594272"/>
                </a:xfrm>
                <a:prstGeom prst="rect">
                  <a:avLst/>
                </a:prstGeom>
                <a:noFill/>
                <a:ln w="12700">
                  <a:solidFill>
                    <a:schemeClr val="tx1"/>
                  </a:solidFill>
                  <a:prstDash val="dash"/>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a:cs typeface="+mn-ea"/>
                      <a:sym typeface="+mn-lt"/>
                    </a:rPr>
                    <a:t>测量噪声</a:t>
                  </a:r>
                </a:p>
              </p:txBody>
            </p:sp>
            <p:sp>
              <p:nvSpPr>
                <p:cNvPr id="44" name="矩形 43">
                  <a:extLst>
                    <a:ext uri="{FF2B5EF4-FFF2-40B4-BE49-F238E27FC236}">
                      <a16:creationId xmlns:a16="http://schemas.microsoft.com/office/drawing/2014/main" id="{3F8B24F2-2F96-4591-9E7C-03B310FB24D3}"/>
                    </a:ext>
                  </a:extLst>
                </p:cNvPr>
                <p:cNvSpPr/>
                <p:nvPr/>
              </p:nvSpPr>
              <p:spPr>
                <a:xfrm>
                  <a:off x="187905" y="1502588"/>
                  <a:ext cx="711404" cy="594272"/>
                </a:xfrm>
                <a:prstGeom prst="rect">
                  <a:avLst/>
                </a:prstGeom>
                <a:noFill/>
                <a:ln w="12700">
                  <a:solidFill>
                    <a:schemeClr val="tx1"/>
                  </a:solidFill>
                  <a:prstDash val="dash"/>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a:cs typeface="+mn-ea"/>
                      <a:sym typeface="+mn-lt"/>
                    </a:rPr>
                    <a:t>参数扰动</a:t>
                  </a:r>
                </a:p>
              </p:txBody>
            </p:sp>
            <p:sp>
              <p:nvSpPr>
                <p:cNvPr id="45" name="矩形 44">
                  <a:extLst>
                    <a:ext uri="{FF2B5EF4-FFF2-40B4-BE49-F238E27FC236}">
                      <a16:creationId xmlns:a16="http://schemas.microsoft.com/office/drawing/2014/main" id="{B315B366-A08B-41D2-8391-BBA6FC764679}"/>
                    </a:ext>
                  </a:extLst>
                </p:cNvPr>
                <p:cNvSpPr/>
                <p:nvPr/>
              </p:nvSpPr>
              <p:spPr>
                <a:xfrm>
                  <a:off x="187905" y="3545516"/>
                  <a:ext cx="711404" cy="594272"/>
                </a:xfrm>
                <a:prstGeom prst="rect">
                  <a:avLst/>
                </a:prstGeom>
                <a:noFill/>
                <a:ln w="12700">
                  <a:solidFill>
                    <a:schemeClr val="tx1"/>
                  </a:solidFill>
                  <a:prstDash val="dash"/>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a:cs typeface="+mn-ea"/>
                      <a:sym typeface="+mn-lt"/>
                    </a:rPr>
                    <a:t>电池老化</a:t>
                  </a:r>
                </a:p>
              </p:txBody>
            </p:sp>
            <p:sp>
              <p:nvSpPr>
                <p:cNvPr id="46" name="矩形 45">
                  <a:extLst>
                    <a:ext uri="{FF2B5EF4-FFF2-40B4-BE49-F238E27FC236}">
                      <a16:creationId xmlns:a16="http://schemas.microsoft.com/office/drawing/2014/main" id="{07FB846D-3F78-4FEB-B736-4CC36569727B}"/>
                    </a:ext>
                  </a:extLst>
                </p:cNvPr>
                <p:cNvSpPr/>
                <p:nvPr/>
              </p:nvSpPr>
              <p:spPr>
                <a:xfrm>
                  <a:off x="187905" y="2864540"/>
                  <a:ext cx="711404" cy="594272"/>
                </a:xfrm>
                <a:prstGeom prst="rect">
                  <a:avLst/>
                </a:prstGeom>
                <a:noFill/>
                <a:ln w="12700">
                  <a:solidFill>
                    <a:schemeClr val="tx1"/>
                  </a:solidFill>
                  <a:prstDash val="dash"/>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a:cs typeface="+mn-ea"/>
                      <a:sym typeface="+mn-lt"/>
                    </a:rPr>
                    <a:t>温度依赖</a:t>
                  </a:r>
                </a:p>
              </p:txBody>
            </p:sp>
            <p:sp>
              <p:nvSpPr>
                <p:cNvPr id="48" name="矩形 47">
                  <a:extLst>
                    <a:ext uri="{FF2B5EF4-FFF2-40B4-BE49-F238E27FC236}">
                      <a16:creationId xmlns:a16="http://schemas.microsoft.com/office/drawing/2014/main" id="{A8B670CD-9FA2-4B51-961A-988013897132}"/>
                    </a:ext>
                  </a:extLst>
                </p:cNvPr>
                <p:cNvSpPr/>
                <p:nvPr/>
              </p:nvSpPr>
              <p:spPr>
                <a:xfrm>
                  <a:off x="187905" y="2183565"/>
                  <a:ext cx="711404" cy="594272"/>
                </a:xfrm>
                <a:prstGeom prst="rect">
                  <a:avLst/>
                </a:prstGeom>
                <a:noFill/>
                <a:ln w="12700">
                  <a:solidFill>
                    <a:schemeClr val="tx1"/>
                  </a:solidFill>
                  <a:prstDash val="dash"/>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a:cs typeface="+mn-ea"/>
                      <a:sym typeface="+mn-lt"/>
                    </a:rPr>
                    <a:t>初始误差</a:t>
                  </a:r>
                </a:p>
              </p:txBody>
            </p:sp>
          </p:grpSp>
          <p:sp>
            <p:nvSpPr>
              <p:cNvPr id="42" name="文本框 41">
                <a:extLst>
                  <a:ext uri="{FF2B5EF4-FFF2-40B4-BE49-F238E27FC236}">
                    <a16:creationId xmlns:a16="http://schemas.microsoft.com/office/drawing/2014/main" id="{4BF42CD1-43F6-417F-A38C-A1A8633AD1B2}"/>
                  </a:ext>
                </a:extLst>
              </p:cNvPr>
              <p:cNvSpPr txBox="1"/>
              <p:nvPr/>
            </p:nvSpPr>
            <p:spPr>
              <a:xfrm>
                <a:off x="305029" y="4882115"/>
                <a:ext cx="758484" cy="311337"/>
              </a:xfrm>
              <a:prstGeom prst="rect">
                <a:avLst/>
              </a:prstGeom>
              <a:noFill/>
            </p:spPr>
            <p:txBody>
              <a:bodyPr wrap="none" rtlCol="0">
                <a:spAutoFit/>
              </a:bodyPr>
              <a:lstStyle/>
              <a:p>
                <a:r>
                  <a:rPr lang="zh-CN" altLang="en-US" sz="2000" dirty="0">
                    <a:cs typeface="+mn-ea"/>
                    <a:sym typeface="+mn-lt"/>
                  </a:rPr>
                  <a:t>误差源</a:t>
                </a:r>
              </a:p>
            </p:txBody>
          </p:sp>
        </p:grpSp>
        <p:sp>
          <p:nvSpPr>
            <p:cNvPr id="47" name="右大括号 46">
              <a:extLst>
                <a:ext uri="{FF2B5EF4-FFF2-40B4-BE49-F238E27FC236}">
                  <a16:creationId xmlns:a16="http://schemas.microsoft.com/office/drawing/2014/main" id="{0BC966A1-18E8-4800-AA5E-81F436FBD65F}"/>
                </a:ext>
              </a:extLst>
            </p:cNvPr>
            <p:cNvSpPr/>
            <p:nvPr/>
          </p:nvSpPr>
          <p:spPr>
            <a:xfrm>
              <a:off x="1308356" y="1891719"/>
              <a:ext cx="337537" cy="2697471"/>
            </a:xfrm>
            <a:prstGeom prst="rightBrace">
              <a:avLst>
                <a:gd name="adj1" fmla="val 4830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grpSp>
      <p:sp>
        <p:nvSpPr>
          <p:cNvPr id="49" name="矩形 48">
            <a:extLst>
              <a:ext uri="{FF2B5EF4-FFF2-40B4-BE49-F238E27FC236}">
                <a16:creationId xmlns:a16="http://schemas.microsoft.com/office/drawing/2014/main" id="{87D697A8-AFD5-4599-A86D-6DF7ACC90760}"/>
              </a:ext>
            </a:extLst>
          </p:cNvPr>
          <p:cNvSpPr/>
          <p:nvPr/>
        </p:nvSpPr>
        <p:spPr>
          <a:xfrm>
            <a:off x="606384" y="919386"/>
            <a:ext cx="3579826" cy="461665"/>
          </a:xfrm>
          <a:prstGeom prst="rect">
            <a:avLst/>
          </a:prstGeom>
        </p:spPr>
        <p:txBody>
          <a:bodyPr wrap="none">
            <a:spAutoFit/>
          </a:bodyPr>
          <a:lstStyle/>
          <a:p>
            <a:pPr marL="285750" lvl="0" indent="-285750">
              <a:buFont typeface="Wingdings" panose="05000000000000000000" pitchFamily="2" charset="2"/>
              <a:buChar char="p"/>
              <a:defRPr/>
            </a:pPr>
            <a:r>
              <a:rPr lang="en-US" altLang="zh-CN" sz="2400" b="1" dirty="0">
                <a:cs typeface="+mn-ea"/>
                <a:sym typeface="+mn-lt"/>
              </a:rPr>
              <a:t>SOC</a:t>
            </a:r>
            <a:r>
              <a:rPr lang="zh-CN" altLang="en-US" sz="2400" b="1" dirty="0">
                <a:cs typeface="+mn-ea"/>
                <a:sym typeface="+mn-lt"/>
              </a:rPr>
              <a:t>估计影响因素分析</a:t>
            </a:r>
          </a:p>
        </p:txBody>
      </p:sp>
    </p:spTree>
    <p:extLst>
      <p:ext uri="{BB962C8B-B14F-4D97-AF65-F5344CB8AC3E}">
        <p14:creationId xmlns:p14="http://schemas.microsoft.com/office/powerpoint/2010/main" val="70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90E0858A-8521-4994-AB99-DE98AF4F59A4}"/>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sp>
        <p:nvSpPr>
          <p:cNvPr id="3" name="文本框 2">
            <a:extLst>
              <a:ext uri="{FF2B5EF4-FFF2-40B4-BE49-F238E27FC236}">
                <a16:creationId xmlns:a16="http://schemas.microsoft.com/office/drawing/2014/main" id="{2EA3AACE-0A43-4247-8396-E7C829B88725}"/>
              </a:ext>
            </a:extLst>
          </p:cNvPr>
          <p:cNvSpPr txBox="1"/>
          <p:nvPr/>
        </p:nvSpPr>
        <p:spPr>
          <a:xfrm>
            <a:off x="1142321" y="6144574"/>
            <a:ext cx="12150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cs typeface="+mn-ea"/>
                <a:sym typeface="+mn-lt"/>
              </a:rPr>
              <a:t>PI</a:t>
            </a:r>
            <a:r>
              <a:rPr kumimoji="0" lang="zh-CN" altLang="en-US" sz="1800" b="0" i="0" u="none" strike="noStrike" kern="1200" cap="none" spc="0" normalizeH="0" baseline="0" noProof="0" dirty="0">
                <a:ln>
                  <a:noFill/>
                </a:ln>
                <a:solidFill>
                  <a:prstClr val="black"/>
                </a:solidFill>
                <a:effectLst/>
                <a:uLnTx/>
                <a:uFillTx/>
                <a:cs typeface="+mn-ea"/>
                <a:sym typeface="+mn-lt"/>
              </a:rPr>
              <a:t>观测器</a:t>
            </a:r>
          </a:p>
        </p:txBody>
      </p:sp>
      <p:sp>
        <p:nvSpPr>
          <p:cNvPr id="4" name="文本框 3">
            <a:extLst>
              <a:ext uri="{FF2B5EF4-FFF2-40B4-BE49-F238E27FC236}">
                <a16:creationId xmlns:a16="http://schemas.microsoft.com/office/drawing/2014/main" id="{B8C8FED6-E108-4B71-97FD-87380AE25993}"/>
              </a:ext>
            </a:extLst>
          </p:cNvPr>
          <p:cNvSpPr txBox="1"/>
          <p:nvPr/>
        </p:nvSpPr>
        <p:spPr>
          <a:xfrm>
            <a:off x="1142321" y="4456233"/>
            <a:ext cx="1357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cs typeface="+mn-ea"/>
                <a:sym typeface="+mn-lt"/>
              </a:rPr>
              <a:t>EKF</a:t>
            </a:r>
            <a:r>
              <a:rPr kumimoji="0" lang="zh-CN" altLang="en-US" sz="1800" b="0" i="0" u="none" strike="noStrike" kern="1200" cap="none" spc="0" normalizeH="0" baseline="0" noProof="0" dirty="0">
                <a:ln>
                  <a:noFill/>
                </a:ln>
                <a:solidFill>
                  <a:prstClr val="black"/>
                </a:solidFill>
                <a:effectLst/>
                <a:uLnTx/>
                <a:uFillTx/>
                <a:cs typeface="+mn-ea"/>
                <a:sym typeface="+mn-lt"/>
              </a:rPr>
              <a:t>观测器</a:t>
            </a:r>
          </a:p>
        </p:txBody>
      </p:sp>
      <p:sp>
        <p:nvSpPr>
          <p:cNvPr id="5" name="文本框 4">
            <a:extLst>
              <a:ext uri="{FF2B5EF4-FFF2-40B4-BE49-F238E27FC236}">
                <a16:creationId xmlns:a16="http://schemas.microsoft.com/office/drawing/2014/main" id="{C3267C1D-0082-4DA4-AC11-374725C9F1C1}"/>
              </a:ext>
            </a:extLst>
          </p:cNvPr>
          <p:cNvSpPr txBox="1"/>
          <p:nvPr/>
        </p:nvSpPr>
        <p:spPr>
          <a:xfrm>
            <a:off x="1142321" y="5300403"/>
            <a:ext cx="1247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cs typeface="+mn-ea"/>
                <a:sym typeface="+mn-lt"/>
              </a:rPr>
              <a:t>H</a:t>
            </a:r>
            <a:r>
              <a:rPr kumimoji="0" lang="zh-CN" altLang="en-US" sz="1800" b="0" i="0" u="none" strike="noStrike" kern="1200" cap="none" spc="0" normalizeH="0" baseline="0" noProof="0" dirty="0">
                <a:ln>
                  <a:noFill/>
                </a:ln>
                <a:solidFill>
                  <a:prstClr val="black"/>
                </a:solidFill>
                <a:effectLst/>
                <a:uLnTx/>
                <a:uFillTx/>
                <a:cs typeface="+mn-ea"/>
                <a:sym typeface="+mn-lt"/>
              </a:rPr>
              <a:t>∞观测器</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432FE438-C02F-467B-96B1-D97F1E7B1F8C}"/>
                  </a:ext>
                </a:extLst>
              </p:cNvPr>
              <p:cNvSpPr/>
              <p:nvPr/>
            </p:nvSpPr>
            <p:spPr>
              <a:xfrm>
                <a:off x="4162450" y="4443435"/>
                <a:ext cx="3193523" cy="3826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𝐾</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𝑘</m:t>
                          </m:r>
                        </m:sub>
                      </m:sSub>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m:t>
                      </m:r>
                      <m:sSubSup>
                        <m:sSub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b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𝑃</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𝑘</m:t>
                          </m:r>
                        </m:sub>
                        <m:sup>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m:t>
                          </m:r>
                        </m:sup>
                      </m:sSubSup>
                      <m:sSup>
                        <m:s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𝐶</m:t>
                          </m:r>
                        </m:e>
                        <m:sup>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𝑇</m:t>
                          </m:r>
                        </m:sup>
                      </m:sSup>
                      <m:sSup>
                        <m:s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pPr>
                        <m:e>
                          <m:d>
                            <m:dPr>
                              <m:begChr m:val="["/>
                              <m:endChr m:val="]"/>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d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𝐶</m:t>
                              </m:r>
                              <m:sSubSup>
                                <m:sSub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b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𝑃</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𝑘</m:t>
                                  </m:r>
                                </m:sub>
                                <m:sup>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m:t>
                                  </m:r>
                                </m:sup>
                              </m:sSubSup>
                              <m:sSup>
                                <m:sSup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𝐶</m:t>
                                  </m:r>
                                </m:e>
                                <m:sup>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𝑇</m:t>
                                  </m:r>
                                </m:sup>
                              </m:sSup>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m:t>
                              </m:r>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𝛿</m:t>
                              </m:r>
                            </m:e>
                          </m:d>
                        </m:e>
                        <m:sup>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−1</m:t>
                          </m:r>
                        </m:sup>
                      </m:sSup>
                    </m:oMath>
                  </m:oMathPara>
                </a14:m>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mc:Choice>
        <mc:Fallback xmlns="">
          <p:sp>
            <p:nvSpPr>
              <p:cNvPr id="6" name="矩形 5">
                <a:extLst>
                  <a:ext uri="{FF2B5EF4-FFF2-40B4-BE49-F238E27FC236}">
                    <a16:creationId xmlns:a16="http://schemas.microsoft.com/office/drawing/2014/main" id="{432FE438-C02F-467B-96B1-D97F1E7B1F8C}"/>
                  </a:ext>
                </a:extLst>
              </p:cNvPr>
              <p:cNvSpPr>
                <a:spLocks noRot="1" noChangeAspect="1" noMove="1" noResize="1" noEditPoints="1" noAdjustHandles="1" noChangeArrowheads="1" noChangeShapeType="1" noTextEdit="1"/>
              </p:cNvSpPr>
              <p:nvPr/>
            </p:nvSpPr>
            <p:spPr>
              <a:xfrm>
                <a:off x="4162450" y="4443435"/>
                <a:ext cx="3193523" cy="382669"/>
              </a:xfrm>
              <a:prstGeom prst="rect">
                <a:avLst/>
              </a:prstGeom>
              <a:blipFill>
                <a:blip r:embed="rId3"/>
                <a:stretch>
                  <a:fillRect b="-4762"/>
                </a:stretch>
              </a:blipFill>
            </p:spPr>
            <p:txBody>
              <a:bodyPr/>
              <a:lstStyle/>
              <a:p>
                <a:r>
                  <a:rPr lang="zh-CN" altLang="en-US">
                    <a:noFill/>
                  </a:rPr>
                  <a:t> </a:t>
                </a:r>
              </a:p>
            </p:txBody>
          </p:sp>
        </mc:Fallback>
      </mc:AlternateContent>
      <p:graphicFrame>
        <p:nvGraphicFramePr>
          <p:cNvPr id="7" name="对象 6">
            <a:extLst>
              <a:ext uri="{FF2B5EF4-FFF2-40B4-BE49-F238E27FC236}">
                <a16:creationId xmlns:a16="http://schemas.microsoft.com/office/drawing/2014/main" id="{5D692003-452A-4565-A05D-D3557C863A5D}"/>
              </a:ext>
            </a:extLst>
          </p:cNvPr>
          <p:cNvGraphicFramePr>
            <a:graphicFrameLocks noChangeAspect="1"/>
          </p:cNvGraphicFramePr>
          <p:nvPr>
            <p:extLst>
              <p:ext uri="{D42A27DB-BD31-4B8C-83A1-F6EECF244321}">
                <p14:modId xmlns:p14="http://schemas.microsoft.com/office/powerpoint/2010/main" val="1359545919"/>
              </p:ext>
            </p:extLst>
          </p:nvPr>
        </p:nvGraphicFramePr>
        <p:xfrm>
          <a:off x="3970270" y="4736910"/>
          <a:ext cx="3937301" cy="1342261"/>
        </p:xfrm>
        <a:graphic>
          <a:graphicData uri="http://schemas.openxmlformats.org/presentationml/2006/ole">
            <mc:AlternateContent xmlns:mc="http://schemas.openxmlformats.org/markup-compatibility/2006">
              <mc:Choice xmlns:v="urn:schemas-microsoft-com:vml" Requires="v">
                <p:oleObj spid="_x0000_s5149" name="Equation" r:id="rId4" imgW="2413000" imgH="1028700" progId="Equation.DSMT4">
                  <p:embed/>
                </p:oleObj>
              </mc:Choice>
              <mc:Fallback>
                <p:oleObj name="Equation" r:id="rId4" imgW="2413000" imgH="1028700" progId="Equation.DSMT4">
                  <p:embed/>
                  <p:pic>
                    <p:nvPicPr>
                      <p:cNvPr id="8" name="对象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0270" y="4736910"/>
                        <a:ext cx="3937301" cy="134226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9305208-BBD9-4932-A106-736BC0BBEAF9}"/>
                  </a:ext>
                </a:extLst>
              </p:cNvPr>
              <p:cNvSpPr/>
              <p:nvPr/>
            </p:nvSpPr>
            <p:spPr>
              <a:xfrm>
                <a:off x="2532155" y="6023301"/>
                <a:ext cx="2564091" cy="6587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𝐾</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𝑝</m:t>
                          </m:r>
                        </m:sub>
                      </m:s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𝑒</m:t>
                      </m:r>
                      <m:d>
                        <m:d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d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𝑡</m:t>
                          </m:r>
                        </m:e>
                      </m:d>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ea"/>
                          <a:sym typeface="+mn-lt"/>
                        </a:rPr>
                        <m:t>+</m:t>
                      </m:r>
                      <m:sSub>
                        <m:sSub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𝐾</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𝑖</m:t>
                          </m:r>
                        </m:sub>
                      </m:sSub>
                      <m:nary>
                        <m:naryPr>
                          <m:subHide m:val="on"/>
                          <m:supHide m:val="on"/>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naryPr>
                        <m:sub/>
                        <m:sup/>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𝑒</m:t>
                          </m:r>
                          <m:d>
                            <m:d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d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𝑡</m:t>
                              </m:r>
                            </m:e>
                          </m:d>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𝑑𝑡</m:t>
                          </m:r>
                        </m:e>
                      </m:nary>
                    </m:oMath>
                  </m:oMathPara>
                </a14:m>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mc:Choice>
        <mc:Fallback xmlns="">
          <p:sp>
            <p:nvSpPr>
              <p:cNvPr id="8" name="矩形 7">
                <a:extLst>
                  <a:ext uri="{FF2B5EF4-FFF2-40B4-BE49-F238E27FC236}">
                    <a16:creationId xmlns:a16="http://schemas.microsoft.com/office/drawing/2014/main" id="{39305208-BBD9-4932-A106-736BC0BBEAF9}"/>
                  </a:ext>
                </a:extLst>
              </p:cNvPr>
              <p:cNvSpPr>
                <a:spLocks noRot="1" noChangeAspect="1" noMove="1" noResize="1" noEditPoints="1" noAdjustHandles="1" noChangeArrowheads="1" noChangeShapeType="1" noTextEdit="1"/>
              </p:cNvSpPr>
              <p:nvPr/>
            </p:nvSpPr>
            <p:spPr>
              <a:xfrm>
                <a:off x="2532155" y="6023301"/>
                <a:ext cx="2564091" cy="65877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ED1D1661-5044-4D30-9DD8-D8094DAC9CAC}"/>
                  </a:ext>
                </a:extLst>
              </p:cNvPr>
              <p:cNvSpPr/>
              <p:nvPr/>
            </p:nvSpPr>
            <p:spPr>
              <a:xfrm>
                <a:off x="2732811" y="5300403"/>
                <a:ext cx="10368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𝐾</m:t>
                          </m:r>
                        </m:e>
                        <m:sub>
                          <m:r>
                            <m:rPr>
                              <m:sty m:val="p"/>
                            </m:r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L</m:t>
                          </m:r>
                        </m:sub>
                      </m:s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𝑒</m:t>
                      </m:r>
                      <m:d>
                        <m:dPr>
                          <m:ctrlP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ctrlPr>
                        </m:d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𝑡</m:t>
                          </m:r>
                        </m:e>
                      </m:d>
                    </m:oMath>
                  </m:oMathPara>
                </a14:m>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mc:Choice>
        <mc:Fallback xmlns="">
          <p:sp>
            <p:nvSpPr>
              <p:cNvPr id="9" name="矩形 8">
                <a:extLst>
                  <a:ext uri="{FF2B5EF4-FFF2-40B4-BE49-F238E27FC236}">
                    <a16:creationId xmlns:a16="http://schemas.microsoft.com/office/drawing/2014/main" id="{ED1D1661-5044-4D30-9DD8-D8094DAC9CAC}"/>
                  </a:ext>
                </a:extLst>
              </p:cNvPr>
              <p:cNvSpPr>
                <a:spLocks noRot="1" noChangeAspect="1" noMove="1" noResize="1" noEditPoints="1" noAdjustHandles="1" noChangeArrowheads="1" noChangeShapeType="1" noTextEdit="1"/>
              </p:cNvSpPr>
              <p:nvPr/>
            </p:nvSpPr>
            <p:spPr>
              <a:xfrm>
                <a:off x="2732811" y="5300403"/>
                <a:ext cx="1036804" cy="369332"/>
              </a:xfrm>
              <a:prstGeom prst="rect">
                <a:avLst/>
              </a:prstGeom>
              <a:blipFill>
                <a:blip r:embed="rId7"/>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D83B04BB-3163-4720-B56A-DA45945106E6}"/>
                  </a:ext>
                </a:extLst>
              </p:cNvPr>
              <p:cNvSpPr/>
              <p:nvPr/>
            </p:nvSpPr>
            <p:spPr>
              <a:xfrm>
                <a:off x="2724088" y="4464225"/>
                <a:ext cx="104678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ea"/>
                              <a:sym typeface="+mn-lt"/>
                            </a:rPr>
                            <m:t>𝐾</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𝑘</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𝑒</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t>)</m:t>
                      </m:r>
                    </m:oMath>
                  </m:oMathPara>
                </a14:m>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mc:Choice>
        <mc:Fallback xmlns="">
          <p:sp>
            <p:nvSpPr>
              <p:cNvPr id="10" name="矩形 9">
                <a:extLst>
                  <a:ext uri="{FF2B5EF4-FFF2-40B4-BE49-F238E27FC236}">
                    <a16:creationId xmlns:a16="http://schemas.microsoft.com/office/drawing/2014/main" id="{D83B04BB-3163-4720-B56A-DA45945106E6}"/>
                  </a:ext>
                </a:extLst>
              </p:cNvPr>
              <p:cNvSpPr>
                <a:spLocks noRot="1" noChangeAspect="1" noMove="1" noResize="1" noEditPoints="1" noAdjustHandles="1" noChangeArrowheads="1" noChangeShapeType="1" noTextEdit="1"/>
              </p:cNvSpPr>
              <p:nvPr/>
            </p:nvSpPr>
            <p:spPr>
              <a:xfrm>
                <a:off x="2724088" y="4464225"/>
                <a:ext cx="1046780" cy="369332"/>
              </a:xfrm>
              <a:prstGeom prst="rect">
                <a:avLst/>
              </a:prstGeom>
              <a:blipFill>
                <a:blip r:embed="rId8"/>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1978C904-ADE1-4A81-A093-FD711571DA4D}"/>
                  </a:ext>
                </a:extLst>
              </p:cNvPr>
              <p:cNvSpPr/>
              <p:nvPr/>
            </p:nvSpPr>
            <p:spPr>
              <a:xfrm>
                <a:off x="5219945" y="6157312"/>
                <a:ext cx="557876" cy="390748"/>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lang="zh-CN" altLang="en-US" i="1">
                              <a:solidFill>
                                <a:prstClr val="black"/>
                              </a:solidFill>
                              <a:latin typeface="Cambria Math" panose="02040503050406030204" pitchFamily="18" charset="0"/>
                              <a:cs typeface="+mn-ea"/>
                              <a:sym typeface="+mn-lt"/>
                            </a:rPr>
                            <m:t>𝐾</m:t>
                          </m:r>
                        </m:e>
                        <m:sub>
                          <m:r>
                            <a:rPr lang="zh-CN" altLang="en-US" i="1">
                              <a:solidFill>
                                <a:prstClr val="black"/>
                              </a:solidFill>
                              <a:latin typeface="Cambria Math" panose="02040503050406030204" pitchFamily="18" charset="0"/>
                              <a:cs typeface="+mn-ea"/>
                              <a:sym typeface="+mn-lt"/>
                            </a:rPr>
                            <m:t>𝑝</m:t>
                          </m:r>
                        </m:sub>
                      </m:sSub>
                    </m:oMath>
                  </m:oMathPara>
                </a14:m>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mc:Choice>
        <mc:Fallback xmlns="">
          <p:sp>
            <p:nvSpPr>
              <p:cNvPr id="11" name="矩形 10">
                <a:extLst>
                  <a:ext uri="{FF2B5EF4-FFF2-40B4-BE49-F238E27FC236}">
                    <a16:creationId xmlns:a16="http://schemas.microsoft.com/office/drawing/2014/main" id="{1978C904-ADE1-4A81-A093-FD711571DA4D}"/>
                  </a:ext>
                </a:extLst>
              </p:cNvPr>
              <p:cNvSpPr>
                <a:spLocks noRot="1" noChangeAspect="1" noMove="1" noResize="1" noEditPoints="1" noAdjustHandles="1" noChangeArrowheads="1" noChangeShapeType="1" noTextEdit="1"/>
              </p:cNvSpPr>
              <p:nvPr/>
            </p:nvSpPr>
            <p:spPr>
              <a:xfrm>
                <a:off x="5219945" y="6157312"/>
                <a:ext cx="557876" cy="390748"/>
              </a:xfrm>
              <a:prstGeom prst="rect">
                <a:avLst/>
              </a:prstGeom>
              <a:blipFill>
                <a:blip r:embed="rId9"/>
                <a:stretch>
                  <a:fillRect b="-6250"/>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D277C45E-BBCE-4E83-9E91-C3A36766AC0F}"/>
              </a:ext>
            </a:extLst>
          </p:cNvPr>
          <p:cNvGrpSpPr/>
          <p:nvPr/>
        </p:nvGrpSpPr>
        <p:grpSpPr>
          <a:xfrm>
            <a:off x="1512708" y="1525698"/>
            <a:ext cx="9166584" cy="2735726"/>
            <a:chOff x="896410" y="850234"/>
            <a:chExt cx="7423502" cy="2710323"/>
          </a:xfrm>
        </p:grpSpPr>
        <p:sp>
          <p:nvSpPr>
            <p:cNvPr id="14" name="矩形 13">
              <a:extLst>
                <a:ext uri="{FF2B5EF4-FFF2-40B4-BE49-F238E27FC236}">
                  <a16:creationId xmlns:a16="http://schemas.microsoft.com/office/drawing/2014/main" id="{FE166344-81F7-4BFB-8701-1A5C1791C39A}"/>
                </a:ext>
              </a:extLst>
            </p:cNvPr>
            <p:cNvSpPr/>
            <p:nvPr/>
          </p:nvSpPr>
          <p:spPr bwMode="auto">
            <a:xfrm>
              <a:off x="2412694" y="1927952"/>
              <a:ext cx="1366092" cy="738129"/>
            </a:xfrm>
            <a:prstGeom prst="rect">
              <a:avLst/>
            </a:prstGeom>
            <a:no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1" u="none" strike="noStrike" kern="1200" cap="none" spc="0" normalizeH="0" baseline="0" noProof="0">
                <a:ln>
                  <a:noFill/>
                </a:ln>
                <a:solidFill>
                  <a:srgbClr val="0C71E0"/>
                </a:solidFill>
                <a:effectLst/>
                <a:uLnTx/>
                <a:uFillTx/>
                <a:cs typeface="+mn-ea"/>
                <a:sym typeface="+mn-lt"/>
              </a:endParaRPr>
            </a:p>
          </p:txBody>
        </p:sp>
        <p:pic>
          <p:nvPicPr>
            <p:cNvPr id="15" name="图片 14">
              <a:extLst>
                <a:ext uri="{FF2B5EF4-FFF2-40B4-BE49-F238E27FC236}">
                  <a16:creationId xmlns:a16="http://schemas.microsoft.com/office/drawing/2014/main" id="{4F9EE32C-187F-426C-9B88-E13EBF8DC9B4}"/>
                </a:ext>
              </a:extLst>
            </p:cNvPr>
            <p:cNvPicPr>
              <a:picLocks noChangeAspect="1"/>
            </p:cNvPicPr>
            <p:nvPr/>
          </p:nvPicPr>
          <p:blipFill>
            <a:blip r:embed="rId10"/>
            <a:stretch>
              <a:fillRect/>
            </a:stretch>
          </p:blipFill>
          <p:spPr>
            <a:xfrm>
              <a:off x="896410" y="850234"/>
              <a:ext cx="7423502" cy="2710323"/>
            </a:xfrm>
            <a:prstGeom prst="rect">
              <a:avLst/>
            </a:prstGeom>
          </p:spPr>
        </p:pic>
      </p:grpSp>
      <p:sp>
        <p:nvSpPr>
          <p:cNvPr id="16" name="文本框 15">
            <a:extLst>
              <a:ext uri="{FF2B5EF4-FFF2-40B4-BE49-F238E27FC236}">
                <a16:creationId xmlns:a16="http://schemas.microsoft.com/office/drawing/2014/main" id="{F0E89323-ACFA-4484-BABC-EFDFE6E571E8}"/>
              </a:ext>
            </a:extLst>
          </p:cNvPr>
          <p:cNvSpPr txBox="1"/>
          <p:nvPr/>
        </p:nvSpPr>
        <p:spPr>
          <a:xfrm>
            <a:off x="8132045" y="4514290"/>
            <a:ext cx="3413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cs typeface="+mn-ea"/>
                <a:sym typeface="+mn-lt"/>
              </a:rPr>
              <a:t>对于高斯白噪声，有较高的估计精度</a:t>
            </a:r>
          </a:p>
        </p:txBody>
      </p:sp>
      <p:sp>
        <p:nvSpPr>
          <p:cNvPr id="17" name="文本框 16">
            <a:extLst>
              <a:ext uri="{FF2B5EF4-FFF2-40B4-BE49-F238E27FC236}">
                <a16:creationId xmlns:a16="http://schemas.microsoft.com/office/drawing/2014/main" id="{120D226B-5546-4739-AE23-4824AA355C72}"/>
              </a:ext>
            </a:extLst>
          </p:cNvPr>
          <p:cNvSpPr txBox="1"/>
          <p:nvPr/>
        </p:nvSpPr>
        <p:spPr>
          <a:xfrm>
            <a:off x="8250481" y="5247934"/>
            <a:ext cx="34139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cs typeface="+mn-ea"/>
                <a:sym typeface="+mn-lt"/>
              </a:rPr>
              <a:t>考虑有色噪声影响时，估计精度效果好</a:t>
            </a:r>
          </a:p>
        </p:txBody>
      </p:sp>
      <p:sp>
        <p:nvSpPr>
          <p:cNvPr id="18" name="文本框 17">
            <a:extLst>
              <a:ext uri="{FF2B5EF4-FFF2-40B4-BE49-F238E27FC236}">
                <a16:creationId xmlns:a16="http://schemas.microsoft.com/office/drawing/2014/main" id="{D4BBEB2F-C60F-4575-8148-04611B8DBF2C}"/>
              </a:ext>
            </a:extLst>
          </p:cNvPr>
          <p:cNvSpPr txBox="1"/>
          <p:nvPr/>
        </p:nvSpPr>
        <p:spPr>
          <a:xfrm>
            <a:off x="8091989" y="6194601"/>
            <a:ext cx="3048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cs typeface="+mn-ea"/>
                <a:sym typeface="+mn-lt"/>
              </a:rPr>
              <a:t>兼顾超调幅度和收敛速度</a:t>
            </a:r>
          </a:p>
        </p:txBody>
      </p:sp>
      <p:sp>
        <p:nvSpPr>
          <p:cNvPr id="19" name="文本框 18">
            <a:extLst>
              <a:ext uri="{FF2B5EF4-FFF2-40B4-BE49-F238E27FC236}">
                <a16:creationId xmlns:a16="http://schemas.microsoft.com/office/drawing/2014/main" id="{671908BE-32F7-4EF4-A0FC-61A09F8BDA4F}"/>
              </a:ext>
            </a:extLst>
          </p:cNvPr>
          <p:cNvSpPr txBox="1"/>
          <p:nvPr/>
        </p:nvSpPr>
        <p:spPr>
          <a:xfrm>
            <a:off x="5695112" y="1071914"/>
            <a:ext cx="5445710" cy="400110"/>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333333"/>
                </a:solidFill>
                <a:effectLst/>
                <a:uLnTx/>
                <a:uFillTx/>
                <a:cs typeface="+mn-ea"/>
                <a:sym typeface="+mn-lt"/>
              </a:rPr>
              <a:t>基于状态空间方程的</a:t>
            </a:r>
            <a:r>
              <a:rPr kumimoji="0" lang="en-US" altLang="zh-CN" sz="2000" b="0" i="0" u="none" strike="noStrike" kern="1200" cap="none" spc="0" normalizeH="0" baseline="0" noProof="0" dirty="0">
                <a:ln>
                  <a:noFill/>
                </a:ln>
                <a:solidFill>
                  <a:srgbClr val="333333"/>
                </a:solidFill>
                <a:effectLst/>
                <a:uLnTx/>
                <a:uFillTx/>
                <a:cs typeface="+mn-ea"/>
                <a:sym typeface="+mn-lt"/>
              </a:rPr>
              <a:t>SOC</a:t>
            </a:r>
            <a:r>
              <a:rPr kumimoji="0" lang="zh-CN" altLang="en-US" sz="2000" b="0" i="0" u="none" strike="noStrike" kern="1200" cap="none" spc="0" normalizeH="0" baseline="0" noProof="0" dirty="0">
                <a:ln>
                  <a:noFill/>
                </a:ln>
                <a:solidFill>
                  <a:srgbClr val="333333"/>
                </a:solidFill>
                <a:effectLst/>
                <a:uLnTx/>
                <a:uFillTx/>
                <a:cs typeface="+mn-ea"/>
                <a:sym typeface="+mn-lt"/>
              </a:rPr>
              <a:t>观测器的通用结构</a:t>
            </a:r>
          </a:p>
        </p:txBody>
      </p:sp>
      <p:sp>
        <p:nvSpPr>
          <p:cNvPr id="20" name="圆角矩形 19">
            <a:extLst>
              <a:ext uri="{FF2B5EF4-FFF2-40B4-BE49-F238E27FC236}">
                <a16:creationId xmlns:a16="http://schemas.microsoft.com/office/drawing/2014/main" id="{628215EA-E8A0-4705-A4BD-1167FDD6DF44}"/>
              </a:ext>
            </a:extLst>
          </p:cNvPr>
          <p:cNvSpPr/>
          <p:nvPr/>
        </p:nvSpPr>
        <p:spPr>
          <a:xfrm>
            <a:off x="460827" y="910667"/>
            <a:ext cx="2786651" cy="504056"/>
          </a:xfrm>
          <a:prstGeom prst="roundRect">
            <a:avLst>
              <a:gd name="adj" fmla="val 0"/>
            </a:avLst>
          </a:prstGeom>
          <a:solidFill>
            <a:schemeClr val="bg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marR="0" indent="-285750" fontAlgn="auto">
              <a:lnSpc>
                <a:spcPct val="100000"/>
              </a:lnSpc>
              <a:spcBef>
                <a:spcPts val="0"/>
              </a:spcBef>
              <a:spcAft>
                <a:spcPts val="0"/>
              </a:spcAft>
              <a:buClrTx/>
              <a:buSzTx/>
              <a:buFont typeface="Wingdings" panose="05000000000000000000" pitchFamily="2" charset="2"/>
              <a:buChar char="p"/>
              <a:defRPr/>
            </a:pPr>
            <a:r>
              <a:rPr lang="zh-CN" altLang="en-US" sz="2400" b="1" dirty="0">
                <a:solidFill>
                  <a:schemeClr val="tx1"/>
                </a:solidFill>
                <a:cs typeface="+mn-ea"/>
                <a:sym typeface="+mn-lt"/>
              </a:rPr>
              <a:t>常用观测器</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62E3753B-C563-4D54-AD3F-348138851DAE}"/>
                  </a:ext>
                </a:extLst>
              </p:cNvPr>
              <p:cNvSpPr/>
              <p:nvPr/>
            </p:nvSpPr>
            <p:spPr>
              <a:xfrm>
                <a:off x="5901520" y="6168020"/>
                <a:ext cx="557876" cy="369332"/>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zh-CN" altLang="en-US" sz="1800" b="0" i="1" strike="noStrike" kern="1200" cap="none" spc="0" normalizeH="0" baseline="0" noProof="0" smtClean="0">
                              <a:ln>
                                <a:noFill/>
                              </a:ln>
                              <a:solidFill>
                                <a:prstClr val="black"/>
                              </a:solidFill>
                              <a:effectLst/>
                              <a:uLnTx/>
                              <a:uFillTx/>
                              <a:latin typeface="Cambria Math" panose="02040503050406030204" pitchFamily="18" charset="0"/>
                              <a:cs typeface="+mn-ea"/>
                              <a:sym typeface="+mn-lt"/>
                            </a:rPr>
                          </m:ctrlPr>
                        </m:sSubPr>
                        <m:e>
                          <m:r>
                            <a:rPr lang="zh-CN" altLang="en-US" i="1">
                              <a:solidFill>
                                <a:prstClr val="black"/>
                              </a:solidFill>
                              <a:latin typeface="Cambria Math" panose="02040503050406030204" pitchFamily="18" charset="0"/>
                              <a:cs typeface="+mn-ea"/>
                              <a:sym typeface="+mn-lt"/>
                            </a:rPr>
                            <m:t>𝐾</m:t>
                          </m:r>
                        </m:e>
                        <m:sub>
                          <m:r>
                            <a:rPr lang="en-US" altLang="zh-CN" i="1">
                              <a:solidFill>
                                <a:prstClr val="black"/>
                              </a:solidFill>
                              <a:latin typeface="Cambria Math" panose="02040503050406030204" pitchFamily="18" charset="0"/>
                              <a:cs typeface="+mn-ea"/>
                              <a:sym typeface="+mn-lt"/>
                            </a:rPr>
                            <m:t>𝑖</m:t>
                          </m:r>
                        </m:sub>
                      </m:sSub>
                    </m:oMath>
                  </m:oMathPara>
                </a14:m>
                <a:endParaRPr kumimoji="0" lang="zh-CN" altLang="en-US" sz="1800" b="0" i="0" strike="noStrike" kern="1200" cap="none" spc="0" normalizeH="0" baseline="0" noProof="0" dirty="0">
                  <a:ln>
                    <a:noFill/>
                  </a:ln>
                  <a:solidFill>
                    <a:prstClr val="black"/>
                  </a:solidFill>
                  <a:effectLst/>
                  <a:uLnTx/>
                  <a:uFillTx/>
                  <a:cs typeface="+mn-ea"/>
                  <a:sym typeface="+mn-lt"/>
                </a:endParaRPr>
              </a:p>
            </p:txBody>
          </p:sp>
        </mc:Choice>
        <mc:Fallback xmlns="">
          <p:sp>
            <p:nvSpPr>
              <p:cNvPr id="21" name="矩形 20">
                <a:extLst>
                  <a:ext uri="{FF2B5EF4-FFF2-40B4-BE49-F238E27FC236}">
                    <a16:creationId xmlns:a16="http://schemas.microsoft.com/office/drawing/2014/main" id="{62E3753B-C563-4D54-AD3F-348138851DAE}"/>
                  </a:ext>
                </a:extLst>
              </p:cNvPr>
              <p:cNvSpPr>
                <a:spLocks noRot="1" noChangeAspect="1" noMove="1" noResize="1" noEditPoints="1" noAdjustHandles="1" noChangeArrowheads="1" noChangeShapeType="1" noTextEdit="1"/>
              </p:cNvSpPr>
              <p:nvPr/>
            </p:nvSpPr>
            <p:spPr>
              <a:xfrm>
                <a:off x="5901520" y="6168020"/>
                <a:ext cx="557876" cy="369332"/>
              </a:xfrm>
              <a:prstGeom prst="rect">
                <a:avLst/>
              </a:prstGeom>
              <a:blipFill>
                <a:blip r:embed="rId11"/>
                <a:stretch>
                  <a:fillRect b="-1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36435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B5D7425A-9915-469A-B15F-7B444BFDF240}"/>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pic>
        <p:nvPicPr>
          <p:cNvPr id="3" name="图片 2">
            <a:extLst>
              <a:ext uri="{FF2B5EF4-FFF2-40B4-BE49-F238E27FC236}">
                <a16:creationId xmlns:a16="http://schemas.microsoft.com/office/drawing/2014/main" id="{DE3299D3-01A7-4298-A52F-5BF6009DCAAC}"/>
              </a:ext>
            </a:extLst>
          </p:cNvPr>
          <p:cNvPicPr>
            <a:picLocks noChangeAspect="1"/>
          </p:cNvPicPr>
          <p:nvPr/>
        </p:nvPicPr>
        <p:blipFill>
          <a:blip r:embed="rId2"/>
          <a:stretch>
            <a:fillRect/>
          </a:stretch>
        </p:blipFill>
        <p:spPr>
          <a:xfrm>
            <a:off x="7283321" y="3872540"/>
            <a:ext cx="4178538" cy="2512800"/>
          </a:xfrm>
          <a:prstGeom prst="rect">
            <a:avLst/>
          </a:prstGeom>
        </p:spPr>
      </p:pic>
      <p:pic>
        <p:nvPicPr>
          <p:cNvPr id="4" name="图片 3">
            <a:extLst>
              <a:ext uri="{FF2B5EF4-FFF2-40B4-BE49-F238E27FC236}">
                <a16:creationId xmlns:a16="http://schemas.microsoft.com/office/drawing/2014/main" id="{E55D380C-702E-4E39-BFE1-6F3050805156}"/>
              </a:ext>
            </a:extLst>
          </p:cNvPr>
          <p:cNvPicPr>
            <a:picLocks noChangeAspect="1"/>
          </p:cNvPicPr>
          <p:nvPr/>
        </p:nvPicPr>
        <p:blipFill>
          <a:blip r:embed="rId3"/>
          <a:stretch>
            <a:fillRect/>
          </a:stretch>
        </p:blipFill>
        <p:spPr>
          <a:xfrm>
            <a:off x="7328456" y="1176471"/>
            <a:ext cx="4181372" cy="2512800"/>
          </a:xfrm>
          <a:prstGeom prst="rect">
            <a:avLst/>
          </a:prstGeom>
        </p:spPr>
      </p:pic>
      <p:sp>
        <p:nvSpPr>
          <p:cNvPr id="5" name="矩形 4">
            <a:extLst>
              <a:ext uri="{FF2B5EF4-FFF2-40B4-BE49-F238E27FC236}">
                <a16:creationId xmlns:a16="http://schemas.microsoft.com/office/drawing/2014/main" id="{178D5356-D0AB-4064-B99A-ADD1930488DE}"/>
              </a:ext>
            </a:extLst>
          </p:cNvPr>
          <p:cNvSpPr/>
          <p:nvPr/>
        </p:nvSpPr>
        <p:spPr>
          <a:xfrm>
            <a:off x="433863" y="949954"/>
            <a:ext cx="6242708" cy="461665"/>
          </a:xfrm>
          <a:prstGeom prst="rect">
            <a:avLst/>
          </a:prstGeom>
        </p:spPr>
        <p:txBody>
          <a:bodyPr wrap="square">
            <a:spAutoFit/>
          </a:bodyPr>
          <a:lstStyle/>
          <a:p>
            <a:pPr marL="285750" indent="-285750">
              <a:buFont typeface="Wingdings" panose="05000000000000000000" pitchFamily="2" charset="2"/>
              <a:buChar char="p"/>
              <a:defRPr/>
            </a:pPr>
            <a:r>
              <a:rPr lang="zh-CN" altLang="en-US" sz="2400" b="1" dirty="0">
                <a:cs typeface="+mn-ea"/>
                <a:sym typeface="+mn-lt"/>
              </a:rPr>
              <a:t>不同</a:t>
            </a:r>
            <a:r>
              <a:rPr lang="en-US" altLang="zh-CN" sz="2400" b="1" dirty="0">
                <a:cs typeface="+mn-ea"/>
                <a:sym typeface="+mn-lt"/>
              </a:rPr>
              <a:t>SOC</a:t>
            </a:r>
            <a:r>
              <a:rPr lang="zh-CN" altLang="en-US" sz="2400" b="1" dirty="0">
                <a:cs typeface="+mn-ea"/>
                <a:sym typeface="+mn-lt"/>
              </a:rPr>
              <a:t>估计方法性能对比</a:t>
            </a:r>
            <a:r>
              <a:rPr lang="en-US" altLang="zh-CN" sz="2400" b="1" dirty="0">
                <a:cs typeface="+mn-ea"/>
                <a:sym typeface="+mn-lt"/>
              </a:rPr>
              <a:t>-SOC</a:t>
            </a:r>
            <a:r>
              <a:rPr lang="zh-CN" altLang="en-US" sz="2400" b="1" dirty="0">
                <a:cs typeface="+mn-ea"/>
                <a:sym typeface="+mn-lt"/>
              </a:rPr>
              <a:t>估计精度</a:t>
            </a:r>
          </a:p>
        </p:txBody>
      </p:sp>
      <p:sp>
        <p:nvSpPr>
          <p:cNvPr id="6" name="矩形 5">
            <a:extLst>
              <a:ext uri="{FF2B5EF4-FFF2-40B4-BE49-F238E27FC236}">
                <a16:creationId xmlns:a16="http://schemas.microsoft.com/office/drawing/2014/main" id="{8C3230E0-77CB-4D9A-940E-19225EEA082D}"/>
              </a:ext>
            </a:extLst>
          </p:cNvPr>
          <p:cNvSpPr/>
          <p:nvPr/>
        </p:nvSpPr>
        <p:spPr>
          <a:xfrm>
            <a:off x="8508827" y="3090446"/>
            <a:ext cx="2451720" cy="338554"/>
          </a:xfrm>
          <a:prstGeom prst="rect">
            <a:avLst/>
          </a:prstGeom>
        </p:spPr>
        <p:txBody>
          <a:bodyPr wrap="square">
            <a:spAutoFit/>
          </a:bodyPr>
          <a:lstStyle/>
          <a:p>
            <a:r>
              <a:rPr lang="en-US" altLang="zh-CN" sz="1600" b="0" dirty="0">
                <a:cs typeface="+mn-ea"/>
                <a:sym typeface="+mn-lt"/>
              </a:rPr>
              <a:t>SOC</a:t>
            </a:r>
            <a:r>
              <a:rPr lang="zh-CN" altLang="en-US" sz="1600" b="0" dirty="0">
                <a:cs typeface="+mn-ea"/>
                <a:sym typeface="+mn-lt"/>
              </a:rPr>
              <a:t>初始误差为</a:t>
            </a:r>
            <a:r>
              <a:rPr lang="en-US" altLang="zh-CN" sz="1600" b="0" dirty="0">
                <a:cs typeface="+mn-ea"/>
                <a:sym typeface="+mn-lt"/>
              </a:rPr>
              <a:t>20%</a:t>
            </a:r>
            <a:endParaRPr lang="zh-CN" altLang="en-US" sz="1600" dirty="0">
              <a:cs typeface="+mn-ea"/>
              <a:sym typeface="+mn-lt"/>
            </a:endParaRPr>
          </a:p>
        </p:txBody>
      </p:sp>
      <p:sp>
        <p:nvSpPr>
          <p:cNvPr id="7" name="矩形 6">
            <a:extLst>
              <a:ext uri="{FF2B5EF4-FFF2-40B4-BE49-F238E27FC236}">
                <a16:creationId xmlns:a16="http://schemas.microsoft.com/office/drawing/2014/main" id="{4209F8AE-381F-4789-9AF0-D6FEE2E1E936}"/>
              </a:ext>
            </a:extLst>
          </p:cNvPr>
          <p:cNvSpPr/>
          <p:nvPr/>
        </p:nvSpPr>
        <p:spPr>
          <a:xfrm>
            <a:off x="8439958" y="5741478"/>
            <a:ext cx="2589457" cy="338554"/>
          </a:xfrm>
          <a:prstGeom prst="rect">
            <a:avLst/>
          </a:prstGeom>
        </p:spPr>
        <p:txBody>
          <a:bodyPr wrap="square">
            <a:spAutoFit/>
          </a:bodyPr>
          <a:lstStyle/>
          <a:p>
            <a:r>
              <a:rPr lang="en-US" altLang="zh-CN" sz="1600" b="0" dirty="0">
                <a:cs typeface="+mn-ea"/>
                <a:sym typeface="+mn-lt"/>
              </a:rPr>
              <a:t>SOC</a:t>
            </a:r>
            <a:r>
              <a:rPr lang="zh-CN" altLang="en-US" sz="1600" b="0" dirty="0">
                <a:cs typeface="+mn-ea"/>
                <a:sym typeface="+mn-lt"/>
              </a:rPr>
              <a:t>初始误差为</a:t>
            </a:r>
            <a:r>
              <a:rPr lang="en-US" altLang="zh-CN" sz="1600" b="0" dirty="0">
                <a:cs typeface="+mn-ea"/>
                <a:sym typeface="+mn-lt"/>
              </a:rPr>
              <a:t>100%</a:t>
            </a:r>
            <a:endParaRPr lang="zh-CN" altLang="en-US" sz="1600" dirty="0">
              <a:cs typeface="+mn-ea"/>
              <a:sym typeface="+mn-lt"/>
            </a:endParaRPr>
          </a:p>
        </p:txBody>
      </p:sp>
      <p:sp>
        <p:nvSpPr>
          <p:cNvPr id="8" name="矩形 7">
            <a:extLst>
              <a:ext uri="{FF2B5EF4-FFF2-40B4-BE49-F238E27FC236}">
                <a16:creationId xmlns:a16="http://schemas.microsoft.com/office/drawing/2014/main" id="{98D06FD7-5B94-456F-80C6-228AC7C368E6}"/>
              </a:ext>
            </a:extLst>
          </p:cNvPr>
          <p:cNvSpPr/>
          <p:nvPr/>
        </p:nvSpPr>
        <p:spPr>
          <a:xfrm>
            <a:off x="2676399" y="5741478"/>
            <a:ext cx="2727194" cy="369332"/>
          </a:xfrm>
          <a:prstGeom prst="rect">
            <a:avLst/>
          </a:prstGeom>
        </p:spPr>
        <p:txBody>
          <a:bodyPr wrap="square">
            <a:spAutoFit/>
          </a:bodyPr>
          <a:lstStyle/>
          <a:p>
            <a:r>
              <a:rPr lang="en-US" altLang="zh-CN" b="0" dirty="0">
                <a:cs typeface="+mn-ea"/>
                <a:sym typeface="+mn-lt"/>
              </a:rPr>
              <a:t>SOC</a:t>
            </a:r>
            <a:r>
              <a:rPr lang="zh-CN" altLang="en-US" b="0" dirty="0">
                <a:cs typeface="+mn-ea"/>
                <a:sym typeface="+mn-lt"/>
              </a:rPr>
              <a:t>初始误差为</a:t>
            </a:r>
            <a:r>
              <a:rPr lang="en-US" altLang="zh-CN" b="0" dirty="0">
                <a:cs typeface="+mn-ea"/>
                <a:sym typeface="+mn-lt"/>
              </a:rPr>
              <a:t>50%</a:t>
            </a:r>
            <a:endParaRPr lang="zh-CN" altLang="en-US" dirty="0">
              <a:cs typeface="+mn-ea"/>
              <a:sym typeface="+mn-lt"/>
            </a:endParaRPr>
          </a:p>
        </p:txBody>
      </p:sp>
      <p:pic>
        <p:nvPicPr>
          <p:cNvPr id="9" name="图片 8">
            <a:extLst>
              <a:ext uri="{FF2B5EF4-FFF2-40B4-BE49-F238E27FC236}">
                <a16:creationId xmlns:a16="http://schemas.microsoft.com/office/drawing/2014/main" id="{B9E83755-6159-4DED-B445-B2AD40A12192}"/>
              </a:ext>
            </a:extLst>
          </p:cNvPr>
          <p:cNvPicPr>
            <a:picLocks noChangeAspect="1"/>
          </p:cNvPicPr>
          <p:nvPr/>
        </p:nvPicPr>
        <p:blipFill>
          <a:blip r:embed="rId4"/>
          <a:stretch>
            <a:fillRect/>
          </a:stretch>
        </p:blipFill>
        <p:spPr>
          <a:xfrm>
            <a:off x="433863" y="1647203"/>
            <a:ext cx="6766548" cy="4084137"/>
          </a:xfrm>
          <a:prstGeom prst="rect">
            <a:avLst/>
          </a:prstGeom>
        </p:spPr>
      </p:pic>
    </p:spTree>
    <p:extLst>
      <p:ext uri="{BB962C8B-B14F-4D97-AF65-F5344CB8AC3E}">
        <p14:creationId xmlns:p14="http://schemas.microsoft.com/office/powerpoint/2010/main" val="3561217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8">
            <a:extLst>
              <a:ext uri="{FF2B5EF4-FFF2-40B4-BE49-F238E27FC236}">
                <a16:creationId xmlns:a16="http://schemas.microsoft.com/office/drawing/2014/main" id="{4EC82D7A-5725-4211-9D9E-66064A29EDD8}"/>
              </a:ext>
            </a:extLst>
          </p:cNvPr>
          <p:cNvSpPr txBox="1">
            <a:spLocks/>
          </p:cNvSpPr>
          <p:nvPr/>
        </p:nvSpPr>
        <p:spPr bwMode="auto">
          <a:xfrm>
            <a:off x="606384" y="199375"/>
            <a:ext cx="4985894" cy="492443"/>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spAutoFit/>
          </a:bodyPr>
          <a:lstStyle>
            <a:lvl1pPr marL="0" indent="0" eaLnBrk="1" hangingPunct="1">
              <a:buNone/>
              <a:defRPr lang="zh-CN" altLang="en-US" sz="3200" b="0" dirty="0">
                <a:solidFill>
                  <a:schemeClr val="tx1">
                    <a:lumMod val="85000"/>
                    <a:lumOff val="15000"/>
                  </a:schemeClr>
                </a:solidFill>
                <a:latin typeface="Arial" pitchFamily="34" charset="0"/>
                <a:ea typeface="微软雅黑" pitchFamily="34" charset="-122"/>
                <a:cs typeface="Arial" pitchFamily="34" charset="0"/>
              </a:defRPr>
            </a:lvl1pPr>
            <a:lvl2pPr eaLnBrk="1" hangingPunct="1">
              <a:defRPr sz="3200">
                <a:solidFill>
                  <a:srgbClr val="990000"/>
                </a:solidFill>
                <a:latin typeface="FrutigerNext LT Medium" pitchFamily="34" charset="0"/>
                <a:ea typeface="华文细黑" pitchFamily="2" charset="-122"/>
                <a:cs typeface="SimSun" pitchFamily="2" charset="-122"/>
              </a:defRPr>
            </a:lvl2pPr>
            <a:lvl3pPr eaLnBrk="1" hangingPunct="1">
              <a:defRPr sz="3200">
                <a:solidFill>
                  <a:srgbClr val="990000"/>
                </a:solidFill>
                <a:latin typeface="FrutigerNext LT Medium" pitchFamily="34" charset="0"/>
                <a:ea typeface="华文细黑" pitchFamily="2" charset="-122"/>
                <a:cs typeface="SimSun" pitchFamily="2" charset="-122"/>
              </a:defRPr>
            </a:lvl3pPr>
            <a:lvl4pPr eaLnBrk="1" hangingPunct="1">
              <a:defRPr sz="3200">
                <a:solidFill>
                  <a:srgbClr val="990000"/>
                </a:solidFill>
                <a:latin typeface="FrutigerNext LT Medium" pitchFamily="34" charset="0"/>
                <a:ea typeface="华文细黑" pitchFamily="2" charset="-122"/>
                <a:cs typeface="SimSun" pitchFamily="2" charset="-122"/>
              </a:defRPr>
            </a:lvl4pPr>
            <a:lvl5pPr eaLnBrk="1" hangingPunct="1">
              <a:defRPr sz="3200">
                <a:solidFill>
                  <a:srgbClr val="990000"/>
                </a:solidFill>
                <a:latin typeface="FrutigerNext LT Medium" pitchFamily="34" charset="0"/>
                <a:ea typeface="华文细黑" pitchFamily="2" charset="-122"/>
                <a:cs typeface="SimSun" pitchFamily="2" charset="-122"/>
              </a:defRPr>
            </a:lvl5pPr>
            <a:lvl6pPr marL="4572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6pPr>
            <a:lvl7pPr marL="9144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7pPr>
            <a:lvl8pPr marL="13716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8pPr>
            <a:lvl9pPr marL="1828800" fontAlgn="base">
              <a:spcBef>
                <a:spcPct val="0"/>
              </a:spcBef>
              <a:spcAft>
                <a:spcPct val="0"/>
              </a:spcAft>
              <a:defRPr sz="3200">
                <a:solidFill>
                  <a:srgbClr val="990000"/>
                </a:solidFill>
                <a:latin typeface="FrutigerNext LT Medium" pitchFamily="34" charset="0"/>
                <a:ea typeface="华文细黑" pitchFamily="2" charset="-122"/>
                <a:cs typeface="SimSun" pitchFamily="2" charset="-122"/>
              </a:defRPr>
            </a:lvl9pPr>
          </a:lstStyle>
          <a:p>
            <a:pPr fontAlgn="base">
              <a:spcBef>
                <a:spcPct val="0"/>
              </a:spcBef>
              <a:spcAft>
                <a:spcPct val="0"/>
              </a:spcAft>
              <a:buClr>
                <a:srgbClr val="CC9900"/>
              </a:buClr>
            </a:pPr>
            <a:r>
              <a:rPr lang="en-US" altLang="zh-CN" b="1" dirty="0">
                <a:solidFill>
                  <a:prstClr val="black"/>
                </a:solidFill>
                <a:latin typeface="+mn-lt"/>
                <a:ea typeface="+mn-ea"/>
                <a:cs typeface="+mn-ea"/>
                <a:sym typeface="+mn-lt"/>
              </a:rPr>
              <a:t>SOC</a:t>
            </a:r>
            <a:r>
              <a:rPr lang="zh-CN" altLang="en-US" b="1" dirty="0">
                <a:solidFill>
                  <a:prstClr val="black"/>
                </a:solidFill>
                <a:latin typeface="+mn-lt"/>
                <a:ea typeface="+mn-ea"/>
                <a:cs typeface="+mn-ea"/>
                <a:sym typeface="+mn-lt"/>
              </a:rPr>
              <a:t>估计</a:t>
            </a:r>
          </a:p>
        </p:txBody>
      </p:sp>
      <p:pic>
        <p:nvPicPr>
          <p:cNvPr id="3" name="图片 2">
            <a:extLst>
              <a:ext uri="{FF2B5EF4-FFF2-40B4-BE49-F238E27FC236}">
                <a16:creationId xmlns:a16="http://schemas.microsoft.com/office/drawing/2014/main" id="{D04464AB-6E54-4769-B784-2CFD2DB1FA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255" y="3902468"/>
            <a:ext cx="3792734" cy="2180137"/>
          </a:xfrm>
          <a:prstGeom prst="rect">
            <a:avLst/>
          </a:prstGeom>
          <a:noFill/>
          <a:ln>
            <a:noFill/>
          </a:ln>
        </p:spPr>
      </p:pic>
      <p:pic>
        <p:nvPicPr>
          <p:cNvPr id="4" name="图片 3">
            <a:extLst>
              <a:ext uri="{FF2B5EF4-FFF2-40B4-BE49-F238E27FC236}">
                <a16:creationId xmlns:a16="http://schemas.microsoft.com/office/drawing/2014/main" id="{90E5F4FA-AF1D-4C4F-A4E7-8B0D770634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102" y="1442007"/>
            <a:ext cx="3828800" cy="2167580"/>
          </a:xfrm>
          <a:prstGeom prst="rect">
            <a:avLst/>
          </a:prstGeom>
          <a:noFill/>
          <a:ln>
            <a:noFill/>
          </a:ln>
        </p:spPr>
      </p:pic>
      <p:pic>
        <p:nvPicPr>
          <p:cNvPr id="5" name="图片 4">
            <a:extLst>
              <a:ext uri="{FF2B5EF4-FFF2-40B4-BE49-F238E27FC236}">
                <a16:creationId xmlns:a16="http://schemas.microsoft.com/office/drawing/2014/main" id="{9C556CBD-D50D-4F81-948E-B00541D5B3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255" y="1448045"/>
            <a:ext cx="3792734" cy="2155504"/>
          </a:xfrm>
          <a:prstGeom prst="rect">
            <a:avLst/>
          </a:prstGeom>
          <a:noFill/>
          <a:ln>
            <a:noFill/>
          </a:ln>
        </p:spPr>
      </p:pic>
      <p:sp>
        <p:nvSpPr>
          <p:cNvPr id="6" name="矩形 5">
            <a:extLst>
              <a:ext uri="{FF2B5EF4-FFF2-40B4-BE49-F238E27FC236}">
                <a16:creationId xmlns:a16="http://schemas.microsoft.com/office/drawing/2014/main" id="{B2692847-0975-4F1F-B32A-28DE94F5E7C6}"/>
              </a:ext>
            </a:extLst>
          </p:cNvPr>
          <p:cNvSpPr/>
          <p:nvPr/>
        </p:nvSpPr>
        <p:spPr>
          <a:xfrm>
            <a:off x="3775189" y="1796700"/>
            <a:ext cx="2255847" cy="1458194"/>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0" i="0" u="none" strike="noStrike" kern="100" cap="none" spc="0" normalizeH="0" baseline="0" noProof="0" dirty="0">
                <a:ln>
                  <a:noFill/>
                </a:ln>
                <a:solidFill>
                  <a:prstClr val="black"/>
                </a:solidFill>
                <a:effectLst/>
                <a:uLnTx/>
                <a:uFillTx/>
                <a:cs typeface="+mn-ea"/>
                <a:sym typeface="+mn-lt"/>
              </a:rPr>
              <a:t>误差在</a:t>
            </a:r>
            <a:r>
              <a:rPr kumimoji="0" lang="en-US" altLang="zh-CN" sz="1600" b="0" i="0" u="none" strike="noStrike" kern="100" cap="none" spc="0" normalizeH="0" baseline="0" noProof="0" dirty="0">
                <a:ln>
                  <a:noFill/>
                </a:ln>
                <a:solidFill>
                  <a:prstClr val="black"/>
                </a:solidFill>
                <a:effectLst/>
                <a:uLnTx/>
                <a:uFillTx/>
                <a:cs typeface="+mn-ea"/>
                <a:sym typeface="+mn-lt"/>
              </a:rPr>
              <a:t>2%</a:t>
            </a:r>
            <a:r>
              <a:rPr kumimoji="0" lang="zh-CN" altLang="zh-CN" sz="1600" b="0" i="0" u="none" strike="noStrike" kern="100" cap="none" spc="0" normalizeH="0" baseline="0" noProof="0" dirty="0">
                <a:ln>
                  <a:noFill/>
                </a:ln>
                <a:solidFill>
                  <a:prstClr val="black"/>
                </a:solidFill>
                <a:effectLst/>
                <a:uLnTx/>
                <a:uFillTx/>
                <a:cs typeface="+mn-ea"/>
                <a:sym typeface="+mn-lt"/>
              </a:rPr>
              <a:t>以内的均值、方差范围：</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00" cap="none" spc="0" normalizeH="0" baseline="0" noProof="0" dirty="0">
                <a:ln>
                  <a:noFill/>
                </a:ln>
                <a:solidFill>
                  <a:prstClr val="black"/>
                </a:solidFill>
                <a:effectLst/>
                <a:uLnTx/>
                <a:uFillTx/>
                <a:cs typeface="+mn-ea"/>
                <a:sym typeface="+mn-lt"/>
              </a:rPr>
              <a:t>均值：</a:t>
            </a:r>
            <a:endParaRPr kumimoji="0" lang="en-US" altLang="zh-CN" sz="1600" b="1" i="0" u="none" strike="noStrike" kern="1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cs typeface="+mn-ea"/>
                <a:sym typeface="+mn-lt"/>
              </a:rPr>
              <a:t>-3.172mV</a:t>
            </a:r>
            <a:r>
              <a:rPr lang="en-US" altLang="zh-CN" sz="1600" b="1" kern="100" dirty="0">
                <a:solidFill>
                  <a:prstClr val="black"/>
                </a:solidFill>
                <a:cs typeface="+mn-ea"/>
                <a:sym typeface="+mn-lt"/>
              </a:rPr>
              <a:t>~</a:t>
            </a:r>
            <a:r>
              <a:rPr kumimoji="0" lang="en-US" altLang="zh-CN" sz="1600" b="1" i="0" u="none" strike="noStrike" kern="100" cap="none" spc="0" normalizeH="0" baseline="0" noProof="0" dirty="0">
                <a:ln>
                  <a:noFill/>
                </a:ln>
                <a:solidFill>
                  <a:prstClr val="black"/>
                </a:solidFill>
                <a:effectLst/>
                <a:uLnTx/>
                <a:uFillTx/>
                <a:cs typeface="+mn-ea"/>
                <a:sym typeface="+mn-lt"/>
              </a:rPr>
              <a:t>1.172mV</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00" cap="none" spc="0" normalizeH="0" baseline="0" noProof="0" dirty="0">
                <a:ln>
                  <a:noFill/>
                </a:ln>
                <a:solidFill>
                  <a:prstClr val="black"/>
                </a:solidFill>
                <a:effectLst/>
                <a:uLnTx/>
                <a:uFillTx/>
                <a:cs typeface="+mn-ea"/>
                <a:sym typeface="+mn-lt"/>
              </a:rPr>
              <a:t>方差：</a:t>
            </a:r>
            <a:endParaRPr kumimoji="0" lang="en-US" altLang="zh-CN" sz="1600" b="1" i="0" u="none" strike="noStrike" kern="1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cs typeface="+mn-ea"/>
                <a:sym typeface="+mn-lt"/>
              </a:rPr>
              <a:t>0~3.43 mV</a:t>
            </a:r>
            <a:endParaRPr kumimoji="0" lang="zh-CN" altLang="zh-CN" sz="1600" b="0" i="0" u="none" strike="noStrike" kern="100" cap="none" spc="0" normalizeH="0" baseline="0" noProof="0" dirty="0">
              <a:ln>
                <a:noFill/>
              </a:ln>
              <a:solidFill>
                <a:prstClr val="black"/>
              </a:solidFill>
              <a:effectLst/>
              <a:uLnTx/>
              <a:uFillTx/>
              <a:cs typeface="+mn-ea"/>
              <a:sym typeface="+mn-lt"/>
            </a:endParaRPr>
          </a:p>
        </p:txBody>
      </p:sp>
      <p:sp>
        <p:nvSpPr>
          <p:cNvPr id="7" name="矩形 6">
            <a:extLst>
              <a:ext uri="{FF2B5EF4-FFF2-40B4-BE49-F238E27FC236}">
                <a16:creationId xmlns:a16="http://schemas.microsoft.com/office/drawing/2014/main" id="{E24A7FF3-CA57-40CB-AC2F-47D76C673B13}"/>
              </a:ext>
            </a:extLst>
          </p:cNvPr>
          <p:cNvSpPr/>
          <p:nvPr/>
        </p:nvSpPr>
        <p:spPr>
          <a:xfrm>
            <a:off x="9894700" y="1709328"/>
            <a:ext cx="2137045" cy="154556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0" i="0" u="none" strike="noStrike" kern="100" cap="none" spc="0" normalizeH="0" baseline="0" noProof="0" dirty="0">
                <a:ln>
                  <a:noFill/>
                </a:ln>
                <a:solidFill>
                  <a:prstClr val="black"/>
                </a:solidFill>
                <a:effectLst/>
                <a:uLnTx/>
                <a:uFillTx/>
                <a:cs typeface="+mn-ea"/>
                <a:sym typeface="+mn-lt"/>
              </a:rPr>
              <a:t>误差在</a:t>
            </a:r>
            <a:r>
              <a:rPr kumimoji="0" lang="en-US" altLang="zh-CN" sz="1600" b="0" i="0" u="none" strike="noStrike" kern="100" cap="none" spc="0" normalizeH="0" baseline="0" noProof="0" dirty="0">
                <a:ln>
                  <a:noFill/>
                </a:ln>
                <a:solidFill>
                  <a:prstClr val="black"/>
                </a:solidFill>
                <a:effectLst/>
                <a:uLnTx/>
                <a:uFillTx/>
                <a:cs typeface="+mn-ea"/>
                <a:sym typeface="+mn-lt"/>
              </a:rPr>
              <a:t>2%</a:t>
            </a:r>
            <a:r>
              <a:rPr kumimoji="0" lang="zh-CN" altLang="zh-CN" sz="1600" b="0" i="0" u="none" strike="noStrike" kern="100" cap="none" spc="0" normalizeH="0" baseline="0" noProof="0" dirty="0">
                <a:ln>
                  <a:noFill/>
                </a:ln>
                <a:solidFill>
                  <a:prstClr val="black"/>
                </a:solidFill>
                <a:effectLst/>
                <a:uLnTx/>
                <a:uFillTx/>
                <a:cs typeface="+mn-ea"/>
                <a:sym typeface="+mn-lt"/>
              </a:rPr>
              <a:t>以内的均值、方差范围：</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00" cap="none" spc="0" normalizeH="0" baseline="0" noProof="0" dirty="0">
                <a:ln>
                  <a:noFill/>
                </a:ln>
                <a:solidFill>
                  <a:prstClr val="black"/>
                </a:solidFill>
                <a:effectLst/>
                <a:uLnTx/>
                <a:uFillTx/>
                <a:cs typeface="+mn-ea"/>
                <a:sym typeface="+mn-lt"/>
              </a:rPr>
              <a:t>均值：</a:t>
            </a:r>
            <a:endParaRPr kumimoji="0" lang="en-US" altLang="zh-CN" sz="1600" b="1" i="0" u="none" strike="noStrike" kern="1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cs typeface="+mn-ea"/>
                <a:sym typeface="+mn-lt"/>
              </a:rPr>
              <a:t>-3.36mV~1.172mV</a:t>
            </a:r>
            <a:endParaRPr kumimoji="0" lang="zh-CN" altLang="zh-CN" sz="1600" b="0" i="0" u="none" strike="noStrike" kern="1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00" cap="none" spc="0" normalizeH="0" baseline="0" noProof="0" dirty="0">
                <a:ln>
                  <a:noFill/>
                </a:ln>
                <a:solidFill>
                  <a:prstClr val="black"/>
                </a:solidFill>
                <a:effectLst/>
                <a:uLnTx/>
                <a:uFillTx/>
                <a:cs typeface="+mn-ea"/>
                <a:sym typeface="+mn-lt"/>
              </a:rPr>
              <a:t>方差：</a:t>
            </a:r>
            <a:endParaRPr kumimoji="0" lang="en-US" altLang="zh-CN" sz="1600" b="1" i="0" u="none" strike="noStrike" kern="1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cs typeface="+mn-ea"/>
                <a:sym typeface="+mn-lt"/>
              </a:rPr>
              <a:t>0~5.15 mV</a:t>
            </a:r>
            <a:endParaRPr kumimoji="0" lang="zh-CN" altLang="zh-CN" sz="1600" b="0" i="0" u="none" strike="noStrike" kern="100" cap="none" spc="0" normalizeH="0" baseline="0" noProof="0" dirty="0">
              <a:ln>
                <a:noFill/>
              </a:ln>
              <a:solidFill>
                <a:prstClr val="black"/>
              </a:solidFill>
              <a:effectLst/>
              <a:uLnTx/>
              <a:uFillTx/>
              <a:cs typeface="+mn-ea"/>
              <a:sym typeface="+mn-lt"/>
            </a:endParaRPr>
          </a:p>
        </p:txBody>
      </p:sp>
      <p:sp>
        <p:nvSpPr>
          <p:cNvPr id="8" name="矩形 7">
            <a:extLst>
              <a:ext uri="{FF2B5EF4-FFF2-40B4-BE49-F238E27FC236}">
                <a16:creationId xmlns:a16="http://schemas.microsoft.com/office/drawing/2014/main" id="{A86ABD7E-065C-4811-B3DD-9BF675E38C34}"/>
              </a:ext>
            </a:extLst>
          </p:cNvPr>
          <p:cNvSpPr/>
          <p:nvPr/>
        </p:nvSpPr>
        <p:spPr>
          <a:xfrm>
            <a:off x="3775188" y="4263439"/>
            <a:ext cx="2255847" cy="1458194"/>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0" i="0" u="none" strike="noStrike" kern="100" cap="none" spc="0" normalizeH="0" baseline="0" noProof="0" dirty="0">
                <a:ln>
                  <a:noFill/>
                </a:ln>
                <a:solidFill>
                  <a:prstClr val="black"/>
                </a:solidFill>
                <a:effectLst/>
                <a:uLnTx/>
                <a:uFillTx/>
                <a:cs typeface="+mn-ea"/>
                <a:sym typeface="+mn-lt"/>
              </a:rPr>
              <a:t>误差在</a:t>
            </a:r>
            <a:r>
              <a:rPr kumimoji="0" lang="en-US" altLang="zh-CN" sz="1600" b="0" i="0" u="none" strike="noStrike" kern="100" cap="none" spc="0" normalizeH="0" baseline="0" noProof="0" dirty="0">
                <a:ln>
                  <a:noFill/>
                </a:ln>
                <a:solidFill>
                  <a:prstClr val="black"/>
                </a:solidFill>
                <a:effectLst/>
                <a:uLnTx/>
                <a:uFillTx/>
                <a:cs typeface="+mn-ea"/>
                <a:sym typeface="+mn-lt"/>
              </a:rPr>
              <a:t>2%</a:t>
            </a:r>
            <a:r>
              <a:rPr kumimoji="0" lang="zh-CN" altLang="zh-CN" sz="1600" b="0" i="0" u="none" strike="noStrike" kern="100" cap="none" spc="0" normalizeH="0" baseline="0" noProof="0" dirty="0">
                <a:ln>
                  <a:noFill/>
                </a:ln>
                <a:solidFill>
                  <a:prstClr val="black"/>
                </a:solidFill>
                <a:effectLst/>
                <a:uLnTx/>
                <a:uFillTx/>
                <a:cs typeface="+mn-ea"/>
                <a:sym typeface="+mn-lt"/>
              </a:rPr>
              <a:t>以内的均值、方差范围：</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cs typeface="+mn-ea"/>
                <a:sym typeface="+mn-lt"/>
              </a:rPr>
              <a:t>均值：</a:t>
            </a:r>
            <a:endParaRPr kumimoji="0" lang="en-US" altLang="zh-CN" sz="1600" b="1" i="0" u="none" strike="noStrike" kern="12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cs typeface="+mn-ea"/>
                <a:sym typeface="+mn-lt"/>
              </a:rPr>
              <a:t>-3.36mV~1.265 mV</a:t>
            </a:r>
            <a:endParaRPr kumimoji="0" lang="zh-CN" altLang="zh-CN" sz="1600" b="0" i="0" u="none" strike="noStrike" kern="12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600" b="1" i="0" u="none" strike="noStrike" kern="1200" cap="none" spc="0" normalizeH="0" baseline="0" noProof="0" dirty="0">
                <a:ln>
                  <a:noFill/>
                </a:ln>
                <a:solidFill>
                  <a:prstClr val="black"/>
                </a:solidFill>
                <a:effectLst/>
                <a:uLnTx/>
                <a:uFillTx/>
                <a:cs typeface="+mn-ea"/>
                <a:sym typeface="+mn-lt"/>
              </a:rPr>
              <a:t>方差：</a:t>
            </a:r>
            <a:endParaRPr kumimoji="0" lang="en-US" altLang="zh-CN" sz="1600" b="1" i="0" u="none" strike="noStrike" kern="1200" cap="none" spc="0" normalizeH="0" baseline="0" noProof="0" dirty="0">
              <a:ln>
                <a:noFill/>
              </a:ln>
              <a:solidFill>
                <a:prstClr val="black"/>
              </a:solidFill>
              <a:effectLst/>
              <a:uLnTx/>
              <a:uFillTx/>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cs typeface="+mn-ea"/>
                <a:sym typeface="+mn-lt"/>
              </a:rPr>
              <a:t>0~3.535 mV</a:t>
            </a:r>
            <a:endParaRPr kumimoji="0" lang="zh-CN" altLang="en-US" sz="1600" b="0" i="0" u="none" strike="noStrike" kern="1200" cap="none" spc="0" normalizeH="0" baseline="0" noProof="0" dirty="0">
              <a:ln>
                <a:noFill/>
              </a:ln>
              <a:solidFill>
                <a:prstClr val="black"/>
              </a:solidFill>
              <a:effectLst/>
              <a:uLnTx/>
              <a:uFillTx/>
              <a:cs typeface="+mn-ea"/>
              <a:sym typeface="+mn-lt"/>
            </a:endParaRPr>
          </a:p>
        </p:txBody>
      </p:sp>
      <p:sp>
        <p:nvSpPr>
          <p:cNvPr id="9" name="文本框 8">
            <a:extLst>
              <a:ext uri="{FF2B5EF4-FFF2-40B4-BE49-F238E27FC236}">
                <a16:creationId xmlns:a16="http://schemas.microsoft.com/office/drawing/2014/main" id="{A772E38F-B47F-431E-BA0A-526BC5D9E68C}"/>
              </a:ext>
            </a:extLst>
          </p:cNvPr>
          <p:cNvSpPr txBox="1"/>
          <p:nvPr/>
        </p:nvSpPr>
        <p:spPr>
          <a:xfrm>
            <a:off x="1617024" y="3597769"/>
            <a:ext cx="1482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1F497D"/>
                </a:solidFill>
                <a:effectLst/>
                <a:uLnTx/>
                <a:uFillTx/>
                <a:cs typeface="+mn-ea"/>
                <a:sym typeface="+mn-lt"/>
              </a:rPr>
              <a:t>H</a:t>
            </a:r>
            <a:r>
              <a:rPr kumimoji="0" lang="zh-CN" altLang="en-US" sz="1600" b="1" i="0" u="none" strike="noStrike" kern="1200" cap="none" spc="0" normalizeH="0" baseline="0" noProof="0" dirty="0">
                <a:ln>
                  <a:noFill/>
                </a:ln>
                <a:solidFill>
                  <a:srgbClr val="1F497D"/>
                </a:solidFill>
                <a:effectLst/>
                <a:uLnTx/>
                <a:uFillTx/>
                <a:cs typeface="+mn-ea"/>
                <a:sym typeface="+mn-lt"/>
              </a:rPr>
              <a:t>∞观测器</a:t>
            </a:r>
          </a:p>
        </p:txBody>
      </p:sp>
      <p:sp>
        <p:nvSpPr>
          <p:cNvPr id="10" name="文本框 9">
            <a:extLst>
              <a:ext uri="{FF2B5EF4-FFF2-40B4-BE49-F238E27FC236}">
                <a16:creationId xmlns:a16="http://schemas.microsoft.com/office/drawing/2014/main" id="{974B0975-9214-408F-89F2-420BE29FB592}"/>
              </a:ext>
            </a:extLst>
          </p:cNvPr>
          <p:cNvSpPr txBox="1"/>
          <p:nvPr/>
        </p:nvSpPr>
        <p:spPr>
          <a:xfrm>
            <a:off x="1617023" y="6066303"/>
            <a:ext cx="1482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1F497D"/>
                </a:solidFill>
                <a:effectLst/>
                <a:uLnTx/>
                <a:uFillTx/>
                <a:cs typeface="+mn-ea"/>
                <a:sym typeface="+mn-lt"/>
              </a:rPr>
              <a:t>EKF</a:t>
            </a:r>
            <a:r>
              <a:rPr kumimoji="0" lang="zh-CN" altLang="en-US" sz="1600" b="1" i="0" u="none" strike="noStrike" kern="1200" cap="none" spc="0" normalizeH="0" baseline="0" noProof="0" dirty="0">
                <a:ln>
                  <a:noFill/>
                </a:ln>
                <a:solidFill>
                  <a:srgbClr val="1F497D"/>
                </a:solidFill>
                <a:effectLst/>
                <a:uLnTx/>
                <a:uFillTx/>
                <a:cs typeface="+mn-ea"/>
                <a:sym typeface="+mn-lt"/>
              </a:rPr>
              <a:t>观测器</a:t>
            </a:r>
          </a:p>
        </p:txBody>
      </p:sp>
      <p:pic>
        <p:nvPicPr>
          <p:cNvPr id="11" name="图片 10">
            <a:extLst>
              <a:ext uri="{FF2B5EF4-FFF2-40B4-BE49-F238E27FC236}">
                <a16:creationId xmlns:a16="http://schemas.microsoft.com/office/drawing/2014/main" id="{110F22E3-83DB-4947-AF28-565E1DFB07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4292" y="3897366"/>
            <a:ext cx="4348508" cy="2190341"/>
          </a:xfrm>
          <a:prstGeom prst="rect">
            <a:avLst/>
          </a:prstGeom>
          <a:noFill/>
          <a:ln>
            <a:noFill/>
          </a:ln>
        </p:spPr>
      </p:pic>
      <p:sp>
        <p:nvSpPr>
          <p:cNvPr id="12" name="文本框 11">
            <a:extLst>
              <a:ext uri="{FF2B5EF4-FFF2-40B4-BE49-F238E27FC236}">
                <a16:creationId xmlns:a16="http://schemas.microsoft.com/office/drawing/2014/main" id="{C3A01152-A3F7-444C-B8DA-A70890EABCDB}"/>
              </a:ext>
            </a:extLst>
          </p:cNvPr>
          <p:cNvSpPr txBox="1"/>
          <p:nvPr/>
        </p:nvSpPr>
        <p:spPr>
          <a:xfrm>
            <a:off x="6429829" y="6122558"/>
            <a:ext cx="41629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1F497D"/>
                </a:solidFill>
                <a:effectLst/>
                <a:uLnTx/>
                <a:uFillTx/>
                <a:cs typeface="+mn-ea"/>
                <a:sym typeface="+mn-lt"/>
              </a:rPr>
              <a:t>三种观测器在不同噪声下的估计精度统计</a:t>
            </a:r>
          </a:p>
        </p:txBody>
      </p:sp>
      <p:sp>
        <p:nvSpPr>
          <p:cNvPr id="13" name="文本框 12">
            <a:extLst>
              <a:ext uri="{FF2B5EF4-FFF2-40B4-BE49-F238E27FC236}">
                <a16:creationId xmlns:a16="http://schemas.microsoft.com/office/drawing/2014/main" id="{AA8B67E0-C484-45BD-9EF1-30E8310E0A26}"/>
              </a:ext>
            </a:extLst>
          </p:cNvPr>
          <p:cNvSpPr txBox="1"/>
          <p:nvPr/>
        </p:nvSpPr>
        <p:spPr>
          <a:xfrm>
            <a:off x="7744422" y="3637775"/>
            <a:ext cx="13482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1F497D"/>
                </a:solidFill>
                <a:effectLst/>
                <a:uLnTx/>
                <a:uFillTx/>
                <a:cs typeface="+mn-ea"/>
                <a:sym typeface="+mn-lt"/>
              </a:rPr>
              <a:t>PI</a:t>
            </a:r>
            <a:r>
              <a:rPr kumimoji="0" lang="zh-CN" altLang="en-US" sz="1600" b="1" i="0" u="none" strike="noStrike" kern="1200" cap="none" spc="0" normalizeH="0" baseline="0" noProof="0" dirty="0">
                <a:ln>
                  <a:noFill/>
                </a:ln>
                <a:solidFill>
                  <a:srgbClr val="1F497D"/>
                </a:solidFill>
                <a:effectLst/>
                <a:uLnTx/>
                <a:uFillTx/>
                <a:cs typeface="+mn-ea"/>
                <a:sym typeface="+mn-lt"/>
              </a:rPr>
              <a:t>观测器</a:t>
            </a:r>
          </a:p>
        </p:txBody>
      </p:sp>
      <p:sp>
        <p:nvSpPr>
          <p:cNvPr id="14" name="圆角矩形 22">
            <a:extLst>
              <a:ext uri="{FF2B5EF4-FFF2-40B4-BE49-F238E27FC236}">
                <a16:creationId xmlns:a16="http://schemas.microsoft.com/office/drawing/2014/main" id="{7818617A-3DF2-48B0-812E-F77DFE363528}"/>
              </a:ext>
            </a:extLst>
          </p:cNvPr>
          <p:cNvSpPr/>
          <p:nvPr/>
        </p:nvSpPr>
        <p:spPr>
          <a:xfrm>
            <a:off x="396002" y="981206"/>
            <a:ext cx="8064706" cy="504056"/>
          </a:xfrm>
          <a:prstGeom prst="roundRect">
            <a:avLst/>
          </a:prstGeom>
          <a:noFill/>
          <a:ln>
            <a:noFill/>
          </a:ln>
          <a:effectLst>
            <a:glow rad="101600">
              <a:srgbClr val="2110FC">
                <a:alpha val="40000"/>
              </a:srgb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marR="0" lvl="0" indent="-285750" fontAlgn="auto">
              <a:lnSpc>
                <a:spcPct val="100000"/>
              </a:lnSpc>
              <a:spcBef>
                <a:spcPts val="0"/>
              </a:spcBef>
              <a:spcAft>
                <a:spcPts val="0"/>
              </a:spcAft>
              <a:buClrTx/>
              <a:buSzTx/>
              <a:buFont typeface="Wingdings" panose="05000000000000000000" pitchFamily="2" charset="2"/>
              <a:buChar char="p"/>
              <a:defRPr/>
            </a:pPr>
            <a:r>
              <a:rPr lang="zh-CN" altLang="en-US" sz="2400" b="1" dirty="0">
                <a:solidFill>
                  <a:schemeClr val="tx1"/>
                </a:solidFill>
                <a:cs typeface="+mn-ea"/>
                <a:sym typeface="+mn-lt"/>
              </a:rPr>
              <a:t>电压测量噪声对</a:t>
            </a:r>
            <a:r>
              <a:rPr lang="en-US" altLang="zh-CN" sz="2400" b="1" dirty="0">
                <a:solidFill>
                  <a:schemeClr val="tx1"/>
                </a:solidFill>
                <a:cs typeface="+mn-ea"/>
                <a:sym typeface="+mn-lt"/>
              </a:rPr>
              <a:t>SOC</a:t>
            </a:r>
            <a:r>
              <a:rPr lang="zh-CN" altLang="en-US" sz="2400" b="1" dirty="0">
                <a:solidFill>
                  <a:schemeClr val="tx1"/>
                </a:solidFill>
                <a:cs typeface="+mn-ea"/>
                <a:sym typeface="+mn-lt"/>
              </a:rPr>
              <a:t>观测器精度的影响</a:t>
            </a:r>
          </a:p>
        </p:txBody>
      </p:sp>
    </p:spTree>
    <p:extLst>
      <p:ext uri="{BB962C8B-B14F-4D97-AF65-F5344CB8AC3E}">
        <p14:creationId xmlns:p14="http://schemas.microsoft.com/office/powerpoint/2010/main" val="1053625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cuazekr">
      <a:majorFont>
        <a:latin typeface="Arial" panose="020B0A04020102020204"/>
        <a:ea typeface="Microsoft YaHei"/>
        <a:cs typeface=""/>
      </a:majorFont>
      <a:minorFont>
        <a:latin typeface="Arial" panose="020B060402020202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ysClr val="window" lastClr="FFFFFF"/>
        </a:solidFill>
        <a:ln w="25400" cap="flat" cmpd="sng" algn="ctr">
          <a:solidFill>
            <a:srgbClr val="4BACC6"/>
          </a:solidFill>
          <a:prstDash val="sysDash"/>
          <a:headEnd type="none" w="med" len="med"/>
          <a:tailEnd type="none" w="med" len="med"/>
        </a:ln>
        <a:effectLst/>
      </a:spPr>
      <a:bodyPr vert="horz" wrap="square" lIns="91440" tIns="45720" rIns="91440" bIns="45720" numCol="1" rtlCol="0" anchor="t" anchorCtr="0" compatLnSpc="1"/>
      <a:lstStyle>
        <a:def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kumimoji="0" sz="1800" b="0" i="0" u="none" strike="noStrike" kern="0" cap="none" spc="0" normalizeH="0" baseline="0" noProof="0" smtClean="0">
            <a:ln>
              <a:noFill/>
            </a:ln>
            <a:solidFill>
              <a:prstClr val="black"/>
            </a:solidFill>
            <a:effectLst/>
            <a:uLnTx/>
            <a:uFillTx/>
            <a:latin typeface="Calibri"/>
            <a:ea typeface="宋体" panose="02010600030101010101" pitchFamily="2" charset="-122"/>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10221</TotalTime>
  <Words>3668</Words>
  <Application>Microsoft Office PowerPoint</Application>
  <PresentationFormat>宽屏</PresentationFormat>
  <Paragraphs>484</Paragraphs>
  <Slides>37</Slides>
  <Notes>18</Notes>
  <HiddenSlides>0</HiddenSlides>
  <MMClips>0</MMClips>
  <ScaleCrop>false</ScaleCrop>
  <HeadingPairs>
    <vt:vector size="8" baseType="variant">
      <vt:variant>
        <vt:lpstr>已用的字体</vt:lpstr>
      </vt:variant>
      <vt:variant>
        <vt:i4>15</vt:i4>
      </vt:variant>
      <vt:variant>
        <vt:lpstr>主题</vt:lpstr>
      </vt:variant>
      <vt:variant>
        <vt:i4>4</vt:i4>
      </vt:variant>
      <vt:variant>
        <vt:lpstr>嵌入 OLE 服务器</vt:lpstr>
      </vt:variant>
      <vt:variant>
        <vt:i4>6</vt:i4>
      </vt:variant>
      <vt:variant>
        <vt:lpstr>幻灯片标题</vt:lpstr>
      </vt:variant>
      <vt:variant>
        <vt:i4>37</vt:i4>
      </vt:variant>
    </vt:vector>
  </HeadingPairs>
  <TitlesOfParts>
    <vt:vector size="62" baseType="lpstr">
      <vt:lpstr>Arial Unicode MS</vt:lpstr>
      <vt:lpstr>FrutigerNext LT Regular</vt:lpstr>
      <vt:lpstr>等线</vt:lpstr>
      <vt:lpstr>黑体</vt:lpstr>
      <vt:lpstr>华文细黑</vt:lpstr>
      <vt:lpstr>宋体</vt:lpstr>
      <vt:lpstr>Microsoft YaHei</vt:lpstr>
      <vt:lpstr>Microsoft YaHei</vt:lpstr>
      <vt:lpstr>Arial</vt:lpstr>
      <vt:lpstr>Arial Black</vt:lpstr>
      <vt:lpstr>Arial Narrow</vt:lpstr>
      <vt:lpstr>Calibri</vt:lpstr>
      <vt:lpstr>Cambria Math</vt:lpstr>
      <vt:lpstr>Times New Roman</vt:lpstr>
      <vt:lpstr>Wingdings</vt:lpstr>
      <vt:lpstr>1_Office 主题</vt:lpstr>
      <vt:lpstr>2_Office 主题</vt:lpstr>
      <vt:lpstr>3_Office 主题</vt:lpstr>
      <vt:lpstr>4_Office 主题</vt:lpstr>
      <vt:lpstr>CorelDRAW</vt:lpstr>
      <vt:lpstr>Visio</vt:lpstr>
      <vt:lpstr>Equation</vt:lpstr>
      <vt:lpstr>Picture</vt:lpstr>
      <vt:lpstr>Graph</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龙建平</dc:creator>
  <cp:lastModifiedBy>Zhangcaiping</cp:lastModifiedBy>
  <cp:revision>662</cp:revision>
  <dcterms:created xsi:type="dcterms:W3CDTF">2016-09-29T09:41:31Z</dcterms:created>
  <dcterms:modified xsi:type="dcterms:W3CDTF">2019-04-19T07:58:58Z</dcterms:modified>
</cp:coreProperties>
</file>