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0"/>
  </p:handoutMasterIdLst>
  <p:sldIdLst>
    <p:sldId id="284" r:id="rId3"/>
    <p:sldId id="776" r:id="rId5"/>
    <p:sldId id="732" r:id="rId6"/>
    <p:sldId id="778" r:id="rId7"/>
    <p:sldId id="780" r:id="rId8"/>
    <p:sldId id="782" r:id="rId9"/>
    <p:sldId id="781" r:id="rId10"/>
    <p:sldId id="905" r:id="rId11"/>
    <p:sldId id="521" r:id="rId12"/>
    <p:sldId id="784" r:id="rId13"/>
    <p:sldId id="904" r:id="rId14"/>
    <p:sldId id="900" r:id="rId15"/>
    <p:sldId id="901" r:id="rId16"/>
    <p:sldId id="902" r:id="rId17"/>
    <p:sldId id="903" r:id="rId18"/>
    <p:sldId id="906" r:id="rId19"/>
    <p:sldId id="648" r:id="rId20"/>
    <p:sldId id="687" r:id="rId21"/>
    <p:sldId id="731" r:id="rId22"/>
    <p:sldId id="825" r:id="rId23"/>
    <p:sldId id="826" r:id="rId24"/>
    <p:sldId id="863" r:id="rId25"/>
    <p:sldId id="861" r:id="rId26"/>
    <p:sldId id="862" r:id="rId27"/>
    <p:sldId id="907" r:id="rId28"/>
    <p:sldId id="623" r:id="rId29"/>
    <p:sldId id="624" r:id="rId30"/>
    <p:sldId id="625" r:id="rId31"/>
    <p:sldId id="626" r:id="rId32"/>
    <p:sldId id="627" r:id="rId33"/>
    <p:sldId id="628" r:id="rId34"/>
    <p:sldId id="629" r:id="rId35"/>
    <p:sldId id="630" r:id="rId36"/>
    <p:sldId id="631" r:id="rId37"/>
    <p:sldId id="633" r:id="rId38"/>
    <p:sldId id="634" r:id="rId39"/>
    <p:sldId id="636" r:id="rId40"/>
    <p:sldId id="638" r:id="rId41"/>
    <p:sldId id="639" r:id="rId42"/>
    <p:sldId id="640" r:id="rId43"/>
    <p:sldId id="641" r:id="rId44"/>
    <p:sldId id="643" r:id="rId45"/>
    <p:sldId id="644" r:id="rId46"/>
    <p:sldId id="645" r:id="rId47"/>
    <p:sldId id="647" r:id="rId48"/>
    <p:sldId id="563" r:id="rId49"/>
  </p:sldIdLst>
  <p:sldSz cx="12192000" cy="6858000"/>
  <p:notesSz cx="6858000" cy="9144000"/>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C8"/>
    <a:srgbClr val="4886D8"/>
    <a:srgbClr val="0000FF"/>
    <a:srgbClr val="224CAA"/>
    <a:srgbClr val="ED7000"/>
    <a:srgbClr val="E83522"/>
    <a:srgbClr val="A8B715"/>
    <a:srgbClr val="1C48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7" autoAdjust="0"/>
    <p:restoredTop sz="90055" autoAdjust="0"/>
  </p:normalViewPr>
  <p:slideViewPr>
    <p:cSldViewPr snapToGrid="0">
      <p:cViewPr varScale="1">
        <p:scale>
          <a:sx n="60" d="100"/>
          <a:sy n="60" d="100"/>
        </p:scale>
        <p:origin x="-1014" y="-84"/>
      </p:cViewPr>
      <p:guideLst>
        <p:guide orient="horz" pos="2009"/>
        <p:guide pos="3552"/>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H:\04%20&#26580;&#24615;&#39640;&#25928;&#30005;&#21160;&#27773;&#36710;&#20805;&#30005;&#35774;&#26045;&#21450;&#32508;&#21512;&#27979;&#35780;&#25216;&#26415;&#30740;&#31350;&#19982;&#24212;&#29992;\&#23454;&#26045;&#35745;&#21010;&#32534;&#21046;\&#23454;&#26045;&#35745;&#21010;&#8212;&#30005;&#21160;&#27773;&#36710;&#26580;&#24615;&#39640;&#25928;&#20805;&#30005;&#35774;&#26045;&#21450;&#20854;&#32508;&#21512;&#27979;&#35780;&#25216;&#26415;&#30740;&#31350;&#19982;&#24212;&#29992;.xlsx"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E:\&#26032;&#24314;&#25991;&#20214;&#22841;\&#21508;&#22320;&#24066;&#20805;&#30005;&#26729;&#32479;&#35745;.xls" TargetMode="External"/></Relationships>
</file>

<file path=ppt/charts/_rels/chart1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E:\&#26032;&#24314;&#25991;&#20214;&#22841;\&#21508;&#22320;&#24066;&#20805;&#30005;&#26729;&#32479;&#35745;.xls" TargetMode="External"/></Relationships>
</file>

<file path=ppt/charts/_rels/chart12.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E:\&#26032;&#24314;&#25991;&#20214;&#22841;\&#21508;&#22320;&#24066;&#20805;&#30005;&#26729;&#32479;&#35745;.xls" TargetMode="External"/></Relationships>
</file>

<file path=ppt/charts/_rels/chart13.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file:///E:\&#26032;&#24314;&#25991;&#20214;&#22841;\&#21508;&#22320;&#24066;&#20805;&#30005;&#26729;&#32479;&#35745;.xls" TargetMode="External"/></Relationships>
</file>

<file path=ppt/charts/_rels/chart14.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oleObject" Target="file:///H:\tmp001.xls" TargetMode="External"/></Relationships>
</file>

<file path=ppt/charts/_rels/chart15.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oleObject" Target="file:///H:\tmp001.xls" TargetMode="External"/></Relationships>
</file>

<file path=ppt/charts/_rels/chart16.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file:///E:\&#26032;&#24314;&#25991;&#20214;&#22841;\&#21508;&#22320;&#24066;&#20805;&#30005;&#26729;&#32479;&#35745;.xls" TargetMode="External"/></Relationships>
</file>

<file path=ppt/charts/_rels/chart17.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file:///E:\&#26032;&#24314;&#25991;&#20214;&#22841;\&#21508;&#22320;&#24066;&#20805;&#30005;&#26729;&#32479;&#35745;.xls"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E:\&#26032;&#24314;&#25991;&#20214;&#22841;\&#21508;&#22320;&#24066;&#20805;&#30005;&#26729;&#32479;&#35745;.xls"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E:\&#26032;&#24314;&#25991;&#20214;&#22841;\&#21508;&#22320;&#24066;&#20805;&#30005;&#26729;&#32479;&#35745;.xls"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E:\&#26032;&#24314;&#25991;&#20214;&#22841;\&#21508;&#22320;&#24066;&#20805;&#30005;&#26729;&#32479;&#35745;.xls"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E:\&#26032;&#24314;&#25991;&#20214;&#22841;\&#21508;&#22320;&#24066;&#20805;&#30005;&#26729;&#32479;&#35745;.xls"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E:\&#26032;&#24314;&#25991;&#20214;&#22841;\&#21508;&#22320;&#24066;&#20805;&#30005;&#26729;&#32479;&#35745;.xls"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E:\&#26032;&#24314;&#25991;&#20214;&#22841;\&#21508;&#22320;&#24066;&#20805;&#30005;&#26729;&#32479;&#35745;.xls"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E:\&#26032;&#24314;&#25991;&#20214;&#22841;\&#21508;&#22320;&#24066;&#20805;&#30005;&#26729;&#32479;&#35745;.xls" TargetMode="External"/></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E:\&#26032;&#24314;&#25991;&#20214;&#22841;\&#21508;&#22320;&#24066;&#20805;&#30005;&#26729;&#32479;&#3574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1"/>
        </c:dLbls>
        <c:firstSliceAng val="0"/>
      </c:pieChart>
    </c:plotArea>
    <c:plotVisOnly val="1"/>
    <c:dispBlanksAs val="zero"/>
    <c:showDLblsOverMax val="0"/>
  </c:chart>
  <c:spPr>
    <a:noFill/>
    <a:ln>
      <a:noFill/>
    </a:ln>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sz="1600" b="1"/>
              <a:t>非故障率</a:t>
            </a:r>
            <a:endParaRPr sz="1600" b="1"/>
          </a:p>
        </c:rich>
      </c:tx>
      <c:layout/>
      <c:overlay val="0"/>
      <c:spPr>
        <a:noFill/>
        <a:ln>
          <a:noFill/>
        </a:ln>
        <a:effectLst/>
      </c:spPr>
    </c:title>
    <c:autoTitleDeleted val="0"/>
    <c:plotArea>
      <c:layout/>
      <c:barChart>
        <c:barDir val="col"/>
        <c:grouping val="clustered"/>
        <c:varyColors val="0"/>
        <c:ser>
          <c:idx val="0"/>
          <c:order val="0"/>
          <c:tx>
            <c:strRef>
              <c:f>[各地市充电桩统计.xls]在线率!$C$38</c:f>
              <c:strCache>
                <c:ptCount val="1"/>
                <c:pt idx="0">
                  <c:v>非故障率</c:v>
                </c:pt>
              </c:strCache>
            </c:strRef>
          </c:tx>
          <c:spPr>
            <a:gradFill>
              <a:gsLst>
                <a:gs pos="0">
                  <a:srgbClr val="92D050"/>
                </a:gs>
                <a:gs pos="100000">
                  <a:srgbClr val="0B6E38"/>
                </a:gs>
              </a:gsLst>
              <a:lin ang="5400000" scaled="0"/>
            </a:gradFill>
            <a:ln>
              <a:noFill/>
            </a:ln>
            <a:effectLst/>
          </c:spPr>
          <c:invertIfNegative val="0"/>
          <c:dLbls>
            <c:delete val="1"/>
          </c:dLbls>
          <c:cat>
            <c:strRef>
              <c:f>[各地市充电桩统计.xls]在线率!$B$39:$B$57</c:f>
              <c:strCache>
                <c:ptCount val="19"/>
                <c:pt idx="0">
                  <c:v>汕头</c:v>
                </c:pt>
                <c:pt idx="1">
                  <c:v>揭阳</c:v>
                </c:pt>
                <c:pt idx="2">
                  <c:v>清远</c:v>
                </c:pt>
                <c:pt idx="3">
                  <c:v>河源</c:v>
                </c:pt>
                <c:pt idx="4">
                  <c:v>东莞</c:v>
                </c:pt>
                <c:pt idx="5">
                  <c:v>珠海</c:v>
                </c:pt>
                <c:pt idx="6">
                  <c:v>梅州</c:v>
                </c:pt>
                <c:pt idx="7">
                  <c:v>肇庆</c:v>
                </c:pt>
                <c:pt idx="8">
                  <c:v>中山</c:v>
                </c:pt>
                <c:pt idx="9">
                  <c:v>江门</c:v>
                </c:pt>
                <c:pt idx="10">
                  <c:v>云浮</c:v>
                </c:pt>
                <c:pt idx="11">
                  <c:v>惠州</c:v>
                </c:pt>
                <c:pt idx="12">
                  <c:v>潮州</c:v>
                </c:pt>
                <c:pt idx="13">
                  <c:v>茂名</c:v>
                </c:pt>
                <c:pt idx="14">
                  <c:v>湛江</c:v>
                </c:pt>
                <c:pt idx="15">
                  <c:v>汕尾</c:v>
                </c:pt>
                <c:pt idx="16">
                  <c:v>韶关</c:v>
                </c:pt>
                <c:pt idx="17">
                  <c:v>阳江</c:v>
                </c:pt>
                <c:pt idx="18">
                  <c:v>佛山</c:v>
                </c:pt>
              </c:strCache>
            </c:strRef>
          </c:cat>
          <c:val>
            <c:numRef>
              <c:f>[各地市充电桩统计.xls]在线率!$C$39:$C$57</c:f>
              <c:numCache>
                <c:formatCode>General</c:formatCode>
                <c:ptCount val="19"/>
                <c:pt idx="0">
                  <c:v>100</c:v>
                </c:pt>
                <c:pt idx="1">
                  <c:v>99</c:v>
                </c:pt>
                <c:pt idx="2">
                  <c:v>99</c:v>
                </c:pt>
                <c:pt idx="3">
                  <c:v>99</c:v>
                </c:pt>
                <c:pt idx="4">
                  <c:v>99</c:v>
                </c:pt>
                <c:pt idx="5">
                  <c:v>97</c:v>
                </c:pt>
                <c:pt idx="6">
                  <c:v>100</c:v>
                </c:pt>
                <c:pt idx="7">
                  <c:v>99</c:v>
                </c:pt>
                <c:pt idx="8">
                  <c:v>99</c:v>
                </c:pt>
                <c:pt idx="9">
                  <c:v>100</c:v>
                </c:pt>
                <c:pt idx="10">
                  <c:v>100</c:v>
                </c:pt>
                <c:pt idx="11">
                  <c:v>100</c:v>
                </c:pt>
                <c:pt idx="12">
                  <c:v>100</c:v>
                </c:pt>
                <c:pt idx="13">
                  <c:v>99</c:v>
                </c:pt>
                <c:pt idx="14">
                  <c:v>98</c:v>
                </c:pt>
                <c:pt idx="15">
                  <c:v>100</c:v>
                </c:pt>
                <c:pt idx="16">
                  <c:v>99</c:v>
                </c:pt>
                <c:pt idx="17">
                  <c:v>99</c:v>
                </c:pt>
                <c:pt idx="18">
                  <c:v>99</c:v>
                </c:pt>
              </c:numCache>
            </c:numRef>
          </c:val>
        </c:ser>
        <c:dLbls>
          <c:showLegendKey val="0"/>
          <c:showVal val="0"/>
          <c:showCatName val="0"/>
          <c:showSerName val="0"/>
          <c:showPercent val="0"/>
          <c:showBubbleSize val="0"/>
        </c:dLbls>
        <c:gapWidth val="150"/>
        <c:overlap val="0"/>
        <c:axId val="349370238"/>
        <c:axId val="902092381"/>
      </c:barChart>
      <c:catAx>
        <c:axId val="34937023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902092381"/>
        <c:crosses val="autoZero"/>
        <c:auto val="1"/>
        <c:lblAlgn val="ctr"/>
        <c:lblOffset val="100"/>
        <c:noMultiLvlLbl val="0"/>
      </c:catAx>
      <c:valAx>
        <c:axId val="902092381"/>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34937023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t>广东省</a:t>
            </a:r>
            <a:endParaRPr lang="en-US" altLang="zh-CN" b="1"/>
          </a:p>
        </c:rich>
      </c:tx>
      <c:layout>
        <c:manualLayout>
          <c:xMode val="edge"/>
          <c:yMode val="edge"/>
          <c:x val="0.323254139668826"/>
          <c:y val="0.0172885751332661"/>
        </c:manualLayout>
      </c:layout>
      <c:overlay val="0"/>
      <c:spPr>
        <a:noFill/>
        <a:ln>
          <a:noFill/>
        </a:ln>
        <a:effectLst/>
      </c:spPr>
    </c:title>
    <c:autoTitleDeleted val="0"/>
    <c:plotArea>
      <c:layout>
        <c:manualLayout>
          <c:layoutTarget val="inner"/>
          <c:xMode val="edge"/>
          <c:yMode val="edge"/>
          <c:x val="0.203311735061195"/>
          <c:y val="0.113456274312059"/>
          <c:w val="0.717494600431965"/>
          <c:h val="0.811554531047399"/>
        </c:manualLayout>
      </c:layout>
      <c:barChart>
        <c:barDir val="col"/>
        <c:grouping val="clustered"/>
        <c:varyColors val="0"/>
        <c:ser>
          <c:idx val="0"/>
          <c:order val="0"/>
          <c:tx>
            <c:strRef>
              <c:f>[各地市充电桩统计.xls]利用率!$C$13</c:f>
              <c:strCache>
                <c:ptCount val="1"/>
                <c:pt idx="0">
                  <c:v>广东省</c:v>
                </c:pt>
              </c:strCache>
            </c:strRef>
          </c:tx>
          <c:spPr>
            <a:solidFill>
              <a:schemeClr val="accent6">
                <a:lumMod val="75000"/>
              </a:schemeClr>
            </a:solidFill>
            <a:ln>
              <a:noFill/>
            </a:ln>
            <a:effectLst/>
          </c:spPr>
          <c:invertIfNegative val="0"/>
          <c:dPt>
            <c:idx val="0"/>
            <c:invertIfNegative val="0"/>
            <c:bubble3D val="0"/>
            <c:spPr>
              <a:gradFill>
                <a:gsLst>
                  <a:gs pos="0">
                    <a:srgbClr val="007BD3"/>
                  </a:gs>
                  <a:gs pos="100000">
                    <a:srgbClr val="034373"/>
                  </a:gs>
                </a:gsLst>
                <a:lin ang="5400000" scaled="0"/>
              </a:gradFill>
              <a:ln>
                <a:noFill/>
              </a:ln>
              <a:effectLst/>
            </c:spPr>
          </c:dPt>
          <c:dLbls>
            <c:dLbl>
              <c:idx val="0"/>
              <c:layout/>
              <c:tx>
                <c:rich>
                  <a:bodyPr rot="0" spcFirstLastPara="0" vertOverflow="ellipsis" vert="horz" wrap="square" lIns="38100" tIns="19050" rIns="38100" bIns="19050" anchor="ctr" anchorCtr="1"/>
                  <a:lstStyle/>
                  <a:p>
                    <a:pPr defTabSz="914400">
                      <a:defRPr lang="zh-CN" sz="1200" b="1" i="0" u="none" strike="noStrike" kern="1200" baseline="0">
                        <a:solidFill>
                          <a:srgbClr val="FF0000"/>
                        </a:solidFill>
                        <a:latin typeface="+mn-lt"/>
                        <a:ea typeface="+mn-ea"/>
                        <a:cs typeface="+mn-cs"/>
                      </a:defRPr>
                    </a:pPr>
                    <a:r>
                      <a:rPr sz="1200" b="1">
                        <a:solidFill>
                          <a:srgbClr val="FF0000"/>
                        </a:solidFill>
                      </a:rPr>
                      <a:t>4.38</a:t>
                    </a:r>
                    <a:r>
                      <a:rPr lang="en-US" altLang="zh-CN" sz="1200" b="1">
                        <a:solidFill>
                          <a:srgbClr val="FF0000"/>
                        </a:solidFill>
                      </a:rPr>
                      <a:t>%</a:t>
                    </a:r>
                    <a:endParaRPr lang="en-US" altLang="zh-CN" sz="1200" b="1">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15:layout>
                    <c:manualLayout>
                      <c:w val="0.28581713462923"/>
                      <c:h val="0.092061662584642"/>
                    </c:manualLayout>
                  </c15:layout>
                </c:ext>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[各地市充电桩统计.xls]利用率!$D$13</c:f>
              <c:numCache>
                <c:formatCode>General</c:formatCode>
                <c:ptCount val="1"/>
                <c:pt idx="0">
                  <c:v>4.38</c:v>
                </c:pt>
              </c:numCache>
            </c:numRef>
          </c:val>
        </c:ser>
        <c:dLbls>
          <c:showLegendKey val="0"/>
          <c:showVal val="1"/>
          <c:showCatName val="0"/>
          <c:showSerName val="0"/>
          <c:showPercent val="0"/>
          <c:showBubbleSize val="0"/>
        </c:dLbls>
        <c:gapWidth val="219"/>
        <c:overlap val="-27"/>
        <c:axId val="382137623"/>
        <c:axId val="465843672"/>
      </c:barChart>
      <c:catAx>
        <c:axId val="382137623"/>
        <c:scaling>
          <c:orientation val="minMax"/>
        </c:scaling>
        <c:delete val="1"/>
        <c:axPos val="b"/>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65843672"/>
        <c:crosses val="autoZero"/>
        <c:auto val="1"/>
        <c:lblAlgn val="ctr"/>
        <c:lblOffset val="100"/>
        <c:noMultiLvlLbl val="0"/>
      </c:catAx>
      <c:valAx>
        <c:axId val="46584367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382137623"/>
        <c:crosses val="autoZero"/>
        <c:crossBetween val="between"/>
        <c:minorUnit val="2"/>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altLang="en-US" b="1"/>
              <a:t>分领域利用率</a:t>
            </a:r>
            <a:endParaRPr altLang="en-US" b="1"/>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tx>
                <c:rich>
                  <a:bodyPr rot="0" spcFirstLastPara="0" vertOverflow="ellipsis" vert="horz" wrap="square" lIns="38100" tIns="19050" rIns="38100" bIns="19050" anchor="ctr" anchorCtr="1"/>
                  <a:lstStyle/>
                  <a:p>
                    <a:pPr defTabSz="914400">
                      <a:defRPr lang="zh-CN" sz="1200" b="1" i="0" u="none" strike="noStrike" kern="1200" baseline="0">
                        <a:solidFill>
                          <a:srgbClr val="FF0000"/>
                        </a:solidFill>
                        <a:latin typeface="+mn-lt"/>
                        <a:ea typeface="+mn-ea"/>
                        <a:cs typeface="+mn-cs"/>
                      </a:defRPr>
                    </a:pPr>
                    <a:r>
                      <a:rPr sz="1200" b="1">
                        <a:solidFill>
                          <a:srgbClr val="FF0000"/>
                        </a:solidFill>
                      </a:rPr>
                      <a:t>7.61</a:t>
                    </a:r>
                    <a:r>
                      <a:rPr lang="en-US" altLang="zh-CN" sz="1200" b="1">
                        <a:solidFill>
                          <a:srgbClr val="FF0000"/>
                        </a:solidFill>
                      </a:rPr>
                      <a:t>%</a:t>
                    </a:r>
                    <a:endParaRPr lang="en-US" altLang="zh-CN" sz="1200" b="1">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defTabSz="914400">
                      <a:defRPr lang="zh-CN" sz="1200" b="1" i="0" u="none" strike="noStrike" kern="1200" baseline="0">
                        <a:solidFill>
                          <a:srgbClr val="FF0000"/>
                        </a:solidFill>
                        <a:latin typeface="+mn-lt"/>
                        <a:ea typeface="+mn-ea"/>
                        <a:cs typeface="+mn-cs"/>
                      </a:defRPr>
                    </a:pPr>
                    <a:r>
                      <a:rPr sz="1200" b="1">
                        <a:solidFill>
                          <a:srgbClr val="FF0000"/>
                        </a:solidFill>
                      </a:rPr>
                      <a:t>5.65</a:t>
                    </a:r>
                    <a:r>
                      <a:rPr lang="en-US" altLang="zh-CN" sz="1200" b="1">
                        <a:solidFill>
                          <a:srgbClr val="FF0000"/>
                        </a:solidFill>
                      </a:rPr>
                      <a:t>%</a:t>
                    </a:r>
                    <a:endParaRPr lang="en-US" altLang="zh-CN" sz="1200" b="1">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defTabSz="914400">
                      <a:defRPr lang="zh-CN" sz="1200" b="1" i="0" u="none" strike="noStrike" kern="1200" baseline="0">
                        <a:solidFill>
                          <a:srgbClr val="FF0000"/>
                        </a:solidFill>
                        <a:latin typeface="+mn-lt"/>
                        <a:ea typeface="+mn-ea"/>
                        <a:cs typeface="+mn-cs"/>
                      </a:defRPr>
                    </a:pPr>
                    <a:r>
                      <a:rPr sz="1200" b="1">
                        <a:solidFill>
                          <a:srgbClr val="FF0000"/>
                        </a:solidFill>
                      </a:rPr>
                      <a:t>3.3</a:t>
                    </a:r>
                    <a:r>
                      <a:rPr lang="en-US" altLang="zh-CN" sz="1200" b="1">
                        <a:solidFill>
                          <a:srgbClr val="FF0000"/>
                        </a:solidFill>
                      </a:rPr>
                      <a:t>%</a:t>
                    </a:r>
                    <a:endParaRPr lang="en-US" altLang="zh-CN" sz="1200" b="1">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[各地市充电桩统计.xls]利用率!$C$16:$C$18</c:f>
              <c:strCache>
                <c:ptCount val="3"/>
                <c:pt idx="0">
                  <c:v>公交</c:v>
                </c:pt>
                <c:pt idx="1">
                  <c:v>高速</c:v>
                </c:pt>
                <c:pt idx="2">
                  <c:v>公共</c:v>
                </c:pt>
              </c:strCache>
            </c:strRef>
          </c:cat>
          <c:val>
            <c:numRef>
              <c:f>[各地市充电桩统计.xls]利用率!$D$16:$D$18</c:f>
              <c:numCache>
                <c:formatCode>General</c:formatCode>
                <c:ptCount val="3"/>
                <c:pt idx="0">
                  <c:v>7.61</c:v>
                </c:pt>
                <c:pt idx="1">
                  <c:v>5.65</c:v>
                </c:pt>
                <c:pt idx="2">
                  <c:v>3.3</c:v>
                </c:pt>
              </c:numCache>
            </c:numRef>
          </c:val>
        </c:ser>
        <c:dLbls>
          <c:showLegendKey val="0"/>
          <c:showVal val="1"/>
          <c:showCatName val="0"/>
          <c:showSerName val="0"/>
          <c:showPercent val="0"/>
          <c:showBubbleSize val="0"/>
        </c:dLbls>
        <c:gapWidth val="219"/>
        <c:overlap val="-27"/>
        <c:axId val="941261309"/>
        <c:axId val="329208807"/>
      </c:barChart>
      <c:catAx>
        <c:axId val="94126130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baseline="0">
                <a:solidFill>
                  <a:srgbClr val="FF0000"/>
                </a:solidFill>
                <a:latin typeface="+mn-lt"/>
                <a:ea typeface="+mn-ea"/>
                <a:cs typeface="+mn-cs"/>
              </a:defRPr>
            </a:pPr>
          </a:p>
        </c:txPr>
        <c:crossAx val="329208807"/>
        <c:crosses val="autoZero"/>
        <c:auto val="1"/>
        <c:lblAlgn val="ctr"/>
        <c:lblOffset val="100"/>
        <c:noMultiLvlLbl val="0"/>
      </c:catAx>
      <c:valAx>
        <c:axId val="329208807"/>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41261309"/>
        <c:crosses val="autoZero"/>
        <c:crossBetween val="between"/>
        <c:minorUnit val="2"/>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t>热点站点利用率排名</a:t>
            </a:r>
            <a:endParaRPr b="1"/>
          </a:p>
        </c:rich>
      </c:tx>
      <c:layout/>
      <c:overlay val="0"/>
      <c:spPr>
        <a:noFill/>
        <a:ln>
          <a:noFill/>
        </a:ln>
        <a:effectLst/>
      </c:spPr>
    </c:title>
    <c:autoTitleDeleted val="0"/>
    <c:plotArea>
      <c:layout/>
      <c:barChart>
        <c:barDir val="bar"/>
        <c:grouping val="clustered"/>
        <c:varyColors val="0"/>
        <c:ser>
          <c:idx val="0"/>
          <c:order val="0"/>
          <c:spPr>
            <a:gradFill>
              <a:gsLst>
                <a:gs pos="0">
                  <a:srgbClr val="9EE256"/>
                </a:gs>
                <a:gs pos="100000">
                  <a:srgbClr val="52762D"/>
                </a:gs>
              </a:gsLst>
              <a:lin ang="5400000" scaled="0"/>
            </a:gradFill>
            <a:ln>
              <a:noFill/>
            </a:ln>
            <a:effectLst/>
          </c:spPr>
          <c:invertIfNegative val="0"/>
          <c:dPt>
            <c:idx val="10"/>
            <c:invertIfNegative val="0"/>
            <c:bubble3D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[各地市充电桩统计.xls]利用率!$F$43:$F$53</c:f>
              <c:strCache>
                <c:ptCount val="11"/>
                <c:pt idx="0">
                  <c:v>广东惠州惠城供电局充电示范点充电桩</c:v>
                </c:pt>
                <c:pt idx="1">
                  <c:v>珠海市香洲区前河东路公共充电站</c:v>
                </c:pt>
                <c:pt idx="2">
                  <c:v>广东惠州惠城供电局小金口营业厅充电桩</c:v>
                </c:pt>
                <c:pt idx="3">
                  <c:v>惠州市仲恺陈江营业厅公共充电站</c:v>
                </c:pt>
                <c:pt idx="4">
                  <c:v>惠州市惠阳供电局办公大楼公共充电站</c:v>
                </c:pt>
                <c:pt idx="5">
                  <c:v>东莞清溪供电营业厅公共充电站</c:v>
                </c:pt>
                <c:pt idx="6">
                  <c:v>佛山市南海里水保利紫山花园公共充电站</c:v>
                </c:pt>
                <c:pt idx="7">
                  <c:v>广东惠州仲恺供电局潼侨供电所充电站</c:v>
                </c:pt>
                <c:pt idx="8">
                  <c:v>江门市蓬江营业厅公共充电站</c:v>
                </c:pt>
                <c:pt idx="9">
                  <c:v>珠海市香洲区翠景路公共充电站</c:v>
                </c:pt>
                <c:pt idx="10">
                  <c:v>惠州市大亚湾营业厅公共充电站</c:v>
                </c:pt>
              </c:strCache>
            </c:strRef>
          </c:cat>
          <c:val>
            <c:numRef>
              <c:f>[各地市充电桩统计.xls]利用率!$G$43:$G$53</c:f>
              <c:numCache>
                <c:formatCode>General</c:formatCode>
                <c:ptCount val="11"/>
                <c:pt idx="0">
                  <c:v>30</c:v>
                </c:pt>
                <c:pt idx="1">
                  <c:v>31</c:v>
                </c:pt>
                <c:pt idx="2">
                  <c:v>31</c:v>
                </c:pt>
                <c:pt idx="3">
                  <c:v>34</c:v>
                </c:pt>
                <c:pt idx="4">
                  <c:v>34</c:v>
                </c:pt>
                <c:pt idx="5">
                  <c:v>34</c:v>
                </c:pt>
                <c:pt idx="6">
                  <c:v>35</c:v>
                </c:pt>
                <c:pt idx="7">
                  <c:v>36</c:v>
                </c:pt>
                <c:pt idx="8">
                  <c:v>38</c:v>
                </c:pt>
                <c:pt idx="9">
                  <c:v>44</c:v>
                </c:pt>
                <c:pt idx="10">
                  <c:v>49</c:v>
                </c:pt>
              </c:numCache>
            </c:numRef>
          </c:val>
        </c:ser>
        <c:dLbls>
          <c:showLegendKey val="0"/>
          <c:showVal val="1"/>
          <c:showCatName val="0"/>
          <c:showSerName val="0"/>
          <c:showPercent val="0"/>
          <c:showBubbleSize val="0"/>
        </c:dLbls>
        <c:gapWidth val="182"/>
        <c:overlap val="0"/>
        <c:axId val="899948760"/>
        <c:axId val="711870398"/>
      </c:barChart>
      <c:catAx>
        <c:axId val="899948760"/>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711870398"/>
        <c:crosses val="autoZero"/>
        <c:auto val="1"/>
        <c:lblAlgn val="ctr"/>
        <c:lblOffset val="100"/>
        <c:noMultiLvlLbl val="0"/>
      </c:catAx>
      <c:valAx>
        <c:axId val="71187039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8999487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t>直流桩告警排名</a:t>
            </a:r>
            <a:endParaRPr b="1"/>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delete val="1"/>
          </c:dLbls>
          <c:cat>
            <c:strRef>
              <c:f>[tmp001.xls]Sheet1!$C$2:$C$15</c:f>
              <c:strCache>
                <c:ptCount val="14"/>
                <c:pt idx="0" c:formatCode="@">
                  <c:v>BMS终止</c:v>
                </c:pt>
                <c:pt idx="1" c:formatCode="@">
                  <c:v>急停开关触发</c:v>
                </c:pt>
                <c:pt idx="2" c:formatCode="@">
                  <c:v>BMS通信异常</c:v>
                </c:pt>
                <c:pt idx="3" c:formatCode="@">
                  <c:v>充电机连接器故障</c:v>
                </c:pt>
                <c:pt idx="4" c:formatCode="@">
                  <c:v>直流输出欠压告警</c:v>
                </c:pt>
                <c:pt idx="5" c:formatCode="@">
                  <c:v>充电机输入过压告警</c:v>
                </c:pt>
                <c:pt idx="6" c:formatCode="@">
                  <c:v>充电机内部温度故障</c:v>
                </c:pt>
                <c:pt idx="7" c:formatCode="@">
                  <c:v>充电机输入欠压告警</c:v>
                </c:pt>
                <c:pt idx="8" c:formatCode="@">
                  <c:v>温度过高保护</c:v>
                </c:pt>
                <c:pt idx="9" c:formatCode="@">
                  <c:v>直流输出过压告警</c:v>
                </c:pt>
                <c:pt idx="10" c:formatCode="@">
                  <c:v>蓄电池充电过流告警</c:v>
                </c:pt>
                <c:pt idx="11" c:formatCode="@">
                  <c:v>漏电保护</c:v>
                </c:pt>
                <c:pt idx="12" c:formatCode="@">
                  <c:v>蓄电池模温告警</c:v>
                </c:pt>
                <c:pt idx="13" c:formatCode="@">
                  <c:v>短路保护</c:v>
                </c:pt>
              </c:strCache>
            </c:strRef>
          </c:cat>
          <c:val>
            <c:numRef>
              <c:f>[tmp001.xls]Sheet1!$D$2:$D$15</c:f>
              <c:numCache>
                <c:formatCode>General</c:formatCode>
                <c:ptCount val="14"/>
                <c:pt idx="0">
                  <c:v>179101959</c:v>
                </c:pt>
                <c:pt idx="1">
                  <c:v>18912740</c:v>
                </c:pt>
                <c:pt idx="2">
                  <c:v>9666374</c:v>
                </c:pt>
                <c:pt idx="3">
                  <c:v>9011808</c:v>
                </c:pt>
                <c:pt idx="4">
                  <c:v>3488145</c:v>
                </c:pt>
                <c:pt idx="5">
                  <c:v>1894006</c:v>
                </c:pt>
                <c:pt idx="6">
                  <c:v>1754216</c:v>
                </c:pt>
                <c:pt idx="7">
                  <c:v>1382864</c:v>
                </c:pt>
                <c:pt idx="8">
                  <c:v>908504</c:v>
                </c:pt>
                <c:pt idx="9">
                  <c:v>226829</c:v>
                </c:pt>
                <c:pt idx="10">
                  <c:v>205029</c:v>
                </c:pt>
                <c:pt idx="11">
                  <c:v>192979</c:v>
                </c:pt>
                <c:pt idx="12">
                  <c:v>6773</c:v>
                </c:pt>
                <c:pt idx="13">
                  <c:v>5170</c:v>
                </c:pt>
              </c:numCache>
            </c:numRef>
          </c:val>
        </c:ser>
        <c:dLbls>
          <c:showLegendKey val="0"/>
          <c:showVal val="0"/>
          <c:showCatName val="0"/>
          <c:showSerName val="0"/>
          <c:showPercent val="0"/>
          <c:showBubbleSize val="0"/>
        </c:dLbls>
        <c:gapWidth val="219"/>
        <c:overlap val="-27"/>
        <c:axId val="997793979"/>
        <c:axId val="126610971"/>
      </c:barChart>
      <c:catAx>
        <c:axId val="99779397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26610971"/>
        <c:crosses val="autoZero"/>
        <c:auto val="1"/>
        <c:lblAlgn val="ctr"/>
        <c:lblOffset val="100"/>
        <c:noMultiLvlLbl val="0"/>
      </c:catAx>
      <c:valAx>
        <c:axId val="1266109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97793979"/>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chemeClr val="tx1">
                    <a:lumMod val="65000"/>
                    <a:lumOff val="35000"/>
                  </a:schemeClr>
                </a:solidFill>
                <a:latin typeface="+mn-lt"/>
                <a:ea typeface="+mn-ea"/>
                <a:cs typeface="+mn-cs"/>
              </a:defRPr>
            </a:pPr>
            <a:r>
              <a:rPr b="1"/>
              <a:t>交流充电桩告警排名</a:t>
            </a:r>
            <a:endParaRPr b="1"/>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delete val="1"/>
          </c:dLbls>
          <c:cat>
            <c:strRef>
              <c:f>[tmp001.xls]交流!$C$2:$C$7</c:f>
              <c:strCache>
                <c:ptCount val="6"/>
                <c:pt idx="0" c:formatCode="@">
                  <c:v>交流输入欠压告警</c:v>
                </c:pt>
                <c:pt idx="1" c:formatCode="@">
                  <c:v>急停开关触发</c:v>
                </c:pt>
                <c:pt idx="2" c:formatCode="@">
                  <c:v>充电电流过负荷告警</c:v>
                </c:pt>
                <c:pt idx="3" c:formatCode="@">
                  <c:v>交流输入过压告警</c:v>
                </c:pt>
                <c:pt idx="4" c:formatCode="@">
                  <c:v>漏电保护</c:v>
                </c:pt>
                <c:pt idx="5" c:formatCode="@">
                  <c:v>温度过高保护</c:v>
                </c:pt>
              </c:strCache>
            </c:strRef>
          </c:cat>
          <c:val>
            <c:numRef>
              <c:f>[tmp001.xls]交流!$D$2:$D$7</c:f>
              <c:numCache>
                <c:formatCode>General</c:formatCode>
                <c:ptCount val="6"/>
                <c:pt idx="0">
                  <c:v>67994206</c:v>
                </c:pt>
                <c:pt idx="1">
                  <c:v>10830801</c:v>
                </c:pt>
                <c:pt idx="2">
                  <c:v>2836234</c:v>
                </c:pt>
                <c:pt idx="3">
                  <c:v>300341</c:v>
                </c:pt>
                <c:pt idx="4">
                  <c:v>131</c:v>
                </c:pt>
                <c:pt idx="5">
                  <c:v>64</c:v>
                </c:pt>
              </c:numCache>
            </c:numRef>
          </c:val>
        </c:ser>
        <c:dLbls>
          <c:showLegendKey val="0"/>
          <c:showVal val="0"/>
          <c:showCatName val="0"/>
          <c:showSerName val="0"/>
          <c:showPercent val="0"/>
          <c:showBubbleSize val="0"/>
        </c:dLbls>
        <c:gapWidth val="219"/>
        <c:overlap val="-27"/>
        <c:axId val="131908874"/>
        <c:axId val="903686994"/>
      </c:barChart>
      <c:catAx>
        <c:axId val="13190887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903686994"/>
        <c:crosses val="autoZero"/>
        <c:auto val="1"/>
        <c:lblAlgn val="ctr"/>
        <c:lblOffset val="100"/>
        <c:noMultiLvlLbl val="0"/>
      </c:catAx>
      <c:valAx>
        <c:axId val="90368699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3190887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t>启动成功率</a:t>
            </a:r>
            <a:endParaRPr b="1"/>
          </a:p>
        </c:rich>
      </c:tx>
      <c:layout/>
      <c:overlay val="0"/>
      <c:spPr>
        <a:noFill/>
        <a:ln>
          <a:noFill/>
        </a:ln>
        <a:effectLst/>
      </c:spPr>
    </c:title>
    <c:autoTitleDeleted val="0"/>
    <c:plotArea>
      <c:layout/>
      <c:barChart>
        <c:barDir val="col"/>
        <c:grouping val="clustered"/>
        <c:varyColors val="0"/>
        <c:ser>
          <c:idx val="0"/>
          <c:order val="0"/>
          <c:tx>
            <c:strRef>
              <c:f>[各地市充电桩统计.xls]充电桩兼容性分析!$B$17</c:f>
              <c:strCache>
                <c:ptCount val="1"/>
                <c:pt idx="0">
                  <c:v>成功率</c:v>
                </c:pt>
              </c:strCache>
            </c:strRef>
          </c:tx>
          <c:spPr>
            <a:solidFill>
              <a:schemeClr val="accent1"/>
            </a:solidFill>
            <a:ln>
              <a:noFill/>
            </a:ln>
            <a:effectLst/>
          </c:spPr>
          <c:invertIfNegative val="0"/>
          <c:dLbls>
            <c:dLbl>
              <c:idx val="0"/>
              <c:layout/>
              <c:tx>
                <c:rich>
                  <a:bodyPr rot="0" spcFirstLastPara="0" vertOverflow="ellipsis" vert="horz" wrap="square" lIns="38100" tIns="19050" rIns="38100" bIns="19050" anchor="ctr" anchorCtr="1"/>
                  <a:lstStyle/>
                  <a:p>
                    <a:pPr defTabSz="914400">
                      <a:defRPr lang="zh-CN" sz="1400" b="0" i="0" u="none" strike="noStrike" kern="1200" baseline="0">
                        <a:solidFill>
                          <a:srgbClr val="FF0000"/>
                        </a:solidFill>
                        <a:latin typeface="+mn-lt"/>
                        <a:ea typeface="+mn-ea"/>
                        <a:cs typeface="+mn-cs"/>
                      </a:defRPr>
                    </a:pPr>
                    <a:r>
                      <a:rPr sz="1600" b="1">
                        <a:solidFill>
                          <a:srgbClr val="FF0000"/>
                        </a:solidFill>
                      </a:rPr>
                      <a:t>85</a:t>
                    </a:r>
                    <a:endParaRPr sz="1600" b="1">
                      <a:solidFill>
                        <a:srgbClr val="FF0000"/>
                      </a:solidFill>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rgbClr val="FF00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[各地市充电桩统计.xls]充电桩兼容性分析!$C$17</c:f>
              <c:numCache>
                <c:formatCode>General</c:formatCode>
                <c:ptCount val="1"/>
                <c:pt idx="0">
                  <c:v>85</c:v>
                </c:pt>
              </c:numCache>
            </c:numRef>
          </c:val>
        </c:ser>
        <c:dLbls>
          <c:showLegendKey val="0"/>
          <c:showVal val="1"/>
          <c:showCatName val="0"/>
          <c:showSerName val="0"/>
          <c:showPercent val="0"/>
          <c:showBubbleSize val="0"/>
        </c:dLbls>
        <c:gapWidth val="219"/>
        <c:overlap val="-27"/>
        <c:axId val="112566903"/>
        <c:axId val="105100917"/>
      </c:barChart>
      <c:catAx>
        <c:axId val="112566903"/>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05100917"/>
        <c:crosses val="autoZero"/>
        <c:auto val="1"/>
        <c:lblAlgn val="ctr"/>
        <c:lblOffset val="100"/>
        <c:noMultiLvlLbl val="0"/>
      </c:catAx>
      <c:valAx>
        <c:axId val="10510091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112566903"/>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6"/>
              <c:layout>
                <c:manualLayout>
                  <c:x val="-0.0336700336700337"/>
                  <c:y val="0.049602325969692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chemeClr val="tx1">
                        <a:lumMod val="75000"/>
                        <a:lumOff val="25000"/>
                      </a:schemeClr>
                    </a:solidFill>
                    <a:latin typeface="+mn-lt"/>
                    <a:ea typeface="+mn-ea"/>
                    <a:cs typeface="+mn-cs"/>
                  </a:defRPr>
                </a:pPr>
              </a:p>
            </c:txPr>
            <c:dLblPos val="out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[各地市充电桩统计.xls]充电桩兼容性分析!$G$33:$G$39</c:f>
              <c:strCache>
                <c:ptCount val="7"/>
                <c:pt idx="0">
                  <c:v>设备未连接</c:v>
                </c:pt>
                <c:pt idx="1">
                  <c:v>设备连接故障</c:v>
                </c:pt>
                <c:pt idx="2">
                  <c:v>绝缘异常</c:v>
                </c:pt>
                <c:pt idx="3">
                  <c:v>BMS通讯故障</c:v>
                </c:pt>
                <c:pt idx="4">
                  <c:v>其他</c:v>
                </c:pt>
                <c:pt idx="5">
                  <c:v>计费模型异常</c:v>
                </c:pt>
                <c:pt idx="6">
                  <c:v>余额不足</c:v>
                </c:pt>
              </c:strCache>
            </c:strRef>
          </c:cat>
          <c:val>
            <c:numRef>
              <c:f>[各地市充电桩统计.xls]充电桩兼容性分析!$H$33:$H$39</c:f>
              <c:numCache>
                <c:formatCode>General</c:formatCode>
                <c:ptCount val="7"/>
                <c:pt idx="0">
                  <c:v>21713</c:v>
                </c:pt>
                <c:pt idx="1">
                  <c:v>29403</c:v>
                </c:pt>
                <c:pt idx="2">
                  <c:v>34</c:v>
                </c:pt>
                <c:pt idx="3">
                  <c:v>36491</c:v>
                </c:pt>
                <c:pt idx="4">
                  <c:v>14564</c:v>
                </c:pt>
                <c:pt idx="5">
                  <c:v>50801</c:v>
                </c:pt>
                <c:pt idx="6">
                  <c:v>5799</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chemeClr val="tx1">
                    <a:lumMod val="65000"/>
                    <a:lumOff val="35000"/>
                  </a:schemeClr>
                </a:solidFill>
                <a:latin typeface="+mn-lt"/>
                <a:ea typeface="+mn-ea"/>
                <a:cs typeface="+mn-cs"/>
              </a:defRPr>
            </a:pPr>
            <a:r>
              <a:rPr sz="1200" b="1"/>
              <a:t>充电设施领域分布</a:t>
            </a:r>
            <a:endParaRPr sz="1200" b="1"/>
          </a:p>
        </c:rich>
      </c:tx>
      <c:layout/>
      <c:overlay val="0"/>
      <c:spPr>
        <a:noFill/>
        <a:ln>
          <a:noFill/>
        </a:ln>
        <a:effectLst/>
      </c:spPr>
    </c:title>
    <c:autoTitleDeleted val="0"/>
    <c:plotArea>
      <c:layout/>
      <c:pieChart>
        <c:varyColors val="1"/>
        <c:ser>
          <c:idx val="0"/>
          <c:order val="0"/>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3"/>
              <c:layout>
                <c:manualLayout>
                  <c:x val="-0.00574543311726576"/>
                  <c:y val="0.044451654769630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'[各地市充电桩统计.xls]SQL Results'!$F$59:$F$62</c:f>
              <c:strCache>
                <c:ptCount val="4"/>
                <c:pt idx="0">
                  <c:v>分散</c:v>
                </c:pt>
                <c:pt idx="1">
                  <c:v>城市公共</c:v>
                </c:pt>
                <c:pt idx="2">
                  <c:v>城际快充</c:v>
                </c:pt>
                <c:pt idx="3">
                  <c:v>公交</c:v>
                </c:pt>
              </c:strCache>
            </c:strRef>
          </c:cat>
          <c:val>
            <c:numRef>
              <c:f>'[各地市充电桩统计.xls]SQL Results'!$G$59:$G$62</c:f>
              <c:numCache>
                <c:formatCode>General</c:formatCode>
                <c:ptCount val="4"/>
                <c:pt idx="0">
                  <c:v>3984</c:v>
                </c:pt>
                <c:pt idx="1">
                  <c:v>865</c:v>
                </c:pt>
                <c:pt idx="2">
                  <c:v>271</c:v>
                </c:pt>
                <c:pt idx="3">
                  <c:v>906</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sz="1200" b="1"/>
              <a:t>公交充电桩分布</a:t>
            </a:r>
            <a:endParaRPr sz="1200" b="1"/>
          </a:p>
        </c:rich>
      </c:tx>
      <c:layout/>
      <c:overlay val="0"/>
      <c:spPr>
        <a:noFill/>
        <a:ln>
          <a:noFill/>
        </a:ln>
        <a:effectLst/>
      </c:spPr>
    </c:title>
    <c:autoTitleDeleted val="0"/>
    <c:plotArea>
      <c:layout/>
      <c:pieChart>
        <c:varyColors val="1"/>
        <c:ser>
          <c:idx val="0"/>
          <c:order val="0"/>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Lbls>
            <c:dLbl>
              <c:idx val="2"/>
              <c:layout>
                <c:manualLayout>
                  <c:x val="0.0561795904739816"/>
                  <c:y val="0.108007363012266"/>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delete val="1"/>
            </c:dLbl>
            <c:dLbl>
              <c:idx val="4"/>
              <c:layout/>
              <c:dLblPos val="bestFit"/>
              <c:showLegendKey val="0"/>
              <c:showVal val="0"/>
              <c:showCatName val="0"/>
              <c:showSerName val="0"/>
              <c:showPercent val="0"/>
              <c:showBubbleSize val="0"/>
              <c:extLst>
                <c:ext xmlns:c15="http://schemas.microsoft.com/office/drawing/2012/chart" uri="{CE6537A1-D6FC-4f65-9D91-7224C49458BB}"/>
              </c:extLst>
            </c:dLbl>
            <c:dLbl>
              <c:idx val="5"/>
              <c:layout/>
              <c:dLblPos val="bestFit"/>
              <c:showLegendKey val="0"/>
              <c:showVal val="0"/>
              <c:showCatName val="0"/>
              <c:showSerName val="0"/>
              <c:showPercent val="0"/>
              <c:showBubbleSize val="0"/>
              <c:extLst>
                <c:ext xmlns:c15="http://schemas.microsoft.com/office/drawing/2012/chart" uri="{CE6537A1-D6FC-4f65-9D91-7224C49458BB}"/>
              </c:extLst>
            </c:dLbl>
            <c:dLbl>
              <c:idx val="6"/>
              <c:layout/>
              <c:dLblPos val="bestFit"/>
              <c:showLegendKey val="0"/>
              <c:showVal val="0"/>
              <c:showCatName val="0"/>
              <c:showSerName val="0"/>
              <c:showPercent val="0"/>
              <c:showBubbleSize val="0"/>
              <c:extLst>
                <c:ext xmlns:c15="http://schemas.microsoft.com/office/drawing/2012/chart" uri="{CE6537A1-D6FC-4f65-9D91-7224C49458BB}"/>
              </c:extLst>
            </c:dLbl>
            <c:dLbl>
              <c:idx val="7"/>
              <c:layout/>
              <c:dLblPos val="bestFit"/>
              <c:showLegendKey val="0"/>
              <c:showVal val="0"/>
              <c:showCatName val="0"/>
              <c:showSerName val="0"/>
              <c:showPercent val="0"/>
              <c:showBubbleSize val="0"/>
              <c:extLst>
                <c:ext xmlns:c15="http://schemas.microsoft.com/office/drawing/2012/chart" uri="{CE6537A1-D6FC-4f65-9D91-7224C49458BB}"/>
              </c:extLst>
            </c:dLbl>
            <c:dLbl>
              <c:idx val="8"/>
              <c:layout/>
              <c:dLblPos val="bestFit"/>
              <c:showLegendKey val="0"/>
              <c:showVal val="0"/>
              <c:showCatName val="0"/>
              <c:showSerName val="0"/>
              <c:showPercent val="0"/>
              <c:showBubbleSize val="0"/>
              <c:extLst>
                <c:ext xmlns:c15="http://schemas.microsoft.com/office/drawing/2012/chart" uri="{CE6537A1-D6FC-4f65-9D91-7224C49458BB}"/>
              </c:extLst>
            </c:dLbl>
            <c:dLbl>
              <c:idx val="9"/>
              <c:layout/>
              <c:dLblPos val="bestFit"/>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p>
            </c:txPr>
            <c:dLblPos val="bestFit"/>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[各地市充电桩统计.xls]Sheet1!$B$7:$B$16</c:f>
              <c:strCache>
                <c:ptCount val="10"/>
                <c:pt idx="0">
                  <c:v>珠海</c:v>
                </c:pt>
                <c:pt idx="1">
                  <c:v>佛山</c:v>
                </c:pt>
                <c:pt idx="2">
                  <c:v>汕尾</c:v>
                </c:pt>
                <c:pt idx="3">
                  <c:v>河源</c:v>
                </c:pt>
                <c:pt idx="4">
                  <c:v>惠州</c:v>
                </c:pt>
                <c:pt idx="5">
                  <c:v>梅州</c:v>
                </c:pt>
                <c:pt idx="6">
                  <c:v>肇庆</c:v>
                </c:pt>
                <c:pt idx="7">
                  <c:v>湛江</c:v>
                </c:pt>
                <c:pt idx="8">
                  <c:v>韶关</c:v>
                </c:pt>
                <c:pt idx="9">
                  <c:v>东莞</c:v>
                </c:pt>
              </c:strCache>
            </c:strRef>
          </c:cat>
          <c:val>
            <c:numRef>
              <c:f>[各地市充电桩统计.xls]Sheet1!$C$7:$C$16</c:f>
              <c:numCache>
                <c:formatCode>General</c:formatCode>
                <c:ptCount val="10"/>
                <c:pt idx="0">
                  <c:v>643</c:v>
                </c:pt>
                <c:pt idx="1">
                  <c:v>143</c:v>
                </c:pt>
                <c:pt idx="2">
                  <c:v>56</c:v>
                </c:pt>
                <c:pt idx="3">
                  <c:v>22</c:v>
                </c:pt>
                <c:pt idx="4">
                  <c:v>11</c:v>
                </c:pt>
                <c:pt idx="5">
                  <c:v>11</c:v>
                </c:pt>
                <c:pt idx="6">
                  <c:v>8</c:v>
                </c:pt>
                <c:pt idx="7">
                  <c:v>6</c:v>
                </c:pt>
                <c:pt idx="8">
                  <c:v>4</c:v>
                </c:pt>
                <c:pt idx="9">
                  <c:v>2</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latin typeface="微软雅黑" panose="020B0503020204020204" pitchFamily="34" charset="-122"/>
                <a:ea typeface="微软雅黑" panose="020B0503020204020204" pitchFamily="34" charset="-122"/>
              </a:rPr>
              <a:t>充电运营分析</a:t>
            </a:r>
            <a:r>
              <a:rPr lang="en-US" altLang="zh-CN" b="1">
                <a:latin typeface="微软雅黑" panose="020B0503020204020204" pitchFamily="34" charset="-122"/>
                <a:ea typeface="微软雅黑" panose="020B0503020204020204" pitchFamily="34" charset="-122"/>
              </a:rPr>
              <a:t>(</a:t>
            </a:r>
            <a:r>
              <a:rPr altLang="en-US" b="1">
                <a:latin typeface="微软雅黑" panose="020B0503020204020204" pitchFamily="34" charset="-122"/>
                <a:ea typeface="微软雅黑" panose="020B0503020204020204" pitchFamily="34" charset="-122"/>
              </a:rPr>
              <a:t>包含公交</a:t>
            </a:r>
            <a:r>
              <a:rPr lang="en-US" altLang="zh-CN" b="1">
                <a:latin typeface="微软雅黑" panose="020B0503020204020204" pitchFamily="34" charset="-122"/>
                <a:ea typeface="微软雅黑" panose="020B0503020204020204" pitchFamily="34" charset="-122"/>
              </a:rPr>
              <a:t>)</a:t>
            </a:r>
            <a:endParaRPr lang="en-US" altLang="zh-CN" b="1">
              <a:latin typeface="微软雅黑" panose="020B0503020204020204" pitchFamily="34" charset="-122"/>
              <a:ea typeface="微软雅黑" panose="020B0503020204020204" pitchFamily="34" charset="-122"/>
            </a:endParaRPr>
          </a:p>
        </c:rich>
      </c:tx>
      <c:layout>
        <c:manualLayout>
          <c:xMode val="edge"/>
          <c:yMode val="edge"/>
          <c:x val="0.325601276644249"/>
          <c:y val="0.0168232160381326"/>
        </c:manualLayout>
      </c:layout>
      <c:overlay val="0"/>
      <c:spPr>
        <a:noFill/>
        <a:ln>
          <a:noFill/>
        </a:ln>
        <a:effectLst/>
      </c:spPr>
    </c:title>
    <c:autoTitleDeleted val="0"/>
    <c:plotArea>
      <c:layout/>
      <c:barChart>
        <c:barDir val="col"/>
        <c:grouping val="clustered"/>
        <c:varyColors val="0"/>
        <c:ser>
          <c:idx val="0"/>
          <c:order val="0"/>
          <c:tx>
            <c:strRef>
              <c:f>[各地市充电桩统计.xls]Sheet2!$B$10</c:f>
              <c:strCache>
                <c:ptCount val="1"/>
                <c:pt idx="0">
                  <c:v>电量</c:v>
                </c:pt>
              </c:strCache>
            </c:strRef>
          </c:tx>
          <c:spPr>
            <a:solidFill>
              <a:schemeClr val="accent1"/>
            </a:solidFill>
            <a:ln>
              <a:noFill/>
            </a:ln>
            <a:effectLst/>
          </c:spPr>
          <c:invertIfNegative val="0"/>
          <c:dLbls>
            <c:delete val="1"/>
          </c:dLbls>
          <c:cat>
            <c:strRef>
              <c:f>[各地市充电桩统计.xls]Sheet2!$A$11:$A$29</c:f>
              <c:strCache>
                <c:ptCount val="19"/>
                <c:pt idx="0">
                  <c:v>珠海</c:v>
                </c:pt>
                <c:pt idx="1">
                  <c:v>佛山</c:v>
                </c:pt>
                <c:pt idx="2">
                  <c:v>中山</c:v>
                </c:pt>
                <c:pt idx="3">
                  <c:v>东莞</c:v>
                </c:pt>
                <c:pt idx="4">
                  <c:v>汕尾</c:v>
                </c:pt>
                <c:pt idx="5">
                  <c:v>惠州</c:v>
                </c:pt>
                <c:pt idx="6">
                  <c:v>江门</c:v>
                </c:pt>
                <c:pt idx="7">
                  <c:v>肇庆</c:v>
                </c:pt>
                <c:pt idx="8">
                  <c:v>河源</c:v>
                </c:pt>
                <c:pt idx="9">
                  <c:v>清远</c:v>
                </c:pt>
                <c:pt idx="10">
                  <c:v>湛江</c:v>
                </c:pt>
                <c:pt idx="11">
                  <c:v>韶关</c:v>
                </c:pt>
                <c:pt idx="12">
                  <c:v>云浮</c:v>
                </c:pt>
                <c:pt idx="13">
                  <c:v>阳江</c:v>
                </c:pt>
                <c:pt idx="14">
                  <c:v>梅州</c:v>
                </c:pt>
                <c:pt idx="15">
                  <c:v>茂名</c:v>
                </c:pt>
                <c:pt idx="16">
                  <c:v>揭阳</c:v>
                </c:pt>
                <c:pt idx="17">
                  <c:v>潮州</c:v>
                </c:pt>
                <c:pt idx="18">
                  <c:v>汕头</c:v>
                </c:pt>
              </c:strCache>
            </c:strRef>
          </c:cat>
          <c:val>
            <c:numRef>
              <c:f>[各地市充电桩统计.xls]Sheet2!$B$11:$B$29</c:f>
              <c:numCache>
                <c:formatCode>General</c:formatCode>
                <c:ptCount val="19"/>
                <c:pt idx="0">
                  <c:v>53670846.74</c:v>
                </c:pt>
                <c:pt idx="1">
                  <c:v>9459590.29</c:v>
                </c:pt>
                <c:pt idx="2">
                  <c:v>4773521.15</c:v>
                </c:pt>
                <c:pt idx="3">
                  <c:v>3761715.97</c:v>
                </c:pt>
                <c:pt idx="4">
                  <c:v>3142100.43</c:v>
                </c:pt>
                <c:pt idx="5">
                  <c:v>3005010</c:v>
                </c:pt>
                <c:pt idx="6">
                  <c:v>1691142.57</c:v>
                </c:pt>
                <c:pt idx="7">
                  <c:v>1597060.28</c:v>
                </c:pt>
                <c:pt idx="8">
                  <c:v>1169710.16</c:v>
                </c:pt>
                <c:pt idx="9">
                  <c:v>993092.96</c:v>
                </c:pt>
                <c:pt idx="10">
                  <c:v>826411.46</c:v>
                </c:pt>
                <c:pt idx="11">
                  <c:v>813394.53</c:v>
                </c:pt>
                <c:pt idx="12">
                  <c:v>668431.36</c:v>
                </c:pt>
                <c:pt idx="13">
                  <c:v>661438.04</c:v>
                </c:pt>
                <c:pt idx="14">
                  <c:v>401776.61</c:v>
                </c:pt>
                <c:pt idx="15">
                  <c:v>358693.29</c:v>
                </c:pt>
                <c:pt idx="16">
                  <c:v>277548.25</c:v>
                </c:pt>
                <c:pt idx="17">
                  <c:v>69365.95</c:v>
                </c:pt>
                <c:pt idx="18">
                  <c:v>47953.63</c:v>
                </c:pt>
              </c:numCache>
            </c:numRef>
          </c:val>
        </c:ser>
        <c:ser>
          <c:idx val="1"/>
          <c:order val="1"/>
          <c:tx>
            <c:strRef>
              <c:f>[各地市充电桩统计.xls]Sheet2!$C$10</c:f>
              <c:strCache>
                <c:ptCount val="1"/>
                <c:pt idx="0">
                  <c:v>电费</c:v>
                </c:pt>
              </c:strCache>
            </c:strRef>
          </c:tx>
          <c:spPr>
            <a:solidFill>
              <a:schemeClr val="accent2"/>
            </a:solidFill>
            <a:ln>
              <a:noFill/>
            </a:ln>
            <a:effectLst/>
          </c:spPr>
          <c:invertIfNegative val="0"/>
          <c:dLbls>
            <c:delete val="1"/>
          </c:dLbls>
          <c:cat>
            <c:strRef>
              <c:f>[各地市充电桩统计.xls]Sheet2!$A$11:$A$29</c:f>
              <c:strCache>
                <c:ptCount val="19"/>
                <c:pt idx="0">
                  <c:v>珠海</c:v>
                </c:pt>
                <c:pt idx="1">
                  <c:v>佛山</c:v>
                </c:pt>
                <c:pt idx="2">
                  <c:v>中山</c:v>
                </c:pt>
                <c:pt idx="3">
                  <c:v>东莞</c:v>
                </c:pt>
                <c:pt idx="4">
                  <c:v>汕尾</c:v>
                </c:pt>
                <c:pt idx="5">
                  <c:v>惠州</c:v>
                </c:pt>
                <c:pt idx="6">
                  <c:v>江门</c:v>
                </c:pt>
                <c:pt idx="7">
                  <c:v>肇庆</c:v>
                </c:pt>
                <c:pt idx="8">
                  <c:v>河源</c:v>
                </c:pt>
                <c:pt idx="9">
                  <c:v>清远</c:v>
                </c:pt>
                <c:pt idx="10">
                  <c:v>湛江</c:v>
                </c:pt>
                <c:pt idx="11">
                  <c:v>韶关</c:v>
                </c:pt>
                <c:pt idx="12">
                  <c:v>云浮</c:v>
                </c:pt>
                <c:pt idx="13">
                  <c:v>阳江</c:v>
                </c:pt>
                <c:pt idx="14">
                  <c:v>梅州</c:v>
                </c:pt>
                <c:pt idx="15">
                  <c:v>茂名</c:v>
                </c:pt>
                <c:pt idx="16">
                  <c:v>揭阳</c:v>
                </c:pt>
                <c:pt idx="17">
                  <c:v>潮州</c:v>
                </c:pt>
                <c:pt idx="18">
                  <c:v>汕头</c:v>
                </c:pt>
              </c:strCache>
            </c:strRef>
          </c:cat>
          <c:val>
            <c:numRef>
              <c:f>[各地市充电桩统计.xls]Sheet2!$C$11:$C$29</c:f>
              <c:numCache>
                <c:formatCode>General</c:formatCode>
                <c:ptCount val="19"/>
                <c:pt idx="0">
                  <c:v>46123705.91</c:v>
                </c:pt>
                <c:pt idx="1">
                  <c:v>12635517.7</c:v>
                </c:pt>
                <c:pt idx="2">
                  <c:v>4817273.39</c:v>
                </c:pt>
                <c:pt idx="3">
                  <c:v>5499374.65</c:v>
                </c:pt>
                <c:pt idx="4">
                  <c:v>3244485.8</c:v>
                </c:pt>
                <c:pt idx="5">
                  <c:v>3872045.05</c:v>
                </c:pt>
                <c:pt idx="6">
                  <c:v>1619765.16</c:v>
                </c:pt>
                <c:pt idx="7">
                  <c:v>1869855.69</c:v>
                </c:pt>
                <c:pt idx="8">
                  <c:v>555633.92</c:v>
                </c:pt>
                <c:pt idx="9">
                  <c:v>1105657.9</c:v>
                </c:pt>
                <c:pt idx="10">
                  <c:v>1045716.51</c:v>
                </c:pt>
                <c:pt idx="11">
                  <c:v>544570.69</c:v>
                </c:pt>
                <c:pt idx="12">
                  <c:v>816703.91</c:v>
                </c:pt>
                <c:pt idx="13">
                  <c:v>862439.76</c:v>
                </c:pt>
                <c:pt idx="14">
                  <c:v>426094.85</c:v>
                </c:pt>
                <c:pt idx="15">
                  <c:v>470471.12</c:v>
                </c:pt>
                <c:pt idx="16">
                  <c:v>310082.71</c:v>
                </c:pt>
                <c:pt idx="17">
                  <c:v>83392.22</c:v>
                </c:pt>
                <c:pt idx="18">
                  <c:v>63435.89</c:v>
                </c:pt>
              </c:numCache>
            </c:numRef>
          </c:val>
        </c:ser>
        <c:ser>
          <c:idx val="2"/>
          <c:order val="2"/>
          <c:tx>
            <c:strRef>
              <c:f>[各地市充电桩统计.xls]Sheet2!$D$10</c:f>
              <c:strCache>
                <c:ptCount val="1"/>
                <c:pt idx="0">
                  <c:v>次数</c:v>
                </c:pt>
              </c:strCache>
            </c:strRef>
          </c:tx>
          <c:spPr>
            <a:solidFill>
              <a:schemeClr val="accent3"/>
            </a:solidFill>
            <a:ln>
              <a:noFill/>
            </a:ln>
            <a:effectLst/>
          </c:spPr>
          <c:invertIfNegative val="0"/>
          <c:dLbls>
            <c:delete val="1"/>
          </c:dLbls>
          <c:cat>
            <c:strRef>
              <c:f>[各地市充电桩统计.xls]Sheet2!$A$11:$A$29</c:f>
              <c:strCache>
                <c:ptCount val="19"/>
                <c:pt idx="0">
                  <c:v>珠海</c:v>
                </c:pt>
                <c:pt idx="1">
                  <c:v>佛山</c:v>
                </c:pt>
                <c:pt idx="2">
                  <c:v>中山</c:v>
                </c:pt>
                <c:pt idx="3">
                  <c:v>东莞</c:v>
                </c:pt>
                <c:pt idx="4">
                  <c:v>汕尾</c:v>
                </c:pt>
                <c:pt idx="5">
                  <c:v>惠州</c:v>
                </c:pt>
                <c:pt idx="6">
                  <c:v>江门</c:v>
                </c:pt>
                <c:pt idx="7">
                  <c:v>肇庆</c:v>
                </c:pt>
                <c:pt idx="8">
                  <c:v>河源</c:v>
                </c:pt>
                <c:pt idx="9">
                  <c:v>清远</c:v>
                </c:pt>
                <c:pt idx="10">
                  <c:v>湛江</c:v>
                </c:pt>
                <c:pt idx="11">
                  <c:v>韶关</c:v>
                </c:pt>
                <c:pt idx="12">
                  <c:v>云浮</c:v>
                </c:pt>
                <c:pt idx="13">
                  <c:v>阳江</c:v>
                </c:pt>
                <c:pt idx="14">
                  <c:v>梅州</c:v>
                </c:pt>
                <c:pt idx="15">
                  <c:v>茂名</c:v>
                </c:pt>
                <c:pt idx="16">
                  <c:v>揭阳</c:v>
                </c:pt>
                <c:pt idx="17">
                  <c:v>潮州</c:v>
                </c:pt>
                <c:pt idx="18">
                  <c:v>汕头</c:v>
                </c:pt>
              </c:strCache>
            </c:strRef>
          </c:cat>
          <c:val>
            <c:numRef>
              <c:f>[各地市充电桩统计.xls]Sheet2!$D$11:$D$29</c:f>
              <c:numCache>
                <c:formatCode>General</c:formatCode>
                <c:ptCount val="19"/>
                <c:pt idx="0">
                  <c:v>2280480</c:v>
                </c:pt>
                <c:pt idx="1">
                  <c:v>223472</c:v>
                </c:pt>
                <c:pt idx="2">
                  <c:v>286465</c:v>
                </c:pt>
                <c:pt idx="3">
                  <c:v>225450</c:v>
                </c:pt>
                <c:pt idx="4">
                  <c:v>141712</c:v>
                </c:pt>
                <c:pt idx="5">
                  <c:v>145395</c:v>
                </c:pt>
                <c:pt idx="6">
                  <c:v>80062</c:v>
                </c:pt>
                <c:pt idx="7">
                  <c:v>84708</c:v>
                </c:pt>
                <c:pt idx="8">
                  <c:v>43940</c:v>
                </c:pt>
                <c:pt idx="9">
                  <c:v>53504</c:v>
                </c:pt>
                <c:pt idx="10">
                  <c:v>48377</c:v>
                </c:pt>
                <c:pt idx="11">
                  <c:v>44825</c:v>
                </c:pt>
                <c:pt idx="12">
                  <c:v>35740</c:v>
                </c:pt>
                <c:pt idx="13">
                  <c:v>36518</c:v>
                </c:pt>
                <c:pt idx="14">
                  <c:v>16615</c:v>
                </c:pt>
                <c:pt idx="15">
                  <c:v>17039</c:v>
                </c:pt>
                <c:pt idx="16">
                  <c:v>17383</c:v>
                </c:pt>
                <c:pt idx="17">
                  <c:v>4924</c:v>
                </c:pt>
                <c:pt idx="18">
                  <c:v>4614</c:v>
                </c:pt>
              </c:numCache>
            </c:numRef>
          </c:val>
        </c:ser>
        <c:dLbls>
          <c:showLegendKey val="0"/>
          <c:showVal val="0"/>
          <c:showCatName val="0"/>
          <c:showSerName val="0"/>
          <c:showPercent val="0"/>
          <c:showBubbleSize val="0"/>
        </c:dLbls>
        <c:gapWidth val="219"/>
        <c:overlap val="-27"/>
        <c:axId val="959650304"/>
        <c:axId val="630656752"/>
      </c:barChart>
      <c:catAx>
        <c:axId val="9596503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630656752"/>
        <c:crosses val="autoZero"/>
        <c:auto val="1"/>
        <c:lblAlgn val="ctr"/>
        <c:lblOffset val="100"/>
        <c:noMultiLvlLbl val="0"/>
      </c:catAx>
      <c:valAx>
        <c:axId val="630656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959650304"/>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latin typeface="微软雅黑" panose="020B0503020204020204" pitchFamily="34" charset="-122"/>
                <a:ea typeface="微软雅黑" panose="020B0503020204020204" pitchFamily="34" charset="-122"/>
              </a:rPr>
              <a:t>充电运营分析(排除公交)</a:t>
            </a:r>
            <a:endParaRPr b="1">
              <a:latin typeface="微软雅黑" panose="020B0503020204020204" pitchFamily="34" charset="-122"/>
              <a:ea typeface="微软雅黑" panose="020B0503020204020204" pitchFamily="34" charset="-122"/>
            </a:endParaRPr>
          </a:p>
        </c:rich>
      </c:tx>
      <c:layout/>
      <c:overlay val="0"/>
      <c:spPr>
        <a:noFill/>
        <a:ln>
          <a:noFill/>
        </a:ln>
        <a:effectLst/>
      </c:spPr>
    </c:title>
    <c:autoTitleDeleted val="0"/>
    <c:plotArea>
      <c:layout/>
      <c:barChart>
        <c:barDir val="col"/>
        <c:grouping val="clustered"/>
        <c:varyColors val="0"/>
        <c:ser>
          <c:idx val="0"/>
          <c:order val="0"/>
          <c:tx>
            <c:strRef>
              <c:f>[各地市充电桩统计.xls]Sheet2!$B$33</c:f>
              <c:strCache>
                <c:ptCount val="1"/>
                <c:pt idx="0">
                  <c:v>电量</c:v>
                </c:pt>
              </c:strCache>
            </c:strRef>
          </c:tx>
          <c:spPr>
            <a:solidFill>
              <a:schemeClr val="accent1"/>
            </a:solidFill>
            <a:ln>
              <a:noFill/>
            </a:ln>
            <a:effectLst/>
          </c:spPr>
          <c:invertIfNegative val="0"/>
          <c:dLbls>
            <c:delete val="1"/>
          </c:dLbls>
          <c:cat>
            <c:strRef>
              <c:f>[各地市充电桩统计.xls]Sheet2!$A$34:$A$52</c:f>
              <c:strCache>
                <c:ptCount val="19"/>
                <c:pt idx="0">
                  <c:v>中山</c:v>
                </c:pt>
                <c:pt idx="1">
                  <c:v>东莞</c:v>
                </c:pt>
                <c:pt idx="2">
                  <c:v>惠州</c:v>
                </c:pt>
                <c:pt idx="3">
                  <c:v>珠海</c:v>
                </c:pt>
                <c:pt idx="4">
                  <c:v>江门</c:v>
                </c:pt>
                <c:pt idx="5">
                  <c:v>佛山</c:v>
                </c:pt>
                <c:pt idx="6">
                  <c:v>肇庆</c:v>
                </c:pt>
                <c:pt idx="7">
                  <c:v>清远</c:v>
                </c:pt>
                <c:pt idx="8">
                  <c:v>河源</c:v>
                </c:pt>
                <c:pt idx="9">
                  <c:v>韶关</c:v>
                </c:pt>
                <c:pt idx="10">
                  <c:v>湛江</c:v>
                </c:pt>
                <c:pt idx="11">
                  <c:v>云浮</c:v>
                </c:pt>
                <c:pt idx="12">
                  <c:v>阳江</c:v>
                </c:pt>
                <c:pt idx="13">
                  <c:v>汕尾</c:v>
                </c:pt>
                <c:pt idx="14">
                  <c:v>茂名</c:v>
                </c:pt>
                <c:pt idx="15">
                  <c:v>梅州</c:v>
                </c:pt>
                <c:pt idx="16">
                  <c:v>揭阳</c:v>
                </c:pt>
                <c:pt idx="17">
                  <c:v>潮州</c:v>
                </c:pt>
                <c:pt idx="18">
                  <c:v>汕头</c:v>
                </c:pt>
              </c:strCache>
            </c:strRef>
          </c:cat>
          <c:val>
            <c:numRef>
              <c:f>[各地市充电桩统计.xls]Sheet2!$B$34:$B$52</c:f>
              <c:numCache>
                <c:formatCode>General</c:formatCode>
                <c:ptCount val="19"/>
                <c:pt idx="0">
                  <c:v>4773591.06</c:v>
                </c:pt>
                <c:pt idx="1">
                  <c:v>3761142.86</c:v>
                </c:pt>
                <c:pt idx="2">
                  <c:v>3005089.16</c:v>
                </c:pt>
                <c:pt idx="3">
                  <c:v>2572746.66</c:v>
                </c:pt>
                <c:pt idx="4">
                  <c:v>1691196.36</c:v>
                </c:pt>
                <c:pt idx="5">
                  <c:v>1563025.37</c:v>
                </c:pt>
                <c:pt idx="6">
                  <c:v>1438071.24</c:v>
                </c:pt>
                <c:pt idx="7">
                  <c:v>993157.15</c:v>
                </c:pt>
                <c:pt idx="8">
                  <c:v>826801.16</c:v>
                </c:pt>
                <c:pt idx="9">
                  <c:v>813420.51</c:v>
                </c:pt>
                <c:pt idx="10">
                  <c:v>752100.92</c:v>
                </c:pt>
                <c:pt idx="11">
                  <c:v>668431.36</c:v>
                </c:pt>
                <c:pt idx="12">
                  <c:v>661438.11</c:v>
                </c:pt>
                <c:pt idx="13">
                  <c:v>492755.52</c:v>
                </c:pt>
                <c:pt idx="14">
                  <c:v>358708.31</c:v>
                </c:pt>
                <c:pt idx="15">
                  <c:v>300166.31</c:v>
                </c:pt>
                <c:pt idx="16">
                  <c:v>277548.25</c:v>
                </c:pt>
                <c:pt idx="17">
                  <c:v>69229.04</c:v>
                </c:pt>
                <c:pt idx="18">
                  <c:v>47953.63</c:v>
                </c:pt>
              </c:numCache>
            </c:numRef>
          </c:val>
        </c:ser>
        <c:ser>
          <c:idx val="1"/>
          <c:order val="1"/>
          <c:tx>
            <c:strRef>
              <c:f>[各地市充电桩统计.xls]Sheet2!$C$33</c:f>
              <c:strCache>
                <c:ptCount val="1"/>
                <c:pt idx="0">
                  <c:v>电费</c:v>
                </c:pt>
              </c:strCache>
            </c:strRef>
          </c:tx>
          <c:spPr>
            <a:solidFill>
              <a:schemeClr val="accent2"/>
            </a:solidFill>
            <a:ln>
              <a:noFill/>
            </a:ln>
            <a:effectLst/>
          </c:spPr>
          <c:invertIfNegative val="0"/>
          <c:dLbls>
            <c:delete val="1"/>
          </c:dLbls>
          <c:cat>
            <c:strRef>
              <c:f>[各地市充电桩统计.xls]Sheet2!$A$34:$A$52</c:f>
              <c:strCache>
                <c:ptCount val="19"/>
                <c:pt idx="0">
                  <c:v>中山</c:v>
                </c:pt>
                <c:pt idx="1">
                  <c:v>东莞</c:v>
                </c:pt>
                <c:pt idx="2">
                  <c:v>惠州</c:v>
                </c:pt>
                <c:pt idx="3">
                  <c:v>珠海</c:v>
                </c:pt>
                <c:pt idx="4">
                  <c:v>江门</c:v>
                </c:pt>
                <c:pt idx="5">
                  <c:v>佛山</c:v>
                </c:pt>
                <c:pt idx="6">
                  <c:v>肇庆</c:v>
                </c:pt>
                <c:pt idx="7">
                  <c:v>清远</c:v>
                </c:pt>
                <c:pt idx="8">
                  <c:v>河源</c:v>
                </c:pt>
                <c:pt idx="9">
                  <c:v>韶关</c:v>
                </c:pt>
                <c:pt idx="10">
                  <c:v>湛江</c:v>
                </c:pt>
                <c:pt idx="11">
                  <c:v>云浮</c:v>
                </c:pt>
                <c:pt idx="12">
                  <c:v>阳江</c:v>
                </c:pt>
                <c:pt idx="13">
                  <c:v>汕尾</c:v>
                </c:pt>
                <c:pt idx="14">
                  <c:v>茂名</c:v>
                </c:pt>
                <c:pt idx="15">
                  <c:v>梅州</c:v>
                </c:pt>
                <c:pt idx="16">
                  <c:v>揭阳</c:v>
                </c:pt>
                <c:pt idx="17">
                  <c:v>潮州</c:v>
                </c:pt>
                <c:pt idx="18">
                  <c:v>汕头</c:v>
                </c:pt>
              </c:strCache>
            </c:strRef>
          </c:cat>
          <c:val>
            <c:numRef>
              <c:f>[各地市充电桩统计.xls]Sheet2!$C$34:$C$52</c:f>
              <c:numCache>
                <c:formatCode>General</c:formatCode>
                <c:ptCount val="19"/>
                <c:pt idx="0">
                  <c:v>4817394.56</c:v>
                </c:pt>
                <c:pt idx="1">
                  <c:v>5498464.18</c:v>
                </c:pt>
                <c:pt idx="2">
                  <c:v>3872184.37</c:v>
                </c:pt>
                <c:pt idx="3">
                  <c:v>1587847.35</c:v>
                </c:pt>
                <c:pt idx="4">
                  <c:v>1619842.51</c:v>
                </c:pt>
                <c:pt idx="5">
                  <c:v>2106280.64</c:v>
                </c:pt>
                <c:pt idx="6">
                  <c:v>1573322.63</c:v>
                </c:pt>
                <c:pt idx="7">
                  <c:v>1105668.59</c:v>
                </c:pt>
                <c:pt idx="8">
                  <c:v>429779.35</c:v>
                </c:pt>
                <c:pt idx="9">
                  <c:v>544625.84</c:v>
                </c:pt>
                <c:pt idx="10">
                  <c:v>950146.24</c:v>
                </c:pt>
                <c:pt idx="11">
                  <c:v>816703.91</c:v>
                </c:pt>
                <c:pt idx="12">
                  <c:v>862439.87</c:v>
                </c:pt>
                <c:pt idx="13">
                  <c:v>541209.66</c:v>
                </c:pt>
                <c:pt idx="14">
                  <c:v>470489.9</c:v>
                </c:pt>
                <c:pt idx="15">
                  <c:v>309025.6</c:v>
                </c:pt>
                <c:pt idx="16">
                  <c:v>310082.71</c:v>
                </c:pt>
                <c:pt idx="17">
                  <c:v>83186.74</c:v>
                </c:pt>
                <c:pt idx="18">
                  <c:v>63435.89</c:v>
                </c:pt>
              </c:numCache>
            </c:numRef>
          </c:val>
        </c:ser>
        <c:ser>
          <c:idx val="2"/>
          <c:order val="2"/>
          <c:tx>
            <c:strRef>
              <c:f>[各地市充电桩统计.xls]Sheet2!$D$33</c:f>
              <c:strCache>
                <c:ptCount val="1"/>
                <c:pt idx="0">
                  <c:v>次数</c:v>
                </c:pt>
              </c:strCache>
            </c:strRef>
          </c:tx>
          <c:spPr>
            <a:solidFill>
              <a:schemeClr val="accent3"/>
            </a:solidFill>
            <a:ln>
              <a:noFill/>
            </a:ln>
            <a:effectLst/>
          </c:spPr>
          <c:invertIfNegative val="0"/>
          <c:dLbls>
            <c:delete val="1"/>
          </c:dLbls>
          <c:cat>
            <c:strRef>
              <c:f>[各地市充电桩统计.xls]Sheet2!$A$34:$A$52</c:f>
              <c:strCache>
                <c:ptCount val="19"/>
                <c:pt idx="0">
                  <c:v>中山</c:v>
                </c:pt>
                <c:pt idx="1">
                  <c:v>东莞</c:v>
                </c:pt>
                <c:pt idx="2">
                  <c:v>惠州</c:v>
                </c:pt>
                <c:pt idx="3">
                  <c:v>珠海</c:v>
                </c:pt>
                <c:pt idx="4">
                  <c:v>江门</c:v>
                </c:pt>
                <c:pt idx="5">
                  <c:v>佛山</c:v>
                </c:pt>
                <c:pt idx="6">
                  <c:v>肇庆</c:v>
                </c:pt>
                <c:pt idx="7">
                  <c:v>清远</c:v>
                </c:pt>
                <c:pt idx="8">
                  <c:v>河源</c:v>
                </c:pt>
                <c:pt idx="9">
                  <c:v>韶关</c:v>
                </c:pt>
                <c:pt idx="10">
                  <c:v>湛江</c:v>
                </c:pt>
                <c:pt idx="11">
                  <c:v>云浮</c:v>
                </c:pt>
                <c:pt idx="12">
                  <c:v>阳江</c:v>
                </c:pt>
                <c:pt idx="13">
                  <c:v>汕尾</c:v>
                </c:pt>
                <c:pt idx="14">
                  <c:v>茂名</c:v>
                </c:pt>
                <c:pt idx="15">
                  <c:v>梅州</c:v>
                </c:pt>
                <c:pt idx="16">
                  <c:v>揭阳</c:v>
                </c:pt>
                <c:pt idx="17">
                  <c:v>潮州</c:v>
                </c:pt>
                <c:pt idx="18">
                  <c:v>汕头</c:v>
                </c:pt>
              </c:strCache>
            </c:strRef>
          </c:cat>
          <c:val>
            <c:numRef>
              <c:f>[各地市充电桩统计.xls]Sheet2!$D$34:$D$52</c:f>
              <c:numCache>
                <c:formatCode>General</c:formatCode>
                <c:ptCount val="19"/>
                <c:pt idx="0">
                  <c:v>286470</c:v>
                </c:pt>
                <c:pt idx="1">
                  <c:v>225390</c:v>
                </c:pt>
                <c:pt idx="2">
                  <c:v>145386</c:v>
                </c:pt>
                <c:pt idx="3">
                  <c:v>153935</c:v>
                </c:pt>
                <c:pt idx="4">
                  <c:v>80063</c:v>
                </c:pt>
                <c:pt idx="5">
                  <c:v>79779</c:v>
                </c:pt>
                <c:pt idx="6">
                  <c:v>83192</c:v>
                </c:pt>
                <c:pt idx="7">
                  <c:v>53505</c:v>
                </c:pt>
                <c:pt idx="8">
                  <c:v>37253</c:v>
                </c:pt>
                <c:pt idx="9">
                  <c:v>44825</c:v>
                </c:pt>
                <c:pt idx="10">
                  <c:v>44675</c:v>
                </c:pt>
                <c:pt idx="11">
                  <c:v>35740</c:v>
                </c:pt>
                <c:pt idx="12">
                  <c:v>36519</c:v>
                </c:pt>
                <c:pt idx="13">
                  <c:v>19098</c:v>
                </c:pt>
                <c:pt idx="14">
                  <c:v>17040</c:v>
                </c:pt>
                <c:pt idx="15">
                  <c:v>15482</c:v>
                </c:pt>
                <c:pt idx="16">
                  <c:v>17383</c:v>
                </c:pt>
                <c:pt idx="17">
                  <c:v>4913</c:v>
                </c:pt>
                <c:pt idx="18">
                  <c:v>4614</c:v>
                </c:pt>
              </c:numCache>
            </c:numRef>
          </c:val>
        </c:ser>
        <c:dLbls>
          <c:showLegendKey val="0"/>
          <c:showVal val="0"/>
          <c:showCatName val="0"/>
          <c:showSerName val="0"/>
          <c:showPercent val="0"/>
          <c:showBubbleSize val="0"/>
        </c:dLbls>
        <c:gapWidth val="219"/>
        <c:overlap val="-27"/>
        <c:axId val="833010275"/>
        <c:axId val="860262871"/>
      </c:barChart>
      <c:catAx>
        <c:axId val="83301027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60262871"/>
        <c:crosses val="autoZero"/>
        <c:auto val="1"/>
        <c:lblAlgn val="ctr"/>
        <c:lblOffset val="100"/>
        <c:noMultiLvlLbl val="0"/>
      </c:catAx>
      <c:valAx>
        <c:axId val="860262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833010275"/>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chemeClr val="tx1">
                    <a:lumMod val="65000"/>
                    <a:lumOff val="35000"/>
                  </a:schemeClr>
                </a:solidFill>
                <a:latin typeface="+mn-lt"/>
                <a:ea typeface="+mn-ea"/>
                <a:cs typeface="+mn-cs"/>
              </a:defRPr>
            </a:pPr>
            <a:r>
              <a:rPr b="1"/>
              <a:t>包含公交充电趋势图</a:t>
            </a:r>
            <a:endParaRPr b="1"/>
          </a:p>
        </c:rich>
      </c:tx>
      <c:layout/>
      <c:overlay val="0"/>
      <c:spPr>
        <a:noFill/>
        <a:ln>
          <a:noFill/>
        </a:ln>
        <a:effectLst/>
      </c:spPr>
    </c:title>
    <c:autoTitleDeleted val="0"/>
    <c:plotArea>
      <c:layout/>
      <c:lineChart>
        <c:grouping val="stacked"/>
        <c:varyColors val="0"/>
        <c:ser>
          <c:idx val="0"/>
          <c:order val="0"/>
          <c:tx>
            <c:strRef>
              <c:f>[各地市充电桩统计.xls]Sheet5!$B$1</c:f>
              <c:strCache>
                <c:ptCount val="1"/>
                <c:pt idx="0">
                  <c:v>电量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strRef>
              <c:f>[各地市充电桩统计.xls]Sheet5!$A$2:$A$28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[各地市充电桩统计.xls]Sheet5!$B$2:$B$28</c:f>
              <c:numCache>
                <c:formatCode>General</c:formatCode>
                <c:ptCount val="27"/>
                <c:pt idx="0">
                  <c:v>194556.97</c:v>
                </c:pt>
                <c:pt idx="1">
                  <c:v>178140.19</c:v>
                </c:pt>
                <c:pt idx="2">
                  <c:v>201575.55</c:v>
                </c:pt>
                <c:pt idx="3">
                  <c:v>207508.63</c:v>
                </c:pt>
                <c:pt idx="4">
                  <c:v>392127.82</c:v>
                </c:pt>
                <c:pt idx="5">
                  <c:v>693225.95</c:v>
                </c:pt>
                <c:pt idx="6">
                  <c:v>754424.29</c:v>
                </c:pt>
                <c:pt idx="7">
                  <c:v>709751.34</c:v>
                </c:pt>
                <c:pt idx="8">
                  <c:v>868100.76</c:v>
                </c:pt>
                <c:pt idx="9">
                  <c:v>862566.18</c:v>
                </c:pt>
                <c:pt idx="10">
                  <c:v>851190.7</c:v>
                </c:pt>
                <c:pt idx="11">
                  <c:v>786154.52</c:v>
                </c:pt>
                <c:pt idx="12">
                  <c:v>958357.52</c:v>
                </c:pt>
                <c:pt idx="13">
                  <c:v>1075047.98</c:v>
                </c:pt>
                <c:pt idx="14">
                  <c:v>1227378.63</c:v>
                </c:pt>
                <c:pt idx="15">
                  <c:v>1403986.25</c:v>
                </c:pt>
                <c:pt idx="16">
                  <c:v>2067052.89</c:v>
                </c:pt>
                <c:pt idx="17">
                  <c:v>2549163.97</c:v>
                </c:pt>
                <c:pt idx="18">
                  <c:v>3424768.87</c:v>
                </c:pt>
                <c:pt idx="19">
                  <c:v>4432184.76</c:v>
                </c:pt>
                <c:pt idx="20">
                  <c:v>4978529.97</c:v>
                </c:pt>
                <c:pt idx="21">
                  <c:v>5565819.4</c:v>
                </c:pt>
                <c:pt idx="22">
                  <c:v>6812208.6</c:v>
                </c:pt>
                <c:pt idx="23">
                  <c:v>8497984.79</c:v>
                </c:pt>
                <c:pt idx="24">
                  <c:v>9539968.57</c:v>
                </c:pt>
                <c:pt idx="25">
                  <c:v>9629448.09</c:v>
                </c:pt>
                <c:pt idx="26">
                  <c:v>10867434.45</c:v>
                </c:pt>
              </c:numCache>
            </c:numRef>
          </c:val>
          <c:smooth val="1"/>
        </c:ser>
        <c:ser>
          <c:idx val="1"/>
          <c:order val="1"/>
          <c:tx>
            <c:strRef>
              <c:f>[各地市充电桩统计.xls]Sheet5!$C$1</c:f>
              <c:strCache>
                <c:ptCount val="1"/>
                <c:pt idx="0">
                  <c:v>金额</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strRef>
              <c:f>[各地市充电桩统计.xls]Sheet5!$A$2:$A$28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[各地市充电桩统计.xls]Sheet5!$C$2:$C$28</c:f>
              <c:numCache>
                <c:formatCode>General</c:formatCode>
                <c:ptCount val="27"/>
                <c:pt idx="0">
                  <c:v>133833.34</c:v>
                </c:pt>
                <c:pt idx="1">
                  <c:v>122124.27</c:v>
                </c:pt>
                <c:pt idx="2">
                  <c:v>138992.37</c:v>
                </c:pt>
                <c:pt idx="3">
                  <c:v>146603.65</c:v>
                </c:pt>
                <c:pt idx="4">
                  <c:v>279060.54</c:v>
                </c:pt>
                <c:pt idx="5">
                  <c:v>500951.79</c:v>
                </c:pt>
                <c:pt idx="6">
                  <c:v>552076.92</c:v>
                </c:pt>
                <c:pt idx="7">
                  <c:v>513439.51</c:v>
                </c:pt>
                <c:pt idx="8">
                  <c:v>690184.46</c:v>
                </c:pt>
                <c:pt idx="9">
                  <c:v>685589.19</c:v>
                </c:pt>
                <c:pt idx="10">
                  <c:v>757643.92</c:v>
                </c:pt>
                <c:pt idx="11">
                  <c:v>689287.24</c:v>
                </c:pt>
                <c:pt idx="12">
                  <c:v>808107.33</c:v>
                </c:pt>
                <c:pt idx="13">
                  <c:v>939911.05</c:v>
                </c:pt>
                <c:pt idx="14">
                  <c:v>1062694.21</c:v>
                </c:pt>
                <c:pt idx="15">
                  <c:v>1260040.29</c:v>
                </c:pt>
                <c:pt idx="16">
                  <c:v>2015918.23</c:v>
                </c:pt>
                <c:pt idx="17">
                  <c:v>2618607.98</c:v>
                </c:pt>
                <c:pt idx="18">
                  <c:v>3727251.71</c:v>
                </c:pt>
                <c:pt idx="19">
                  <c:v>5540354.64</c:v>
                </c:pt>
                <c:pt idx="20">
                  <c:v>5818377.69</c:v>
                </c:pt>
                <c:pt idx="21">
                  <c:v>5750460.76</c:v>
                </c:pt>
                <c:pt idx="22">
                  <c:v>6544796.97</c:v>
                </c:pt>
                <c:pt idx="23">
                  <c:v>8375468.53</c:v>
                </c:pt>
                <c:pt idx="24">
                  <c:v>9055688.59</c:v>
                </c:pt>
                <c:pt idx="25">
                  <c:v>9142542.52</c:v>
                </c:pt>
                <c:pt idx="26">
                  <c:v>10288202.11</c:v>
                </c:pt>
              </c:numCache>
            </c:numRef>
          </c:val>
          <c:smooth val="0"/>
        </c:ser>
        <c:ser>
          <c:idx val="2"/>
          <c:order val="2"/>
          <c:tx>
            <c:strRef>
              <c:f>[各地市充电桩统计.xls]Sheet5!$D$1</c:f>
              <c:strCache>
                <c:ptCount val="1"/>
                <c:pt idx="0">
                  <c:v>充电次数</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cat>
            <c:strRef>
              <c:f>[各地市充电桩统计.xls]Sheet5!$A$2:$A$28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[各地市充电桩统计.xls]Sheet5!$D$2:$D$28</c:f>
              <c:numCache>
                <c:formatCode>General</c:formatCode>
                <c:ptCount val="27"/>
                <c:pt idx="0">
                  <c:v>18388</c:v>
                </c:pt>
                <c:pt idx="1">
                  <c:v>16631</c:v>
                </c:pt>
                <c:pt idx="2">
                  <c:v>16488</c:v>
                </c:pt>
                <c:pt idx="3">
                  <c:v>16506</c:v>
                </c:pt>
                <c:pt idx="4">
                  <c:v>30791</c:v>
                </c:pt>
                <c:pt idx="5">
                  <c:v>45811</c:v>
                </c:pt>
                <c:pt idx="6">
                  <c:v>49542</c:v>
                </c:pt>
                <c:pt idx="7">
                  <c:v>45040</c:v>
                </c:pt>
                <c:pt idx="8">
                  <c:v>50647</c:v>
                </c:pt>
                <c:pt idx="9">
                  <c:v>53123</c:v>
                </c:pt>
                <c:pt idx="10">
                  <c:v>52014</c:v>
                </c:pt>
                <c:pt idx="11">
                  <c:v>49743</c:v>
                </c:pt>
                <c:pt idx="12">
                  <c:v>60310</c:v>
                </c:pt>
                <c:pt idx="13">
                  <c:v>65019</c:v>
                </c:pt>
                <c:pt idx="14">
                  <c:v>71311</c:v>
                </c:pt>
                <c:pt idx="15">
                  <c:v>80255</c:v>
                </c:pt>
                <c:pt idx="16">
                  <c:v>111824</c:v>
                </c:pt>
                <c:pt idx="17">
                  <c:v>128772</c:v>
                </c:pt>
                <c:pt idx="18">
                  <c:v>154107</c:v>
                </c:pt>
                <c:pt idx="19">
                  <c:v>196949</c:v>
                </c:pt>
                <c:pt idx="20">
                  <c:v>218598</c:v>
                </c:pt>
                <c:pt idx="21">
                  <c:v>241878</c:v>
                </c:pt>
                <c:pt idx="22">
                  <c:v>284679</c:v>
                </c:pt>
                <c:pt idx="23">
                  <c:v>328057</c:v>
                </c:pt>
                <c:pt idx="24">
                  <c:v>357352</c:v>
                </c:pt>
                <c:pt idx="25">
                  <c:v>359865</c:v>
                </c:pt>
                <c:pt idx="26">
                  <c:v>389898</c:v>
                </c:pt>
              </c:numCache>
            </c:numRef>
          </c:val>
          <c:smooth val="1"/>
        </c:ser>
        <c:dLbls>
          <c:showLegendKey val="0"/>
          <c:showVal val="0"/>
          <c:showCatName val="0"/>
          <c:showSerName val="0"/>
          <c:showPercent val="0"/>
          <c:showBubbleSize val="0"/>
        </c:dLbls>
        <c:marker val="1"/>
        <c:smooth val="1"/>
        <c:axId val="148435191"/>
        <c:axId val="831589578"/>
      </c:lineChart>
      <c:catAx>
        <c:axId val="14843519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31589578"/>
        <c:crosses val="autoZero"/>
        <c:auto val="1"/>
        <c:lblAlgn val="ctr"/>
        <c:lblOffset val="100"/>
        <c:noMultiLvlLbl val="0"/>
      </c:catAx>
      <c:valAx>
        <c:axId val="83158957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48435191"/>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chemeClr val="tx1">
                    <a:lumMod val="65000"/>
                    <a:lumOff val="35000"/>
                  </a:schemeClr>
                </a:solidFill>
                <a:latin typeface="+mn-lt"/>
                <a:ea typeface="+mn-ea"/>
                <a:cs typeface="+mn-cs"/>
              </a:defRPr>
            </a:pPr>
            <a:r>
              <a:rPr b="1"/>
              <a:t>排除公交充电设施充电趋势图</a:t>
            </a:r>
            <a:endParaRPr b="1"/>
          </a:p>
        </c:rich>
      </c:tx>
      <c:layout/>
      <c:overlay val="0"/>
      <c:spPr>
        <a:noFill/>
        <a:ln>
          <a:noFill/>
        </a:ln>
        <a:effectLst/>
      </c:spPr>
    </c:title>
    <c:autoTitleDeleted val="0"/>
    <c:plotArea>
      <c:layout>
        <c:manualLayout>
          <c:layoutTarget val="inner"/>
          <c:xMode val="edge"/>
          <c:yMode val="edge"/>
          <c:x val="0.0971973487488853"/>
          <c:y val="0.127910358516017"/>
          <c:w val="0.899408602150538"/>
          <c:h val="0.647384407694904"/>
        </c:manualLayout>
      </c:layout>
      <c:lineChart>
        <c:grouping val="standard"/>
        <c:varyColors val="0"/>
        <c:ser>
          <c:idx val="0"/>
          <c:order val="0"/>
          <c:tx>
            <c:strRef>
              <c:f>[各地市充电桩统计.xls]Sheet5!$H$1</c:f>
              <c:strCache>
                <c:ptCount val="1"/>
                <c:pt idx="0">
                  <c:v>电量</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strRef>
              <c:f>[各地市充电桩统计.xls]Sheet5!$G$2:$G$28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[各地市充电桩统计.xls]Sheet5!$H$2:$H$28</c:f>
              <c:numCache>
                <c:formatCode>General</c:formatCode>
                <c:ptCount val="27"/>
                <c:pt idx="0">
                  <c:v>2955.87</c:v>
                </c:pt>
                <c:pt idx="1">
                  <c:v>7255.08</c:v>
                </c:pt>
                <c:pt idx="2">
                  <c:v>37971.74</c:v>
                </c:pt>
                <c:pt idx="3">
                  <c:v>75261.98</c:v>
                </c:pt>
                <c:pt idx="4">
                  <c:v>116393.16</c:v>
                </c:pt>
                <c:pt idx="5">
                  <c:v>195431.21</c:v>
                </c:pt>
                <c:pt idx="6">
                  <c:v>194767.01</c:v>
                </c:pt>
                <c:pt idx="7">
                  <c:v>194335.56</c:v>
                </c:pt>
                <c:pt idx="8">
                  <c:v>198935.88</c:v>
                </c:pt>
                <c:pt idx="9">
                  <c:v>205688.04</c:v>
                </c:pt>
                <c:pt idx="10">
                  <c:v>168825.28</c:v>
                </c:pt>
                <c:pt idx="11">
                  <c:v>184895.64</c:v>
                </c:pt>
                <c:pt idx="12">
                  <c:v>239568.36</c:v>
                </c:pt>
                <c:pt idx="13">
                  <c:v>369465.18</c:v>
                </c:pt>
                <c:pt idx="14">
                  <c:v>400806.14</c:v>
                </c:pt>
                <c:pt idx="15">
                  <c:v>548488.19</c:v>
                </c:pt>
                <c:pt idx="16">
                  <c:v>747812.07</c:v>
                </c:pt>
                <c:pt idx="17">
                  <c:v>913441.94</c:v>
                </c:pt>
                <c:pt idx="18">
                  <c:v>1208373.45</c:v>
                </c:pt>
                <c:pt idx="19">
                  <c:v>1484135.66</c:v>
                </c:pt>
                <c:pt idx="20">
                  <c:v>1594120.23</c:v>
                </c:pt>
                <c:pt idx="21">
                  <c:v>1868830.54</c:v>
                </c:pt>
                <c:pt idx="22">
                  <c:v>1868379.19</c:v>
                </c:pt>
                <c:pt idx="23">
                  <c:v>2017641.4</c:v>
                </c:pt>
                <c:pt idx="24">
                  <c:v>2208288.77</c:v>
                </c:pt>
                <c:pt idx="25">
                  <c:v>2859110.12</c:v>
                </c:pt>
                <c:pt idx="26">
                  <c:v>2709912.05</c:v>
                </c:pt>
              </c:numCache>
            </c:numRef>
          </c:val>
          <c:smooth val="0"/>
        </c:ser>
        <c:ser>
          <c:idx val="1"/>
          <c:order val="1"/>
          <c:tx>
            <c:strRef>
              <c:f>[各地市充电桩统计.xls]Sheet5!$I$1</c:f>
              <c:strCache>
                <c:ptCount val="1"/>
                <c:pt idx="0">
                  <c:v>金额</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strRef>
              <c:f>[各地市充电桩统计.xls]Sheet5!$G$2:$G$28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[各地市充电桩统计.xls]Sheet5!$I$2:$I$28</c:f>
              <c:numCache>
                <c:formatCode>General</c:formatCode>
                <c:ptCount val="27"/>
                <c:pt idx="0">
                  <c:v>3448.3</c:v>
                </c:pt>
                <c:pt idx="1">
                  <c:v>5833.77</c:v>
                </c:pt>
                <c:pt idx="2">
                  <c:v>27837.97</c:v>
                </c:pt>
                <c:pt idx="3">
                  <c:v>55878.74</c:v>
                </c:pt>
                <c:pt idx="4">
                  <c:v>90360.34</c:v>
                </c:pt>
                <c:pt idx="5">
                  <c:v>161009.42</c:v>
                </c:pt>
                <c:pt idx="6">
                  <c:v>170066.16</c:v>
                </c:pt>
                <c:pt idx="7">
                  <c:v>179111.12</c:v>
                </c:pt>
                <c:pt idx="8">
                  <c:v>188267.13</c:v>
                </c:pt>
                <c:pt idx="9">
                  <c:v>199720.7</c:v>
                </c:pt>
                <c:pt idx="10">
                  <c:v>175613.62</c:v>
                </c:pt>
                <c:pt idx="11">
                  <c:v>194772.41</c:v>
                </c:pt>
                <c:pt idx="12">
                  <c:v>245895.11</c:v>
                </c:pt>
                <c:pt idx="13">
                  <c:v>388396.6</c:v>
                </c:pt>
                <c:pt idx="14">
                  <c:v>426594.84</c:v>
                </c:pt>
                <c:pt idx="15">
                  <c:v>581512.57</c:v>
                </c:pt>
                <c:pt idx="16">
                  <c:v>790586.8</c:v>
                </c:pt>
                <c:pt idx="17">
                  <c:v>966082.88</c:v>
                </c:pt>
                <c:pt idx="18">
                  <c:v>1258686.75</c:v>
                </c:pt>
                <c:pt idx="19">
                  <c:v>1568974.99</c:v>
                </c:pt>
                <c:pt idx="20">
                  <c:v>1634663.73</c:v>
                </c:pt>
                <c:pt idx="21">
                  <c:v>1816644.57</c:v>
                </c:pt>
                <c:pt idx="22">
                  <c:v>2074113.61</c:v>
                </c:pt>
                <c:pt idx="23">
                  <c:v>2402253.85</c:v>
                </c:pt>
                <c:pt idx="24">
                  <c:v>2589116.23</c:v>
                </c:pt>
                <c:pt idx="25">
                  <c:v>3243308.37</c:v>
                </c:pt>
                <c:pt idx="26">
                  <c:v>3241470.09</c:v>
                </c:pt>
              </c:numCache>
            </c:numRef>
          </c:val>
          <c:smooth val="0"/>
        </c:ser>
        <c:ser>
          <c:idx val="2"/>
          <c:order val="2"/>
          <c:tx>
            <c:strRef>
              <c:f>[各地市充电桩统计.xls]Sheet5!$J$1</c:f>
              <c:strCache>
                <c:ptCount val="1"/>
                <c:pt idx="0">
                  <c:v>充电次数</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cat>
            <c:strRef>
              <c:f>[各地市充电桩统计.xls]Sheet5!$G$2:$G$28</c:f>
              <c:strCache>
                <c:ptCount val="27"/>
                <c:pt idx="0" c:formatCode="@">
                  <c:v>2017-01</c:v>
                </c:pt>
                <c:pt idx="1" c:formatCode="@">
                  <c:v>2017-02</c:v>
                </c:pt>
                <c:pt idx="2" c:formatCode="@">
                  <c:v>2017-03</c:v>
                </c:pt>
                <c:pt idx="3" c:formatCode="@">
                  <c:v>2017-04</c:v>
                </c:pt>
                <c:pt idx="4" c:formatCode="@">
                  <c:v>2017-05</c:v>
                </c:pt>
                <c:pt idx="5" c:formatCode="@">
                  <c:v>2017-06</c:v>
                </c:pt>
                <c:pt idx="6" c:formatCode="@">
                  <c:v>2017-07</c:v>
                </c:pt>
                <c:pt idx="7" c:formatCode="@">
                  <c:v>2017-08</c:v>
                </c:pt>
                <c:pt idx="8" c:formatCode="@">
                  <c:v>2017-09</c:v>
                </c:pt>
                <c:pt idx="9" c:formatCode="@">
                  <c:v>2017-10</c:v>
                </c:pt>
                <c:pt idx="10" c:formatCode="@">
                  <c:v>2017-11</c:v>
                </c:pt>
                <c:pt idx="11" c:formatCode="@">
                  <c:v>2017-12</c:v>
                </c:pt>
                <c:pt idx="12" c:formatCode="@">
                  <c:v>2018-01</c:v>
                </c:pt>
                <c:pt idx="13" c:formatCode="@">
                  <c:v>2018-02</c:v>
                </c:pt>
                <c:pt idx="14" c:formatCode="@">
                  <c:v>2018-03</c:v>
                </c:pt>
                <c:pt idx="15" c:formatCode="@">
                  <c:v>2018-04</c:v>
                </c:pt>
                <c:pt idx="16" c:formatCode="@">
                  <c:v>2018-05</c:v>
                </c:pt>
                <c:pt idx="17" c:formatCode="@">
                  <c:v>2018-06</c:v>
                </c:pt>
                <c:pt idx="18" c:formatCode="@">
                  <c:v>2018-07</c:v>
                </c:pt>
                <c:pt idx="19" c:formatCode="@">
                  <c:v>2018-08</c:v>
                </c:pt>
                <c:pt idx="20" c:formatCode="@">
                  <c:v>2018-09</c:v>
                </c:pt>
                <c:pt idx="21" c:formatCode="@">
                  <c:v>2018-10</c:v>
                </c:pt>
                <c:pt idx="22" c:formatCode="@">
                  <c:v>2018-11</c:v>
                </c:pt>
                <c:pt idx="23" c:formatCode="@">
                  <c:v>2018-12</c:v>
                </c:pt>
                <c:pt idx="24" c:formatCode="@">
                  <c:v>2019-01</c:v>
                </c:pt>
                <c:pt idx="25" c:formatCode="@">
                  <c:v>2019-02</c:v>
                </c:pt>
                <c:pt idx="26" c:formatCode="@">
                  <c:v>2019-03</c:v>
                </c:pt>
              </c:strCache>
            </c:strRef>
          </c:cat>
          <c:val>
            <c:numRef>
              <c:f>[各地市充电桩统计.xls]Sheet5!$J$2:$J$28</c:f>
              <c:numCache>
                <c:formatCode>General</c:formatCode>
                <c:ptCount val="27"/>
                <c:pt idx="0">
                  <c:v>457</c:v>
                </c:pt>
                <c:pt idx="1">
                  <c:v>1491</c:v>
                </c:pt>
                <c:pt idx="2">
                  <c:v>3968</c:v>
                </c:pt>
                <c:pt idx="3">
                  <c:v>7045</c:v>
                </c:pt>
                <c:pt idx="4">
                  <c:v>9692</c:v>
                </c:pt>
                <c:pt idx="5">
                  <c:v>12813</c:v>
                </c:pt>
                <c:pt idx="6">
                  <c:v>12761</c:v>
                </c:pt>
                <c:pt idx="7">
                  <c:v>12256</c:v>
                </c:pt>
                <c:pt idx="8">
                  <c:v>12761</c:v>
                </c:pt>
                <c:pt idx="9">
                  <c:v>13874</c:v>
                </c:pt>
                <c:pt idx="10">
                  <c:v>12039</c:v>
                </c:pt>
                <c:pt idx="11">
                  <c:v>13283</c:v>
                </c:pt>
                <c:pt idx="12">
                  <c:v>18876</c:v>
                </c:pt>
                <c:pt idx="13">
                  <c:v>25381</c:v>
                </c:pt>
                <c:pt idx="14">
                  <c:v>27461</c:v>
                </c:pt>
                <c:pt idx="15">
                  <c:v>36360</c:v>
                </c:pt>
                <c:pt idx="16">
                  <c:v>46656</c:v>
                </c:pt>
                <c:pt idx="17">
                  <c:v>53424</c:v>
                </c:pt>
                <c:pt idx="18">
                  <c:v>66982</c:v>
                </c:pt>
                <c:pt idx="19">
                  <c:v>78763</c:v>
                </c:pt>
                <c:pt idx="20">
                  <c:v>83324</c:v>
                </c:pt>
                <c:pt idx="21">
                  <c:v>96836</c:v>
                </c:pt>
                <c:pt idx="22">
                  <c:v>98213</c:v>
                </c:pt>
                <c:pt idx="23">
                  <c:v>107815</c:v>
                </c:pt>
                <c:pt idx="24">
                  <c:v>117329</c:v>
                </c:pt>
                <c:pt idx="25">
                  <c:v>147239</c:v>
                </c:pt>
                <c:pt idx="26">
                  <c:v>142428</c:v>
                </c:pt>
              </c:numCache>
            </c:numRef>
          </c:val>
          <c:smooth val="0"/>
        </c:ser>
        <c:dLbls>
          <c:showLegendKey val="0"/>
          <c:showVal val="0"/>
          <c:showCatName val="0"/>
          <c:showSerName val="0"/>
          <c:showPercent val="0"/>
          <c:showBubbleSize val="0"/>
        </c:dLbls>
        <c:marker val="1"/>
        <c:smooth val="0"/>
        <c:axId val="183125552"/>
        <c:axId val="537121913"/>
      </c:lineChart>
      <c:catAx>
        <c:axId val="183125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537121913"/>
        <c:crosses val="autoZero"/>
        <c:auto val="1"/>
        <c:lblAlgn val="ctr"/>
        <c:lblOffset val="100"/>
        <c:noMultiLvlLbl val="0"/>
      </c:catAx>
      <c:valAx>
        <c:axId val="53712191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83125552"/>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chemeClr val="tx1">
                    <a:lumMod val="65000"/>
                    <a:lumOff val="35000"/>
                  </a:schemeClr>
                </a:solidFill>
                <a:latin typeface="+mn-lt"/>
                <a:ea typeface="+mn-ea"/>
                <a:cs typeface="+mn-cs"/>
              </a:defRPr>
            </a:pPr>
            <a:r>
              <a:rPr sz="1600" b="1"/>
              <a:t>交直流充电桩充电行为</a:t>
            </a:r>
            <a:endParaRPr sz="1600" b="1"/>
          </a:p>
        </c:rich>
      </c:tx>
      <c:layout/>
      <c:overlay val="0"/>
      <c:spPr>
        <a:noFill/>
        <a:ln>
          <a:noFill/>
        </a:ln>
        <a:effectLst/>
      </c:spPr>
    </c:title>
    <c:autoTitleDeleted val="0"/>
    <c:plotArea>
      <c:layout/>
      <c:lineChart>
        <c:grouping val="standard"/>
        <c:varyColors val="0"/>
        <c:ser>
          <c:idx val="0"/>
          <c:order val="0"/>
          <c:tx>
            <c:strRef>
              <c:f>[各地市充电桩统计.xls]充电行为!$B$3</c:f>
              <c:strCache>
                <c:ptCount val="1"/>
                <c:pt idx="0">
                  <c:v>交流桩</c:v>
                </c:pt>
              </c:strCache>
            </c:strRef>
          </c:tx>
          <c:spPr>
            <a:ln w="28575" cap="rnd">
              <a:solidFill>
                <a:schemeClr val="accent1"/>
              </a:solidFill>
              <a:round/>
            </a:ln>
            <a:effectLst/>
          </c:spPr>
          <c:marker>
            <c:symbol val="none"/>
          </c:marker>
          <c:dLbls>
            <c:delete val="1"/>
          </c:dLbls>
          <c:cat>
            <c:numRef>
              <c:f>[各地市充电桩统计.xls]充电行为!$A$4:$A$99</c:f>
              <c:numCache>
                <c:formatCode>h:mm</c:formatCode>
                <c:ptCount val="96"/>
                <c:pt idx="0" c:formatCode="h:mm">
                  <c:v>0</c:v>
                </c:pt>
                <c:pt idx="1" c:formatCode="h:mm">
                  <c:v>0.0104166666666667</c:v>
                </c:pt>
                <c:pt idx="2" c:formatCode="h:mm">
                  <c:v>0.0208333333333333</c:v>
                </c:pt>
                <c:pt idx="3" c:formatCode="h:mm">
                  <c:v>0.03125</c:v>
                </c:pt>
                <c:pt idx="4" c:formatCode="h:mm">
                  <c:v>0.0416666666666667</c:v>
                </c:pt>
                <c:pt idx="5" c:formatCode="h:mm">
                  <c:v>0.0520833333333333</c:v>
                </c:pt>
                <c:pt idx="6" c:formatCode="h:mm">
                  <c:v>0.0625</c:v>
                </c:pt>
                <c:pt idx="7" c:formatCode="h:mm">
                  <c:v>0.0729166666666667</c:v>
                </c:pt>
                <c:pt idx="8" c:formatCode="h:mm">
                  <c:v>0.0833333333333333</c:v>
                </c:pt>
                <c:pt idx="9" c:formatCode="h:mm">
                  <c:v>0.09375</c:v>
                </c:pt>
                <c:pt idx="10" c:formatCode="h:mm">
                  <c:v>0.104166666666667</c:v>
                </c:pt>
                <c:pt idx="11" c:formatCode="h:mm">
                  <c:v>0.114583333333333</c:v>
                </c:pt>
                <c:pt idx="12" c:formatCode="h:mm">
                  <c:v>0.125</c:v>
                </c:pt>
                <c:pt idx="13" c:formatCode="h:mm">
                  <c:v>0.135416666666667</c:v>
                </c:pt>
                <c:pt idx="14" c:formatCode="h:mm">
                  <c:v>0.145833333333333</c:v>
                </c:pt>
                <c:pt idx="15" c:formatCode="h:mm">
                  <c:v>0.15625</c:v>
                </c:pt>
                <c:pt idx="16" c:formatCode="h:mm">
                  <c:v>0.166666666666667</c:v>
                </c:pt>
                <c:pt idx="17" c:formatCode="h:mm">
                  <c:v>0.177083333333333</c:v>
                </c:pt>
                <c:pt idx="18" c:formatCode="h:mm">
                  <c:v>0.1875</c:v>
                </c:pt>
                <c:pt idx="19" c:formatCode="h:mm">
                  <c:v>0.197916666666667</c:v>
                </c:pt>
                <c:pt idx="20" c:formatCode="h:mm">
                  <c:v>0.208333333333333</c:v>
                </c:pt>
                <c:pt idx="21" c:formatCode="h:mm">
                  <c:v>0.21875</c:v>
                </c:pt>
                <c:pt idx="22" c:formatCode="h:mm">
                  <c:v>0.229166666666667</c:v>
                </c:pt>
                <c:pt idx="23" c:formatCode="h:mm">
                  <c:v>0.239583333333333</c:v>
                </c:pt>
                <c:pt idx="24" c:formatCode="h:mm">
                  <c:v>0.25</c:v>
                </c:pt>
                <c:pt idx="25" c:formatCode="h:mm">
                  <c:v>0.260416666666667</c:v>
                </c:pt>
                <c:pt idx="26" c:formatCode="h:mm">
                  <c:v>0.270833333333333</c:v>
                </c:pt>
                <c:pt idx="27" c:formatCode="h:mm">
                  <c:v>0.28125</c:v>
                </c:pt>
                <c:pt idx="28" c:formatCode="h:mm">
                  <c:v>0.291666666666667</c:v>
                </c:pt>
                <c:pt idx="29" c:formatCode="h:mm">
                  <c:v>0.302083333333333</c:v>
                </c:pt>
                <c:pt idx="30" c:formatCode="h:mm">
                  <c:v>0.3125</c:v>
                </c:pt>
                <c:pt idx="31" c:formatCode="h:mm">
                  <c:v>0.322916666666667</c:v>
                </c:pt>
                <c:pt idx="32" c:formatCode="h:mm">
                  <c:v>0.333333333333333</c:v>
                </c:pt>
                <c:pt idx="33" c:formatCode="h:mm">
                  <c:v>0.34375</c:v>
                </c:pt>
                <c:pt idx="34" c:formatCode="h:mm">
                  <c:v>0.354166666666667</c:v>
                </c:pt>
                <c:pt idx="35" c:formatCode="h:mm">
                  <c:v>0.364583333333333</c:v>
                </c:pt>
                <c:pt idx="36" c:formatCode="h:mm">
                  <c:v>0.375</c:v>
                </c:pt>
                <c:pt idx="37" c:formatCode="h:mm">
                  <c:v>0.385416666666667</c:v>
                </c:pt>
                <c:pt idx="38" c:formatCode="h:mm">
                  <c:v>0.395833333333333</c:v>
                </c:pt>
                <c:pt idx="39" c:formatCode="h:mm">
                  <c:v>0.40625</c:v>
                </c:pt>
                <c:pt idx="40" c:formatCode="h:mm">
                  <c:v>0.416666666666667</c:v>
                </c:pt>
                <c:pt idx="41" c:formatCode="h:mm">
                  <c:v>0.427083333333333</c:v>
                </c:pt>
                <c:pt idx="42" c:formatCode="h:mm">
                  <c:v>0.4375</c:v>
                </c:pt>
                <c:pt idx="43" c:formatCode="h:mm">
                  <c:v>0.447916666666667</c:v>
                </c:pt>
                <c:pt idx="44" c:formatCode="h:mm">
                  <c:v>0.458333333333333</c:v>
                </c:pt>
                <c:pt idx="45" c:formatCode="h:mm">
                  <c:v>0.46875</c:v>
                </c:pt>
                <c:pt idx="46" c:formatCode="h:mm">
                  <c:v>0.479166666666667</c:v>
                </c:pt>
                <c:pt idx="47" c:formatCode="h:mm">
                  <c:v>0.489583333333333</c:v>
                </c:pt>
                <c:pt idx="48" c:formatCode="h:mm">
                  <c:v>0.5</c:v>
                </c:pt>
                <c:pt idx="49" c:formatCode="h:mm">
                  <c:v>0.510416666666667</c:v>
                </c:pt>
                <c:pt idx="50" c:formatCode="h:mm">
                  <c:v>0.520833333333333</c:v>
                </c:pt>
                <c:pt idx="51" c:formatCode="h:mm">
                  <c:v>0.53125</c:v>
                </c:pt>
                <c:pt idx="52" c:formatCode="h:mm">
                  <c:v>0.541666666666667</c:v>
                </c:pt>
                <c:pt idx="53" c:formatCode="h:mm">
                  <c:v>0.552083333333333</c:v>
                </c:pt>
                <c:pt idx="54" c:formatCode="h:mm">
                  <c:v>0.5625</c:v>
                </c:pt>
                <c:pt idx="55" c:formatCode="h:mm">
                  <c:v>0.572916666666667</c:v>
                </c:pt>
                <c:pt idx="56" c:formatCode="h:mm">
                  <c:v>0.583333333333333</c:v>
                </c:pt>
                <c:pt idx="57" c:formatCode="h:mm">
                  <c:v>0.59375</c:v>
                </c:pt>
                <c:pt idx="58" c:formatCode="h:mm">
                  <c:v>0.604166666666667</c:v>
                </c:pt>
                <c:pt idx="59" c:formatCode="h:mm">
                  <c:v>0.614583333333333</c:v>
                </c:pt>
                <c:pt idx="60" c:formatCode="h:mm">
                  <c:v>0.625</c:v>
                </c:pt>
                <c:pt idx="61" c:formatCode="h:mm">
                  <c:v>0.635416666666667</c:v>
                </c:pt>
                <c:pt idx="62" c:formatCode="h:mm">
                  <c:v>0.645833333333333</c:v>
                </c:pt>
                <c:pt idx="63" c:formatCode="h:mm">
                  <c:v>0.65625</c:v>
                </c:pt>
                <c:pt idx="64" c:formatCode="h:mm">
                  <c:v>0.666666666666667</c:v>
                </c:pt>
                <c:pt idx="65" c:formatCode="h:mm">
                  <c:v>0.677083333333333</c:v>
                </c:pt>
                <c:pt idx="66" c:formatCode="h:mm">
                  <c:v>0.6875</c:v>
                </c:pt>
                <c:pt idx="67" c:formatCode="h:mm">
                  <c:v>0.697916666666667</c:v>
                </c:pt>
                <c:pt idx="68" c:formatCode="h:mm">
                  <c:v>0.708333333333333</c:v>
                </c:pt>
                <c:pt idx="69" c:formatCode="h:mm">
                  <c:v>0.71875</c:v>
                </c:pt>
                <c:pt idx="70" c:formatCode="h:mm">
                  <c:v>0.729166666666667</c:v>
                </c:pt>
                <c:pt idx="71" c:formatCode="h:mm">
                  <c:v>0.739583333333333</c:v>
                </c:pt>
                <c:pt idx="72" c:formatCode="h:mm">
                  <c:v>0.75</c:v>
                </c:pt>
                <c:pt idx="73" c:formatCode="h:mm">
                  <c:v>0.760416666666667</c:v>
                </c:pt>
                <c:pt idx="74" c:formatCode="h:mm">
                  <c:v>0.770833333333333</c:v>
                </c:pt>
                <c:pt idx="75" c:formatCode="h:mm">
                  <c:v>0.78125</c:v>
                </c:pt>
                <c:pt idx="76" c:formatCode="h:mm">
                  <c:v>0.791666666666667</c:v>
                </c:pt>
                <c:pt idx="77" c:formatCode="h:mm">
                  <c:v>0.802083333333333</c:v>
                </c:pt>
                <c:pt idx="78" c:formatCode="h:mm">
                  <c:v>0.8125</c:v>
                </c:pt>
                <c:pt idx="79" c:formatCode="h:mm">
                  <c:v>0.822916666666667</c:v>
                </c:pt>
                <c:pt idx="80" c:formatCode="h:mm">
                  <c:v>0.833333333333333</c:v>
                </c:pt>
                <c:pt idx="81" c:formatCode="h:mm">
                  <c:v>0.84375</c:v>
                </c:pt>
                <c:pt idx="82" c:formatCode="h:mm">
                  <c:v>0.854166666666667</c:v>
                </c:pt>
                <c:pt idx="83" c:formatCode="h:mm">
                  <c:v>0.864583333333333</c:v>
                </c:pt>
                <c:pt idx="84" c:formatCode="h:mm">
                  <c:v>0.875</c:v>
                </c:pt>
                <c:pt idx="85" c:formatCode="h:mm">
                  <c:v>0.885416666666667</c:v>
                </c:pt>
                <c:pt idx="86" c:formatCode="h:mm">
                  <c:v>0.895833333333333</c:v>
                </c:pt>
                <c:pt idx="87" c:formatCode="h:mm">
                  <c:v>0.90625</c:v>
                </c:pt>
                <c:pt idx="88" c:formatCode="h:mm">
                  <c:v>0.916666666666667</c:v>
                </c:pt>
                <c:pt idx="89" c:formatCode="h:mm">
                  <c:v>0.927083333333333</c:v>
                </c:pt>
                <c:pt idx="90" c:formatCode="h:mm">
                  <c:v>0.9375</c:v>
                </c:pt>
                <c:pt idx="91" c:formatCode="h:mm">
                  <c:v>0.947916666666667</c:v>
                </c:pt>
                <c:pt idx="92" c:formatCode="h:mm">
                  <c:v>0.958333333333333</c:v>
                </c:pt>
                <c:pt idx="93" c:formatCode="h:mm">
                  <c:v>0.96875</c:v>
                </c:pt>
                <c:pt idx="94" c:formatCode="h:mm">
                  <c:v>0.979166666666667</c:v>
                </c:pt>
                <c:pt idx="95" c:formatCode="h:mm">
                  <c:v>0.989583333333333</c:v>
                </c:pt>
              </c:numCache>
            </c:numRef>
          </c:cat>
          <c:val>
            <c:numRef>
              <c:f>[各地市充电桩统计.xls]充电行为!$B$4:$B$99</c:f>
              <c:numCache>
                <c:formatCode>General</c:formatCode>
                <c:ptCount val="96"/>
                <c:pt idx="0">
                  <c:v>78123</c:v>
                </c:pt>
                <c:pt idx="1">
                  <c:v>78196</c:v>
                </c:pt>
                <c:pt idx="2">
                  <c:v>78372</c:v>
                </c:pt>
                <c:pt idx="3">
                  <c:v>78215</c:v>
                </c:pt>
                <c:pt idx="4">
                  <c:v>77972</c:v>
                </c:pt>
                <c:pt idx="5">
                  <c:v>77683</c:v>
                </c:pt>
                <c:pt idx="6">
                  <c:v>77397</c:v>
                </c:pt>
                <c:pt idx="7">
                  <c:v>76965</c:v>
                </c:pt>
                <c:pt idx="8">
                  <c:v>76400</c:v>
                </c:pt>
                <c:pt idx="9">
                  <c:v>75731</c:v>
                </c:pt>
                <c:pt idx="10">
                  <c:v>75151</c:v>
                </c:pt>
                <c:pt idx="11">
                  <c:v>74534</c:v>
                </c:pt>
                <c:pt idx="12">
                  <c:v>73858</c:v>
                </c:pt>
                <c:pt idx="13">
                  <c:v>73272</c:v>
                </c:pt>
                <c:pt idx="14">
                  <c:v>72591</c:v>
                </c:pt>
                <c:pt idx="15">
                  <c:v>71920</c:v>
                </c:pt>
                <c:pt idx="16">
                  <c:v>71240</c:v>
                </c:pt>
                <c:pt idx="17">
                  <c:v>70589</c:v>
                </c:pt>
                <c:pt idx="18">
                  <c:v>70000</c:v>
                </c:pt>
                <c:pt idx="19">
                  <c:v>69384</c:v>
                </c:pt>
                <c:pt idx="20">
                  <c:v>68808</c:v>
                </c:pt>
                <c:pt idx="21">
                  <c:v>68245</c:v>
                </c:pt>
                <c:pt idx="22">
                  <c:v>67666</c:v>
                </c:pt>
                <c:pt idx="23">
                  <c:v>67144</c:v>
                </c:pt>
                <c:pt idx="24">
                  <c:v>66597</c:v>
                </c:pt>
                <c:pt idx="25">
                  <c:v>65932</c:v>
                </c:pt>
                <c:pt idx="26">
                  <c:v>65005</c:v>
                </c:pt>
                <c:pt idx="27">
                  <c:v>63960</c:v>
                </c:pt>
                <c:pt idx="28">
                  <c:v>62948</c:v>
                </c:pt>
                <c:pt idx="29">
                  <c:v>61690</c:v>
                </c:pt>
                <c:pt idx="30">
                  <c:v>60906</c:v>
                </c:pt>
                <c:pt idx="31">
                  <c:v>60307</c:v>
                </c:pt>
                <c:pt idx="32">
                  <c:v>60125</c:v>
                </c:pt>
                <c:pt idx="33">
                  <c:v>60366</c:v>
                </c:pt>
                <c:pt idx="34">
                  <c:v>60736</c:v>
                </c:pt>
                <c:pt idx="35">
                  <c:v>61160</c:v>
                </c:pt>
                <c:pt idx="36">
                  <c:v>61388</c:v>
                </c:pt>
                <c:pt idx="37">
                  <c:v>61471</c:v>
                </c:pt>
                <c:pt idx="38">
                  <c:v>61699</c:v>
                </c:pt>
                <c:pt idx="39">
                  <c:v>62052</c:v>
                </c:pt>
                <c:pt idx="40">
                  <c:v>62297</c:v>
                </c:pt>
                <c:pt idx="41">
                  <c:v>62613</c:v>
                </c:pt>
                <c:pt idx="42">
                  <c:v>62976</c:v>
                </c:pt>
                <c:pt idx="43">
                  <c:v>63302</c:v>
                </c:pt>
                <c:pt idx="44">
                  <c:v>63590</c:v>
                </c:pt>
                <c:pt idx="45">
                  <c:v>64259</c:v>
                </c:pt>
                <c:pt idx="46">
                  <c:v>64788</c:v>
                </c:pt>
                <c:pt idx="47">
                  <c:v>65039</c:v>
                </c:pt>
                <c:pt idx="48">
                  <c:v>65196</c:v>
                </c:pt>
                <c:pt idx="49">
                  <c:v>65570</c:v>
                </c:pt>
                <c:pt idx="50">
                  <c:v>66120</c:v>
                </c:pt>
                <c:pt idx="51">
                  <c:v>66430</c:v>
                </c:pt>
                <c:pt idx="52">
                  <c:v>66758</c:v>
                </c:pt>
                <c:pt idx="53">
                  <c:v>66961</c:v>
                </c:pt>
                <c:pt idx="54">
                  <c:v>67015</c:v>
                </c:pt>
                <c:pt idx="55">
                  <c:v>66869</c:v>
                </c:pt>
                <c:pt idx="56">
                  <c:v>66606</c:v>
                </c:pt>
                <c:pt idx="57">
                  <c:v>66297</c:v>
                </c:pt>
                <c:pt idx="58">
                  <c:v>66206</c:v>
                </c:pt>
                <c:pt idx="59">
                  <c:v>66203</c:v>
                </c:pt>
                <c:pt idx="60">
                  <c:v>65947</c:v>
                </c:pt>
                <c:pt idx="61">
                  <c:v>65640</c:v>
                </c:pt>
                <c:pt idx="62">
                  <c:v>65410</c:v>
                </c:pt>
                <c:pt idx="63">
                  <c:v>65158</c:v>
                </c:pt>
                <c:pt idx="64">
                  <c:v>64881</c:v>
                </c:pt>
                <c:pt idx="65">
                  <c:v>64535</c:v>
                </c:pt>
                <c:pt idx="66">
                  <c:v>64380</c:v>
                </c:pt>
                <c:pt idx="67">
                  <c:v>64010</c:v>
                </c:pt>
                <c:pt idx="68">
                  <c:v>63963</c:v>
                </c:pt>
                <c:pt idx="69">
                  <c:v>64064</c:v>
                </c:pt>
                <c:pt idx="70">
                  <c:v>63866</c:v>
                </c:pt>
                <c:pt idx="71">
                  <c:v>63524</c:v>
                </c:pt>
                <c:pt idx="72">
                  <c:v>63371</c:v>
                </c:pt>
                <c:pt idx="73">
                  <c:v>63413</c:v>
                </c:pt>
                <c:pt idx="74">
                  <c:v>63580</c:v>
                </c:pt>
                <c:pt idx="75">
                  <c:v>63753</c:v>
                </c:pt>
                <c:pt idx="76">
                  <c:v>63793</c:v>
                </c:pt>
                <c:pt idx="77">
                  <c:v>63711</c:v>
                </c:pt>
                <c:pt idx="78">
                  <c:v>63441</c:v>
                </c:pt>
                <c:pt idx="79">
                  <c:v>63341</c:v>
                </c:pt>
                <c:pt idx="80">
                  <c:v>63235</c:v>
                </c:pt>
                <c:pt idx="81">
                  <c:v>63214</c:v>
                </c:pt>
                <c:pt idx="82">
                  <c:v>63168</c:v>
                </c:pt>
                <c:pt idx="83">
                  <c:v>63115</c:v>
                </c:pt>
                <c:pt idx="84">
                  <c:v>62992</c:v>
                </c:pt>
                <c:pt idx="85">
                  <c:v>62735</c:v>
                </c:pt>
                <c:pt idx="86">
                  <c:v>62324</c:v>
                </c:pt>
                <c:pt idx="87">
                  <c:v>62041</c:v>
                </c:pt>
                <c:pt idx="88">
                  <c:v>61777</c:v>
                </c:pt>
                <c:pt idx="89">
                  <c:v>61517</c:v>
                </c:pt>
                <c:pt idx="90">
                  <c:v>61221</c:v>
                </c:pt>
                <c:pt idx="91">
                  <c:v>60846</c:v>
                </c:pt>
                <c:pt idx="92">
                  <c:v>60699</c:v>
                </c:pt>
                <c:pt idx="93">
                  <c:v>60423</c:v>
                </c:pt>
                <c:pt idx="94">
                  <c:v>60048</c:v>
                </c:pt>
                <c:pt idx="95">
                  <c:v>59729</c:v>
                </c:pt>
              </c:numCache>
            </c:numRef>
          </c:val>
          <c:smooth val="0"/>
        </c:ser>
        <c:ser>
          <c:idx val="1"/>
          <c:order val="1"/>
          <c:tx>
            <c:strRef>
              <c:f>[各地市充电桩统计.xls]充电行为!$C$3</c:f>
              <c:strCache>
                <c:ptCount val="1"/>
                <c:pt idx="0">
                  <c:v>直流桩</c:v>
                </c:pt>
              </c:strCache>
            </c:strRef>
          </c:tx>
          <c:spPr>
            <a:ln w="28575" cap="rnd">
              <a:solidFill>
                <a:schemeClr val="accent2"/>
              </a:solidFill>
              <a:round/>
            </a:ln>
            <a:effectLst/>
          </c:spPr>
          <c:marker>
            <c:symbol val="none"/>
          </c:marker>
          <c:dLbls>
            <c:delete val="1"/>
          </c:dLbls>
          <c:cat>
            <c:numRef>
              <c:f>[各地市充电桩统计.xls]充电行为!$A$4:$A$99</c:f>
              <c:numCache>
                <c:formatCode>h:mm</c:formatCode>
                <c:ptCount val="96"/>
                <c:pt idx="0" c:formatCode="h:mm">
                  <c:v>0</c:v>
                </c:pt>
                <c:pt idx="1" c:formatCode="h:mm">
                  <c:v>0.0104166666666667</c:v>
                </c:pt>
                <c:pt idx="2" c:formatCode="h:mm">
                  <c:v>0.0208333333333333</c:v>
                </c:pt>
                <c:pt idx="3" c:formatCode="h:mm">
                  <c:v>0.03125</c:v>
                </c:pt>
                <c:pt idx="4" c:formatCode="h:mm">
                  <c:v>0.0416666666666667</c:v>
                </c:pt>
                <c:pt idx="5" c:formatCode="h:mm">
                  <c:v>0.0520833333333333</c:v>
                </c:pt>
                <c:pt idx="6" c:formatCode="h:mm">
                  <c:v>0.0625</c:v>
                </c:pt>
                <c:pt idx="7" c:formatCode="h:mm">
                  <c:v>0.0729166666666667</c:v>
                </c:pt>
                <c:pt idx="8" c:formatCode="h:mm">
                  <c:v>0.0833333333333333</c:v>
                </c:pt>
                <c:pt idx="9" c:formatCode="h:mm">
                  <c:v>0.09375</c:v>
                </c:pt>
                <c:pt idx="10" c:formatCode="h:mm">
                  <c:v>0.104166666666667</c:v>
                </c:pt>
                <c:pt idx="11" c:formatCode="h:mm">
                  <c:v>0.114583333333333</c:v>
                </c:pt>
                <c:pt idx="12" c:formatCode="h:mm">
                  <c:v>0.125</c:v>
                </c:pt>
                <c:pt idx="13" c:formatCode="h:mm">
                  <c:v>0.135416666666667</c:v>
                </c:pt>
                <c:pt idx="14" c:formatCode="h:mm">
                  <c:v>0.145833333333333</c:v>
                </c:pt>
                <c:pt idx="15" c:formatCode="h:mm">
                  <c:v>0.15625</c:v>
                </c:pt>
                <c:pt idx="16" c:formatCode="h:mm">
                  <c:v>0.166666666666667</c:v>
                </c:pt>
                <c:pt idx="17" c:formatCode="h:mm">
                  <c:v>0.177083333333333</c:v>
                </c:pt>
                <c:pt idx="18" c:formatCode="h:mm">
                  <c:v>0.1875</c:v>
                </c:pt>
                <c:pt idx="19" c:formatCode="h:mm">
                  <c:v>0.197916666666667</c:v>
                </c:pt>
                <c:pt idx="20" c:formatCode="h:mm">
                  <c:v>0.208333333333333</c:v>
                </c:pt>
                <c:pt idx="21" c:formatCode="h:mm">
                  <c:v>0.21875</c:v>
                </c:pt>
                <c:pt idx="22" c:formatCode="h:mm">
                  <c:v>0.229166666666667</c:v>
                </c:pt>
                <c:pt idx="23" c:formatCode="h:mm">
                  <c:v>0.239583333333333</c:v>
                </c:pt>
                <c:pt idx="24" c:formatCode="h:mm">
                  <c:v>0.25</c:v>
                </c:pt>
                <c:pt idx="25" c:formatCode="h:mm">
                  <c:v>0.260416666666667</c:v>
                </c:pt>
                <c:pt idx="26" c:formatCode="h:mm">
                  <c:v>0.270833333333333</c:v>
                </c:pt>
                <c:pt idx="27" c:formatCode="h:mm">
                  <c:v>0.28125</c:v>
                </c:pt>
                <c:pt idx="28" c:formatCode="h:mm">
                  <c:v>0.291666666666667</c:v>
                </c:pt>
                <c:pt idx="29" c:formatCode="h:mm">
                  <c:v>0.302083333333333</c:v>
                </c:pt>
                <c:pt idx="30" c:formatCode="h:mm">
                  <c:v>0.3125</c:v>
                </c:pt>
                <c:pt idx="31" c:formatCode="h:mm">
                  <c:v>0.322916666666667</c:v>
                </c:pt>
                <c:pt idx="32" c:formatCode="h:mm">
                  <c:v>0.333333333333333</c:v>
                </c:pt>
                <c:pt idx="33" c:formatCode="h:mm">
                  <c:v>0.34375</c:v>
                </c:pt>
                <c:pt idx="34" c:formatCode="h:mm">
                  <c:v>0.354166666666667</c:v>
                </c:pt>
                <c:pt idx="35" c:formatCode="h:mm">
                  <c:v>0.364583333333333</c:v>
                </c:pt>
                <c:pt idx="36" c:formatCode="h:mm">
                  <c:v>0.375</c:v>
                </c:pt>
                <c:pt idx="37" c:formatCode="h:mm">
                  <c:v>0.385416666666667</c:v>
                </c:pt>
                <c:pt idx="38" c:formatCode="h:mm">
                  <c:v>0.395833333333333</c:v>
                </c:pt>
                <c:pt idx="39" c:formatCode="h:mm">
                  <c:v>0.40625</c:v>
                </c:pt>
                <c:pt idx="40" c:formatCode="h:mm">
                  <c:v>0.416666666666667</c:v>
                </c:pt>
                <c:pt idx="41" c:formatCode="h:mm">
                  <c:v>0.427083333333333</c:v>
                </c:pt>
                <c:pt idx="42" c:formatCode="h:mm">
                  <c:v>0.4375</c:v>
                </c:pt>
                <c:pt idx="43" c:formatCode="h:mm">
                  <c:v>0.447916666666667</c:v>
                </c:pt>
                <c:pt idx="44" c:formatCode="h:mm">
                  <c:v>0.458333333333333</c:v>
                </c:pt>
                <c:pt idx="45" c:formatCode="h:mm">
                  <c:v>0.46875</c:v>
                </c:pt>
                <c:pt idx="46" c:formatCode="h:mm">
                  <c:v>0.479166666666667</c:v>
                </c:pt>
                <c:pt idx="47" c:formatCode="h:mm">
                  <c:v>0.489583333333333</c:v>
                </c:pt>
                <c:pt idx="48" c:formatCode="h:mm">
                  <c:v>0.5</c:v>
                </c:pt>
                <c:pt idx="49" c:formatCode="h:mm">
                  <c:v>0.510416666666667</c:v>
                </c:pt>
                <c:pt idx="50" c:formatCode="h:mm">
                  <c:v>0.520833333333333</c:v>
                </c:pt>
                <c:pt idx="51" c:formatCode="h:mm">
                  <c:v>0.53125</c:v>
                </c:pt>
                <c:pt idx="52" c:formatCode="h:mm">
                  <c:v>0.541666666666667</c:v>
                </c:pt>
                <c:pt idx="53" c:formatCode="h:mm">
                  <c:v>0.552083333333333</c:v>
                </c:pt>
                <c:pt idx="54" c:formatCode="h:mm">
                  <c:v>0.5625</c:v>
                </c:pt>
                <c:pt idx="55" c:formatCode="h:mm">
                  <c:v>0.572916666666667</c:v>
                </c:pt>
                <c:pt idx="56" c:formatCode="h:mm">
                  <c:v>0.583333333333333</c:v>
                </c:pt>
                <c:pt idx="57" c:formatCode="h:mm">
                  <c:v>0.59375</c:v>
                </c:pt>
                <c:pt idx="58" c:formatCode="h:mm">
                  <c:v>0.604166666666667</c:v>
                </c:pt>
                <c:pt idx="59" c:formatCode="h:mm">
                  <c:v>0.614583333333333</c:v>
                </c:pt>
                <c:pt idx="60" c:formatCode="h:mm">
                  <c:v>0.625</c:v>
                </c:pt>
                <c:pt idx="61" c:formatCode="h:mm">
                  <c:v>0.635416666666667</c:v>
                </c:pt>
                <c:pt idx="62" c:formatCode="h:mm">
                  <c:v>0.645833333333333</c:v>
                </c:pt>
                <c:pt idx="63" c:formatCode="h:mm">
                  <c:v>0.65625</c:v>
                </c:pt>
                <c:pt idx="64" c:formatCode="h:mm">
                  <c:v>0.666666666666667</c:v>
                </c:pt>
                <c:pt idx="65" c:formatCode="h:mm">
                  <c:v>0.677083333333333</c:v>
                </c:pt>
                <c:pt idx="66" c:formatCode="h:mm">
                  <c:v>0.6875</c:v>
                </c:pt>
                <c:pt idx="67" c:formatCode="h:mm">
                  <c:v>0.697916666666667</c:v>
                </c:pt>
                <c:pt idx="68" c:formatCode="h:mm">
                  <c:v>0.708333333333333</c:v>
                </c:pt>
                <c:pt idx="69" c:formatCode="h:mm">
                  <c:v>0.71875</c:v>
                </c:pt>
                <c:pt idx="70" c:formatCode="h:mm">
                  <c:v>0.729166666666667</c:v>
                </c:pt>
                <c:pt idx="71" c:formatCode="h:mm">
                  <c:v>0.739583333333333</c:v>
                </c:pt>
                <c:pt idx="72" c:formatCode="h:mm">
                  <c:v>0.75</c:v>
                </c:pt>
                <c:pt idx="73" c:formatCode="h:mm">
                  <c:v>0.760416666666667</c:v>
                </c:pt>
                <c:pt idx="74" c:formatCode="h:mm">
                  <c:v>0.770833333333333</c:v>
                </c:pt>
                <c:pt idx="75" c:formatCode="h:mm">
                  <c:v>0.78125</c:v>
                </c:pt>
                <c:pt idx="76" c:formatCode="h:mm">
                  <c:v>0.791666666666667</c:v>
                </c:pt>
                <c:pt idx="77" c:formatCode="h:mm">
                  <c:v>0.802083333333333</c:v>
                </c:pt>
                <c:pt idx="78" c:formatCode="h:mm">
                  <c:v>0.8125</c:v>
                </c:pt>
                <c:pt idx="79" c:formatCode="h:mm">
                  <c:v>0.822916666666667</c:v>
                </c:pt>
                <c:pt idx="80" c:formatCode="h:mm">
                  <c:v>0.833333333333333</c:v>
                </c:pt>
                <c:pt idx="81" c:formatCode="h:mm">
                  <c:v>0.84375</c:v>
                </c:pt>
                <c:pt idx="82" c:formatCode="h:mm">
                  <c:v>0.854166666666667</c:v>
                </c:pt>
                <c:pt idx="83" c:formatCode="h:mm">
                  <c:v>0.864583333333333</c:v>
                </c:pt>
                <c:pt idx="84" c:formatCode="h:mm">
                  <c:v>0.875</c:v>
                </c:pt>
                <c:pt idx="85" c:formatCode="h:mm">
                  <c:v>0.885416666666667</c:v>
                </c:pt>
                <c:pt idx="86" c:formatCode="h:mm">
                  <c:v>0.895833333333333</c:v>
                </c:pt>
                <c:pt idx="87" c:formatCode="h:mm">
                  <c:v>0.90625</c:v>
                </c:pt>
                <c:pt idx="88" c:formatCode="h:mm">
                  <c:v>0.916666666666667</c:v>
                </c:pt>
                <c:pt idx="89" c:formatCode="h:mm">
                  <c:v>0.927083333333333</c:v>
                </c:pt>
                <c:pt idx="90" c:formatCode="h:mm">
                  <c:v>0.9375</c:v>
                </c:pt>
                <c:pt idx="91" c:formatCode="h:mm">
                  <c:v>0.947916666666667</c:v>
                </c:pt>
                <c:pt idx="92" c:formatCode="h:mm">
                  <c:v>0.958333333333333</c:v>
                </c:pt>
                <c:pt idx="93" c:formatCode="h:mm">
                  <c:v>0.96875</c:v>
                </c:pt>
                <c:pt idx="94" c:formatCode="h:mm">
                  <c:v>0.979166666666667</c:v>
                </c:pt>
                <c:pt idx="95" c:formatCode="h:mm">
                  <c:v>0.989583333333333</c:v>
                </c:pt>
              </c:numCache>
            </c:numRef>
          </c:cat>
          <c:val>
            <c:numRef>
              <c:f>[各地市充电桩统计.xls]充电行为!$C$4:$C$99</c:f>
              <c:numCache>
                <c:formatCode>General</c:formatCode>
                <c:ptCount val="96"/>
                <c:pt idx="0">
                  <c:v>84644</c:v>
                </c:pt>
                <c:pt idx="1">
                  <c:v>99385</c:v>
                </c:pt>
                <c:pt idx="2">
                  <c:v>102757</c:v>
                </c:pt>
                <c:pt idx="3">
                  <c:v>102218</c:v>
                </c:pt>
                <c:pt idx="4">
                  <c:v>98731</c:v>
                </c:pt>
                <c:pt idx="5">
                  <c:v>94054</c:v>
                </c:pt>
                <c:pt idx="6">
                  <c:v>88847</c:v>
                </c:pt>
                <c:pt idx="7">
                  <c:v>83597</c:v>
                </c:pt>
                <c:pt idx="8">
                  <c:v>78652</c:v>
                </c:pt>
                <c:pt idx="9">
                  <c:v>74300</c:v>
                </c:pt>
                <c:pt idx="10">
                  <c:v>69752</c:v>
                </c:pt>
                <c:pt idx="11">
                  <c:v>65539</c:v>
                </c:pt>
                <c:pt idx="12">
                  <c:v>61303</c:v>
                </c:pt>
                <c:pt idx="13">
                  <c:v>53336</c:v>
                </c:pt>
                <c:pt idx="14">
                  <c:v>50231</c:v>
                </c:pt>
                <c:pt idx="15">
                  <c:v>47569</c:v>
                </c:pt>
                <c:pt idx="16">
                  <c:v>45598</c:v>
                </c:pt>
                <c:pt idx="17">
                  <c:v>43987</c:v>
                </c:pt>
                <c:pt idx="18">
                  <c:v>42557</c:v>
                </c:pt>
                <c:pt idx="19">
                  <c:v>41368</c:v>
                </c:pt>
                <c:pt idx="20">
                  <c:v>40379</c:v>
                </c:pt>
                <c:pt idx="21">
                  <c:v>39730</c:v>
                </c:pt>
                <c:pt idx="22">
                  <c:v>39529</c:v>
                </c:pt>
                <c:pt idx="23">
                  <c:v>40340</c:v>
                </c:pt>
                <c:pt idx="24">
                  <c:v>43090</c:v>
                </c:pt>
                <c:pt idx="25">
                  <c:v>45322</c:v>
                </c:pt>
                <c:pt idx="26">
                  <c:v>47902</c:v>
                </c:pt>
                <c:pt idx="27">
                  <c:v>51601</c:v>
                </c:pt>
                <c:pt idx="28">
                  <c:v>55936</c:v>
                </c:pt>
                <c:pt idx="29">
                  <c:v>59240</c:v>
                </c:pt>
                <c:pt idx="30">
                  <c:v>66052</c:v>
                </c:pt>
                <c:pt idx="31">
                  <c:v>68932</c:v>
                </c:pt>
                <c:pt idx="32">
                  <c:v>70499</c:v>
                </c:pt>
                <c:pt idx="33">
                  <c:v>69342</c:v>
                </c:pt>
                <c:pt idx="34">
                  <c:v>69115</c:v>
                </c:pt>
                <c:pt idx="35">
                  <c:v>71450</c:v>
                </c:pt>
                <c:pt idx="36">
                  <c:v>74522</c:v>
                </c:pt>
                <c:pt idx="37">
                  <c:v>75114</c:v>
                </c:pt>
                <c:pt idx="38">
                  <c:v>76483</c:v>
                </c:pt>
                <c:pt idx="39">
                  <c:v>78060</c:v>
                </c:pt>
                <c:pt idx="40">
                  <c:v>79951</c:v>
                </c:pt>
                <c:pt idx="41">
                  <c:v>81973</c:v>
                </c:pt>
                <c:pt idx="42">
                  <c:v>84032</c:v>
                </c:pt>
                <c:pt idx="43">
                  <c:v>86714</c:v>
                </c:pt>
                <c:pt idx="44">
                  <c:v>88073</c:v>
                </c:pt>
                <c:pt idx="45">
                  <c:v>90618</c:v>
                </c:pt>
                <c:pt idx="46">
                  <c:v>93588</c:v>
                </c:pt>
                <c:pt idx="47">
                  <c:v>96714</c:v>
                </c:pt>
                <c:pt idx="48">
                  <c:v>100324</c:v>
                </c:pt>
                <c:pt idx="49">
                  <c:v>103327</c:v>
                </c:pt>
                <c:pt idx="50">
                  <c:v>106232</c:v>
                </c:pt>
                <c:pt idx="51">
                  <c:v>107000</c:v>
                </c:pt>
                <c:pt idx="52">
                  <c:v>106649</c:v>
                </c:pt>
                <c:pt idx="53">
                  <c:v>104572</c:v>
                </c:pt>
                <c:pt idx="54">
                  <c:v>103992</c:v>
                </c:pt>
                <c:pt idx="55">
                  <c:v>101148</c:v>
                </c:pt>
                <c:pt idx="56">
                  <c:v>98668</c:v>
                </c:pt>
                <c:pt idx="57">
                  <c:v>96409</c:v>
                </c:pt>
                <c:pt idx="58">
                  <c:v>96415</c:v>
                </c:pt>
                <c:pt idx="59">
                  <c:v>96274</c:v>
                </c:pt>
                <c:pt idx="60">
                  <c:v>96340</c:v>
                </c:pt>
                <c:pt idx="61">
                  <c:v>96181</c:v>
                </c:pt>
                <c:pt idx="62">
                  <c:v>95172</c:v>
                </c:pt>
                <c:pt idx="63">
                  <c:v>95902</c:v>
                </c:pt>
                <c:pt idx="64">
                  <c:v>95254</c:v>
                </c:pt>
                <c:pt idx="65">
                  <c:v>95784</c:v>
                </c:pt>
                <c:pt idx="66">
                  <c:v>95699</c:v>
                </c:pt>
                <c:pt idx="67">
                  <c:v>94716</c:v>
                </c:pt>
                <c:pt idx="68">
                  <c:v>94472</c:v>
                </c:pt>
                <c:pt idx="69">
                  <c:v>94545</c:v>
                </c:pt>
                <c:pt idx="70">
                  <c:v>95651</c:v>
                </c:pt>
                <c:pt idx="71">
                  <c:v>94737</c:v>
                </c:pt>
                <c:pt idx="72">
                  <c:v>93860</c:v>
                </c:pt>
                <c:pt idx="73">
                  <c:v>91909</c:v>
                </c:pt>
                <c:pt idx="74">
                  <c:v>90408</c:v>
                </c:pt>
                <c:pt idx="75">
                  <c:v>90682</c:v>
                </c:pt>
                <c:pt idx="76">
                  <c:v>89525</c:v>
                </c:pt>
                <c:pt idx="77">
                  <c:v>88190</c:v>
                </c:pt>
                <c:pt idx="78">
                  <c:v>87422</c:v>
                </c:pt>
                <c:pt idx="79">
                  <c:v>86785</c:v>
                </c:pt>
                <c:pt idx="80">
                  <c:v>86668</c:v>
                </c:pt>
                <c:pt idx="81">
                  <c:v>84909</c:v>
                </c:pt>
                <c:pt idx="82">
                  <c:v>84737</c:v>
                </c:pt>
                <c:pt idx="83">
                  <c:v>83762</c:v>
                </c:pt>
                <c:pt idx="84">
                  <c:v>82376</c:v>
                </c:pt>
                <c:pt idx="85">
                  <c:v>82231</c:v>
                </c:pt>
                <c:pt idx="86">
                  <c:v>82305</c:v>
                </c:pt>
                <c:pt idx="87">
                  <c:v>82648</c:v>
                </c:pt>
                <c:pt idx="88">
                  <c:v>83062</c:v>
                </c:pt>
                <c:pt idx="89">
                  <c:v>88247</c:v>
                </c:pt>
                <c:pt idx="90">
                  <c:v>91408</c:v>
                </c:pt>
                <c:pt idx="91">
                  <c:v>92061</c:v>
                </c:pt>
                <c:pt idx="92">
                  <c:v>90548</c:v>
                </c:pt>
                <c:pt idx="93">
                  <c:v>87891</c:v>
                </c:pt>
                <c:pt idx="94">
                  <c:v>83850</c:v>
                </c:pt>
                <c:pt idx="95">
                  <c:v>81482</c:v>
                </c:pt>
              </c:numCache>
            </c:numRef>
          </c:val>
          <c:smooth val="0"/>
        </c:ser>
        <c:dLbls>
          <c:showLegendKey val="0"/>
          <c:showVal val="0"/>
          <c:showCatName val="0"/>
          <c:showSerName val="0"/>
          <c:showPercent val="0"/>
          <c:showBubbleSize val="0"/>
        </c:dLbl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0"/>
        <c:smooth val="0"/>
        <c:axId val="561131268"/>
        <c:axId val="400726542"/>
      </c:lineChart>
      <c:catAx>
        <c:axId val="56113126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p>
        </c:txPr>
        <c:crossAx val="400726542"/>
        <c:crosses val="autoZero"/>
        <c:auto val="1"/>
        <c:lblAlgn val="ctr"/>
        <c:lblOffset val="100"/>
        <c:noMultiLvlLbl val="0"/>
      </c:catAx>
      <c:valAx>
        <c:axId val="40072654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61131268"/>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00" b="1" i="0" u="none" strike="noStrike" kern="1200" baseline="0">
                <a:solidFill>
                  <a:schemeClr val="tx1">
                    <a:lumMod val="65000"/>
                    <a:lumOff val="35000"/>
                  </a:schemeClr>
                </a:solidFill>
                <a:latin typeface="+mn-lt"/>
                <a:ea typeface="+mn-ea"/>
                <a:cs typeface="+mn-cs"/>
              </a:defRPr>
            </a:pPr>
            <a:r>
              <a:t>在线率</a:t>
            </a:r>
          </a:p>
        </c:rich>
      </c:tx>
      <c:layout/>
      <c:overlay val="0"/>
      <c:spPr>
        <a:noFill/>
        <a:ln>
          <a:noFill/>
        </a:ln>
        <a:effectLst/>
      </c:spPr>
    </c:title>
    <c:autoTitleDeleted val="0"/>
    <c:plotArea>
      <c:layout/>
      <c:barChart>
        <c:barDir val="col"/>
        <c:grouping val="clustered"/>
        <c:varyColors val="0"/>
        <c:ser>
          <c:idx val="0"/>
          <c:order val="0"/>
          <c:tx>
            <c:strRef>
              <c:f>[各地市充电桩统计.xls]在线率!$C$12</c:f>
              <c:strCache>
                <c:ptCount val="1"/>
                <c:pt idx="0">
                  <c:v>在线率</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bg1">
                  <a:lumMod val="95000"/>
                </a:schemeClr>
              </a:solidFill>
            </a:ln>
            <a:effectLst>
              <a:outerShdw blurRad="40000" dist="23000" dir="5400000" rotWithShape="0">
                <a:srgbClr val="000000">
                  <a:alpha val="35000"/>
                </a:srgbClr>
              </a:outerShdw>
            </a:effectLst>
          </c:spPr>
          <c:invertIfNegative val="0"/>
          <c:dLbls>
            <c:delete val="1"/>
          </c:dLbls>
          <c:cat>
            <c:strRef>
              <c:f>[各地市充电桩统计.xls]在线率!$B$13:$B$31</c:f>
              <c:strCache>
                <c:ptCount val="19"/>
                <c:pt idx="0" c:formatCode="@">
                  <c:v>云浮</c:v>
                </c:pt>
                <c:pt idx="1" c:formatCode="@">
                  <c:v>江门</c:v>
                </c:pt>
                <c:pt idx="2" c:formatCode="@">
                  <c:v>惠州</c:v>
                </c:pt>
                <c:pt idx="3" c:formatCode="@">
                  <c:v>河源</c:v>
                </c:pt>
                <c:pt idx="4" c:formatCode="@">
                  <c:v>揭阳</c:v>
                </c:pt>
                <c:pt idx="5" c:formatCode="@">
                  <c:v>佛山</c:v>
                </c:pt>
                <c:pt idx="6" c:formatCode="@">
                  <c:v>茂名</c:v>
                </c:pt>
                <c:pt idx="7" c:formatCode="@">
                  <c:v>韶关</c:v>
                </c:pt>
                <c:pt idx="8" c:formatCode="@">
                  <c:v>中山</c:v>
                </c:pt>
                <c:pt idx="9" c:formatCode="@">
                  <c:v>肇庆</c:v>
                </c:pt>
                <c:pt idx="10">
                  <c:v>清远</c:v>
                </c:pt>
                <c:pt idx="11">
                  <c:v>湛江</c:v>
                </c:pt>
                <c:pt idx="12">
                  <c:v>汕尾</c:v>
                </c:pt>
                <c:pt idx="13">
                  <c:v>珠海</c:v>
                </c:pt>
                <c:pt idx="14">
                  <c:v>阳江</c:v>
                </c:pt>
                <c:pt idx="15">
                  <c:v>东莞</c:v>
                </c:pt>
                <c:pt idx="16">
                  <c:v>潮州</c:v>
                </c:pt>
                <c:pt idx="17">
                  <c:v>梅州</c:v>
                </c:pt>
                <c:pt idx="18">
                  <c:v>汕头</c:v>
                </c:pt>
              </c:strCache>
            </c:strRef>
          </c:cat>
          <c:val>
            <c:numRef>
              <c:f>[各地市充电桩统计.xls]在线率!$C$13:$C$31</c:f>
              <c:numCache>
                <c:formatCode>0_ </c:formatCode>
                <c:ptCount val="19"/>
                <c:pt idx="0">
                  <c:v>91</c:v>
                </c:pt>
                <c:pt idx="1">
                  <c:v>95</c:v>
                </c:pt>
                <c:pt idx="2">
                  <c:v>94</c:v>
                </c:pt>
                <c:pt idx="3">
                  <c:v>91</c:v>
                </c:pt>
                <c:pt idx="4">
                  <c:v>98</c:v>
                </c:pt>
                <c:pt idx="5">
                  <c:v>94</c:v>
                </c:pt>
                <c:pt idx="6">
                  <c:v>84</c:v>
                </c:pt>
                <c:pt idx="7">
                  <c:v>87</c:v>
                </c:pt>
                <c:pt idx="8">
                  <c:v>85</c:v>
                </c:pt>
                <c:pt idx="9">
                  <c:v>81</c:v>
                </c:pt>
                <c:pt idx="10" c:formatCode="General">
                  <c:v>87</c:v>
                </c:pt>
                <c:pt idx="11" c:formatCode="General">
                  <c:v>95</c:v>
                </c:pt>
                <c:pt idx="12" c:formatCode="General">
                  <c:v>89</c:v>
                </c:pt>
                <c:pt idx="13" c:formatCode="General">
                  <c:v>90</c:v>
                </c:pt>
                <c:pt idx="14" c:formatCode="General">
                  <c:v>89</c:v>
                </c:pt>
                <c:pt idx="15" c:formatCode="General">
                  <c:v>92</c:v>
                </c:pt>
                <c:pt idx="16" c:formatCode="General">
                  <c:v>91</c:v>
                </c:pt>
                <c:pt idx="17" c:formatCode="General">
                  <c:v>93</c:v>
                </c:pt>
                <c:pt idx="18" c:formatCode="General">
                  <c:v>85</c:v>
                </c:pt>
              </c:numCache>
            </c:numRef>
          </c:val>
        </c:ser>
        <c:dLbls>
          <c:showLegendKey val="0"/>
          <c:showVal val="0"/>
          <c:showCatName val="0"/>
          <c:showSerName val="0"/>
          <c:showPercent val="0"/>
          <c:showBubbleSize val="0"/>
        </c:dLbls>
        <c:gapWidth val="100"/>
        <c:overlap val="-24"/>
        <c:axId val="793992645"/>
        <c:axId val="607250274"/>
      </c:barChart>
      <c:catAx>
        <c:axId val="793992645"/>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607250274"/>
        <c:crosses val="autoZero"/>
        <c:auto val="1"/>
        <c:lblAlgn val="ctr"/>
        <c:lblOffset val="100"/>
        <c:noMultiLvlLbl val="0"/>
      </c:catAx>
      <c:valAx>
        <c:axId val="607250274"/>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p>
        </c:txPr>
        <c:crossAx val="793992645"/>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7ACD885-51AE-4A5D-87A9-5A6086BA4C31}" type="doc">
      <dgm:prSet loTypeId="urn:microsoft.com/office/officeart/2005/8/layout/vList6" loCatId="list" qsTypeId="urn:microsoft.com/office/officeart/2005/8/quickstyle/simple1#1" qsCatId="simple" csTypeId="urn:microsoft.com/office/officeart/2005/8/colors/colorful3#1" csCatId="colorful" phldr="1"/>
      <dgm:spPr/>
      <dgm:t>
        <a:bodyPr/>
        <a:lstStyle/>
        <a:p>
          <a:endParaRPr lang="zh-CN" altLang="en-US"/>
        </a:p>
      </dgm:t>
    </dgm:pt>
    <dgm:pt modelId="{9C6BFB01-BDC4-46BD-9C7B-2A7E2B0A800B}">
      <dgm:prSet phldrT="[文本]" custT="1"/>
      <dgm:spPr>
        <a:xfrm>
          <a:off x="0" y="1190"/>
          <a:ext cx="3048000" cy="944562"/>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CN" altLang="en-US" sz="2800" b="1" dirty="0" smtClean="0">
              <a:solidFill>
                <a:sysClr val="window" lastClr="FFFFFF"/>
              </a:solidFill>
              <a:latin typeface="微软雅黑" panose="020B0503020204020204" pitchFamily="34" charset="-122"/>
              <a:ea typeface="微软雅黑" panose="020B0503020204020204" pitchFamily="34" charset="-122"/>
              <a:cs typeface="+mn-cs"/>
            </a:rPr>
            <a:t>智能</a:t>
          </a:r>
          <a:endParaRPr lang="zh-CN" altLang="en-US" sz="28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1513E79-719C-4964-AA87-755DEA7C9121}" cxnId="{12CB5976-6DAF-4BCD-B104-3B1A2B3F7658}" type="parTrans">
      <dgm:prSet/>
      <dgm:spPr/>
      <dgm:t>
        <a:bodyPr/>
        <a:lstStyle/>
        <a:p>
          <a:endParaRPr lang="zh-CN" altLang="en-US"/>
        </a:p>
      </dgm:t>
    </dgm:pt>
    <dgm:pt modelId="{3DD20065-07ED-4E38-9002-EBF27FB088F3}" cxnId="{12CB5976-6DAF-4BCD-B104-3B1A2B3F7658}" type="sibTrans">
      <dgm:prSet/>
      <dgm:spPr/>
      <dgm:t>
        <a:bodyPr/>
        <a:lstStyle/>
        <a:p>
          <a:endParaRPr lang="zh-CN" altLang="en-US"/>
        </a:p>
      </dgm:t>
    </dgm:pt>
    <dgm:pt modelId="{9061239D-54CB-4706-BF8D-3612F3EB13EE}">
      <dgm:prSet phldrT="[文本]" custT="1"/>
      <dgm:spPr>
        <a:xfrm>
          <a:off x="3047999" y="1190"/>
          <a:ext cx="4572000" cy="944562"/>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互联网</a:t>
          </a:r>
          <a:r>
            <a:rPr lang="en-US" altLang="zh-CN" sz="18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电动汽车</a:t>
          </a:r>
          <a:r>
            <a:rPr lang="en-US" altLang="zh-CN" sz="18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充电设施</a:t>
          </a: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”智能平台</a:t>
          </a:r>
          <a:endParaRPr lang="zh-CN" altLang="en-US" sz="18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1E39BFB1-E3E7-4611-9112-A8470B077E5E}" cxnId="{6DAF3C29-5C50-4851-B09D-A3C2A4066FC3}" type="parTrans">
      <dgm:prSet/>
      <dgm:spPr/>
      <dgm:t>
        <a:bodyPr/>
        <a:lstStyle/>
        <a:p>
          <a:endParaRPr lang="zh-CN" altLang="en-US"/>
        </a:p>
      </dgm:t>
    </dgm:pt>
    <dgm:pt modelId="{622F47C2-1D43-4921-A49B-8F3D6DB6AC48}" cxnId="{6DAF3C29-5C50-4851-B09D-A3C2A4066FC3}" type="sibTrans">
      <dgm:prSet/>
      <dgm:spPr/>
      <dgm:t>
        <a:bodyPr/>
        <a:lstStyle/>
        <a:p>
          <a:endParaRPr lang="zh-CN" altLang="en-US"/>
        </a:p>
      </dgm:t>
    </dgm:pt>
    <dgm:pt modelId="{D4FC4CDA-276A-4636-A7D5-26F0305C6FAE}">
      <dgm:prSet phldrT="[文本]" custT="1"/>
      <dgm:spPr>
        <a:xfrm>
          <a:off x="3047999" y="1190"/>
          <a:ext cx="4572000" cy="944562"/>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gm:spPr>
      <dgm:t>
        <a:bodyPr/>
        <a:lstStyle/>
        <a:p>
          <a:pPr marL="171450" indent="0" defTabSz="800100">
            <a:lnSpc>
              <a:spcPct val="90000"/>
            </a:lnSpc>
            <a:spcBef>
              <a:spcPct val="0"/>
            </a:spcBef>
            <a:spcAft>
              <a:spcPct val="15000"/>
            </a:spcAft>
            <a:buNone/>
          </a:pP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智能感知、</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智能监控</a:t>
          </a: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智能运营</a:t>
          </a:r>
          <a:endParaRPr lang="zh-CN" altLang="en-US" sz="1800" dirty="0">
            <a:solidFill>
              <a:srgbClr val="FF0000"/>
            </a:solidFill>
            <a:latin typeface="微软雅黑" panose="020B0503020204020204" pitchFamily="34" charset="-122"/>
            <a:ea typeface="微软雅黑" panose="020B0503020204020204" pitchFamily="34" charset="-122"/>
            <a:cs typeface="+mn-cs"/>
          </a:endParaRPr>
        </a:p>
      </dgm:t>
    </dgm:pt>
    <dgm:pt modelId="{C5D70787-6EF4-4A52-B412-CDB35AF93D2A}" cxnId="{C622C872-0199-4E7F-B79C-919C3979213A}" type="parTrans">
      <dgm:prSet/>
      <dgm:spPr/>
      <dgm:t>
        <a:bodyPr/>
        <a:lstStyle/>
        <a:p>
          <a:endParaRPr lang="zh-CN" altLang="en-US"/>
        </a:p>
      </dgm:t>
    </dgm:pt>
    <dgm:pt modelId="{48FFB45C-BC60-426F-8067-398E7B2BB8D8}" cxnId="{C622C872-0199-4E7F-B79C-919C3979213A}" type="sibTrans">
      <dgm:prSet/>
      <dgm:spPr/>
      <dgm:t>
        <a:bodyPr/>
        <a:lstStyle/>
        <a:p>
          <a:endParaRPr lang="zh-CN" altLang="en-US"/>
        </a:p>
      </dgm:t>
    </dgm:pt>
    <dgm:pt modelId="{5BD97897-1781-40D2-B64B-FDD7B06FBF2E}">
      <dgm:prSet phldrT="[文本]" custT="1"/>
      <dgm:spPr>
        <a:xfrm>
          <a:off x="0" y="1040209"/>
          <a:ext cx="3048000" cy="944562"/>
        </a:xfrm>
        <a:solidFill>
          <a:srgbClr val="9BBB59">
            <a:hueOff val="3750088"/>
            <a:satOff val="-5588"/>
            <a:lumOff val="-876"/>
            <a:alphaOff val="0"/>
          </a:srgbClr>
        </a:solidFill>
        <a:ln w="25400" cap="flat" cmpd="sng" algn="ctr">
          <a:solidFill>
            <a:sysClr val="window" lastClr="FFFFFF">
              <a:hueOff val="0"/>
              <a:satOff val="0"/>
              <a:lumOff val="0"/>
              <a:alphaOff val="0"/>
            </a:sysClr>
          </a:solidFill>
          <a:prstDash val="solid"/>
        </a:ln>
        <a:effectLst/>
      </dgm:spPr>
      <dgm:t>
        <a:bodyPr/>
        <a:lstStyle/>
        <a:p>
          <a:r>
            <a:rPr lang="zh-CN" altLang="en-US" sz="2800" b="1" dirty="0" smtClean="0">
              <a:solidFill>
                <a:sysClr val="window" lastClr="FFFFFF"/>
              </a:solidFill>
              <a:latin typeface="微软雅黑" panose="020B0503020204020204" pitchFamily="34" charset="-122"/>
              <a:ea typeface="微软雅黑" panose="020B0503020204020204" pitchFamily="34" charset="-122"/>
              <a:cs typeface="+mn-cs"/>
            </a:rPr>
            <a:t>安全</a:t>
          </a:r>
          <a:endParaRPr lang="zh-CN" altLang="en-US" sz="28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3D17D8D1-4F57-4C6D-8EC9-CC83EA5D126C}" cxnId="{C5D286D1-8671-4923-8072-E2649D1EA521}" type="parTrans">
      <dgm:prSet/>
      <dgm:spPr/>
      <dgm:t>
        <a:bodyPr/>
        <a:lstStyle/>
        <a:p>
          <a:endParaRPr lang="zh-CN" altLang="en-US"/>
        </a:p>
      </dgm:t>
    </dgm:pt>
    <dgm:pt modelId="{FE0F5C95-C2E1-4A79-9782-55F156C19210}" cxnId="{C5D286D1-8671-4923-8072-E2649D1EA521}" type="sibTrans">
      <dgm:prSet/>
      <dgm:spPr/>
      <dgm:t>
        <a:bodyPr/>
        <a:lstStyle/>
        <a:p>
          <a:endParaRPr lang="zh-CN" altLang="en-US"/>
        </a:p>
      </dgm:t>
    </dgm:pt>
    <dgm:pt modelId="{D26BC60D-5030-49DF-A4D1-FF847FD4E3A3}">
      <dgm:prSet phldrT="[文本]" custT="1"/>
      <dgm:spPr>
        <a:xfrm>
          <a:off x="3047999" y="1040209"/>
          <a:ext cx="4572000" cy="944562"/>
        </a:xfrm>
        <a:solidFill>
          <a:srgbClr val="9BBB59">
            <a:tint val="40000"/>
            <a:alpha val="90000"/>
            <a:hueOff val="3572283"/>
            <a:satOff val="-4559"/>
            <a:lumOff val="-319"/>
            <a:alphaOff val="0"/>
          </a:srgbClr>
        </a:solidFill>
        <a:ln w="25400" cap="flat" cmpd="sng" algn="ctr">
          <a:solidFill>
            <a:srgbClr val="9BBB59">
              <a:tint val="40000"/>
              <a:alpha val="90000"/>
              <a:hueOff val="3572283"/>
              <a:satOff val="-4559"/>
              <a:lumOff val="-319"/>
              <a:alphaOff val="0"/>
            </a:srgbClr>
          </a:solidFill>
          <a:prstDash val="solid"/>
        </a:ln>
        <a:effectLst/>
      </dgm:spPr>
      <dgm:t>
        <a:bodyPr/>
        <a:lstStyle/>
        <a:p>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为充电设施和电动汽车</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安全监控</a:t>
          </a: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量身打造</a:t>
          </a:r>
          <a:endParaRPr lang="zh-CN" altLang="en-US" sz="18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75103AB2-7E3E-4E79-A393-6AE262D12200}" cxnId="{6153E323-DB3F-4B30-B7AF-318762C4F5A3}" type="parTrans">
      <dgm:prSet/>
      <dgm:spPr/>
      <dgm:t>
        <a:bodyPr/>
        <a:lstStyle/>
        <a:p>
          <a:endParaRPr lang="zh-CN" altLang="en-US"/>
        </a:p>
      </dgm:t>
    </dgm:pt>
    <dgm:pt modelId="{03DC47D1-6017-422D-9CAA-CC4217614CA4}" cxnId="{6153E323-DB3F-4B30-B7AF-318762C4F5A3}" type="sibTrans">
      <dgm:prSet/>
      <dgm:spPr/>
      <dgm:t>
        <a:bodyPr/>
        <a:lstStyle/>
        <a:p>
          <a:endParaRPr lang="zh-CN" altLang="en-US"/>
        </a:p>
      </dgm:t>
    </dgm:pt>
    <dgm:pt modelId="{0043041A-15C4-4777-A74C-1A38D68FA387}">
      <dgm:prSet phldrT="[文本]" custT="1"/>
      <dgm:spPr>
        <a:xfrm>
          <a:off x="3047999" y="1040209"/>
          <a:ext cx="4572000" cy="944562"/>
        </a:xfrm>
        <a:solidFill>
          <a:srgbClr val="9BBB59">
            <a:tint val="40000"/>
            <a:alpha val="90000"/>
            <a:hueOff val="3572283"/>
            <a:satOff val="-4559"/>
            <a:lumOff val="-319"/>
            <a:alphaOff val="0"/>
          </a:srgbClr>
        </a:solidFill>
        <a:ln w="25400" cap="flat" cmpd="sng" algn="ctr">
          <a:solidFill>
            <a:srgbClr val="9BBB59">
              <a:tint val="40000"/>
              <a:alpha val="90000"/>
              <a:hueOff val="3572283"/>
              <a:satOff val="-4559"/>
              <a:lumOff val="-319"/>
              <a:alphaOff val="0"/>
            </a:srgbClr>
          </a:solidFill>
          <a:prstDash val="solid"/>
        </a:ln>
        <a:effectLst/>
      </dgm:spPr>
      <dgm:t>
        <a:bodyPr/>
        <a:lstStyle/>
        <a:p>
          <a:r>
            <a:rPr lang="zh-CN" altLang="en-US" sz="1800" dirty="0" smtClean="0">
              <a:solidFill>
                <a:srgbClr val="FF0000"/>
              </a:solidFill>
              <a:latin typeface="微软雅黑" panose="020B0503020204020204" pitchFamily="34" charset="-122"/>
              <a:ea typeface="微软雅黑" panose="020B0503020204020204" pitchFamily="34" charset="-122"/>
              <a:cs typeface="+mn-cs"/>
            </a:rPr>
            <a:t>信息传输安全、支付安全</a:t>
          </a:r>
          <a:endParaRPr lang="zh-CN" altLang="en-US" sz="1800" dirty="0">
            <a:solidFill>
              <a:srgbClr val="FF0000"/>
            </a:solidFill>
            <a:latin typeface="微软雅黑" panose="020B0503020204020204" pitchFamily="34" charset="-122"/>
            <a:ea typeface="微软雅黑" panose="020B0503020204020204" pitchFamily="34" charset="-122"/>
            <a:cs typeface="+mn-cs"/>
          </a:endParaRPr>
        </a:p>
      </dgm:t>
    </dgm:pt>
    <dgm:pt modelId="{2AAF74C0-5AF6-4C03-BF6C-87286AF75B84}" cxnId="{60C0265F-CAAB-4050-B685-EF26C68B94EF}" type="parTrans">
      <dgm:prSet/>
      <dgm:spPr/>
      <dgm:t>
        <a:bodyPr/>
        <a:lstStyle/>
        <a:p>
          <a:endParaRPr lang="zh-CN" altLang="en-US"/>
        </a:p>
      </dgm:t>
    </dgm:pt>
    <dgm:pt modelId="{4E18D4EB-2227-464A-9D06-CC8429F8770F}" cxnId="{60C0265F-CAAB-4050-B685-EF26C68B94EF}" type="sibTrans">
      <dgm:prSet/>
      <dgm:spPr/>
      <dgm:t>
        <a:bodyPr/>
        <a:lstStyle/>
        <a:p>
          <a:endParaRPr lang="zh-CN" altLang="en-US"/>
        </a:p>
      </dgm:t>
    </dgm:pt>
    <dgm:pt modelId="{A0CC88C4-4A97-4FDE-A645-B65293C82679}">
      <dgm:prSet phldrT="[文本]" custT="1"/>
      <dgm:spPr>
        <a:xfrm>
          <a:off x="0" y="2079228"/>
          <a:ext cx="3048000" cy="944562"/>
        </a:xfrm>
        <a:solidFill>
          <a:srgbClr val="9BBB59">
            <a:hueOff val="7500176"/>
            <a:satOff val="-11214"/>
            <a:lumOff val="-1791"/>
            <a:alphaOff val="0"/>
          </a:srgbClr>
        </a:solidFill>
        <a:ln w="25400" cap="flat" cmpd="sng" algn="ctr">
          <a:solidFill>
            <a:sysClr val="window" lastClr="FFFFFF">
              <a:hueOff val="0"/>
              <a:satOff val="0"/>
              <a:lumOff val="0"/>
              <a:alphaOff val="0"/>
            </a:sysClr>
          </a:solidFill>
          <a:prstDash val="solid"/>
        </a:ln>
        <a:effectLst/>
      </dgm:spPr>
      <dgm:t>
        <a:bodyPr/>
        <a:lstStyle/>
        <a:p>
          <a:r>
            <a:rPr lang="zh-CN" altLang="en-US" sz="2800" b="1" dirty="0" smtClean="0">
              <a:solidFill>
                <a:sysClr val="window" lastClr="FFFFFF"/>
              </a:solidFill>
              <a:latin typeface="微软雅黑" panose="020B0503020204020204" pitchFamily="34" charset="-122"/>
              <a:ea typeface="微软雅黑" panose="020B0503020204020204" pitchFamily="34" charset="-122"/>
              <a:cs typeface="+mn-cs"/>
            </a:rPr>
            <a:t>开放</a:t>
          </a:r>
          <a:endParaRPr lang="zh-CN" altLang="en-US" sz="28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F098B3E5-37E7-420B-B783-5B1FB4B516C5}" cxnId="{C926173A-B9B6-4B3A-BCFB-685B2A850E3F}" type="parTrans">
      <dgm:prSet/>
      <dgm:spPr/>
      <dgm:t>
        <a:bodyPr/>
        <a:lstStyle/>
        <a:p>
          <a:endParaRPr lang="zh-CN" altLang="en-US"/>
        </a:p>
      </dgm:t>
    </dgm:pt>
    <dgm:pt modelId="{038F134D-6A26-47CA-AEA7-159B8A3DCE90}" cxnId="{C926173A-B9B6-4B3A-BCFB-685B2A850E3F}" type="sibTrans">
      <dgm:prSet/>
      <dgm:spPr/>
      <dgm:t>
        <a:bodyPr/>
        <a:lstStyle/>
        <a:p>
          <a:endParaRPr lang="zh-CN" altLang="en-US"/>
        </a:p>
      </dgm:t>
    </dgm:pt>
    <dgm:pt modelId="{F757614C-47F7-4D21-9BE5-70E9DB602264}">
      <dgm:prSet phldrT="[文本]" custT="1"/>
      <dgm:spPr>
        <a:xfrm>
          <a:off x="3047999" y="2079228"/>
          <a:ext cx="4572000" cy="944562"/>
        </a:xfrm>
        <a:solidFill>
          <a:srgbClr val="9BBB59">
            <a:tint val="40000"/>
            <a:alpha val="90000"/>
            <a:hueOff val="7144567"/>
            <a:satOff val="-9156"/>
            <a:lumOff val="-678"/>
            <a:alphaOff val="0"/>
          </a:srgbClr>
        </a:solidFill>
        <a:ln w="25400" cap="flat" cmpd="sng" algn="ctr">
          <a:solidFill>
            <a:srgbClr val="9BBB59">
              <a:tint val="40000"/>
              <a:alpha val="90000"/>
              <a:hueOff val="7144567"/>
              <a:satOff val="-9156"/>
              <a:lumOff val="-678"/>
              <a:alphaOff val="0"/>
            </a:srgbClr>
          </a:solidFill>
          <a:prstDash val="solid"/>
        </a:ln>
        <a:effectLst/>
      </dgm:spPr>
      <dgm:t>
        <a:bodyPr/>
        <a:lstStyle/>
        <a:p>
          <a:r>
            <a:rPr lang="zh-CN" altLang="en-US" sz="1800" dirty="0" smtClean="0">
              <a:solidFill>
                <a:srgbClr val="FF0000"/>
              </a:solidFill>
              <a:latin typeface="微软雅黑" panose="020B0503020204020204" pitchFamily="34" charset="-122"/>
              <a:ea typeface="微软雅黑" panose="020B0503020204020204" pitchFamily="34" charset="-122"/>
              <a:cs typeface="+mn-cs"/>
            </a:rPr>
            <a:t>开放的体系架构</a:t>
          </a: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，开放的传输协议</a:t>
          </a:r>
          <a:endParaRPr lang="zh-CN" altLang="en-US" sz="18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A8D66C26-4F59-428A-B525-FA4BC7655C03}" cxnId="{56C15D44-CCEC-4E40-8624-5603A0444FA9}" type="parTrans">
      <dgm:prSet/>
      <dgm:spPr/>
      <dgm:t>
        <a:bodyPr/>
        <a:lstStyle/>
        <a:p>
          <a:endParaRPr lang="zh-CN" altLang="en-US"/>
        </a:p>
      </dgm:t>
    </dgm:pt>
    <dgm:pt modelId="{8AF7760C-C220-4E69-B796-A7381386F5D7}" cxnId="{56C15D44-CCEC-4E40-8624-5603A0444FA9}" type="sibTrans">
      <dgm:prSet/>
      <dgm:spPr/>
      <dgm:t>
        <a:bodyPr/>
        <a:lstStyle/>
        <a:p>
          <a:endParaRPr lang="zh-CN" altLang="en-US"/>
        </a:p>
      </dgm:t>
    </dgm:pt>
    <dgm:pt modelId="{7AA81243-173C-45AE-B614-37EFF6CC01C6}">
      <dgm:prSet phldrT="[文本]" custT="1"/>
      <dgm:spPr>
        <a:xfrm>
          <a:off x="3047999" y="2079228"/>
          <a:ext cx="4572000" cy="944562"/>
        </a:xfrm>
        <a:solidFill>
          <a:srgbClr val="9BBB59">
            <a:tint val="40000"/>
            <a:alpha val="90000"/>
            <a:hueOff val="7144567"/>
            <a:satOff val="-9156"/>
            <a:lumOff val="-678"/>
            <a:alphaOff val="0"/>
          </a:srgbClr>
        </a:solidFill>
        <a:ln w="25400" cap="flat" cmpd="sng" algn="ctr">
          <a:solidFill>
            <a:srgbClr val="9BBB59">
              <a:tint val="40000"/>
              <a:alpha val="90000"/>
              <a:hueOff val="7144567"/>
              <a:satOff val="-9156"/>
              <a:lumOff val="-678"/>
              <a:alphaOff val="0"/>
            </a:srgbClr>
          </a:solidFill>
          <a:prstDash val="solid"/>
        </a:ln>
        <a:effectLst/>
      </dgm:spPr>
      <dgm:t>
        <a:bodyPr/>
        <a:lstStyle/>
        <a:p>
          <a:r>
            <a:rPr lang="zh-CN" altLang="en-US" sz="1800" dirty="0" smtClean="0">
              <a:solidFill>
                <a:srgbClr val="FF0000"/>
              </a:solidFill>
              <a:latin typeface="微软雅黑" panose="020B0503020204020204" pitchFamily="34" charset="-122"/>
              <a:ea typeface="微软雅黑" panose="020B0503020204020204" pitchFamily="34" charset="-122"/>
              <a:cs typeface="+mn-cs"/>
            </a:rPr>
            <a:t>多样的支付结算方式</a:t>
          </a:r>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，丰富的外部接口</a:t>
          </a:r>
          <a:endParaRPr lang="zh-CN" altLang="en-US" sz="18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gm:t>
    </dgm:pt>
    <dgm:pt modelId="{DB3EABD4-DEF2-426A-8F5C-C624FB427F73}" cxnId="{D87EED86-E0A7-486A-AA53-14DEF55BE1FB}" type="parTrans">
      <dgm:prSet/>
      <dgm:spPr/>
      <dgm:t>
        <a:bodyPr/>
        <a:lstStyle/>
        <a:p>
          <a:endParaRPr lang="zh-CN" altLang="en-US"/>
        </a:p>
      </dgm:t>
    </dgm:pt>
    <dgm:pt modelId="{39FDB07A-081E-4C15-B6DA-E0EA2A6FD257}" cxnId="{D87EED86-E0A7-486A-AA53-14DEF55BE1FB}" type="sibTrans">
      <dgm:prSet/>
      <dgm:spPr/>
      <dgm:t>
        <a:bodyPr/>
        <a:lstStyle/>
        <a:p>
          <a:endParaRPr lang="zh-CN" altLang="en-US"/>
        </a:p>
      </dgm:t>
    </dgm:pt>
    <dgm:pt modelId="{EC451B8F-786C-4F3E-8F2E-9454239CC777}">
      <dgm:prSet custT="1"/>
      <dgm:spPr>
        <a:xfrm>
          <a:off x="0" y="3118246"/>
          <a:ext cx="3048000" cy="944562"/>
        </a:xfrm>
        <a:solidFill>
          <a:srgbClr val="9BBB59">
            <a:hueOff val="11250264"/>
            <a:satOff val="-16841"/>
            <a:lumOff val="-2706"/>
            <a:alphaOff val="0"/>
          </a:srgbClr>
        </a:solidFill>
        <a:ln w="25400" cap="flat" cmpd="sng" algn="ctr">
          <a:solidFill>
            <a:sysClr val="window" lastClr="FFFFFF">
              <a:hueOff val="0"/>
              <a:satOff val="0"/>
              <a:lumOff val="0"/>
              <a:alphaOff val="0"/>
            </a:sysClr>
          </a:solidFill>
          <a:prstDash val="solid"/>
        </a:ln>
        <a:effectLst/>
      </dgm:spPr>
      <dgm:t>
        <a:bodyPr/>
        <a:lstStyle/>
        <a:p>
          <a:r>
            <a:rPr lang="zh-CN" altLang="en-US" sz="2800" b="1" dirty="0" smtClean="0">
              <a:solidFill>
                <a:sysClr val="window" lastClr="FFFFFF"/>
              </a:solidFill>
              <a:latin typeface="微软雅黑" panose="020B0503020204020204" pitchFamily="34" charset="-122"/>
              <a:ea typeface="微软雅黑" panose="020B0503020204020204" pitchFamily="34" charset="-122"/>
              <a:cs typeface="+mn-cs"/>
            </a:rPr>
            <a:t>共享</a:t>
          </a:r>
          <a:endParaRPr lang="zh-CN" altLang="en-US" sz="28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1BA6D442-0B48-4B08-8CB7-C5C7DBBFABDE}" cxnId="{DDAD9C75-08CF-4995-9C9D-4E99262283E5}" type="parTrans">
      <dgm:prSet/>
      <dgm:spPr/>
      <dgm:t>
        <a:bodyPr/>
        <a:lstStyle/>
        <a:p>
          <a:endParaRPr lang="zh-CN" altLang="en-US"/>
        </a:p>
      </dgm:t>
    </dgm:pt>
    <dgm:pt modelId="{48A815C4-CD08-47B9-B806-2D6A68D83BC2}" cxnId="{DDAD9C75-08CF-4995-9C9D-4E99262283E5}" type="sibTrans">
      <dgm:prSet/>
      <dgm:spPr/>
      <dgm:t>
        <a:bodyPr/>
        <a:lstStyle/>
        <a:p>
          <a:endParaRPr lang="zh-CN" altLang="en-US"/>
        </a:p>
      </dgm:t>
    </dgm:pt>
    <dgm:pt modelId="{9D726B47-F676-4320-B2FF-86242A9075BB}">
      <dgm:prSet custT="1"/>
      <dgm:spPr>
        <a:xfrm>
          <a:off x="3047999" y="3118246"/>
          <a:ext cx="4572000" cy="944562"/>
        </a:xfrm>
        <a:solidFill>
          <a:srgbClr val="9BBB59">
            <a:tint val="40000"/>
            <a:alpha val="90000"/>
            <a:hueOff val="10716850"/>
            <a:satOff val="-13754"/>
            <a:lumOff val="-1036"/>
            <a:alphaOff val="0"/>
          </a:srgbClr>
        </a:solidFill>
        <a:ln w="25400" cap="flat" cmpd="sng" algn="ctr">
          <a:solidFill>
            <a:srgbClr val="9BBB59">
              <a:tint val="40000"/>
              <a:alpha val="90000"/>
              <a:hueOff val="10716850"/>
              <a:satOff val="-13754"/>
              <a:lumOff val="-1036"/>
              <a:alphaOff val="0"/>
            </a:srgbClr>
          </a:solidFill>
          <a:prstDash val="solid"/>
        </a:ln>
        <a:effectLst/>
      </dgm:spPr>
      <dgm:t>
        <a:bodyPr/>
        <a:lstStyle/>
        <a:p>
          <a:r>
            <a:rPr lang="zh-CN" altLang="en-US" sz="18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政府、充电设施运营商、能源供应商、用户的</a:t>
          </a:r>
          <a:r>
            <a:rPr lang="zh-CN" altLang="en-US" sz="1800" dirty="0" smtClean="0">
              <a:solidFill>
                <a:srgbClr val="FF0000"/>
              </a:solidFill>
              <a:latin typeface="微软雅黑" panose="020B0503020204020204" pitchFamily="34" charset="-122"/>
              <a:ea typeface="微软雅黑" panose="020B0503020204020204" pitchFamily="34" charset="-122"/>
              <a:cs typeface="+mn-cs"/>
            </a:rPr>
            <a:t>共享生态圈</a:t>
          </a:r>
          <a:endParaRPr lang="zh-CN" altLang="en-US" sz="1800" dirty="0">
            <a:solidFill>
              <a:srgbClr val="FF0000"/>
            </a:solidFill>
            <a:latin typeface="微软雅黑" panose="020B0503020204020204" pitchFamily="34" charset="-122"/>
            <a:ea typeface="微软雅黑" panose="020B0503020204020204" pitchFamily="34" charset="-122"/>
            <a:cs typeface="+mn-cs"/>
          </a:endParaRPr>
        </a:p>
      </dgm:t>
    </dgm:pt>
    <dgm:pt modelId="{6CB32BFC-49FA-492F-97FE-2812C0667425}" cxnId="{7C3BE019-CFB9-4F99-A960-7B6D154391B0}" type="parTrans">
      <dgm:prSet/>
      <dgm:spPr/>
      <dgm:t>
        <a:bodyPr/>
        <a:lstStyle/>
        <a:p>
          <a:endParaRPr lang="zh-CN" altLang="en-US"/>
        </a:p>
      </dgm:t>
    </dgm:pt>
    <dgm:pt modelId="{9A3D5D40-47FB-4662-A399-9E0BD8EB8463}" cxnId="{7C3BE019-CFB9-4F99-A960-7B6D154391B0}" type="sibTrans">
      <dgm:prSet/>
      <dgm:spPr/>
      <dgm:t>
        <a:bodyPr/>
        <a:lstStyle/>
        <a:p>
          <a:endParaRPr lang="zh-CN" altLang="en-US"/>
        </a:p>
      </dgm:t>
    </dgm:pt>
    <dgm:pt modelId="{89860D3B-9DE2-4EE2-9A13-CE6ABF699CCB}" type="pres">
      <dgm:prSet presAssocID="{87ACD885-51AE-4A5D-87A9-5A6086BA4C31}" presName="Name0" presStyleCnt="0">
        <dgm:presLayoutVars>
          <dgm:dir/>
          <dgm:animLvl val="lvl"/>
          <dgm:resizeHandles/>
        </dgm:presLayoutVars>
      </dgm:prSet>
      <dgm:spPr/>
      <dgm:t>
        <a:bodyPr/>
        <a:lstStyle/>
        <a:p>
          <a:endParaRPr lang="zh-CN" altLang="en-US"/>
        </a:p>
      </dgm:t>
    </dgm:pt>
    <dgm:pt modelId="{00AB7E95-CE38-420C-BC26-335F6C5DF4E2}" type="pres">
      <dgm:prSet presAssocID="{9C6BFB01-BDC4-46BD-9C7B-2A7E2B0A800B}" presName="linNode" presStyleCnt="0"/>
      <dgm:spPr/>
    </dgm:pt>
    <dgm:pt modelId="{92E5916B-5CBA-4EE7-8CC0-8C95F9830EDA}" type="pres">
      <dgm:prSet presAssocID="{9C6BFB01-BDC4-46BD-9C7B-2A7E2B0A800B}" presName="parentShp" presStyleLbl="node1" presStyleIdx="0" presStyleCnt="4">
        <dgm:presLayoutVars>
          <dgm:bulletEnabled val="1"/>
        </dgm:presLayoutVars>
      </dgm:prSet>
      <dgm:spPr>
        <a:prstGeom prst="roundRect">
          <a:avLst/>
        </a:prstGeom>
      </dgm:spPr>
      <dgm:t>
        <a:bodyPr/>
        <a:lstStyle/>
        <a:p>
          <a:endParaRPr lang="zh-CN" altLang="en-US"/>
        </a:p>
      </dgm:t>
    </dgm:pt>
    <dgm:pt modelId="{70C8D84B-A88A-471D-A153-B68DD83D1748}" type="pres">
      <dgm:prSet presAssocID="{9C6BFB01-BDC4-46BD-9C7B-2A7E2B0A800B}" presName="childShp" presStyleLbl="bgAccFollowNode1" presStyleIdx="0" presStyleCnt="4">
        <dgm:presLayoutVars>
          <dgm:bulletEnabled val="1"/>
        </dgm:presLayoutVars>
      </dgm:prSet>
      <dgm:spPr>
        <a:prstGeom prst="rightArrow">
          <a:avLst>
            <a:gd name="adj1" fmla="val 75000"/>
            <a:gd name="adj2" fmla="val 50000"/>
          </a:avLst>
        </a:prstGeom>
      </dgm:spPr>
      <dgm:t>
        <a:bodyPr/>
        <a:lstStyle/>
        <a:p>
          <a:endParaRPr lang="zh-CN" altLang="en-US"/>
        </a:p>
      </dgm:t>
    </dgm:pt>
    <dgm:pt modelId="{F63882AF-9140-4CC3-A72B-CED329F5F70C}" type="pres">
      <dgm:prSet presAssocID="{3DD20065-07ED-4E38-9002-EBF27FB088F3}" presName="spacing" presStyleCnt="0"/>
      <dgm:spPr/>
    </dgm:pt>
    <dgm:pt modelId="{8B4B27C8-C244-4B6D-93ED-E13F84B8E434}" type="pres">
      <dgm:prSet presAssocID="{5BD97897-1781-40D2-B64B-FDD7B06FBF2E}" presName="linNode" presStyleCnt="0"/>
      <dgm:spPr/>
    </dgm:pt>
    <dgm:pt modelId="{5514CE7D-D852-46E8-98EC-ED018F0CFE7E}" type="pres">
      <dgm:prSet presAssocID="{5BD97897-1781-40D2-B64B-FDD7B06FBF2E}" presName="parentShp" presStyleLbl="node1" presStyleIdx="1" presStyleCnt="4">
        <dgm:presLayoutVars>
          <dgm:bulletEnabled val="1"/>
        </dgm:presLayoutVars>
      </dgm:prSet>
      <dgm:spPr>
        <a:prstGeom prst="roundRect">
          <a:avLst/>
        </a:prstGeom>
      </dgm:spPr>
      <dgm:t>
        <a:bodyPr/>
        <a:lstStyle/>
        <a:p>
          <a:endParaRPr lang="zh-CN" altLang="en-US"/>
        </a:p>
      </dgm:t>
    </dgm:pt>
    <dgm:pt modelId="{79625A18-881B-48CD-BF06-D7C06D60AFBC}" type="pres">
      <dgm:prSet presAssocID="{5BD97897-1781-40D2-B64B-FDD7B06FBF2E}" presName="childShp" presStyleLbl="bgAccFollowNode1" presStyleIdx="1" presStyleCnt="4">
        <dgm:presLayoutVars>
          <dgm:bulletEnabled val="1"/>
        </dgm:presLayoutVars>
      </dgm:prSet>
      <dgm:spPr>
        <a:prstGeom prst="rightArrow">
          <a:avLst>
            <a:gd name="adj1" fmla="val 75000"/>
            <a:gd name="adj2" fmla="val 50000"/>
          </a:avLst>
        </a:prstGeom>
      </dgm:spPr>
      <dgm:t>
        <a:bodyPr/>
        <a:lstStyle/>
        <a:p>
          <a:endParaRPr lang="zh-CN" altLang="en-US"/>
        </a:p>
      </dgm:t>
    </dgm:pt>
    <dgm:pt modelId="{D4535DC0-02A5-4B59-A6CA-0B6D8EA1DF1C}" type="pres">
      <dgm:prSet presAssocID="{FE0F5C95-C2E1-4A79-9782-55F156C19210}" presName="spacing" presStyleCnt="0"/>
      <dgm:spPr/>
    </dgm:pt>
    <dgm:pt modelId="{75BD4B45-26ED-4364-8853-575C677DAFAB}" type="pres">
      <dgm:prSet presAssocID="{A0CC88C4-4A97-4FDE-A645-B65293C82679}" presName="linNode" presStyleCnt="0"/>
      <dgm:spPr/>
    </dgm:pt>
    <dgm:pt modelId="{A1A92983-FF1A-48D2-AF0F-CDCFD9CEE19D}" type="pres">
      <dgm:prSet presAssocID="{A0CC88C4-4A97-4FDE-A645-B65293C82679}" presName="parentShp" presStyleLbl="node1" presStyleIdx="2" presStyleCnt="4">
        <dgm:presLayoutVars>
          <dgm:bulletEnabled val="1"/>
        </dgm:presLayoutVars>
      </dgm:prSet>
      <dgm:spPr>
        <a:prstGeom prst="roundRect">
          <a:avLst/>
        </a:prstGeom>
      </dgm:spPr>
      <dgm:t>
        <a:bodyPr/>
        <a:lstStyle/>
        <a:p>
          <a:endParaRPr lang="zh-CN" altLang="en-US"/>
        </a:p>
      </dgm:t>
    </dgm:pt>
    <dgm:pt modelId="{85DFDE29-57DA-43F7-9911-D343523FD284}" type="pres">
      <dgm:prSet presAssocID="{A0CC88C4-4A97-4FDE-A645-B65293C82679}" presName="childShp" presStyleLbl="bgAccFollowNode1" presStyleIdx="2" presStyleCnt="4">
        <dgm:presLayoutVars>
          <dgm:bulletEnabled val="1"/>
        </dgm:presLayoutVars>
      </dgm:prSet>
      <dgm:spPr>
        <a:prstGeom prst="rightArrow">
          <a:avLst>
            <a:gd name="adj1" fmla="val 75000"/>
            <a:gd name="adj2" fmla="val 50000"/>
          </a:avLst>
        </a:prstGeom>
      </dgm:spPr>
      <dgm:t>
        <a:bodyPr/>
        <a:lstStyle/>
        <a:p>
          <a:endParaRPr lang="zh-CN" altLang="en-US"/>
        </a:p>
      </dgm:t>
    </dgm:pt>
    <dgm:pt modelId="{E8FEE384-1CDE-4636-8983-D8022E1F4B0B}" type="pres">
      <dgm:prSet presAssocID="{038F134D-6A26-47CA-AEA7-159B8A3DCE90}" presName="spacing" presStyleCnt="0"/>
      <dgm:spPr/>
    </dgm:pt>
    <dgm:pt modelId="{D5411EFB-3A03-4BBC-8E38-D762E4C35EFF}" type="pres">
      <dgm:prSet presAssocID="{EC451B8F-786C-4F3E-8F2E-9454239CC777}" presName="linNode" presStyleCnt="0"/>
      <dgm:spPr/>
    </dgm:pt>
    <dgm:pt modelId="{705877D0-5DD1-4AF5-8AE7-0777292A89A3}" type="pres">
      <dgm:prSet presAssocID="{EC451B8F-786C-4F3E-8F2E-9454239CC777}" presName="parentShp" presStyleLbl="node1" presStyleIdx="3" presStyleCnt="4">
        <dgm:presLayoutVars>
          <dgm:bulletEnabled val="1"/>
        </dgm:presLayoutVars>
      </dgm:prSet>
      <dgm:spPr>
        <a:prstGeom prst="roundRect">
          <a:avLst/>
        </a:prstGeom>
      </dgm:spPr>
      <dgm:t>
        <a:bodyPr/>
        <a:lstStyle/>
        <a:p>
          <a:endParaRPr lang="zh-CN" altLang="en-US"/>
        </a:p>
      </dgm:t>
    </dgm:pt>
    <dgm:pt modelId="{0AA77D4A-7DDF-4B62-BC9C-BE452AF7D410}" type="pres">
      <dgm:prSet presAssocID="{EC451B8F-786C-4F3E-8F2E-9454239CC777}" presName="childShp" presStyleLbl="bgAccFollowNode1" presStyleIdx="3" presStyleCnt="4">
        <dgm:presLayoutVars>
          <dgm:bulletEnabled val="1"/>
        </dgm:presLayoutVars>
      </dgm:prSet>
      <dgm:spPr>
        <a:prstGeom prst="rightArrow">
          <a:avLst>
            <a:gd name="adj1" fmla="val 75000"/>
            <a:gd name="adj2" fmla="val 50000"/>
          </a:avLst>
        </a:prstGeom>
      </dgm:spPr>
      <dgm:t>
        <a:bodyPr/>
        <a:lstStyle/>
        <a:p>
          <a:endParaRPr lang="zh-CN" altLang="en-US"/>
        </a:p>
      </dgm:t>
    </dgm:pt>
  </dgm:ptLst>
  <dgm:cxnLst>
    <dgm:cxn modelId="{12CB5976-6DAF-4BCD-B104-3B1A2B3F7658}" srcId="{87ACD885-51AE-4A5D-87A9-5A6086BA4C31}" destId="{9C6BFB01-BDC4-46BD-9C7B-2A7E2B0A800B}" srcOrd="0" destOrd="0" parTransId="{B1513E79-719C-4964-AA87-755DEA7C9121}" sibTransId="{3DD20065-07ED-4E38-9002-EBF27FB088F3}"/>
    <dgm:cxn modelId="{6DAF3C29-5C50-4851-B09D-A3C2A4066FC3}" srcId="{9C6BFB01-BDC4-46BD-9C7B-2A7E2B0A800B}" destId="{9061239D-54CB-4706-BF8D-3612F3EB13EE}" srcOrd="0" destOrd="0" parTransId="{1E39BFB1-E3E7-4611-9112-A8470B077E5E}" sibTransId="{622F47C2-1D43-4921-A49B-8F3D6DB6AC48}"/>
    <dgm:cxn modelId="{7794635D-37D8-40C5-9A00-BD20EE7D8088}" type="presOf" srcId="{EC451B8F-786C-4F3E-8F2E-9454239CC777}" destId="{705877D0-5DD1-4AF5-8AE7-0777292A89A3}" srcOrd="0" destOrd="0" presId="urn:microsoft.com/office/officeart/2005/8/layout/vList6"/>
    <dgm:cxn modelId="{56C15D44-CCEC-4E40-8624-5603A0444FA9}" srcId="{A0CC88C4-4A97-4FDE-A645-B65293C82679}" destId="{F757614C-47F7-4D21-9BE5-70E9DB602264}" srcOrd="0" destOrd="0" parTransId="{A8D66C26-4F59-428A-B525-FA4BC7655C03}" sibTransId="{8AF7760C-C220-4E69-B796-A7381386F5D7}"/>
    <dgm:cxn modelId="{70755A10-6DC0-4C7A-9905-EEFFB05BAFDF}" type="presOf" srcId="{9061239D-54CB-4706-BF8D-3612F3EB13EE}" destId="{70C8D84B-A88A-471D-A153-B68DD83D1748}" srcOrd="0" destOrd="0" presId="urn:microsoft.com/office/officeart/2005/8/layout/vList6"/>
    <dgm:cxn modelId="{BAF1C3ED-7A28-481B-9E6F-36FF85478C04}" type="presOf" srcId="{87ACD885-51AE-4A5D-87A9-5A6086BA4C31}" destId="{89860D3B-9DE2-4EE2-9A13-CE6ABF699CCB}" srcOrd="0" destOrd="0" presId="urn:microsoft.com/office/officeart/2005/8/layout/vList6"/>
    <dgm:cxn modelId="{02DAE454-FA67-497D-AD16-AAA361D6D8B9}" type="presOf" srcId="{9D726B47-F676-4320-B2FF-86242A9075BB}" destId="{0AA77D4A-7DDF-4B62-BC9C-BE452AF7D410}" srcOrd="0" destOrd="0" presId="urn:microsoft.com/office/officeart/2005/8/layout/vList6"/>
    <dgm:cxn modelId="{19BA1317-FDF7-4C70-8F31-E07D4193D851}" type="presOf" srcId="{D4FC4CDA-276A-4636-A7D5-26F0305C6FAE}" destId="{70C8D84B-A88A-471D-A153-B68DD83D1748}" srcOrd="0" destOrd="1" presId="urn:microsoft.com/office/officeart/2005/8/layout/vList6"/>
    <dgm:cxn modelId="{9085BA11-9DB4-4327-B92C-F8F3A6039261}" type="presOf" srcId="{0043041A-15C4-4777-A74C-1A38D68FA387}" destId="{79625A18-881B-48CD-BF06-D7C06D60AFBC}" srcOrd="0" destOrd="1" presId="urn:microsoft.com/office/officeart/2005/8/layout/vList6"/>
    <dgm:cxn modelId="{C926173A-B9B6-4B3A-BCFB-685B2A850E3F}" srcId="{87ACD885-51AE-4A5D-87A9-5A6086BA4C31}" destId="{A0CC88C4-4A97-4FDE-A645-B65293C82679}" srcOrd="2" destOrd="0" parTransId="{F098B3E5-37E7-420B-B783-5B1FB4B516C5}" sibTransId="{038F134D-6A26-47CA-AEA7-159B8A3DCE90}"/>
    <dgm:cxn modelId="{53AEF27E-8662-4605-AC22-F67B157C81E3}" type="presOf" srcId="{D26BC60D-5030-49DF-A4D1-FF847FD4E3A3}" destId="{79625A18-881B-48CD-BF06-D7C06D60AFBC}" srcOrd="0" destOrd="0" presId="urn:microsoft.com/office/officeart/2005/8/layout/vList6"/>
    <dgm:cxn modelId="{3D56597E-5EF7-4FED-A83D-FB671F60450E}" type="presOf" srcId="{A0CC88C4-4A97-4FDE-A645-B65293C82679}" destId="{A1A92983-FF1A-48D2-AF0F-CDCFD9CEE19D}" srcOrd="0" destOrd="0" presId="urn:microsoft.com/office/officeart/2005/8/layout/vList6"/>
    <dgm:cxn modelId="{DDAD9C75-08CF-4995-9C9D-4E99262283E5}" srcId="{87ACD885-51AE-4A5D-87A9-5A6086BA4C31}" destId="{EC451B8F-786C-4F3E-8F2E-9454239CC777}" srcOrd="3" destOrd="0" parTransId="{1BA6D442-0B48-4B08-8CB7-C5C7DBBFABDE}" sibTransId="{48A815C4-CD08-47B9-B806-2D6A68D83BC2}"/>
    <dgm:cxn modelId="{60C0265F-CAAB-4050-B685-EF26C68B94EF}" srcId="{5BD97897-1781-40D2-B64B-FDD7B06FBF2E}" destId="{0043041A-15C4-4777-A74C-1A38D68FA387}" srcOrd="1" destOrd="0" parTransId="{2AAF74C0-5AF6-4C03-BF6C-87286AF75B84}" sibTransId="{4E18D4EB-2227-464A-9D06-CC8429F8770F}"/>
    <dgm:cxn modelId="{C5D286D1-8671-4923-8072-E2649D1EA521}" srcId="{87ACD885-51AE-4A5D-87A9-5A6086BA4C31}" destId="{5BD97897-1781-40D2-B64B-FDD7B06FBF2E}" srcOrd="1" destOrd="0" parTransId="{3D17D8D1-4F57-4C6D-8EC9-CC83EA5D126C}" sibTransId="{FE0F5C95-C2E1-4A79-9782-55F156C19210}"/>
    <dgm:cxn modelId="{CD5A3A57-AD55-4B99-B511-126813ACFB77}" type="presOf" srcId="{F757614C-47F7-4D21-9BE5-70E9DB602264}" destId="{85DFDE29-57DA-43F7-9911-D343523FD284}" srcOrd="0" destOrd="0" presId="urn:microsoft.com/office/officeart/2005/8/layout/vList6"/>
    <dgm:cxn modelId="{7C3BE019-CFB9-4F99-A960-7B6D154391B0}" srcId="{EC451B8F-786C-4F3E-8F2E-9454239CC777}" destId="{9D726B47-F676-4320-B2FF-86242A9075BB}" srcOrd="0" destOrd="0" parTransId="{6CB32BFC-49FA-492F-97FE-2812C0667425}" sibTransId="{9A3D5D40-47FB-4662-A399-9E0BD8EB8463}"/>
    <dgm:cxn modelId="{D87EED86-E0A7-486A-AA53-14DEF55BE1FB}" srcId="{A0CC88C4-4A97-4FDE-A645-B65293C82679}" destId="{7AA81243-173C-45AE-B614-37EFF6CC01C6}" srcOrd="1" destOrd="0" parTransId="{DB3EABD4-DEF2-426A-8F5C-C624FB427F73}" sibTransId="{39FDB07A-081E-4C15-B6DA-E0EA2A6FD257}"/>
    <dgm:cxn modelId="{6CC723D1-3C13-4519-A6BF-36AEBF40E775}" type="presOf" srcId="{7AA81243-173C-45AE-B614-37EFF6CC01C6}" destId="{85DFDE29-57DA-43F7-9911-D343523FD284}" srcOrd="0" destOrd="1" presId="urn:microsoft.com/office/officeart/2005/8/layout/vList6"/>
    <dgm:cxn modelId="{C622C872-0199-4E7F-B79C-919C3979213A}" srcId="{9C6BFB01-BDC4-46BD-9C7B-2A7E2B0A800B}" destId="{D4FC4CDA-276A-4636-A7D5-26F0305C6FAE}" srcOrd="1" destOrd="0" parTransId="{C5D70787-6EF4-4A52-B412-CDB35AF93D2A}" sibTransId="{48FFB45C-BC60-426F-8067-398E7B2BB8D8}"/>
    <dgm:cxn modelId="{D56D9D40-D5E1-4A51-B7F3-852DFFF54725}" type="presOf" srcId="{9C6BFB01-BDC4-46BD-9C7B-2A7E2B0A800B}" destId="{92E5916B-5CBA-4EE7-8CC0-8C95F9830EDA}" srcOrd="0" destOrd="0" presId="urn:microsoft.com/office/officeart/2005/8/layout/vList6"/>
    <dgm:cxn modelId="{6153E323-DB3F-4B30-B7AF-318762C4F5A3}" srcId="{5BD97897-1781-40D2-B64B-FDD7B06FBF2E}" destId="{D26BC60D-5030-49DF-A4D1-FF847FD4E3A3}" srcOrd="0" destOrd="0" parTransId="{75103AB2-7E3E-4E79-A393-6AE262D12200}" sibTransId="{03DC47D1-6017-422D-9CAA-CC4217614CA4}"/>
    <dgm:cxn modelId="{1D1B7184-0835-4BF3-89E2-5223405EBD08}" type="presOf" srcId="{5BD97897-1781-40D2-B64B-FDD7B06FBF2E}" destId="{5514CE7D-D852-46E8-98EC-ED018F0CFE7E}" srcOrd="0" destOrd="0" presId="urn:microsoft.com/office/officeart/2005/8/layout/vList6"/>
    <dgm:cxn modelId="{2545A286-3FDB-42DB-AE0B-19EEF2665464}" type="presParOf" srcId="{89860D3B-9DE2-4EE2-9A13-CE6ABF699CCB}" destId="{00AB7E95-CE38-420C-BC26-335F6C5DF4E2}" srcOrd="0" destOrd="0" presId="urn:microsoft.com/office/officeart/2005/8/layout/vList6"/>
    <dgm:cxn modelId="{62C984F5-EB9C-48E3-85AA-3928710E0C7D}" type="presParOf" srcId="{00AB7E95-CE38-420C-BC26-335F6C5DF4E2}" destId="{92E5916B-5CBA-4EE7-8CC0-8C95F9830EDA}" srcOrd="0" destOrd="0" presId="urn:microsoft.com/office/officeart/2005/8/layout/vList6"/>
    <dgm:cxn modelId="{6A8A09F0-7DDE-4DA2-9711-82832CB75A59}" type="presParOf" srcId="{00AB7E95-CE38-420C-BC26-335F6C5DF4E2}" destId="{70C8D84B-A88A-471D-A153-B68DD83D1748}" srcOrd="1" destOrd="0" presId="urn:microsoft.com/office/officeart/2005/8/layout/vList6"/>
    <dgm:cxn modelId="{682D63A1-BA93-4699-86CC-FB4C3C50F1BA}" type="presParOf" srcId="{89860D3B-9DE2-4EE2-9A13-CE6ABF699CCB}" destId="{F63882AF-9140-4CC3-A72B-CED329F5F70C}" srcOrd="1" destOrd="0" presId="urn:microsoft.com/office/officeart/2005/8/layout/vList6"/>
    <dgm:cxn modelId="{C01D2F09-E32B-4963-9086-DCD168845FCF}" type="presParOf" srcId="{89860D3B-9DE2-4EE2-9A13-CE6ABF699CCB}" destId="{8B4B27C8-C244-4B6D-93ED-E13F84B8E434}" srcOrd="2" destOrd="0" presId="urn:microsoft.com/office/officeart/2005/8/layout/vList6"/>
    <dgm:cxn modelId="{1481C983-B7E8-4CB7-9C98-7F946A964B78}" type="presParOf" srcId="{8B4B27C8-C244-4B6D-93ED-E13F84B8E434}" destId="{5514CE7D-D852-46E8-98EC-ED018F0CFE7E}" srcOrd="0" destOrd="0" presId="urn:microsoft.com/office/officeart/2005/8/layout/vList6"/>
    <dgm:cxn modelId="{FBBE822F-EB08-435F-88B3-9E2BC1CC872C}" type="presParOf" srcId="{8B4B27C8-C244-4B6D-93ED-E13F84B8E434}" destId="{79625A18-881B-48CD-BF06-D7C06D60AFBC}" srcOrd="1" destOrd="0" presId="urn:microsoft.com/office/officeart/2005/8/layout/vList6"/>
    <dgm:cxn modelId="{A53D2173-C996-4DBD-BB3D-10A559D05292}" type="presParOf" srcId="{89860D3B-9DE2-4EE2-9A13-CE6ABF699CCB}" destId="{D4535DC0-02A5-4B59-A6CA-0B6D8EA1DF1C}" srcOrd="3" destOrd="0" presId="urn:microsoft.com/office/officeart/2005/8/layout/vList6"/>
    <dgm:cxn modelId="{B9891AD9-24E6-4010-9839-EC0548D93831}" type="presParOf" srcId="{89860D3B-9DE2-4EE2-9A13-CE6ABF699CCB}" destId="{75BD4B45-26ED-4364-8853-575C677DAFAB}" srcOrd="4" destOrd="0" presId="urn:microsoft.com/office/officeart/2005/8/layout/vList6"/>
    <dgm:cxn modelId="{3CCE0004-454D-477D-A80B-F5A401914DA6}" type="presParOf" srcId="{75BD4B45-26ED-4364-8853-575C677DAFAB}" destId="{A1A92983-FF1A-48D2-AF0F-CDCFD9CEE19D}" srcOrd="0" destOrd="0" presId="urn:microsoft.com/office/officeart/2005/8/layout/vList6"/>
    <dgm:cxn modelId="{B2BD6C0B-F783-41D2-98D9-F547BFF2EC4E}" type="presParOf" srcId="{75BD4B45-26ED-4364-8853-575C677DAFAB}" destId="{85DFDE29-57DA-43F7-9911-D343523FD284}" srcOrd="1" destOrd="0" presId="urn:microsoft.com/office/officeart/2005/8/layout/vList6"/>
    <dgm:cxn modelId="{D5A1CFB3-8A05-4D99-B41C-7DA42DECEC99}" type="presParOf" srcId="{89860D3B-9DE2-4EE2-9A13-CE6ABF699CCB}" destId="{E8FEE384-1CDE-4636-8983-D8022E1F4B0B}" srcOrd="5" destOrd="0" presId="urn:microsoft.com/office/officeart/2005/8/layout/vList6"/>
    <dgm:cxn modelId="{C9AC8AD6-61CB-48FF-9EDC-65C61F20987D}" type="presParOf" srcId="{89860D3B-9DE2-4EE2-9A13-CE6ABF699CCB}" destId="{D5411EFB-3A03-4BBC-8E38-D762E4C35EFF}" srcOrd="6" destOrd="0" presId="urn:microsoft.com/office/officeart/2005/8/layout/vList6"/>
    <dgm:cxn modelId="{2B877B68-E5FF-4331-9EE2-934A6C8BFA17}" type="presParOf" srcId="{D5411EFB-3A03-4BBC-8E38-D762E4C35EFF}" destId="{705877D0-5DD1-4AF5-8AE7-0777292A89A3}" srcOrd="0" destOrd="0" presId="urn:microsoft.com/office/officeart/2005/8/layout/vList6"/>
    <dgm:cxn modelId="{81E00F50-9BAE-4A42-BD56-515098D42F58}" type="presParOf" srcId="{D5411EFB-3A03-4BBC-8E38-D762E4C35EFF}" destId="{0AA77D4A-7DDF-4B62-BC9C-BE452AF7D410}" srcOrd="1" destOrd="0" presId="urn:microsoft.com/office/officeart/2005/8/layout/v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A6725E-10B9-4586-95F6-5D85A83B37F4}" type="doc">
      <dgm:prSet loTypeId="urn:microsoft.com/office/officeart/2005/8/layout/venn3#1" loCatId="relationship" qsTypeId="urn:microsoft.com/office/officeart/2005/8/quickstyle/simple1#2" qsCatId="simple" csTypeId="urn:microsoft.com/office/officeart/2005/8/colors/colorful1#1" csCatId="colorful" phldr="1"/>
      <dgm:spPr/>
      <dgm:t>
        <a:bodyPr/>
        <a:lstStyle/>
        <a:p>
          <a:endParaRPr lang="zh-CN" altLang="en-US"/>
        </a:p>
      </dgm:t>
    </dgm:pt>
    <dgm:pt modelId="{047F177C-570C-456B-B204-518FBDBE3D12}">
      <dgm:prSet phldrT="[文本]" custT="1"/>
      <dgm:spPr>
        <a:xfrm>
          <a:off x="537" y="138412"/>
          <a:ext cx="879895" cy="879895"/>
        </a:xfr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sz="1500" b="1" dirty="0">
              <a:solidFill>
                <a:sysClr val="window" lastClr="FFFFFF"/>
              </a:solidFill>
              <a:latin typeface="微软雅黑" panose="020B0503020204020204" pitchFamily="34" charset="-122"/>
              <a:ea typeface="微软雅黑" panose="020B0503020204020204" pitchFamily="34" charset="-122"/>
              <a:cs typeface="+mn-cs"/>
            </a:rPr>
            <a:t>充电监控</a:t>
          </a:r>
        </a:p>
      </dgm:t>
    </dgm:pt>
    <dgm:pt modelId="{EC06DD78-45D1-4CBE-A7FE-B64A65D01DC3}" cxnId="{37813170-B4C5-4DEC-950A-310FE6D1CC64}" type="parTrans">
      <dgm:prSet/>
      <dgm:spPr/>
      <dgm:t>
        <a:bodyPr/>
        <a:lstStyle/>
        <a:p>
          <a:endParaRPr lang="zh-CN" altLang="en-US">
            <a:solidFill>
              <a:schemeClr val="bg1"/>
            </a:solidFill>
          </a:endParaRPr>
        </a:p>
      </dgm:t>
    </dgm:pt>
    <dgm:pt modelId="{8AD93CA5-28B3-40A9-9F0E-10D67CF3A566}" cxnId="{37813170-B4C5-4DEC-950A-310FE6D1CC64}" type="sibTrans">
      <dgm:prSet/>
      <dgm:spPr/>
      <dgm:t>
        <a:bodyPr/>
        <a:lstStyle/>
        <a:p>
          <a:endParaRPr lang="zh-CN" altLang="en-US">
            <a:solidFill>
              <a:schemeClr val="bg1"/>
            </a:solidFill>
          </a:endParaRPr>
        </a:p>
      </dgm:t>
    </dgm:pt>
    <dgm:pt modelId="{BDC62912-CAEF-466B-8016-D3CB2ECF02E9}">
      <dgm:prSet phldrT="[文本]"/>
      <dgm:spPr>
        <a:xfrm>
          <a:off x="1408369" y="138412"/>
          <a:ext cx="879895" cy="879895"/>
        </a:xfrm>
        <a:solidFill>
          <a:srgbClr val="8064A2">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设备监控</a:t>
          </a:r>
        </a:p>
      </dgm:t>
    </dgm:pt>
    <dgm:pt modelId="{5BFB4D6B-5064-4591-8A75-7919B0A79DDB}" cxnId="{6701DD83-57D6-418D-91C0-247BBAF66EBB}" type="parTrans">
      <dgm:prSet/>
      <dgm:spPr/>
      <dgm:t>
        <a:bodyPr/>
        <a:lstStyle/>
        <a:p>
          <a:endParaRPr lang="zh-CN" altLang="en-US">
            <a:solidFill>
              <a:schemeClr val="bg1"/>
            </a:solidFill>
          </a:endParaRPr>
        </a:p>
      </dgm:t>
    </dgm:pt>
    <dgm:pt modelId="{2B2D4217-5CCF-4B60-B446-D0C43178C9AE}" cxnId="{6701DD83-57D6-418D-91C0-247BBAF66EBB}" type="sibTrans">
      <dgm:prSet/>
      <dgm:spPr/>
      <dgm:t>
        <a:bodyPr/>
        <a:lstStyle/>
        <a:p>
          <a:endParaRPr lang="zh-CN" altLang="en-US">
            <a:solidFill>
              <a:schemeClr val="bg1"/>
            </a:solidFill>
          </a:endParaRPr>
        </a:p>
      </dgm:t>
    </dgm:pt>
    <dgm:pt modelId="{63D1C29A-8DD2-4E15-BC85-F500303EEF8E}">
      <dgm:prSet phldrT="[文本]"/>
      <dgm:spPr>
        <a:xfrm>
          <a:off x="2112285" y="138412"/>
          <a:ext cx="879895" cy="879895"/>
        </a:xfrm>
        <a:solidFill>
          <a:srgbClr val="4BACC6">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电池监控</a:t>
          </a:r>
        </a:p>
      </dgm:t>
    </dgm:pt>
    <dgm:pt modelId="{7A4339BC-637A-4366-9CDD-C0139862F8E9}" cxnId="{0FDD92FD-23A5-40BC-83F4-9B1FF8AEB027}" type="parTrans">
      <dgm:prSet/>
      <dgm:spPr/>
      <dgm:t>
        <a:bodyPr/>
        <a:lstStyle/>
        <a:p>
          <a:endParaRPr lang="zh-CN" altLang="en-US">
            <a:solidFill>
              <a:schemeClr val="bg1"/>
            </a:solidFill>
          </a:endParaRPr>
        </a:p>
      </dgm:t>
    </dgm:pt>
    <dgm:pt modelId="{87602BEC-F9F9-45FE-8C68-1718FBB5E231}" cxnId="{0FDD92FD-23A5-40BC-83F4-9B1FF8AEB027}" type="sibTrans">
      <dgm:prSet/>
      <dgm:spPr/>
      <dgm:t>
        <a:bodyPr/>
        <a:lstStyle/>
        <a:p>
          <a:endParaRPr lang="zh-CN" altLang="en-US">
            <a:solidFill>
              <a:schemeClr val="bg1"/>
            </a:solidFill>
          </a:endParaRPr>
        </a:p>
      </dgm:t>
    </dgm:pt>
    <dgm:pt modelId="{2A9549BA-400F-4047-B029-065D9AF8D0AC}">
      <dgm:prSet phldrT="[文本]"/>
      <dgm:spPr>
        <a:xfrm>
          <a:off x="3520117" y="138412"/>
          <a:ext cx="879895" cy="879895"/>
        </a:xfr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环境监控</a:t>
          </a:r>
        </a:p>
      </dgm:t>
    </dgm:pt>
    <dgm:pt modelId="{B84AD3F4-41FF-4C88-AFC5-A28D3B42F565}" cxnId="{AE21D7D1-0FA4-4F5C-9F8F-F6575882D3A3}" type="parTrans">
      <dgm:prSet/>
      <dgm:spPr/>
      <dgm:t>
        <a:bodyPr/>
        <a:lstStyle/>
        <a:p>
          <a:endParaRPr lang="zh-CN" altLang="en-US">
            <a:solidFill>
              <a:schemeClr val="bg1"/>
            </a:solidFill>
          </a:endParaRPr>
        </a:p>
      </dgm:t>
    </dgm:pt>
    <dgm:pt modelId="{A8AE78B2-6FFB-4E35-8FA4-6778495A8918}" cxnId="{AE21D7D1-0FA4-4F5C-9F8F-F6575882D3A3}" type="sibTrans">
      <dgm:prSet/>
      <dgm:spPr/>
      <dgm:t>
        <a:bodyPr/>
        <a:lstStyle/>
        <a:p>
          <a:endParaRPr lang="zh-CN" altLang="en-US">
            <a:solidFill>
              <a:schemeClr val="bg1"/>
            </a:solidFill>
          </a:endParaRPr>
        </a:p>
      </dgm:t>
    </dgm:pt>
    <dgm:pt modelId="{AC0433BA-5A27-4AD5-A9FB-9FE5993C9AB7}">
      <dgm:prSet phldrT="[文本]"/>
      <dgm:spPr>
        <a:xfrm>
          <a:off x="2816201" y="138412"/>
          <a:ext cx="879895" cy="879895"/>
        </a:xfrm>
        <a:solidFill>
          <a:srgbClr val="F79646">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故障监测</a:t>
          </a:r>
        </a:p>
      </dgm:t>
    </dgm:pt>
    <dgm:pt modelId="{6198A3FD-3167-4A00-910A-8A2C6570FE2B}" cxnId="{EEC94F11-80FE-4B7D-8BD6-4F0DCB0398A5}" type="parTrans">
      <dgm:prSet/>
      <dgm:spPr/>
      <dgm:t>
        <a:bodyPr/>
        <a:lstStyle/>
        <a:p>
          <a:endParaRPr lang="zh-CN" altLang="en-US">
            <a:solidFill>
              <a:schemeClr val="bg1"/>
            </a:solidFill>
          </a:endParaRPr>
        </a:p>
      </dgm:t>
    </dgm:pt>
    <dgm:pt modelId="{FB463B65-3094-40CE-B573-018E0006A5D2}" cxnId="{EEC94F11-80FE-4B7D-8BD6-4F0DCB0398A5}" type="sibTrans">
      <dgm:prSet/>
      <dgm:spPr/>
      <dgm:t>
        <a:bodyPr/>
        <a:lstStyle/>
        <a:p>
          <a:endParaRPr lang="zh-CN" altLang="en-US">
            <a:solidFill>
              <a:schemeClr val="bg1"/>
            </a:solidFill>
          </a:endParaRPr>
        </a:p>
      </dgm:t>
    </dgm:pt>
    <dgm:pt modelId="{69CF5E97-731D-44CB-8D29-9EE7BF9CC85A}" type="pres">
      <dgm:prSet presAssocID="{EEA6725E-10B9-4586-95F6-5D85A83B37F4}" presName="Name0" presStyleCnt="0">
        <dgm:presLayoutVars>
          <dgm:dir/>
          <dgm:resizeHandles val="exact"/>
        </dgm:presLayoutVars>
      </dgm:prSet>
      <dgm:spPr/>
      <dgm:t>
        <a:bodyPr/>
        <a:lstStyle/>
        <a:p>
          <a:endParaRPr lang="zh-CN" altLang="en-US"/>
        </a:p>
      </dgm:t>
    </dgm:pt>
    <dgm:pt modelId="{F66E8860-7CEC-4F6E-8F36-AA9CA469DB27}" type="pres">
      <dgm:prSet presAssocID="{047F177C-570C-456B-B204-518FBDBE3D12}" presName="Name5" presStyleLbl="vennNode1" presStyleIdx="0" presStyleCnt="5">
        <dgm:presLayoutVars>
          <dgm:bulletEnabled val="1"/>
        </dgm:presLayoutVars>
      </dgm:prSet>
      <dgm:spPr/>
      <dgm:t>
        <a:bodyPr/>
        <a:lstStyle/>
        <a:p>
          <a:endParaRPr lang="zh-CN" altLang="en-US"/>
        </a:p>
      </dgm:t>
    </dgm:pt>
    <dgm:pt modelId="{3213AE86-6428-490A-8290-77FAD7829834}" type="pres">
      <dgm:prSet presAssocID="{8AD93CA5-28B3-40A9-9F0E-10D67CF3A566}" presName="space" presStyleCnt="0"/>
      <dgm:spPr/>
    </dgm:pt>
    <dgm:pt modelId="{0C9BF4E7-680B-4D08-AE1B-DE4C692DCCDF}" type="pres">
      <dgm:prSet presAssocID="{BDC62912-CAEF-466B-8016-D3CB2ECF02E9}" presName="Name5" presStyleLbl="vennNode1" presStyleIdx="1" presStyleCnt="5">
        <dgm:presLayoutVars>
          <dgm:bulletEnabled val="1"/>
        </dgm:presLayoutVars>
      </dgm:prSet>
      <dgm:spPr/>
      <dgm:t>
        <a:bodyPr/>
        <a:lstStyle/>
        <a:p>
          <a:endParaRPr lang="zh-CN" altLang="en-US"/>
        </a:p>
      </dgm:t>
    </dgm:pt>
    <dgm:pt modelId="{CED789B6-D2CF-483A-B4AA-6ED1A4E9A0C7}" type="pres">
      <dgm:prSet presAssocID="{2B2D4217-5CCF-4B60-B446-D0C43178C9AE}" presName="space" presStyleCnt="0"/>
      <dgm:spPr/>
    </dgm:pt>
    <dgm:pt modelId="{3FDF6736-971C-4DC7-813E-33DB5F391083}" type="pres">
      <dgm:prSet presAssocID="{63D1C29A-8DD2-4E15-BC85-F500303EEF8E}" presName="Name5" presStyleLbl="vennNode1" presStyleIdx="2" presStyleCnt="5">
        <dgm:presLayoutVars>
          <dgm:bulletEnabled val="1"/>
        </dgm:presLayoutVars>
      </dgm:prSet>
      <dgm:spPr/>
      <dgm:t>
        <a:bodyPr/>
        <a:lstStyle/>
        <a:p>
          <a:endParaRPr lang="zh-CN" altLang="en-US"/>
        </a:p>
      </dgm:t>
    </dgm:pt>
    <dgm:pt modelId="{DDFAACBD-0444-4474-9988-837C43B8405A}" type="pres">
      <dgm:prSet presAssocID="{87602BEC-F9F9-45FE-8C68-1718FBB5E231}" presName="space" presStyleCnt="0"/>
      <dgm:spPr/>
    </dgm:pt>
    <dgm:pt modelId="{DF5F78F4-8270-478B-9B39-C1F4701CA0C4}" type="pres">
      <dgm:prSet presAssocID="{AC0433BA-5A27-4AD5-A9FB-9FE5993C9AB7}" presName="Name5" presStyleLbl="vennNode1" presStyleIdx="3" presStyleCnt="5">
        <dgm:presLayoutVars>
          <dgm:bulletEnabled val="1"/>
        </dgm:presLayoutVars>
      </dgm:prSet>
      <dgm:spPr/>
      <dgm:t>
        <a:bodyPr/>
        <a:lstStyle/>
        <a:p>
          <a:endParaRPr lang="zh-CN" altLang="en-US"/>
        </a:p>
      </dgm:t>
    </dgm:pt>
    <dgm:pt modelId="{30ADAC81-C5C8-4ABD-B1F9-AEA8A8E35996}" type="pres">
      <dgm:prSet presAssocID="{FB463B65-3094-40CE-B573-018E0006A5D2}" presName="space" presStyleCnt="0"/>
      <dgm:spPr/>
    </dgm:pt>
    <dgm:pt modelId="{9D2BD53C-8258-4BAF-A161-1E299EC74B25}" type="pres">
      <dgm:prSet presAssocID="{2A9549BA-400F-4047-B029-065D9AF8D0AC}" presName="Name5" presStyleLbl="vennNode1" presStyleIdx="4" presStyleCnt="5">
        <dgm:presLayoutVars>
          <dgm:bulletEnabled val="1"/>
        </dgm:presLayoutVars>
      </dgm:prSet>
      <dgm:spPr/>
      <dgm:t>
        <a:bodyPr/>
        <a:lstStyle/>
        <a:p>
          <a:endParaRPr lang="zh-CN" altLang="en-US"/>
        </a:p>
      </dgm:t>
    </dgm:pt>
  </dgm:ptLst>
  <dgm:cxnLst>
    <dgm:cxn modelId="{37813170-B4C5-4DEC-950A-310FE6D1CC64}" srcId="{EEA6725E-10B9-4586-95F6-5D85A83B37F4}" destId="{047F177C-570C-456B-B204-518FBDBE3D12}" srcOrd="0" destOrd="0" parTransId="{EC06DD78-45D1-4CBE-A7FE-B64A65D01DC3}" sibTransId="{8AD93CA5-28B3-40A9-9F0E-10D67CF3A566}"/>
    <dgm:cxn modelId="{EEC94F11-80FE-4B7D-8BD6-4F0DCB0398A5}" srcId="{EEA6725E-10B9-4586-95F6-5D85A83B37F4}" destId="{AC0433BA-5A27-4AD5-A9FB-9FE5993C9AB7}" srcOrd="3" destOrd="0" parTransId="{6198A3FD-3167-4A00-910A-8A2C6570FE2B}" sibTransId="{FB463B65-3094-40CE-B573-018E0006A5D2}"/>
    <dgm:cxn modelId="{36128117-2654-4951-9331-4CD445029A66}" type="presOf" srcId="{EEA6725E-10B9-4586-95F6-5D85A83B37F4}" destId="{69CF5E97-731D-44CB-8D29-9EE7BF9CC85A}" srcOrd="0" destOrd="0" presId="urn:microsoft.com/office/officeart/2005/8/layout/venn3#1"/>
    <dgm:cxn modelId="{BBF7A57A-71AB-4131-AEDF-FCD3FE1CB918}" type="presOf" srcId="{63D1C29A-8DD2-4E15-BC85-F500303EEF8E}" destId="{3FDF6736-971C-4DC7-813E-33DB5F391083}" srcOrd="0" destOrd="0" presId="urn:microsoft.com/office/officeart/2005/8/layout/venn3#1"/>
    <dgm:cxn modelId="{AE21D7D1-0FA4-4F5C-9F8F-F6575882D3A3}" srcId="{EEA6725E-10B9-4586-95F6-5D85A83B37F4}" destId="{2A9549BA-400F-4047-B029-065D9AF8D0AC}" srcOrd="4" destOrd="0" parTransId="{B84AD3F4-41FF-4C88-AFC5-A28D3B42F565}" sibTransId="{A8AE78B2-6FFB-4E35-8FA4-6778495A8918}"/>
    <dgm:cxn modelId="{5B5D7461-9DEA-4E96-A239-D991F75CA284}" type="presOf" srcId="{047F177C-570C-456B-B204-518FBDBE3D12}" destId="{F66E8860-7CEC-4F6E-8F36-AA9CA469DB27}" srcOrd="0" destOrd="0" presId="urn:microsoft.com/office/officeart/2005/8/layout/venn3#1"/>
    <dgm:cxn modelId="{6701DD83-57D6-418D-91C0-247BBAF66EBB}" srcId="{EEA6725E-10B9-4586-95F6-5D85A83B37F4}" destId="{BDC62912-CAEF-466B-8016-D3CB2ECF02E9}" srcOrd="1" destOrd="0" parTransId="{5BFB4D6B-5064-4591-8A75-7919B0A79DDB}" sibTransId="{2B2D4217-5CCF-4B60-B446-D0C43178C9AE}"/>
    <dgm:cxn modelId="{27280FD9-FE03-44F1-96BA-7E48AEF86809}" type="presOf" srcId="{AC0433BA-5A27-4AD5-A9FB-9FE5993C9AB7}" destId="{DF5F78F4-8270-478B-9B39-C1F4701CA0C4}" srcOrd="0" destOrd="0" presId="urn:microsoft.com/office/officeart/2005/8/layout/venn3#1"/>
    <dgm:cxn modelId="{E5C2B5CF-CC52-4D13-AE9E-DAD952E7A7A1}" type="presOf" srcId="{BDC62912-CAEF-466B-8016-D3CB2ECF02E9}" destId="{0C9BF4E7-680B-4D08-AE1B-DE4C692DCCDF}" srcOrd="0" destOrd="0" presId="urn:microsoft.com/office/officeart/2005/8/layout/venn3#1"/>
    <dgm:cxn modelId="{0FDD92FD-23A5-40BC-83F4-9B1FF8AEB027}" srcId="{EEA6725E-10B9-4586-95F6-5D85A83B37F4}" destId="{63D1C29A-8DD2-4E15-BC85-F500303EEF8E}" srcOrd="2" destOrd="0" parTransId="{7A4339BC-637A-4366-9CDD-C0139862F8E9}" sibTransId="{87602BEC-F9F9-45FE-8C68-1718FBB5E231}"/>
    <dgm:cxn modelId="{2F7EAD7F-74AF-4068-8280-0B858AA3B57E}" type="presOf" srcId="{2A9549BA-400F-4047-B029-065D9AF8D0AC}" destId="{9D2BD53C-8258-4BAF-A161-1E299EC74B25}" srcOrd="0" destOrd="0" presId="urn:microsoft.com/office/officeart/2005/8/layout/venn3#1"/>
    <dgm:cxn modelId="{6665DC7A-E502-4741-8114-E51BAE5EA436}" type="presParOf" srcId="{69CF5E97-731D-44CB-8D29-9EE7BF9CC85A}" destId="{F66E8860-7CEC-4F6E-8F36-AA9CA469DB27}" srcOrd="0" destOrd="0" presId="urn:microsoft.com/office/officeart/2005/8/layout/venn3#1"/>
    <dgm:cxn modelId="{7829E96C-56A2-465E-9103-3A8E72EE3B5A}" type="presParOf" srcId="{69CF5E97-731D-44CB-8D29-9EE7BF9CC85A}" destId="{3213AE86-6428-490A-8290-77FAD7829834}" srcOrd="1" destOrd="0" presId="urn:microsoft.com/office/officeart/2005/8/layout/venn3#1"/>
    <dgm:cxn modelId="{22405083-41CF-426B-BE6B-23023183E08F}" type="presParOf" srcId="{69CF5E97-731D-44CB-8D29-9EE7BF9CC85A}" destId="{0C9BF4E7-680B-4D08-AE1B-DE4C692DCCDF}" srcOrd="2" destOrd="0" presId="urn:microsoft.com/office/officeart/2005/8/layout/venn3#1"/>
    <dgm:cxn modelId="{43428B91-2BF6-4E0C-94BA-7ABD6936475F}" type="presParOf" srcId="{69CF5E97-731D-44CB-8D29-9EE7BF9CC85A}" destId="{CED789B6-D2CF-483A-B4AA-6ED1A4E9A0C7}" srcOrd="3" destOrd="0" presId="urn:microsoft.com/office/officeart/2005/8/layout/venn3#1"/>
    <dgm:cxn modelId="{C8C39155-7CC7-45C8-8EB2-74C3CA776D20}" type="presParOf" srcId="{69CF5E97-731D-44CB-8D29-9EE7BF9CC85A}" destId="{3FDF6736-971C-4DC7-813E-33DB5F391083}" srcOrd="4" destOrd="0" presId="urn:microsoft.com/office/officeart/2005/8/layout/venn3#1"/>
    <dgm:cxn modelId="{735A0A66-3D5A-47ED-A1A0-A64E316B6F0F}" type="presParOf" srcId="{69CF5E97-731D-44CB-8D29-9EE7BF9CC85A}" destId="{DDFAACBD-0444-4474-9988-837C43B8405A}" srcOrd="5" destOrd="0" presId="urn:microsoft.com/office/officeart/2005/8/layout/venn3#1"/>
    <dgm:cxn modelId="{4E4C2C78-EE0E-49F5-AADD-46739AE4A31C}" type="presParOf" srcId="{69CF5E97-731D-44CB-8D29-9EE7BF9CC85A}" destId="{DF5F78F4-8270-478B-9B39-C1F4701CA0C4}" srcOrd="6" destOrd="0" presId="urn:microsoft.com/office/officeart/2005/8/layout/venn3#1"/>
    <dgm:cxn modelId="{6EE1E24C-7A04-4D3E-B78E-B9B776AD39AA}" type="presParOf" srcId="{69CF5E97-731D-44CB-8D29-9EE7BF9CC85A}" destId="{30ADAC81-C5C8-4ABD-B1F9-AEA8A8E35996}" srcOrd="7" destOrd="0" presId="urn:microsoft.com/office/officeart/2005/8/layout/venn3#1"/>
    <dgm:cxn modelId="{92537461-B2C2-4B83-8D3E-DFD28F88ED0F}" type="presParOf" srcId="{69CF5E97-731D-44CB-8D29-9EE7BF9CC85A}" destId="{9D2BD53C-8258-4BAF-A161-1E299EC74B25}" srcOrd="8" destOrd="0" presId="urn:microsoft.com/office/officeart/2005/8/layout/venn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A6725E-10B9-4586-95F6-5D85A83B37F4}" type="doc">
      <dgm:prSet loTypeId="urn:microsoft.com/office/officeart/2005/8/layout/venn3#2" loCatId="relationship" qsTypeId="urn:microsoft.com/office/officeart/2005/8/quickstyle/simple1#3" qsCatId="simple" csTypeId="urn:microsoft.com/office/officeart/2005/8/colors/colorful1#2" csCatId="colorful" phldr="1"/>
      <dgm:spPr/>
      <dgm:t>
        <a:bodyPr/>
        <a:lstStyle/>
        <a:p>
          <a:endParaRPr lang="zh-CN" altLang="en-US"/>
        </a:p>
      </dgm:t>
    </dgm:pt>
    <dgm:pt modelId="{047F177C-570C-456B-B204-518FBDBE3D12}">
      <dgm:prSet phldrT="[文本]" custT="1"/>
      <dgm:spPr>
        <a:xfrm>
          <a:off x="537" y="138412"/>
          <a:ext cx="879895" cy="879895"/>
        </a:xfr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sz="1300" b="1" dirty="0">
              <a:solidFill>
                <a:sysClr val="window" lastClr="FFFFFF"/>
              </a:solidFill>
              <a:latin typeface="微软雅黑" panose="020B0503020204020204" pitchFamily="34" charset="-122"/>
              <a:ea typeface="微软雅黑" panose="020B0503020204020204" pitchFamily="34" charset="-122"/>
              <a:cs typeface="+mn-cs"/>
            </a:rPr>
            <a:t>计量计费</a:t>
          </a:r>
        </a:p>
      </dgm:t>
    </dgm:pt>
    <dgm:pt modelId="{EC06DD78-45D1-4CBE-A7FE-B64A65D01DC3}" cxnId="{37813170-B4C5-4DEC-950A-310FE6D1CC64}" type="parTrans">
      <dgm:prSet/>
      <dgm:spPr/>
      <dgm:t>
        <a:bodyPr/>
        <a:lstStyle/>
        <a:p>
          <a:endParaRPr lang="zh-CN" altLang="en-US">
            <a:solidFill>
              <a:schemeClr val="bg1"/>
            </a:solidFill>
          </a:endParaRPr>
        </a:p>
      </dgm:t>
    </dgm:pt>
    <dgm:pt modelId="{8AD93CA5-28B3-40A9-9F0E-10D67CF3A566}" cxnId="{37813170-B4C5-4DEC-950A-310FE6D1CC64}" type="sibTrans">
      <dgm:prSet/>
      <dgm:spPr/>
      <dgm:t>
        <a:bodyPr/>
        <a:lstStyle/>
        <a:p>
          <a:endParaRPr lang="zh-CN" altLang="en-US">
            <a:solidFill>
              <a:schemeClr val="bg1"/>
            </a:solidFill>
          </a:endParaRPr>
        </a:p>
      </dgm:t>
    </dgm:pt>
    <dgm:pt modelId="{CBAF8A0A-2EC8-4DDA-ADAC-97E049D6C32F}">
      <dgm:prSet phldrT="[文本]"/>
      <dgm:spPr>
        <a:xfrm>
          <a:off x="744814" y="138412"/>
          <a:ext cx="879895" cy="879895"/>
        </a:xfrm>
        <a:solidFill>
          <a:srgbClr val="9BBB59">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投运验收</a:t>
          </a:r>
        </a:p>
      </dgm:t>
    </dgm:pt>
    <dgm:pt modelId="{BA53E0A4-0B28-46DB-84D4-8185D7029D2B}" cxnId="{206AF7A6-464E-432D-A5F9-1039875A32CA}" type="parTrans">
      <dgm:prSet/>
      <dgm:spPr/>
      <dgm:t>
        <a:bodyPr/>
        <a:lstStyle/>
        <a:p>
          <a:endParaRPr lang="zh-CN" altLang="en-US">
            <a:solidFill>
              <a:schemeClr val="bg1"/>
            </a:solidFill>
          </a:endParaRPr>
        </a:p>
      </dgm:t>
    </dgm:pt>
    <dgm:pt modelId="{7F281D3A-0E60-43FE-8EB9-1B20E6E6415E}" cxnId="{206AF7A6-464E-432D-A5F9-1039875A32CA}" type="sibTrans">
      <dgm:prSet/>
      <dgm:spPr/>
      <dgm:t>
        <a:bodyPr/>
        <a:lstStyle/>
        <a:p>
          <a:endParaRPr lang="zh-CN" altLang="en-US">
            <a:solidFill>
              <a:schemeClr val="bg1"/>
            </a:solidFill>
          </a:endParaRPr>
        </a:p>
      </dgm:t>
    </dgm:pt>
    <dgm:pt modelId="{BDC62912-CAEF-466B-8016-D3CB2ECF02E9}">
      <dgm:prSet phldrT="[文本]"/>
      <dgm:spPr>
        <a:xfrm>
          <a:off x="1408369" y="138412"/>
          <a:ext cx="879895" cy="879895"/>
        </a:xfrm>
        <a:solidFill>
          <a:srgbClr val="8064A2">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客户管理</a:t>
          </a:r>
        </a:p>
      </dgm:t>
    </dgm:pt>
    <dgm:pt modelId="{5BFB4D6B-5064-4591-8A75-7919B0A79DDB}" cxnId="{6701DD83-57D6-418D-91C0-247BBAF66EBB}" type="parTrans">
      <dgm:prSet/>
      <dgm:spPr/>
      <dgm:t>
        <a:bodyPr/>
        <a:lstStyle/>
        <a:p>
          <a:endParaRPr lang="zh-CN" altLang="en-US">
            <a:solidFill>
              <a:schemeClr val="bg1"/>
            </a:solidFill>
          </a:endParaRPr>
        </a:p>
      </dgm:t>
    </dgm:pt>
    <dgm:pt modelId="{2B2D4217-5CCF-4B60-B446-D0C43178C9AE}" cxnId="{6701DD83-57D6-418D-91C0-247BBAF66EBB}" type="sibTrans">
      <dgm:prSet/>
      <dgm:spPr/>
      <dgm:t>
        <a:bodyPr/>
        <a:lstStyle/>
        <a:p>
          <a:endParaRPr lang="zh-CN" altLang="en-US">
            <a:solidFill>
              <a:schemeClr val="bg1"/>
            </a:solidFill>
          </a:endParaRPr>
        </a:p>
      </dgm:t>
    </dgm:pt>
    <dgm:pt modelId="{63D1C29A-8DD2-4E15-BC85-F500303EEF8E}">
      <dgm:prSet phldrT="[文本]"/>
      <dgm:spPr>
        <a:xfrm>
          <a:off x="2112285" y="138412"/>
          <a:ext cx="879895" cy="879895"/>
        </a:xfrm>
        <a:solidFill>
          <a:srgbClr val="4BACC6">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账务管理</a:t>
          </a:r>
        </a:p>
      </dgm:t>
    </dgm:pt>
    <dgm:pt modelId="{7A4339BC-637A-4366-9CDD-C0139862F8E9}" cxnId="{0FDD92FD-23A5-40BC-83F4-9B1FF8AEB027}" type="parTrans">
      <dgm:prSet/>
      <dgm:spPr/>
      <dgm:t>
        <a:bodyPr/>
        <a:lstStyle/>
        <a:p>
          <a:endParaRPr lang="zh-CN" altLang="en-US">
            <a:solidFill>
              <a:schemeClr val="bg1"/>
            </a:solidFill>
          </a:endParaRPr>
        </a:p>
      </dgm:t>
    </dgm:pt>
    <dgm:pt modelId="{87602BEC-F9F9-45FE-8C68-1718FBB5E231}" cxnId="{0FDD92FD-23A5-40BC-83F4-9B1FF8AEB027}" type="sibTrans">
      <dgm:prSet/>
      <dgm:spPr/>
      <dgm:t>
        <a:bodyPr/>
        <a:lstStyle/>
        <a:p>
          <a:endParaRPr lang="zh-CN" altLang="en-US">
            <a:solidFill>
              <a:schemeClr val="bg1"/>
            </a:solidFill>
          </a:endParaRPr>
        </a:p>
      </dgm:t>
    </dgm:pt>
    <dgm:pt modelId="{2A9549BA-400F-4047-B029-065D9AF8D0AC}">
      <dgm:prSet phldrT="[文本]"/>
      <dgm:spPr>
        <a:xfrm>
          <a:off x="3520117" y="138412"/>
          <a:ext cx="879895" cy="879895"/>
        </a:xfr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门户管理</a:t>
          </a:r>
        </a:p>
      </dgm:t>
    </dgm:pt>
    <dgm:pt modelId="{B84AD3F4-41FF-4C88-AFC5-A28D3B42F565}" cxnId="{AE21D7D1-0FA4-4F5C-9F8F-F6575882D3A3}" type="parTrans">
      <dgm:prSet/>
      <dgm:spPr/>
      <dgm:t>
        <a:bodyPr/>
        <a:lstStyle/>
        <a:p>
          <a:endParaRPr lang="zh-CN" altLang="en-US">
            <a:solidFill>
              <a:schemeClr val="bg1"/>
            </a:solidFill>
          </a:endParaRPr>
        </a:p>
      </dgm:t>
    </dgm:pt>
    <dgm:pt modelId="{A8AE78B2-6FFB-4E35-8FA4-6778495A8918}" cxnId="{AE21D7D1-0FA4-4F5C-9F8F-F6575882D3A3}" type="sibTrans">
      <dgm:prSet/>
      <dgm:spPr/>
      <dgm:t>
        <a:bodyPr/>
        <a:lstStyle/>
        <a:p>
          <a:endParaRPr lang="zh-CN" altLang="en-US">
            <a:solidFill>
              <a:schemeClr val="bg1"/>
            </a:solidFill>
          </a:endParaRPr>
        </a:p>
      </dgm:t>
    </dgm:pt>
    <dgm:pt modelId="{AC0433BA-5A27-4AD5-A9FB-9FE5993C9AB7}">
      <dgm:prSet phldrT="[文本]"/>
      <dgm:spPr>
        <a:xfrm>
          <a:off x="2816201" y="138412"/>
          <a:ext cx="879895" cy="879895"/>
        </a:xfrm>
        <a:solidFill>
          <a:srgbClr val="F79646">
            <a:hueOff val="0"/>
            <a:satOff val="0"/>
            <a:lumOff val="0"/>
            <a:alpha val="70000"/>
          </a:srgbClr>
        </a:solidFill>
        <a:ln w="25400" cap="flat" cmpd="sng" algn="ctr">
          <a:solidFill>
            <a:sysClr val="window" lastClr="FFFFFF">
              <a:hueOff val="0"/>
              <a:satOff val="0"/>
              <a:lumOff val="0"/>
              <a:alphaOff val="0"/>
            </a:sysClr>
          </a:solidFill>
          <a:prstDash val="solid"/>
        </a:ln>
        <a:effectLst/>
      </dgm:spPr>
      <dgm:t>
        <a:bodyPr/>
        <a:lstStyle/>
        <a:p>
          <a:r>
            <a:rPr lang="zh-CN" altLang="en-US" b="1" dirty="0">
              <a:solidFill>
                <a:sysClr val="window" lastClr="FFFFFF"/>
              </a:solidFill>
              <a:latin typeface="微软雅黑" panose="020B0503020204020204" pitchFamily="34" charset="-122"/>
              <a:ea typeface="微软雅黑" panose="020B0503020204020204" pitchFamily="34" charset="-122"/>
              <a:cs typeface="+mn-cs"/>
            </a:rPr>
            <a:t>诉求管理</a:t>
          </a:r>
        </a:p>
      </dgm:t>
    </dgm:pt>
    <dgm:pt modelId="{6198A3FD-3167-4A00-910A-8A2C6570FE2B}" cxnId="{EEC94F11-80FE-4B7D-8BD6-4F0DCB0398A5}" type="parTrans">
      <dgm:prSet/>
      <dgm:spPr/>
      <dgm:t>
        <a:bodyPr/>
        <a:lstStyle/>
        <a:p>
          <a:endParaRPr lang="zh-CN" altLang="en-US">
            <a:solidFill>
              <a:schemeClr val="bg1"/>
            </a:solidFill>
          </a:endParaRPr>
        </a:p>
      </dgm:t>
    </dgm:pt>
    <dgm:pt modelId="{FB463B65-3094-40CE-B573-018E0006A5D2}" cxnId="{EEC94F11-80FE-4B7D-8BD6-4F0DCB0398A5}" type="sibTrans">
      <dgm:prSet/>
      <dgm:spPr/>
      <dgm:t>
        <a:bodyPr/>
        <a:lstStyle/>
        <a:p>
          <a:endParaRPr lang="zh-CN" altLang="en-US">
            <a:solidFill>
              <a:schemeClr val="bg1"/>
            </a:solidFill>
          </a:endParaRPr>
        </a:p>
      </dgm:t>
    </dgm:pt>
    <dgm:pt modelId="{FFE16E84-ABD1-4441-8843-699D56080A60}" type="pres">
      <dgm:prSet presAssocID="{EEA6725E-10B9-4586-95F6-5D85A83B37F4}" presName="Name0" presStyleCnt="0">
        <dgm:presLayoutVars>
          <dgm:dir/>
          <dgm:resizeHandles val="exact"/>
        </dgm:presLayoutVars>
      </dgm:prSet>
      <dgm:spPr/>
      <dgm:t>
        <a:bodyPr/>
        <a:lstStyle/>
        <a:p>
          <a:endParaRPr lang="zh-CN" altLang="en-US"/>
        </a:p>
      </dgm:t>
    </dgm:pt>
    <dgm:pt modelId="{8AE0A092-1484-4B20-9956-AA54C4974114}" type="pres">
      <dgm:prSet presAssocID="{047F177C-570C-456B-B204-518FBDBE3D12}" presName="Name5" presStyleLbl="vennNode1" presStyleIdx="0" presStyleCnt="6">
        <dgm:presLayoutVars>
          <dgm:bulletEnabled val="1"/>
        </dgm:presLayoutVars>
      </dgm:prSet>
      <dgm:spPr>
        <a:prstGeom prst="ellipse">
          <a:avLst/>
        </a:prstGeom>
      </dgm:spPr>
      <dgm:t>
        <a:bodyPr/>
        <a:lstStyle/>
        <a:p>
          <a:endParaRPr lang="zh-CN" altLang="en-US"/>
        </a:p>
      </dgm:t>
    </dgm:pt>
    <dgm:pt modelId="{FF482CF3-4E36-457D-A6D7-1AB2439BFEE9}" type="pres">
      <dgm:prSet presAssocID="{8AD93CA5-28B3-40A9-9F0E-10D67CF3A566}" presName="space" presStyleCnt="0"/>
      <dgm:spPr/>
    </dgm:pt>
    <dgm:pt modelId="{7BF55929-79A8-4E90-A258-BA5599A6FED4}" type="pres">
      <dgm:prSet presAssocID="{CBAF8A0A-2EC8-4DDA-ADAC-97E049D6C32F}" presName="Name5" presStyleLbl="vennNode1" presStyleIdx="1" presStyleCnt="6" custLinFactNeighborX="22935" custLinFactNeighborY="0">
        <dgm:presLayoutVars>
          <dgm:bulletEnabled val="1"/>
        </dgm:presLayoutVars>
      </dgm:prSet>
      <dgm:spPr>
        <a:prstGeom prst="ellipse">
          <a:avLst/>
        </a:prstGeom>
      </dgm:spPr>
      <dgm:t>
        <a:bodyPr/>
        <a:lstStyle/>
        <a:p>
          <a:endParaRPr lang="zh-CN" altLang="en-US"/>
        </a:p>
      </dgm:t>
    </dgm:pt>
    <dgm:pt modelId="{D0029FE7-781F-4F29-8E59-536BF604F846}" type="pres">
      <dgm:prSet presAssocID="{7F281D3A-0E60-43FE-8EB9-1B20E6E6415E}" presName="space" presStyleCnt="0"/>
      <dgm:spPr/>
    </dgm:pt>
    <dgm:pt modelId="{D0A6FFC9-C3C8-4FA7-B26D-A859F40107BF}" type="pres">
      <dgm:prSet presAssocID="{BDC62912-CAEF-466B-8016-D3CB2ECF02E9}" presName="Name5" presStyleLbl="vennNode1" presStyleIdx="2" presStyleCnt="6">
        <dgm:presLayoutVars>
          <dgm:bulletEnabled val="1"/>
        </dgm:presLayoutVars>
      </dgm:prSet>
      <dgm:spPr>
        <a:prstGeom prst="ellipse">
          <a:avLst/>
        </a:prstGeom>
      </dgm:spPr>
      <dgm:t>
        <a:bodyPr/>
        <a:lstStyle/>
        <a:p>
          <a:endParaRPr lang="zh-CN" altLang="en-US"/>
        </a:p>
      </dgm:t>
    </dgm:pt>
    <dgm:pt modelId="{D58DA85E-7D59-4332-9521-7E38FDE7CBC6}" type="pres">
      <dgm:prSet presAssocID="{2B2D4217-5CCF-4B60-B446-D0C43178C9AE}" presName="space" presStyleCnt="0"/>
      <dgm:spPr/>
    </dgm:pt>
    <dgm:pt modelId="{AB5BD696-5BEB-4D52-AAAC-1DBE4C51F28A}" type="pres">
      <dgm:prSet presAssocID="{63D1C29A-8DD2-4E15-BC85-F500303EEF8E}" presName="Name5" presStyleLbl="vennNode1" presStyleIdx="3" presStyleCnt="6">
        <dgm:presLayoutVars>
          <dgm:bulletEnabled val="1"/>
        </dgm:presLayoutVars>
      </dgm:prSet>
      <dgm:spPr>
        <a:prstGeom prst="ellipse">
          <a:avLst/>
        </a:prstGeom>
      </dgm:spPr>
      <dgm:t>
        <a:bodyPr/>
        <a:lstStyle/>
        <a:p>
          <a:endParaRPr lang="zh-CN" altLang="en-US"/>
        </a:p>
      </dgm:t>
    </dgm:pt>
    <dgm:pt modelId="{3D281165-8503-4A34-9146-AE56AF9A8049}" type="pres">
      <dgm:prSet presAssocID="{87602BEC-F9F9-45FE-8C68-1718FBB5E231}" presName="space" presStyleCnt="0"/>
      <dgm:spPr/>
    </dgm:pt>
    <dgm:pt modelId="{C2997835-E040-46CB-A15A-E0D2EDE43600}" type="pres">
      <dgm:prSet presAssocID="{AC0433BA-5A27-4AD5-A9FB-9FE5993C9AB7}" presName="Name5" presStyleLbl="vennNode1" presStyleIdx="4" presStyleCnt="6">
        <dgm:presLayoutVars>
          <dgm:bulletEnabled val="1"/>
        </dgm:presLayoutVars>
      </dgm:prSet>
      <dgm:spPr>
        <a:prstGeom prst="ellipse">
          <a:avLst/>
        </a:prstGeom>
      </dgm:spPr>
      <dgm:t>
        <a:bodyPr/>
        <a:lstStyle/>
        <a:p>
          <a:endParaRPr lang="zh-CN" altLang="en-US"/>
        </a:p>
      </dgm:t>
    </dgm:pt>
    <dgm:pt modelId="{9EE84B0F-361C-4E1E-B8D3-AC5B46DEF973}" type="pres">
      <dgm:prSet presAssocID="{FB463B65-3094-40CE-B573-018E0006A5D2}" presName="space" presStyleCnt="0"/>
      <dgm:spPr/>
    </dgm:pt>
    <dgm:pt modelId="{936E6D52-5D9F-4E37-8354-DE17586E17E7}" type="pres">
      <dgm:prSet presAssocID="{2A9549BA-400F-4047-B029-065D9AF8D0AC}" presName="Name5" presStyleLbl="vennNode1" presStyleIdx="5" presStyleCnt="6">
        <dgm:presLayoutVars>
          <dgm:bulletEnabled val="1"/>
        </dgm:presLayoutVars>
      </dgm:prSet>
      <dgm:spPr>
        <a:prstGeom prst="ellipse">
          <a:avLst/>
        </a:prstGeom>
      </dgm:spPr>
      <dgm:t>
        <a:bodyPr/>
        <a:lstStyle/>
        <a:p>
          <a:endParaRPr lang="zh-CN" altLang="en-US"/>
        </a:p>
      </dgm:t>
    </dgm:pt>
  </dgm:ptLst>
  <dgm:cxnLst>
    <dgm:cxn modelId="{37813170-B4C5-4DEC-950A-310FE6D1CC64}" srcId="{EEA6725E-10B9-4586-95F6-5D85A83B37F4}" destId="{047F177C-570C-456B-B204-518FBDBE3D12}" srcOrd="0" destOrd="0" parTransId="{EC06DD78-45D1-4CBE-A7FE-B64A65D01DC3}" sibTransId="{8AD93CA5-28B3-40A9-9F0E-10D67CF3A566}"/>
    <dgm:cxn modelId="{37DBEC2A-2B25-4DFD-8956-7504E543E131}" type="presOf" srcId="{BDC62912-CAEF-466B-8016-D3CB2ECF02E9}" destId="{D0A6FFC9-C3C8-4FA7-B26D-A859F40107BF}" srcOrd="0" destOrd="0" presId="urn:microsoft.com/office/officeart/2005/8/layout/venn3#2"/>
    <dgm:cxn modelId="{EEC94F11-80FE-4B7D-8BD6-4F0DCB0398A5}" srcId="{EEA6725E-10B9-4586-95F6-5D85A83B37F4}" destId="{AC0433BA-5A27-4AD5-A9FB-9FE5993C9AB7}" srcOrd="4" destOrd="0" parTransId="{6198A3FD-3167-4A00-910A-8A2C6570FE2B}" sibTransId="{FB463B65-3094-40CE-B573-018E0006A5D2}"/>
    <dgm:cxn modelId="{206AF7A6-464E-432D-A5F9-1039875A32CA}" srcId="{EEA6725E-10B9-4586-95F6-5D85A83B37F4}" destId="{CBAF8A0A-2EC8-4DDA-ADAC-97E049D6C32F}" srcOrd="1" destOrd="0" parTransId="{BA53E0A4-0B28-46DB-84D4-8185D7029D2B}" sibTransId="{7F281D3A-0E60-43FE-8EB9-1B20E6E6415E}"/>
    <dgm:cxn modelId="{F9D82BC4-3B36-41BB-AFE9-23DBB8D018D3}" type="presOf" srcId="{2A9549BA-400F-4047-B029-065D9AF8D0AC}" destId="{936E6D52-5D9F-4E37-8354-DE17586E17E7}" srcOrd="0" destOrd="0" presId="urn:microsoft.com/office/officeart/2005/8/layout/venn3#2"/>
    <dgm:cxn modelId="{AE21D7D1-0FA4-4F5C-9F8F-F6575882D3A3}" srcId="{EEA6725E-10B9-4586-95F6-5D85A83B37F4}" destId="{2A9549BA-400F-4047-B029-065D9AF8D0AC}" srcOrd="5" destOrd="0" parTransId="{B84AD3F4-41FF-4C88-AFC5-A28D3B42F565}" sibTransId="{A8AE78B2-6FFB-4E35-8FA4-6778495A8918}"/>
    <dgm:cxn modelId="{90508DED-ABEB-4C25-8A4B-8DE663E4E5E6}" type="presOf" srcId="{CBAF8A0A-2EC8-4DDA-ADAC-97E049D6C32F}" destId="{7BF55929-79A8-4E90-A258-BA5599A6FED4}" srcOrd="0" destOrd="0" presId="urn:microsoft.com/office/officeart/2005/8/layout/venn3#2"/>
    <dgm:cxn modelId="{829A4196-FFAB-44B2-A0D9-C3E95C18FA35}" type="presOf" srcId="{AC0433BA-5A27-4AD5-A9FB-9FE5993C9AB7}" destId="{C2997835-E040-46CB-A15A-E0D2EDE43600}" srcOrd="0" destOrd="0" presId="urn:microsoft.com/office/officeart/2005/8/layout/venn3#2"/>
    <dgm:cxn modelId="{6701DD83-57D6-418D-91C0-247BBAF66EBB}" srcId="{EEA6725E-10B9-4586-95F6-5D85A83B37F4}" destId="{BDC62912-CAEF-466B-8016-D3CB2ECF02E9}" srcOrd="2" destOrd="0" parTransId="{5BFB4D6B-5064-4591-8A75-7919B0A79DDB}" sibTransId="{2B2D4217-5CCF-4B60-B446-D0C43178C9AE}"/>
    <dgm:cxn modelId="{11315EF9-F173-4CBB-B97B-B135876B1658}" type="presOf" srcId="{047F177C-570C-456B-B204-518FBDBE3D12}" destId="{8AE0A092-1484-4B20-9956-AA54C4974114}" srcOrd="0" destOrd="0" presId="urn:microsoft.com/office/officeart/2005/8/layout/venn3#2"/>
    <dgm:cxn modelId="{0FDD92FD-23A5-40BC-83F4-9B1FF8AEB027}" srcId="{EEA6725E-10B9-4586-95F6-5D85A83B37F4}" destId="{63D1C29A-8DD2-4E15-BC85-F500303EEF8E}" srcOrd="3" destOrd="0" parTransId="{7A4339BC-637A-4366-9CDD-C0139862F8E9}" sibTransId="{87602BEC-F9F9-45FE-8C68-1718FBB5E231}"/>
    <dgm:cxn modelId="{94939AFD-67F7-4A69-B4B8-AD55B2B36F42}" type="presOf" srcId="{EEA6725E-10B9-4586-95F6-5D85A83B37F4}" destId="{FFE16E84-ABD1-4441-8843-699D56080A60}" srcOrd="0" destOrd="0" presId="urn:microsoft.com/office/officeart/2005/8/layout/venn3#2"/>
    <dgm:cxn modelId="{920338E8-8E11-403F-B108-ED73DF5B5969}" type="presOf" srcId="{63D1C29A-8DD2-4E15-BC85-F500303EEF8E}" destId="{AB5BD696-5BEB-4D52-AAAC-1DBE4C51F28A}" srcOrd="0" destOrd="0" presId="urn:microsoft.com/office/officeart/2005/8/layout/venn3#2"/>
    <dgm:cxn modelId="{8A198B3A-1494-42A4-AD05-1C2444A0BA3A}" type="presParOf" srcId="{FFE16E84-ABD1-4441-8843-699D56080A60}" destId="{8AE0A092-1484-4B20-9956-AA54C4974114}" srcOrd="0" destOrd="0" presId="urn:microsoft.com/office/officeart/2005/8/layout/venn3#2"/>
    <dgm:cxn modelId="{BEC20DAE-8151-4E8E-A9A6-FAEFB41D0055}" type="presParOf" srcId="{FFE16E84-ABD1-4441-8843-699D56080A60}" destId="{FF482CF3-4E36-457D-A6D7-1AB2439BFEE9}" srcOrd="1" destOrd="0" presId="urn:microsoft.com/office/officeart/2005/8/layout/venn3#2"/>
    <dgm:cxn modelId="{24032374-7CF3-4203-A8E1-515971679502}" type="presParOf" srcId="{FFE16E84-ABD1-4441-8843-699D56080A60}" destId="{7BF55929-79A8-4E90-A258-BA5599A6FED4}" srcOrd="2" destOrd="0" presId="urn:microsoft.com/office/officeart/2005/8/layout/venn3#2"/>
    <dgm:cxn modelId="{7011CBE5-D18E-46BF-914B-C8CDAC522188}" type="presParOf" srcId="{FFE16E84-ABD1-4441-8843-699D56080A60}" destId="{D0029FE7-781F-4F29-8E59-536BF604F846}" srcOrd="3" destOrd="0" presId="urn:microsoft.com/office/officeart/2005/8/layout/venn3#2"/>
    <dgm:cxn modelId="{51A0DD8E-5A01-4877-908A-B5A48CD6D2E7}" type="presParOf" srcId="{FFE16E84-ABD1-4441-8843-699D56080A60}" destId="{D0A6FFC9-C3C8-4FA7-B26D-A859F40107BF}" srcOrd="4" destOrd="0" presId="urn:microsoft.com/office/officeart/2005/8/layout/venn3#2"/>
    <dgm:cxn modelId="{BB4E59F8-C3FA-4397-AE87-538A236475A6}" type="presParOf" srcId="{FFE16E84-ABD1-4441-8843-699D56080A60}" destId="{D58DA85E-7D59-4332-9521-7E38FDE7CBC6}" srcOrd="5" destOrd="0" presId="urn:microsoft.com/office/officeart/2005/8/layout/venn3#2"/>
    <dgm:cxn modelId="{5F526294-E738-465C-93BF-FE49C78848DE}" type="presParOf" srcId="{FFE16E84-ABD1-4441-8843-699D56080A60}" destId="{AB5BD696-5BEB-4D52-AAAC-1DBE4C51F28A}" srcOrd="6" destOrd="0" presId="urn:microsoft.com/office/officeart/2005/8/layout/venn3#2"/>
    <dgm:cxn modelId="{31EA190A-4779-4F1C-B336-7D2C48BF8188}" type="presParOf" srcId="{FFE16E84-ABD1-4441-8843-699D56080A60}" destId="{3D281165-8503-4A34-9146-AE56AF9A8049}" srcOrd="7" destOrd="0" presId="urn:microsoft.com/office/officeart/2005/8/layout/venn3#2"/>
    <dgm:cxn modelId="{D14D62FE-770D-4B5B-A770-36F52C03008A}" type="presParOf" srcId="{FFE16E84-ABD1-4441-8843-699D56080A60}" destId="{C2997835-E040-46CB-A15A-E0D2EDE43600}" srcOrd="8" destOrd="0" presId="urn:microsoft.com/office/officeart/2005/8/layout/venn3#2"/>
    <dgm:cxn modelId="{2EEF6439-8090-4CAB-9A4E-FD125BB4F169}" type="presParOf" srcId="{FFE16E84-ABD1-4441-8843-699D56080A60}" destId="{9EE84B0F-361C-4E1E-B8D3-AC5B46DEF973}" srcOrd="9" destOrd="0" presId="urn:microsoft.com/office/officeart/2005/8/layout/venn3#2"/>
    <dgm:cxn modelId="{90EA4C92-C790-4B28-9360-9452BCCFA28B}" type="presParOf" srcId="{FFE16E84-ABD1-4441-8843-699D56080A60}" destId="{936E6D52-5D9F-4E37-8354-DE17586E17E7}" srcOrd="10" destOrd="0" presId="urn:microsoft.com/office/officeart/2005/8/layout/venn3#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FF6E8A-B271-4BA9-8EB8-3D6B4D00B579}" type="doc">
      <dgm:prSet loTypeId="urn:microsoft.com/office/officeart/2005/8/layout/radial4#1" loCatId="relationship" qsTypeId="urn:microsoft.com/office/officeart/2005/8/quickstyle/simple3#1" qsCatId="simple" csTypeId="urn:microsoft.com/office/officeart/2005/8/colors/colorful5#1" csCatId="colorful" phldr="1"/>
      <dgm:spPr/>
      <dgm:t>
        <a:bodyPr/>
        <a:lstStyle/>
        <a:p>
          <a:endParaRPr lang="zh-CN" altLang="en-US"/>
        </a:p>
      </dgm:t>
    </dgm:pt>
    <dgm:pt modelId="{F175C5B7-CA84-4177-B957-38BD3F3F8DD8}">
      <dgm:prSet phldrT="[文本]" custT="1"/>
      <dgm:spPr>
        <a:xfrm>
          <a:off x="770565" y="1058079"/>
          <a:ext cx="710749" cy="710749"/>
        </a:xfrm>
        <a:gradFill rotWithShape="0">
          <a:gsLst>
            <a:gs pos="0">
              <a:srgbClr val="193D6A">
                <a:hueOff val="0"/>
                <a:satOff val="0"/>
                <a:lumOff val="0"/>
                <a:alphaOff val="0"/>
                <a:tint val="50000"/>
                <a:satMod val="300000"/>
              </a:srgbClr>
            </a:gs>
            <a:gs pos="35000">
              <a:srgbClr val="193D6A">
                <a:hueOff val="0"/>
                <a:satOff val="0"/>
                <a:lumOff val="0"/>
                <a:alphaOff val="0"/>
                <a:tint val="37000"/>
                <a:satMod val="300000"/>
              </a:srgbClr>
            </a:gs>
            <a:gs pos="100000">
              <a:srgbClr val="193D6A">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2400" dirty="0">
              <a:solidFill>
                <a:srgbClr val="1F497D"/>
              </a:solidFill>
              <a:latin typeface="微软雅黑" panose="020B0503020204020204" pitchFamily="34" charset="-122"/>
              <a:ea typeface="微软雅黑" panose="020B0503020204020204" pitchFamily="34" charset="-122"/>
              <a:cs typeface="+mn-cs"/>
            </a:rPr>
            <a:t>找</a:t>
          </a:r>
        </a:p>
      </dgm:t>
    </dgm:pt>
    <dgm:pt modelId="{E1D5508E-3D18-4804-83A9-4C30DB146A0E}" cxnId="{DA8DB862-8796-4787-99B7-B0A3CA6DD53D}" type="par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69D5B713-320D-4378-BA32-0CF431B53CE9}" cxnId="{DA8DB862-8796-4787-99B7-B0A3CA6DD53D}"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97868E14-0F07-4DBA-9193-7FF066230563}">
      <dgm:prSet phldrT="[文本]" custT="1"/>
      <dgm:spPr>
        <a:xfrm>
          <a:off x="1482" y="592410"/>
          <a:ext cx="675212" cy="540169"/>
        </a:xfr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1500" dirty="0">
              <a:solidFill>
                <a:srgbClr val="1F497D"/>
              </a:solidFill>
              <a:latin typeface="微软雅黑" panose="020B0503020204020204" pitchFamily="34" charset="-122"/>
              <a:ea typeface="微软雅黑" panose="020B0503020204020204" pitchFamily="34" charset="-122"/>
              <a:cs typeface="+mn-cs"/>
            </a:rPr>
            <a:t>桩</a:t>
          </a:r>
        </a:p>
      </dgm:t>
    </dgm:pt>
    <dgm:pt modelId="{AC179A06-4A87-4EC4-8C13-7E741240650C}" cxnId="{87ADF2EE-EEC9-4822-9DF7-BABC829320F5}" type="parTrans">
      <dgm:prSet/>
      <dgm:spPr>
        <a:xfrm rot="12900000">
          <a:off x="287374" y="925229"/>
          <a:ext cx="571907" cy="202563"/>
        </a:xfr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A881A460-72A5-4A81-A089-28C80A6C58F4}" cxnId="{87ADF2EE-EEC9-4822-9DF7-BABC829320F5}"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EAE1A2BC-82CE-4457-B1F2-560BCA970041}">
      <dgm:prSet phldrT="[文本]" custT="1"/>
      <dgm:spPr>
        <a:xfrm>
          <a:off x="1575185" y="592410"/>
          <a:ext cx="675212" cy="540169"/>
        </a:xfrm>
        <a:gradFill rotWithShape="0">
          <a:gsLst>
            <a:gs pos="0">
              <a:srgbClr val="B2C1DB">
                <a:hueOff val="-12980063"/>
                <a:satOff val="6926"/>
                <a:lumOff val="-30162"/>
                <a:alphaOff val="0"/>
                <a:tint val="50000"/>
                <a:satMod val="300000"/>
              </a:srgbClr>
            </a:gs>
            <a:gs pos="35000">
              <a:srgbClr val="B2C1DB">
                <a:hueOff val="-12980063"/>
                <a:satOff val="6926"/>
                <a:lumOff val="-30162"/>
                <a:alphaOff val="0"/>
                <a:tint val="37000"/>
                <a:satMod val="300000"/>
              </a:srgbClr>
            </a:gs>
            <a:gs pos="100000">
              <a:srgbClr val="B2C1DB">
                <a:hueOff val="-12980063"/>
                <a:satOff val="6926"/>
                <a:lumOff val="-3016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1500" b="1" dirty="0">
              <a:solidFill>
                <a:srgbClr val="1F497D"/>
              </a:solidFill>
              <a:latin typeface="微软雅黑" panose="020B0503020204020204" pitchFamily="34" charset="-122"/>
              <a:ea typeface="微软雅黑" panose="020B0503020204020204" pitchFamily="34" charset="-122"/>
              <a:cs typeface="+mn-cs"/>
            </a:rPr>
            <a:t>导航</a:t>
          </a:r>
          <a:endParaRPr lang="zh-CN" altLang="en-US" sz="1500" dirty="0">
            <a:solidFill>
              <a:srgbClr val="1F497D"/>
            </a:solidFill>
            <a:latin typeface="微软雅黑" panose="020B0503020204020204" pitchFamily="34" charset="-122"/>
            <a:ea typeface="微软雅黑" panose="020B0503020204020204" pitchFamily="34" charset="-122"/>
            <a:cs typeface="+mn-cs"/>
          </a:endParaRPr>
        </a:p>
      </dgm:t>
    </dgm:pt>
    <dgm:pt modelId="{42EE46DA-B8D6-4D0D-8205-48F44BB48700}" cxnId="{792F7D4B-4F13-447D-B7BD-96CA00298B9F}" type="parTrans">
      <dgm:prSet/>
      <dgm:spPr>
        <a:xfrm rot="19500000">
          <a:off x="1392598" y="925229"/>
          <a:ext cx="571907" cy="202563"/>
        </a:xfrm>
        <a:gradFill rotWithShape="0">
          <a:gsLst>
            <a:gs pos="0">
              <a:srgbClr val="B2C1DB">
                <a:hueOff val="-12980063"/>
                <a:satOff val="6926"/>
                <a:lumOff val="-30162"/>
                <a:alphaOff val="0"/>
                <a:tint val="50000"/>
                <a:satMod val="300000"/>
              </a:srgbClr>
            </a:gs>
            <a:gs pos="35000">
              <a:srgbClr val="B2C1DB">
                <a:hueOff val="-12980063"/>
                <a:satOff val="6926"/>
                <a:lumOff val="-30162"/>
                <a:alphaOff val="0"/>
                <a:tint val="37000"/>
                <a:satMod val="300000"/>
              </a:srgbClr>
            </a:gs>
            <a:gs pos="100000">
              <a:srgbClr val="B2C1DB">
                <a:hueOff val="-12980063"/>
                <a:satOff val="6926"/>
                <a:lumOff val="-30162"/>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01C5607C-0082-4CA3-8AEF-D8A2FDA75B7E}" cxnId="{792F7D4B-4F13-447D-B7BD-96CA00298B9F}"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E66EC80B-2EB2-438F-B4B2-BE1EEFC6672D}">
      <dgm:prSet phldrT="[文本]" custT="1"/>
      <dgm:spPr>
        <a:xfrm>
          <a:off x="788334" y="182801"/>
          <a:ext cx="675212" cy="540169"/>
        </a:xfrm>
        <a:gradFill rotWithShape="0">
          <a:gsLst>
            <a:gs pos="0">
              <a:srgbClr val="B2C1DB">
                <a:hueOff val="-6490031"/>
                <a:satOff val="3463"/>
                <a:lumOff val="-15064"/>
                <a:alphaOff val="0"/>
                <a:tint val="50000"/>
                <a:satMod val="300000"/>
              </a:srgbClr>
            </a:gs>
            <a:gs pos="35000">
              <a:srgbClr val="B2C1DB">
                <a:hueOff val="-6490031"/>
                <a:satOff val="3463"/>
                <a:lumOff val="-15064"/>
                <a:alphaOff val="0"/>
                <a:tint val="37000"/>
                <a:satMod val="300000"/>
              </a:srgbClr>
            </a:gs>
            <a:gs pos="100000">
              <a:srgbClr val="B2C1DB">
                <a:hueOff val="-6490031"/>
                <a:satOff val="3463"/>
                <a:lumOff val="-1506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1500" dirty="0">
              <a:solidFill>
                <a:srgbClr val="1F497D"/>
              </a:solidFill>
              <a:latin typeface="微软雅黑" panose="020B0503020204020204" pitchFamily="34" charset="-122"/>
              <a:ea typeface="微软雅黑" panose="020B0503020204020204" pitchFamily="34" charset="-122"/>
              <a:cs typeface="+mn-cs"/>
            </a:rPr>
            <a:t>定位</a:t>
          </a:r>
        </a:p>
      </dgm:t>
    </dgm:pt>
    <dgm:pt modelId="{7E67EDD9-7C27-426F-A4DE-173A8142C034}" cxnId="{198BA8DD-DD0D-4715-839E-879717C89777}" type="parTrans">
      <dgm:prSet/>
      <dgm:spPr>
        <a:xfrm rot="16200000">
          <a:off x="839986" y="637558"/>
          <a:ext cx="571907" cy="202563"/>
        </a:xfrm>
        <a:gradFill rotWithShape="0">
          <a:gsLst>
            <a:gs pos="0">
              <a:srgbClr val="B2C1DB">
                <a:hueOff val="-6490031"/>
                <a:satOff val="3463"/>
                <a:lumOff val="-15064"/>
                <a:alphaOff val="0"/>
                <a:tint val="50000"/>
                <a:satMod val="300000"/>
              </a:srgbClr>
            </a:gs>
            <a:gs pos="35000">
              <a:srgbClr val="B2C1DB">
                <a:hueOff val="-6490031"/>
                <a:satOff val="3463"/>
                <a:lumOff val="-15064"/>
                <a:alphaOff val="0"/>
                <a:tint val="37000"/>
                <a:satMod val="300000"/>
              </a:srgbClr>
            </a:gs>
            <a:gs pos="100000">
              <a:srgbClr val="B2C1DB">
                <a:hueOff val="-6490031"/>
                <a:satOff val="3463"/>
                <a:lumOff val="-15064"/>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zh-CN" altLang="en-US"/>
        </a:p>
      </dgm:t>
    </dgm:pt>
    <dgm:pt modelId="{9A9D664F-6B13-4113-A8E7-5C1B5E0F7598}" cxnId="{198BA8DD-DD0D-4715-839E-879717C89777}" type="sibTrans">
      <dgm:prSet/>
      <dgm:spPr/>
      <dgm:t>
        <a:bodyPr/>
        <a:lstStyle/>
        <a:p>
          <a:endParaRPr lang="zh-CN" altLang="en-US"/>
        </a:p>
      </dgm:t>
    </dgm:pt>
    <dgm:pt modelId="{AF644574-4042-41C6-B668-A0E62E4C502E}" type="pres">
      <dgm:prSet presAssocID="{57FF6E8A-B271-4BA9-8EB8-3D6B4D00B579}" presName="cycle" presStyleCnt="0">
        <dgm:presLayoutVars>
          <dgm:chMax val="1"/>
          <dgm:dir/>
          <dgm:animLvl val="ctr"/>
          <dgm:resizeHandles val="exact"/>
        </dgm:presLayoutVars>
      </dgm:prSet>
      <dgm:spPr/>
      <dgm:t>
        <a:bodyPr/>
        <a:lstStyle/>
        <a:p>
          <a:endParaRPr lang="zh-CN" altLang="en-US"/>
        </a:p>
      </dgm:t>
    </dgm:pt>
    <dgm:pt modelId="{19C8D3DA-C972-4543-B169-260AB0976E9C}" type="pres">
      <dgm:prSet presAssocID="{F175C5B7-CA84-4177-B957-38BD3F3F8DD8}" presName="centerShape" presStyleLbl="node0" presStyleIdx="0" presStyleCnt="1"/>
      <dgm:spPr>
        <a:prstGeom prst="ellipse">
          <a:avLst/>
        </a:prstGeom>
      </dgm:spPr>
      <dgm:t>
        <a:bodyPr/>
        <a:lstStyle/>
        <a:p>
          <a:endParaRPr lang="zh-CN" altLang="en-US"/>
        </a:p>
      </dgm:t>
    </dgm:pt>
    <dgm:pt modelId="{80EF7930-ECB8-49D8-B2E6-2AA4AC185F46}" type="pres">
      <dgm:prSet presAssocID="{AC179A06-4A87-4EC4-8C13-7E741240650C}" presName="parTrans" presStyleLbl="bgSibTrans2D1" presStyleIdx="0" presStyleCnt="3"/>
      <dgm:spPr>
        <a:prstGeom prst="leftArrow">
          <a:avLst>
            <a:gd name="adj1" fmla="val 60000"/>
            <a:gd name="adj2" fmla="val 50000"/>
          </a:avLst>
        </a:prstGeom>
      </dgm:spPr>
      <dgm:t>
        <a:bodyPr/>
        <a:lstStyle/>
        <a:p>
          <a:endParaRPr lang="zh-CN" altLang="en-US"/>
        </a:p>
      </dgm:t>
    </dgm:pt>
    <dgm:pt modelId="{A31C73AA-8913-4B2D-832C-C932974FF2BD}" type="pres">
      <dgm:prSet presAssocID="{97868E14-0F07-4DBA-9193-7FF066230563}" presName="node" presStyleLbl="node1" presStyleIdx="0" presStyleCnt="3">
        <dgm:presLayoutVars>
          <dgm:bulletEnabled val="1"/>
        </dgm:presLayoutVars>
      </dgm:prSet>
      <dgm:spPr>
        <a:prstGeom prst="roundRect">
          <a:avLst>
            <a:gd name="adj" fmla="val 10000"/>
          </a:avLst>
        </a:prstGeom>
      </dgm:spPr>
      <dgm:t>
        <a:bodyPr/>
        <a:lstStyle/>
        <a:p>
          <a:endParaRPr lang="zh-CN" altLang="en-US"/>
        </a:p>
      </dgm:t>
    </dgm:pt>
    <dgm:pt modelId="{ACA95F2D-C413-4794-87F5-3834EDC81918}" type="pres">
      <dgm:prSet presAssocID="{7E67EDD9-7C27-426F-A4DE-173A8142C034}" presName="parTrans" presStyleLbl="bgSibTrans2D1" presStyleIdx="1" presStyleCnt="3"/>
      <dgm:spPr>
        <a:prstGeom prst="leftArrow">
          <a:avLst>
            <a:gd name="adj1" fmla="val 60000"/>
            <a:gd name="adj2" fmla="val 50000"/>
          </a:avLst>
        </a:prstGeom>
      </dgm:spPr>
      <dgm:t>
        <a:bodyPr/>
        <a:lstStyle/>
        <a:p>
          <a:endParaRPr lang="zh-CN" altLang="en-US"/>
        </a:p>
      </dgm:t>
    </dgm:pt>
    <dgm:pt modelId="{E1DA5D4B-B221-4E3A-98A2-E2BF7ECDBE93}" type="pres">
      <dgm:prSet presAssocID="{E66EC80B-2EB2-438F-B4B2-BE1EEFC6672D}" presName="node" presStyleLbl="node1" presStyleIdx="1" presStyleCnt="3">
        <dgm:presLayoutVars>
          <dgm:bulletEnabled val="1"/>
        </dgm:presLayoutVars>
      </dgm:prSet>
      <dgm:spPr>
        <a:prstGeom prst="roundRect">
          <a:avLst>
            <a:gd name="adj" fmla="val 10000"/>
          </a:avLst>
        </a:prstGeom>
      </dgm:spPr>
      <dgm:t>
        <a:bodyPr/>
        <a:lstStyle/>
        <a:p>
          <a:endParaRPr lang="zh-CN" altLang="en-US"/>
        </a:p>
      </dgm:t>
    </dgm:pt>
    <dgm:pt modelId="{E36B534A-B69E-4DCD-ADA6-E1EAF53A7CD4}" type="pres">
      <dgm:prSet presAssocID="{42EE46DA-B8D6-4D0D-8205-48F44BB48700}" presName="parTrans" presStyleLbl="bgSibTrans2D1" presStyleIdx="2" presStyleCnt="3"/>
      <dgm:spPr>
        <a:prstGeom prst="leftArrow">
          <a:avLst>
            <a:gd name="adj1" fmla="val 60000"/>
            <a:gd name="adj2" fmla="val 50000"/>
          </a:avLst>
        </a:prstGeom>
      </dgm:spPr>
      <dgm:t>
        <a:bodyPr/>
        <a:lstStyle/>
        <a:p>
          <a:endParaRPr lang="zh-CN" altLang="en-US"/>
        </a:p>
      </dgm:t>
    </dgm:pt>
    <dgm:pt modelId="{CF262668-669E-4FB7-AE51-2058006EFFC8}" type="pres">
      <dgm:prSet presAssocID="{EAE1A2BC-82CE-4457-B1F2-560BCA970041}" presName="node" presStyleLbl="node1" presStyleIdx="2" presStyleCnt="3">
        <dgm:presLayoutVars>
          <dgm:bulletEnabled val="1"/>
        </dgm:presLayoutVars>
      </dgm:prSet>
      <dgm:spPr>
        <a:prstGeom prst="roundRect">
          <a:avLst>
            <a:gd name="adj" fmla="val 10000"/>
          </a:avLst>
        </a:prstGeom>
      </dgm:spPr>
      <dgm:t>
        <a:bodyPr/>
        <a:lstStyle/>
        <a:p>
          <a:endParaRPr lang="zh-CN" altLang="en-US"/>
        </a:p>
      </dgm:t>
    </dgm:pt>
  </dgm:ptLst>
  <dgm:cxnLst>
    <dgm:cxn modelId="{DA296D27-5939-457E-91CB-10E1F1E0D857}" type="presOf" srcId="{97868E14-0F07-4DBA-9193-7FF066230563}" destId="{A31C73AA-8913-4B2D-832C-C932974FF2BD}" srcOrd="0" destOrd="0" presId="urn:microsoft.com/office/officeart/2005/8/layout/radial4#1"/>
    <dgm:cxn modelId="{63BC4363-761B-41FD-A5BC-BDDC761FC585}" type="presOf" srcId="{F175C5B7-CA84-4177-B957-38BD3F3F8DD8}" destId="{19C8D3DA-C972-4543-B169-260AB0976E9C}" srcOrd="0" destOrd="0" presId="urn:microsoft.com/office/officeart/2005/8/layout/radial4#1"/>
    <dgm:cxn modelId="{87ADF2EE-EEC9-4822-9DF7-BABC829320F5}" srcId="{F175C5B7-CA84-4177-B957-38BD3F3F8DD8}" destId="{97868E14-0F07-4DBA-9193-7FF066230563}" srcOrd="0" destOrd="0" parTransId="{AC179A06-4A87-4EC4-8C13-7E741240650C}" sibTransId="{A881A460-72A5-4A81-A089-28C80A6C58F4}"/>
    <dgm:cxn modelId="{DA8DB862-8796-4787-99B7-B0A3CA6DD53D}" srcId="{57FF6E8A-B271-4BA9-8EB8-3D6B4D00B579}" destId="{F175C5B7-CA84-4177-B957-38BD3F3F8DD8}" srcOrd="0" destOrd="0" parTransId="{E1D5508E-3D18-4804-83A9-4C30DB146A0E}" sibTransId="{69D5B713-320D-4378-BA32-0CF431B53CE9}"/>
    <dgm:cxn modelId="{00122AF2-3584-4A04-AED8-B2701A567EE7}" type="presOf" srcId="{42EE46DA-B8D6-4D0D-8205-48F44BB48700}" destId="{E36B534A-B69E-4DCD-ADA6-E1EAF53A7CD4}" srcOrd="0" destOrd="0" presId="urn:microsoft.com/office/officeart/2005/8/layout/radial4#1"/>
    <dgm:cxn modelId="{198BA8DD-DD0D-4715-839E-879717C89777}" srcId="{F175C5B7-CA84-4177-B957-38BD3F3F8DD8}" destId="{E66EC80B-2EB2-438F-B4B2-BE1EEFC6672D}" srcOrd="1" destOrd="0" parTransId="{7E67EDD9-7C27-426F-A4DE-173A8142C034}" sibTransId="{9A9D664F-6B13-4113-A8E7-5C1B5E0F7598}"/>
    <dgm:cxn modelId="{DD5D79CB-D8A1-44CC-BB0A-13EF03897209}" type="presOf" srcId="{E66EC80B-2EB2-438F-B4B2-BE1EEFC6672D}" destId="{E1DA5D4B-B221-4E3A-98A2-E2BF7ECDBE93}" srcOrd="0" destOrd="0" presId="urn:microsoft.com/office/officeart/2005/8/layout/radial4#1"/>
    <dgm:cxn modelId="{DE56E5F1-0846-48D5-BB50-A9154107DC34}" type="presOf" srcId="{7E67EDD9-7C27-426F-A4DE-173A8142C034}" destId="{ACA95F2D-C413-4794-87F5-3834EDC81918}" srcOrd="0" destOrd="0" presId="urn:microsoft.com/office/officeart/2005/8/layout/radial4#1"/>
    <dgm:cxn modelId="{69EAA2D8-7CBE-44C1-8344-1BD18C42EFAA}" type="presOf" srcId="{AC179A06-4A87-4EC4-8C13-7E741240650C}" destId="{80EF7930-ECB8-49D8-B2E6-2AA4AC185F46}" srcOrd="0" destOrd="0" presId="urn:microsoft.com/office/officeart/2005/8/layout/radial4#1"/>
    <dgm:cxn modelId="{792F7D4B-4F13-447D-B7BD-96CA00298B9F}" srcId="{F175C5B7-CA84-4177-B957-38BD3F3F8DD8}" destId="{EAE1A2BC-82CE-4457-B1F2-560BCA970041}" srcOrd="2" destOrd="0" parTransId="{42EE46DA-B8D6-4D0D-8205-48F44BB48700}" sibTransId="{01C5607C-0082-4CA3-8AEF-D8A2FDA75B7E}"/>
    <dgm:cxn modelId="{1B684CCD-0D6D-4B03-A4F4-CDC52D05297F}" type="presOf" srcId="{EAE1A2BC-82CE-4457-B1F2-560BCA970041}" destId="{CF262668-669E-4FB7-AE51-2058006EFFC8}" srcOrd="0" destOrd="0" presId="urn:microsoft.com/office/officeart/2005/8/layout/radial4#1"/>
    <dgm:cxn modelId="{56A202D6-A48C-47FB-905A-3C7C7C60E0A7}" type="presOf" srcId="{57FF6E8A-B271-4BA9-8EB8-3D6B4D00B579}" destId="{AF644574-4042-41C6-B668-A0E62E4C502E}" srcOrd="0" destOrd="0" presId="urn:microsoft.com/office/officeart/2005/8/layout/radial4#1"/>
    <dgm:cxn modelId="{9EF1678F-80C6-4250-AE59-5C028B4D982A}" type="presParOf" srcId="{AF644574-4042-41C6-B668-A0E62E4C502E}" destId="{19C8D3DA-C972-4543-B169-260AB0976E9C}" srcOrd="0" destOrd="0" presId="urn:microsoft.com/office/officeart/2005/8/layout/radial4#1"/>
    <dgm:cxn modelId="{4D1E3399-51DD-49EB-B4BA-B222986DEEC3}" type="presParOf" srcId="{AF644574-4042-41C6-B668-A0E62E4C502E}" destId="{80EF7930-ECB8-49D8-B2E6-2AA4AC185F46}" srcOrd="1" destOrd="0" presId="urn:microsoft.com/office/officeart/2005/8/layout/radial4#1"/>
    <dgm:cxn modelId="{EC74279C-7533-42FD-A04F-0F675198505C}" type="presParOf" srcId="{AF644574-4042-41C6-B668-A0E62E4C502E}" destId="{A31C73AA-8913-4B2D-832C-C932974FF2BD}" srcOrd="2" destOrd="0" presId="urn:microsoft.com/office/officeart/2005/8/layout/radial4#1"/>
    <dgm:cxn modelId="{DC4C9D85-91C1-466B-BB4A-B94385CCFA32}" type="presParOf" srcId="{AF644574-4042-41C6-B668-A0E62E4C502E}" destId="{ACA95F2D-C413-4794-87F5-3834EDC81918}" srcOrd="3" destOrd="0" presId="urn:microsoft.com/office/officeart/2005/8/layout/radial4#1"/>
    <dgm:cxn modelId="{7EB23DEF-06C9-46C7-A73B-492FECA1D029}" type="presParOf" srcId="{AF644574-4042-41C6-B668-A0E62E4C502E}" destId="{E1DA5D4B-B221-4E3A-98A2-E2BF7ECDBE93}" srcOrd="4" destOrd="0" presId="urn:microsoft.com/office/officeart/2005/8/layout/radial4#1"/>
    <dgm:cxn modelId="{EB04F1C1-8409-440D-B2F6-767A6098052B}" type="presParOf" srcId="{AF644574-4042-41C6-B668-A0E62E4C502E}" destId="{E36B534A-B69E-4DCD-ADA6-E1EAF53A7CD4}" srcOrd="5" destOrd="0" presId="urn:microsoft.com/office/officeart/2005/8/layout/radial4#1"/>
    <dgm:cxn modelId="{4DA24213-2959-4BB0-9DB1-556069C510F7}" type="presParOf" srcId="{AF644574-4042-41C6-B668-A0E62E4C502E}" destId="{CF262668-669E-4FB7-AE51-2058006EFFC8}" srcOrd="6" destOrd="0" presId="urn:microsoft.com/office/officeart/2005/8/layout/radial4#1"/>
  </dgm:cxnLst>
  <dgm:bg/>
  <dgm:whole>
    <a:effectLst/>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FF6E8A-B271-4BA9-8EB8-3D6B4D00B579}" type="doc">
      <dgm:prSet loTypeId="urn:microsoft.com/office/officeart/2005/8/layout/radial4#2" loCatId="relationship" qsTypeId="urn:microsoft.com/office/officeart/2005/8/quickstyle/simple3#2" qsCatId="simple" csTypeId="urn:microsoft.com/office/officeart/2005/8/colors/colorful5#2" csCatId="colorful" phldr="1"/>
      <dgm:spPr/>
      <dgm:t>
        <a:bodyPr/>
        <a:lstStyle/>
        <a:p>
          <a:endParaRPr lang="zh-CN" altLang="en-US"/>
        </a:p>
      </dgm:t>
    </dgm:pt>
    <dgm:pt modelId="{F175C5B7-CA84-4177-B957-38BD3F3F8DD8}">
      <dgm:prSet phldrT="[文本]" custT="1"/>
      <dgm:spPr>
        <a:xfrm>
          <a:off x="842712" y="1191837"/>
          <a:ext cx="623376" cy="623376"/>
        </a:xfrm>
        <a:gradFill rotWithShape="0">
          <a:gsLst>
            <a:gs pos="0">
              <a:srgbClr val="193D6A">
                <a:hueOff val="0"/>
                <a:satOff val="0"/>
                <a:lumOff val="0"/>
                <a:alphaOff val="0"/>
                <a:tint val="50000"/>
                <a:satMod val="300000"/>
              </a:srgbClr>
            </a:gs>
            <a:gs pos="35000">
              <a:srgbClr val="193D6A">
                <a:hueOff val="0"/>
                <a:satOff val="0"/>
                <a:lumOff val="0"/>
                <a:alphaOff val="0"/>
                <a:tint val="37000"/>
                <a:satMod val="300000"/>
              </a:srgbClr>
            </a:gs>
            <a:gs pos="100000">
              <a:srgbClr val="193D6A">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2400" dirty="0">
              <a:solidFill>
                <a:srgbClr val="1F497D"/>
              </a:solidFill>
              <a:latin typeface="微软雅黑" panose="020B0503020204020204" pitchFamily="34" charset="-122"/>
              <a:ea typeface="微软雅黑" panose="020B0503020204020204" pitchFamily="34" charset="-122"/>
              <a:cs typeface="+mn-cs"/>
            </a:rPr>
            <a:t>充</a:t>
          </a:r>
        </a:p>
      </dgm:t>
    </dgm:pt>
    <dgm:pt modelId="{E1D5508E-3D18-4804-83A9-4C30DB146A0E}" cxnId="{DA8DB862-8796-4787-99B7-B0A3CA6DD53D}" type="par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69D5B713-320D-4378-BA32-0CF431B53CE9}" cxnId="{DA8DB862-8796-4787-99B7-B0A3CA6DD53D}"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97868E14-0F07-4DBA-9193-7FF066230563}">
      <dgm:prSet phldrT="[文本]" custT="1"/>
      <dgm:spPr>
        <a:xfrm>
          <a:off x="387" y="1036766"/>
          <a:ext cx="592207" cy="473765"/>
        </a:xfr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zh-CN" altLang="en-US" sz="1500" dirty="0">
              <a:solidFill>
                <a:srgbClr val="1F497D"/>
              </a:solidFill>
              <a:latin typeface="微软雅黑" panose="020B0503020204020204" pitchFamily="34" charset="-122"/>
              <a:ea typeface="微软雅黑" panose="020B0503020204020204" pitchFamily="34" charset="-122"/>
              <a:cs typeface="+mn-cs"/>
            </a:rPr>
            <a:t>一键启停</a:t>
          </a:r>
        </a:p>
      </dgm:t>
    </dgm:pt>
    <dgm:pt modelId="{AC179A06-4A87-4EC4-8C13-7E741240650C}" cxnId="{87ADF2EE-EEC9-4822-9DF7-BABC829320F5}" type="parTrans">
      <dgm:prSet/>
      <dgm:spPr>
        <a:xfrm rot="11700000">
          <a:off x="287209" y="1255318"/>
          <a:ext cx="544777" cy="177662"/>
        </a:xfr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A881A460-72A5-4A81-A089-28C80A6C58F4}" cxnId="{87ADF2EE-EEC9-4822-9DF7-BABC829320F5}"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7615E8E3-B8E8-4B75-8845-4F628C8C823A}">
      <dgm:prSet phldrT="[文本]" custT="1"/>
      <dgm:spPr>
        <a:xfrm>
          <a:off x="482938" y="461685"/>
          <a:ext cx="592207" cy="473765"/>
        </a:xfrm>
        <a:gradFill rotWithShape="0">
          <a:gsLst>
            <a:gs pos="0">
              <a:srgbClr val="B2C1DB">
                <a:hueOff val="-4326688"/>
                <a:satOff val="2309"/>
                <a:lumOff val="-10031"/>
                <a:alphaOff val="0"/>
                <a:tint val="50000"/>
                <a:satMod val="300000"/>
              </a:srgbClr>
            </a:gs>
            <a:gs pos="35000">
              <a:srgbClr val="B2C1DB">
                <a:hueOff val="-4326688"/>
                <a:satOff val="2309"/>
                <a:lumOff val="-10031"/>
                <a:alphaOff val="0"/>
                <a:tint val="37000"/>
                <a:satMod val="300000"/>
              </a:srgbClr>
            </a:gs>
            <a:gs pos="100000">
              <a:srgbClr val="B2C1DB">
                <a:hueOff val="-4326688"/>
                <a:satOff val="2309"/>
                <a:lumOff val="-10031"/>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zh-CN" altLang="en-US" sz="1500" dirty="0">
              <a:solidFill>
                <a:srgbClr val="1F497D"/>
              </a:solidFill>
              <a:latin typeface="微软雅黑" panose="020B0503020204020204" pitchFamily="34" charset="-122"/>
              <a:ea typeface="微软雅黑" panose="020B0503020204020204" pitchFamily="34" charset="-122"/>
              <a:cs typeface="+mn-cs"/>
            </a:rPr>
            <a:t>状态监控</a:t>
          </a:r>
        </a:p>
      </dgm:t>
    </dgm:pt>
    <dgm:pt modelId="{C56FCBD6-31F6-46EA-B494-ED7C464CF97A}" cxnId="{B895683A-D177-4DD8-BB5C-D4C21F0AB7AC}" type="parTrans">
      <dgm:prSet/>
      <dgm:spPr>
        <a:xfrm rot="14700000">
          <a:off x="621769" y="856605"/>
          <a:ext cx="544777" cy="177662"/>
        </a:xfrm>
        <a:gradFill rotWithShape="0">
          <a:gsLst>
            <a:gs pos="0">
              <a:srgbClr val="B2C1DB">
                <a:hueOff val="-4326688"/>
                <a:satOff val="2309"/>
                <a:lumOff val="-10031"/>
                <a:alphaOff val="0"/>
                <a:tint val="50000"/>
                <a:satMod val="300000"/>
              </a:srgbClr>
            </a:gs>
            <a:gs pos="35000">
              <a:srgbClr val="B2C1DB">
                <a:hueOff val="-4326688"/>
                <a:satOff val="2309"/>
                <a:lumOff val="-10031"/>
                <a:alphaOff val="0"/>
                <a:tint val="37000"/>
                <a:satMod val="300000"/>
              </a:srgbClr>
            </a:gs>
            <a:gs pos="100000">
              <a:srgbClr val="B2C1DB">
                <a:hueOff val="-4326688"/>
                <a:satOff val="2309"/>
                <a:lumOff val="-10031"/>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1A0C9019-80F9-42B2-B6B6-279C7E21291C}" cxnId="{B895683A-D177-4DD8-BB5C-D4C21F0AB7AC}"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EAE1A2BC-82CE-4457-B1F2-560BCA970041}">
      <dgm:prSet phldrT="[文本]" custT="1"/>
      <dgm:spPr>
        <a:xfrm>
          <a:off x="1716204" y="1036766"/>
          <a:ext cx="592207" cy="473765"/>
        </a:xfrm>
        <a:gradFill rotWithShape="0">
          <a:gsLst>
            <a:gs pos="0">
              <a:srgbClr val="B2C1DB">
                <a:hueOff val="-12980063"/>
                <a:satOff val="6926"/>
                <a:lumOff val="-30162"/>
                <a:alphaOff val="0"/>
                <a:tint val="50000"/>
                <a:satMod val="300000"/>
              </a:srgbClr>
            </a:gs>
            <a:gs pos="35000">
              <a:srgbClr val="B2C1DB">
                <a:hueOff val="-12980063"/>
                <a:satOff val="6926"/>
                <a:lumOff val="-30162"/>
                <a:alphaOff val="0"/>
                <a:tint val="37000"/>
                <a:satMod val="300000"/>
              </a:srgbClr>
            </a:gs>
            <a:gs pos="100000">
              <a:srgbClr val="B2C1DB">
                <a:hueOff val="-12980063"/>
                <a:satOff val="6926"/>
                <a:lumOff val="-3016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zh-CN" altLang="en-US" sz="1500" dirty="0">
              <a:solidFill>
                <a:srgbClr val="1F497D"/>
              </a:solidFill>
              <a:latin typeface="微软雅黑" panose="020B0503020204020204" pitchFamily="34" charset="-122"/>
              <a:ea typeface="微软雅黑" panose="020B0503020204020204" pitchFamily="34" charset="-122"/>
              <a:cs typeface="+mn-cs"/>
            </a:rPr>
            <a:t>评价</a:t>
          </a:r>
        </a:p>
      </dgm:t>
    </dgm:pt>
    <dgm:pt modelId="{42EE46DA-B8D6-4D0D-8205-48F44BB48700}" cxnId="{792F7D4B-4F13-447D-B7BD-96CA00298B9F}" type="parTrans">
      <dgm:prSet/>
      <dgm:spPr>
        <a:xfrm rot="20700000">
          <a:off x="1476812" y="1255318"/>
          <a:ext cx="544777" cy="177662"/>
        </a:xfrm>
        <a:gradFill rotWithShape="0">
          <a:gsLst>
            <a:gs pos="0">
              <a:srgbClr val="B2C1DB">
                <a:hueOff val="-12980063"/>
                <a:satOff val="6926"/>
                <a:lumOff val="-30162"/>
                <a:alphaOff val="0"/>
                <a:tint val="50000"/>
                <a:satMod val="300000"/>
              </a:srgbClr>
            </a:gs>
            <a:gs pos="35000">
              <a:srgbClr val="B2C1DB">
                <a:hueOff val="-12980063"/>
                <a:satOff val="6926"/>
                <a:lumOff val="-30162"/>
                <a:alphaOff val="0"/>
                <a:tint val="37000"/>
                <a:satMod val="300000"/>
              </a:srgbClr>
            </a:gs>
            <a:gs pos="100000">
              <a:srgbClr val="B2C1DB">
                <a:hueOff val="-12980063"/>
                <a:satOff val="6926"/>
                <a:lumOff val="-30162"/>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01C5607C-0082-4CA3-8AEF-D8A2FDA75B7E}" cxnId="{792F7D4B-4F13-447D-B7BD-96CA00298B9F}" type="sibTrans">
      <dgm:prSet/>
      <dgm:spPr/>
      <dgm:t>
        <a:bodyPr/>
        <a:lstStyle/>
        <a:p>
          <a:pPr algn="l"/>
          <a:endParaRPr lang="zh-CN" altLang="en-US" sz="1800">
            <a:latin typeface="微软雅黑" panose="020B0503020204020204" pitchFamily="34" charset="-122"/>
            <a:ea typeface="微软雅黑" panose="020B0503020204020204" pitchFamily="34" charset="-122"/>
          </a:endParaRPr>
        </a:p>
      </dgm:t>
    </dgm:pt>
    <dgm:pt modelId="{E66EC80B-2EB2-438F-B4B2-BE1EEFC6672D}">
      <dgm:prSet phldrT="[文本]" custT="1"/>
      <dgm:spPr>
        <a:xfrm>
          <a:off x="1233654" y="461685"/>
          <a:ext cx="592207" cy="473765"/>
        </a:xfrm>
        <a:gradFill rotWithShape="0">
          <a:gsLst>
            <a:gs pos="0">
              <a:srgbClr val="B2C1DB">
                <a:hueOff val="-8653376"/>
                <a:satOff val="4617"/>
                <a:lumOff val="-20097"/>
                <a:alphaOff val="0"/>
                <a:tint val="50000"/>
                <a:satMod val="300000"/>
              </a:srgbClr>
            </a:gs>
            <a:gs pos="35000">
              <a:srgbClr val="B2C1DB">
                <a:hueOff val="-8653376"/>
                <a:satOff val="4617"/>
                <a:lumOff val="-20097"/>
                <a:alphaOff val="0"/>
                <a:tint val="37000"/>
                <a:satMod val="300000"/>
              </a:srgbClr>
            </a:gs>
            <a:gs pos="100000">
              <a:srgbClr val="B2C1DB">
                <a:hueOff val="-8653376"/>
                <a:satOff val="4617"/>
                <a:lumOff val="-2009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zh-CN" altLang="en-US" sz="1500" dirty="0">
              <a:solidFill>
                <a:srgbClr val="1F497D"/>
              </a:solidFill>
              <a:latin typeface="微软雅黑" panose="020B0503020204020204" pitchFamily="34" charset="-122"/>
              <a:ea typeface="微软雅黑" panose="020B0503020204020204" pitchFamily="34" charset="-122"/>
              <a:cs typeface="+mn-cs"/>
            </a:rPr>
            <a:t>一键支付</a:t>
          </a:r>
        </a:p>
      </dgm:t>
    </dgm:pt>
    <dgm:pt modelId="{7E67EDD9-7C27-426F-A4DE-173A8142C034}" cxnId="{198BA8DD-DD0D-4715-839E-879717C89777}" type="parTrans">
      <dgm:prSet/>
      <dgm:spPr>
        <a:xfrm rot="17700000">
          <a:off x="1142252" y="856605"/>
          <a:ext cx="544777" cy="177662"/>
        </a:xfrm>
        <a:gradFill rotWithShape="0">
          <a:gsLst>
            <a:gs pos="0">
              <a:srgbClr val="B2C1DB">
                <a:hueOff val="-8653376"/>
                <a:satOff val="4617"/>
                <a:lumOff val="-20097"/>
                <a:alphaOff val="0"/>
                <a:tint val="50000"/>
                <a:satMod val="300000"/>
              </a:srgbClr>
            </a:gs>
            <a:gs pos="35000">
              <a:srgbClr val="B2C1DB">
                <a:hueOff val="-8653376"/>
                <a:satOff val="4617"/>
                <a:lumOff val="-20097"/>
                <a:alphaOff val="0"/>
                <a:tint val="37000"/>
                <a:satMod val="300000"/>
              </a:srgbClr>
            </a:gs>
            <a:gs pos="100000">
              <a:srgbClr val="B2C1DB">
                <a:hueOff val="-8653376"/>
                <a:satOff val="4617"/>
                <a:lumOff val="-20097"/>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endParaRPr lang="zh-CN" altLang="en-US"/>
        </a:p>
      </dgm:t>
    </dgm:pt>
    <dgm:pt modelId="{9A9D664F-6B13-4113-A8E7-5C1B5E0F7598}" cxnId="{198BA8DD-DD0D-4715-839E-879717C89777}" type="sibTrans">
      <dgm:prSet/>
      <dgm:spPr/>
      <dgm:t>
        <a:bodyPr/>
        <a:lstStyle/>
        <a:p>
          <a:endParaRPr lang="zh-CN" altLang="en-US"/>
        </a:p>
      </dgm:t>
    </dgm:pt>
    <dgm:pt modelId="{AF644574-4042-41C6-B668-A0E62E4C502E}" type="pres">
      <dgm:prSet presAssocID="{57FF6E8A-B271-4BA9-8EB8-3D6B4D00B579}" presName="cycle" presStyleCnt="0">
        <dgm:presLayoutVars>
          <dgm:chMax val="1"/>
          <dgm:dir/>
          <dgm:animLvl val="ctr"/>
          <dgm:resizeHandles val="exact"/>
        </dgm:presLayoutVars>
      </dgm:prSet>
      <dgm:spPr/>
      <dgm:t>
        <a:bodyPr/>
        <a:lstStyle/>
        <a:p>
          <a:endParaRPr lang="zh-CN" altLang="en-US"/>
        </a:p>
      </dgm:t>
    </dgm:pt>
    <dgm:pt modelId="{19C8D3DA-C972-4543-B169-260AB0976E9C}" type="pres">
      <dgm:prSet presAssocID="{F175C5B7-CA84-4177-B957-38BD3F3F8DD8}" presName="centerShape" presStyleLbl="node0" presStyleIdx="0" presStyleCnt="1"/>
      <dgm:spPr>
        <a:prstGeom prst="ellipse">
          <a:avLst/>
        </a:prstGeom>
      </dgm:spPr>
      <dgm:t>
        <a:bodyPr/>
        <a:lstStyle/>
        <a:p>
          <a:endParaRPr lang="zh-CN" altLang="en-US"/>
        </a:p>
      </dgm:t>
    </dgm:pt>
    <dgm:pt modelId="{80EF7930-ECB8-49D8-B2E6-2AA4AC185F46}" type="pres">
      <dgm:prSet presAssocID="{AC179A06-4A87-4EC4-8C13-7E741240650C}" presName="parTrans" presStyleLbl="bgSibTrans2D1" presStyleIdx="0" presStyleCnt="4"/>
      <dgm:spPr>
        <a:prstGeom prst="leftArrow">
          <a:avLst>
            <a:gd name="adj1" fmla="val 60000"/>
            <a:gd name="adj2" fmla="val 50000"/>
          </a:avLst>
        </a:prstGeom>
      </dgm:spPr>
      <dgm:t>
        <a:bodyPr/>
        <a:lstStyle/>
        <a:p>
          <a:endParaRPr lang="zh-CN" altLang="en-US"/>
        </a:p>
      </dgm:t>
    </dgm:pt>
    <dgm:pt modelId="{A31C73AA-8913-4B2D-832C-C932974FF2BD}" type="pres">
      <dgm:prSet presAssocID="{97868E14-0F07-4DBA-9193-7FF066230563}" presName="node" presStyleLbl="node1" presStyleIdx="0" presStyleCnt="4" custScaleY="118770" custRadScaleRad="97139" custRadScaleInc="-19831">
        <dgm:presLayoutVars>
          <dgm:bulletEnabled val="1"/>
        </dgm:presLayoutVars>
      </dgm:prSet>
      <dgm:spPr>
        <a:prstGeom prst="roundRect">
          <a:avLst>
            <a:gd name="adj" fmla="val 10000"/>
          </a:avLst>
        </a:prstGeom>
      </dgm:spPr>
      <dgm:t>
        <a:bodyPr/>
        <a:lstStyle/>
        <a:p>
          <a:endParaRPr lang="zh-CN" altLang="en-US"/>
        </a:p>
      </dgm:t>
    </dgm:pt>
    <dgm:pt modelId="{4EFFBB15-36B8-40F8-A893-ED7845A266E4}" type="pres">
      <dgm:prSet presAssocID="{C56FCBD6-31F6-46EA-B494-ED7C464CF97A}" presName="parTrans" presStyleLbl="bgSibTrans2D1" presStyleIdx="1" presStyleCnt="4"/>
      <dgm:spPr>
        <a:prstGeom prst="leftArrow">
          <a:avLst>
            <a:gd name="adj1" fmla="val 60000"/>
            <a:gd name="adj2" fmla="val 50000"/>
          </a:avLst>
        </a:prstGeom>
      </dgm:spPr>
      <dgm:t>
        <a:bodyPr/>
        <a:lstStyle/>
        <a:p>
          <a:endParaRPr lang="zh-CN" altLang="en-US"/>
        </a:p>
      </dgm:t>
    </dgm:pt>
    <dgm:pt modelId="{31DE65D7-4C19-4FCD-8BCC-56E31A8F01CB}" type="pres">
      <dgm:prSet presAssocID="{7615E8E3-B8E8-4B75-8845-4F628C8C823A}" presName="node" presStyleLbl="node1" presStyleIdx="1" presStyleCnt="4" custScaleY="142210">
        <dgm:presLayoutVars>
          <dgm:bulletEnabled val="1"/>
        </dgm:presLayoutVars>
      </dgm:prSet>
      <dgm:spPr>
        <a:prstGeom prst="roundRect">
          <a:avLst>
            <a:gd name="adj" fmla="val 10000"/>
          </a:avLst>
        </a:prstGeom>
      </dgm:spPr>
      <dgm:t>
        <a:bodyPr/>
        <a:lstStyle/>
        <a:p>
          <a:endParaRPr lang="zh-CN" altLang="en-US"/>
        </a:p>
      </dgm:t>
    </dgm:pt>
    <dgm:pt modelId="{ACA95F2D-C413-4794-87F5-3834EDC81918}" type="pres">
      <dgm:prSet presAssocID="{7E67EDD9-7C27-426F-A4DE-173A8142C034}" presName="parTrans" presStyleLbl="bgSibTrans2D1" presStyleIdx="2" presStyleCnt="4"/>
      <dgm:spPr>
        <a:prstGeom prst="leftArrow">
          <a:avLst>
            <a:gd name="adj1" fmla="val 60000"/>
            <a:gd name="adj2" fmla="val 50000"/>
          </a:avLst>
        </a:prstGeom>
      </dgm:spPr>
      <dgm:t>
        <a:bodyPr/>
        <a:lstStyle/>
        <a:p>
          <a:endParaRPr lang="zh-CN" altLang="en-US"/>
        </a:p>
      </dgm:t>
    </dgm:pt>
    <dgm:pt modelId="{E1DA5D4B-B221-4E3A-98A2-E2BF7ECDBE93}" type="pres">
      <dgm:prSet presAssocID="{E66EC80B-2EB2-438F-B4B2-BE1EEFC6672D}" presName="node" presStyleLbl="node1" presStyleIdx="2" presStyleCnt="4" custScaleY="147295">
        <dgm:presLayoutVars>
          <dgm:bulletEnabled val="1"/>
        </dgm:presLayoutVars>
      </dgm:prSet>
      <dgm:spPr>
        <a:prstGeom prst="roundRect">
          <a:avLst>
            <a:gd name="adj" fmla="val 10000"/>
          </a:avLst>
        </a:prstGeom>
      </dgm:spPr>
      <dgm:t>
        <a:bodyPr/>
        <a:lstStyle/>
        <a:p>
          <a:endParaRPr lang="zh-CN" altLang="en-US"/>
        </a:p>
      </dgm:t>
    </dgm:pt>
    <dgm:pt modelId="{E36B534A-B69E-4DCD-ADA6-E1EAF53A7CD4}" type="pres">
      <dgm:prSet presAssocID="{42EE46DA-B8D6-4D0D-8205-48F44BB48700}" presName="parTrans" presStyleLbl="bgSibTrans2D1" presStyleIdx="3" presStyleCnt="4"/>
      <dgm:spPr>
        <a:prstGeom prst="leftArrow">
          <a:avLst>
            <a:gd name="adj1" fmla="val 60000"/>
            <a:gd name="adj2" fmla="val 50000"/>
          </a:avLst>
        </a:prstGeom>
      </dgm:spPr>
      <dgm:t>
        <a:bodyPr/>
        <a:lstStyle/>
        <a:p>
          <a:endParaRPr lang="zh-CN" altLang="en-US"/>
        </a:p>
      </dgm:t>
    </dgm:pt>
    <dgm:pt modelId="{CF262668-669E-4FB7-AE51-2058006EFFC8}" type="pres">
      <dgm:prSet presAssocID="{EAE1A2BC-82CE-4457-B1F2-560BCA970041}" presName="node" presStyleLbl="node1" presStyleIdx="3" presStyleCnt="4" custScaleY="104530" custRadScaleRad="97996" custRadScaleInc="11763">
        <dgm:presLayoutVars>
          <dgm:bulletEnabled val="1"/>
        </dgm:presLayoutVars>
      </dgm:prSet>
      <dgm:spPr>
        <a:prstGeom prst="roundRect">
          <a:avLst>
            <a:gd name="adj" fmla="val 10000"/>
          </a:avLst>
        </a:prstGeom>
      </dgm:spPr>
      <dgm:t>
        <a:bodyPr/>
        <a:lstStyle/>
        <a:p>
          <a:endParaRPr lang="zh-CN" altLang="en-US"/>
        </a:p>
      </dgm:t>
    </dgm:pt>
  </dgm:ptLst>
  <dgm:cxnLst>
    <dgm:cxn modelId="{571C322C-6857-400D-BFBF-FF74FEC386D5}" type="presOf" srcId="{E66EC80B-2EB2-438F-B4B2-BE1EEFC6672D}" destId="{E1DA5D4B-B221-4E3A-98A2-E2BF7ECDBE93}" srcOrd="0" destOrd="0" presId="urn:microsoft.com/office/officeart/2005/8/layout/radial4#2"/>
    <dgm:cxn modelId="{B895683A-D177-4DD8-BB5C-D4C21F0AB7AC}" srcId="{F175C5B7-CA84-4177-B957-38BD3F3F8DD8}" destId="{7615E8E3-B8E8-4B75-8845-4F628C8C823A}" srcOrd="1" destOrd="0" parTransId="{C56FCBD6-31F6-46EA-B494-ED7C464CF97A}" sibTransId="{1A0C9019-80F9-42B2-B6B6-279C7E21291C}"/>
    <dgm:cxn modelId="{87ADF2EE-EEC9-4822-9DF7-BABC829320F5}" srcId="{F175C5B7-CA84-4177-B957-38BD3F3F8DD8}" destId="{97868E14-0F07-4DBA-9193-7FF066230563}" srcOrd="0" destOrd="0" parTransId="{AC179A06-4A87-4EC4-8C13-7E741240650C}" sibTransId="{A881A460-72A5-4A81-A089-28C80A6C58F4}"/>
    <dgm:cxn modelId="{DA8DB862-8796-4787-99B7-B0A3CA6DD53D}" srcId="{57FF6E8A-B271-4BA9-8EB8-3D6B4D00B579}" destId="{F175C5B7-CA84-4177-B957-38BD3F3F8DD8}" srcOrd="0" destOrd="0" parTransId="{E1D5508E-3D18-4804-83A9-4C30DB146A0E}" sibTransId="{69D5B713-320D-4378-BA32-0CF431B53CE9}"/>
    <dgm:cxn modelId="{C834BC12-A197-4325-83EC-A04008162F8C}" type="presOf" srcId="{C56FCBD6-31F6-46EA-B494-ED7C464CF97A}" destId="{4EFFBB15-36B8-40F8-A893-ED7845A266E4}" srcOrd="0" destOrd="0" presId="urn:microsoft.com/office/officeart/2005/8/layout/radial4#2"/>
    <dgm:cxn modelId="{88B1DF44-B26E-45FF-B99A-B316E3365B35}" type="presOf" srcId="{F175C5B7-CA84-4177-B957-38BD3F3F8DD8}" destId="{19C8D3DA-C972-4543-B169-260AB0976E9C}" srcOrd="0" destOrd="0" presId="urn:microsoft.com/office/officeart/2005/8/layout/radial4#2"/>
    <dgm:cxn modelId="{A42A4812-B56D-419A-B3AB-CB8DD0DE89D1}" type="presOf" srcId="{97868E14-0F07-4DBA-9193-7FF066230563}" destId="{A31C73AA-8913-4B2D-832C-C932974FF2BD}" srcOrd="0" destOrd="0" presId="urn:microsoft.com/office/officeart/2005/8/layout/radial4#2"/>
    <dgm:cxn modelId="{5AF9D279-7F50-4C4A-897E-8EADB06D7D68}" type="presOf" srcId="{7E67EDD9-7C27-426F-A4DE-173A8142C034}" destId="{ACA95F2D-C413-4794-87F5-3834EDC81918}" srcOrd="0" destOrd="0" presId="urn:microsoft.com/office/officeart/2005/8/layout/radial4#2"/>
    <dgm:cxn modelId="{4C898403-BC88-416C-8239-5C2FA5FB0D67}" type="presOf" srcId="{57FF6E8A-B271-4BA9-8EB8-3D6B4D00B579}" destId="{AF644574-4042-41C6-B668-A0E62E4C502E}" srcOrd="0" destOrd="0" presId="urn:microsoft.com/office/officeart/2005/8/layout/radial4#2"/>
    <dgm:cxn modelId="{C9799674-8AD6-4287-BD2E-2BE6E60D1E88}" type="presOf" srcId="{EAE1A2BC-82CE-4457-B1F2-560BCA970041}" destId="{CF262668-669E-4FB7-AE51-2058006EFFC8}" srcOrd="0" destOrd="0" presId="urn:microsoft.com/office/officeart/2005/8/layout/radial4#2"/>
    <dgm:cxn modelId="{198BA8DD-DD0D-4715-839E-879717C89777}" srcId="{F175C5B7-CA84-4177-B957-38BD3F3F8DD8}" destId="{E66EC80B-2EB2-438F-B4B2-BE1EEFC6672D}" srcOrd="2" destOrd="0" parTransId="{7E67EDD9-7C27-426F-A4DE-173A8142C034}" sibTransId="{9A9D664F-6B13-4113-A8E7-5C1B5E0F7598}"/>
    <dgm:cxn modelId="{4F85A13F-7DB2-4046-AC0A-FF89A6E8DD6E}" type="presOf" srcId="{AC179A06-4A87-4EC4-8C13-7E741240650C}" destId="{80EF7930-ECB8-49D8-B2E6-2AA4AC185F46}" srcOrd="0" destOrd="0" presId="urn:microsoft.com/office/officeart/2005/8/layout/radial4#2"/>
    <dgm:cxn modelId="{0BEC7100-6733-4072-BC89-ACF577EE3647}" type="presOf" srcId="{7615E8E3-B8E8-4B75-8845-4F628C8C823A}" destId="{31DE65D7-4C19-4FCD-8BCC-56E31A8F01CB}" srcOrd="0" destOrd="0" presId="urn:microsoft.com/office/officeart/2005/8/layout/radial4#2"/>
    <dgm:cxn modelId="{792F7D4B-4F13-447D-B7BD-96CA00298B9F}" srcId="{F175C5B7-CA84-4177-B957-38BD3F3F8DD8}" destId="{EAE1A2BC-82CE-4457-B1F2-560BCA970041}" srcOrd="3" destOrd="0" parTransId="{42EE46DA-B8D6-4D0D-8205-48F44BB48700}" sibTransId="{01C5607C-0082-4CA3-8AEF-D8A2FDA75B7E}"/>
    <dgm:cxn modelId="{956815A6-B0AE-4B50-9683-4363BE6941A4}" type="presOf" srcId="{42EE46DA-B8D6-4D0D-8205-48F44BB48700}" destId="{E36B534A-B69E-4DCD-ADA6-E1EAF53A7CD4}" srcOrd="0" destOrd="0" presId="urn:microsoft.com/office/officeart/2005/8/layout/radial4#2"/>
    <dgm:cxn modelId="{1806AFC1-69B5-4A6C-929E-FAEC638811F3}" type="presParOf" srcId="{AF644574-4042-41C6-B668-A0E62E4C502E}" destId="{19C8D3DA-C972-4543-B169-260AB0976E9C}" srcOrd="0" destOrd="0" presId="urn:microsoft.com/office/officeart/2005/8/layout/radial4#2"/>
    <dgm:cxn modelId="{5ECE33A9-4177-440D-B85B-CD8839654484}" type="presParOf" srcId="{AF644574-4042-41C6-B668-A0E62E4C502E}" destId="{80EF7930-ECB8-49D8-B2E6-2AA4AC185F46}" srcOrd="1" destOrd="0" presId="urn:microsoft.com/office/officeart/2005/8/layout/radial4#2"/>
    <dgm:cxn modelId="{DE1E6082-5893-46A9-AA30-B25DB4FE5936}" type="presParOf" srcId="{AF644574-4042-41C6-B668-A0E62E4C502E}" destId="{A31C73AA-8913-4B2D-832C-C932974FF2BD}" srcOrd="2" destOrd="0" presId="urn:microsoft.com/office/officeart/2005/8/layout/radial4#2"/>
    <dgm:cxn modelId="{8F8CC6F3-FCDB-4ED6-810C-26CFB2CE59A8}" type="presParOf" srcId="{AF644574-4042-41C6-B668-A0E62E4C502E}" destId="{4EFFBB15-36B8-40F8-A893-ED7845A266E4}" srcOrd="3" destOrd="0" presId="urn:microsoft.com/office/officeart/2005/8/layout/radial4#2"/>
    <dgm:cxn modelId="{860422D4-11D3-44C5-8725-B72E6CA5D66A}" type="presParOf" srcId="{AF644574-4042-41C6-B668-A0E62E4C502E}" destId="{31DE65D7-4C19-4FCD-8BCC-56E31A8F01CB}" srcOrd="4" destOrd="0" presId="urn:microsoft.com/office/officeart/2005/8/layout/radial4#2"/>
    <dgm:cxn modelId="{44C27F51-54AE-492E-8C77-078316EF1C57}" type="presParOf" srcId="{AF644574-4042-41C6-B668-A0E62E4C502E}" destId="{ACA95F2D-C413-4794-87F5-3834EDC81918}" srcOrd="5" destOrd="0" presId="urn:microsoft.com/office/officeart/2005/8/layout/radial4#2"/>
    <dgm:cxn modelId="{FC22C7EF-9CCB-4A68-907A-994D03A26E57}" type="presParOf" srcId="{AF644574-4042-41C6-B668-A0E62E4C502E}" destId="{E1DA5D4B-B221-4E3A-98A2-E2BF7ECDBE93}" srcOrd="6" destOrd="0" presId="urn:microsoft.com/office/officeart/2005/8/layout/radial4#2"/>
    <dgm:cxn modelId="{0D5D31CA-6580-46C7-9445-CB7D72508048}" type="presParOf" srcId="{AF644574-4042-41C6-B668-A0E62E4C502E}" destId="{E36B534A-B69E-4DCD-ADA6-E1EAF53A7CD4}" srcOrd="7" destOrd="0" presId="urn:microsoft.com/office/officeart/2005/8/layout/radial4#2"/>
    <dgm:cxn modelId="{F2F434DD-FDFF-4167-8DA7-6854166D98B0}" type="presParOf" srcId="{AF644574-4042-41C6-B668-A0E62E4C502E}" destId="{CF262668-669E-4FB7-AE51-2058006EFFC8}" srcOrd="8" destOrd="0" presId="urn:microsoft.com/office/officeart/2005/8/layout/radial4#2"/>
  </dgm:cxnLst>
  <dgm:bg/>
  <dgm:whole>
    <a:effectLst/>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8D84B-A88A-471D-A153-B68DD83D1748}">
      <dsp:nvSpPr>
        <dsp:cNvPr id="0" name=""/>
        <dsp:cNvSpPr/>
      </dsp:nvSpPr>
      <dsp:spPr>
        <a:xfrm>
          <a:off x="3528188" y="1190"/>
          <a:ext cx="5292283" cy="944562"/>
        </a:xfrm>
        <a:prstGeom prst="rightArrow">
          <a:avLst>
            <a:gd name="adj1" fmla="val 75000"/>
            <a:gd name="adj2" fmla="val 50000"/>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pP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互联网</a:t>
          </a:r>
          <a:r>
            <a:rPr lang="en-US" altLang="zh-CN" sz="1800"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电动汽车</a:t>
          </a:r>
          <a:r>
            <a:rPr lang="en-US" altLang="zh-CN" sz="1800"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充电设施</a:t>
          </a: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”智能平台</a:t>
          </a:r>
          <a:endParaRPr lang="zh-CN" altLang="en-US" sz="18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a:p>
          <a:pPr marL="171450" lvl="1" indent="0" algn="l" defTabSz="800100">
            <a:lnSpc>
              <a:spcPct val="90000"/>
            </a:lnSpc>
            <a:spcBef>
              <a:spcPct val="0"/>
            </a:spcBef>
            <a:spcAft>
              <a:spcPct val="15000"/>
            </a:spcAft>
            <a:buChar char="••"/>
          </a:pP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智能感知、</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智能监控</a:t>
          </a: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智能运营</a:t>
          </a:r>
          <a:endParaRPr lang="zh-CN" altLang="en-US" sz="1800" kern="1200" dirty="0">
            <a:solidFill>
              <a:srgbClr val="FF0000"/>
            </a:solidFill>
            <a:latin typeface="微软雅黑" panose="020B0503020204020204" pitchFamily="34" charset="-122"/>
            <a:ea typeface="微软雅黑" panose="020B0503020204020204" pitchFamily="34" charset="-122"/>
            <a:cs typeface="+mn-cs"/>
          </a:endParaRPr>
        </a:p>
      </dsp:txBody>
      <dsp:txXfrm>
        <a:off x="3528188" y="119260"/>
        <a:ext cx="4938072" cy="708422"/>
      </dsp:txXfrm>
    </dsp:sp>
    <dsp:sp modelId="{92E5916B-5CBA-4EE7-8CC0-8C95F9830EDA}">
      <dsp:nvSpPr>
        <dsp:cNvPr id="0" name=""/>
        <dsp:cNvSpPr/>
      </dsp:nvSpPr>
      <dsp:spPr>
        <a:xfrm>
          <a:off x="0" y="1190"/>
          <a:ext cx="3528188" cy="944562"/>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ysClr val="window" lastClr="FFFFFF"/>
              </a:solidFill>
              <a:latin typeface="微软雅黑" panose="020B0503020204020204" pitchFamily="34" charset="-122"/>
              <a:ea typeface="微软雅黑" panose="020B0503020204020204" pitchFamily="34" charset="-122"/>
              <a:cs typeface="+mn-cs"/>
            </a:rPr>
            <a:t>智能</a:t>
          </a:r>
          <a:endParaRPr lang="zh-CN" altLang="en-US" sz="28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6110" y="47300"/>
        <a:ext cx="3435968" cy="852342"/>
      </dsp:txXfrm>
    </dsp:sp>
    <dsp:sp modelId="{79625A18-881B-48CD-BF06-D7C06D60AFBC}">
      <dsp:nvSpPr>
        <dsp:cNvPr id="0" name=""/>
        <dsp:cNvSpPr/>
      </dsp:nvSpPr>
      <dsp:spPr>
        <a:xfrm>
          <a:off x="3528188" y="1040209"/>
          <a:ext cx="5292283" cy="944562"/>
        </a:xfrm>
        <a:prstGeom prst="rightArrow">
          <a:avLst>
            <a:gd name="adj1" fmla="val 75000"/>
            <a:gd name="adj2" fmla="val 50000"/>
          </a:avLst>
        </a:prstGeom>
        <a:solidFill>
          <a:srgbClr val="9BBB59">
            <a:tint val="40000"/>
            <a:alpha val="90000"/>
            <a:hueOff val="3572283"/>
            <a:satOff val="-4574"/>
            <a:lumOff val="-334"/>
            <a:alphaOff val="0"/>
          </a:srgbClr>
        </a:solidFill>
        <a:ln w="25400" cap="flat" cmpd="sng" algn="ctr">
          <a:solidFill>
            <a:srgbClr val="9BBB59">
              <a:tint val="40000"/>
              <a:alpha val="90000"/>
              <a:hueOff val="3572283"/>
              <a:satOff val="-4574"/>
              <a:lumOff val="-334"/>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为充电设施和电动汽车</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安全监控</a:t>
          </a: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量身打造</a:t>
          </a:r>
          <a:endParaRPr lang="zh-CN" altLang="en-US" sz="18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a:p>
          <a:pPr marL="171450" lvl="1" indent="-171450" algn="l" defTabSz="800100">
            <a:lnSpc>
              <a:spcPct val="90000"/>
            </a:lnSpc>
            <a:spcBef>
              <a:spcPct val="0"/>
            </a:spcBef>
            <a:spcAft>
              <a:spcPct val="15000"/>
            </a:spcAft>
            <a:buChar char="••"/>
          </a:pP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信息传输安全、支付安全</a:t>
          </a:r>
          <a:endParaRPr lang="zh-CN" altLang="en-US" sz="1800" kern="1200" dirty="0">
            <a:solidFill>
              <a:srgbClr val="FF0000"/>
            </a:solidFill>
            <a:latin typeface="微软雅黑" panose="020B0503020204020204" pitchFamily="34" charset="-122"/>
            <a:ea typeface="微软雅黑" panose="020B0503020204020204" pitchFamily="34" charset="-122"/>
            <a:cs typeface="+mn-cs"/>
          </a:endParaRPr>
        </a:p>
      </dsp:txBody>
      <dsp:txXfrm>
        <a:off x="3528188" y="1158279"/>
        <a:ext cx="4938072" cy="708422"/>
      </dsp:txXfrm>
    </dsp:sp>
    <dsp:sp modelId="{5514CE7D-D852-46E8-98EC-ED018F0CFE7E}">
      <dsp:nvSpPr>
        <dsp:cNvPr id="0" name=""/>
        <dsp:cNvSpPr/>
      </dsp:nvSpPr>
      <dsp:spPr>
        <a:xfrm>
          <a:off x="0" y="1040209"/>
          <a:ext cx="3528188" cy="944562"/>
        </a:xfrm>
        <a:prstGeom prst="roundRect">
          <a:avLst/>
        </a:prstGeom>
        <a:solidFill>
          <a:srgbClr val="9BBB59">
            <a:hueOff val="3750088"/>
            <a:satOff val="-5603"/>
            <a:lumOff val="-891"/>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ysClr val="window" lastClr="FFFFFF"/>
              </a:solidFill>
              <a:latin typeface="微软雅黑" panose="020B0503020204020204" pitchFamily="34" charset="-122"/>
              <a:ea typeface="微软雅黑" panose="020B0503020204020204" pitchFamily="34" charset="-122"/>
              <a:cs typeface="+mn-cs"/>
            </a:rPr>
            <a:t>安全</a:t>
          </a:r>
          <a:endParaRPr lang="zh-CN" altLang="en-US" sz="28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6110" y="1086319"/>
        <a:ext cx="3435968" cy="852342"/>
      </dsp:txXfrm>
    </dsp:sp>
    <dsp:sp modelId="{85DFDE29-57DA-43F7-9911-D343523FD284}">
      <dsp:nvSpPr>
        <dsp:cNvPr id="0" name=""/>
        <dsp:cNvSpPr/>
      </dsp:nvSpPr>
      <dsp:spPr>
        <a:xfrm>
          <a:off x="3528188" y="2079228"/>
          <a:ext cx="5292283" cy="944562"/>
        </a:xfrm>
        <a:prstGeom prst="rightArrow">
          <a:avLst>
            <a:gd name="adj1" fmla="val 75000"/>
            <a:gd name="adj2" fmla="val 50000"/>
          </a:avLst>
        </a:prstGeom>
        <a:solidFill>
          <a:srgbClr val="9BBB59">
            <a:tint val="40000"/>
            <a:alpha val="90000"/>
            <a:hueOff val="7144567"/>
            <a:satOff val="-9171"/>
            <a:lumOff val="-693"/>
            <a:alphaOff val="0"/>
          </a:srgbClr>
        </a:solidFill>
        <a:ln w="25400" cap="flat" cmpd="sng" algn="ctr">
          <a:solidFill>
            <a:srgbClr val="9BBB59">
              <a:tint val="40000"/>
              <a:alpha val="90000"/>
              <a:hueOff val="7144567"/>
              <a:satOff val="-9171"/>
              <a:lumOff val="-693"/>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开放的体系架构</a:t>
          </a: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，开放的传输协议</a:t>
          </a:r>
          <a:endParaRPr lang="zh-CN" altLang="en-US" sz="18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a:p>
          <a:pPr marL="171450" lvl="1" indent="-171450" algn="l" defTabSz="800100">
            <a:lnSpc>
              <a:spcPct val="90000"/>
            </a:lnSpc>
            <a:spcBef>
              <a:spcPct val="0"/>
            </a:spcBef>
            <a:spcAft>
              <a:spcPct val="15000"/>
            </a:spcAft>
            <a:buChar char="••"/>
          </a:pP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多样的支付结算方式</a:t>
          </a: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，丰富的外部接口</a:t>
          </a:r>
          <a:endParaRPr lang="zh-CN" altLang="en-US" sz="18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dsp:txBody>
      <dsp:txXfrm>
        <a:off x="3528188" y="2197298"/>
        <a:ext cx="4938072" cy="708422"/>
      </dsp:txXfrm>
    </dsp:sp>
    <dsp:sp modelId="{A1A92983-FF1A-48D2-AF0F-CDCFD9CEE19D}">
      <dsp:nvSpPr>
        <dsp:cNvPr id="0" name=""/>
        <dsp:cNvSpPr/>
      </dsp:nvSpPr>
      <dsp:spPr>
        <a:xfrm>
          <a:off x="0" y="2079228"/>
          <a:ext cx="3528188" cy="944562"/>
        </a:xfrm>
        <a:prstGeom prst="roundRect">
          <a:avLst/>
        </a:prstGeom>
        <a:solidFill>
          <a:srgbClr val="9BBB59">
            <a:hueOff val="7500176"/>
            <a:satOff val="-11229"/>
            <a:lumOff val="-180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ysClr val="window" lastClr="FFFFFF"/>
              </a:solidFill>
              <a:latin typeface="微软雅黑" panose="020B0503020204020204" pitchFamily="34" charset="-122"/>
              <a:ea typeface="微软雅黑" panose="020B0503020204020204" pitchFamily="34" charset="-122"/>
              <a:cs typeface="+mn-cs"/>
            </a:rPr>
            <a:t>开放</a:t>
          </a:r>
          <a:endParaRPr lang="zh-CN" altLang="en-US" sz="28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6110" y="2125338"/>
        <a:ext cx="3435968" cy="852342"/>
      </dsp:txXfrm>
    </dsp:sp>
    <dsp:sp modelId="{0AA77D4A-7DDF-4B62-BC9C-BE452AF7D410}">
      <dsp:nvSpPr>
        <dsp:cNvPr id="0" name=""/>
        <dsp:cNvSpPr/>
      </dsp:nvSpPr>
      <dsp:spPr>
        <a:xfrm>
          <a:off x="3528188" y="3118246"/>
          <a:ext cx="5292283" cy="944562"/>
        </a:xfrm>
        <a:prstGeom prst="rightArrow">
          <a:avLst>
            <a:gd name="adj1" fmla="val 75000"/>
            <a:gd name="adj2" fmla="val 50000"/>
          </a:avLst>
        </a:prstGeom>
        <a:solidFill>
          <a:srgbClr val="9BBB59">
            <a:tint val="40000"/>
            <a:alpha val="90000"/>
            <a:hueOff val="10716850"/>
            <a:satOff val="-13769"/>
            <a:lumOff val="-1051"/>
            <a:alphaOff val="0"/>
          </a:srgbClr>
        </a:solidFill>
        <a:ln w="25400" cap="flat" cmpd="sng" algn="ctr">
          <a:solidFill>
            <a:srgbClr val="9BBB59">
              <a:tint val="40000"/>
              <a:alpha val="90000"/>
              <a:hueOff val="10716850"/>
              <a:satOff val="-13769"/>
              <a:lumOff val="-1051"/>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政府、充电设施运营商、能源供应商、用户的</a:t>
          </a:r>
          <a:r>
            <a:rPr lang="zh-CN" altLang="en-US" sz="1800" kern="1200" dirty="0" smtClean="0">
              <a:solidFill>
                <a:srgbClr val="FF0000"/>
              </a:solidFill>
              <a:latin typeface="微软雅黑" panose="020B0503020204020204" pitchFamily="34" charset="-122"/>
              <a:ea typeface="微软雅黑" panose="020B0503020204020204" pitchFamily="34" charset="-122"/>
              <a:cs typeface="+mn-cs"/>
            </a:rPr>
            <a:t>共享生态圈</a:t>
          </a:r>
          <a:endParaRPr lang="zh-CN" altLang="en-US" sz="1800" kern="1200" dirty="0">
            <a:solidFill>
              <a:srgbClr val="FF0000"/>
            </a:solidFill>
            <a:latin typeface="微软雅黑" panose="020B0503020204020204" pitchFamily="34" charset="-122"/>
            <a:ea typeface="微软雅黑" panose="020B0503020204020204" pitchFamily="34" charset="-122"/>
            <a:cs typeface="+mn-cs"/>
          </a:endParaRPr>
        </a:p>
      </dsp:txBody>
      <dsp:txXfrm>
        <a:off x="3528188" y="3236316"/>
        <a:ext cx="4938072" cy="708422"/>
      </dsp:txXfrm>
    </dsp:sp>
    <dsp:sp modelId="{705877D0-5DD1-4AF5-8AE7-0777292A89A3}">
      <dsp:nvSpPr>
        <dsp:cNvPr id="0" name=""/>
        <dsp:cNvSpPr/>
      </dsp:nvSpPr>
      <dsp:spPr>
        <a:xfrm>
          <a:off x="0" y="3118246"/>
          <a:ext cx="3528188" cy="944562"/>
        </a:xfrm>
        <a:prstGeom prst="roundRect">
          <a:avLst/>
        </a:prstGeom>
        <a:solidFill>
          <a:srgbClr val="9BBB59">
            <a:hueOff val="11250264"/>
            <a:satOff val="-16856"/>
            <a:lumOff val="-2721"/>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ysClr val="window" lastClr="FFFFFF"/>
              </a:solidFill>
              <a:latin typeface="微软雅黑" panose="020B0503020204020204" pitchFamily="34" charset="-122"/>
              <a:ea typeface="微软雅黑" panose="020B0503020204020204" pitchFamily="34" charset="-122"/>
              <a:cs typeface="+mn-cs"/>
            </a:rPr>
            <a:t>共享</a:t>
          </a:r>
          <a:endParaRPr lang="zh-CN" altLang="en-US" sz="28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6110" y="3164356"/>
        <a:ext cx="3435968" cy="852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8860-7CEC-4F6E-8F36-AA9CA469DB27}">
      <dsp:nvSpPr>
        <dsp:cNvPr id="0" name=""/>
        <dsp:cNvSpPr/>
      </dsp:nvSpPr>
      <dsp:spPr>
        <a:xfrm>
          <a:off x="446" y="143324"/>
          <a:ext cx="870266" cy="870266"/>
        </a:xfrm>
        <a:prstGeom prst="ellipse">
          <a:avLst/>
        </a:prstGeo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7894" tIns="19050" rIns="47894" bIns="19050" numCol="1" spcCol="1270" anchor="ctr" anchorCtr="0">
          <a:noAutofit/>
        </a:bodyPr>
        <a:lstStyle/>
        <a:p>
          <a:pPr lvl="0" algn="ctr" defTabSz="666750">
            <a:lnSpc>
              <a:spcPct val="90000"/>
            </a:lnSpc>
            <a:spcBef>
              <a:spcPct val="0"/>
            </a:spcBef>
            <a:spcAft>
              <a:spcPct val="35000"/>
            </a:spcAft>
          </a:pPr>
          <a:r>
            <a:rPr lang="zh-CN" altLang="en-US" sz="1500" b="1" kern="1200" dirty="0">
              <a:solidFill>
                <a:sysClr val="window" lastClr="FFFFFF"/>
              </a:solidFill>
              <a:latin typeface="微软雅黑" panose="020B0503020204020204" pitchFamily="34" charset="-122"/>
              <a:ea typeface="微软雅黑" panose="020B0503020204020204" pitchFamily="34" charset="-122"/>
              <a:cs typeface="+mn-cs"/>
            </a:rPr>
            <a:t>充电监控</a:t>
          </a:r>
        </a:p>
      </dsp:txBody>
      <dsp:txXfrm>
        <a:off x="127894" y="270772"/>
        <a:ext cx="615370" cy="615370"/>
      </dsp:txXfrm>
    </dsp:sp>
    <dsp:sp modelId="{0C9BF4E7-680B-4D08-AE1B-DE4C692DCCDF}">
      <dsp:nvSpPr>
        <dsp:cNvPr id="0" name=""/>
        <dsp:cNvSpPr/>
      </dsp:nvSpPr>
      <dsp:spPr>
        <a:xfrm>
          <a:off x="696659" y="143324"/>
          <a:ext cx="870266" cy="870266"/>
        </a:xfrm>
        <a:prstGeom prst="ellipse">
          <a:avLst/>
        </a:prstGeom>
        <a:solidFill>
          <a:srgbClr val="8064A2">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7894" tIns="17780" rIns="47894" bIns="17780" numCol="1" spcCol="1270" anchor="ctr" anchorCtr="0">
          <a:noAutofit/>
        </a:bodyPr>
        <a:lstStyle/>
        <a:p>
          <a:pPr lvl="0" algn="ctr" defTabSz="622300">
            <a:lnSpc>
              <a:spcPct val="90000"/>
            </a:lnSpc>
            <a:spcBef>
              <a:spcPct val="0"/>
            </a:spcBef>
            <a:spcAft>
              <a:spcPct val="35000"/>
            </a:spcAft>
          </a:pPr>
          <a:r>
            <a:rPr lang="zh-CN" altLang="en-US" sz="1400" b="1" kern="1200" dirty="0">
              <a:solidFill>
                <a:sysClr val="window" lastClr="FFFFFF"/>
              </a:solidFill>
              <a:latin typeface="微软雅黑" panose="020B0503020204020204" pitchFamily="34" charset="-122"/>
              <a:ea typeface="微软雅黑" panose="020B0503020204020204" pitchFamily="34" charset="-122"/>
              <a:cs typeface="+mn-cs"/>
            </a:rPr>
            <a:t>设备监控</a:t>
          </a:r>
        </a:p>
      </dsp:txBody>
      <dsp:txXfrm>
        <a:off x="824107" y="270772"/>
        <a:ext cx="615370" cy="615370"/>
      </dsp:txXfrm>
    </dsp:sp>
    <dsp:sp modelId="{3FDF6736-971C-4DC7-813E-33DB5F391083}">
      <dsp:nvSpPr>
        <dsp:cNvPr id="0" name=""/>
        <dsp:cNvSpPr/>
      </dsp:nvSpPr>
      <dsp:spPr>
        <a:xfrm>
          <a:off x="1392872" y="143324"/>
          <a:ext cx="870266" cy="870266"/>
        </a:xfrm>
        <a:prstGeom prst="ellipse">
          <a:avLst/>
        </a:prstGeom>
        <a:solidFill>
          <a:srgbClr val="4BACC6">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7894" tIns="17780" rIns="47894" bIns="17780" numCol="1" spcCol="1270" anchor="ctr" anchorCtr="0">
          <a:noAutofit/>
        </a:bodyPr>
        <a:lstStyle/>
        <a:p>
          <a:pPr lvl="0" algn="ctr" defTabSz="622300">
            <a:lnSpc>
              <a:spcPct val="90000"/>
            </a:lnSpc>
            <a:spcBef>
              <a:spcPct val="0"/>
            </a:spcBef>
            <a:spcAft>
              <a:spcPct val="35000"/>
            </a:spcAft>
          </a:pPr>
          <a:r>
            <a:rPr lang="zh-CN" altLang="en-US" sz="1400" b="1" kern="1200" dirty="0">
              <a:solidFill>
                <a:sysClr val="window" lastClr="FFFFFF"/>
              </a:solidFill>
              <a:latin typeface="微软雅黑" panose="020B0503020204020204" pitchFamily="34" charset="-122"/>
              <a:ea typeface="微软雅黑" panose="020B0503020204020204" pitchFamily="34" charset="-122"/>
              <a:cs typeface="+mn-cs"/>
            </a:rPr>
            <a:t>电池监控</a:t>
          </a:r>
        </a:p>
      </dsp:txBody>
      <dsp:txXfrm>
        <a:off x="1520320" y="270772"/>
        <a:ext cx="615370" cy="615370"/>
      </dsp:txXfrm>
    </dsp:sp>
    <dsp:sp modelId="{DF5F78F4-8270-478B-9B39-C1F4701CA0C4}">
      <dsp:nvSpPr>
        <dsp:cNvPr id="0" name=""/>
        <dsp:cNvSpPr/>
      </dsp:nvSpPr>
      <dsp:spPr>
        <a:xfrm>
          <a:off x="2089085" y="143324"/>
          <a:ext cx="870266" cy="870266"/>
        </a:xfrm>
        <a:prstGeom prst="ellipse">
          <a:avLst/>
        </a:prstGeom>
        <a:solidFill>
          <a:srgbClr val="F79646">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7894" tIns="17780" rIns="47894" bIns="17780" numCol="1" spcCol="1270" anchor="ctr" anchorCtr="0">
          <a:noAutofit/>
        </a:bodyPr>
        <a:lstStyle/>
        <a:p>
          <a:pPr lvl="0" algn="ctr" defTabSz="622300">
            <a:lnSpc>
              <a:spcPct val="90000"/>
            </a:lnSpc>
            <a:spcBef>
              <a:spcPct val="0"/>
            </a:spcBef>
            <a:spcAft>
              <a:spcPct val="35000"/>
            </a:spcAft>
          </a:pPr>
          <a:r>
            <a:rPr lang="zh-CN" altLang="en-US" sz="1400" b="1" kern="1200" dirty="0">
              <a:solidFill>
                <a:sysClr val="window" lastClr="FFFFFF"/>
              </a:solidFill>
              <a:latin typeface="微软雅黑" panose="020B0503020204020204" pitchFamily="34" charset="-122"/>
              <a:ea typeface="微软雅黑" panose="020B0503020204020204" pitchFamily="34" charset="-122"/>
              <a:cs typeface="+mn-cs"/>
            </a:rPr>
            <a:t>故障监测</a:t>
          </a:r>
        </a:p>
      </dsp:txBody>
      <dsp:txXfrm>
        <a:off x="2216533" y="270772"/>
        <a:ext cx="615370" cy="615370"/>
      </dsp:txXfrm>
    </dsp:sp>
    <dsp:sp modelId="{9D2BD53C-8258-4BAF-A161-1E299EC74B25}">
      <dsp:nvSpPr>
        <dsp:cNvPr id="0" name=""/>
        <dsp:cNvSpPr/>
      </dsp:nvSpPr>
      <dsp:spPr>
        <a:xfrm>
          <a:off x="2785299" y="143324"/>
          <a:ext cx="870266" cy="870266"/>
        </a:xfrm>
        <a:prstGeom prst="ellipse">
          <a:avLst/>
        </a:prstGeo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7894" tIns="17780" rIns="47894" bIns="17780" numCol="1" spcCol="1270" anchor="ctr" anchorCtr="0">
          <a:noAutofit/>
        </a:bodyPr>
        <a:lstStyle/>
        <a:p>
          <a:pPr lvl="0" algn="ctr" defTabSz="622300">
            <a:lnSpc>
              <a:spcPct val="90000"/>
            </a:lnSpc>
            <a:spcBef>
              <a:spcPct val="0"/>
            </a:spcBef>
            <a:spcAft>
              <a:spcPct val="35000"/>
            </a:spcAft>
          </a:pPr>
          <a:r>
            <a:rPr lang="zh-CN" altLang="en-US" sz="1400" b="1" kern="1200" dirty="0">
              <a:solidFill>
                <a:sysClr val="window" lastClr="FFFFFF"/>
              </a:solidFill>
              <a:latin typeface="微软雅黑" panose="020B0503020204020204" pitchFamily="34" charset="-122"/>
              <a:ea typeface="微软雅黑" panose="020B0503020204020204" pitchFamily="34" charset="-122"/>
              <a:cs typeface="+mn-cs"/>
            </a:rPr>
            <a:t>环境监控</a:t>
          </a:r>
        </a:p>
      </dsp:txBody>
      <dsp:txXfrm>
        <a:off x="2912747" y="270772"/>
        <a:ext cx="615370" cy="615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0A092-1484-4B20-9956-AA54C4974114}">
      <dsp:nvSpPr>
        <dsp:cNvPr id="0" name=""/>
        <dsp:cNvSpPr/>
      </dsp:nvSpPr>
      <dsp:spPr>
        <a:xfrm>
          <a:off x="489" y="177995"/>
          <a:ext cx="801174" cy="801174"/>
        </a:xfrm>
        <a:prstGeom prst="ellipse">
          <a:avLst/>
        </a:prstGeo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计量计费</a:t>
          </a:r>
        </a:p>
      </dsp:txBody>
      <dsp:txXfrm>
        <a:off x="117818" y="295324"/>
        <a:ext cx="566516" cy="566516"/>
      </dsp:txXfrm>
    </dsp:sp>
    <dsp:sp modelId="{7BF55929-79A8-4E90-A258-BA5599A6FED4}">
      <dsp:nvSpPr>
        <dsp:cNvPr id="0" name=""/>
        <dsp:cNvSpPr/>
      </dsp:nvSpPr>
      <dsp:spPr>
        <a:xfrm>
          <a:off x="678178" y="177995"/>
          <a:ext cx="801174" cy="801174"/>
        </a:xfrm>
        <a:prstGeom prst="ellipse">
          <a:avLst/>
        </a:prstGeom>
        <a:solidFill>
          <a:srgbClr val="9BBB59">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投运验收</a:t>
          </a:r>
        </a:p>
      </dsp:txBody>
      <dsp:txXfrm>
        <a:off x="795507" y="295324"/>
        <a:ext cx="566516" cy="566516"/>
      </dsp:txXfrm>
    </dsp:sp>
    <dsp:sp modelId="{D0A6FFC9-C3C8-4FA7-B26D-A859F40107BF}">
      <dsp:nvSpPr>
        <dsp:cNvPr id="0" name=""/>
        <dsp:cNvSpPr/>
      </dsp:nvSpPr>
      <dsp:spPr>
        <a:xfrm>
          <a:off x="1282368" y="177995"/>
          <a:ext cx="801174" cy="801174"/>
        </a:xfrm>
        <a:prstGeom prst="ellipse">
          <a:avLst/>
        </a:prstGeom>
        <a:solidFill>
          <a:srgbClr val="8064A2">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客户管理</a:t>
          </a:r>
        </a:p>
      </dsp:txBody>
      <dsp:txXfrm>
        <a:off x="1399697" y="295324"/>
        <a:ext cx="566516" cy="566516"/>
      </dsp:txXfrm>
    </dsp:sp>
    <dsp:sp modelId="{AB5BD696-5BEB-4D52-AAAC-1DBE4C51F28A}">
      <dsp:nvSpPr>
        <dsp:cNvPr id="0" name=""/>
        <dsp:cNvSpPr/>
      </dsp:nvSpPr>
      <dsp:spPr>
        <a:xfrm>
          <a:off x="1923307" y="177995"/>
          <a:ext cx="801174" cy="801174"/>
        </a:xfrm>
        <a:prstGeom prst="ellipse">
          <a:avLst/>
        </a:prstGeom>
        <a:solidFill>
          <a:srgbClr val="4BACC6">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账务管理</a:t>
          </a:r>
        </a:p>
      </dsp:txBody>
      <dsp:txXfrm>
        <a:off x="2040636" y="295324"/>
        <a:ext cx="566516" cy="566516"/>
      </dsp:txXfrm>
    </dsp:sp>
    <dsp:sp modelId="{C2997835-E040-46CB-A15A-E0D2EDE43600}">
      <dsp:nvSpPr>
        <dsp:cNvPr id="0" name=""/>
        <dsp:cNvSpPr/>
      </dsp:nvSpPr>
      <dsp:spPr>
        <a:xfrm>
          <a:off x="2564247" y="177995"/>
          <a:ext cx="801174" cy="801174"/>
        </a:xfrm>
        <a:prstGeom prst="ellipse">
          <a:avLst/>
        </a:prstGeom>
        <a:solidFill>
          <a:srgbClr val="F79646">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诉求管理</a:t>
          </a:r>
        </a:p>
      </dsp:txBody>
      <dsp:txXfrm>
        <a:off x="2681576" y="295324"/>
        <a:ext cx="566516" cy="566516"/>
      </dsp:txXfrm>
    </dsp:sp>
    <dsp:sp modelId="{936E6D52-5D9F-4E37-8354-DE17586E17E7}">
      <dsp:nvSpPr>
        <dsp:cNvPr id="0" name=""/>
        <dsp:cNvSpPr/>
      </dsp:nvSpPr>
      <dsp:spPr>
        <a:xfrm>
          <a:off x="3205186" y="177995"/>
          <a:ext cx="801174" cy="801174"/>
        </a:xfrm>
        <a:prstGeom prst="ellipse">
          <a:avLst/>
        </a:prstGeom>
        <a:solidFill>
          <a:srgbClr val="C0504D">
            <a:hueOff val="0"/>
            <a:satOff val="0"/>
            <a:lumOff val="0"/>
            <a:alpha val="7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091" tIns="16510" rIns="44091" bIns="16510" numCol="1" spcCol="1270" anchor="ctr" anchorCtr="0">
          <a:noAutofit/>
        </a:bodyPr>
        <a:lstStyle/>
        <a:p>
          <a:pPr lvl="0" algn="ctr" defTabSz="577850">
            <a:lnSpc>
              <a:spcPct val="90000"/>
            </a:lnSpc>
            <a:spcBef>
              <a:spcPct val="0"/>
            </a:spcBef>
            <a:spcAft>
              <a:spcPct val="35000"/>
            </a:spcAft>
          </a:pPr>
          <a:r>
            <a:rPr lang="zh-CN" altLang="en-US" sz="1300" b="1" kern="1200" dirty="0">
              <a:solidFill>
                <a:sysClr val="window" lastClr="FFFFFF"/>
              </a:solidFill>
              <a:latin typeface="微软雅黑" panose="020B0503020204020204" pitchFamily="34" charset="-122"/>
              <a:ea typeface="微软雅黑" panose="020B0503020204020204" pitchFamily="34" charset="-122"/>
              <a:cs typeface="+mn-cs"/>
            </a:rPr>
            <a:t>门户管理</a:t>
          </a:r>
        </a:p>
      </dsp:txBody>
      <dsp:txXfrm>
        <a:off x="3322515" y="295324"/>
        <a:ext cx="566516" cy="566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8D3DA-C972-4543-B169-260AB0976E9C}">
      <dsp:nvSpPr>
        <dsp:cNvPr id="0" name=""/>
        <dsp:cNvSpPr/>
      </dsp:nvSpPr>
      <dsp:spPr>
        <a:xfrm>
          <a:off x="708673" y="1028338"/>
          <a:ext cx="653662" cy="653662"/>
        </a:xfrm>
        <a:prstGeom prst="ellipse">
          <a:avLst/>
        </a:prstGeom>
        <a:gradFill rotWithShape="0">
          <a:gsLst>
            <a:gs pos="0">
              <a:srgbClr val="193D6A">
                <a:hueOff val="0"/>
                <a:satOff val="0"/>
                <a:lumOff val="0"/>
                <a:alphaOff val="0"/>
                <a:tint val="50000"/>
                <a:satMod val="300000"/>
              </a:srgbClr>
            </a:gs>
            <a:gs pos="35000">
              <a:srgbClr val="193D6A">
                <a:hueOff val="0"/>
                <a:satOff val="0"/>
                <a:lumOff val="0"/>
                <a:alphaOff val="0"/>
                <a:tint val="37000"/>
                <a:satMod val="300000"/>
              </a:srgbClr>
            </a:gs>
            <a:gs pos="100000">
              <a:srgbClr val="193D6A">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solidFill>
                <a:srgbClr val="1F497D"/>
              </a:solidFill>
              <a:latin typeface="微软雅黑" panose="020B0503020204020204" pitchFamily="34" charset="-122"/>
              <a:ea typeface="微软雅黑" panose="020B0503020204020204" pitchFamily="34" charset="-122"/>
              <a:cs typeface="+mn-cs"/>
            </a:rPr>
            <a:t>找</a:t>
          </a:r>
        </a:p>
      </dsp:txBody>
      <dsp:txXfrm>
        <a:off x="804400" y="1124065"/>
        <a:ext cx="462208" cy="462208"/>
      </dsp:txXfrm>
    </dsp:sp>
    <dsp:sp modelId="{80EF7930-ECB8-49D8-B2E6-2AA4AC185F46}">
      <dsp:nvSpPr>
        <dsp:cNvPr id="0" name=""/>
        <dsp:cNvSpPr/>
      </dsp:nvSpPr>
      <dsp:spPr>
        <a:xfrm rot="12900000">
          <a:off x="262851" y="905676"/>
          <a:ext cx="527478" cy="186293"/>
        </a:xfrm>
        <a:prstGeom prst="leftArrow">
          <a:avLst>
            <a:gd name="adj1" fmla="val 60000"/>
            <a:gd name="adj2" fmla="val 50000"/>
          </a:avLst>
        </a:prstGeo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31C73AA-8913-4B2D-832C-C932974FF2BD}">
      <dsp:nvSpPr>
        <dsp:cNvPr id="0" name=""/>
        <dsp:cNvSpPr/>
      </dsp:nvSpPr>
      <dsp:spPr>
        <a:xfrm>
          <a:off x="58" y="599157"/>
          <a:ext cx="620979" cy="496783"/>
        </a:xfrm>
        <a:prstGeom prst="roundRect">
          <a:avLst>
            <a:gd name="adj" fmla="val 10000"/>
          </a:avLst>
        </a:prstGeo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桩</a:t>
          </a:r>
        </a:p>
      </dsp:txBody>
      <dsp:txXfrm>
        <a:off x="14608" y="613707"/>
        <a:ext cx="591879" cy="467683"/>
      </dsp:txXfrm>
    </dsp:sp>
    <dsp:sp modelId="{ACA95F2D-C413-4794-87F5-3834EDC81918}">
      <dsp:nvSpPr>
        <dsp:cNvPr id="0" name=""/>
        <dsp:cNvSpPr/>
      </dsp:nvSpPr>
      <dsp:spPr>
        <a:xfrm rot="16200000">
          <a:off x="771765" y="640752"/>
          <a:ext cx="527478" cy="186293"/>
        </a:xfrm>
        <a:prstGeom prst="leftArrow">
          <a:avLst>
            <a:gd name="adj1" fmla="val 60000"/>
            <a:gd name="adj2" fmla="val 50000"/>
          </a:avLst>
        </a:prstGeom>
        <a:gradFill rotWithShape="0">
          <a:gsLst>
            <a:gs pos="0">
              <a:srgbClr val="B2C1DB">
                <a:hueOff val="-6490031"/>
                <a:satOff val="3463"/>
                <a:lumOff val="-15079"/>
                <a:alphaOff val="0"/>
                <a:tint val="50000"/>
                <a:satMod val="300000"/>
              </a:srgbClr>
            </a:gs>
            <a:gs pos="35000">
              <a:srgbClr val="B2C1DB">
                <a:hueOff val="-6490031"/>
                <a:satOff val="3463"/>
                <a:lumOff val="-15079"/>
                <a:alphaOff val="0"/>
                <a:tint val="37000"/>
                <a:satMod val="300000"/>
              </a:srgbClr>
            </a:gs>
            <a:gs pos="100000">
              <a:srgbClr val="B2C1DB">
                <a:hueOff val="-6490031"/>
                <a:satOff val="3463"/>
                <a:lumOff val="-15079"/>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1DA5D4B-B221-4E3A-98A2-E2BF7ECDBE93}">
      <dsp:nvSpPr>
        <dsp:cNvPr id="0" name=""/>
        <dsp:cNvSpPr/>
      </dsp:nvSpPr>
      <dsp:spPr>
        <a:xfrm>
          <a:off x="725015" y="221768"/>
          <a:ext cx="620979" cy="496783"/>
        </a:xfrm>
        <a:prstGeom prst="roundRect">
          <a:avLst>
            <a:gd name="adj" fmla="val 10000"/>
          </a:avLst>
        </a:prstGeom>
        <a:gradFill rotWithShape="0">
          <a:gsLst>
            <a:gs pos="0">
              <a:srgbClr val="B2C1DB">
                <a:hueOff val="-6490031"/>
                <a:satOff val="3463"/>
                <a:lumOff val="-15079"/>
                <a:alphaOff val="0"/>
                <a:tint val="50000"/>
                <a:satMod val="300000"/>
              </a:srgbClr>
            </a:gs>
            <a:gs pos="35000">
              <a:srgbClr val="B2C1DB">
                <a:hueOff val="-6490031"/>
                <a:satOff val="3463"/>
                <a:lumOff val="-15079"/>
                <a:alphaOff val="0"/>
                <a:tint val="37000"/>
                <a:satMod val="300000"/>
              </a:srgbClr>
            </a:gs>
            <a:gs pos="100000">
              <a:srgbClr val="B2C1DB">
                <a:hueOff val="-6490031"/>
                <a:satOff val="3463"/>
                <a:lumOff val="-15079"/>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定位</a:t>
          </a:r>
        </a:p>
      </dsp:txBody>
      <dsp:txXfrm>
        <a:off x="739565" y="236318"/>
        <a:ext cx="591879" cy="467683"/>
      </dsp:txXfrm>
    </dsp:sp>
    <dsp:sp modelId="{E36B534A-B69E-4DCD-ADA6-E1EAF53A7CD4}">
      <dsp:nvSpPr>
        <dsp:cNvPr id="0" name=""/>
        <dsp:cNvSpPr/>
      </dsp:nvSpPr>
      <dsp:spPr>
        <a:xfrm rot="19500000">
          <a:off x="1280680" y="905676"/>
          <a:ext cx="527478" cy="186293"/>
        </a:xfrm>
        <a:prstGeom prst="leftArrow">
          <a:avLst>
            <a:gd name="adj1" fmla="val 60000"/>
            <a:gd name="adj2" fmla="val 50000"/>
          </a:avLst>
        </a:prstGeom>
        <a:gradFill rotWithShape="0">
          <a:gsLst>
            <a:gs pos="0">
              <a:srgbClr val="B2C1DB">
                <a:hueOff val="-12980063"/>
                <a:satOff val="6926"/>
                <a:lumOff val="-30177"/>
                <a:alphaOff val="0"/>
                <a:tint val="50000"/>
                <a:satMod val="300000"/>
              </a:srgbClr>
            </a:gs>
            <a:gs pos="35000">
              <a:srgbClr val="B2C1DB">
                <a:hueOff val="-12980063"/>
                <a:satOff val="6926"/>
                <a:lumOff val="-30177"/>
                <a:alphaOff val="0"/>
                <a:tint val="37000"/>
                <a:satMod val="300000"/>
              </a:srgbClr>
            </a:gs>
            <a:gs pos="100000">
              <a:srgbClr val="B2C1DB">
                <a:hueOff val="-12980063"/>
                <a:satOff val="6926"/>
                <a:lumOff val="-30177"/>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F262668-669E-4FB7-AE51-2058006EFFC8}">
      <dsp:nvSpPr>
        <dsp:cNvPr id="0" name=""/>
        <dsp:cNvSpPr/>
      </dsp:nvSpPr>
      <dsp:spPr>
        <a:xfrm>
          <a:off x="1449972" y="599157"/>
          <a:ext cx="620979" cy="496783"/>
        </a:xfrm>
        <a:prstGeom prst="roundRect">
          <a:avLst>
            <a:gd name="adj" fmla="val 10000"/>
          </a:avLst>
        </a:prstGeom>
        <a:gradFill rotWithShape="0">
          <a:gsLst>
            <a:gs pos="0">
              <a:srgbClr val="B2C1DB">
                <a:hueOff val="-12980063"/>
                <a:satOff val="6926"/>
                <a:lumOff val="-30177"/>
                <a:alphaOff val="0"/>
                <a:tint val="50000"/>
                <a:satMod val="300000"/>
              </a:srgbClr>
            </a:gs>
            <a:gs pos="35000">
              <a:srgbClr val="B2C1DB">
                <a:hueOff val="-12980063"/>
                <a:satOff val="6926"/>
                <a:lumOff val="-30177"/>
                <a:alphaOff val="0"/>
                <a:tint val="37000"/>
                <a:satMod val="300000"/>
              </a:srgbClr>
            </a:gs>
            <a:gs pos="100000">
              <a:srgbClr val="B2C1DB">
                <a:hueOff val="-12980063"/>
                <a:satOff val="6926"/>
                <a:lumOff val="-3017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zh-CN" altLang="en-US" sz="1500" b="1" kern="1200" dirty="0">
              <a:solidFill>
                <a:srgbClr val="1F497D"/>
              </a:solidFill>
              <a:latin typeface="微软雅黑" panose="020B0503020204020204" pitchFamily="34" charset="-122"/>
              <a:ea typeface="微软雅黑" panose="020B0503020204020204" pitchFamily="34" charset="-122"/>
              <a:cs typeface="+mn-cs"/>
            </a:rPr>
            <a:t>导航</a:t>
          </a:r>
          <a:endParaRPr lang="zh-CN" altLang="en-US" sz="1500" kern="1200" dirty="0">
            <a:solidFill>
              <a:srgbClr val="1F497D"/>
            </a:solidFill>
            <a:latin typeface="微软雅黑" panose="020B0503020204020204" pitchFamily="34" charset="-122"/>
            <a:ea typeface="微软雅黑" panose="020B0503020204020204" pitchFamily="34" charset="-122"/>
            <a:cs typeface="+mn-cs"/>
          </a:endParaRPr>
        </a:p>
      </dsp:txBody>
      <dsp:txXfrm>
        <a:off x="1464522" y="613707"/>
        <a:ext cx="591879" cy="467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8D3DA-C972-4543-B169-260AB0976E9C}">
      <dsp:nvSpPr>
        <dsp:cNvPr id="0" name=""/>
        <dsp:cNvSpPr/>
      </dsp:nvSpPr>
      <dsp:spPr>
        <a:xfrm>
          <a:off x="775024" y="1211154"/>
          <a:ext cx="573305" cy="573305"/>
        </a:xfrm>
        <a:prstGeom prst="ellipse">
          <a:avLst/>
        </a:prstGeom>
        <a:gradFill rotWithShape="0">
          <a:gsLst>
            <a:gs pos="0">
              <a:srgbClr val="193D6A">
                <a:hueOff val="0"/>
                <a:satOff val="0"/>
                <a:lumOff val="0"/>
                <a:alphaOff val="0"/>
                <a:tint val="50000"/>
                <a:satMod val="300000"/>
              </a:srgbClr>
            </a:gs>
            <a:gs pos="35000">
              <a:srgbClr val="193D6A">
                <a:hueOff val="0"/>
                <a:satOff val="0"/>
                <a:lumOff val="0"/>
                <a:alphaOff val="0"/>
                <a:tint val="37000"/>
                <a:satMod val="300000"/>
              </a:srgbClr>
            </a:gs>
            <a:gs pos="100000">
              <a:srgbClr val="193D6A">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solidFill>
                <a:srgbClr val="1F497D"/>
              </a:solidFill>
              <a:latin typeface="微软雅黑" panose="020B0503020204020204" pitchFamily="34" charset="-122"/>
              <a:ea typeface="微软雅黑" panose="020B0503020204020204" pitchFamily="34" charset="-122"/>
              <a:cs typeface="+mn-cs"/>
            </a:rPr>
            <a:t>充</a:t>
          </a:r>
        </a:p>
      </dsp:txBody>
      <dsp:txXfrm>
        <a:off x="858983" y="1295113"/>
        <a:ext cx="405387" cy="405387"/>
      </dsp:txXfrm>
    </dsp:sp>
    <dsp:sp modelId="{80EF7930-ECB8-49D8-B2E6-2AA4AC185F46}">
      <dsp:nvSpPr>
        <dsp:cNvPr id="0" name=""/>
        <dsp:cNvSpPr/>
      </dsp:nvSpPr>
      <dsp:spPr>
        <a:xfrm rot="11164563">
          <a:off x="271325" y="1357471"/>
          <a:ext cx="478936" cy="163392"/>
        </a:xfrm>
        <a:prstGeom prst="leftArrow">
          <a:avLst>
            <a:gd name="adj1" fmla="val 60000"/>
            <a:gd name="adj2" fmla="val 50000"/>
          </a:avLst>
        </a:prstGeo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31C73AA-8913-4B2D-832C-C932974FF2BD}">
      <dsp:nvSpPr>
        <dsp:cNvPr id="0" name=""/>
        <dsp:cNvSpPr/>
      </dsp:nvSpPr>
      <dsp:spPr>
        <a:xfrm>
          <a:off x="350" y="1155072"/>
          <a:ext cx="544640" cy="517495"/>
        </a:xfrm>
        <a:prstGeom prst="roundRect">
          <a:avLst>
            <a:gd name="adj" fmla="val 10000"/>
          </a:avLst>
        </a:prstGeom>
        <a:gradFill rotWithShape="0">
          <a:gsLst>
            <a:gs pos="0">
              <a:srgbClr val="B2C1DB">
                <a:hueOff val="0"/>
                <a:satOff val="0"/>
                <a:lumOff val="0"/>
                <a:alphaOff val="0"/>
                <a:tint val="50000"/>
                <a:satMod val="300000"/>
              </a:srgbClr>
            </a:gs>
            <a:gs pos="35000">
              <a:srgbClr val="B2C1DB">
                <a:hueOff val="0"/>
                <a:satOff val="0"/>
                <a:lumOff val="0"/>
                <a:alphaOff val="0"/>
                <a:tint val="37000"/>
                <a:satMod val="300000"/>
              </a:srgbClr>
            </a:gs>
            <a:gs pos="100000">
              <a:srgbClr val="B2C1DB">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l"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一键启停</a:t>
          </a:r>
        </a:p>
      </dsp:txBody>
      <dsp:txXfrm>
        <a:off x="15507" y="1170229"/>
        <a:ext cx="514326" cy="487181"/>
      </dsp:txXfrm>
    </dsp:sp>
    <dsp:sp modelId="{4EFFBB15-36B8-40F8-A893-ED7845A266E4}">
      <dsp:nvSpPr>
        <dsp:cNvPr id="0" name=""/>
        <dsp:cNvSpPr/>
      </dsp:nvSpPr>
      <dsp:spPr>
        <a:xfrm rot="14700000">
          <a:off x="571828" y="902847"/>
          <a:ext cx="501020" cy="163392"/>
        </a:xfrm>
        <a:prstGeom prst="leftArrow">
          <a:avLst>
            <a:gd name="adj1" fmla="val 60000"/>
            <a:gd name="adj2" fmla="val 50000"/>
          </a:avLst>
        </a:prstGeom>
        <a:gradFill rotWithShape="0">
          <a:gsLst>
            <a:gs pos="0">
              <a:srgbClr val="B2C1DB">
                <a:hueOff val="-4326688"/>
                <a:satOff val="2309"/>
                <a:lumOff val="-10046"/>
                <a:alphaOff val="0"/>
                <a:tint val="50000"/>
                <a:satMod val="300000"/>
              </a:srgbClr>
            </a:gs>
            <a:gs pos="35000">
              <a:srgbClr val="B2C1DB">
                <a:hueOff val="-4326688"/>
                <a:satOff val="2309"/>
                <a:lumOff val="-10046"/>
                <a:alphaOff val="0"/>
                <a:tint val="37000"/>
                <a:satMod val="300000"/>
              </a:srgbClr>
            </a:gs>
            <a:gs pos="100000">
              <a:srgbClr val="B2C1DB">
                <a:hueOff val="-4326688"/>
                <a:satOff val="2309"/>
                <a:lumOff val="-10046"/>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1DE65D7-4C19-4FCD-8BCC-56E31A8F01CB}">
      <dsp:nvSpPr>
        <dsp:cNvPr id="0" name=""/>
        <dsp:cNvSpPr/>
      </dsp:nvSpPr>
      <dsp:spPr>
        <a:xfrm>
          <a:off x="444148" y="447691"/>
          <a:ext cx="544640" cy="619626"/>
        </a:xfrm>
        <a:prstGeom prst="roundRect">
          <a:avLst>
            <a:gd name="adj" fmla="val 10000"/>
          </a:avLst>
        </a:prstGeom>
        <a:gradFill rotWithShape="0">
          <a:gsLst>
            <a:gs pos="0">
              <a:srgbClr val="B2C1DB">
                <a:hueOff val="-4326688"/>
                <a:satOff val="2309"/>
                <a:lumOff val="-10046"/>
                <a:alphaOff val="0"/>
                <a:tint val="50000"/>
                <a:satMod val="300000"/>
              </a:srgbClr>
            </a:gs>
            <a:gs pos="35000">
              <a:srgbClr val="B2C1DB">
                <a:hueOff val="-4326688"/>
                <a:satOff val="2309"/>
                <a:lumOff val="-10046"/>
                <a:alphaOff val="0"/>
                <a:tint val="37000"/>
                <a:satMod val="300000"/>
              </a:srgbClr>
            </a:gs>
            <a:gs pos="100000">
              <a:srgbClr val="B2C1DB">
                <a:hueOff val="-4326688"/>
                <a:satOff val="2309"/>
                <a:lumOff val="-1004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l"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状态监控</a:t>
          </a:r>
        </a:p>
      </dsp:txBody>
      <dsp:txXfrm>
        <a:off x="460100" y="463643"/>
        <a:ext cx="512736" cy="587722"/>
      </dsp:txXfrm>
    </dsp:sp>
    <dsp:sp modelId="{ACA95F2D-C413-4794-87F5-3834EDC81918}">
      <dsp:nvSpPr>
        <dsp:cNvPr id="0" name=""/>
        <dsp:cNvSpPr/>
      </dsp:nvSpPr>
      <dsp:spPr>
        <a:xfrm rot="17700000">
          <a:off x="1050505" y="902847"/>
          <a:ext cx="501020" cy="163392"/>
        </a:xfrm>
        <a:prstGeom prst="leftArrow">
          <a:avLst>
            <a:gd name="adj1" fmla="val 60000"/>
            <a:gd name="adj2" fmla="val 50000"/>
          </a:avLst>
        </a:prstGeom>
        <a:gradFill rotWithShape="0">
          <a:gsLst>
            <a:gs pos="0">
              <a:srgbClr val="B2C1DB">
                <a:hueOff val="-8653376"/>
                <a:satOff val="4617"/>
                <a:lumOff val="-20112"/>
                <a:alphaOff val="0"/>
                <a:tint val="50000"/>
                <a:satMod val="300000"/>
              </a:srgbClr>
            </a:gs>
            <a:gs pos="35000">
              <a:srgbClr val="B2C1DB">
                <a:hueOff val="-8653376"/>
                <a:satOff val="4617"/>
                <a:lumOff val="-20112"/>
                <a:alphaOff val="0"/>
                <a:tint val="37000"/>
                <a:satMod val="300000"/>
              </a:srgbClr>
            </a:gs>
            <a:gs pos="100000">
              <a:srgbClr val="B2C1DB">
                <a:hueOff val="-8653376"/>
                <a:satOff val="4617"/>
                <a:lumOff val="-20112"/>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1DA5D4B-B221-4E3A-98A2-E2BF7ECDBE93}">
      <dsp:nvSpPr>
        <dsp:cNvPr id="0" name=""/>
        <dsp:cNvSpPr/>
      </dsp:nvSpPr>
      <dsp:spPr>
        <a:xfrm>
          <a:off x="1134565" y="436613"/>
          <a:ext cx="544640" cy="641782"/>
        </a:xfrm>
        <a:prstGeom prst="roundRect">
          <a:avLst>
            <a:gd name="adj" fmla="val 10000"/>
          </a:avLst>
        </a:prstGeom>
        <a:gradFill rotWithShape="0">
          <a:gsLst>
            <a:gs pos="0">
              <a:srgbClr val="B2C1DB">
                <a:hueOff val="-8653376"/>
                <a:satOff val="4617"/>
                <a:lumOff val="-20112"/>
                <a:alphaOff val="0"/>
                <a:tint val="50000"/>
                <a:satMod val="300000"/>
              </a:srgbClr>
            </a:gs>
            <a:gs pos="35000">
              <a:srgbClr val="B2C1DB">
                <a:hueOff val="-8653376"/>
                <a:satOff val="4617"/>
                <a:lumOff val="-20112"/>
                <a:alphaOff val="0"/>
                <a:tint val="37000"/>
                <a:satMod val="300000"/>
              </a:srgbClr>
            </a:gs>
            <a:gs pos="100000">
              <a:srgbClr val="B2C1DB">
                <a:hueOff val="-8653376"/>
                <a:satOff val="4617"/>
                <a:lumOff val="-2011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l"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一键支付</a:t>
          </a:r>
        </a:p>
      </dsp:txBody>
      <dsp:txXfrm>
        <a:off x="1150517" y="452565"/>
        <a:ext cx="512736" cy="609878"/>
      </dsp:txXfrm>
    </dsp:sp>
    <dsp:sp modelId="{E36B534A-B69E-4DCD-ADA6-E1EAF53A7CD4}">
      <dsp:nvSpPr>
        <dsp:cNvPr id="0" name=""/>
        <dsp:cNvSpPr/>
      </dsp:nvSpPr>
      <dsp:spPr>
        <a:xfrm rot="21017601">
          <a:off x="1368606" y="1322082"/>
          <a:ext cx="485551" cy="163392"/>
        </a:xfrm>
        <a:prstGeom prst="leftArrow">
          <a:avLst>
            <a:gd name="adj1" fmla="val 60000"/>
            <a:gd name="adj2" fmla="val 50000"/>
          </a:avLst>
        </a:prstGeom>
        <a:gradFill rotWithShape="0">
          <a:gsLst>
            <a:gs pos="0">
              <a:srgbClr val="B2C1DB">
                <a:hueOff val="-12980063"/>
                <a:satOff val="6926"/>
                <a:lumOff val="-30177"/>
                <a:alphaOff val="0"/>
                <a:tint val="50000"/>
                <a:satMod val="300000"/>
              </a:srgbClr>
            </a:gs>
            <a:gs pos="35000">
              <a:srgbClr val="B2C1DB">
                <a:hueOff val="-12980063"/>
                <a:satOff val="6926"/>
                <a:lumOff val="-30177"/>
                <a:alphaOff val="0"/>
                <a:tint val="37000"/>
                <a:satMod val="300000"/>
              </a:srgbClr>
            </a:gs>
            <a:gs pos="100000">
              <a:srgbClr val="B2C1DB">
                <a:hueOff val="-12980063"/>
                <a:satOff val="6926"/>
                <a:lumOff val="-30177"/>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F262668-669E-4FB7-AE51-2058006EFFC8}">
      <dsp:nvSpPr>
        <dsp:cNvPr id="0" name=""/>
        <dsp:cNvSpPr/>
      </dsp:nvSpPr>
      <dsp:spPr>
        <a:xfrm>
          <a:off x="1578361" y="1135120"/>
          <a:ext cx="544640" cy="455450"/>
        </a:xfrm>
        <a:prstGeom prst="roundRect">
          <a:avLst>
            <a:gd name="adj" fmla="val 10000"/>
          </a:avLst>
        </a:prstGeom>
        <a:gradFill rotWithShape="0">
          <a:gsLst>
            <a:gs pos="0">
              <a:srgbClr val="B2C1DB">
                <a:hueOff val="-12980063"/>
                <a:satOff val="6926"/>
                <a:lumOff val="-30177"/>
                <a:alphaOff val="0"/>
                <a:tint val="50000"/>
                <a:satMod val="300000"/>
              </a:srgbClr>
            </a:gs>
            <a:gs pos="35000">
              <a:srgbClr val="B2C1DB">
                <a:hueOff val="-12980063"/>
                <a:satOff val="6926"/>
                <a:lumOff val="-30177"/>
                <a:alphaOff val="0"/>
                <a:tint val="37000"/>
                <a:satMod val="300000"/>
              </a:srgbClr>
            </a:gs>
            <a:gs pos="100000">
              <a:srgbClr val="B2C1DB">
                <a:hueOff val="-12980063"/>
                <a:satOff val="6926"/>
                <a:lumOff val="-3017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zh-CN" altLang="en-US" sz="1500" kern="1200" dirty="0">
              <a:solidFill>
                <a:srgbClr val="1F497D"/>
              </a:solidFill>
              <a:latin typeface="微软雅黑" panose="020B0503020204020204" pitchFamily="34" charset="-122"/>
              <a:ea typeface="微软雅黑" panose="020B0503020204020204" pitchFamily="34" charset="-122"/>
              <a:cs typeface="+mn-cs"/>
            </a:rPr>
            <a:t>评价</a:t>
          </a:r>
        </a:p>
      </dsp:txBody>
      <dsp:txXfrm>
        <a:off x="1591701" y="1148460"/>
        <a:ext cx="517960" cy="42877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2">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2">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A46FB-DBDC-4998-A3B8-E2D7290CE81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1D2AB-D8F6-4361-80F7-BCE9DDD1A5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a:solidFill>
              <a:srgbClr val="000000"/>
            </a:solidFill>
            <a:miter/>
          </a:ln>
        </p:spPr>
      </p:sp>
      <p:sp>
        <p:nvSpPr>
          <p:cNvPr id="45059" name="备注占位符 2"/>
          <p:cNvSpPr>
            <a:spLocks noGrp="1"/>
          </p:cNvSpPr>
          <p:nvPr>
            <p:ph type="body"/>
          </p:nvPr>
        </p:nvSpPr>
        <p:spPr/>
        <p:txBody>
          <a:bodyPr wrap="square" lIns="95680" tIns="47840" rIns="95680" bIns="47840" anchor="t"/>
          <a:lstStyle/>
          <a:p>
            <a:pPr lvl="0" eaLnBrk="1" hangingPunct="1">
              <a:spcBef>
                <a:spcPct val="0"/>
              </a:spcBef>
            </a:pP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45060" name="页脚占位符 3"/>
          <p:cNvSpPr txBox="1">
            <a:spLocks noGrp="1"/>
          </p:cNvSpPr>
          <p:nvPr/>
        </p:nvSpPr>
        <p:spPr>
          <a:xfrm>
            <a:off x="0" y="6472238"/>
            <a:ext cx="4311650" cy="339725"/>
          </a:xfrm>
          <a:prstGeom prst="rect">
            <a:avLst/>
          </a:prstGeom>
          <a:noFill/>
          <a:ln w="9525">
            <a:noFill/>
          </a:ln>
        </p:spPr>
        <p:txBody>
          <a:bodyPr lIns="95680" tIns="47840" rIns="95680" bIns="47840" anchor="b"/>
          <a:lstStyle/>
          <a:p>
            <a:pPr lvl="0" indent="0"/>
            <a:r>
              <a:rPr lang="en-US" altLang="zh-CN" sz="1300" b="1" dirty="0">
                <a:solidFill>
                  <a:srgbClr val="000000"/>
                </a:solidFill>
                <a:ea typeface="微软雅黑" panose="020B0503020204020204" pitchFamily="34" charset="-122"/>
              </a:rPr>
              <a:t>gua</a:t>
            </a:r>
            <a:endParaRPr lang="en-US" altLang="zh-CN" sz="1300" b="1" dirty="0">
              <a:solidFill>
                <a:srgbClr val="000000"/>
              </a:solidFill>
              <a:ea typeface="微软雅黑" panose="020B0503020204020204" pitchFamily="34" charset="-122"/>
            </a:endParaRPr>
          </a:p>
        </p:txBody>
      </p:sp>
      <p:sp>
        <p:nvSpPr>
          <p:cNvPr id="45061" name="灯片编号占位符 4"/>
          <p:cNvSpPr txBox="1">
            <a:spLocks noGrp="1"/>
          </p:cNvSpPr>
          <p:nvPr/>
        </p:nvSpPr>
        <p:spPr>
          <a:xfrm>
            <a:off x="5637213" y="6472238"/>
            <a:ext cx="4313237" cy="339725"/>
          </a:xfrm>
          <a:prstGeom prst="rect">
            <a:avLst/>
          </a:prstGeom>
          <a:noFill/>
          <a:ln w="9525">
            <a:noFill/>
          </a:ln>
        </p:spPr>
        <p:txBody>
          <a:bodyPr lIns="95680" tIns="47840" rIns="95680" bIns="47840" anchor="b"/>
          <a:lstStyle/>
          <a:p>
            <a:pPr lvl="0" indent="0" algn="r"/>
            <a:fld id="{9A0DB2DC-4C9A-4742-B13C-FB6460FD3503}" type="slidenum">
              <a:rPr lang="zh-CN" altLang="en-US" sz="1300" b="1" dirty="0">
                <a:solidFill>
                  <a:srgbClr val="000000"/>
                </a:solidFill>
                <a:ea typeface="MS PGothic" panose="020B0600070205080204" pitchFamily="50" charset="-128"/>
              </a:rPr>
            </a:fld>
            <a:endParaRPr lang="zh-CN" altLang="en-US" sz="1300" b="1" dirty="0">
              <a:solidFill>
                <a:srgbClr val="000000"/>
              </a:solidFill>
              <a:ea typeface="MS PGothic"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900" dirty="0" smtClean="0"/>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dirty="0" smtClean="0"/>
              <a:t>瓶颈问题</a:t>
            </a:r>
            <a:r>
              <a:rPr lang="en-US" altLang="zh-CN" sz="900" dirty="0" smtClean="0"/>
              <a:t>2</a:t>
            </a:r>
            <a:r>
              <a:rPr lang="zh-CN" altLang="en-US" sz="900" dirty="0" smtClean="0"/>
              <a:t>，互联互通程度差。</a:t>
            </a:r>
            <a:r>
              <a:rPr lang="zh-CN" altLang="en-US" sz="900" dirty="0" smtClean="0">
                <a:latin typeface="华文楷体" panose="02010600040101010101" pitchFamily="2" charset="-122"/>
                <a:ea typeface="华文楷体" panose="02010600040101010101" pitchFamily="2" charset="-122"/>
                <a:sym typeface="+mn-ea"/>
              </a:rPr>
              <a:t>充电运营商多达</a:t>
            </a:r>
            <a:r>
              <a:rPr lang="en-US" altLang="zh-CN" sz="900" dirty="0" smtClean="0">
                <a:solidFill>
                  <a:srgbClr val="FF0000"/>
                </a:solidFill>
                <a:latin typeface="华文楷体" panose="02010600040101010101" pitchFamily="2" charset="-122"/>
                <a:ea typeface="华文楷体" panose="02010600040101010101" pitchFamily="2" charset="-122"/>
                <a:sym typeface="+mn-ea"/>
              </a:rPr>
              <a:t>70</a:t>
            </a:r>
            <a:r>
              <a:rPr lang="zh-CN" altLang="en-US" sz="900" dirty="0" smtClean="0">
                <a:solidFill>
                  <a:srgbClr val="FF0000"/>
                </a:solidFill>
                <a:latin typeface="华文楷体" panose="02010600040101010101" pitchFamily="2" charset="-122"/>
                <a:ea typeface="华文楷体" panose="02010600040101010101" pitchFamily="2" charset="-122"/>
                <a:sym typeface="+mn-ea"/>
              </a:rPr>
              <a:t>余家</a:t>
            </a:r>
            <a:r>
              <a:rPr lang="zh-CN" altLang="en-US" sz="900" dirty="0" smtClean="0">
                <a:latin typeface="华文楷体" panose="02010600040101010101" pitchFamily="2" charset="-122"/>
                <a:ea typeface="华文楷体" panose="02010600040101010101" pitchFamily="2" charset="-122"/>
                <a:sym typeface="+mn-ea"/>
              </a:rPr>
              <a:t>，但是由于前期建设缺乏统一完善标准体系，使得设备硬件互联接口不统一、设备信息交换标准不统一、运营商支付结算体系不统一，导致设备之间和运营商之间无法互联互通，使得广大电动汽车用户充不了电、结不了账，使用痛点繁多！</a:t>
            </a:r>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dirty="0" smtClean="0"/>
              <a:t>瓶颈问题</a:t>
            </a:r>
            <a:r>
              <a:rPr lang="en-US" altLang="zh-CN" sz="900" dirty="0" smtClean="0"/>
              <a:t>2</a:t>
            </a:r>
            <a:r>
              <a:rPr lang="zh-CN" altLang="en-US" sz="900" dirty="0" smtClean="0"/>
              <a:t>，互联互通程度差。</a:t>
            </a:r>
            <a:r>
              <a:rPr lang="zh-CN" altLang="en-US" sz="900" dirty="0" smtClean="0">
                <a:latin typeface="华文楷体" panose="02010600040101010101" pitchFamily="2" charset="-122"/>
                <a:ea typeface="华文楷体" panose="02010600040101010101" pitchFamily="2" charset="-122"/>
                <a:sym typeface="+mn-ea"/>
              </a:rPr>
              <a:t>截至</a:t>
            </a:r>
            <a:r>
              <a:rPr lang="en-US" altLang="zh-CN" sz="900" dirty="0" smtClean="0">
                <a:latin typeface="华文楷体" panose="02010600040101010101" pitchFamily="2" charset="-122"/>
                <a:ea typeface="华文楷体" panose="02010600040101010101" pitchFamily="2" charset="-122"/>
                <a:sym typeface="+mn-ea"/>
              </a:rPr>
              <a:t>2016</a:t>
            </a:r>
            <a:r>
              <a:rPr lang="zh-CN" altLang="en-US" sz="900" dirty="0" smtClean="0">
                <a:latin typeface="华文楷体" panose="02010600040101010101" pitchFamily="2" charset="-122"/>
                <a:ea typeface="华文楷体" panose="02010600040101010101" pitchFamily="2" charset="-122"/>
                <a:sym typeface="+mn-ea"/>
              </a:rPr>
              <a:t>年</a:t>
            </a:r>
            <a:r>
              <a:rPr lang="en-US" altLang="zh-CN" sz="900" dirty="0" smtClean="0">
                <a:latin typeface="华文楷体" panose="02010600040101010101" pitchFamily="2" charset="-122"/>
                <a:ea typeface="华文楷体" panose="02010600040101010101" pitchFamily="2" charset="-122"/>
                <a:sym typeface="+mn-ea"/>
              </a:rPr>
              <a:t>1</a:t>
            </a:r>
            <a:r>
              <a:rPr lang="zh-CN" altLang="en-US" sz="900" dirty="0" smtClean="0">
                <a:latin typeface="华文楷体" panose="02010600040101010101" pitchFamily="2" charset="-122"/>
                <a:ea typeface="华文楷体" panose="02010600040101010101" pitchFamily="2" charset="-122"/>
                <a:sym typeface="+mn-ea"/>
              </a:rPr>
              <a:t>月底全国充电桩投资超过</a:t>
            </a:r>
            <a:r>
              <a:rPr lang="en-US" altLang="zh-CN" sz="900" dirty="0" smtClean="0">
                <a:solidFill>
                  <a:srgbClr val="FF0000"/>
                </a:solidFill>
                <a:latin typeface="华文楷体" panose="02010600040101010101" pitchFamily="2" charset="-122"/>
                <a:ea typeface="华文楷体" panose="02010600040101010101" pitchFamily="2" charset="-122"/>
                <a:sym typeface="+mn-ea"/>
              </a:rPr>
              <a:t>110</a:t>
            </a:r>
            <a:r>
              <a:rPr lang="zh-CN" altLang="en-US" sz="900" dirty="0" smtClean="0">
                <a:solidFill>
                  <a:srgbClr val="FF0000"/>
                </a:solidFill>
                <a:latin typeface="华文楷体" panose="02010600040101010101" pitchFamily="2" charset="-122"/>
                <a:ea typeface="华文楷体" panose="02010600040101010101" pitchFamily="2" charset="-122"/>
                <a:sym typeface="+mn-ea"/>
              </a:rPr>
              <a:t>亿元</a:t>
            </a:r>
            <a:r>
              <a:rPr lang="zh-CN" altLang="en-US" sz="900" dirty="0" smtClean="0">
                <a:latin typeface="华文楷体" panose="02010600040101010101" pitchFamily="2" charset="-122"/>
                <a:ea typeface="华文楷体" panose="02010600040101010101" pitchFamily="2" charset="-122"/>
                <a:sym typeface="+mn-ea"/>
              </a:rPr>
              <a:t>，充电运营商更多达</a:t>
            </a:r>
            <a:r>
              <a:rPr lang="en-US" altLang="zh-CN" sz="900" dirty="0" smtClean="0">
                <a:solidFill>
                  <a:srgbClr val="FF0000"/>
                </a:solidFill>
                <a:latin typeface="华文楷体" panose="02010600040101010101" pitchFamily="2" charset="-122"/>
                <a:ea typeface="华文楷体" panose="02010600040101010101" pitchFamily="2" charset="-122"/>
                <a:sym typeface="+mn-ea"/>
              </a:rPr>
              <a:t>70</a:t>
            </a:r>
            <a:r>
              <a:rPr lang="zh-CN" altLang="en-US" sz="900" dirty="0" smtClean="0">
                <a:solidFill>
                  <a:srgbClr val="FF0000"/>
                </a:solidFill>
                <a:latin typeface="华文楷体" panose="02010600040101010101" pitchFamily="2" charset="-122"/>
                <a:ea typeface="华文楷体" panose="02010600040101010101" pitchFamily="2" charset="-122"/>
                <a:sym typeface="+mn-ea"/>
              </a:rPr>
              <a:t>余家</a:t>
            </a:r>
            <a:r>
              <a:rPr lang="zh-CN" altLang="en-US" sz="900" dirty="0" smtClean="0">
                <a:latin typeface="华文楷体" panose="02010600040101010101" pitchFamily="2" charset="-122"/>
                <a:ea typeface="华文楷体" panose="02010600040101010101" pitchFamily="2" charset="-122"/>
                <a:sym typeface="+mn-ea"/>
              </a:rPr>
              <a:t>，但是由于前期建设缺乏统一完善标准体系，使得设备硬件互联接口不统一、设备信息交换标准不统一、运营商支付结算体系不统一，导致设备之间和运营商之间无法互联互通，使得广大电动汽车用户充不了电、结不了账，使用痛点繁多！</a:t>
            </a:r>
            <a:endParaRPr lang="en-US" altLang="zh-CN" sz="900" dirty="0" smtClean="0">
              <a:latin typeface="华文楷体" panose="02010600040101010101" pitchFamily="2" charset="-122"/>
              <a:ea typeface="华文楷体" panose="02010600040101010101" pitchFamily="2" charset="-122"/>
              <a:sym typeface="+mn-ea"/>
            </a:endParaRPr>
          </a:p>
        </p:txBody>
      </p:sp>
      <p:sp>
        <p:nvSpPr>
          <p:cNvPr id="4" name="灯片编号占位符 3"/>
          <p:cNvSpPr>
            <a:spLocks noGrp="1"/>
          </p:cNvSpPr>
          <p:nvPr>
            <p:ph type="sldNum" sz="quarter" idx="10"/>
          </p:nvPr>
        </p:nvSpPr>
        <p:spPr/>
        <p:txBody>
          <a:bodyPr/>
          <a:lstStyle/>
          <a:p>
            <a:fld id="{E19FC611-6402-4E0B-A18E-72DA54EB044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p:spPr>
        <p:txBody>
          <a:bodyPr/>
          <a:lstStyle/>
          <a:p>
            <a:endParaRPr lang="zh-CN" altLang="zh-CN" dirty="0" smtClean="0"/>
          </a:p>
        </p:txBody>
      </p:sp>
      <p:sp>
        <p:nvSpPr>
          <p:cNvPr id="46084" name="灯片编号占位符 3"/>
          <p:cNvSpPr>
            <a:spLocks noGrp="1"/>
          </p:cNvSpPr>
          <p:nvPr>
            <p:ph type="sldNum" sz="quarter" idx="5"/>
          </p:nvPr>
        </p:nvSpPr>
        <p:spPr>
          <a:noFill/>
          <a:ln>
            <a:miter lim="800000"/>
          </a:ln>
        </p:spPr>
        <p:txBody>
          <a:bodyPr/>
          <a:lstStyle/>
          <a:p>
            <a:fld id="{3E9F1DF7-DFD4-4046-9B48-8D8242C54FA1}" type="slidenum">
              <a:rPr lang="en-US" altLang="zh-CN" smtClean="0">
                <a:solidFill>
                  <a:srgbClr val="000000"/>
                </a:solidFill>
              </a:rPr>
            </a:fld>
            <a:endParaRPr lang="en-US" altLang="zh-CN" dirty="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p:spPr>
        <p:txBody>
          <a:bodyPr/>
          <a:lstStyle/>
          <a:p>
            <a:endParaRPr lang="zh-CN" altLang="zh-CN" dirty="0" smtClean="0"/>
          </a:p>
        </p:txBody>
      </p:sp>
      <p:sp>
        <p:nvSpPr>
          <p:cNvPr id="46084" name="灯片编号占位符 3"/>
          <p:cNvSpPr>
            <a:spLocks noGrp="1"/>
          </p:cNvSpPr>
          <p:nvPr>
            <p:ph type="sldNum" sz="quarter" idx="5"/>
          </p:nvPr>
        </p:nvSpPr>
        <p:spPr>
          <a:noFill/>
          <a:ln>
            <a:miter lim="800000"/>
          </a:ln>
        </p:spPr>
        <p:txBody>
          <a:bodyPr/>
          <a:lstStyle/>
          <a:p>
            <a:fld id="{3E9F1DF7-DFD4-4046-9B48-8D8242C54FA1}" type="slidenum">
              <a:rPr lang="en-US" altLang="zh-CN" smtClean="0">
                <a:solidFill>
                  <a:srgbClr val="000000"/>
                </a:solidFill>
              </a:rPr>
            </a:fld>
            <a:endParaRPr lang="en-US" altLang="zh-CN" dirty="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p:spPr>
        <p:txBody>
          <a:bodyPr/>
          <a:lstStyle/>
          <a:p>
            <a:endParaRPr lang="zh-CN" altLang="zh-CN" dirty="0" smtClean="0"/>
          </a:p>
        </p:txBody>
      </p:sp>
      <p:sp>
        <p:nvSpPr>
          <p:cNvPr id="46084" name="灯片编号占位符 3"/>
          <p:cNvSpPr>
            <a:spLocks noGrp="1"/>
          </p:cNvSpPr>
          <p:nvPr>
            <p:ph type="sldNum" sz="quarter" idx="5"/>
          </p:nvPr>
        </p:nvSpPr>
        <p:spPr>
          <a:noFill/>
          <a:ln>
            <a:miter lim="800000"/>
          </a:ln>
        </p:spPr>
        <p:txBody>
          <a:bodyPr/>
          <a:lstStyle/>
          <a:p>
            <a:fld id="{3E9F1DF7-DFD4-4046-9B48-8D8242C54FA1}" type="slidenum">
              <a:rPr lang="en-US" altLang="zh-CN" smtClean="0">
                <a:solidFill>
                  <a:srgbClr val="000000"/>
                </a:solidFill>
              </a:rPr>
            </a:fld>
            <a:endParaRPr lang="en-US" altLang="zh-CN" dirty="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备注占位符 2"/>
          <p:cNvSpPr>
            <a:spLocks noGrp="1"/>
          </p:cNvSpPr>
          <p:nvPr>
            <p:ph type="body"/>
          </p:nvPr>
        </p:nvSpPr>
        <p:spPr/>
        <p:txBody>
          <a:bodyPr wrap="square" lIns="95680" tIns="47840" rIns="95680" bIns="47840" anchor="ctr"/>
          <a:lstStyle/>
          <a:p>
            <a:pPr lvl="0"/>
            <a:endParaRPr lang="zh-CN" altLang="en-US" dirty="0"/>
          </a:p>
        </p:txBody>
      </p:sp>
      <p:sp>
        <p:nvSpPr>
          <p:cNvPr id="27651" name="灯片编号占位符 3"/>
          <p:cNvSpPr>
            <a:spLocks noGrp="1"/>
          </p:cNvSpPr>
          <p:nvPr>
            <p:ph type="sldNum" sz="quarter"/>
          </p:nvPr>
        </p:nvSpPr>
        <p:spPr>
          <a:xfrm>
            <a:off x="5629275" y="6464300"/>
            <a:ext cx="4308475" cy="339725"/>
          </a:xfrm>
          <a:prstGeom prst="rect">
            <a:avLst/>
          </a:prstGeom>
          <a:noFill/>
          <a:ln w="9525">
            <a:noFill/>
          </a:ln>
        </p:spPr>
        <p:txBody>
          <a:bodyPr vert="horz" wrap="square" lIns="95680" tIns="47840" rIns="95680" bIns="47840" anchor="b"/>
          <a:lstStyle/>
          <a:p>
            <a:pPr lvl="0" indent="0"/>
            <a:fld id="{9A0DB2DC-4C9A-4742-B13C-FB6460FD3503}"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a:ln>
            <a:solidFill>
              <a:srgbClr val="000000"/>
            </a:solidFill>
            <a:miter/>
          </a:ln>
        </p:spPr>
      </p:sp>
      <p:sp>
        <p:nvSpPr>
          <p:cNvPr id="36866" name="备注占位符 2"/>
          <p:cNvSpPr>
            <a:spLocks noGrp="1"/>
          </p:cNvSpPr>
          <p:nvPr>
            <p:ph type="body"/>
          </p:nvPr>
        </p:nvSpPr>
        <p:spPr/>
        <p:txBody>
          <a:bodyPr wrap="square" lIns="95680" tIns="47840" rIns="95680" bIns="47840" anchor="t"/>
          <a:lstStyle/>
          <a:p>
            <a:pPr lvl="0" eaLnBrk="1" hangingPunct="1">
              <a:spcBef>
                <a:spcPct val="0"/>
              </a:spcBef>
            </a:pPr>
            <a:endParaRPr lang="zh-CN" altLang="en-US" dirty="0">
              <a:latin typeface="Arial" panose="020B0604020202020204" pitchFamily="34" charset="0"/>
              <a:ea typeface="Arial" panose="020B0604020202020204" pitchFamily="34" charset="0"/>
            </a:endParaRPr>
          </a:p>
        </p:txBody>
      </p:sp>
      <p:sp>
        <p:nvSpPr>
          <p:cNvPr id="36867" name="灯片编号占位符 3"/>
          <p:cNvSpPr txBox="1">
            <a:spLocks noGrp="1"/>
          </p:cNvSpPr>
          <p:nvPr>
            <p:ph type="sldNum" sz="quarter"/>
          </p:nvPr>
        </p:nvSpPr>
        <p:spPr>
          <a:xfrm>
            <a:off x="5629275" y="6464300"/>
            <a:ext cx="4308475" cy="339725"/>
          </a:xfrm>
          <a:prstGeom prst="rect">
            <a:avLst/>
          </a:prstGeom>
          <a:noFill/>
          <a:ln w="9525">
            <a:noFill/>
          </a:ln>
        </p:spPr>
        <p:txBody>
          <a:bodyPr vert="horz" wrap="square" lIns="95680" tIns="47840" rIns="95680" bIns="47840" anchor="b"/>
          <a:lstStyle/>
          <a:p>
            <a:pPr lvl="0" indent="0" algn="r" defTabSz="967105"/>
            <a:fld id="{9A0DB2DC-4C9A-4742-B13C-FB6460FD3503}" type="slidenum">
              <a:rPr lang="zh-CN" altLang="en-US" sz="1200" dirty="0">
                <a:solidFill>
                  <a:srgbClr val="000000"/>
                </a:solidFill>
              </a:rPr>
            </a:fld>
            <a:endParaRPr lang="zh-CN" altLang="en-US" sz="12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a:ln>
            <a:solidFill>
              <a:srgbClr val="000000"/>
            </a:solidFill>
            <a:miter/>
          </a:ln>
        </p:spPr>
      </p:sp>
      <p:sp>
        <p:nvSpPr>
          <p:cNvPr id="38914" name="备注占位符 2"/>
          <p:cNvSpPr>
            <a:spLocks noGrp="1"/>
          </p:cNvSpPr>
          <p:nvPr>
            <p:ph type="body"/>
          </p:nvPr>
        </p:nvSpPr>
        <p:spPr/>
        <p:txBody>
          <a:bodyPr wrap="square" lIns="95680" tIns="47840" rIns="95680" bIns="47840" anchor="t"/>
          <a:lstStyle/>
          <a:p>
            <a:pPr lvl="0" eaLnBrk="1" hangingPunct="1">
              <a:spcBef>
                <a:spcPct val="0"/>
              </a:spcBef>
            </a:pPr>
            <a:r>
              <a:rPr lang="zh-CN" altLang="en-US" dirty="0">
                <a:latin typeface="Arial" panose="020B0604020202020204" pitchFamily="34" charset="0"/>
                <a:ea typeface="Arial" panose="020B0604020202020204" pitchFamily="34" charset="0"/>
              </a:rPr>
              <a:t>加一页</a:t>
            </a:r>
            <a:r>
              <a:rPr lang="en-US" altLang="zh-CN" dirty="0">
                <a:latin typeface="Arial" panose="020B0604020202020204" pitchFamily="34" charset="0"/>
                <a:ea typeface="Arial" panose="020B0604020202020204" pitchFamily="34" charset="0"/>
              </a:rPr>
              <a:t>APP</a:t>
            </a:r>
            <a:r>
              <a:rPr lang="zh-CN" altLang="en-US" dirty="0">
                <a:latin typeface="Arial" panose="020B0604020202020204" pitchFamily="34" charset="0"/>
                <a:ea typeface="Arial" panose="020B0604020202020204" pitchFamily="34" charset="0"/>
              </a:rPr>
              <a:t>的优势，便捷性，参照摩拜单车，给用户提供定制化的充电方案。</a:t>
            </a:r>
            <a:endParaRPr lang="zh-CN" altLang="en-US" dirty="0">
              <a:latin typeface="Arial" panose="020B0604020202020204" pitchFamily="34" charset="0"/>
              <a:ea typeface="Arial" panose="020B0604020202020204" pitchFamily="34" charset="0"/>
            </a:endParaRPr>
          </a:p>
        </p:txBody>
      </p:sp>
      <p:sp>
        <p:nvSpPr>
          <p:cNvPr id="38915" name="灯片编号占位符 3"/>
          <p:cNvSpPr txBox="1">
            <a:spLocks noGrp="1"/>
          </p:cNvSpPr>
          <p:nvPr>
            <p:ph type="sldNum" sz="quarter"/>
          </p:nvPr>
        </p:nvSpPr>
        <p:spPr>
          <a:xfrm>
            <a:off x="5629275" y="6464300"/>
            <a:ext cx="4308475" cy="339725"/>
          </a:xfrm>
          <a:prstGeom prst="rect">
            <a:avLst/>
          </a:prstGeom>
          <a:noFill/>
          <a:ln w="9525">
            <a:noFill/>
          </a:ln>
        </p:spPr>
        <p:txBody>
          <a:bodyPr vert="horz" wrap="square" lIns="95680" tIns="47840" rIns="95680" bIns="47840" anchor="b"/>
          <a:lstStyle/>
          <a:p>
            <a:pPr lvl="0" indent="0" algn="r" defTabSz="967105"/>
            <a:fld id="{9A0DB2DC-4C9A-4742-B13C-FB6460FD3503}" type="slidenum">
              <a:rPr lang="zh-CN" altLang="en-US" sz="1200" dirty="0">
                <a:solidFill>
                  <a:srgbClr val="000000"/>
                </a:solidFill>
              </a:rPr>
            </a:fld>
            <a:endParaRPr lang="zh-CN"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p:sp>
      <p:sp>
        <p:nvSpPr>
          <p:cNvPr id="40962" name="备注占位符 2"/>
          <p:cNvSpPr>
            <a:spLocks noGrp="1"/>
          </p:cNvSpPr>
          <p:nvPr>
            <p:ph type="body"/>
          </p:nvPr>
        </p:nvSpPr>
        <p:spPr/>
        <p:txBody>
          <a:bodyPr wrap="square" lIns="95680" tIns="47840" rIns="95680" bIns="47840" anchor="ctr"/>
          <a:lstStyle/>
          <a:p>
            <a:pPr lvl="0"/>
            <a:endParaRPr lang="zh-CN" altLang="en-US" dirty="0"/>
          </a:p>
        </p:txBody>
      </p:sp>
      <p:sp>
        <p:nvSpPr>
          <p:cNvPr id="40963" name="灯片编号占位符 3"/>
          <p:cNvSpPr>
            <a:spLocks noGrp="1"/>
          </p:cNvSpPr>
          <p:nvPr>
            <p:ph type="sldNum" sz="quarter"/>
          </p:nvPr>
        </p:nvSpPr>
        <p:spPr>
          <a:xfrm>
            <a:off x="5629275" y="6464300"/>
            <a:ext cx="4308475" cy="339725"/>
          </a:xfrm>
          <a:prstGeom prst="rect">
            <a:avLst/>
          </a:prstGeom>
          <a:noFill/>
          <a:ln w="9525">
            <a:noFill/>
          </a:ln>
        </p:spPr>
        <p:txBody>
          <a:bodyPr vert="horz" wrap="square" lIns="95680" tIns="47840" rIns="95680" bIns="47840" anchor="b"/>
          <a:lstStyle/>
          <a:p>
            <a:pPr lvl="0" indent="0"/>
            <a:fld id="{9A0DB2DC-4C9A-4742-B13C-FB6460FD3503}"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1D2AB-D8F6-4361-80F7-BCE9DDD1A5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media/image1.png"/><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36"/>
          <p:cNvSpPr/>
          <p:nvPr userDrawn="1"/>
        </p:nvSpPr>
        <p:spPr>
          <a:xfrm>
            <a:off x="14400" y="785794"/>
            <a:ext cx="12177600" cy="1"/>
          </a:xfrm>
          <a:prstGeom prst="line">
            <a:avLst/>
          </a:prstGeom>
          <a:ln w="25400">
            <a:solidFill>
              <a:srgbClr val="EC8E0A"/>
            </a:solidFill>
          </a:ln>
        </p:spPr>
        <p:txBody>
          <a:bodyPr lIns="45719" rIns="45719"/>
          <a:lstStyle/>
          <a:p>
            <a:pPr>
              <a:defRPr>
                <a:latin typeface="+mn-lt"/>
                <a:ea typeface="+mn-ea"/>
                <a:cs typeface="+mn-cs"/>
                <a:sym typeface="Helvetica"/>
              </a:defRPr>
            </a:pPr>
          </a:p>
        </p:txBody>
      </p:sp>
      <p:pic>
        <p:nvPicPr>
          <p:cNvPr id="8" name="image1.png" descr="C:\Documents and Settings\Administrator\桌面\图形1.png"/>
          <p:cNvPicPr>
            <a:picLocks noChangeAspect="1"/>
          </p:cNvPicPr>
          <p:nvPr userDrawn="1"/>
        </p:nvPicPr>
        <p:blipFill>
          <a:blip r:embed="rId47" cstate="print"/>
          <a:stretch>
            <a:fillRect/>
          </a:stretch>
        </p:blipFill>
        <p:spPr>
          <a:xfrm>
            <a:off x="10264775" y="160655"/>
            <a:ext cx="1675130" cy="505460"/>
          </a:xfrm>
          <a:prstGeom prst="rect">
            <a:avLst/>
          </a:prstGeom>
          <a:ln w="12700">
            <a:miter lim="4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45.png"/><Relationship Id="rId6" Type="http://schemas.openxmlformats.org/officeDocument/2006/relationships/image" Target="../media/image44.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1.xml"/><Relationship Id="rId7" Type="http://schemas.openxmlformats.org/officeDocument/2006/relationships/image" Target="../media/image47.png"/><Relationship Id="rId6" Type="http://schemas.openxmlformats.org/officeDocument/2006/relationships/image" Target="../media/image46.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5" Type="http://schemas.openxmlformats.org/officeDocument/2006/relationships/notesSlide" Target="../notesSlides/notesSlide7.xml"/><Relationship Id="rId14" Type="http://schemas.openxmlformats.org/officeDocument/2006/relationships/slideLayout" Target="../slideLayouts/slideLayout22.xml"/><Relationship Id="rId13" Type="http://schemas.openxmlformats.org/officeDocument/2006/relationships/image" Target="../media/image50.jpeg"/><Relationship Id="rId12" Type="http://schemas.openxmlformats.org/officeDocument/2006/relationships/image" Target="../media/image49.jpeg"/><Relationship Id="rId11" Type="http://schemas.openxmlformats.org/officeDocument/2006/relationships/image" Target="../media/image48.jpeg"/><Relationship Id="rId10" Type="http://schemas.microsoft.com/office/2007/relationships/diagramDrawing" Target="../diagrams/drawing5.xml"/><Relationship Id="rId1"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3.xml"/><Relationship Id="rId6" Type="http://schemas.openxmlformats.org/officeDocument/2006/relationships/tags" Target="../tags/tag1.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0.xml"/><Relationship Id="rId4" Type="http://schemas.openxmlformats.org/officeDocument/2006/relationships/image" Target="../media/image56.png"/><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hart" Target="../charts/chart5.xml"/><Relationship Id="rId1"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hart" Target="../charts/chart7.xml"/><Relationship Id="rId1"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8.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chart" Target="../charts/chart10.xml"/><Relationship Id="rId1" Type="http://schemas.openxmlformats.org/officeDocument/2006/relationships/chart" Target="../charts/chart9.xml"/></Relationships>
</file>

<file path=ppt/slides/_rels/slide22.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1.xml"/><Relationship Id="rId5" Type="http://schemas.openxmlformats.org/officeDocument/2006/relationships/image" Target="../media/image57.wmf"/><Relationship Id="rId4" Type="http://schemas.openxmlformats.org/officeDocument/2006/relationships/oleObject" Target="../embeddings/oleObject2.bin"/><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hart" Target="../charts/chart15.xml"/><Relationship Id="rId1" Type="http://schemas.openxmlformats.org/officeDocument/2006/relationships/chart" Target="../charts/char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hart" Target="../charts/chart17.xml"/><Relationship Id="rId1" Type="http://schemas.openxmlformats.org/officeDocument/2006/relationships/chart" Target="../charts/char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image" Target="../media/image5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6.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7.xml"/><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8.xml"/><Relationship Id="rId2" Type="http://schemas.openxmlformats.org/officeDocument/2006/relationships/image" Target="../media/image67.png"/><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image" Target="../media/image16.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9.xml"/><Relationship Id="rId2" Type="http://schemas.openxmlformats.org/officeDocument/2006/relationships/image" Target="../media/image69.png"/><Relationship Id="rId1" Type="http://schemas.openxmlformats.org/officeDocument/2006/relationships/image" Target="../media/image68.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0.xml"/><Relationship Id="rId2" Type="http://schemas.openxmlformats.org/officeDocument/2006/relationships/image" Target="../media/image71.png"/><Relationship Id="rId1" Type="http://schemas.openxmlformats.org/officeDocument/2006/relationships/image" Target="../media/image70.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1.xml"/><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image" Target="../media/image79.emf"/></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4.xml"/><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image" Target="../media/image8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5.xml"/><Relationship Id="rId2" Type="http://schemas.openxmlformats.org/officeDocument/2006/relationships/image" Target="../media/image84.png"/><Relationship Id="rId1"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xml"/><Relationship Id="rId1" Type="http://schemas.openxmlformats.org/officeDocument/2006/relationships/image" Target="../media/image82.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5" Type="http://schemas.openxmlformats.org/officeDocument/2006/relationships/slideLayout" Target="../slideLayouts/slideLayout1.xml"/><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image" Target="../media/image82.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2.xml"/><Relationship Id="rId2" Type="http://schemas.openxmlformats.org/officeDocument/2006/relationships/image" Target="../media/image86.png"/><Relationship Id="rId1" Type="http://schemas.openxmlformats.org/officeDocument/2006/relationships/image" Target="../media/image85.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vmlDrawing" Target="../drawings/vmlDrawing3.vml"/><Relationship Id="rId3" Type="http://schemas.openxmlformats.org/officeDocument/2006/relationships/slideLayout" Target="../slideLayouts/slideLayout43.xml"/><Relationship Id="rId2" Type="http://schemas.openxmlformats.org/officeDocument/2006/relationships/image" Target="../media/image87.emf"/><Relationship Id="rId1"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4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9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712399"/>
            <a:ext cx="12191999" cy="2306955"/>
          </a:xfrm>
          <a:prstGeom prst="rect">
            <a:avLst/>
          </a:prstGeom>
        </p:spPr>
        <p:txBody>
          <a:bodyPr wrap="square" anchor="ctr">
            <a:spAutoFit/>
          </a:bodyPr>
          <a:lstStyle/>
          <a:p>
            <a:pPr algn="ctr">
              <a:lnSpc>
                <a:spcPct val="150000"/>
              </a:lnSpc>
            </a:pPr>
            <a:r>
              <a:rPr lang="zh-CN" altLang="en-US" sz="4800" b="1" dirty="0" smtClean="0">
                <a:solidFill>
                  <a:schemeClr val="accent1">
                    <a:lumMod val="50000"/>
                  </a:schemeClr>
                </a:solidFill>
                <a:latin typeface="微软雅黑" panose="020B0503020204020204" pitchFamily="34" charset="-122"/>
                <a:ea typeface="微软雅黑" panose="020B0503020204020204" pitchFamily="34" charset="-122"/>
                <a:sym typeface="+mn-ea"/>
              </a:rPr>
              <a:t>电动汽车充电运维系统数据分析及</a:t>
            </a:r>
            <a:endParaRPr lang="zh-CN" altLang="en-US" sz="4800" b="1" dirty="0" smtClean="0">
              <a:solidFill>
                <a:schemeClr val="accent1">
                  <a:lumMod val="50000"/>
                </a:schemeClr>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4800" b="1" dirty="0" smtClean="0">
                <a:solidFill>
                  <a:schemeClr val="accent1">
                    <a:lumMod val="50000"/>
                  </a:schemeClr>
                </a:solidFill>
                <a:latin typeface="微软雅黑" panose="020B0503020204020204" pitchFamily="34" charset="-122"/>
                <a:ea typeface="微软雅黑" panose="020B0503020204020204" pitchFamily="34" charset="-122"/>
                <a:sym typeface="+mn-ea"/>
              </a:rPr>
              <a:t>充电设施现场检测</a:t>
            </a:r>
            <a:endParaRPr lang="zh-CN" altLang="en-US" sz="4800" b="1" dirty="0" smtClean="0">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3" name="灯片编号占位符 2"/>
          <p:cNvSpPr>
            <a:spLocks noGrp="1"/>
          </p:cNvSpPr>
          <p:nvPr>
            <p:ph type="sldNum" sz="quarter" idx="12"/>
          </p:nvPr>
        </p:nvSpPr>
        <p:spPr/>
        <p:txBody>
          <a:bodyPr/>
          <a:lstStyle/>
          <a:p>
            <a:fld id="{ABB8F404-4D68-4CF1-A1D1-4545FFCFAAD6}" type="slidenum">
              <a:rPr lang="zh-CN" altLang="en-US" smtClean="0"/>
            </a:fld>
            <a:endParaRPr lang="zh-CN" altLang="en-US"/>
          </a:p>
        </p:txBody>
      </p:sp>
      <p:graphicFrame>
        <p:nvGraphicFramePr>
          <p:cNvPr id="6" name="表格 5"/>
          <p:cNvGraphicFramePr>
            <a:graphicFrameLocks noGrp="1"/>
          </p:cNvGraphicFramePr>
          <p:nvPr/>
        </p:nvGraphicFramePr>
        <p:xfrm>
          <a:off x="3444240" y="5179177"/>
          <a:ext cx="5303520" cy="1165860"/>
        </p:xfrm>
        <a:graphic>
          <a:graphicData uri="http://schemas.openxmlformats.org/drawingml/2006/table">
            <a:tbl>
              <a:tblPr firstRow="1" bandRow="1">
                <a:tableStyleId>{5C22544A-7EE6-4342-B048-85BDC9FD1C3A}</a:tableStyleId>
              </a:tblPr>
              <a:tblGrid>
                <a:gridCol w="5303520"/>
              </a:tblGrid>
              <a:tr h="365760">
                <a:tc>
                  <a:txBody>
                    <a:bodyPr/>
                    <a:lstStyle/>
                    <a:p>
                      <a:pPr algn="ctr"/>
                      <a:r>
                        <a:rPr lang="zh-CN" altLang="en-US" sz="1800" dirty="0" smtClean="0">
                          <a:solidFill>
                            <a:srgbClr val="0070C0"/>
                          </a:solidFill>
                          <a:latin typeface="微软雅黑" panose="020B0503020204020204" pitchFamily="34" charset="-122"/>
                          <a:ea typeface="微软雅黑" panose="020B0503020204020204" pitchFamily="34" charset="-122"/>
                          <a:sym typeface="+mn-ea"/>
                        </a:rPr>
                        <a:t>华立科技股份有限公司</a:t>
                      </a:r>
                      <a:endParaRPr lang="zh-CN" altLang="en-US" sz="1800" b="1" kern="1200" dirty="0" smtClean="0">
                        <a:solidFill>
                          <a:srgbClr val="0070C0"/>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5760">
                <a:tc>
                  <a:txBody>
                    <a:bodyPr/>
                    <a:lstStyle/>
                    <a:p>
                      <a:pPr algn="ctr"/>
                      <a:r>
                        <a:rPr lang="zh-CN" altLang="en-US" sz="1800" b="1" dirty="0" smtClean="0">
                          <a:solidFill>
                            <a:srgbClr val="0070C0"/>
                          </a:solidFill>
                          <a:latin typeface="微软雅黑" panose="020B0503020204020204" pitchFamily="34" charset="-122"/>
                          <a:ea typeface="微软雅黑" panose="020B0503020204020204" pitchFamily="34" charset="-122"/>
                          <a:sym typeface="+mn-ea"/>
                        </a:rPr>
                        <a:t>周 黎</a:t>
                      </a:r>
                      <a:endParaRPr lang="zh-CN" altLang="en-US" sz="1800" b="1" kern="1200" dirty="0" smtClean="0">
                        <a:solidFill>
                          <a:srgbClr val="0070C0"/>
                        </a:solidFill>
                        <a:latin typeface="微软雅黑" panose="020B0503020204020204" pitchFamily="34" charset="-122"/>
                        <a:ea typeface="微软雅黑" panose="020B0503020204020204" pitchFamily="34" charset="-122"/>
                        <a:cs typeface="+mn-cs"/>
                      </a:endParaRPr>
                    </a:p>
                    <a:p>
                      <a:pPr algn="ctr"/>
                      <a:r>
                        <a:rPr lang="en-US" altLang="zh-CN" sz="1800" b="1" dirty="0" smtClean="0">
                          <a:solidFill>
                            <a:srgbClr val="0070C0"/>
                          </a:solidFill>
                          <a:latin typeface="微软雅黑" panose="020B0503020204020204" pitchFamily="34" charset="-122"/>
                          <a:ea typeface="微软雅黑" panose="020B0503020204020204" pitchFamily="34" charset="-122"/>
                          <a:sym typeface="+mn-ea"/>
                        </a:rPr>
                        <a:t>2019</a:t>
                      </a:r>
                      <a:r>
                        <a:rPr lang="zh-CN" altLang="en-US" sz="1800" b="1" dirty="0" smtClean="0">
                          <a:solidFill>
                            <a:srgbClr val="0070C0"/>
                          </a:solidFill>
                          <a:latin typeface="微软雅黑" panose="020B0503020204020204" pitchFamily="34" charset="-122"/>
                          <a:ea typeface="微软雅黑" panose="020B0503020204020204" pitchFamily="34" charset="-122"/>
                          <a:sym typeface="+mn-ea"/>
                        </a:rPr>
                        <a:t>年</a:t>
                      </a:r>
                      <a:r>
                        <a:rPr lang="en-US" altLang="zh-CN" sz="1800" b="1" dirty="0" smtClean="0">
                          <a:solidFill>
                            <a:srgbClr val="0070C0"/>
                          </a:solidFill>
                          <a:latin typeface="微软雅黑" panose="020B0503020204020204" pitchFamily="34" charset="-122"/>
                          <a:ea typeface="微软雅黑" panose="020B0503020204020204" pitchFamily="34" charset="-122"/>
                          <a:sym typeface="+mn-ea"/>
                        </a:rPr>
                        <a:t>4</a:t>
                      </a:r>
                      <a:r>
                        <a:rPr lang="zh-CN" altLang="en-US" sz="1800" b="1" dirty="0" smtClean="0">
                          <a:solidFill>
                            <a:srgbClr val="0070C0"/>
                          </a:solidFill>
                          <a:latin typeface="微软雅黑" panose="020B0503020204020204" pitchFamily="34" charset="-122"/>
                          <a:ea typeface="微软雅黑" panose="020B0503020204020204" pitchFamily="34" charset="-122"/>
                          <a:sym typeface="+mn-ea"/>
                        </a:rPr>
                        <a:t>月 </a:t>
                      </a:r>
                      <a:endParaRPr lang="zh-CN" altLang="en-US" sz="1800" b="1" kern="1200" dirty="0" smtClean="0">
                        <a:solidFill>
                          <a:srgbClr val="0070C0"/>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34340">
                <a:tc>
                  <a:txBody>
                    <a:bodyPr/>
                    <a:lstStyle/>
                    <a:p>
                      <a:pPr marL="0" marR="0" indent="0" algn="ctr" defTabSz="914400" rtl="0" eaLnBrk="1" fontAlgn="auto" latinLnBrk="0" hangingPunct="1">
                        <a:lnSpc>
                          <a:spcPct val="125000"/>
                        </a:lnSpc>
                        <a:spcBef>
                          <a:spcPts val="0"/>
                        </a:spcBef>
                        <a:spcAft>
                          <a:spcPts val="0"/>
                        </a:spcAft>
                        <a:buClrTx/>
                        <a:buSzTx/>
                        <a:buFontTx/>
                        <a:buNone/>
                        <a:defRPr/>
                      </a:pPr>
                      <a:endParaRPr lang="zh-CN" altLang="en-US" sz="1800" b="1" kern="1200" dirty="0" smtClean="0">
                        <a:solidFill>
                          <a:srgbClr val="0070C0"/>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pSp>
        <p:nvGrpSpPr>
          <p:cNvPr id="9221" name="组合 10"/>
          <p:cNvGrpSpPr>
            <a:grpSpLocks noChangeAspect="1"/>
          </p:cNvGrpSpPr>
          <p:nvPr/>
        </p:nvGrpSpPr>
        <p:grpSpPr>
          <a:xfrm>
            <a:off x="30480" y="3138488"/>
            <a:ext cx="12145090" cy="1699497"/>
            <a:chOff x="0" y="2559480"/>
            <a:chExt cx="7645107" cy="914400"/>
          </a:xfrm>
        </p:grpSpPr>
        <p:pic>
          <p:nvPicPr>
            <p:cNvPr id="12" name="图片 2"/>
            <p:cNvPicPr>
              <a:picLocks noChangeAspect="1"/>
            </p:cNvPicPr>
            <p:nvPr/>
          </p:nvPicPr>
          <p:blipFill>
            <a:blip r:embed="rId1"/>
            <a:srcRect/>
            <a:stretch>
              <a:fillRect/>
            </a:stretch>
          </p:blipFill>
          <p:spPr bwMode="auto">
            <a:xfrm>
              <a:off x="4733842" y="2559480"/>
              <a:ext cx="1452934" cy="901716"/>
            </a:xfrm>
            <a:prstGeom prst="rect">
              <a:avLst/>
            </a:prstGeom>
            <a:ln>
              <a:noFill/>
            </a:ln>
            <a:effectLst>
              <a:outerShdw blurRad="292100" dist="139700" dir="2700000" algn="tl" rotWithShape="0">
                <a:srgbClr val="333333">
                  <a:alpha val="65000"/>
                </a:srgbClr>
              </a:outerShdw>
            </a:effectLst>
          </p:spPr>
        </p:pic>
        <p:pic>
          <p:nvPicPr>
            <p:cNvPr id="13" name="图片 3"/>
            <p:cNvPicPr>
              <a:picLocks noChangeAspect="1"/>
            </p:cNvPicPr>
            <p:nvPr/>
          </p:nvPicPr>
          <p:blipFill>
            <a:blip r:embed="rId2"/>
            <a:srcRect/>
            <a:stretch>
              <a:fillRect/>
            </a:stretch>
          </p:blipFill>
          <p:spPr bwMode="auto">
            <a:xfrm>
              <a:off x="0" y="2559480"/>
              <a:ext cx="1533878" cy="914400"/>
            </a:xfrm>
            <a:prstGeom prst="rect">
              <a:avLst/>
            </a:prstGeom>
            <a:ln>
              <a:noFill/>
            </a:ln>
            <a:effectLst>
              <a:outerShdw blurRad="292100" dist="139700" dir="2700000" algn="tl" rotWithShape="0">
                <a:srgbClr val="333333">
                  <a:alpha val="65000"/>
                </a:srgbClr>
              </a:outerShdw>
            </a:effectLst>
          </p:spPr>
        </p:pic>
        <p:pic>
          <p:nvPicPr>
            <p:cNvPr id="14" name="图片 5"/>
            <p:cNvPicPr>
              <a:picLocks noChangeAspect="1"/>
            </p:cNvPicPr>
            <p:nvPr/>
          </p:nvPicPr>
          <p:blipFill>
            <a:blip r:embed="rId3"/>
            <a:srcRect/>
            <a:stretch>
              <a:fillRect/>
            </a:stretch>
          </p:blipFill>
          <p:spPr bwMode="auto">
            <a:xfrm>
              <a:off x="1543321" y="2559480"/>
              <a:ext cx="1533878" cy="914400"/>
            </a:xfrm>
            <a:prstGeom prst="rect">
              <a:avLst/>
            </a:prstGeom>
            <a:ln>
              <a:noFill/>
            </a:ln>
            <a:effectLst>
              <a:outerShdw blurRad="292100" dist="139700" dir="2700000" algn="tl" rotWithShape="0">
                <a:srgbClr val="333333">
                  <a:alpha val="65000"/>
                </a:srgbClr>
              </a:outerShdw>
            </a:effectLst>
          </p:spPr>
        </p:pic>
        <p:pic>
          <p:nvPicPr>
            <p:cNvPr id="15" name="图片 1"/>
            <p:cNvPicPr>
              <a:picLocks noChangeAspect="1"/>
            </p:cNvPicPr>
            <p:nvPr/>
          </p:nvPicPr>
          <p:blipFill>
            <a:blip r:embed="rId4"/>
            <a:srcRect/>
            <a:stretch>
              <a:fillRect/>
            </a:stretch>
          </p:blipFill>
          <p:spPr bwMode="auto">
            <a:xfrm>
              <a:off x="6196220" y="2559480"/>
              <a:ext cx="1448887" cy="910941"/>
            </a:xfrm>
            <a:prstGeom prst="rect">
              <a:avLst/>
            </a:prstGeom>
            <a:ln>
              <a:noFill/>
            </a:ln>
            <a:effectLst>
              <a:outerShdw blurRad="292100" dist="139700" dir="2700000" algn="tl" rotWithShape="0">
                <a:srgbClr val="333333">
                  <a:alpha val="65000"/>
                </a:srgbClr>
              </a:outerShdw>
            </a:effectLst>
          </p:spPr>
        </p:pic>
        <p:pic>
          <p:nvPicPr>
            <p:cNvPr id="16" name="Picture 11" descr="http://10.150.161.8:8001/pub/wcmdemo/xwzx/yyzx/201408/W020140808551144510686.jpg"/>
            <p:cNvPicPr>
              <a:picLocks noChangeAspect="1" noChangeArrowheads="1"/>
            </p:cNvPicPr>
            <p:nvPr/>
          </p:nvPicPr>
          <p:blipFill>
            <a:blip r:embed="rId5"/>
            <a:srcRect/>
            <a:stretch>
              <a:fillRect/>
            </a:stretch>
          </p:blipFill>
          <p:spPr bwMode="auto">
            <a:xfrm>
              <a:off x="3085294" y="2559480"/>
              <a:ext cx="1640453" cy="901716"/>
            </a:xfrm>
            <a:prstGeom prst="rect">
              <a:avLst/>
            </a:prstGeom>
            <a:ln>
              <a:noFill/>
            </a:ln>
            <a:effectLst>
              <a:outerShdw blurRad="292100" dist="139700" dir="2700000" algn="tl" rotWithShape="0">
                <a:srgbClr val="333333">
                  <a:alpha val="65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KSO_Shape"/>
          <p:cNvSpPr/>
          <p:nvPr/>
        </p:nvSpPr>
        <p:spPr>
          <a:xfrm>
            <a:off x="3255010" y="3648710"/>
            <a:ext cx="608965" cy="680720"/>
          </a:xfrm>
          <a:custGeom>
            <a:avLst/>
            <a:gdLst/>
            <a:ahLst/>
            <a:cxnLst>
              <a:cxn ang="0">
                <a:pos x="123445" y="79"/>
              </a:cxn>
              <a:cxn ang="0">
                <a:pos x="128126" y="3223"/>
              </a:cxn>
              <a:cxn ang="0">
                <a:pos x="128255" y="3416"/>
              </a:cxn>
              <a:cxn ang="0">
                <a:pos x="129154" y="17889"/>
              </a:cxn>
              <a:cxn ang="0">
                <a:pos x="127245" y="31549"/>
              </a:cxn>
              <a:cxn ang="0">
                <a:pos x="112409" y="128227"/>
              </a:cxn>
              <a:cxn ang="0">
                <a:pos x="112366" y="127900"/>
              </a:cxn>
              <a:cxn ang="0">
                <a:pos x="106460" y="166453"/>
              </a:cxn>
              <a:cxn ang="0">
                <a:pos x="103362" y="102327"/>
              </a:cxn>
              <a:cxn ang="0">
                <a:pos x="100905" y="106717"/>
              </a:cxn>
              <a:cxn ang="0">
                <a:pos x="0" y="195691"/>
              </a:cxn>
              <a:cxn ang="0">
                <a:pos x="77179" y="71151"/>
              </a:cxn>
              <a:cxn ang="0">
                <a:pos x="82094" y="55599"/>
              </a:cxn>
              <a:cxn ang="0">
                <a:pos x="52180" y="48933"/>
              </a:cxn>
              <a:cxn ang="0">
                <a:pos x="119672" y="2012"/>
              </a:cxn>
              <a:cxn ang="0">
                <a:pos x="121254" y="1011"/>
              </a:cxn>
              <a:cxn ang="0">
                <a:pos x="123445" y="79"/>
              </a:cxn>
            </a:cxnLst>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0A2A47">
              <a:alpha val="92155"/>
            </a:srgbClr>
          </a:solidFill>
          <a:ln w="9525">
            <a:noFill/>
          </a:ln>
        </p:spPr>
        <p:txBody>
          <a:bodyPr/>
          <a:p>
            <a:endParaRPr lang="zh-CN" altLang="en-US"/>
          </a:p>
        </p:txBody>
      </p:sp>
      <p:sp>
        <p:nvSpPr>
          <p:cNvPr id="6148" name="KSO_Shape"/>
          <p:cNvSpPr/>
          <p:nvPr/>
        </p:nvSpPr>
        <p:spPr>
          <a:xfrm>
            <a:off x="1651635" y="5073650"/>
            <a:ext cx="608965" cy="680720"/>
          </a:xfrm>
          <a:custGeom>
            <a:avLst/>
            <a:gdLst/>
            <a:ahLst/>
            <a:cxnLst>
              <a:cxn ang="0">
                <a:pos x="123445" y="79"/>
              </a:cxn>
              <a:cxn ang="0">
                <a:pos x="128126" y="3223"/>
              </a:cxn>
              <a:cxn ang="0">
                <a:pos x="128255" y="3416"/>
              </a:cxn>
              <a:cxn ang="0">
                <a:pos x="129154" y="17889"/>
              </a:cxn>
              <a:cxn ang="0">
                <a:pos x="127245" y="31549"/>
              </a:cxn>
              <a:cxn ang="0">
                <a:pos x="112409" y="128227"/>
              </a:cxn>
              <a:cxn ang="0">
                <a:pos x="112366" y="127900"/>
              </a:cxn>
              <a:cxn ang="0">
                <a:pos x="106460" y="166453"/>
              </a:cxn>
              <a:cxn ang="0">
                <a:pos x="103362" y="102327"/>
              </a:cxn>
              <a:cxn ang="0">
                <a:pos x="100905" y="106717"/>
              </a:cxn>
              <a:cxn ang="0">
                <a:pos x="0" y="195691"/>
              </a:cxn>
              <a:cxn ang="0">
                <a:pos x="77179" y="71151"/>
              </a:cxn>
              <a:cxn ang="0">
                <a:pos x="82094" y="55599"/>
              </a:cxn>
              <a:cxn ang="0">
                <a:pos x="52180" y="48933"/>
              </a:cxn>
              <a:cxn ang="0">
                <a:pos x="119672" y="2012"/>
              </a:cxn>
              <a:cxn ang="0">
                <a:pos x="121254" y="1011"/>
              </a:cxn>
              <a:cxn ang="0">
                <a:pos x="123445" y="79"/>
              </a:cxn>
            </a:cxnLst>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0A2A47">
              <a:alpha val="92155"/>
            </a:srgbClr>
          </a:solidFill>
          <a:ln w="9525">
            <a:noFill/>
          </a:ln>
        </p:spPr>
        <p:txBody>
          <a:bodyPr/>
          <a:p>
            <a:endParaRPr lang="zh-CN" altLang="en-US"/>
          </a:p>
        </p:txBody>
      </p:sp>
      <p:grpSp>
        <p:nvGrpSpPr>
          <p:cNvPr id="6152" name="Group 9"/>
          <p:cNvGrpSpPr/>
          <p:nvPr/>
        </p:nvGrpSpPr>
        <p:grpSpPr>
          <a:xfrm rot="0">
            <a:off x="2418715" y="4771390"/>
            <a:ext cx="5132070" cy="1286510"/>
            <a:chOff x="0" y="0"/>
            <a:chExt cx="6160811" cy="1426517"/>
          </a:xfrm>
        </p:grpSpPr>
        <p:sp>
          <p:nvSpPr>
            <p:cNvPr id="6153" name="Rectangle 22"/>
            <p:cNvSpPr/>
            <p:nvPr/>
          </p:nvSpPr>
          <p:spPr>
            <a:xfrm>
              <a:off x="18295" y="0"/>
              <a:ext cx="6142516" cy="1426517"/>
            </a:xfrm>
            <a:prstGeom prst="rect">
              <a:avLst/>
            </a:prstGeom>
            <a:noFill/>
            <a:ln w="9525">
              <a:noFill/>
            </a:ln>
          </p:spPr>
          <p:txBody>
            <a:bodyPr wrap="square" lIns="71843" tIns="35922" rIns="71843" bIns="35922" anchor="t">
              <a:spAutoFit/>
            </a:bodyPr>
            <a:p>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2012</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b="1" dirty="0">
                  <a:solidFill>
                    <a:srgbClr val="000000"/>
                  </a:solidFill>
                  <a:latin typeface="微软雅黑" panose="020B0503020204020204" pitchFamily="34" charset="-122"/>
                  <a:ea typeface="微软雅黑" panose="020B0503020204020204" pitchFamily="34" charset="-122"/>
                  <a:sym typeface="+mn-ea"/>
                </a:rPr>
                <a:t>承担863项目电动汽车关键技术研究系统</a:t>
              </a:r>
              <a:r>
                <a:rPr lang="zh-CN" altLang="en-US" sz="1600" b="1" dirty="0">
                  <a:solidFill>
                    <a:srgbClr val="000000"/>
                  </a:solidFill>
                  <a:latin typeface="微软雅黑" panose="020B0503020204020204" pitchFamily="34" charset="-122"/>
                  <a:ea typeface="微软雅黑" panose="020B0503020204020204" pitchFamily="34" charset="-122"/>
                  <a:sym typeface="+mn-ea"/>
                </a:rPr>
                <a:t>建设</a:t>
              </a:r>
              <a:endPar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在广东省开展充电设施关键技术研究及应用</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在广东省内建设的充电设施开展接入及监控</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配合完成</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863</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项目</a:t>
              </a:r>
              <a:r>
                <a:rPr lang="zh-CN" altLang="en-US" sz="1400" dirty="0">
                  <a:solidFill>
                    <a:srgbClr val="000000"/>
                  </a:solidFill>
                  <a:latin typeface="微软雅黑" panose="020B0503020204020204" pitchFamily="34" charset="-122"/>
                  <a:ea typeface="微软雅黑" panose="020B0503020204020204" pitchFamily="34" charset="-122"/>
                  <a:sym typeface="+mn-ea"/>
                </a:rPr>
                <a:t>负荷预测、负荷调整、功率控制等技术研究</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54" name="Line 23"/>
            <p:cNvSpPr/>
            <p:nvPr/>
          </p:nvSpPr>
          <p:spPr>
            <a:xfrm flipH="1">
              <a:off x="0" y="263651"/>
              <a:ext cx="6193" cy="809624"/>
            </a:xfrm>
            <a:prstGeom prst="line">
              <a:avLst/>
            </a:prstGeom>
            <a:ln w="28575" cap="flat" cmpd="sng">
              <a:solidFill>
                <a:srgbClr val="FF6600"/>
              </a:solidFill>
              <a:prstDash val="solid"/>
              <a:round/>
              <a:headEnd type="none" w="med" len="med"/>
              <a:tailEnd type="none" w="med" len="med"/>
            </a:ln>
          </p:spPr>
        </p:sp>
      </p:grpSp>
      <p:grpSp>
        <p:nvGrpSpPr>
          <p:cNvPr id="6155" name="Group 12"/>
          <p:cNvGrpSpPr/>
          <p:nvPr/>
        </p:nvGrpSpPr>
        <p:grpSpPr>
          <a:xfrm rot="0">
            <a:off x="4007485" y="3220084"/>
            <a:ext cx="5497830" cy="1330960"/>
            <a:chOff x="0" y="-68536"/>
            <a:chExt cx="3126485" cy="2244495"/>
          </a:xfrm>
        </p:grpSpPr>
        <p:sp>
          <p:nvSpPr>
            <p:cNvPr id="6156" name="Line 24"/>
            <p:cNvSpPr/>
            <p:nvPr/>
          </p:nvSpPr>
          <p:spPr>
            <a:xfrm>
              <a:off x="0" y="556437"/>
              <a:ext cx="176" cy="1279909"/>
            </a:xfrm>
            <a:prstGeom prst="line">
              <a:avLst/>
            </a:prstGeom>
            <a:ln w="28575" cap="flat" cmpd="sng">
              <a:solidFill>
                <a:srgbClr val="FF6600"/>
              </a:solidFill>
              <a:prstDash val="solid"/>
              <a:round/>
              <a:headEnd type="none" w="med" len="med"/>
              <a:tailEnd type="none" w="med" len="med"/>
            </a:ln>
          </p:spPr>
        </p:sp>
        <p:sp>
          <p:nvSpPr>
            <p:cNvPr id="6157" name="Rectangle 25"/>
            <p:cNvSpPr/>
            <p:nvPr/>
          </p:nvSpPr>
          <p:spPr>
            <a:xfrm>
              <a:off x="42678" y="-68536"/>
              <a:ext cx="3083807" cy="2244495"/>
            </a:xfrm>
            <a:prstGeom prst="rect">
              <a:avLst/>
            </a:prstGeom>
            <a:solidFill>
              <a:srgbClr val="FFFFFF">
                <a:alpha val="0"/>
              </a:srgbClr>
            </a:solidFill>
            <a:ln w="9525">
              <a:noFill/>
            </a:ln>
          </p:spPr>
          <p:txBody>
            <a:bodyPr wrap="square" anchor="t">
              <a:spAutoFit/>
            </a:bodyPr>
            <a:p>
              <a:pPr>
                <a:lnSpc>
                  <a:spcPct val="110000"/>
                </a:lnSpc>
              </a:pP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2014</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600" b="1" dirty="0">
                  <a:solidFill>
                    <a:srgbClr val="000000"/>
                  </a:solidFill>
                  <a:latin typeface="微软雅黑" panose="020B0503020204020204" pitchFamily="34" charset="-122"/>
                  <a:ea typeface="微软雅黑" panose="020B0503020204020204" pitchFamily="34" charset="-122"/>
                  <a:sym typeface="+mn-ea"/>
                </a:rPr>
                <a:t>南方电网公司电动汽车充换电运营管理系统</a:t>
              </a:r>
              <a:endPar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实现广州、深圳、海南建设充电设施统互联互通数据融合</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开展充电设施监控及统一展示</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开展数据挖掘分析、提供数据支撑服务</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158" name="KSO_Shape"/>
          <p:cNvSpPr/>
          <p:nvPr/>
        </p:nvSpPr>
        <p:spPr>
          <a:xfrm>
            <a:off x="4530725" y="2035810"/>
            <a:ext cx="608965" cy="680720"/>
          </a:xfrm>
          <a:custGeom>
            <a:avLst/>
            <a:gdLst/>
            <a:ahLst/>
            <a:cxnLst>
              <a:cxn ang="0">
                <a:pos x="123445" y="79"/>
              </a:cxn>
              <a:cxn ang="0">
                <a:pos x="128126" y="3223"/>
              </a:cxn>
              <a:cxn ang="0">
                <a:pos x="128255" y="3416"/>
              </a:cxn>
              <a:cxn ang="0">
                <a:pos x="129154" y="17889"/>
              </a:cxn>
              <a:cxn ang="0">
                <a:pos x="127245" y="31549"/>
              </a:cxn>
              <a:cxn ang="0">
                <a:pos x="112409" y="128227"/>
              </a:cxn>
              <a:cxn ang="0">
                <a:pos x="112366" y="127900"/>
              </a:cxn>
              <a:cxn ang="0">
                <a:pos x="106460" y="166453"/>
              </a:cxn>
              <a:cxn ang="0">
                <a:pos x="103362" y="102327"/>
              </a:cxn>
              <a:cxn ang="0">
                <a:pos x="100905" y="106717"/>
              </a:cxn>
              <a:cxn ang="0">
                <a:pos x="0" y="195691"/>
              </a:cxn>
              <a:cxn ang="0">
                <a:pos x="77179" y="71151"/>
              </a:cxn>
              <a:cxn ang="0">
                <a:pos x="82094" y="55599"/>
              </a:cxn>
              <a:cxn ang="0">
                <a:pos x="52180" y="48933"/>
              </a:cxn>
              <a:cxn ang="0">
                <a:pos x="119672" y="2012"/>
              </a:cxn>
              <a:cxn ang="0">
                <a:pos x="121254" y="1011"/>
              </a:cxn>
              <a:cxn ang="0">
                <a:pos x="123445" y="79"/>
              </a:cxn>
            </a:cxnLst>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0A2A47">
              <a:alpha val="92155"/>
            </a:srgbClr>
          </a:solidFill>
          <a:ln w="9525">
            <a:noFill/>
          </a:ln>
        </p:spPr>
        <p:txBody>
          <a:bodyPr/>
          <a:p>
            <a:endParaRPr lang="zh-CN" altLang="en-US"/>
          </a:p>
        </p:txBody>
      </p:sp>
      <p:grpSp>
        <p:nvGrpSpPr>
          <p:cNvPr id="6159" name="Group 16"/>
          <p:cNvGrpSpPr/>
          <p:nvPr/>
        </p:nvGrpSpPr>
        <p:grpSpPr>
          <a:xfrm rot="0">
            <a:off x="5365750" y="1674495"/>
            <a:ext cx="5313045" cy="1310641"/>
            <a:chOff x="0" y="0"/>
            <a:chExt cx="5313716" cy="1210914"/>
          </a:xfrm>
        </p:grpSpPr>
        <p:sp>
          <p:nvSpPr>
            <p:cNvPr id="6160" name="Rectangle 27"/>
            <p:cNvSpPr/>
            <p:nvPr/>
          </p:nvSpPr>
          <p:spPr>
            <a:xfrm>
              <a:off x="38812" y="0"/>
              <a:ext cx="5274904" cy="1210914"/>
            </a:xfrm>
            <a:prstGeom prst="rect">
              <a:avLst/>
            </a:prstGeom>
            <a:noFill/>
            <a:ln w="9525">
              <a:noFill/>
            </a:ln>
          </p:spPr>
          <p:txBody>
            <a:bodyPr lIns="71843" tIns="35922" rIns="71843" bIns="35922" anchor="t">
              <a:spAutoFit/>
            </a:bodyPr>
            <a:p>
              <a:pPr>
                <a:lnSpc>
                  <a:spcPct val="110000"/>
                </a:lnSpc>
              </a:pP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2016-</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2019</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：广东省粤易充系统建设</a:t>
              </a:r>
              <a:endPar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广东电网省内</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19</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个地市建设充电设施接入及监控</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广东全省电动汽车用户保证充电服务及系统运维</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Char cha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开展大数据挖掘及第三方运营商数据接入</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61" name="Line 24"/>
            <p:cNvSpPr/>
            <p:nvPr/>
          </p:nvSpPr>
          <p:spPr>
            <a:xfrm>
              <a:off x="0" y="118003"/>
              <a:ext cx="1" cy="964514"/>
            </a:xfrm>
            <a:prstGeom prst="line">
              <a:avLst/>
            </a:prstGeom>
            <a:ln w="28575" cap="flat" cmpd="sng">
              <a:solidFill>
                <a:srgbClr val="FF6600"/>
              </a:solidFill>
              <a:prstDash val="solid"/>
              <a:round/>
              <a:headEnd type="none" w="med" len="med"/>
              <a:tailEnd type="none" w="med" len="med"/>
            </a:ln>
          </p:spPr>
        </p:sp>
      </p:grpSp>
      <p:graphicFrame>
        <p:nvGraphicFramePr>
          <p:cNvPr id="9" name="对象 8"/>
          <p:cNvGraphicFramePr/>
          <p:nvPr/>
        </p:nvGraphicFramePr>
        <p:xfrm>
          <a:off x="960755" y="1555750"/>
          <a:ext cx="2546985" cy="1664335"/>
        </p:xfrm>
        <a:graphic>
          <a:graphicData uri="http://schemas.openxmlformats.org/presentationml/2006/ole">
            <mc:AlternateContent xmlns:mc="http://schemas.openxmlformats.org/markup-compatibility/2006">
              <mc:Choice xmlns:v="urn:schemas-microsoft-com:vml" Requires="v">
                <p:oleObj spid="_x0000_s1064" name="" r:id="rId1" imgW="14589760" imgH="7127240" progId="Visio.Drawing.15">
                  <p:embed/>
                </p:oleObj>
              </mc:Choice>
              <mc:Fallback>
                <p:oleObj name="" r:id="rId1" imgW="14589760" imgH="7127240" progId="Visio.Drawing.15">
                  <p:embed/>
                  <p:pic>
                    <p:nvPicPr>
                      <p:cNvPr id="0" name="图片 9"/>
                      <p:cNvPicPr/>
                      <p:nvPr/>
                    </p:nvPicPr>
                    <p:blipFill>
                      <a:blip r:embed="rId2"/>
                      <a:stretch>
                        <a:fillRect/>
                      </a:stretch>
                    </p:blipFill>
                    <p:spPr>
                      <a:xfrm>
                        <a:off x="960755" y="1555750"/>
                        <a:ext cx="2546985" cy="1664335"/>
                      </a:xfrm>
                      <a:prstGeom prst="rect">
                        <a:avLst/>
                      </a:prstGeom>
                    </p:spPr>
                  </p:pic>
                </p:oleObj>
              </mc:Fallback>
            </mc:AlternateContent>
          </a:graphicData>
        </a:graphic>
      </p:graphicFrame>
      <p:pic>
        <p:nvPicPr>
          <p:cNvPr id="11270" name="图片 4" descr="}]T~I`QQDPI0S4$H0S{%_RG"/>
          <p:cNvPicPr>
            <a:picLocks noChangeAspect="1"/>
          </p:cNvPicPr>
          <p:nvPr/>
        </p:nvPicPr>
        <p:blipFill>
          <a:blip r:embed="rId3"/>
          <a:stretch>
            <a:fillRect/>
          </a:stretch>
        </p:blipFill>
        <p:spPr>
          <a:xfrm>
            <a:off x="8499475" y="4329430"/>
            <a:ext cx="3244215" cy="1985010"/>
          </a:xfrm>
          <a:prstGeom prst="rect">
            <a:avLst/>
          </a:prstGeom>
          <a:noFill/>
          <a:ln w="9525" cap="flat" cmpd="sng">
            <a:solidFill>
              <a:srgbClr val="D9D9D9"/>
            </a:solidFill>
            <a:prstDash val="solid"/>
            <a:round/>
            <a:headEnd type="none" w="med" len="med"/>
            <a:tailEnd type="none" w="med" len="med"/>
          </a:ln>
        </p:spPr>
      </p:pic>
      <p:grpSp>
        <p:nvGrpSpPr>
          <p:cNvPr id="13" name="Group 14"/>
          <p:cNvGrpSpPr/>
          <p:nvPr/>
        </p:nvGrpSpPr>
        <p:grpSpPr>
          <a:xfrm>
            <a:off x="252413" y="93663"/>
            <a:ext cx="3582987" cy="585787"/>
            <a:chOff x="0" y="0"/>
            <a:chExt cx="5836421" cy="953595"/>
          </a:xfrm>
        </p:grpSpPr>
        <p:grpSp>
          <p:nvGrpSpPr>
            <p:cNvPr id="14" name="Group 15"/>
            <p:cNvGrpSpPr/>
            <p:nvPr/>
          </p:nvGrpSpPr>
          <p:grpSpPr>
            <a:xfrm>
              <a:off x="0" y="0"/>
              <a:ext cx="5836421" cy="953595"/>
              <a:chOff x="0" y="0"/>
              <a:chExt cx="15662517" cy="2559050"/>
            </a:xfrm>
          </p:grpSpPr>
          <p:sp>
            <p:nvSpPr>
              <p:cNvPr id="15"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16" name="Group 17"/>
              <p:cNvGrpSpPr/>
              <p:nvPr/>
            </p:nvGrpSpPr>
            <p:grpSpPr>
              <a:xfrm>
                <a:off x="0" y="0"/>
                <a:ext cx="2607334" cy="2559050"/>
                <a:chOff x="0" y="0"/>
                <a:chExt cx="3429000" cy="3365500"/>
              </a:xfrm>
            </p:grpSpPr>
            <p:sp>
              <p:nvSpPr>
                <p:cNvPr id="17"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8"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9"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0"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系统建设历程</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2"/>
          <p:cNvSpPr>
            <a:spLocks noGrp="1"/>
          </p:cNvSpPr>
          <p:nvPr>
            <p:ph type="sldNum" sz="quarter" idx="11"/>
          </p:nvPr>
        </p:nvSpPr>
        <p:spPr>
          <a:xfrm>
            <a:off x="7981950" y="6351905"/>
            <a:ext cx="4114800" cy="365125"/>
          </a:xfrm>
        </p:spPr>
        <p:txBody>
          <a:bodyPr wrap="square" lIns="91440" tIns="45720" rIns="91440" bIns="45720" anchor="ctr"/>
          <a:lstStyle/>
          <a:p>
            <a:pPr indent="0"/>
            <a:fld id="{9A0DB2DC-4C9A-4742-B13C-FB6460FD3503}" type="slidenum">
              <a:rPr lang="zh-CN" altLang="en-US"/>
            </a:fld>
            <a:endParaRPr lang="zh-CN" altLang="en-US"/>
          </a:p>
        </p:txBody>
      </p:sp>
      <p:sp>
        <p:nvSpPr>
          <p:cNvPr id="5" name="AutoShape 18"/>
          <p:cNvSpPr>
            <a:spLocks noChangeArrowheads="1"/>
          </p:cNvSpPr>
          <p:nvPr/>
        </p:nvSpPr>
        <p:spPr bwMode="auto">
          <a:xfrm>
            <a:off x="1324610" y="5211763"/>
            <a:ext cx="8634413" cy="1139825"/>
          </a:xfrm>
          <a:prstGeom prst="roundRect">
            <a:avLst>
              <a:gd name="adj" fmla="val 4593"/>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anchor="ctr">
            <a:noAutofit/>
          </a:bodyPr>
          <a:lstStyle/>
          <a:p>
            <a:pPr marL="0" lvl="1" indent="457200" fontAlgn="base">
              <a:lnSpc>
                <a:spcPct val="150000"/>
              </a:lnSpc>
            </a:pPr>
            <a:r>
              <a:rPr lang="en-US" altLang="zh-CN" b="1" strike="noStrike" noProof="1">
                <a:solidFill>
                  <a:srgbClr val="0000FF"/>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在国家“</a:t>
            </a:r>
            <a:r>
              <a:rPr lang="en-US" altLang="zh-CN"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863</a:t>
            </a:r>
            <a:r>
              <a:rPr lang="zh-CN" altLang="en-US"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计划课题”成果基础上，利用</a:t>
            </a:r>
            <a:r>
              <a:rPr lang="zh-CN" altLang="en-US" b="1" strike="noStrike" noProof="1"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云大物移智</a:t>
            </a:r>
            <a:r>
              <a:rPr lang="zh-CN" altLang="en-US" strike="noStrike" noProof="1" smtClean="0">
                <a:solidFill>
                  <a:schemeClr val="tx1"/>
                </a:solidFill>
                <a:latin typeface="微软雅黑" panose="020B0503020204020204" pitchFamily="34" charset="-122"/>
                <a:ea typeface="微软雅黑" panose="020B0503020204020204" pitchFamily="34" charset="-122"/>
                <a:sym typeface="Arial" panose="020B0604020202020204" pitchFamily="34" charset="0"/>
              </a:rPr>
              <a:t>等</a:t>
            </a:r>
            <a:r>
              <a:rPr lang="zh-CN" altLang="en-US"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相关技术，升级打造“桩、车、</a:t>
            </a:r>
            <a:r>
              <a:rPr lang="zh-CN" altLang="en-US" strike="noStrike" noProof="1" smtClean="0">
                <a:solidFill>
                  <a:schemeClr val="tx1"/>
                </a:solidFill>
                <a:latin typeface="微软雅黑" panose="020B0503020204020204" pitchFamily="34" charset="-122"/>
                <a:ea typeface="微软雅黑" panose="020B0503020204020204" pitchFamily="34" charset="-122"/>
                <a:sym typeface="Arial" panose="020B0604020202020204" pitchFamily="34" charset="0"/>
              </a:rPr>
              <a:t>人、云”互联 </a:t>
            </a:r>
            <a:r>
              <a:rPr lang="zh-CN" altLang="en-US"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rPr>
              <a:t>的电动汽车智能服务平台</a:t>
            </a:r>
            <a:r>
              <a:rPr lang="zh-CN" altLang="en-US" strike="noStrike" noProof="1" smtClean="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trike="noStrike" noProof="1"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22" name="图示 21"/>
          <p:cNvGraphicFramePr/>
          <p:nvPr/>
        </p:nvGraphicFramePr>
        <p:xfrm>
          <a:off x="1286188" y="963832"/>
          <a:ext cx="8820472"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3" name="Group 14"/>
          <p:cNvGrpSpPr/>
          <p:nvPr/>
        </p:nvGrpSpPr>
        <p:grpSpPr>
          <a:xfrm>
            <a:off x="252413" y="93663"/>
            <a:ext cx="3582987" cy="585787"/>
            <a:chOff x="0" y="0"/>
            <a:chExt cx="5836421" cy="953595"/>
          </a:xfrm>
        </p:grpSpPr>
        <p:grpSp>
          <p:nvGrpSpPr>
            <p:cNvPr id="2"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2283885"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平台定位</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2808"/>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圆角矩形 1"/>
          <p:cNvSpPr/>
          <p:nvPr/>
        </p:nvSpPr>
        <p:spPr>
          <a:xfrm>
            <a:off x="982345" y="1672908"/>
            <a:ext cx="4044950" cy="731466"/>
          </a:xfrm>
          <a:prstGeom prst="roundRect">
            <a:avLst>
              <a:gd name="adj" fmla="val 16667"/>
            </a:avLst>
          </a:prstGeom>
          <a:solidFill>
            <a:schemeClr val="bg1"/>
          </a:solidFill>
          <a:ln w="12700" cap="flat" cmpd="sng">
            <a:solidFill>
              <a:schemeClr val="accent2"/>
            </a:solidFill>
            <a:prstDash val="dash"/>
            <a:round/>
            <a:headEnd type="none" w="med" len="med"/>
            <a:tailEnd type="none" w="med" len="med"/>
          </a:ln>
        </p:spPr>
        <p:txBody>
          <a:bodyPr lIns="72000" tIns="72000" rIns="72000" bIns="72000" anchor="t">
            <a:spAutoFit/>
          </a:bodyPr>
          <a:lstStyle/>
          <a:p>
            <a:pPr algn="ctr" eaLnBrk="0" hangingPunct="0">
              <a:lnSpc>
                <a:spcPct val="90000"/>
              </a:lnSpc>
              <a:spcBef>
                <a:spcPct val="50000"/>
              </a:spcBef>
              <a:buClr>
                <a:srgbClr val="336699"/>
              </a:buClr>
            </a:pPr>
            <a:endParaRPr lang="zh-CN" altLang="en-US" sz="1400" dirty="0">
              <a:solidFill>
                <a:srgbClr val="000000"/>
              </a:solidFill>
              <a:latin typeface="Arial" panose="020B0604020202020204" pitchFamily="34" charset="0"/>
              <a:ea typeface="宋体" panose="02010600030101010101" pitchFamily="2" charset="-122"/>
            </a:endParaRPr>
          </a:p>
        </p:txBody>
      </p:sp>
      <p:grpSp>
        <p:nvGrpSpPr>
          <p:cNvPr id="34818" name="组合 12"/>
          <p:cNvGrpSpPr/>
          <p:nvPr/>
        </p:nvGrpSpPr>
        <p:grpSpPr>
          <a:xfrm>
            <a:off x="1082358" y="1880870"/>
            <a:ext cx="3656012" cy="4074369"/>
            <a:chOff x="-1187" y="300699"/>
            <a:chExt cx="4519772" cy="4481140"/>
          </a:xfrm>
        </p:grpSpPr>
        <p:graphicFrame>
          <p:nvGraphicFramePr>
            <p:cNvPr id="3" name="图示 2"/>
            <p:cNvGraphicFramePr/>
            <p:nvPr/>
          </p:nvGraphicFramePr>
          <p:xfrm>
            <a:off x="-1187" y="300699"/>
            <a:ext cx="4519772" cy="127241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4820" name="文本框 3"/>
            <p:cNvSpPr txBox="1"/>
            <p:nvPr/>
          </p:nvSpPr>
          <p:spPr>
            <a:xfrm>
              <a:off x="274884" y="1629278"/>
              <a:ext cx="492210" cy="3152561"/>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充电电压、充电电流、电能质量</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4821" name="文本框 4"/>
            <p:cNvSpPr txBox="1"/>
            <p:nvPr/>
          </p:nvSpPr>
          <p:spPr>
            <a:xfrm>
              <a:off x="1223885" y="1602875"/>
              <a:ext cx="492210" cy="2370357"/>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设备状态、故障信息等</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4822" name="文本框 5"/>
            <p:cNvSpPr txBox="1"/>
            <p:nvPr/>
          </p:nvSpPr>
          <p:spPr>
            <a:xfrm>
              <a:off x="2150667" y="1601255"/>
              <a:ext cx="492210" cy="2565908"/>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车辆监测、车辆位置信息</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4823" name="文本框 6"/>
            <p:cNvSpPr txBox="1"/>
            <p:nvPr/>
          </p:nvSpPr>
          <p:spPr>
            <a:xfrm>
              <a:off x="2519654" y="1615311"/>
              <a:ext cx="492210" cy="414847"/>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4824" name="文本框 7"/>
            <p:cNvSpPr txBox="1"/>
            <p:nvPr/>
          </p:nvSpPr>
          <p:spPr>
            <a:xfrm>
              <a:off x="3110373" y="1621619"/>
              <a:ext cx="492210" cy="2761459"/>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设备故障监测、故障诊断等</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4825" name="文本框 8"/>
            <p:cNvSpPr txBox="1"/>
            <p:nvPr/>
          </p:nvSpPr>
          <p:spPr>
            <a:xfrm>
              <a:off x="4026375" y="1629278"/>
              <a:ext cx="492210" cy="1588153"/>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展示全站视频</a:t>
              </a:r>
              <a:endParaRPr lang="zh-CN" altLang="en-US" sz="1400" dirty="0">
                <a:solidFill>
                  <a:srgbClr val="000000"/>
                </a:solidFill>
                <a:latin typeface="微软雅黑" panose="020B0503020204020204" pitchFamily="34" charset="-122"/>
                <a:ea typeface="微软雅黑" panose="020B0503020204020204" pitchFamily="34" charset="-122"/>
              </a:endParaRPr>
            </a:p>
          </p:txBody>
        </p:sp>
      </p:grpSp>
      <p:pic>
        <p:nvPicPr>
          <p:cNvPr id="34826" name="Picture 3" descr="H:\系统建设\监控平台.png"/>
          <p:cNvPicPr>
            <a:picLocks noChangeAspect="1"/>
          </p:cNvPicPr>
          <p:nvPr/>
        </p:nvPicPr>
        <p:blipFill>
          <a:blip r:embed="rId6"/>
          <a:stretch>
            <a:fillRect/>
          </a:stretch>
        </p:blipFill>
        <p:spPr>
          <a:xfrm>
            <a:off x="6102668" y="1358583"/>
            <a:ext cx="4627562" cy="2598737"/>
          </a:xfrm>
          <a:prstGeom prst="rect">
            <a:avLst/>
          </a:prstGeom>
          <a:noFill/>
          <a:ln w="9525">
            <a:noFill/>
          </a:ln>
        </p:spPr>
      </p:pic>
      <p:sp>
        <p:nvSpPr>
          <p:cNvPr id="34827" name="矩形 2"/>
          <p:cNvSpPr/>
          <p:nvPr/>
        </p:nvSpPr>
        <p:spPr>
          <a:xfrm>
            <a:off x="432003" y="1079183"/>
            <a:ext cx="3854450" cy="368300"/>
          </a:xfrm>
          <a:prstGeom prst="rect">
            <a:avLst/>
          </a:prstGeom>
          <a:noFill/>
          <a:ln w="9525">
            <a:noFill/>
          </a:ln>
        </p:spPr>
        <p:txBody>
          <a:bodyPr anchor="t">
            <a:spAutoFit/>
          </a:bodyPr>
          <a:lstStyle/>
          <a:p>
            <a:pPr marL="285750" indent="-285750" eaLnBrk="0" hangingPunct="0">
              <a:buFont typeface="Wingdings" panose="05000000000000000000" charset="0"/>
              <a:buChar char="p"/>
            </a:pPr>
            <a:r>
              <a:rPr lang="zh-CN" altLang="en-US" b="1" dirty="0">
                <a:solidFill>
                  <a:srgbClr val="4886D8"/>
                </a:solidFill>
                <a:latin typeface="Arial" panose="020B0604020202020204" pitchFamily="34" charset="0"/>
                <a:ea typeface="微软雅黑" panose="020B0503020204020204" pitchFamily="34" charset="-122"/>
              </a:rPr>
              <a:t>运营监控平台</a:t>
            </a:r>
            <a:endParaRPr lang="zh-CN" altLang="en-US" b="1" dirty="0">
              <a:solidFill>
                <a:srgbClr val="4886D8"/>
              </a:solidFill>
              <a:latin typeface="Arial" panose="020B0604020202020204" pitchFamily="34" charset="0"/>
              <a:ea typeface="微软雅黑" panose="020B0503020204020204" pitchFamily="34" charset="-122"/>
            </a:endParaRPr>
          </a:p>
        </p:txBody>
      </p:sp>
      <p:pic>
        <p:nvPicPr>
          <p:cNvPr id="34828" name="Picture 2"/>
          <p:cNvPicPr>
            <a:picLocks noChangeAspect="1"/>
          </p:cNvPicPr>
          <p:nvPr/>
        </p:nvPicPr>
        <p:blipFill>
          <a:blip r:embed="rId7"/>
          <a:stretch>
            <a:fillRect/>
          </a:stretch>
        </p:blipFill>
        <p:spPr>
          <a:xfrm>
            <a:off x="6093143" y="4020820"/>
            <a:ext cx="4627562" cy="2582863"/>
          </a:xfrm>
          <a:prstGeom prst="rect">
            <a:avLst/>
          </a:prstGeom>
          <a:noFill/>
          <a:ln w="9525">
            <a:noFill/>
          </a:ln>
        </p:spPr>
      </p:pic>
      <p:sp>
        <p:nvSpPr>
          <p:cNvPr id="28766" name="灯片编号占位符 7"/>
          <p:cNvSpPr txBox="1">
            <a:spLocks noGrp="1"/>
          </p:cNvSpPr>
          <p:nvPr/>
        </p:nvSpPr>
        <p:spPr>
          <a:xfrm>
            <a:off x="10010775" y="6461125"/>
            <a:ext cx="2133600" cy="142875"/>
          </a:xfrm>
          <a:prstGeom prst="rect">
            <a:avLst/>
          </a:prstGeom>
          <a:noFill/>
          <a:ln w="9525">
            <a:noFill/>
          </a:ln>
        </p:spPr>
        <p:txBody>
          <a:bodyPr anchor="ctr"/>
          <a:lstStyle/>
          <a:p>
            <a:pPr algn="ctr"/>
            <a:fld id="{9A0DB2DC-4C9A-4742-B13C-FB6460FD3503}" type="slidenum">
              <a:rPr lang="zh-CN" altLang="en-US" sz="1200" dirty="0">
                <a:solidFill>
                  <a:srgbClr val="898989"/>
                </a:solidFill>
                <a:latin typeface="Franklin Gothic Book" panose="020B0503020102020204" pitchFamily="34" charset="0"/>
                <a:ea typeface="黑体" panose="02010609060101010101" pitchFamily="49" charset="-122"/>
              </a:rPr>
            </a:fld>
            <a:endParaRPr lang="zh-CN" altLang="en-US" sz="1200" dirty="0">
              <a:solidFill>
                <a:srgbClr val="898989"/>
              </a:solidFill>
              <a:latin typeface="Franklin Gothic Book" panose="020B0503020102020204" pitchFamily="34" charset="0"/>
              <a:ea typeface="黑体" panose="02010609060101010101" pitchFamily="49" charset="-122"/>
            </a:endParaRPr>
          </a:p>
        </p:txBody>
      </p:sp>
      <p:grpSp>
        <p:nvGrpSpPr>
          <p:cNvPr id="2" name="Group 14"/>
          <p:cNvGrpSpPr/>
          <p:nvPr/>
        </p:nvGrpSpPr>
        <p:grpSpPr>
          <a:xfrm>
            <a:off x="252413" y="93663"/>
            <a:ext cx="3582987" cy="585787"/>
            <a:chOff x="0" y="0"/>
            <a:chExt cx="5836421" cy="953595"/>
          </a:xfrm>
        </p:grpSpPr>
        <p:grpSp>
          <p:nvGrpSpPr>
            <p:cNvPr id="4"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运营监控平台</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圆角矩形 14"/>
          <p:cNvSpPr/>
          <p:nvPr/>
        </p:nvSpPr>
        <p:spPr>
          <a:xfrm>
            <a:off x="957580" y="1563688"/>
            <a:ext cx="4286250" cy="755024"/>
          </a:xfrm>
          <a:prstGeom prst="roundRect">
            <a:avLst>
              <a:gd name="adj" fmla="val 16667"/>
            </a:avLst>
          </a:prstGeom>
          <a:solidFill>
            <a:schemeClr val="bg1"/>
          </a:solidFill>
          <a:ln w="12700" cap="flat" cmpd="sng">
            <a:solidFill>
              <a:schemeClr val="accent2"/>
            </a:solidFill>
            <a:prstDash val="dash"/>
            <a:round/>
            <a:headEnd type="none" w="med" len="med"/>
            <a:tailEnd type="none" w="med" len="med"/>
          </a:ln>
        </p:spPr>
        <p:txBody>
          <a:bodyPr lIns="72000" tIns="72000" rIns="72000" bIns="72000" anchor="t">
            <a:spAutoFit/>
          </a:bodyPr>
          <a:lstStyle/>
          <a:p>
            <a:pPr algn="ctr" eaLnBrk="0" hangingPunct="0">
              <a:lnSpc>
                <a:spcPct val="90000"/>
              </a:lnSpc>
              <a:spcBef>
                <a:spcPct val="50000"/>
              </a:spcBef>
              <a:buClr>
                <a:srgbClr val="336699"/>
              </a:buClr>
            </a:pPr>
            <a:endParaRPr lang="zh-CN" altLang="en-US" sz="1400" dirty="0">
              <a:solidFill>
                <a:srgbClr val="000000"/>
              </a:solidFill>
              <a:latin typeface="Arial" panose="020B0604020202020204" pitchFamily="34" charset="0"/>
              <a:ea typeface="宋体" panose="02010600030101010101" pitchFamily="2" charset="-122"/>
            </a:endParaRPr>
          </a:p>
        </p:txBody>
      </p:sp>
      <p:sp>
        <p:nvSpPr>
          <p:cNvPr id="35842" name="矩形 2"/>
          <p:cNvSpPr/>
          <p:nvPr/>
        </p:nvSpPr>
        <p:spPr>
          <a:xfrm>
            <a:off x="432003" y="1068705"/>
            <a:ext cx="4264025" cy="368300"/>
          </a:xfrm>
          <a:prstGeom prst="rect">
            <a:avLst/>
          </a:prstGeom>
          <a:noFill/>
          <a:ln w="9525">
            <a:noFill/>
          </a:ln>
        </p:spPr>
        <p:txBody>
          <a:bodyPr wrap="square" anchor="t">
            <a:spAutoFit/>
          </a:bodyPr>
          <a:lstStyle/>
          <a:p>
            <a:pPr marL="285750" indent="-285750" eaLnBrk="0" hangingPunct="0">
              <a:buFont typeface="Wingdings" panose="05000000000000000000" charset="0"/>
              <a:buChar char="p"/>
            </a:pPr>
            <a:r>
              <a:rPr lang="zh-CN" altLang="en-US" b="1" dirty="0">
                <a:solidFill>
                  <a:srgbClr val="4886D8"/>
                </a:solidFill>
                <a:latin typeface="Arial" panose="020B0604020202020204" pitchFamily="34" charset="0"/>
                <a:ea typeface="微软雅黑" panose="020B0503020204020204" pitchFamily="34" charset="-122"/>
              </a:rPr>
              <a:t>服务支撑平台</a:t>
            </a:r>
            <a:endParaRPr lang="zh-CN" altLang="en-US" b="1" dirty="0">
              <a:solidFill>
                <a:srgbClr val="4886D8"/>
              </a:solidFill>
              <a:latin typeface="Arial" panose="020B0604020202020204" pitchFamily="34" charset="0"/>
              <a:ea typeface="微软雅黑" panose="020B0503020204020204" pitchFamily="34" charset="-122"/>
            </a:endParaRPr>
          </a:p>
        </p:txBody>
      </p:sp>
      <p:grpSp>
        <p:nvGrpSpPr>
          <p:cNvPr id="35843" name="组合 12"/>
          <p:cNvGrpSpPr/>
          <p:nvPr/>
        </p:nvGrpSpPr>
        <p:grpSpPr>
          <a:xfrm>
            <a:off x="1079818" y="1574800"/>
            <a:ext cx="4006850" cy="4782503"/>
            <a:chOff x="12246" y="304761"/>
            <a:chExt cx="4955067" cy="5258831"/>
          </a:xfrm>
        </p:grpSpPr>
        <p:graphicFrame>
          <p:nvGraphicFramePr>
            <p:cNvPr id="5" name="图示 4"/>
            <p:cNvGraphicFramePr/>
            <p:nvPr/>
          </p:nvGraphicFramePr>
          <p:xfrm>
            <a:off x="12246" y="304761"/>
            <a:ext cx="4955067" cy="12724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5845" name="文本框 5"/>
            <p:cNvSpPr txBox="1"/>
            <p:nvPr/>
          </p:nvSpPr>
          <p:spPr>
            <a:xfrm>
              <a:off x="201103" y="1629681"/>
              <a:ext cx="492366" cy="2956369"/>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计量装置档案、计费模型维护</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5846" name="文本框 6"/>
            <p:cNvSpPr txBox="1"/>
            <p:nvPr/>
          </p:nvSpPr>
          <p:spPr>
            <a:xfrm>
              <a:off x="992265" y="1645391"/>
              <a:ext cx="492366" cy="3151877"/>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档案管理、投运申请、站桩验收</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5847" name="文本框 7"/>
            <p:cNvSpPr txBox="1"/>
            <p:nvPr/>
          </p:nvSpPr>
          <p:spPr>
            <a:xfrm>
              <a:off x="1793242" y="1629681"/>
              <a:ext cx="492366" cy="3933911"/>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开户、销户、变更、充值记录、充电记录</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5848" name="文本框 8"/>
            <p:cNvSpPr txBox="1"/>
            <p:nvPr/>
          </p:nvSpPr>
          <p:spPr>
            <a:xfrm>
              <a:off x="2519619" y="1615716"/>
              <a:ext cx="492366" cy="2956369"/>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收费、退费、对账、清分结算</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5849" name="文本框 9"/>
            <p:cNvSpPr txBox="1"/>
            <p:nvPr/>
          </p:nvSpPr>
          <p:spPr>
            <a:xfrm>
              <a:off x="3328449" y="1615716"/>
              <a:ext cx="492366" cy="2174334"/>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诉求分类、诉求处理</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35850" name="文本框 10"/>
            <p:cNvSpPr txBox="1"/>
            <p:nvPr/>
          </p:nvSpPr>
          <p:spPr>
            <a:xfrm>
              <a:off x="4099979" y="1629681"/>
              <a:ext cx="492366" cy="414757"/>
            </a:xfrm>
            <a:prstGeom prst="rect">
              <a:avLst/>
            </a:prstGeom>
            <a:noFill/>
            <a:ln w="9525">
              <a:noFill/>
            </a:ln>
          </p:spPr>
          <p:txBody>
            <a:bodyPr vert="eaVert" wrap="none" anchor="t">
              <a:spAutoFit/>
            </a:bodyPr>
            <a:lstStyle/>
            <a:p>
              <a:pPr marL="285750" indent="-285750" eaLnBrk="0" hangingPunct="0">
                <a:buClr>
                  <a:srgbClr val="F79646"/>
                </a:buClr>
                <a:buFont typeface="Wingdings" panose="05000000000000000000" pitchFamily="2" charset="2"/>
                <a:buChar char="l"/>
              </a:pPr>
              <a:endParaRPr lang="zh-CN" altLang="en-US" sz="1400" dirty="0">
                <a:solidFill>
                  <a:srgbClr val="000000"/>
                </a:solidFill>
                <a:latin typeface="微软雅黑 Light" panose="020B0502040204020203" pitchFamily="34" charset="-122"/>
                <a:ea typeface="微软雅黑 Light" panose="020B0502040204020203" pitchFamily="34" charset="-122"/>
              </a:endParaRPr>
            </a:p>
          </p:txBody>
        </p:sp>
      </p:grpSp>
      <p:sp>
        <p:nvSpPr>
          <p:cNvPr id="35851" name="文本框 11"/>
          <p:cNvSpPr txBox="1"/>
          <p:nvPr/>
        </p:nvSpPr>
        <p:spPr>
          <a:xfrm>
            <a:off x="4315460" y="2847975"/>
            <a:ext cx="398145" cy="2853055"/>
          </a:xfrm>
          <a:prstGeom prst="rect">
            <a:avLst/>
          </a:prstGeom>
          <a:noFill/>
          <a:ln w="9525">
            <a:noFill/>
          </a:ln>
        </p:spPr>
        <p:txBody>
          <a:bodyPr vert="eaVert" wrap="none" anchor="t">
            <a:spAutoFit/>
          </a:bodyPr>
          <a:lstStyle/>
          <a:p>
            <a:pPr marL="285750" indent="-285750" defTabSz="914400" eaLnBrk="0" hangingPunct="0">
              <a:buClr>
                <a:srgbClr val="F79646"/>
              </a:buClr>
              <a:buFont typeface="Wingdings" panose="05000000000000000000" pitchFamily="2" charset="2"/>
              <a:buChar char="l"/>
            </a:pPr>
            <a:r>
              <a:rPr lang="zh-CN" altLang="en-US" sz="1400" dirty="0">
                <a:solidFill>
                  <a:srgbClr val="000000"/>
                </a:solidFill>
                <a:latin typeface="微软雅黑" panose="020B0503020204020204" pitchFamily="34" charset="-122"/>
                <a:ea typeface="微软雅黑" panose="020B0503020204020204" pitchFamily="34" charset="-122"/>
              </a:rPr>
              <a:t>微信、</a:t>
            </a:r>
            <a:r>
              <a:rPr lang="en-US" altLang="zh-CN" sz="1400" dirty="0">
                <a:solidFill>
                  <a:srgbClr val="000000"/>
                </a:solidFill>
                <a:latin typeface="微软雅黑" panose="020B0503020204020204" pitchFamily="34" charset="-122"/>
                <a:ea typeface="微软雅黑" panose="020B0503020204020204" pitchFamily="34" charset="-122"/>
              </a:rPr>
              <a:t>APP</a:t>
            </a:r>
            <a:r>
              <a:rPr lang="zh-CN" altLang="en-US" sz="1400" dirty="0">
                <a:solidFill>
                  <a:srgbClr val="000000"/>
                </a:solidFill>
                <a:latin typeface="微软雅黑" panose="020B0503020204020204" pitchFamily="34" charset="-122"/>
                <a:ea typeface="微软雅黑" panose="020B0503020204020204" pitchFamily="34" charset="-122"/>
              </a:rPr>
              <a:t>应用、网站展示管理</a:t>
            </a:r>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35852" name="图片 2"/>
          <p:cNvPicPr>
            <a:picLocks noChangeAspect="1"/>
          </p:cNvPicPr>
          <p:nvPr/>
        </p:nvPicPr>
        <p:blipFill>
          <a:blip r:embed="rId6"/>
          <a:stretch>
            <a:fillRect/>
          </a:stretch>
        </p:blipFill>
        <p:spPr>
          <a:xfrm>
            <a:off x="6709728" y="969963"/>
            <a:ext cx="4175125" cy="2992437"/>
          </a:xfrm>
          <a:prstGeom prst="rect">
            <a:avLst/>
          </a:prstGeom>
          <a:noFill/>
          <a:ln w="9525">
            <a:noFill/>
          </a:ln>
        </p:spPr>
      </p:pic>
      <p:pic>
        <p:nvPicPr>
          <p:cNvPr id="35853" name="图片 12"/>
          <p:cNvPicPr>
            <a:picLocks noChangeAspect="1"/>
          </p:cNvPicPr>
          <p:nvPr/>
        </p:nvPicPr>
        <p:blipFill>
          <a:blip r:embed="rId7"/>
          <a:stretch>
            <a:fillRect/>
          </a:stretch>
        </p:blipFill>
        <p:spPr>
          <a:xfrm>
            <a:off x="6706553" y="4010025"/>
            <a:ext cx="4192587" cy="2701925"/>
          </a:xfrm>
          <a:prstGeom prst="rect">
            <a:avLst/>
          </a:prstGeom>
          <a:noFill/>
          <a:ln w="9525">
            <a:noFill/>
          </a:ln>
        </p:spPr>
      </p:pic>
      <p:sp>
        <p:nvSpPr>
          <p:cNvPr id="35855" name="灯片编号占位符 7"/>
          <p:cNvSpPr txBox="1">
            <a:spLocks noGrp="1"/>
          </p:cNvSpPr>
          <p:nvPr/>
        </p:nvSpPr>
        <p:spPr>
          <a:xfrm>
            <a:off x="9772650" y="6604635"/>
            <a:ext cx="2133600" cy="142875"/>
          </a:xfrm>
          <a:prstGeom prst="rect">
            <a:avLst/>
          </a:prstGeom>
          <a:noFill/>
          <a:ln w="9525">
            <a:noFill/>
          </a:ln>
        </p:spPr>
        <p:txBody>
          <a:bodyPr anchor="ctr"/>
          <a:lstStyle/>
          <a:p>
            <a:pPr algn="ctr"/>
            <a:fld id="{9A0DB2DC-4C9A-4742-B13C-FB6460FD3503}" type="slidenum">
              <a:rPr lang="zh-CN" altLang="en-US" sz="1200" dirty="0">
                <a:solidFill>
                  <a:srgbClr val="898989"/>
                </a:solidFill>
                <a:latin typeface="Franklin Gothic Book" panose="020B0503020102020204" pitchFamily="34" charset="0"/>
                <a:ea typeface="黑体" panose="02010609060101010101" pitchFamily="49" charset="-122"/>
              </a:rPr>
            </a:fld>
            <a:endParaRPr lang="zh-CN" altLang="en-US" sz="1200" dirty="0">
              <a:solidFill>
                <a:srgbClr val="898989"/>
              </a:solidFill>
              <a:latin typeface="Franklin Gothic Book" panose="020B0503020102020204" pitchFamily="34" charset="0"/>
              <a:ea typeface="黑体" panose="02010609060101010101" pitchFamily="49" charset="-122"/>
            </a:endParaRPr>
          </a:p>
        </p:txBody>
      </p:sp>
      <p:grpSp>
        <p:nvGrpSpPr>
          <p:cNvPr id="2" name="Group 14"/>
          <p:cNvGrpSpPr/>
          <p:nvPr/>
        </p:nvGrpSpPr>
        <p:grpSpPr>
          <a:xfrm>
            <a:off x="252413" y="93663"/>
            <a:ext cx="3582987" cy="585787"/>
            <a:chOff x="0" y="0"/>
            <a:chExt cx="5836421" cy="953595"/>
          </a:xfrm>
        </p:grpSpPr>
        <p:grpSp>
          <p:nvGrpSpPr>
            <p:cNvPr id="4"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服务支撑平台</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矩形 2"/>
          <p:cNvSpPr/>
          <p:nvPr/>
        </p:nvSpPr>
        <p:spPr>
          <a:xfrm>
            <a:off x="432003" y="996950"/>
            <a:ext cx="3498215" cy="368300"/>
          </a:xfrm>
          <a:prstGeom prst="rect">
            <a:avLst/>
          </a:prstGeom>
          <a:noFill/>
          <a:ln w="9525">
            <a:noFill/>
          </a:ln>
        </p:spPr>
        <p:txBody>
          <a:bodyPr wrap="square" anchor="t">
            <a:spAutoFit/>
          </a:bodyPr>
          <a:lstStyle/>
          <a:p>
            <a:pPr marL="285750" indent="-285750" eaLnBrk="0" hangingPunct="0">
              <a:buFont typeface="Wingdings" panose="05000000000000000000" charset="0"/>
              <a:buChar char="p"/>
            </a:pPr>
            <a:r>
              <a:rPr lang="zh-CN" altLang="en-US" b="1" dirty="0">
                <a:solidFill>
                  <a:srgbClr val="4886D8"/>
                </a:solidFill>
                <a:latin typeface="Arial" panose="020B0604020202020204" pitchFamily="34" charset="0"/>
                <a:ea typeface="微软雅黑" panose="020B0503020204020204" pitchFamily="34" charset="-122"/>
              </a:rPr>
              <a:t>移动应用</a:t>
            </a:r>
            <a:r>
              <a:rPr lang="en-US" altLang="zh-CN" b="1" dirty="0">
                <a:solidFill>
                  <a:srgbClr val="4886D8"/>
                </a:solidFill>
                <a:latin typeface="微软雅黑" panose="020B0503020204020204" pitchFamily="34" charset="-122"/>
                <a:ea typeface="宋体" panose="02010600030101010101" pitchFamily="2" charset="-122"/>
              </a:rPr>
              <a:t>—</a:t>
            </a:r>
            <a:r>
              <a:rPr lang="zh-CN" altLang="en-US" b="1" dirty="0">
                <a:solidFill>
                  <a:srgbClr val="4886D8"/>
                </a:solidFill>
                <a:latin typeface="Arial" panose="020B0604020202020204" pitchFamily="34" charset="0"/>
                <a:ea typeface="微软雅黑" panose="020B0503020204020204" pitchFamily="34" charset="-122"/>
              </a:rPr>
              <a:t>“</a:t>
            </a:r>
            <a:r>
              <a:rPr lang="zh-CN" altLang="zh-CN" b="1" dirty="0">
                <a:solidFill>
                  <a:srgbClr val="4886D8"/>
                </a:solidFill>
                <a:latin typeface="Arial" panose="020B0604020202020204" pitchFamily="34" charset="0"/>
                <a:ea typeface="微软雅黑" panose="020B0503020204020204" pitchFamily="34" charset="-122"/>
              </a:rPr>
              <a:t>粤易充”</a:t>
            </a:r>
            <a:r>
              <a:rPr lang="en-US" altLang="zh-CN" b="1" dirty="0">
                <a:solidFill>
                  <a:srgbClr val="4886D8"/>
                </a:solidFill>
                <a:latin typeface="微软雅黑" panose="020B0503020204020204" pitchFamily="34" charset="-122"/>
                <a:ea typeface="宋体" panose="02010600030101010101" pitchFamily="2" charset="-122"/>
              </a:rPr>
              <a:t>APP</a:t>
            </a:r>
            <a:endParaRPr lang="en-US" altLang="zh-CN" b="1" dirty="0">
              <a:solidFill>
                <a:srgbClr val="4886D8"/>
              </a:solidFill>
              <a:latin typeface="微软雅黑" panose="020B0503020204020204" pitchFamily="34" charset="-122"/>
              <a:ea typeface="宋体" panose="02010600030101010101" pitchFamily="2" charset="-122"/>
            </a:endParaRPr>
          </a:p>
        </p:txBody>
      </p:sp>
      <p:graphicFrame>
        <p:nvGraphicFramePr>
          <p:cNvPr id="9" name="图示 8"/>
          <p:cNvGraphicFramePr/>
          <p:nvPr/>
        </p:nvGraphicFramePr>
        <p:xfrm>
          <a:off x="8259307" y="1365263"/>
          <a:ext cx="2071010" cy="190376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1" name="图示 10"/>
          <p:cNvGraphicFramePr/>
          <p:nvPr/>
        </p:nvGraphicFramePr>
        <p:xfrm>
          <a:off x="8343938" y="3189395"/>
          <a:ext cx="2123355" cy="22210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389" name="图片 11"/>
          <p:cNvPicPr>
            <a:picLocks noChangeAspect="1"/>
          </p:cNvPicPr>
          <p:nvPr/>
        </p:nvPicPr>
        <p:blipFill>
          <a:blip r:embed="rId11" cstate="print"/>
          <a:srcRect/>
          <a:stretch>
            <a:fillRect/>
          </a:stretch>
        </p:blipFill>
        <p:spPr bwMode="auto">
          <a:xfrm>
            <a:off x="3329873" y="1844823"/>
            <a:ext cx="1762560" cy="306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90" name="图片 12" descr="C:\Users\Admin\Desktop\2\7.3.2.jpeg"/>
          <p:cNvPicPr>
            <a:picLocks noChangeAspect="1" noChangeArrowheads="1"/>
          </p:cNvPicPr>
          <p:nvPr/>
        </p:nvPicPr>
        <p:blipFill>
          <a:blip r:embed="rId12"/>
          <a:srcRect/>
          <a:stretch>
            <a:fillRect/>
          </a:stretch>
        </p:blipFill>
        <p:spPr bwMode="auto">
          <a:xfrm>
            <a:off x="5465755" y="1988113"/>
            <a:ext cx="1762557" cy="29390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5" descr="C:\Users\dengkai\Desktop\62090277.jpg"/>
          <p:cNvPicPr>
            <a:picLocks noChangeAspect="1" noChangeArrowheads="1"/>
          </p:cNvPicPr>
          <p:nvPr/>
        </p:nvPicPr>
        <p:blipFill>
          <a:blip r:embed="rId13" cstate="print"/>
          <a:srcRect/>
          <a:stretch>
            <a:fillRect/>
          </a:stretch>
        </p:blipFill>
        <p:spPr bwMode="auto">
          <a:xfrm>
            <a:off x="1081081" y="1867213"/>
            <a:ext cx="1762567" cy="306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7895" name="TextBox 3"/>
          <p:cNvSpPr txBox="1"/>
          <p:nvPr/>
        </p:nvSpPr>
        <p:spPr>
          <a:xfrm>
            <a:off x="966470" y="5983288"/>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注册便捷</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896" name="TextBox 16"/>
          <p:cNvSpPr txBox="1"/>
          <p:nvPr/>
        </p:nvSpPr>
        <p:spPr>
          <a:xfrm>
            <a:off x="3890963" y="5983605"/>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扫码启动</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897" name="TextBox 17"/>
          <p:cNvSpPr txBox="1"/>
          <p:nvPr/>
        </p:nvSpPr>
        <p:spPr>
          <a:xfrm>
            <a:off x="5366068" y="5981700"/>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充电监测</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898" name="TextBox 18"/>
          <p:cNvSpPr txBox="1"/>
          <p:nvPr/>
        </p:nvSpPr>
        <p:spPr>
          <a:xfrm>
            <a:off x="8588375" y="5981700"/>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电子支付</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899" name="TextBox 19"/>
          <p:cNvSpPr txBox="1"/>
          <p:nvPr/>
        </p:nvSpPr>
        <p:spPr>
          <a:xfrm>
            <a:off x="10067925" y="5981700"/>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社交分享</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900" name="TextBox 20"/>
          <p:cNvSpPr txBox="1"/>
          <p:nvPr/>
        </p:nvSpPr>
        <p:spPr>
          <a:xfrm>
            <a:off x="2423160" y="5983605"/>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站桩寻找</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901" name="TextBox 21"/>
          <p:cNvSpPr txBox="1"/>
          <p:nvPr/>
        </p:nvSpPr>
        <p:spPr>
          <a:xfrm>
            <a:off x="6977063" y="5983288"/>
            <a:ext cx="1097280" cy="368300"/>
          </a:xfrm>
          <a:prstGeom prst="rect">
            <a:avLst/>
          </a:prstGeom>
          <a:solidFill>
            <a:srgbClr val="F8F7F3"/>
          </a:solidFill>
          <a:ln w="9525" cap="flat" cmpd="sng">
            <a:solidFill>
              <a:srgbClr val="1DCAF0"/>
            </a:solidFill>
            <a:prstDash val="solid"/>
            <a:round/>
            <a:headEnd type="none" w="med" len="med"/>
            <a:tailEnd type="none" w="med" len="med"/>
          </a:ln>
        </p:spPr>
        <p:txBody>
          <a:bodyPr wrap="none" anchor="t">
            <a:spAutoFit/>
          </a:bodyPr>
          <a:lstStyle/>
          <a:p>
            <a:pPr defTabSz="914400" eaLnBrk="0" hangingPunct="0"/>
            <a:r>
              <a:rPr lang="zh-CN" altLang="en-US" b="1" dirty="0">
                <a:solidFill>
                  <a:srgbClr val="002060"/>
                </a:solidFill>
                <a:latin typeface="微软雅黑" panose="020B0503020204020204" pitchFamily="34" charset="-122"/>
                <a:ea typeface="微软雅黑" panose="020B0503020204020204" pitchFamily="34" charset="-122"/>
              </a:rPr>
              <a:t>一键停止</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37902" name="TextBox 1"/>
          <p:cNvSpPr txBox="1"/>
          <p:nvPr/>
        </p:nvSpPr>
        <p:spPr>
          <a:xfrm>
            <a:off x="7397750" y="5264150"/>
            <a:ext cx="4280535" cy="368300"/>
          </a:xfrm>
          <a:prstGeom prst="rect">
            <a:avLst/>
          </a:prstGeom>
          <a:noFill/>
          <a:ln w="9525">
            <a:noFill/>
          </a:ln>
        </p:spPr>
        <p:txBody>
          <a:bodyPr wrap="none" anchor="t">
            <a:spAutoFit/>
          </a:bodyPr>
          <a:lstStyle/>
          <a:p>
            <a:pPr defTabSz="914400" eaLnBrk="0" hangingPunct="0"/>
            <a:r>
              <a:rPr lang="zh-CN" altLang="en-US" dirty="0">
                <a:solidFill>
                  <a:schemeClr val="tx1"/>
                </a:solidFill>
                <a:latin typeface="微软雅黑" panose="020B0503020204020204" pitchFamily="34" charset="-122"/>
                <a:ea typeface="微软雅黑" panose="020B0503020204020204" pitchFamily="34" charset="-122"/>
              </a:rPr>
              <a:t>充分借鉴目前主流共享单车</a:t>
            </a:r>
            <a:r>
              <a:rPr lang="en-US" altLang="zh-CN" dirty="0">
                <a:solidFill>
                  <a:schemeClr val="tx1"/>
                </a:solidFill>
                <a:latin typeface="微软雅黑" panose="020B0503020204020204" pitchFamily="34" charset="-122"/>
                <a:ea typeface="微软雅黑" panose="020B0503020204020204" pitchFamily="34" charset="-122"/>
              </a:rPr>
              <a:t>APP</a:t>
            </a:r>
            <a:r>
              <a:rPr lang="zh-CN" altLang="en-US" dirty="0">
                <a:solidFill>
                  <a:schemeClr val="tx1"/>
                </a:solidFill>
                <a:latin typeface="微软雅黑" panose="020B0503020204020204" pitchFamily="34" charset="-122"/>
                <a:ea typeface="微软雅黑" panose="020B0503020204020204" pitchFamily="34" charset="-122"/>
              </a:rPr>
              <a:t>设计思路</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7903" name="灯片编号占位符 7"/>
          <p:cNvSpPr txBox="1">
            <a:spLocks noGrp="1"/>
          </p:cNvSpPr>
          <p:nvPr/>
        </p:nvSpPr>
        <p:spPr>
          <a:xfrm>
            <a:off x="9907270" y="6503670"/>
            <a:ext cx="2133600" cy="142875"/>
          </a:xfrm>
          <a:prstGeom prst="rect">
            <a:avLst/>
          </a:prstGeom>
          <a:noFill/>
          <a:ln w="9525">
            <a:noFill/>
          </a:ln>
        </p:spPr>
        <p:txBody>
          <a:bodyPr anchor="ctr"/>
          <a:lstStyle/>
          <a:p>
            <a:pPr algn="ctr"/>
            <a:fld id="{9A0DB2DC-4C9A-4742-B13C-FB6460FD3503}" type="slidenum">
              <a:rPr lang="zh-CN" altLang="en-US" sz="1200" dirty="0">
                <a:solidFill>
                  <a:srgbClr val="898989"/>
                </a:solidFill>
                <a:latin typeface="Franklin Gothic Book" panose="020B0503020102020204" pitchFamily="34" charset="0"/>
                <a:ea typeface="黑体" panose="02010609060101010101" pitchFamily="49" charset="-122"/>
              </a:rPr>
            </a:fld>
            <a:endParaRPr lang="zh-CN" altLang="en-US" sz="1200" dirty="0">
              <a:solidFill>
                <a:srgbClr val="898989"/>
              </a:solidFill>
              <a:latin typeface="Franklin Gothic Book" panose="020B0503020102020204" pitchFamily="34" charset="0"/>
              <a:ea typeface="黑体" panose="02010609060101010101" pitchFamily="49" charset="-122"/>
            </a:endParaRPr>
          </a:p>
        </p:txBody>
      </p:sp>
      <p:grpSp>
        <p:nvGrpSpPr>
          <p:cNvPr id="2" name="Group 14"/>
          <p:cNvGrpSpPr/>
          <p:nvPr/>
        </p:nvGrpSpPr>
        <p:grpSpPr>
          <a:xfrm>
            <a:off x="252413" y="93663"/>
            <a:ext cx="3582987" cy="585787"/>
            <a:chOff x="0" y="0"/>
            <a:chExt cx="5836421" cy="953595"/>
          </a:xfrm>
        </p:grpSpPr>
        <p:grpSp>
          <p:nvGrpSpPr>
            <p:cNvPr id="4"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2808309" cy="749438"/>
            </a:xfrm>
            <a:prstGeom prst="rect">
              <a:avLst/>
            </a:prstGeom>
            <a:noFill/>
            <a:ln w="9525">
              <a:noFill/>
            </a:ln>
          </p:spPr>
          <p:txBody>
            <a:bodyPr wrap="none" anchor="t">
              <a:spAutoFit/>
            </a:bodyPr>
            <a:p>
              <a:pPr algn="l"/>
              <a:r>
                <a:rPr lang="zh-CN" altLang="zh-CN" sz="2400" b="1" dirty="0">
                  <a:solidFill>
                    <a:schemeClr val="bg1"/>
                  </a:solidFill>
                  <a:latin typeface="Arial" panose="020B0604020202020204" pitchFamily="34" charset="0"/>
                  <a:ea typeface="微软雅黑" panose="020B0503020204020204" pitchFamily="34" charset="-122"/>
                  <a:sym typeface="+mn-ea"/>
                </a:rPr>
                <a:t>粤易充</a:t>
              </a:r>
              <a:r>
                <a:rPr lang="en-US" altLang="zh-CN" sz="2400" b="1" dirty="0">
                  <a:solidFill>
                    <a:schemeClr val="bg1"/>
                  </a:solidFill>
                  <a:latin typeface="Arial" panose="020B0604020202020204" pitchFamily="34" charset="0"/>
                  <a:ea typeface="微软雅黑" panose="020B0503020204020204" pitchFamily="34" charset="-122"/>
                  <a:sym typeface="+mn-ea"/>
                </a:rPr>
                <a:t>APP</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图片 4"/>
          <p:cNvPicPr>
            <a:picLocks noChangeAspect="1"/>
          </p:cNvPicPr>
          <p:nvPr/>
        </p:nvPicPr>
        <p:blipFill>
          <a:blip r:embed="rId1"/>
          <a:stretch>
            <a:fillRect/>
          </a:stretch>
        </p:blipFill>
        <p:spPr>
          <a:xfrm>
            <a:off x="6598920" y="1236980"/>
            <a:ext cx="4078605" cy="2534285"/>
          </a:xfrm>
          <a:prstGeom prst="rect">
            <a:avLst/>
          </a:prstGeom>
          <a:noFill/>
          <a:ln w="9525">
            <a:noFill/>
          </a:ln>
          <a:effectLst>
            <a:outerShdw blurRad="63500" sx="102000" sy="102000" algn="ctr" rotWithShape="0">
              <a:prstClr val="black">
                <a:alpha val="40000"/>
              </a:prstClr>
            </a:outerShdw>
          </a:effectLst>
        </p:spPr>
      </p:pic>
      <p:sp>
        <p:nvSpPr>
          <p:cNvPr id="33797" name="AutoShape 18"/>
          <p:cNvSpPr/>
          <p:nvPr/>
        </p:nvSpPr>
        <p:spPr>
          <a:xfrm>
            <a:off x="1131888" y="1189038"/>
            <a:ext cx="4441825" cy="2501900"/>
          </a:xfrm>
          <a:prstGeom prst="roundRect">
            <a:avLst>
              <a:gd name="adj" fmla="val 4593"/>
            </a:avLst>
          </a:prstGeom>
          <a:solidFill>
            <a:srgbClr val="FFFFFF"/>
          </a:solidFill>
          <a:ln w="25400" cap="flat" cmpd="sng">
            <a:solidFill>
              <a:srgbClr val="4F81BD"/>
            </a:solidFill>
            <a:prstDash val="solid"/>
            <a:headEnd type="none" w="med" len="med"/>
            <a:tailEnd type="none" w="med" len="med"/>
          </a:ln>
        </p:spPr>
        <p:txBody>
          <a:bodyPr anchor="b"/>
          <a:lstStyle/>
          <a:p>
            <a:pPr marL="320040" lvl="2" indent="-213360" algn="just" eaLnBrk="1" fontAlgn="base" hangingPunct="1">
              <a:lnSpc>
                <a:spcPct val="130000"/>
              </a:lnSpc>
              <a:spcBef>
                <a:spcPts val="1200"/>
              </a:spcBef>
              <a:buFont typeface="Wingdings" panose="05000000000000000000" pitchFamily="2" charset="2"/>
              <a:buChar char="u"/>
            </a:pPr>
            <a:r>
              <a:rPr lang="zh-CN" altLang="zh-CN" sz="1600" b="0" strike="noStrike" noProof="1" smtClean="0">
                <a:latin typeface="微软雅黑" panose="020B0503020204020204" pitchFamily="34" charset="-122"/>
                <a:ea typeface="微软雅黑" panose="020B0503020204020204" pitchFamily="34" charset="-122"/>
                <a:cs typeface="+mn-ea"/>
              </a:rPr>
              <a:t>服务政府监管职能、运营商管理、补贴发放管理</a:t>
            </a:r>
            <a:endParaRPr lang="en-US" altLang="zh-CN" sz="1600" b="0" strike="noStrike" noProof="1">
              <a:solidFill>
                <a:srgbClr val="336699"/>
              </a:solidFill>
              <a:latin typeface="微软雅黑" panose="020B0503020204020204" pitchFamily="34" charset="-122"/>
              <a:ea typeface="微软雅黑" panose="020B0503020204020204" pitchFamily="34" charset="-122"/>
            </a:endParaRPr>
          </a:p>
          <a:p>
            <a:pPr marL="332740" lvl="2" indent="-200660" algn="just" eaLnBrk="1" fontAlgn="base" hangingPunct="1">
              <a:lnSpc>
                <a:spcPct val="130000"/>
              </a:lnSpc>
              <a:spcBef>
                <a:spcPts val="1200"/>
              </a:spcBef>
              <a:buFont typeface="Wingdings" panose="05000000000000000000" pitchFamily="2" charset="2"/>
              <a:buChar char="u"/>
            </a:pPr>
            <a:r>
              <a:rPr lang="zh-CN" altLang="zh-CN" sz="1600" b="0" strike="noStrike" noProof="1" smtClean="0">
                <a:solidFill>
                  <a:schemeClr val="tx1"/>
                </a:solidFill>
                <a:latin typeface="微软雅黑" panose="020B0503020204020204" pitchFamily="34" charset="-122"/>
                <a:ea typeface="微软雅黑" panose="020B0503020204020204" pitchFamily="34" charset="-122"/>
                <a:cs typeface="+mn-ea"/>
              </a:rPr>
              <a:t>实现全省</a:t>
            </a:r>
            <a:r>
              <a:rPr lang="en-US" altLang="zh-CN" sz="1600" strike="noStrike" noProof="1">
                <a:solidFill>
                  <a:srgbClr val="C00000"/>
                </a:solidFill>
                <a:latin typeface="微软雅黑" panose="020B0503020204020204" pitchFamily="34" charset="-122"/>
                <a:ea typeface="微软雅黑" panose="020B0503020204020204" pitchFamily="34" charset="-122"/>
                <a:cs typeface="+mn-ea"/>
              </a:rPr>
              <a:t>19</a:t>
            </a:r>
            <a:r>
              <a:rPr lang="zh-CN" altLang="zh-CN" sz="1600" strike="noStrike" noProof="1">
                <a:solidFill>
                  <a:srgbClr val="C00000"/>
                </a:solidFill>
                <a:latin typeface="微软雅黑" panose="020B0503020204020204" pitchFamily="34" charset="-122"/>
                <a:ea typeface="微软雅黑" panose="020B0503020204020204" pitchFamily="34" charset="-122"/>
                <a:cs typeface="+mn-ea"/>
              </a:rPr>
              <a:t>个地市全覆盖</a:t>
            </a:r>
            <a:r>
              <a:rPr lang="zh-CN" altLang="zh-CN" sz="1600" b="0" strike="noStrike" noProof="1" smtClean="0">
                <a:solidFill>
                  <a:schemeClr val="tx1"/>
                </a:solidFill>
                <a:latin typeface="微软雅黑" panose="020B0503020204020204" pitchFamily="34" charset="-122"/>
                <a:ea typeface="微软雅黑" panose="020B0503020204020204" pitchFamily="34" charset="-122"/>
                <a:cs typeface="+mn-ea"/>
              </a:rPr>
              <a:t>，接入</a:t>
            </a:r>
            <a:r>
              <a:rPr lang="zh-CN" altLang="zh-CN" sz="1600" strike="noStrike" noProof="1" smtClean="0">
                <a:solidFill>
                  <a:srgbClr val="C00000"/>
                </a:solidFill>
                <a:latin typeface="微软雅黑" panose="020B0503020204020204" pitchFamily="34" charset="-122"/>
                <a:ea typeface="微软雅黑" panose="020B0503020204020204" pitchFamily="34" charset="-122"/>
                <a:cs typeface="+mn-ea"/>
              </a:rPr>
              <a:t>2</a:t>
            </a:r>
            <a:r>
              <a:rPr lang="en-US" altLang="zh-CN" sz="1600" strike="noStrike" noProof="1">
                <a:solidFill>
                  <a:srgbClr val="C00000"/>
                </a:solidFill>
                <a:latin typeface="微软雅黑" panose="020B0503020204020204" pitchFamily="34" charset="-122"/>
                <a:ea typeface="微软雅黑" panose="020B0503020204020204" pitchFamily="34" charset="-122"/>
                <a:cs typeface="+mn-ea"/>
              </a:rPr>
              <a:t>1</a:t>
            </a:r>
            <a:r>
              <a:rPr lang="zh-CN" altLang="en-US" sz="1600" strike="noStrike" noProof="1">
                <a:solidFill>
                  <a:srgbClr val="C00000"/>
                </a:solidFill>
                <a:latin typeface="微软雅黑" panose="020B0503020204020204" pitchFamily="34" charset="-122"/>
                <a:ea typeface="微软雅黑" panose="020B0503020204020204" pitchFamily="34" charset="-122"/>
                <a:cs typeface="+mn-ea"/>
              </a:rPr>
              <a:t>个运营商</a:t>
            </a:r>
            <a:r>
              <a:rPr lang="zh-CN" altLang="zh-CN" sz="1600" b="0" strike="noStrike" noProof="1" smtClean="0">
                <a:solidFill>
                  <a:schemeClr val="tx1"/>
                </a:solidFill>
                <a:latin typeface="微软雅黑" panose="020B0503020204020204" pitchFamily="34" charset="-122"/>
                <a:ea typeface="微软雅黑" panose="020B0503020204020204" pitchFamily="34" charset="-122"/>
                <a:cs typeface="+mn-ea"/>
              </a:rPr>
              <a:t>，</a:t>
            </a:r>
            <a:r>
              <a:rPr lang="zh-CN" altLang="zh-CN" sz="1600" strike="noStrike" noProof="1" smtClean="0">
                <a:solidFill>
                  <a:schemeClr val="tx1"/>
                </a:solidFill>
                <a:latin typeface="微软雅黑" panose="020B0503020204020204" pitchFamily="34" charset="-122"/>
                <a:ea typeface="微软雅黑" panose="020B0503020204020204" pitchFamily="34" charset="-122"/>
                <a:cs typeface="+mn-ea"/>
              </a:rPr>
              <a:t>接入超过</a:t>
            </a:r>
            <a:r>
              <a:rPr lang="en-US" altLang="zh-CN" sz="1600" strike="noStrike" noProof="1">
                <a:solidFill>
                  <a:srgbClr val="C00000"/>
                </a:solidFill>
                <a:latin typeface="微软雅黑" panose="020B0503020204020204" pitchFamily="34" charset="-122"/>
                <a:ea typeface="微软雅黑" panose="020B0503020204020204" pitchFamily="34" charset="-122"/>
                <a:cs typeface="+mn-ea"/>
              </a:rPr>
              <a:t>90%</a:t>
            </a:r>
            <a:r>
              <a:rPr lang="zh-CN" altLang="zh-CN" sz="1600" strike="noStrike" noProof="1" smtClean="0">
                <a:solidFill>
                  <a:schemeClr val="tx1"/>
                </a:solidFill>
                <a:latin typeface="微软雅黑" panose="020B0503020204020204" pitchFamily="34" charset="-122"/>
                <a:ea typeface="微软雅黑" panose="020B0503020204020204" pitchFamily="34" charset="-122"/>
                <a:cs typeface="+mn-ea"/>
              </a:rPr>
              <a:t>省内大中型运营商</a:t>
            </a:r>
            <a:endParaRPr lang="zh-CN" altLang="zh-CN" sz="1600" strike="noStrike" noProof="1" smtClean="0">
              <a:solidFill>
                <a:schemeClr val="tx1"/>
              </a:solidFill>
              <a:latin typeface="微软雅黑" panose="020B0503020204020204" pitchFamily="34" charset="-122"/>
              <a:ea typeface="微软雅黑" panose="020B0503020204020204" pitchFamily="34" charset="-122"/>
              <a:cs typeface="+mn-ea"/>
            </a:endParaRPr>
          </a:p>
          <a:p>
            <a:pPr marL="332740" lvl="2" indent="-200660" algn="just" eaLnBrk="1" fontAlgn="base" hangingPunct="1">
              <a:lnSpc>
                <a:spcPct val="130000"/>
              </a:lnSpc>
              <a:spcBef>
                <a:spcPts val="1200"/>
              </a:spcBef>
              <a:buFont typeface="Wingdings" panose="05000000000000000000" pitchFamily="2" charset="2"/>
              <a:buChar char="u"/>
            </a:pPr>
            <a:endParaRPr lang="zh-CN" altLang="zh-CN" sz="1600" strike="noStrike" noProof="1"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3799" name="图片 1"/>
          <p:cNvPicPr>
            <a:picLocks noChangeAspect="1"/>
          </p:cNvPicPr>
          <p:nvPr/>
        </p:nvPicPr>
        <p:blipFill>
          <a:blip r:embed="rId2"/>
          <a:stretch>
            <a:fillRect/>
          </a:stretch>
        </p:blipFill>
        <p:spPr>
          <a:xfrm>
            <a:off x="6613525" y="4060825"/>
            <a:ext cx="3974465" cy="2451735"/>
          </a:xfrm>
          <a:prstGeom prst="rect">
            <a:avLst/>
          </a:prstGeom>
          <a:noFill/>
          <a:ln w="9525">
            <a:noFill/>
          </a:ln>
          <a:effectLst>
            <a:outerShdw blurRad="63500" sx="102000" sy="102000" algn="ctr" rotWithShape="0">
              <a:prstClr val="black">
                <a:alpha val="40000"/>
              </a:prstClr>
            </a:outerShdw>
          </a:effectLst>
        </p:spPr>
      </p:pic>
      <p:pic>
        <p:nvPicPr>
          <p:cNvPr id="14" name="Picture 5" descr="C:\Users\dengkai\Desktop\620902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109" y="4202113"/>
            <a:ext cx="1158716" cy="20126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6371" y="4216400"/>
            <a:ext cx="1022985" cy="177641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图片 12" descr="C:\Users\Admin\Desktop\2\7.3.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6056" y="4216876"/>
            <a:ext cx="1138714" cy="19011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圆角矩形 2"/>
          <p:cNvSpPr/>
          <p:nvPr/>
        </p:nvSpPr>
        <p:spPr bwMode="auto">
          <a:xfrm>
            <a:off x="1465263" y="1017588"/>
            <a:ext cx="1428750" cy="465782"/>
          </a:xfrm>
          <a:prstGeom prst="roundRect">
            <a:avLst/>
          </a:prstGeom>
          <a:solidFill>
            <a:schemeClr val="bg2">
              <a:lumMod val="20000"/>
              <a:lumOff val="80000"/>
            </a:schemeClr>
          </a:solidFill>
          <a:ln w="12700" cap="flat" cmpd="sng" algn="ctr">
            <a:solidFill>
              <a:srgbClr val="00B0F0"/>
            </a:solidFill>
            <a:prstDash val="solid"/>
            <a:round/>
            <a:headEnd type="none" w="med" len="med"/>
            <a:tailEnd type="none" w="med" len="med"/>
          </a:ln>
          <a:effectLst/>
        </p:spPr>
        <p:txBody>
          <a:bodyPr wrap="square" lIns="72000" tIns="72000" rIns="72000" bIns="72000">
            <a:spAutoFit/>
          </a:bodyPr>
          <a:lstStyle/>
          <a:p>
            <a:pPr lvl="0" algn="ctr" defTabSz="914400" eaLnBrk="1" fontAlgn="base" hangingPunct="1">
              <a:lnSpc>
                <a:spcPct val="90000"/>
              </a:lnSpc>
              <a:spcBef>
                <a:spcPct val="50000"/>
              </a:spcBef>
              <a:buClr>
                <a:srgbClr val="336699"/>
              </a:buClr>
              <a:buSzTx/>
              <a:buFontTx/>
              <a:defRPr/>
            </a:pPr>
            <a:r>
              <a:rPr lang="zh-CN" altLang="en-US" sz="2000" b="1" strike="noStrike"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ea"/>
              </a:rPr>
              <a:t>平台建设</a:t>
            </a:r>
            <a:endParaRPr lang="zh-CN" altLang="en-US" sz="2000" b="1" strike="noStrike" noProof="0" dirty="0">
              <a:ln>
                <a:noFill/>
              </a:ln>
              <a:solidFill>
                <a:srgbClr val="000000"/>
              </a:solidFill>
              <a:effectLst/>
              <a:uLnTx/>
              <a:uFillTx/>
              <a:latin typeface="微软雅黑" panose="020B0503020204020204" pitchFamily="34" charset="-122"/>
              <a:ea typeface="微软雅黑" panose="020B0503020204020204" pitchFamily="34" charset="-122"/>
              <a:sym typeface="+mn-ea"/>
            </a:endParaRPr>
          </a:p>
        </p:txBody>
      </p:sp>
      <p:grpSp>
        <p:nvGrpSpPr>
          <p:cNvPr id="2" name="Group 14"/>
          <p:cNvGrpSpPr/>
          <p:nvPr/>
        </p:nvGrpSpPr>
        <p:grpSpPr>
          <a:xfrm>
            <a:off x="252413" y="93663"/>
            <a:ext cx="3582987" cy="585787"/>
            <a:chOff x="0" y="0"/>
            <a:chExt cx="5836421" cy="953595"/>
          </a:xfrm>
        </p:grpSpPr>
        <p:grpSp>
          <p:nvGrpSpPr>
            <p:cNvPr id="4"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5"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276878" cy="749438"/>
            </a:xfrm>
            <a:prstGeom prst="rect">
              <a:avLst/>
            </a:prstGeom>
            <a:noFill/>
            <a:ln w="9525">
              <a:noFill/>
            </a:ln>
          </p:spPr>
          <p:txBody>
            <a:bodyPr wrap="none" anchor="t">
              <a:spAutoFit/>
            </a:bodyPr>
            <a:p>
              <a:pPr algn="l"/>
              <a:r>
                <a:rPr lang="zh-CN" sz="2400" b="1" dirty="0">
                  <a:solidFill>
                    <a:schemeClr val="bg1"/>
                  </a:solidFill>
                  <a:latin typeface="Arial" panose="020B0604020202020204" pitchFamily="34" charset="0"/>
                  <a:ea typeface="微软雅黑" panose="020B0503020204020204" pitchFamily="34" charset="-122"/>
                  <a:sym typeface="+mn-ea"/>
                </a:rPr>
                <a:t>政府监管平台</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ustDataLst>
      <p:tags r:id="rId6"/>
    </p:custDataLst>
  </p:cSld>
  <p:clrMapOvr>
    <a:masterClrMapping/>
  </p:clrMapOvr>
  <p:transition advTm="280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ABB8F404-4D68-4CF1-A1D1-4545FFCFAAD6}" type="slidenum">
              <a:rPr lang="zh-CN" altLang="en-US" smtClean="0"/>
            </a:fld>
            <a:endParaRPr lang="zh-CN" altLang="en-US"/>
          </a:p>
        </p:txBody>
      </p:sp>
      <p:sp>
        <p:nvSpPr>
          <p:cNvPr id="5" name="矩形 6"/>
          <p:cNvSpPr>
            <a:spLocks noChangeArrowheads="1"/>
          </p:cNvSpPr>
          <p:nvPr/>
        </p:nvSpPr>
        <p:spPr bwMode="auto">
          <a:xfrm>
            <a:off x="0" y="5602778"/>
            <a:ext cx="12192000" cy="1260000"/>
          </a:xfrm>
          <a:prstGeom prst="rect">
            <a:avLst/>
          </a:prstGeom>
          <a:solidFill>
            <a:schemeClr val="accent1">
              <a:lumMod val="75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6" name="矩形 5"/>
          <p:cNvSpPr/>
          <p:nvPr/>
        </p:nvSpPr>
        <p:spPr>
          <a:xfrm>
            <a:off x="963688" y="2328095"/>
            <a:ext cx="3102258" cy="1699228"/>
          </a:xfrm>
          <a:prstGeom prst="rect">
            <a:avLst/>
          </a:prstGeom>
        </p:spPr>
        <p:txBody>
          <a:bodyPr wrap="none" anchor="ctr">
            <a:noAutofit/>
          </a:bodyPr>
          <a:lstStyle/>
          <a:p>
            <a:pPr>
              <a:lnSpc>
                <a:spcPct val="150000"/>
              </a:lnSpc>
            </a:pPr>
            <a:r>
              <a:rPr lang="zh-CN" altLang="en-US" sz="3200" b="1" dirty="0" smtClean="0">
                <a:solidFill>
                  <a:srgbClr val="0070C0"/>
                </a:solidFill>
                <a:latin typeface="微软雅黑" panose="020B0503020204020204" pitchFamily="34" charset="-122"/>
                <a:ea typeface="微软雅黑" panose="020B0503020204020204" pitchFamily="34" charset="-122"/>
              </a:rPr>
              <a:t>主要内容</a:t>
            </a:r>
            <a:endParaRPr lang="en-US" altLang="zh-CN" sz="3200" b="1" dirty="0">
              <a:solidFill>
                <a:srgbClr val="0070C0"/>
              </a:solidFill>
              <a:latin typeface="微软雅黑" panose="020B0503020204020204" pitchFamily="34" charset="-122"/>
              <a:ea typeface="微软雅黑" panose="020B0503020204020204" pitchFamily="34" charset="-122"/>
            </a:endParaRPr>
          </a:p>
          <a:p>
            <a:pPr lvl="1">
              <a:lnSpc>
                <a:spcPct val="150000"/>
              </a:lnSpc>
            </a:pPr>
            <a:r>
              <a:rPr lang="en-US" altLang="zh-CN" sz="3200" b="1" dirty="0" smtClean="0">
                <a:solidFill>
                  <a:srgbClr val="0070C0"/>
                </a:solidFill>
                <a:latin typeface="微软雅黑" panose="020B0503020204020204" pitchFamily="34" charset="-122"/>
                <a:ea typeface="微软雅黑" panose="020B0503020204020204" pitchFamily="34" charset="-122"/>
              </a:rPr>
              <a:t>CONTENTS</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153523" y="1132203"/>
            <a:ext cx="5760001" cy="720000"/>
            <a:chOff x="5451905" y="1127552"/>
            <a:chExt cx="5760001" cy="524783"/>
          </a:xfrm>
        </p:grpSpPr>
        <p:sp>
          <p:nvSpPr>
            <p:cNvPr id="32" name="矩形​​ 9"/>
            <p:cNvSpPr>
              <a:spLocks noChangeArrowheads="1"/>
            </p:cNvSpPr>
            <p:nvPr/>
          </p:nvSpPr>
          <p:spPr bwMode="auto">
            <a:xfrm>
              <a:off x="5451905" y="1127552"/>
              <a:ext cx="5760000" cy="524783"/>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3" name="TextBox 2047"/>
            <p:cNvSpPr txBox="1"/>
            <p:nvPr/>
          </p:nvSpPr>
          <p:spPr>
            <a:xfrm>
              <a:off x="6573214" y="1209229"/>
              <a:ext cx="4638692" cy="367487"/>
            </a:xfrm>
            <a:prstGeom prst="rect">
              <a:avLst/>
            </a:prstGeom>
            <a:noFill/>
          </p:spPr>
          <p:txBody>
            <a:bodyPr wrap="square" lIns="74038" tIns="37019" rIns="74038" bIns="37019" rtlCol="0" anchor="ctr">
              <a:spAutoFit/>
            </a:bodyPr>
            <a:lstStyle/>
            <a:p>
              <a:pPr algn="ctr">
                <a:buClrTx/>
                <a:buSzTx/>
              </a:pPr>
              <a:r>
                <a:rPr lang="zh-CN" altLang="en-US" sz="2800" b="1" dirty="0">
                  <a:solidFill>
                    <a:srgbClr val="0070C0"/>
                  </a:solidFill>
                  <a:latin typeface="微软雅黑" panose="020B0503020204020204" pitchFamily="34" charset="-122"/>
                  <a:ea typeface="微软雅黑" panose="020B0503020204020204" pitchFamily="34" charset="-122"/>
                  <a:sym typeface="+mn-ea"/>
                </a:rPr>
                <a:t>简 介</a:t>
              </a:r>
              <a:endParaRPr lang="zh-CN" altLang="en-US" sz="2800" b="1" dirty="0">
                <a:solidFill>
                  <a:srgbClr val="C00000"/>
                </a:solidFill>
                <a:latin typeface="Arial" panose="020B0604020202020204" pitchFamily="34" charset="0"/>
                <a:ea typeface="微软雅黑" panose="020B0503020204020204" pitchFamily="34" charset="-122"/>
                <a:sym typeface="+mn-ea"/>
              </a:endParaRPr>
            </a:p>
          </p:txBody>
        </p:sp>
        <p:sp>
          <p:nvSpPr>
            <p:cNvPr id="34" name="圆角矩形 2054"/>
            <p:cNvSpPr/>
            <p:nvPr/>
          </p:nvSpPr>
          <p:spPr>
            <a:xfrm>
              <a:off x="5534872" y="1194826"/>
              <a:ext cx="980262" cy="407422"/>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2"/>
          <p:cNvGrpSpPr/>
          <p:nvPr/>
        </p:nvGrpSpPr>
        <p:grpSpPr>
          <a:xfrm>
            <a:off x="4153523" y="4218848"/>
            <a:ext cx="5760000" cy="719455"/>
            <a:chOff x="3815242" y="1792947"/>
            <a:chExt cx="4378380" cy="521631"/>
          </a:xfrm>
        </p:grpSpPr>
        <p:sp>
          <p:nvSpPr>
            <p:cNvPr id="29"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0" name="TextBox 103"/>
            <p:cNvSpPr txBox="1"/>
            <p:nvPr/>
          </p:nvSpPr>
          <p:spPr>
            <a:xfrm>
              <a:off x="4623441" y="1874133"/>
              <a:ext cx="3570181" cy="365279"/>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充电设施现场检测</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31"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153523" y="2161448"/>
            <a:ext cx="5760000" cy="719455"/>
            <a:chOff x="5451896" y="1665525"/>
            <a:chExt cx="5760000" cy="720000"/>
          </a:xfrm>
        </p:grpSpPr>
        <p:sp>
          <p:nvSpPr>
            <p:cNvPr id="10" name="矩形​​ 9"/>
            <p:cNvSpPr>
              <a:spLocks noChangeArrowheads="1"/>
            </p:cNvSpPr>
            <p:nvPr/>
          </p:nvSpPr>
          <p:spPr bwMode="auto">
            <a:xfrm>
              <a:off x="5451896" y="1665525"/>
              <a:ext cx="5760000" cy="720000"/>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11" name="圆角矩形 135"/>
            <p:cNvSpPr/>
            <p:nvPr/>
          </p:nvSpPr>
          <p:spPr>
            <a:xfrm>
              <a:off x="5534864" y="1775272"/>
              <a:ext cx="980261" cy="539694"/>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TextBox 103"/>
            <p:cNvSpPr txBox="1"/>
            <p:nvPr/>
          </p:nvSpPr>
          <p:spPr>
            <a:xfrm>
              <a:off x="6573213" y="1788681"/>
              <a:ext cx="4638681" cy="504572"/>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mn-ea"/>
                </a:rPr>
                <a:t>“粤易充”平台简介</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grpSp>
      <p:cxnSp>
        <p:nvCxnSpPr>
          <p:cNvPr id="40" name="直接连接符 39"/>
          <p:cNvCxnSpPr>
            <a:stCxn id="6" idx="1"/>
            <a:endCxn id="6" idx="3"/>
          </p:cNvCxnSpPr>
          <p:nvPr/>
        </p:nvCxnSpPr>
        <p:spPr bwMode="auto">
          <a:xfrm>
            <a:off x="963688" y="3177709"/>
            <a:ext cx="3101975" cy="0"/>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组合 2"/>
          <p:cNvGrpSpPr/>
          <p:nvPr/>
        </p:nvGrpSpPr>
        <p:grpSpPr>
          <a:xfrm>
            <a:off x="4153523" y="3190148"/>
            <a:ext cx="5760000" cy="719455"/>
            <a:chOff x="3815242" y="1792947"/>
            <a:chExt cx="4378380" cy="521631"/>
          </a:xfrm>
        </p:grpSpPr>
        <p:sp>
          <p:nvSpPr>
            <p:cNvPr id="4"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7" name="TextBox 103"/>
            <p:cNvSpPr txBox="1"/>
            <p:nvPr/>
          </p:nvSpPr>
          <p:spPr>
            <a:xfrm>
              <a:off x="4623441" y="1873994"/>
              <a:ext cx="3570181" cy="365556"/>
            </a:xfrm>
            <a:prstGeom prst="rect">
              <a:avLst/>
            </a:prstGeom>
            <a:noFill/>
          </p:spPr>
          <p:txBody>
            <a:bodyPr wrap="square" lIns="74038" tIns="37019" rIns="74038" bIns="37019" rtlCol="0" anchor="ctr">
              <a:spAutoFit/>
            </a:bodyPr>
            <a:p>
              <a:pPr algn="ctr"/>
              <a:r>
                <a:rPr lang="zh-CN" altLang="en-US" sz="2800" b="1" dirty="0">
                  <a:solidFill>
                    <a:srgbClr val="C00000"/>
                  </a:solidFill>
                  <a:latin typeface="Arial" panose="020B0604020202020204" pitchFamily="34" charset="0"/>
                  <a:ea typeface="微软雅黑" panose="020B0503020204020204" pitchFamily="34" charset="-122"/>
                  <a:sym typeface="微软雅黑" panose="020B0503020204020204" pitchFamily="34" charset="-122"/>
                </a:rPr>
                <a:t>运维数据分析</a:t>
              </a:r>
              <a:endParaRPr lang="zh-CN" altLang="en-US" sz="2800" b="1" dirty="0">
                <a:solidFill>
                  <a:srgbClr val="C00000"/>
                </a:solidFill>
                <a:latin typeface="Arial" panose="020B0604020202020204" pitchFamily="34" charset="0"/>
                <a:ea typeface="微软雅黑" panose="020B0503020204020204" pitchFamily="34" charset="-122"/>
              </a:endParaRPr>
            </a:p>
          </p:txBody>
        </p:sp>
        <p:sp>
          <p:nvSpPr>
            <p:cNvPr id="8"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p>
              <a:pPr algn="ctr"/>
              <a:r>
                <a:rPr lang="en-US" altLang="zh-CN" sz="2800" b="1" dirty="0" smtClean="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split orient="ver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443230" y="2165985"/>
          <a:ext cx="6015990" cy="4446905"/>
        </p:xfrm>
        <a:graphic>
          <a:graphicData uri="http://schemas.openxmlformats.org/drawingml/2006/table">
            <a:tbl>
              <a:tblPr firstRow="1" bandRow="1">
                <a:tableStyleId>{5C22544A-7EE6-4342-B048-85BDC9FD1C3A}</a:tableStyleId>
              </a:tblPr>
              <a:tblGrid>
                <a:gridCol w="620395"/>
                <a:gridCol w="619125"/>
                <a:gridCol w="621030"/>
                <a:gridCol w="550545"/>
                <a:gridCol w="666750"/>
                <a:gridCol w="619760"/>
                <a:gridCol w="556895"/>
                <a:gridCol w="602615"/>
                <a:gridCol w="556260"/>
                <a:gridCol w="602615"/>
              </a:tblGrid>
              <a:tr h="743585">
                <a:tc>
                  <a:txBody>
                    <a:bodyPr/>
                    <a:lstStyle/>
                    <a:p>
                      <a:pPr algn="ctr"/>
                      <a:r>
                        <a:rPr lang="zh-CN" altLang="en-US" sz="1400" b="0" dirty="0">
                          <a:latin typeface="微软雅黑" panose="020B0503020204020204" pitchFamily="34" charset="-122"/>
                          <a:ea typeface="微软雅黑" panose="020B0503020204020204" pitchFamily="34" charset="-122"/>
                        </a:rPr>
                        <a:t>地市</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城际快充</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公交充电站</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公共充电站</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smtClean="0">
                          <a:latin typeface="微软雅黑" panose="020B0503020204020204" pitchFamily="34" charset="-122"/>
                          <a:ea typeface="微软雅黑" panose="020B0503020204020204" pitchFamily="34" charset="-122"/>
                        </a:rPr>
                        <a:t>分散充电桩</a:t>
                      </a:r>
                      <a:endParaRPr lang="zh-CN" altLang="en-US" sz="1400" b="0" dirty="0" smtClean="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地市</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城际快充</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公交充电站</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a:latin typeface="微软雅黑" panose="020B0503020204020204" pitchFamily="34" charset="-122"/>
                          <a:ea typeface="微软雅黑" panose="020B0503020204020204" pitchFamily="34" charset="-122"/>
                        </a:rPr>
                        <a:t>公共充电站</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c>
                  <a:txBody>
                    <a:bodyPr/>
                    <a:lstStyle/>
                    <a:p>
                      <a:pPr algn="ctr"/>
                      <a:r>
                        <a:rPr lang="zh-CN" altLang="en-US" sz="1400" b="0" dirty="0" smtClean="0">
                          <a:latin typeface="微软雅黑" panose="020B0503020204020204" pitchFamily="34" charset="-122"/>
                          <a:ea typeface="微软雅黑" panose="020B0503020204020204" pitchFamily="34" charset="-122"/>
                        </a:rPr>
                        <a:t>分散充电桩</a:t>
                      </a:r>
                      <a:endParaRPr lang="zh-CN" altLang="en-US" sz="1400" b="0" dirty="0" smtClean="0">
                        <a:latin typeface="微软雅黑" panose="020B0503020204020204" pitchFamily="34" charset="-122"/>
                        <a:ea typeface="微软雅黑" panose="020B0503020204020204" pitchFamily="34" charset="-122"/>
                      </a:endParaRPr>
                    </a:p>
                  </a:txBody>
                  <a:tcPr marL="91423" marR="91423" marT="45719" marB="45719">
                    <a:solidFill>
                      <a:srgbClr val="0A6DCB"/>
                    </a:solidFill>
                  </a:tcPr>
                </a:tc>
              </a:tr>
              <a:tr h="318135">
                <a:tc>
                  <a:txBody>
                    <a:bodyPr/>
                    <a:lstStyle/>
                    <a:p>
                      <a:pPr algn="ctr"/>
                      <a:r>
                        <a:rPr lang="zh-CN" altLang="en-US" sz="1400" b="0" dirty="0">
                          <a:latin typeface="微软雅黑" panose="020B0503020204020204" pitchFamily="34" charset="-122"/>
                          <a:ea typeface="微软雅黑" panose="020B0503020204020204" pitchFamily="34" charset="-122"/>
                        </a:rPr>
                        <a:t>佛山</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solidFill>
                            <a:srgbClr val="FF0000"/>
                          </a:solidFill>
                          <a:latin typeface="微软雅黑" panose="020B0503020204020204" pitchFamily="34" charset="-122"/>
                          <a:ea typeface="微软雅黑" panose="020B0503020204020204" pitchFamily="34" charset="-122"/>
                        </a:rPr>
                        <a:t>143</a:t>
                      </a:r>
                      <a:endParaRPr lang="en-US" altLang="zh-CN" sz="1400" b="0" dirty="0">
                        <a:solidFill>
                          <a:srgbClr val="FF0000"/>
                        </a:solidFill>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766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阳江</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213</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algn="ctr"/>
                      <a:r>
                        <a:rPr lang="zh-CN" altLang="en-US" sz="1400" b="0" dirty="0">
                          <a:latin typeface="微软雅黑" panose="020B0503020204020204" pitchFamily="34" charset="-122"/>
                          <a:ea typeface="微软雅黑" panose="020B0503020204020204" pitchFamily="34" charset="-122"/>
                        </a:rPr>
                        <a:t>东莞</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33</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208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184</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茂名</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14</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152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algn="ctr"/>
                      <a:r>
                        <a:rPr lang="zh-CN" altLang="en-US" sz="1400" b="0" dirty="0">
                          <a:latin typeface="微软雅黑" panose="020B0503020204020204" pitchFamily="34" charset="-122"/>
                          <a:ea typeface="微软雅黑" panose="020B0503020204020204" pitchFamily="34" charset="-122"/>
                        </a:rPr>
                        <a:t>中山</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350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湛江</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158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algn="ctr"/>
                      <a:r>
                        <a:rPr lang="zh-CN" altLang="en-US" sz="1400" b="0" dirty="0">
                          <a:latin typeface="微软雅黑" panose="020B0503020204020204" pitchFamily="34" charset="-122"/>
                          <a:ea typeface="微软雅黑" panose="020B0503020204020204" pitchFamily="34" charset="-122"/>
                        </a:rPr>
                        <a:t>珠海</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solidFill>
                            <a:srgbClr val="FF0000"/>
                          </a:solidFill>
                          <a:latin typeface="微软雅黑" panose="020B0503020204020204" pitchFamily="34" charset="-122"/>
                          <a:ea typeface="微软雅黑" panose="020B0503020204020204" pitchFamily="34" charset="-122"/>
                        </a:rPr>
                        <a:t>643</a:t>
                      </a:r>
                      <a:endParaRPr lang="en-US" altLang="zh-CN" sz="1400" b="0" dirty="0">
                        <a:solidFill>
                          <a:srgbClr val="FF0000"/>
                        </a:solidFill>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209</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汕头</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27</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135">
                <a:tc>
                  <a:txBody>
                    <a:bodyPr/>
                    <a:lstStyle/>
                    <a:p>
                      <a:pPr algn="ctr"/>
                      <a:r>
                        <a:rPr lang="zh-CN" altLang="en-US" sz="1400" b="0" dirty="0">
                          <a:latin typeface="微软雅黑" panose="020B0503020204020204" pitchFamily="34" charset="-122"/>
                          <a:ea typeface="微软雅黑" panose="020B0503020204020204" pitchFamily="34" charset="-122"/>
                        </a:rPr>
                        <a:t>江门</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282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河源</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133</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algn="ctr"/>
                      <a:r>
                        <a:rPr lang="zh-CN" altLang="en-US" sz="1400" b="0" dirty="0">
                          <a:latin typeface="微软雅黑" panose="020B0503020204020204" pitchFamily="34" charset="-122"/>
                          <a:ea typeface="微软雅黑" panose="020B0503020204020204" pitchFamily="34" charset="-122"/>
                        </a:rPr>
                        <a:t>肇庆</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24</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122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390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汕尾</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56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29</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135">
                <a:tc>
                  <a:txBody>
                    <a:bodyPr/>
                    <a:lstStyle/>
                    <a:p>
                      <a:pPr algn="ctr"/>
                      <a:r>
                        <a:rPr lang="zh-CN" altLang="en-US" sz="1400" b="0" dirty="0">
                          <a:latin typeface="微软雅黑" panose="020B0503020204020204" pitchFamily="34" charset="-122"/>
                          <a:ea typeface="微软雅黑" panose="020B0503020204020204" pitchFamily="34" charset="-122"/>
                        </a:rPr>
                        <a:t>惠州</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11</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122</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279</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梅州</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20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11</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a:latin typeface="微软雅黑" panose="020B0503020204020204" pitchFamily="34" charset="-122"/>
                          <a:ea typeface="微软雅黑" panose="020B0503020204020204" pitchFamily="34" charset="-122"/>
                        </a:rPr>
                        <a:t>6</a:t>
                      </a:r>
                      <a:endParaRPr lang="en-US" altLang="zh-CN" sz="1400" b="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79</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algn="ctr"/>
                      <a:r>
                        <a:rPr lang="zh-CN" altLang="en-US" sz="1400" b="0" dirty="0">
                          <a:latin typeface="微软雅黑" panose="020B0503020204020204" pitchFamily="34" charset="-122"/>
                          <a:ea typeface="微软雅黑" panose="020B0503020204020204" pitchFamily="34" charset="-122"/>
                        </a:rPr>
                        <a:t>韶关</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4</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68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95</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揭阳</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40</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46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9405">
                <a:tc>
                  <a:txBody>
                    <a:bodyPr/>
                    <a:lstStyle/>
                    <a:p>
                      <a:pPr algn="ctr"/>
                      <a:r>
                        <a:rPr lang="zh-CN" altLang="en-US" sz="1400" b="0" dirty="0">
                          <a:latin typeface="微软雅黑" panose="020B0503020204020204" pitchFamily="34" charset="-122"/>
                          <a:ea typeface="微软雅黑" panose="020B0503020204020204" pitchFamily="34" charset="-122"/>
                        </a:rPr>
                        <a:t>清远</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136</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zh-CN" altLang="en-US" sz="1400" b="0" dirty="0">
                          <a:latin typeface="微软雅黑" panose="020B0503020204020204" pitchFamily="34" charset="-122"/>
                          <a:ea typeface="微软雅黑" panose="020B0503020204020204" pitchFamily="34" charset="-122"/>
                        </a:rPr>
                        <a:t>潮州</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8</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r>
                        <a:rPr lang="en-US" altLang="zh-CN" sz="1400" b="0" dirty="0">
                          <a:latin typeface="微软雅黑" panose="020B0503020204020204" pitchFamily="34" charset="-122"/>
                          <a:ea typeface="微软雅黑" panose="020B0503020204020204" pitchFamily="34" charset="-122"/>
                        </a:rPr>
                        <a:t>317</a:t>
                      </a:r>
                      <a:endParaRPr lang="en-US" altLang="zh-CN" sz="1400" b="0" dirty="0">
                        <a:latin typeface="微软雅黑" panose="020B0503020204020204" pitchFamily="34" charset="-122"/>
                        <a:ea typeface="微软雅黑" panose="020B0503020204020204" pitchFamily="34" charset="-122"/>
                      </a:endParaRPr>
                    </a:p>
                  </a:txBody>
                  <a:tcPr marL="91423" marR="91423" marT="45719" marB="45719"/>
                </a:tc>
              </a:tr>
              <a:tr h="31877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latin typeface="微软雅黑" panose="020B0503020204020204" pitchFamily="34" charset="-122"/>
                          <a:ea typeface="微软雅黑" panose="020B0503020204020204" pitchFamily="34" charset="-122"/>
                        </a:rPr>
                        <a:t>云浮</a:t>
                      </a: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marL="0" algn="ctr" defTabSz="914400" rtl="0" eaLnBrk="1" latinLnBrk="0" hangingPunct="1"/>
                      <a:r>
                        <a:rPr lang="en-US" altLang="zh-CN" sz="1400" b="0" kern="1200" dirty="0">
                          <a:solidFill>
                            <a:schemeClr val="dk1"/>
                          </a:solidFill>
                          <a:latin typeface="微软雅黑" panose="020B0503020204020204" pitchFamily="34" charset="-122"/>
                          <a:ea typeface="微软雅黑" panose="020B0503020204020204" pitchFamily="34" charset="-122"/>
                          <a:cs typeface="+mn-cs"/>
                        </a:rPr>
                        <a:t>16</a:t>
                      </a:r>
                      <a:endParaRPr lang="en-US" altLang="zh-CN" sz="1400" b="0" kern="1200" dirty="0">
                        <a:solidFill>
                          <a:schemeClr val="dk1"/>
                        </a:solidFill>
                        <a:latin typeface="微软雅黑" panose="020B0503020204020204" pitchFamily="34" charset="-122"/>
                        <a:ea typeface="微软雅黑" panose="020B0503020204020204" pitchFamily="34" charset="-122"/>
                        <a:cs typeface="+mn-cs"/>
                      </a:endParaRPr>
                    </a:p>
                  </a:txBody>
                  <a:tcPr marL="91423" marR="91423" marT="45719" marB="45719"/>
                </a:tc>
                <a:tc>
                  <a:txBody>
                    <a:bodyPr/>
                    <a:lstStyle/>
                    <a:p>
                      <a:pPr marL="0" algn="ctr" defTabSz="914400" rtl="0" eaLnBrk="1" latinLnBrk="0" hangingPunct="1"/>
                      <a:r>
                        <a:rPr lang="en-US" altLang="zh-CN" sz="1400" b="0" kern="1200" dirty="0">
                          <a:solidFill>
                            <a:schemeClr val="dk1"/>
                          </a:solidFill>
                          <a:latin typeface="微软雅黑" panose="020B0503020204020204" pitchFamily="34" charset="-122"/>
                          <a:ea typeface="微软雅黑" panose="020B0503020204020204" pitchFamily="34" charset="-122"/>
                          <a:cs typeface="+mn-cs"/>
                        </a:rPr>
                        <a:t>38</a:t>
                      </a:r>
                      <a:endParaRPr lang="en-US" altLang="zh-CN" sz="1400" b="0" kern="1200" dirty="0">
                        <a:solidFill>
                          <a:schemeClr val="dk1"/>
                        </a:solidFill>
                        <a:latin typeface="微软雅黑" panose="020B0503020204020204" pitchFamily="34" charset="-122"/>
                        <a:ea typeface="微软雅黑" panose="020B0503020204020204" pitchFamily="34" charset="-122"/>
                        <a:cs typeface="+mn-cs"/>
                      </a:endParaRPr>
                    </a:p>
                  </a:txBody>
                  <a:tcPr marL="91423" marR="91423" marT="45719" marB="45719"/>
                </a:tc>
                <a:tc>
                  <a:txBody>
                    <a:bodyPr/>
                    <a:lstStyle/>
                    <a:p>
                      <a:pPr marL="0" algn="ctr" defTabSz="914400" rtl="0" eaLnBrk="1" latinLnBrk="0" hangingPunct="1"/>
                      <a:endParaRPr lang="en-US" altLang="zh-CN" sz="1400" b="0" kern="1200" dirty="0">
                        <a:solidFill>
                          <a:schemeClr val="dk1"/>
                        </a:solidFill>
                        <a:latin typeface="微软雅黑" panose="020B0503020204020204" pitchFamily="34" charset="-122"/>
                        <a:ea typeface="微软雅黑" panose="020B0503020204020204" pitchFamily="34" charset="-122"/>
                        <a:cs typeface="+mn-cs"/>
                      </a:endParaRPr>
                    </a:p>
                  </a:txBody>
                  <a:tcPr marL="91423" marR="91423" marT="45719" marB="45719"/>
                </a:tc>
                <a:tc>
                  <a:txBody>
                    <a:bodyPr/>
                    <a:lstStyle/>
                    <a:p>
                      <a:pPr marL="0" algn="ctr" defTabSz="914400" rtl="0" eaLnBrk="1" latinLnBrk="0" hangingPunct="1"/>
                      <a:r>
                        <a:rPr lang="en-US" altLang="zh-CN" sz="1400" b="0" kern="1200" dirty="0">
                          <a:solidFill>
                            <a:schemeClr val="dk1"/>
                          </a:solidFill>
                          <a:latin typeface="微软雅黑" panose="020B0503020204020204" pitchFamily="34" charset="-122"/>
                          <a:ea typeface="微软雅黑" panose="020B0503020204020204" pitchFamily="34" charset="-122"/>
                          <a:cs typeface="+mn-cs"/>
                        </a:rPr>
                        <a:t>128</a:t>
                      </a:r>
                      <a:endParaRPr lang="en-US" altLang="zh-CN" sz="1400" b="0" kern="1200" dirty="0">
                        <a:solidFill>
                          <a:schemeClr val="dk1"/>
                        </a:solidFill>
                        <a:latin typeface="微软雅黑" panose="020B0503020204020204" pitchFamily="34" charset="-122"/>
                        <a:ea typeface="微软雅黑" panose="020B0503020204020204" pitchFamily="34" charset="-122"/>
                        <a:cs typeface="+mn-cs"/>
                      </a:endParaRPr>
                    </a:p>
                  </a:txBody>
                  <a:tcPr marL="91423" marR="91423" marT="45719" marB="45719"/>
                </a:tc>
                <a:tc>
                  <a:txBody>
                    <a:bodyPr/>
                    <a:lstStyle/>
                    <a:p>
                      <a:pPr algn="ctr"/>
                      <a:endParaRPr lang="zh-CN" altLang="en-US" sz="1400" b="0" dirty="0">
                        <a:latin typeface="微软雅黑" panose="020B0503020204020204" pitchFamily="34" charset="-122"/>
                        <a:ea typeface="微软雅黑" panose="020B0503020204020204" pitchFamily="34" charset="-122"/>
                      </a:endParaRPr>
                    </a:p>
                  </a:txBody>
                  <a:tcPr marL="91423" marR="91423" marT="45719" marB="45719"/>
                </a:tc>
                <a:tc>
                  <a:txBody>
                    <a:bodyPr/>
                    <a:lstStyle/>
                    <a:p>
                      <a:pPr algn="ctr"/>
                      <a:endParaRPr lang="zh-CN" altLang="en-US" sz="1400" dirty="0"/>
                    </a:p>
                  </a:txBody>
                  <a:tcPr marL="91423" marR="91423" marT="45719" marB="45719"/>
                </a:tc>
                <a:tc>
                  <a:txBody>
                    <a:bodyPr/>
                    <a:lstStyle/>
                    <a:p>
                      <a:pPr algn="ctr"/>
                      <a:endParaRPr lang="zh-CN" altLang="en-US" sz="1400" dirty="0"/>
                    </a:p>
                  </a:txBody>
                  <a:tcPr marL="91423" marR="91423" marT="45719" marB="45719"/>
                </a:tc>
                <a:tc>
                  <a:txBody>
                    <a:bodyPr/>
                    <a:lstStyle/>
                    <a:p>
                      <a:pPr algn="ctr"/>
                      <a:endParaRPr lang="zh-CN" altLang="en-US" sz="1400" dirty="0"/>
                    </a:p>
                  </a:txBody>
                  <a:tcPr marL="91423" marR="91423" marT="45719" marB="45719"/>
                </a:tc>
                <a:tc>
                  <a:txBody>
                    <a:bodyPr/>
                    <a:lstStyle/>
                    <a:p>
                      <a:pPr algn="ctr"/>
                      <a:endParaRPr lang="zh-CN" altLang="en-US" sz="1400" dirty="0"/>
                    </a:p>
                  </a:txBody>
                  <a:tcPr marL="91423" marR="91423" marT="45719" marB="45719"/>
                </a:tc>
              </a:tr>
              <a:tr h="516890">
                <a:tc>
                  <a:txBody>
                    <a:bodyPr/>
                    <a:lstStyle/>
                    <a:p>
                      <a:pPr algn="ctr">
                        <a:lnSpc>
                          <a:spcPct val="150000"/>
                        </a:lnSpc>
                      </a:pPr>
                      <a:r>
                        <a:rPr lang="zh-CN" altLang="en-US" sz="1400" b="0" dirty="0">
                          <a:solidFill>
                            <a:srgbClr val="C00000"/>
                          </a:solidFill>
                          <a:latin typeface="微软雅黑" panose="020B0503020204020204" pitchFamily="34" charset="-122"/>
                          <a:ea typeface="微软雅黑" panose="020B0503020204020204" pitchFamily="34" charset="-122"/>
                        </a:rPr>
                        <a:t>合计</a:t>
                      </a:r>
                      <a:endParaRPr lang="zh-CN" altLang="en-US" sz="1400" b="0" dirty="0">
                        <a:solidFill>
                          <a:srgbClr val="C00000"/>
                        </a:solidFill>
                        <a:latin typeface="微软雅黑" panose="020B0503020204020204" pitchFamily="34" charset="-122"/>
                        <a:ea typeface="微软雅黑" panose="020B0503020204020204" pitchFamily="34" charset="-122"/>
                      </a:endParaRPr>
                    </a:p>
                  </a:txBody>
                  <a:tcPr marL="91423" marR="91423" marT="45719" marB="45719"/>
                </a:tc>
                <a:tc gridSpan="9">
                  <a:txBody>
                    <a:bodyPr/>
                    <a:lstStyle/>
                    <a:p>
                      <a:pPr marL="0" algn="l" defTabSz="914400" rtl="0" eaLnBrk="1" latinLnBrk="0" hangingPunct="1">
                        <a:lnSpc>
                          <a:spcPct val="150000"/>
                        </a:lnSpc>
                      </a:pPr>
                      <a:r>
                        <a:rPr lang="zh-CN" altLang="en-US" sz="1400" dirty="0">
                          <a:solidFill>
                            <a:srgbClr val="C00000"/>
                          </a:solidFill>
                          <a:latin typeface="微软雅黑" panose="020B0503020204020204" pitchFamily="34" charset="-122"/>
                          <a:ea typeface="微软雅黑" panose="020B0503020204020204" pitchFamily="34" charset="-122"/>
                          <a:sym typeface="+mn-ea"/>
                        </a:rPr>
                        <a:t>城际快充</a:t>
                      </a:r>
                      <a:r>
                        <a:rPr lang="en-US" altLang="zh-CN" sz="1400" dirty="0">
                          <a:solidFill>
                            <a:srgbClr val="C00000"/>
                          </a:solidFill>
                          <a:latin typeface="微软雅黑" panose="020B0503020204020204" pitchFamily="34" charset="-122"/>
                          <a:ea typeface="微软雅黑" panose="020B0503020204020204" pitchFamily="34" charset="-122"/>
                          <a:sym typeface="+mn-ea"/>
                        </a:rPr>
                        <a:t>:</a:t>
                      </a:r>
                      <a:r>
                        <a:rPr lang="en-US" altLang="zh-CN" sz="1400" b="0" dirty="0">
                          <a:solidFill>
                            <a:srgbClr val="C00000"/>
                          </a:solidFill>
                          <a:latin typeface="微软雅黑" panose="020B0503020204020204" pitchFamily="34" charset="-122"/>
                          <a:ea typeface="微软雅黑" panose="020B0503020204020204" pitchFamily="34" charset="-122"/>
                        </a:rPr>
                        <a:t>271</a:t>
                      </a:r>
                      <a:r>
                        <a:rPr lang="zh-CN" altLang="en-US" sz="1400" dirty="0" smtClean="0">
                          <a:solidFill>
                            <a:srgbClr val="C00000"/>
                          </a:solidFill>
                          <a:latin typeface="微软雅黑" panose="020B0503020204020204" pitchFamily="34" charset="-122"/>
                          <a:ea typeface="微软雅黑" panose="020B0503020204020204" pitchFamily="34" charset="-122"/>
                          <a:sym typeface="+mn-ea"/>
                        </a:rPr>
                        <a:t>，</a:t>
                      </a:r>
                      <a:r>
                        <a:rPr lang="zh-CN" altLang="en-US" sz="1400" b="0" dirty="0">
                          <a:solidFill>
                            <a:srgbClr val="C00000"/>
                          </a:solidFill>
                          <a:latin typeface="微软雅黑" panose="020B0503020204020204" pitchFamily="34" charset="-122"/>
                          <a:ea typeface="微软雅黑" panose="020B0503020204020204" pitchFamily="34" charset="-122"/>
                        </a:rPr>
                        <a:t>分散充电桩</a:t>
                      </a:r>
                      <a:r>
                        <a:rPr lang="en-US" altLang="zh-CN" sz="1400" b="0" dirty="0">
                          <a:solidFill>
                            <a:srgbClr val="C00000"/>
                          </a:solidFill>
                          <a:latin typeface="微软雅黑" panose="020B0503020204020204" pitchFamily="34" charset="-122"/>
                          <a:ea typeface="微软雅黑" panose="020B0503020204020204" pitchFamily="34" charset="-122"/>
                        </a:rPr>
                        <a:t>:3984</a:t>
                      </a:r>
                      <a:r>
                        <a:rPr lang="zh-CN" altLang="en-US" sz="1400" dirty="0" smtClean="0">
                          <a:solidFill>
                            <a:srgbClr val="C00000"/>
                          </a:solidFill>
                          <a:latin typeface="微软雅黑" panose="020B0503020204020204" pitchFamily="34" charset="-122"/>
                          <a:ea typeface="微软雅黑" panose="020B0503020204020204" pitchFamily="34" charset="-122"/>
                          <a:sym typeface="+mn-ea"/>
                        </a:rPr>
                        <a:t>，</a:t>
                      </a:r>
                      <a:r>
                        <a:rPr lang="en-US" altLang="zh-CN" sz="1400" b="0" kern="1200" dirty="0" smtClean="0">
                          <a:solidFill>
                            <a:srgbClr val="C00000"/>
                          </a:solidFill>
                          <a:latin typeface="微软雅黑" panose="020B0503020204020204" pitchFamily="34" charset="-122"/>
                          <a:ea typeface="微软雅黑" panose="020B0503020204020204" pitchFamily="34" charset="-122"/>
                          <a:cs typeface="+mn-cs"/>
                        </a:rPr>
                        <a:t>城市公:865</a:t>
                      </a:r>
                      <a:r>
                        <a:rPr lang="zh-CN" altLang="en-US" sz="1400" b="0" kern="1200" dirty="0" smtClean="0">
                          <a:solidFill>
                            <a:srgbClr val="C00000"/>
                          </a:solidFill>
                          <a:latin typeface="微软雅黑" panose="020B0503020204020204" pitchFamily="34" charset="-122"/>
                          <a:ea typeface="微软雅黑" panose="020B0503020204020204" pitchFamily="34" charset="-122"/>
                          <a:cs typeface="+mn-cs"/>
                        </a:rPr>
                        <a:t>，公交</a:t>
                      </a:r>
                      <a:r>
                        <a:rPr lang="en-US" altLang="zh-CN" sz="1400" b="0" kern="1200" dirty="0" smtClean="0">
                          <a:solidFill>
                            <a:srgbClr val="C00000"/>
                          </a:solidFill>
                          <a:latin typeface="微软雅黑" panose="020B0503020204020204" pitchFamily="34" charset="-122"/>
                          <a:ea typeface="微软雅黑" panose="020B0503020204020204" pitchFamily="34" charset="-122"/>
                          <a:cs typeface="+mn-cs"/>
                        </a:rPr>
                        <a:t>:906</a:t>
                      </a:r>
                      <a:endParaRPr lang="en-US" altLang="zh-CN" sz="1400" b="0" kern="1200" dirty="0" smtClean="0">
                        <a:solidFill>
                          <a:srgbClr val="C00000"/>
                        </a:solidFill>
                        <a:latin typeface="微软雅黑" panose="020B0503020204020204" pitchFamily="34" charset="-122"/>
                        <a:ea typeface="微软雅黑" panose="020B0503020204020204" pitchFamily="34" charset="-122"/>
                        <a:cs typeface="+mn-cs"/>
                      </a:endParaRPr>
                    </a:p>
                  </a:txBody>
                  <a:tcPr marL="91423" marR="91423" marT="45719" marB="45719"/>
                </a:tc>
                <a:tc hMerge="1">
                  <a:tcPr/>
                </a:tc>
                <a:tc hMerge="1">
                  <a:tcPr marL="91423" marR="91423" marT="45719" marB="45719"/>
                </a:tc>
                <a:tc hMerge="1">
                  <a:tcPr marL="91423" marR="91423" marT="45719" marB="45719"/>
                </a:tc>
                <a:tc hMerge="1">
                  <a:tcPr/>
                </a:tc>
                <a:tc hMerge="1">
                  <a:tcPr marL="91423" marR="91423" marT="45719" marB="45719"/>
                </a:tc>
                <a:tc hMerge="1">
                  <a:tcPr marL="91423" marR="91423" marT="45719" marB="45719"/>
                </a:tc>
                <a:tc hMerge="1">
                  <a:tcPr marL="91435" marR="91435" marT="45724" marB="45724"/>
                </a:tc>
                <a:tc hMerge="1">
                  <a:tcPr/>
                </a:tc>
              </a:tr>
            </a:tbl>
          </a:graphicData>
        </a:graphic>
      </p:graphicFrame>
      <p:graphicFrame>
        <p:nvGraphicFramePr>
          <p:cNvPr id="15" name="图表 14"/>
          <p:cNvGraphicFramePr/>
          <p:nvPr/>
        </p:nvGraphicFramePr>
        <p:xfrm>
          <a:off x="6999977" y="4230606"/>
          <a:ext cx="2447924" cy="2100269"/>
        </p:xfrm>
        <a:graphic>
          <a:graphicData uri="http://schemas.openxmlformats.org/drawingml/2006/chart">
            <c:chart xmlns:c="http://schemas.openxmlformats.org/drawingml/2006/chart" xmlns:r="http://schemas.openxmlformats.org/officeDocument/2006/relationships" r:id="rId1"/>
          </a:graphicData>
        </a:graphic>
      </p:graphicFrame>
      <p:sp>
        <p:nvSpPr>
          <p:cNvPr id="44179" name="TextBox 19"/>
          <p:cNvSpPr txBox="1"/>
          <p:nvPr/>
        </p:nvSpPr>
        <p:spPr>
          <a:xfrm>
            <a:off x="7143115" y="2105660"/>
            <a:ext cx="3027680" cy="306705"/>
          </a:xfrm>
          <a:prstGeom prst="rect">
            <a:avLst/>
          </a:prstGeom>
          <a:noFill/>
          <a:ln w="9525">
            <a:noFill/>
          </a:ln>
        </p:spPr>
        <p:txBody>
          <a:bodyPr wrap="none" anchor="t">
            <a:spAutoFit/>
          </a:bodyPr>
          <a:lstStyle/>
          <a:p>
            <a:pPr eaLnBrk="0" hangingPunct="0"/>
            <a:r>
              <a:rPr lang="zh-CN" altLang="en-US" sz="1400" dirty="0">
                <a:solidFill>
                  <a:srgbClr val="000000"/>
                </a:solidFill>
                <a:latin typeface="Arial" panose="020B0604020202020204" pitchFamily="34" charset="0"/>
                <a:ea typeface="微软雅黑" panose="020B0503020204020204" pitchFamily="34" charset="-122"/>
              </a:rPr>
              <a:t>广东电网公司充电设施建设热点分布</a:t>
            </a:r>
            <a:endParaRPr lang="zh-CN" altLang="en-US" sz="1400" dirty="0">
              <a:solidFill>
                <a:srgbClr val="000000"/>
              </a:solidFill>
              <a:latin typeface="Arial" panose="020B0604020202020204" pitchFamily="34" charset="0"/>
              <a:ea typeface="微软雅黑" panose="020B0503020204020204" pitchFamily="34" charset="-122"/>
            </a:endParaRPr>
          </a:p>
        </p:txBody>
      </p:sp>
      <p:pic>
        <p:nvPicPr>
          <p:cNvPr id="44181" name="Picture 177"/>
          <p:cNvPicPr>
            <a:picLocks noChangeAspect="1"/>
          </p:cNvPicPr>
          <p:nvPr/>
        </p:nvPicPr>
        <p:blipFill>
          <a:blip r:embed="rId4"/>
          <a:stretch>
            <a:fillRect/>
          </a:stretch>
        </p:blipFill>
        <p:spPr>
          <a:xfrm>
            <a:off x="7143115" y="2381250"/>
            <a:ext cx="2700655" cy="2131060"/>
          </a:xfrm>
          <a:prstGeom prst="rect">
            <a:avLst/>
          </a:prstGeom>
          <a:noFill/>
          <a:ln w="9525">
            <a:noFill/>
          </a:ln>
        </p:spPr>
      </p:pic>
      <p:sp>
        <p:nvSpPr>
          <p:cNvPr id="14" name="TextBox 19"/>
          <p:cNvSpPr txBox="1">
            <a:spLocks noChangeArrowheads="1"/>
          </p:cNvSpPr>
          <p:nvPr/>
        </p:nvSpPr>
        <p:spPr bwMode="auto">
          <a:xfrm>
            <a:off x="9996170" y="2503170"/>
            <a:ext cx="1490345" cy="860425"/>
          </a:xfrm>
          <a:prstGeom prst="rect">
            <a:avLst/>
          </a:prstGeom>
          <a:noFill/>
          <a:ln w="9525">
            <a:solidFill>
              <a:srgbClr val="000000"/>
            </a:solidFill>
            <a:miter lim="800000"/>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400" b="0" i="0" u="none" strike="noStrike" kern="1200" cap="none" spc="0" normalizeH="0" baseline="0" noProof="0" dirty="0">
                <a:ln>
                  <a:solidFill>
                    <a:srgbClr val="0070C0"/>
                  </a:solidFill>
                </a:ln>
                <a:solidFill>
                  <a:srgbClr val="000000"/>
                </a:solidFill>
                <a:effectLst/>
                <a:uLnTx/>
                <a:uFillTx/>
                <a:latin typeface="微软雅黑" panose="020B0503020204020204" pitchFamily="34" charset="-122"/>
                <a:ea typeface="微软雅黑" panose="020B0503020204020204" pitchFamily="34" charset="-122"/>
                <a:cs typeface="+mn-cs"/>
              </a:rPr>
              <a:t>珠三角优先布局</a:t>
            </a:r>
            <a:endParaRPr kumimoji="0" lang="zh-CN" altLang="en-US" sz="1200" b="0" i="0" u="none" strike="noStrike" kern="1200" cap="none" spc="0" normalizeH="0" baseline="0" noProof="0" dirty="0">
              <a:ln>
                <a:solidFill>
                  <a:srgbClr val="0070C0"/>
                </a:solid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20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佛山、珠海、肇庆、惠州、中山、东莞</a:t>
            </a:r>
            <a:endParaRPr kumimoji="0" lang="zh-CN" altLang="en-US" sz="120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endParaRPr>
          </a:p>
        </p:txBody>
      </p:sp>
      <p:grpSp>
        <p:nvGrpSpPr>
          <p:cNvPr id="3" name="Group 14"/>
          <p:cNvGrpSpPr/>
          <p:nvPr/>
        </p:nvGrpSpPr>
        <p:grpSpPr>
          <a:xfrm>
            <a:off x="252413" y="103188"/>
            <a:ext cx="3582987" cy="585787"/>
            <a:chOff x="0" y="0"/>
            <a:chExt cx="5836421" cy="953595"/>
          </a:xfrm>
        </p:grpSpPr>
        <p:grpSp>
          <p:nvGrpSpPr>
            <p:cNvPr id="5" name="Group 15"/>
            <p:cNvGrpSpPr/>
            <p:nvPr/>
          </p:nvGrpSpPr>
          <p:grpSpPr>
            <a:xfrm>
              <a:off x="0" y="0"/>
              <a:ext cx="5836421" cy="953595"/>
              <a:chOff x="0" y="0"/>
              <a:chExt cx="15662517" cy="2559050"/>
            </a:xfrm>
          </p:grpSpPr>
          <p:sp>
            <p:nvSpPr>
              <p:cNvPr id="2"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4269871"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充电设施运营统计</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 name="Group 2"/>
          <p:cNvGrpSpPr/>
          <p:nvPr/>
        </p:nvGrpSpPr>
        <p:grpSpPr>
          <a:xfrm>
            <a:off x="494030" y="944246"/>
            <a:ext cx="11354435" cy="1005840"/>
            <a:chOff x="0" y="34299"/>
            <a:chExt cx="5212400" cy="1006060"/>
          </a:xfrm>
        </p:grpSpPr>
        <p:sp>
          <p:nvSpPr>
            <p:cNvPr id="9" name="矩形 8"/>
            <p:cNvSpPr/>
            <p:nvPr/>
          </p:nvSpPr>
          <p:spPr>
            <a:xfrm>
              <a:off x="0" y="34299"/>
              <a:ext cx="5212400" cy="1006060"/>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48906"/>
              <a:ext cx="5082972" cy="922222"/>
            </a:xfrm>
            <a:prstGeom prst="rect">
              <a:avLst/>
            </a:prstGeom>
            <a:noFill/>
            <a:ln w="9525">
              <a:noFill/>
            </a:ln>
          </p:spPr>
          <p:txBody>
            <a:bodyPr wrap="square" anchor="t">
              <a:spAutoFit/>
            </a:bodyPr>
            <a:p>
              <a:pPr indent="457200" algn="just" defTabSz="914400" eaLnBrk="0" hangingPunct="0">
                <a:lnSpc>
                  <a:spcPct val="15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2016年起广东省在城际高速公路、公交充电站、公共服务、分散充电桩领域布局，截止</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mn-ea"/>
                </a:rPr>
                <a:t>2019</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月累计建成集中式充电站</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676</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，分散充电点</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661</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个（交流桩</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2126</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个，直流机</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3906</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个，共</a:t>
              </a:r>
              <a:r>
                <a:rPr lang="zh-CN" altLang="en-US" sz="1800" b="1" dirty="0">
                  <a:solidFill>
                    <a:srgbClr val="EA5404"/>
                  </a:solidFill>
                  <a:latin typeface="微软雅黑" panose="020B0503020204020204" pitchFamily="34" charset="-122"/>
                  <a:ea typeface="微软雅黑" panose="020B0503020204020204" pitchFamily="34" charset="-122"/>
                  <a:sym typeface="+mn-ea"/>
                </a:rPr>
                <a:t>6032</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个）</a:t>
              </a:r>
              <a:endParaRPr lang="zh-CN" altLang="en-US" sz="1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17" name="图表 16"/>
          <p:cNvGraphicFramePr/>
          <p:nvPr/>
        </p:nvGraphicFramePr>
        <p:xfrm>
          <a:off x="6728460" y="4655820"/>
          <a:ext cx="2557780" cy="19570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图表 17"/>
          <p:cNvGraphicFramePr/>
          <p:nvPr/>
        </p:nvGraphicFramePr>
        <p:xfrm>
          <a:off x="9386570" y="4655820"/>
          <a:ext cx="2709545" cy="195707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9"/>
          <p:cNvSpPr txBox="1">
            <a:spLocks noChangeArrowheads="1"/>
          </p:cNvSpPr>
          <p:nvPr/>
        </p:nvSpPr>
        <p:spPr bwMode="auto">
          <a:xfrm>
            <a:off x="9996170" y="3579495"/>
            <a:ext cx="1490345" cy="645160"/>
          </a:xfrm>
          <a:prstGeom prst="rect">
            <a:avLst/>
          </a:prstGeom>
          <a:noFill/>
          <a:ln w="9525">
            <a:solidFill>
              <a:srgbClr val="000000"/>
            </a:solidFill>
            <a:miter lim="800000"/>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200" i="0" u="none" strike="noStrike" kern="1200" cap="none" spc="0" normalizeH="0" baseline="0" noProof="0" dirty="0">
                <a:ln>
                  <a:solidFill>
                    <a:srgbClr val="0070C0"/>
                  </a:solidFill>
                </a:ln>
                <a:solidFill>
                  <a:srgbClr val="000000"/>
                </a:solidFill>
                <a:effectLst/>
                <a:uLnTx/>
                <a:uFillTx/>
                <a:latin typeface="微软雅黑" panose="020B0503020204020204" pitchFamily="34" charset="-122"/>
                <a:ea typeface="微软雅黑" panose="020B0503020204020204" pitchFamily="34" charset="-122"/>
                <a:cs typeface="+mn-cs"/>
              </a:rPr>
              <a:t>高速公路充电桩以京港澳及沈海高速为主</a:t>
            </a:r>
            <a:endParaRPr kumimoji="0" lang="zh-CN" altLang="en-US" sz="1200" i="0" u="none" strike="noStrike" kern="1200" cap="none" spc="0" normalizeH="0" baseline="0" noProof="0" dirty="0">
              <a:ln>
                <a:solidFill>
                  <a:srgbClr val="0070C0"/>
                </a:solid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advTm="280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Group 2"/>
          <p:cNvGrpSpPr/>
          <p:nvPr/>
        </p:nvGrpSpPr>
        <p:grpSpPr>
          <a:xfrm>
            <a:off x="494030" y="879476"/>
            <a:ext cx="11354435" cy="922020"/>
            <a:chOff x="0" y="-46821"/>
            <a:chExt cx="5212400" cy="1154782"/>
          </a:xfrm>
        </p:grpSpPr>
        <p:sp>
          <p:nvSpPr>
            <p:cNvPr id="9" name="矩形 8"/>
            <p:cNvSpPr/>
            <p:nvPr/>
          </p:nvSpPr>
          <p:spPr>
            <a:xfrm>
              <a:off x="0" y="34299"/>
              <a:ext cx="5212400" cy="1006060"/>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41" y="-46821"/>
              <a:ext cx="5082972" cy="1154782"/>
            </a:xfrm>
            <a:prstGeom prst="rect">
              <a:avLst/>
            </a:prstGeom>
            <a:noFill/>
            <a:ln w="9525">
              <a:noFill/>
            </a:ln>
          </p:spPr>
          <p:txBody>
            <a:bodyPr wrap="square" anchor="t">
              <a:spAutoFit/>
            </a:bodyPr>
            <a:p>
              <a:pPr indent="457200" algn="just" defTabSz="914400" eaLnBrk="0" hangingPunct="0">
                <a:lnSpc>
                  <a:spcPct val="150000"/>
                </a:lnSpc>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2016年起至今已经累计充电</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380万</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次、充电</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8800万</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度，累计收费：</a:t>
              </a:r>
              <a:r>
                <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8600万</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rPr>
                <a:t>元，电动汽车充电需求集中于珠三角区域</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6" name="图表 5"/>
          <p:cNvGraphicFramePr/>
          <p:nvPr/>
        </p:nvGraphicFramePr>
        <p:xfrm>
          <a:off x="363220" y="1971040"/>
          <a:ext cx="5469255" cy="452945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图表 12"/>
          <p:cNvGraphicFramePr/>
          <p:nvPr/>
        </p:nvGraphicFramePr>
        <p:xfrm>
          <a:off x="6061710" y="1971040"/>
          <a:ext cx="5786755" cy="4529455"/>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4"/>
          <p:cNvGrpSpPr/>
          <p:nvPr/>
        </p:nvGrpSpPr>
        <p:grpSpPr>
          <a:xfrm>
            <a:off x="252413" y="93663"/>
            <a:ext cx="3582987" cy="585787"/>
            <a:chOff x="0" y="0"/>
            <a:chExt cx="5836421" cy="953595"/>
          </a:xfrm>
        </p:grpSpPr>
        <p:grpSp>
          <p:nvGrpSpPr>
            <p:cNvPr id="15" name="Group 15"/>
            <p:cNvGrpSpPr/>
            <p:nvPr/>
          </p:nvGrpSpPr>
          <p:grpSpPr>
            <a:xfrm>
              <a:off x="0" y="0"/>
              <a:ext cx="5836421" cy="953595"/>
              <a:chOff x="0" y="0"/>
              <a:chExt cx="15662517" cy="2559050"/>
            </a:xfrm>
          </p:grpSpPr>
          <p:sp>
            <p:nvSpPr>
              <p:cNvPr id="1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18" name="Group 17"/>
              <p:cNvGrpSpPr/>
              <p:nvPr/>
            </p:nvGrpSpPr>
            <p:grpSpPr>
              <a:xfrm>
                <a:off x="0" y="0"/>
                <a:ext cx="2607334" cy="2559050"/>
                <a:chOff x="0" y="0"/>
                <a:chExt cx="3429000" cy="3365500"/>
              </a:xfrm>
            </p:grpSpPr>
            <p:sp>
              <p:nvSpPr>
                <p:cNvPr id="1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系统运营分析</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充电运营趋势</a:t>
              </a:r>
              <a:endPar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6" name="图表 5"/>
          <p:cNvGraphicFramePr/>
          <p:nvPr/>
        </p:nvGraphicFramePr>
        <p:xfrm>
          <a:off x="278765" y="2005330"/>
          <a:ext cx="5781675" cy="467550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6236335" y="2005330"/>
          <a:ext cx="5612765" cy="4688205"/>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2"/>
          <p:cNvGrpSpPr/>
          <p:nvPr/>
        </p:nvGrpSpPr>
        <p:grpSpPr>
          <a:xfrm>
            <a:off x="494030" y="944245"/>
            <a:ext cx="11354435" cy="945515"/>
            <a:chOff x="0" y="34299"/>
            <a:chExt cx="5212400" cy="1184208"/>
          </a:xfrm>
        </p:grpSpPr>
        <p:sp>
          <p:nvSpPr>
            <p:cNvPr id="14" name="矩形 13"/>
            <p:cNvSpPr/>
            <p:nvPr/>
          </p:nvSpPr>
          <p:spPr>
            <a:xfrm>
              <a:off x="0" y="34299"/>
              <a:ext cx="5212400" cy="1184208"/>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128436"/>
              <a:ext cx="5082972" cy="1039463"/>
            </a:xfrm>
            <a:prstGeom prst="rect">
              <a:avLst/>
            </a:prstGeom>
            <a:noFill/>
            <a:ln w="9525">
              <a:noFill/>
            </a:ln>
          </p:spPr>
          <p:txBody>
            <a:bodyPr wrap="square" anchor="t">
              <a:spAutoFit/>
            </a:bodyPr>
            <a:p>
              <a:pPr indent="457200" algn="just" defTabSz="914400" eaLnBrk="0" hangingPunct="0">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2017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年以来随着广东电网充电设施不断加快，充电次数、充电电量、充电费用</a:t>
              </a:r>
              <a:r>
                <a:rPr lang="zh-CN" altLang="en-US"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逐月快速增加</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，包括公交充电和电动汽车用户充电都存在快速增长趋势，说明随着电动汽车推广，用户存在很大的充电需求。</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7" name="线形标注 1 16"/>
          <p:cNvSpPr/>
          <p:nvPr/>
        </p:nvSpPr>
        <p:spPr>
          <a:xfrm flipH="1">
            <a:off x="9551035" y="2736850"/>
            <a:ext cx="951865" cy="533400"/>
          </a:xfrm>
          <a:prstGeom prst="borderCallout1">
            <a:avLst>
              <a:gd name="adj1" fmla="val 18750"/>
              <a:gd name="adj2" fmla="val -8333"/>
              <a:gd name="adj3" fmla="val 15357"/>
              <a:gd name="adj4" fmla="val -103869"/>
            </a:avLst>
          </a:prstGeom>
          <a:solidFill>
            <a:schemeClr val="bg1">
              <a:lumMod val="95000"/>
            </a:schemeClr>
          </a:solidFill>
          <a:ln>
            <a:solidFill>
              <a:schemeClr val="tx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1200">
                <a:solidFill>
                  <a:schemeClr val="tx1">
                    <a:lumMod val="95000"/>
                    <a:lumOff val="5000"/>
                  </a:schemeClr>
                </a:solidFill>
              </a:rPr>
              <a:t>春节返乡需求旺盛</a:t>
            </a:r>
            <a:endParaRPr lang="zh-CN" altLang="en-US" sz="1200">
              <a:solidFill>
                <a:schemeClr val="tx1">
                  <a:lumMod val="95000"/>
                  <a:lumOff val="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ABB8F404-4D68-4CF1-A1D1-4545FFCFAAD6}" type="slidenum">
              <a:rPr lang="zh-CN" altLang="en-US" smtClean="0"/>
            </a:fld>
            <a:endParaRPr lang="zh-CN" altLang="en-US"/>
          </a:p>
        </p:txBody>
      </p:sp>
      <p:sp>
        <p:nvSpPr>
          <p:cNvPr id="5" name="矩形 6"/>
          <p:cNvSpPr>
            <a:spLocks noChangeArrowheads="1"/>
          </p:cNvSpPr>
          <p:nvPr/>
        </p:nvSpPr>
        <p:spPr bwMode="auto">
          <a:xfrm>
            <a:off x="0" y="5602778"/>
            <a:ext cx="12192000" cy="1260000"/>
          </a:xfrm>
          <a:prstGeom prst="rect">
            <a:avLst/>
          </a:prstGeom>
          <a:solidFill>
            <a:schemeClr val="accent1">
              <a:lumMod val="75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6" name="矩形 5"/>
          <p:cNvSpPr/>
          <p:nvPr/>
        </p:nvSpPr>
        <p:spPr>
          <a:xfrm>
            <a:off x="963688" y="2328095"/>
            <a:ext cx="3102258" cy="1699228"/>
          </a:xfrm>
          <a:prstGeom prst="rect">
            <a:avLst/>
          </a:prstGeom>
        </p:spPr>
        <p:txBody>
          <a:bodyPr wrap="none" anchor="ctr">
            <a:noAutofit/>
          </a:bodyPr>
          <a:lstStyle/>
          <a:p>
            <a:pPr>
              <a:lnSpc>
                <a:spcPct val="150000"/>
              </a:lnSpc>
            </a:pPr>
            <a:r>
              <a:rPr lang="zh-CN" altLang="en-US" sz="3200" b="1" dirty="0" smtClean="0">
                <a:solidFill>
                  <a:srgbClr val="0070C0"/>
                </a:solidFill>
                <a:latin typeface="微软雅黑" panose="020B0503020204020204" pitchFamily="34" charset="-122"/>
                <a:ea typeface="微软雅黑" panose="020B0503020204020204" pitchFamily="34" charset="-122"/>
              </a:rPr>
              <a:t>主要内容</a:t>
            </a:r>
            <a:endParaRPr lang="en-US" altLang="zh-CN" sz="3200" b="1" dirty="0">
              <a:solidFill>
                <a:srgbClr val="0070C0"/>
              </a:solidFill>
              <a:latin typeface="微软雅黑" panose="020B0503020204020204" pitchFamily="34" charset="-122"/>
              <a:ea typeface="微软雅黑" panose="020B0503020204020204" pitchFamily="34" charset="-122"/>
            </a:endParaRPr>
          </a:p>
          <a:p>
            <a:pPr lvl="1">
              <a:lnSpc>
                <a:spcPct val="150000"/>
              </a:lnSpc>
            </a:pPr>
            <a:r>
              <a:rPr lang="en-US" altLang="zh-CN" sz="3200" b="1" dirty="0" smtClean="0">
                <a:solidFill>
                  <a:srgbClr val="0070C0"/>
                </a:solidFill>
                <a:latin typeface="微软雅黑" panose="020B0503020204020204" pitchFamily="34" charset="-122"/>
                <a:ea typeface="微软雅黑" panose="020B0503020204020204" pitchFamily="34" charset="-122"/>
              </a:rPr>
              <a:t>CONTENTS</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153523" y="1132203"/>
            <a:ext cx="5760001" cy="720000"/>
            <a:chOff x="5451905" y="1127552"/>
            <a:chExt cx="5760001" cy="524783"/>
          </a:xfrm>
        </p:grpSpPr>
        <p:sp>
          <p:nvSpPr>
            <p:cNvPr id="32" name="矩形​​ 9"/>
            <p:cNvSpPr>
              <a:spLocks noChangeArrowheads="1"/>
            </p:cNvSpPr>
            <p:nvPr/>
          </p:nvSpPr>
          <p:spPr bwMode="auto">
            <a:xfrm>
              <a:off x="5451905" y="1127552"/>
              <a:ext cx="5760000" cy="524783"/>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3" name="TextBox 2047"/>
            <p:cNvSpPr txBox="1"/>
            <p:nvPr/>
          </p:nvSpPr>
          <p:spPr>
            <a:xfrm>
              <a:off x="6573214" y="1209229"/>
              <a:ext cx="4638692" cy="367487"/>
            </a:xfrm>
            <a:prstGeom prst="rect">
              <a:avLst/>
            </a:prstGeom>
            <a:noFill/>
          </p:spPr>
          <p:txBody>
            <a:bodyPr wrap="square" lIns="74038" tIns="37019" rIns="74038" bIns="37019" rtlCol="0" anchor="ctr">
              <a:spAutoFit/>
            </a:bodyPr>
            <a:lstStyle/>
            <a:p>
              <a:pPr algn="ctr">
                <a:buClrTx/>
                <a:buSzTx/>
              </a:pPr>
              <a:r>
                <a:rPr lang="zh-CN" altLang="en-US" sz="2800" b="1" dirty="0">
                  <a:solidFill>
                    <a:srgbClr val="C00000"/>
                  </a:solidFill>
                  <a:latin typeface="Arial" panose="020B0604020202020204" pitchFamily="34" charset="0"/>
                  <a:ea typeface="微软雅黑" panose="020B0503020204020204" pitchFamily="34" charset="-122"/>
                  <a:sym typeface="+mn-ea"/>
                </a:rPr>
                <a:t>简 介</a:t>
              </a:r>
              <a:endParaRPr lang="zh-CN" altLang="en-US" sz="2800" b="1" dirty="0">
                <a:solidFill>
                  <a:srgbClr val="C00000"/>
                </a:solidFill>
                <a:latin typeface="Arial" panose="020B0604020202020204" pitchFamily="34" charset="0"/>
                <a:ea typeface="微软雅黑" panose="020B0503020204020204" pitchFamily="34" charset="-122"/>
                <a:sym typeface="+mn-ea"/>
              </a:endParaRPr>
            </a:p>
          </p:txBody>
        </p:sp>
        <p:sp>
          <p:nvSpPr>
            <p:cNvPr id="34" name="圆角矩形 2054"/>
            <p:cNvSpPr/>
            <p:nvPr/>
          </p:nvSpPr>
          <p:spPr>
            <a:xfrm>
              <a:off x="5534872" y="1194826"/>
              <a:ext cx="980262" cy="407422"/>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2"/>
          <p:cNvGrpSpPr/>
          <p:nvPr/>
        </p:nvGrpSpPr>
        <p:grpSpPr>
          <a:xfrm>
            <a:off x="4153523" y="4218848"/>
            <a:ext cx="5760000" cy="719455"/>
            <a:chOff x="3815242" y="1792947"/>
            <a:chExt cx="4378380" cy="521631"/>
          </a:xfrm>
        </p:grpSpPr>
        <p:sp>
          <p:nvSpPr>
            <p:cNvPr id="29"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0" name="TextBox 103"/>
            <p:cNvSpPr txBox="1"/>
            <p:nvPr/>
          </p:nvSpPr>
          <p:spPr>
            <a:xfrm>
              <a:off x="4623441" y="1874133"/>
              <a:ext cx="3570181" cy="365279"/>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充电设施现场检测</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31"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153523" y="2161448"/>
            <a:ext cx="5760000" cy="719455"/>
            <a:chOff x="5451896" y="1665525"/>
            <a:chExt cx="5760000" cy="720000"/>
          </a:xfrm>
        </p:grpSpPr>
        <p:sp>
          <p:nvSpPr>
            <p:cNvPr id="10" name="矩形​​ 9"/>
            <p:cNvSpPr>
              <a:spLocks noChangeArrowheads="1"/>
            </p:cNvSpPr>
            <p:nvPr/>
          </p:nvSpPr>
          <p:spPr bwMode="auto">
            <a:xfrm>
              <a:off x="5451896" y="1665525"/>
              <a:ext cx="5760000" cy="720000"/>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11" name="圆角矩形 135"/>
            <p:cNvSpPr/>
            <p:nvPr/>
          </p:nvSpPr>
          <p:spPr>
            <a:xfrm>
              <a:off x="5534864" y="1775272"/>
              <a:ext cx="980261" cy="539694"/>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TextBox 103"/>
            <p:cNvSpPr txBox="1"/>
            <p:nvPr/>
          </p:nvSpPr>
          <p:spPr>
            <a:xfrm>
              <a:off x="6573213" y="1788872"/>
              <a:ext cx="4638681" cy="504190"/>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mn-ea"/>
                </a:rPr>
                <a:t>“粤易充”平台简介</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grpSp>
      <p:cxnSp>
        <p:nvCxnSpPr>
          <p:cNvPr id="40" name="直接连接符 39"/>
          <p:cNvCxnSpPr>
            <a:stCxn id="6" idx="1"/>
            <a:endCxn id="6" idx="3"/>
          </p:cNvCxnSpPr>
          <p:nvPr/>
        </p:nvCxnSpPr>
        <p:spPr bwMode="auto">
          <a:xfrm>
            <a:off x="963688" y="3177709"/>
            <a:ext cx="3101975" cy="0"/>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组合 2"/>
          <p:cNvGrpSpPr/>
          <p:nvPr/>
        </p:nvGrpSpPr>
        <p:grpSpPr>
          <a:xfrm>
            <a:off x="4153523" y="3190148"/>
            <a:ext cx="5760000" cy="719455"/>
            <a:chOff x="3815242" y="1792947"/>
            <a:chExt cx="4378380" cy="521631"/>
          </a:xfrm>
        </p:grpSpPr>
        <p:sp>
          <p:nvSpPr>
            <p:cNvPr id="4"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7" name="TextBox 103"/>
            <p:cNvSpPr txBox="1"/>
            <p:nvPr/>
          </p:nvSpPr>
          <p:spPr>
            <a:xfrm>
              <a:off x="4623441" y="1873994"/>
              <a:ext cx="3570181" cy="365556"/>
            </a:xfrm>
            <a:prstGeom prst="rect">
              <a:avLst/>
            </a:prstGeom>
            <a:noFill/>
          </p:spPr>
          <p:txBody>
            <a:bodyPr wrap="square" lIns="74038" tIns="37019" rIns="74038" bIns="37019" rtlCol="0" anchor="ctr">
              <a:spAutoFit/>
            </a:bodyPr>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运维数据分析</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8"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p>
              <a:pPr algn="ctr"/>
              <a:r>
                <a:rPr lang="en-US" altLang="zh-CN" sz="2800" b="1" dirty="0" smtClean="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充电行为分析</a:t>
              </a:r>
              <a:endPar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 name="图表 2"/>
          <p:cNvGraphicFramePr/>
          <p:nvPr/>
        </p:nvGraphicFramePr>
        <p:xfrm>
          <a:off x="528320" y="2092325"/>
          <a:ext cx="11238230" cy="4475480"/>
        </p:xfrm>
        <a:graphic>
          <a:graphicData uri="http://schemas.openxmlformats.org/drawingml/2006/chart">
            <c:chart xmlns:c="http://schemas.openxmlformats.org/drawingml/2006/chart" xmlns:r="http://schemas.openxmlformats.org/officeDocument/2006/relationships" r:id="rId1"/>
          </a:graphicData>
        </a:graphic>
      </p:graphicFrame>
      <p:grpSp>
        <p:nvGrpSpPr>
          <p:cNvPr id="6" name="Group 2"/>
          <p:cNvGrpSpPr/>
          <p:nvPr/>
        </p:nvGrpSpPr>
        <p:grpSpPr>
          <a:xfrm>
            <a:off x="494030" y="944245"/>
            <a:ext cx="11354435" cy="945515"/>
            <a:chOff x="0" y="34299"/>
            <a:chExt cx="5212400" cy="1184208"/>
          </a:xfrm>
        </p:grpSpPr>
        <p:sp>
          <p:nvSpPr>
            <p:cNvPr id="9" name="矩形 8"/>
            <p:cNvSpPr/>
            <p:nvPr/>
          </p:nvSpPr>
          <p:spPr>
            <a:xfrm>
              <a:off x="0" y="34299"/>
              <a:ext cx="5212400" cy="1184208"/>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128436"/>
              <a:ext cx="5082972" cy="1039463"/>
            </a:xfrm>
            <a:prstGeom prst="rect">
              <a:avLst/>
            </a:prstGeom>
            <a:noFill/>
            <a:ln w="9525">
              <a:noFill/>
            </a:ln>
          </p:spPr>
          <p:txBody>
            <a:bodyPr wrap="square" anchor="t">
              <a:spAutoFit/>
            </a:bodyPr>
            <a:p>
              <a:pPr indent="457200" algn="just" defTabSz="914400" eaLnBrk="0" hangingPunct="0">
                <a:lnSpc>
                  <a:spcPct val="15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分析交直流充电桩全天不同时段的充电行为，判断直流桩比交流桩更加具备</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高峰和低谷</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趋势，交流充电桩使用度低于直流充电桩、交流充电桩使用行为比较平滑，直流桩由于充电速度快更加受到用户欢迎。</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2780381"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设备在线率</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Group 2"/>
          <p:cNvGrpSpPr/>
          <p:nvPr/>
        </p:nvGrpSpPr>
        <p:grpSpPr>
          <a:xfrm>
            <a:off x="494030" y="944245"/>
            <a:ext cx="11354435" cy="841608"/>
            <a:chOff x="0" y="34299"/>
            <a:chExt cx="5212400" cy="1054070"/>
          </a:xfrm>
        </p:grpSpPr>
        <p:sp>
          <p:nvSpPr>
            <p:cNvPr id="9" name="矩形 8"/>
            <p:cNvSpPr/>
            <p:nvPr/>
          </p:nvSpPr>
          <p:spPr>
            <a:xfrm>
              <a:off x="0" y="34299"/>
              <a:ext cx="5212400" cy="1006060"/>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48906"/>
              <a:ext cx="5082972" cy="1039463"/>
            </a:xfrm>
            <a:prstGeom prst="rect">
              <a:avLst/>
            </a:prstGeom>
            <a:noFill/>
            <a:ln w="9525">
              <a:noFill/>
            </a:ln>
          </p:spPr>
          <p:txBody>
            <a:bodyPr wrap="square" anchor="t">
              <a:spAutoFit/>
            </a:bodyPr>
            <a:p>
              <a:pPr indent="457200" algn="just" defTabSz="914400" eaLnBrk="0" hangingPunct="0">
                <a:lnSpc>
                  <a:spcPct val="15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目前省内</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个地市都有运维单位对充电设施提供本地化运维服务，处理设施故障，处理客户投诉，设备</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在线率较高，设备故障率较低</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，作为运维单位考核指标之一</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6" name="图表 5"/>
          <p:cNvGraphicFramePr/>
          <p:nvPr/>
        </p:nvGraphicFramePr>
        <p:xfrm>
          <a:off x="494030" y="2006600"/>
          <a:ext cx="5363845" cy="463296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13"/>
          <p:cNvGraphicFramePr/>
          <p:nvPr/>
        </p:nvGraphicFramePr>
        <p:xfrm>
          <a:off x="6047740" y="2092960"/>
          <a:ext cx="5733415" cy="44323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773375"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设备利用率分析</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Group 2"/>
          <p:cNvGrpSpPr/>
          <p:nvPr/>
        </p:nvGrpSpPr>
        <p:grpSpPr>
          <a:xfrm>
            <a:off x="494030" y="944245"/>
            <a:ext cx="11354435" cy="803275"/>
            <a:chOff x="0" y="34299"/>
            <a:chExt cx="5212400" cy="1006060"/>
          </a:xfrm>
        </p:grpSpPr>
        <p:sp>
          <p:nvSpPr>
            <p:cNvPr id="9" name="矩形 8"/>
            <p:cNvSpPr/>
            <p:nvPr/>
          </p:nvSpPr>
          <p:spPr>
            <a:xfrm>
              <a:off x="0" y="34299"/>
              <a:ext cx="5212400" cy="1006060"/>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48906"/>
              <a:ext cx="5082972" cy="576596"/>
            </a:xfrm>
            <a:prstGeom prst="rect">
              <a:avLst/>
            </a:prstGeom>
            <a:noFill/>
            <a:ln w="9525">
              <a:noFill/>
            </a:ln>
          </p:spPr>
          <p:txBody>
            <a:bodyPr wrap="square" anchor="t">
              <a:spAutoFit/>
            </a:bodyPr>
            <a:p>
              <a:pPr indent="457200" algn="just" defTabSz="914400" eaLnBrk="0" hangingPunct="0">
                <a:lnSpc>
                  <a:spcPct val="150000"/>
                </a:lnSpc>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分析</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2019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月至</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月广东省设备利用情况，整体设备利用不高，但是分布不均匀，部分热门站点利用率较高。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13" name="图表 12"/>
          <p:cNvGraphicFramePr/>
          <p:nvPr/>
        </p:nvGraphicFramePr>
        <p:xfrm>
          <a:off x="551815" y="1971675"/>
          <a:ext cx="1764030" cy="451231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8" name="图表 17"/>
          <p:cNvGraphicFramePr/>
          <p:nvPr/>
        </p:nvGraphicFramePr>
        <p:xfrm>
          <a:off x="2868295" y="1971675"/>
          <a:ext cx="3256280" cy="45116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对象 18">
            <a:hlinkClick r:id="" action="ppaction://ole?verb="/>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25" name="" r:id="rId4" imgW="914400" imgH="215900" progId="Equation.KSEE3">
                  <p:embed/>
                </p:oleObj>
              </mc:Choice>
              <mc:Fallback>
                <p:oleObj name="" r:id="rId4" imgW="914400" imgH="215900" progId="Equation.KSEE3">
                  <p:embed/>
                  <p:pic>
                    <p:nvPicPr>
                      <p:cNvPr id="0" name="图片 1024"/>
                      <p:cNvPicPr/>
                      <p:nvPr/>
                    </p:nvPicPr>
                    <p:blipFill>
                      <a:blip r:embed="rId5"/>
                      <a:stretch>
                        <a:fillRect/>
                      </a:stretch>
                    </p:blipFill>
                    <p:spPr>
                      <a:xfrm>
                        <a:off x="5638800" y="3321050"/>
                        <a:ext cx="914400" cy="215900"/>
                      </a:xfrm>
                      <a:prstGeom prst="rect">
                        <a:avLst/>
                      </a:prstGeom>
                    </p:spPr>
                  </p:pic>
                </p:oleObj>
              </mc:Fallback>
            </mc:AlternateContent>
          </a:graphicData>
        </a:graphic>
      </p:graphicFrame>
      <p:sp>
        <p:nvSpPr>
          <p:cNvPr id="20" name="右箭头 19"/>
          <p:cNvSpPr/>
          <p:nvPr/>
        </p:nvSpPr>
        <p:spPr>
          <a:xfrm>
            <a:off x="2265045" y="4006850"/>
            <a:ext cx="687070" cy="609600"/>
          </a:xfrm>
          <a:prstGeom prst="rightArrow">
            <a:avLst/>
          </a:prstGeom>
          <a:solidFill>
            <a:schemeClr val="bg1">
              <a:lumMod val="85000"/>
            </a:schemeClr>
          </a:solidFill>
          <a:ln>
            <a:solidFill>
              <a:schemeClr val="tx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graphicFrame>
        <p:nvGraphicFramePr>
          <p:cNvPr id="23" name="图表 22"/>
          <p:cNvGraphicFramePr/>
          <p:nvPr/>
        </p:nvGraphicFramePr>
        <p:xfrm>
          <a:off x="6358890" y="1971675"/>
          <a:ext cx="5324475" cy="47942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773375"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充电桩告警分析</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Group 2"/>
          <p:cNvGrpSpPr/>
          <p:nvPr/>
        </p:nvGrpSpPr>
        <p:grpSpPr>
          <a:xfrm>
            <a:off x="494030" y="944245"/>
            <a:ext cx="11354435" cy="945515"/>
            <a:chOff x="0" y="34299"/>
            <a:chExt cx="5212400" cy="1184208"/>
          </a:xfrm>
        </p:grpSpPr>
        <p:sp>
          <p:nvSpPr>
            <p:cNvPr id="9" name="矩形 8"/>
            <p:cNvSpPr/>
            <p:nvPr/>
          </p:nvSpPr>
          <p:spPr>
            <a:xfrm>
              <a:off x="0" y="34299"/>
              <a:ext cx="5212400" cy="1184208"/>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128436"/>
              <a:ext cx="5082972" cy="923348"/>
            </a:xfrm>
            <a:prstGeom prst="rect">
              <a:avLst/>
            </a:prstGeom>
            <a:noFill/>
            <a:ln w="9525">
              <a:noFill/>
            </a:ln>
          </p:spPr>
          <p:txBody>
            <a:bodyPr wrap="square" anchor="t">
              <a:spAutoFit/>
            </a:bodyPr>
            <a:p>
              <a:pPr indent="457200" algn="just" defTabSz="914400" eaLnBrk="0" hangingPunct="0">
                <a:lnSpc>
                  <a:spcPct val="150000"/>
                </a:lnSpc>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对运营充电桩上送告警数据分析得出直流桩的主要告警是：</a:t>
              </a:r>
              <a:r>
                <a:rPr lang="en-US" altLang="zh-CN"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BMS</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终止</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，一般此类告警会造成充电过程异常终止。交流充电桩主要告警是</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交流输入欠压告警</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急停开关触发</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是排名其次的告警，一般还是用户按下开关，往往需要运维人员现场解除。</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6" name="图表 5"/>
          <p:cNvGraphicFramePr/>
          <p:nvPr/>
        </p:nvGraphicFramePr>
        <p:xfrm>
          <a:off x="494030" y="2154555"/>
          <a:ext cx="5356860" cy="42767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图表 12"/>
          <p:cNvGraphicFramePr/>
          <p:nvPr/>
        </p:nvGraphicFramePr>
        <p:xfrm>
          <a:off x="6146800" y="2154555"/>
          <a:ext cx="5453380" cy="42767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4"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4269871"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充电桩兼容性分析</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Group 2"/>
          <p:cNvGrpSpPr/>
          <p:nvPr/>
        </p:nvGrpSpPr>
        <p:grpSpPr>
          <a:xfrm>
            <a:off x="528289" y="955675"/>
            <a:ext cx="11354465" cy="803275"/>
            <a:chOff x="15727" y="48614"/>
            <a:chExt cx="5212414" cy="1006060"/>
          </a:xfrm>
        </p:grpSpPr>
        <p:sp>
          <p:nvSpPr>
            <p:cNvPr id="9" name="矩形 8"/>
            <p:cNvSpPr/>
            <p:nvPr/>
          </p:nvSpPr>
          <p:spPr>
            <a:xfrm>
              <a:off x="15741" y="48614"/>
              <a:ext cx="5212400" cy="1006060"/>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16" name="Text Box 3"/>
            <p:cNvSpPr/>
            <p:nvPr/>
          </p:nvSpPr>
          <p:spPr>
            <a:xfrm>
              <a:off x="15727" y="48906"/>
              <a:ext cx="5082972" cy="808029"/>
            </a:xfrm>
            <a:prstGeom prst="rect">
              <a:avLst/>
            </a:prstGeom>
            <a:noFill/>
            <a:ln w="9525">
              <a:noFill/>
            </a:ln>
          </p:spPr>
          <p:txBody>
            <a:bodyPr wrap="square" anchor="t">
              <a:spAutoFit/>
            </a:bodyPr>
            <a:p>
              <a:pPr indent="457200" algn="just" defTabSz="914400" eaLnBrk="0" hangingPunct="0">
                <a:lnSpc>
                  <a:spcPct val="15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通过分析充电桩和车辆启动过程中启动反馈结果，分析电动用户（排除公交充电桩）扫码启动成功率：</a:t>
              </a:r>
              <a:r>
                <a:rPr lang="en-US" altLang="zh-CN" sz="2400" b="1" dirty="0">
                  <a:solidFill>
                    <a:srgbClr val="EA5404"/>
                  </a:solidFill>
                  <a:latin typeface="微软雅黑" panose="020B0503020204020204" pitchFamily="34" charset="-122"/>
                  <a:ea typeface="微软雅黑" panose="020B0503020204020204" pitchFamily="34" charset="-122"/>
                  <a:sym typeface="+mn-ea"/>
                </a:rPr>
                <a:t>85%</a:t>
              </a:r>
              <a:endParaRPr lang="en-US" altLang="zh-CN" sz="2400" b="1" dirty="0">
                <a:solidFill>
                  <a:srgbClr val="EA5404"/>
                </a:solidFill>
                <a:latin typeface="微软雅黑" panose="020B0503020204020204" pitchFamily="34" charset="-122"/>
                <a:ea typeface="微软雅黑" panose="020B0503020204020204" pitchFamily="34" charset="-122"/>
                <a:sym typeface="+mn-ea"/>
              </a:endParaRPr>
            </a:p>
          </p:txBody>
        </p:sp>
      </p:grpSp>
      <p:graphicFrame>
        <p:nvGraphicFramePr>
          <p:cNvPr id="6" name="图表 5"/>
          <p:cNvGraphicFramePr/>
          <p:nvPr/>
        </p:nvGraphicFramePr>
        <p:xfrm>
          <a:off x="670560" y="2042795"/>
          <a:ext cx="1768475" cy="441071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0" name="图表 19"/>
          <p:cNvGraphicFramePr/>
          <p:nvPr/>
        </p:nvGraphicFramePr>
        <p:xfrm>
          <a:off x="2846705" y="2377440"/>
          <a:ext cx="6412230" cy="40341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表格 28"/>
          <p:cNvGraphicFramePr/>
          <p:nvPr/>
        </p:nvGraphicFramePr>
        <p:xfrm>
          <a:off x="9742805" y="2389505"/>
          <a:ext cx="1974850" cy="4021455"/>
        </p:xfrm>
        <a:graphic>
          <a:graphicData uri="http://schemas.openxmlformats.org/drawingml/2006/table">
            <a:tbl>
              <a:tblPr firstRow="1" bandRow="1">
                <a:tableStyleId>{7DF18680-E054-41AD-8BC1-D1AEF772440D}</a:tableStyleId>
              </a:tblPr>
              <a:tblGrid>
                <a:gridCol w="1099820"/>
                <a:gridCol w="875030"/>
              </a:tblGrid>
              <a:tr h="322580">
                <a:tc>
                  <a:txBody>
                    <a:bodyPr/>
                    <a:p>
                      <a:pPr indent="0">
                        <a:buNone/>
                      </a:pPr>
                      <a:r>
                        <a:rPr lang="zh-CN" altLang="en-US" sz="1200"/>
                        <a:t>失败类型</a:t>
                      </a:r>
                      <a:endParaRPr lang="zh-CN" altLang="en-US" sz="1200"/>
                    </a:p>
                  </a:txBody>
                  <a:tcPr vert="horz" anchor="b"/>
                </a:tc>
                <a:tc>
                  <a:txBody>
                    <a:bodyPr/>
                    <a:p>
                      <a:pPr indent="0">
                        <a:buNone/>
                      </a:pPr>
                      <a:r>
                        <a:rPr lang="zh-CN" altLang="en-US" sz="1200"/>
                        <a:t>累计数量</a:t>
                      </a:r>
                      <a:endParaRPr lang="zh-CN" altLang="en-US" sz="1200"/>
                    </a:p>
                  </a:txBody>
                  <a:tcPr vert="horz" anchor="b"/>
                </a:tc>
              </a:tr>
              <a:tr h="433705">
                <a:tc>
                  <a:txBody>
                    <a:bodyPr/>
                    <a:p>
                      <a:pPr indent="0">
                        <a:buNone/>
                      </a:pPr>
                      <a:r>
                        <a:rPr lang="zh-CN" altLang="en-US" sz="1200"/>
                        <a:t>计费模型异常</a:t>
                      </a:r>
                      <a:endParaRPr lang="zh-CN" altLang="en-US" sz="1200"/>
                    </a:p>
                  </a:txBody>
                  <a:tcPr vert="horz" anchor="b"/>
                </a:tc>
                <a:tc>
                  <a:txBody>
                    <a:bodyPr/>
                    <a:p>
                      <a:pPr indent="0">
                        <a:buNone/>
                      </a:pPr>
                      <a:r>
                        <a:rPr lang="en-US" altLang="zh-CN" sz="1200"/>
                        <a:t>50801</a:t>
                      </a:r>
                      <a:endParaRPr lang="en-US" altLang="zh-CN" sz="1200"/>
                    </a:p>
                  </a:txBody>
                  <a:tcPr vert="horz" anchor="b"/>
                </a:tc>
              </a:tr>
              <a:tr h="558800">
                <a:tc>
                  <a:txBody>
                    <a:bodyPr/>
                    <a:p>
                      <a:pPr indent="0">
                        <a:buNone/>
                      </a:pPr>
                      <a:r>
                        <a:rPr lang="en-US" altLang="zh-CN" sz="1200"/>
                        <a:t>BMS</a:t>
                      </a:r>
                      <a:r>
                        <a:rPr lang="zh-CN" altLang="en-US" sz="1200"/>
                        <a:t>通讯故障</a:t>
                      </a:r>
                      <a:endParaRPr lang="zh-CN" altLang="en-US" sz="1200"/>
                    </a:p>
                  </a:txBody>
                  <a:tcPr vert="horz" anchor="b"/>
                </a:tc>
                <a:tc>
                  <a:txBody>
                    <a:bodyPr/>
                    <a:p>
                      <a:pPr indent="0">
                        <a:buNone/>
                      </a:pPr>
                      <a:r>
                        <a:rPr lang="en-US" altLang="zh-CN" sz="1200"/>
                        <a:t>36491</a:t>
                      </a:r>
                      <a:endParaRPr lang="en-US" altLang="zh-CN" sz="1200"/>
                    </a:p>
                  </a:txBody>
                  <a:tcPr vert="horz" anchor="b"/>
                </a:tc>
              </a:tr>
              <a:tr h="568960">
                <a:tc>
                  <a:txBody>
                    <a:bodyPr/>
                    <a:p>
                      <a:pPr indent="0">
                        <a:buNone/>
                      </a:pPr>
                      <a:r>
                        <a:rPr lang="zh-CN" altLang="en-US" sz="1200"/>
                        <a:t>设备连接故障</a:t>
                      </a:r>
                      <a:endParaRPr lang="zh-CN" altLang="en-US" sz="1200"/>
                    </a:p>
                  </a:txBody>
                  <a:tcPr vert="horz" anchor="b"/>
                </a:tc>
                <a:tc>
                  <a:txBody>
                    <a:bodyPr/>
                    <a:p>
                      <a:pPr indent="0">
                        <a:buNone/>
                      </a:pPr>
                      <a:r>
                        <a:rPr lang="en-US" altLang="zh-CN" sz="1200"/>
                        <a:t>29403</a:t>
                      </a:r>
                      <a:endParaRPr lang="en-US" altLang="zh-CN" sz="1200"/>
                    </a:p>
                  </a:txBody>
                  <a:tcPr vert="horz" anchor="b"/>
                </a:tc>
              </a:tr>
              <a:tr h="473710">
                <a:tc>
                  <a:txBody>
                    <a:bodyPr/>
                    <a:p>
                      <a:pPr indent="0">
                        <a:buNone/>
                      </a:pPr>
                      <a:r>
                        <a:rPr lang="zh-CN" altLang="en-US" sz="1200"/>
                        <a:t>设备未连接</a:t>
                      </a:r>
                      <a:endParaRPr lang="zh-CN" altLang="en-US" sz="1200"/>
                    </a:p>
                  </a:txBody>
                  <a:tcPr vert="horz" anchor="b"/>
                </a:tc>
                <a:tc>
                  <a:txBody>
                    <a:bodyPr/>
                    <a:p>
                      <a:pPr indent="0">
                        <a:buNone/>
                      </a:pPr>
                      <a:r>
                        <a:rPr lang="en-US" altLang="zh-CN" sz="1200"/>
                        <a:t>21713</a:t>
                      </a:r>
                      <a:endParaRPr lang="en-US" altLang="zh-CN" sz="1200"/>
                    </a:p>
                  </a:txBody>
                  <a:tcPr vert="horz" anchor="b"/>
                </a:tc>
              </a:tr>
              <a:tr h="511810">
                <a:tc>
                  <a:txBody>
                    <a:bodyPr/>
                    <a:p>
                      <a:pPr indent="0">
                        <a:buNone/>
                      </a:pPr>
                      <a:r>
                        <a:rPr lang="zh-CN" altLang="en-US" sz="1200"/>
                        <a:t>其他</a:t>
                      </a:r>
                      <a:endParaRPr lang="zh-CN" altLang="en-US" sz="1200"/>
                    </a:p>
                  </a:txBody>
                  <a:tcPr vert="horz" anchor="b"/>
                </a:tc>
                <a:tc>
                  <a:txBody>
                    <a:bodyPr/>
                    <a:p>
                      <a:pPr indent="0">
                        <a:buNone/>
                      </a:pPr>
                      <a:r>
                        <a:rPr lang="en-US" altLang="zh-CN" sz="1200"/>
                        <a:t>14564</a:t>
                      </a:r>
                      <a:endParaRPr lang="en-US" altLang="zh-CN" sz="1200"/>
                    </a:p>
                  </a:txBody>
                  <a:tcPr vert="horz" anchor="b"/>
                </a:tc>
              </a:tr>
              <a:tr h="575945">
                <a:tc>
                  <a:txBody>
                    <a:bodyPr/>
                    <a:p>
                      <a:pPr indent="0">
                        <a:buNone/>
                      </a:pPr>
                      <a:r>
                        <a:rPr lang="zh-CN" altLang="en-US" sz="1200"/>
                        <a:t>余额不足</a:t>
                      </a:r>
                      <a:endParaRPr lang="zh-CN" altLang="en-US" sz="1200"/>
                    </a:p>
                  </a:txBody>
                  <a:tcPr vert="horz" anchor="b"/>
                </a:tc>
                <a:tc>
                  <a:txBody>
                    <a:bodyPr/>
                    <a:p>
                      <a:pPr indent="0">
                        <a:buNone/>
                      </a:pPr>
                      <a:r>
                        <a:rPr lang="en-US" altLang="zh-CN" sz="1200"/>
                        <a:t>5799</a:t>
                      </a:r>
                      <a:endParaRPr lang="en-US" altLang="zh-CN" sz="1200"/>
                    </a:p>
                  </a:txBody>
                  <a:tcPr vert="horz" anchor="b"/>
                </a:tc>
              </a:tr>
              <a:tr h="575945">
                <a:tc>
                  <a:txBody>
                    <a:bodyPr/>
                    <a:p>
                      <a:pPr indent="0">
                        <a:buNone/>
                      </a:pPr>
                      <a:r>
                        <a:rPr lang="zh-CN" altLang="en-US" sz="1200"/>
                        <a:t>绝缘异常</a:t>
                      </a:r>
                      <a:endParaRPr lang="zh-CN" altLang="en-US" sz="1200"/>
                    </a:p>
                  </a:txBody>
                  <a:tcPr vert="horz" anchor="b"/>
                </a:tc>
                <a:tc>
                  <a:txBody>
                    <a:bodyPr/>
                    <a:p>
                      <a:pPr indent="0">
                        <a:buNone/>
                      </a:pPr>
                      <a:r>
                        <a:rPr lang="en-US" altLang="zh-CN" sz="1200"/>
                        <a:t>34</a:t>
                      </a:r>
                      <a:endParaRPr lang="en-US" altLang="zh-CN" sz="1200"/>
                    </a:p>
                  </a:txBody>
                  <a:tcPr vert="horz" anchor="b"/>
                </a:tc>
              </a:tr>
            </a:tbl>
          </a:graphicData>
        </a:graphic>
      </p:graphicFrame>
      <p:sp>
        <p:nvSpPr>
          <p:cNvPr id="31" name="文本框 30"/>
          <p:cNvSpPr txBox="1"/>
          <p:nvPr/>
        </p:nvSpPr>
        <p:spPr>
          <a:xfrm>
            <a:off x="5549900" y="2009140"/>
            <a:ext cx="1765300" cy="306705"/>
          </a:xfrm>
          <a:prstGeom prst="rect">
            <a:avLst/>
          </a:prstGeom>
          <a:noFill/>
        </p:spPr>
        <p:txBody>
          <a:bodyPr wrap="square" rtlCol="0" anchor="t">
            <a:spAutoFit/>
          </a:bodyPr>
          <a:p>
            <a:r>
              <a:rPr lang="zh-CN" altLang="en-US" sz="1400" b="1"/>
              <a:t>失败原因分布</a:t>
            </a:r>
            <a:endParaRPr lang="zh-CN" altLang="en-US" sz="1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ABB8F404-4D68-4CF1-A1D1-4545FFCFAAD6}" type="slidenum">
              <a:rPr lang="zh-CN" altLang="en-US" smtClean="0"/>
            </a:fld>
            <a:endParaRPr lang="zh-CN" altLang="en-US"/>
          </a:p>
        </p:txBody>
      </p:sp>
      <p:sp>
        <p:nvSpPr>
          <p:cNvPr id="5" name="矩形 6"/>
          <p:cNvSpPr>
            <a:spLocks noChangeArrowheads="1"/>
          </p:cNvSpPr>
          <p:nvPr/>
        </p:nvSpPr>
        <p:spPr bwMode="auto">
          <a:xfrm>
            <a:off x="0" y="5602778"/>
            <a:ext cx="12192000" cy="1260000"/>
          </a:xfrm>
          <a:prstGeom prst="rect">
            <a:avLst/>
          </a:prstGeom>
          <a:solidFill>
            <a:schemeClr val="accent1">
              <a:lumMod val="75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6" name="矩形 5"/>
          <p:cNvSpPr/>
          <p:nvPr/>
        </p:nvSpPr>
        <p:spPr>
          <a:xfrm>
            <a:off x="963688" y="2328095"/>
            <a:ext cx="3102258" cy="1699228"/>
          </a:xfrm>
          <a:prstGeom prst="rect">
            <a:avLst/>
          </a:prstGeom>
        </p:spPr>
        <p:txBody>
          <a:bodyPr wrap="none" anchor="ctr">
            <a:noAutofit/>
          </a:bodyPr>
          <a:lstStyle/>
          <a:p>
            <a:pPr>
              <a:lnSpc>
                <a:spcPct val="150000"/>
              </a:lnSpc>
            </a:pPr>
            <a:r>
              <a:rPr lang="zh-CN" altLang="en-US" sz="3200" b="1" dirty="0" smtClean="0">
                <a:solidFill>
                  <a:srgbClr val="0070C0"/>
                </a:solidFill>
                <a:latin typeface="微软雅黑" panose="020B0503020204020204" pitchFamily="34" charset="-122"/>
                <a:ea typeface="微软雅黑" panose="020B0503020204020204" pitchFamily="34" charset="-122"/>
              </a:rPr>
              <a:t>主要内容</a:t>
            </a:r>
            <a:endParaRPr lang="en-US" altLang="zh-CN" sz="3200" b="1" dirty="0">
              <a:solidFill>
                <a:srgbClr val="0070C0"/>
              </a:solidFill>
              <a:latin typeface="微软雅黑" panose="020B0503020204020204" pitchFamily="34" charset="-122"/>
              <a:ea typeface="微软雅黑" panose="020B0503020204020204" pitchFamily="34" charset="-122"/>
            </a:endParaRPr>
          </a:p>
          <a:p>
            <a:pPr lvl="1">
              <a:lnSpc>
                <a:spcPct val="150000"/>
              </a:lnSpc>
            </a:pPr>
            <a:r>
              <a:rPr lang="en-US" altLang="zh-CN" sz="3200" b="1" dirty="0" smtClean="0">
                <a:solidFill>
                  <a:srgbClr val="0070C0"/>
                </a:solidFill>
                <a:latin typeface="微软雅黑" panose="020B0503020204020204" pitchFamily="34" charset="-122"/>
                <a:ea typeface="微软雅黑" panose="020B0503020204020204" pitchFamily="34" charset="-122"/>
              </a:rPr>
              <a:t>CONTENTS</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153523" y="1132203"/>
            <a:ext cx="5760001" cy="720000"/>
            <a:chOff x="5451905" y="1127552"/>
            <a:chExt cx="5760001" cy="524783"/>
          </a:xfrm>
        </p:grpSpPr>
        <p:sp>
          <p:nvSpPr>
            <p:cNvPr id="32" name="矩形​​ 9"/>
            <p:cNvSpPr>
              <a:spLocks noChangeArrowheads="1"/>
            </p:cNvSpPr>
            <p:nvPr/>
          </p:nvSpPr>
          <p:spPr bwMode="auto">
            <a:xfrm>
              <a:off x="5451905" y="1127552"/>
              <a:ext cx="5760000" cy="524783"/>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3" name="TextBox 2047"/>
            <p:cNvSpPr txBox="1"/>
            <p:nvPr/>
          </p:nvSpPr>
          <p:spPr>
            <a:xfrm>
              <a:off x="6573214" y="1209229"/>
              <a:ext cx="4638692" cy="367487"/>
            </a:xfrm>
            <a:prstGeom prst="rect">
              <a:avLst/>
            </a:prstGeom>
            <a:noFill/>
          </p:spPr>
          <p:txBody>
            <a:bodyPr wrap="square" lIns="74038" tIns="37019" rIns="74038" bIns="37019" rtlCol="0" anchor="ctr">
              <a:spAutoFit/>
            </a:bodyPr>
            <a:lstStyle/>
            <a:p>
              <a:pPr algn="ctr">
                <a:buClrTx/>
                <a:buSzTx/>
              </a:pPr>
              <a:r>
                <a:rPr lang="zh-CN" altLang="en-US" sz="2800" b="1" dirty="0">
                  <a:solidFill>
                    <a:srgbClr val="0070C0"/>
                  </a:solidFill>
                  <a:latin typeface="微软雅黑" panose="020B0503020204020204" pitchFamily="34" charset="-122"/>
                  <a:ea typeface="微软雅黑" panose="020B0503020204020204" pitchFamily="34" charset="-122"/>
                  <a:sym typeface="+mn-ea"/>
                </a:rPr>
                <a:t>简 介</a:t>
              </a:r>
              <a:endParaRPr lang="zh-CN" altLang="en-US" sz="2800" b="1" dirty="0">
                <a:solidFill>
                  <a:srgbClr val="C00000"/>
                </a:solidFill>
                <a:latin typeface="Arial" panose="020B0604020202020204" pitchFamily="34" charset="0"/>
                <a:ea typeface="微软雅黑" panose="020B0503020204020204" pitchFamily="34" charset="-122"/>
                <a:sym typeface="+mn-ea"/>
              </a:endParaRPr>
            </a:p>
          </p:txBody>
        </p:sp>
        <p:sp>
          <p:nvSpPr>
            <p:cNvPr id="34" name="圆角矩形 2054"/>
            <p:cNvSpPr/>
            <p:nvPr/>
          </p:nvSpPr>
          <p:spPr>
            <a:xfrm>
              <a:off x="5534872" y="1194826"/>
              <a:ext cx="980262" cy="407422"/>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2"/>
          <p:cNvGrpSpPr/>
          <p:nvPr/>
        </p:nvGrpSpPr>
        <p:grpSpPr>
          <a:xfrm>
            <a:off x="4153523" y="4218848"/>
            <a:ext cx="5760000" cy="719455"/>
            <a:chOff x="3815242" y="1792947"/>
            <a:chExt cx="4378380" cy="521631"/>
          </a:xfrm>
        </p:grpSpPr>
        <p:sp>
          <p:nvSpPr>
            <p:cNvPr id="29"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0" name="TextBox 103"/>
            <p:cNvSpPr txBox="1"/>
            <p:nvPr/>
          </p:nvSpPr>
          <p:spPr>
            <a:xfrm>
              <a:off x="4623441" y="1873994"/>
              <a:ext cx="3570181" cy="365556"/>
            </a:xfrm>
            <a:prstGeom prst="rect">
              <a:avLst/>
            </a:prstGeom>
            <a:noFill/>
          </p:spPr>
          <p:txBody>
            <a:bodyPr wrap="square" lIns="74038" tIns="37019" rIns="74038" bIns="37019" rtlCol="0" anchor="ctr">
              <a:spAutoFit/>
            </a:bodyPr>
            <a:lstStyle/>
            <a:p>
              <a:pPr algn="ctr"/>
              <a:r>
                <a:rPr lang="zh-CN" altLang="en-US" sz="2800" b="1" dirty="0">
                  <a:solidFill>
                    <a:srgbClr val="C00000"/>
                  </a:solidFill>
                  <a:latin typeface="Arial" panose="020B0604020202020204" pitchFamily="34" charset="0"/>
                  <a:ea typeface="微软雅黑" panose="020B0503020204020204" pitchFamily="34" charset="-122"/>
                  <a:sym typeface="微软雅黑" panose="020B0503020204020204" pitchFamily="34" charset="-122"/>
                </a:rPr>
                <a:t>充电设施现场检测</a:t>
              </a:r>
              <a:endParaRPr lang="zh-CN" altLang="en-US" sz="2800" b="1" dirty="0">
                <a:solidFill>
                  <a:srgbClr val="C00000"/>
                </a:solidFill>
                <a:latin typeface="Arial" panose="020B0604020202020204" pitchFamily="34" charset="0"/>
                <a:ea typeface="微软雅黑" panose="020B0503020204020204" pitchFamily="34" charset="-122"/>
              </a:endParaRPr>
            </a:p>
          </p:txBody>
        </p:sp>
        <p:sp>
          <p:nvSpPr>
            <p:cNvPr id="31"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153523" y="2161448"/>
            <a:ext cx="5760000" cy="719455"/>
            <a:chOff x="5451896" y="1665525"/>
            <a:chExt cx="5760000" cy="720000"/>
          </a:xfrm>
        </p:grpSpPr>
        <p:sp>
          <p:nvSpPr>
            <p:cNvPr id="10" name="矩形​​ 9"/>
            <p:cNvSpPr>
              <a:spLocks noChangeArrowheads="1"/>
            </p:cNvSpPr>
            <p:nvPr/>
          </p:nvSpPr>
          <p:spPr bwMode="auto">
            <a:xfrm>
              <a:off x="5451896" y="1665525"/>
              <a:ext cx="5760000" cy="720000"/>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11" name="圆角矩形 135"/>
            <p:cNvSpPr/>
            <p:nvPr/>
          </p:nvSpPr>
          <p:spPr>
            <a:xfrm>
              <a:off x="5534864" y="1775272"/>
              <a:ext cx="980261" cy="539694"/>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TextBox 103"/>
            <p:cNvSpPr txBox="1"/>
            <p:nvPr/>
          </p:nvSpPr>
          <p:spPr>
            <a:xfrm>
              <a:off x="6573213" y="1788681"/>
              <a:ext cx="4638681" cy="504572"/>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mn-ea"/>
                </a:rPr>
                <a:t>“粤易充”平台简介</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grpSp>
      <p:cxnSp>
        <p:nvCxnSpPr>
          <p:cNvPr id="40" name="直接连接符 39"/>
          <p:cNvCxnSpPr>
            <a:stCxn id="6" idx="1"/>
            <a:endCxn id="6" idx="3"/>
          </p:cNvCxnSpPr>
          <p:nvPr/>
        </p:nvCxnSpPr>
        <p:spPr bwMode="auto">
          <a:xfrm>
            <a:off x="963688" y="3177709"/>
            <a:ext cx="3101975" cy="0"/>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组合 2"/>
          <p:cNvGrpSpPr/>
          <p:nvPr/>
        </p:nvGrpSpPr>
        <p:grpSpPr>
          <a:xfrm>
            <a:off x="4153523" y="3190148"/>
            <a:ext cx="5760000" cy="719455"/>
            <a:chOff x="3815242" y="1792947"/>
            <a:chExt cx="4378380" cy="521631"/>
          </a:xfrm>
        </p:grpSpPr>
        <p:sp>
          <p:nvSpPr>
            <p:cNvPr id="4"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7" name="TextBox 103"/>
            <p:cNvSpPr txBox="1"/>
            <p:nvPr/>
          </p:nvSpPr>
          <p:spPr>
            <a:xfrm>
              <a:off x="4623441" y="1873994"/>
              <a:ext cx="3570181" cy="365556"/>
            </a:xfrm>
            <a:prstGeom prst="rect">
              <a:avLst/>
            </a:prstGeom>
            <a:noFill/>
          </p:spPr>
          <p:txBody>
            <a:bodyPr wrap="square" lIns="74038" tIns="37019" rIns="74038" bIns="37019" rtlCol="0" anchor="ctr">
              <a:spAutoFit/>
            </a:bodyPr>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运维数据分析</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sp>
          <p:nvSpPr>
            <p:cNvPr id="8"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p>
              <a:pPr algn="ctr"/>
              <a:r>
                <a:rPr lang="en-US" altLang="zh-CN" sz="2800" b="1" dirty="0" smtClean="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split orient="ver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一般问题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05544" y="1810291"/>
            <a:ext cx="3705225"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394145" y="1810502"/>
            <a:ext cx="7459143" cy="4322289"/>
            <a:chOff x="486980" y="1652842"/>
            <a:chExt cx="6167297" cy="4603995"/>
          </a:xfrm>
        </p:grpSpPr>
        <p:sp>
          <p:nvSpPr>
            <p:cNvPr id="8" name="任意多边形 7"/>
            <p:cNvSpPr/>
            <p:nvPr/>
          </p:nvSpPr>
          <p:spPr>
            <a:xfrm>
              <a:off x="486980" y="1652842"/>
              <a:ext cx="990667" cy="1663704"/>
            </a:xfrm>
            <a:custGeom>
              <a:avLst/>
              <a:gdLst>
                <a:gd name="connsiteX0" fmla="*/ 0 w 1663702"/>
                <a:gd name="connsiteY0" fmla="*/ 0 h 1164591"/>
                <a:gd name="connsiteX1" fmla="*/ 1081407 w 1663702"/>
                <a:gd name="connsiteY1" fmla="*/ 0 h 1164591"/>
                <a:gd name="connsiteX2" fmla="*/ 1663702 w 1663702"/>
                <a:gd name="connsiteY2" fmla="*/ 582296 h 1164591"/>
                <a:gd name="connsiteX3" fmla="*/ 1081407 w 1663702"/>
                <a:gd name="connsiteY3" fmla="*/ 1164591 h 1164591"/>
                <a:gd name="connsiteX4" fmla="*/ 0 w 1663702"/>
                <a:gd name="connsiteY4" fmla="*/ 1164591 h 1164591"/>
                <a:gd name="connsiteX5" fmla="*/ 582296 w 1663702"/>
                <a:gd name="connsiteY5" fmla="*/ 582296 h 1164591"/>
                <a:gd name="connsiteX6" fmla="*/ 0 w 1663702"/>
                <a:gd name="connsiteY6" fmla="*/ 0 h 11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2" h="1164591">
                  <a:moveTo>
                    <a:pt x="1663701" y="0"/>
                  </a:moveTo>
                  <a:lnTo>
                    <a:pt x="1663701" y="756985"/>
                  </a:lnTo>
                  <a:lnTo>
                    <a:pt x="831850" y="1164591"/>
                  </a:lnTo>
                  <a:lnTo>
                    <a:pt x="1" y="756985"/>
                  </a:lnTo>
                  <a:lnTo>
                    <a:pt x="1" y="0"/>
                  </a:lnTo>
                  <a:lnTo>
                    <a:pt x="831850" y="407607"/>
                  </a:lnTo>
                  <a:lnTo>
                    <a:pt x="166370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1" tIns="602617" rIns="20320" bIns="602615" numCol="1" spcCol="1270" anchor="ctr" anchorCtr="0">
              <a:noAutofit/>
            </a:bodyPr>
            <a:lstStyle/>
            <a:p>
              <a:pPr lvl="0" algn="ctr" defTabSz="1422400">
                <a:lnSpc>
                  <a:spcPct val="90000"/>
                </a:lnSpc>
                <a:spcBef>
                  <a:spcPct val="0"/>
                </a:spcBef>
                <a:spcAft>
                  <a:spcPct val="35000"/>
                </a:spcAft>
              </a:pPr>
              <a:r>
                <a:rPr lang="en-US" altLang="zh-CN" sz="3200" b="1" kern="1200" dirty="0" smtClean="0">
                  <a:solidFill>
                    <a:srgbClr val="FF0000"/>
                  </a:solidFill>
                  <a:latin typeface="Arial Black" panose="020B0A04020102020204" pitchFamily="34" charset="0"/>
                </a:rPr>
                <a:t>1</a:t>
              </a:r>
              <a:endParaRPr lang="zh-CN" altLang="en-US" sz="3200" b="1" kern="1200" dirty="0">
                <a:solidFill>
                  <a:srgbClr val="FF0000"/>
                </a:solidFill>
                <a:latin typeface="Arial Black" panose="020B0A04020102020204" pitchFamily="34" charset="0"/>
              </a:endParaRPr>
            </a:p>
          </p:txBody>
        </p:sp>
        <p:sp>
          <p:nvSpPr>
            <p:cNvPr id="9" name="任意多边形 8"/>
            <p:cNvSpPr/>
            <p:nvPr/>
          </p:nvSpPr>
          <p:spPr>
            <a:xfrm>
              <a:off x="1495145" y="1652843"/>
              <a:ext cx="5159132" cy="1081408"/>
            </a:xfrm>
            <a:custGeom>
              <a:avLst/>
              <a:gdLst>
                <a:gd name="connsiteX0" fmla="*/ 180238 w 1081406"/>
                <a:gd name="connsiteY0" fmla="*/ 0 h 5159132"/>
                <a:gd name="connsiteX1" fmla="*/ 901168 w 1081406"/>
                <a:gd name="connsiteY1" fmla="*/ 0 h 5159132"/>
                <a:gd name="connsiteX2" fmla="*/ 1081406 w 1081406"/>
                <a:gd name="connsiteY2" fmla="*/ 180238 h 5159132"/>
                <a:gd name="connsiteX3" fmla="*/ 1081406 w 1081406"/>
                <a:gd name="connsiteY3" fmla="*/ 5159132 h 5159132"/>
                <a:gd name="connsiteX4" fmla="*/ 1081406 w 1081406"/>
                <a:gd name="connsiteY4" fmla="*/ 5159132 h 5159132"/>
                <a:gd name="connsiteX5" fmla="*/ 0 w 1081406"/>
                <a:gd name="connsiteY5" fmla="*/ 5159132 h 5159132"/>
                <a:gd name="connsiteX6" fmla="*/ 0 w 1081406"/>
                <a:gd name="connsiteY6" fmla="*/ 5159132 h 5159132"/>
                <a:gd name="connsiteX7" fmla="*/ 0 w 1081406"/>
                <a:gd name="connsiteY7" fmla="*/ 180238 h 5159132"/>
                <a:gd name="connsiteX8" fmla="*/ 180238 w 1081406"/>
                <a:gd name="connsiteY8" fmla="*/ 0 h 515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406" h="5159132">
                  <a:moveTo>
                    <a:pt x="1081406" y="859874"/>
                  </a:moveTo>
                  <a:lnTo>
                    <a:pt x="1081406" y="4299258"/>
                  </a:lnTo>
                  <a:cubicBezTo>
                    <a:pt x="1081406" y="4774153"/>
                    <a:pt x="1064492" y="5159130"/>
                    <a:pt x="1043626" y="5159130"/>
                  </a:cubicBezTo>
                  <a:lnTo>
                    <a:pt x="0" y="5159130"/>
                  </a:lnTo>
                  <a:lnTo>
                    <a:pt x="0" y="5159130"/>
                  </a:lnTo>
                  <a:lnTo>
                    <a:pt x="0" y="2"/>
                  </a:lnTo>
                  <a:lnTo>
                    <a:pt x="0" y="2"/>
                  </a:lnTo>
                  <a:lnTo>
                    <a:pt x="1043626" y="2"/>
                  </a:lnTo>
                  <a:cubicBezTo>
                    <a:pt x="1064492" y="2"/>
                    <a:pt x="1081406" y="384979"/>
                    <a:pt x="1081406" y="859874"/>
                  </a:cubicBez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67396" rIns="67395" bIns="67396" numCol="1" spcCol="1270" anchor="ctr" anchorCtr="0">
              <a:noAutofit/>
            </a:bodyPr>
            <a:lstStyle/>
            <a:p>
              <a:pPr marL="285750" lvl="1" indent="-285750" algn="l" defTabSz="1022350">
                <a:lnSpc>
                  <a:spcPct val="90000"/>
                </a:lnSpc>
                <a:spcBef>
                  <a:spcPct val="0"/>
                </a:spcBef>
                <a:spcAft>
                  <a:spcPct val="15000"/>
                </a:spcAft>
                <a:buFont typeface="Wingdings" panose="05000000000000000000" pitchFamily="2" charset="2"/>
                <a:buChar char="u"/>
              </a:pPr>
              <a:r>
                <a:rPr lang="zh-CN" altLang="en-US" b="1" kern="1200" dirty="0" smtClean="0">
                  <a:latin typeface="微软雅黑" panose="020B0503020204020204" pitchFamily="34" charset="-122"/>
                  <a:ea typeface="微软雅黑" panose="020B0503020204020204" pitchFamily="34" charset="-122"/>
                </a:rPr>
                <a:t>充电桩锈蚀，安全警示标志标识脱落</a:t>
              </a:r>
              <a:endParaRPr lang="zh-CN" altLang="en-US" b="1" kern="1200" dirty="0">
                <a:latin typeface="微软雅黑" panose="020B0503020204020204" pitchFamily="34" charset="-122"/>
                <a:ea typeface="微软雅黑" panose="020B0503020204020204" pitchFamily="34" charset="-122"/>
              </a:endParaRPr>
            </a:p>
          </p:txBody>
        </p:sp>
        <p:sp>
          <p:nvSpPr>
            <p:cNvPr id="10" name="任意多边形 9"/>
            <p:cNvSpPr/>
            <p:nvPr/>
          </p:nvSpPr>
          <p:spPr>
            <a:xfrm>
              <a:off x="486980" y="3122988"/>
              <a:ext cx="990667" cy="1663704"/>
            </a:xfrm>
            <a:custGeom>
              <a:avLst/>
              <a:gdLst>
                <a:gd name="connsiteX0" fmla="*/ 0 w 1663702"/>
                <a:gd name="connsiteY0" fmla="*/ 0 h 1164591"/>
                <a:gd name="connsiteX1" fmla="*/ 1081407 w 1663702"/>
                <a:gd name="connsiteY1" fmla="*/ 0 h 1164591"/>
                <a:gd name="connsiteX2" fmla="*/ 1663702 w 1663702"/>
                <a:gd name="connsiteY2" fmla="*/ 582296 h 1164591"/>
                <a:gd name="connsiteX3" fmla="*/ 1081407 w 1663702"/>
                <a:gd name="connsiteY3" fmla="*/ 1164591 h 1164591"/>
                <a:gd name="connsiteX4" fmla="*/ 0 w 1663702"/>
                <a:gd name="connsiteY4" fmla="*/ 1164591 h 1164591"/>
                <a:gd name="connsiteX5" fmla="*/ 582296 w 1663702"/>
                <a:gd name="connsiteY5" fmla="*/ 582296 h 1164591"/>
                <a:gd name="connsiteX6" fmla="*/ 0 w 1663702"/>
                <a:gd name="connsiteY6" fmla="*/ 0 h 11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2" h="1164591">
                  <a:moveTo>
                    <a:pt x="1663701" y="0"/>
                  </a:moveTo>
                  <a:lnTo>
                    <a:pt x="1663701" y="756985"/>
                  </a:lnTo>
                  <a:lnTo>
                    <a:pt x="831850" y="1164591"/>
                  </a:lnTo>
                  <a:lnTo>
                    <a:pt x="1" y="756985"/>
                  </a:lnTo>
                  <a:lnTo>
                    <a:pt x="1" y="0"/>
                  </a:lnTo>
                  <a:lnTo>
                    <a:pt x="831850" y="407607"/>
                  </a:lnTo>
                  <a:lnTo>
                    <a:pt x="166370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1" tIns="602617" rIns="20320" bIns="602615" numCol="1" spcCol="1270" anchor="ctr" anchorCtr="0">
              <a:noAutofit/>
            </a:bodyPr>
            <a:lstStyle/>
            <a:p>
              <a:pPr algn="ctr" defTabSz="1422400">
                <a:lnSpc>
                  <a:spcPct val="90000"/>
                </a:lnSpc>
                <a:spcAft>
                  <a:spcPct val="35000"/>
                </a:spcAft>
              </a:pPr>
              <a:r>
                <a:rPr lang="en-US" altLang="zh-CN" sz="3200" b="1" dirty="0">
                  <a:solidFill>
                    <a:srgbClr val="FF0000"/>
                  </a:solidFill>
                  <a:latin typeface="Arial Black" panose="020B0A04020102020204" pitchFamily="34" charset="0"/>
                </a:rPr>
                <a:t>2</a:t>
              </a:r>
              <a:endParaRPr lang="zh-CN" altLang="en-US" sz="3200" b="1" dirty="0">
                <a:solidFill>
                  <a:srgbClr val="FF0000"/>
                </a:solidFill>
                <a:latin typeface="Arial Black" panose="020B0A04020102020204" pitchFamily="34" charset="0"/>
              </a:endParaRPr>
            </a:p>
          </p:txBody>
        </p:sp>
        <p:sp>
          <p:nvSpPr>
            <p:cNvPr id="11" name="任意多边形 10"/>
            <p:cNvSpPr/>
            <p:nvPr/>
          </p:nvSpPr>
          <p:spPr>
            <a:xfrm>
              <a:off x="1495145" y="3122989"/>
              <a:ext cx="5159132" cy="1081407"/>
            </a:xfrm>
            <a:custGeom>
              <a:avLst/>
              <a:gdLst>
                <a:gd name="connsiteX0" fmla="*/ 180238 w 1081406"/>
                <a:gd name="connsiteY0" fmla="*/ 0 h 5159132"/>
                <a:gd name="connsiteX1" fmla="*/ 901168 w 1081406"/>
                <a:gd name="connsiteY1" fmla="*/ 0 h 5159132"/>
                <a:gd name="connsiteX2" fmla="*/ 1081406 w 1081406"/>
                <a:gd name="connsiteY2" fmla="*/ 180238 h 5159132"/>
                <a:gd name="connsiteX3" fmla="*/ 1081406 w 1081406"/>
                <a:gd name="connsiteY3" fmla="*/ 5159132 h 5159132"/>
                <a:gd name="connsiteX4" fmla="*/ 1081406 w 1081406"/>
                <a:gd name="connsiteY4" fmla="*/ 5159132 h 5159132"/>
                <a:gd name="connsiteX5" fmla="*/ 0 w 1081406"/>
                <a:gd name="connsiteY5" fmla="*/ 5159132 h 5159132"/>
                <a:gd name="connsiteX6" fmla="*/ 0 w 1081406"/>
                <a:gd name="connsiteY6" fmla="*/ 5159132 h 5159132"/>
                <a:gd name="connsiteX7" fmla="*/ 0 w 1081406"/>
                <a:gd name="connsiteY7" fmla="*/ 180238 h 5159132"/>
                <a:gd name="connsiteX8" fmla="*/ 180238 w 1081406"/>
                <a:gd name="connsiteY8" fmla="*/ 0 h 515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406" h="5159132">
                  <a:moveTo>
                    <a:pt x="1081406" y="859874"/>
                  </a:moveTo>
                  <a:lnTo>
                    <a:pt x="1081406" y="4299258"/>
                  </a:lnTo>
                  <a:cubicBezTo>
                    <a:pt x="1081406" y="4774153"/>
                    <a:pt x="1064492" y="5159130"/>
                    <a:pt x="1043626" y="5159130"/>
                  </a:cubicBezTo>
                  <a:lnTo>
                    <a:pt x="0" y="5159130"/>
                  </a:lnTo>
                  <a:lnTo>
                    <a:pt x="0" y="5159130"/>
                  </a:lnTo>
                  <a:lnTo>
                    <a:pt x="0" y="2"/>
                  </a:lnTo>
                  <a:lnTo>
                    <a:pt x="0" y="2"/>
                  </a:lnTo>
                  <a:lnTo>
                    <a:pt x="1043626" y="2"/>
                  </a:lnTo>
                  <a:cubicBezTo>
                    <a:pt x="1064492" y="2"/>
                    <a:pt x="1081406" y="384979"/>
                    <a:pt x="1081406" y="859874"/>
                  </a:cubicBez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67395" rIns="67395" bIns="67396" numCol="1" spcCol="1270" anchor="ctr" anchorCtr="0">
              <a:noAutofit/>
            </a:bodyPr>
            <a:lstStyle/>
            <a:p>
              <a:pPr marL="285750" lvl="1" indent="-285750" defTabSz="1022350">
                <a:lnSpc>
                  <a:spcPct val="90000"/>
                </a:lnSpc>
                <a:spcAft>
                  <a:spcPct val="15000"/>
                </a:spcAft>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充电桩维修门锁损坏，电气部位外漏</a:t>
              </a:r>
              <a:endParaRPr lang="zh-CN" altLang="en-US" b="1" dirty="0">
                <a:latin typeface="微软雅黑" panose="020B0503020204020204" pitchFamily="34" charset="-122"/>
                <a:ea typeface="微软雅黑" panose="020B0503020204020204" pitchFamily="34" charset="-122"/>
              </a:endParaRPr>
            </a:p>
          </p:txBody>
        </p:sp>
        <p:sp>
          <p:nvSpPr>
            <p:cNvPr id="12" name="任意多边形 11"/>
            <p:cNvSpPr/>
            <p:nvPr/>
          </p:nvSpPr>
          <p:spPr>
            <a:xfrm>
              <a:off x="486980" y="4593133"/>
              <a:ext cx="990667" cy="1663704"/>
            </a:xfrm>
            <a:custGeom>
              <a:avLst/>
              <a:gdLst>
                <a:gd name="connsiteX0" fmla="*/ 0 w 1663702"/>
                <a:gd name="connsiteY0" fmla="*/ 0 h 1164591"/>
                <a:gd name="connsiteX1" fmla="*/ 1081407 w 1663702"/>
                <a:gd name="connsiteY1" fmla="*/ 0 h 1164591"/>
                <a:gd name="connsiteX2" fmla="*/ 1663702 w 1663702"/>
                <a:gd name="connsiteY2" fmla="*/ 582296 h 1164591"/>
                <a:gd name="connsiteX3" fmla="*/ 1081407 w 1663702"/>
                <a:gd name="connsiteY3" fmla="*/ 1164591 h 1164591"/>
                <a:gd name="connsiteX4" fmla="*/ 0 w 1663702"/>
                <a:gd name="connsiteY4" fmla="*/ 1164591 h 1164591"/>
                <a:gd name="connsiteX5" fmla="*/ 582296 w 1663702"/>
                <a:gd name="connsiteY5" fmla="*/ 582296 h 1164591"/>
                <a:gd name="connsiteX6" fmla="*/ 0 w 1663702"/>
                <a:gd name="connsiteY6" fmla="*/ 0 h 11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2" h="1164591">
                  <a:moveTo>
                    <a:pt x="1663701" y="0"/>
                  </a:moveTo>
                  <a:lnTo>
                    <a:pt x="1663701" y="756985"/>
                  </a:lnTo>
                  <a:lnTo>
                    <a:pt x="831850" y="1164591"/>
                  </a:lnTo>
                  <a:lnTo>
                    <a:pt x="1" y="756985"/>
                  </a:lnTo>
                  <a:lnTo>
                    <a:pt x="1" y="0"/>
                  </a:lnTo>
                  <a:lnTo>
                    <a:pt x="831850" y="407607"/>
                  </a:lnTo>
                  <a:lnTo>
                    <a:pt x="166370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1" tIns="602617" rIns="20320" bIns="602615" numCol="1" spcCol="1270" anchor="ctr" anchorCtr="0">
              <a:noAutofit/>
            </a:bodyPr>
            <a:lstStyle/>
            <a:p>
              <a:pPr algn="ctr" defTabSz="1422400">
                <a:lnSpc>
                  <a:spcPct val="90000"/>
                </a:lnSpc>
                <a:spcAft>
                  <a:spcPct val="35000"/>
                </a:spcAft>
              </a:pPr>
              <a:r>
                <a:rPr lang="en-US" altLang="zh-CN" sz="3200" b="1" dirty="0">
                  <a:solidFill>
                    <a:srgbClr val="FF0000"/>
                  </a:solidFill>
                  <a:latin typeface="Arial Black" panose="020B0A04020102020204" pitchFamily="34" charset="0"/>
                </a:rPr>
                <a:t>3</a:t>
              </a:r>
              <a:endParaRPr lang="zh-CN" altLang="en-US" sz="3200" b="1" dirty="0">
                <a:solidFill>
                  <a:srgbClr val="FF0000"/>
                </a:solidFill>
                <a:latin typeface="Arial Black" panose="020B0A04020102020204" pitchFamily="34" charset="0"/>
              </a:endParaRPr>
            </a:p>
          </p:txBody>
        </p:sp>
        <p:sp>
          <p:nvSpPr>
            <p:cNvPr id="13" name="任意多边形 12"/>
            <p:cNvSpPr/>
            <p:nvPr/>
          </p:nvSpPr>
          <p:spPr>
            <a:xfrm>
              <a:off x="1495145" y="4593133"/>
              <a:ext cx="5159132" cy="1081407"/>
            </a:xfrm>
            <a:custGeom>
              <a:avLst/>
              <a:gdLst>
                <a:gd name="connsiteX0" fmla="*/ 180238 w 1081406"/>
                <a:gd name="connsiteY0" fmla="*/ 0 h 5159132"/>
                <a:gd name="connsiteX1" fmla="*/ 901168 w 1081406"/>
                <a:gd name="connsiteY1" fmla="*/ 0 h 5159132"/>
                <a:gd name="connsiteX2" fmla="*/ 1081406 w 1081406"/>
                <a:gd name="connsiteY2" fmla="*/ 180238 h 5159132"/>
                <a:gd name="connsiteX3" fmla="*/ 1081406 w 1081406"/>
                <a:gd name="connsiteY3" fmla="*/ 5159132 h 5159132"/>
                <a:gd name="connsiteX4" fmla="*/ 1081406 w 1081406"/>
                <a:gd name="connsiteY4" fmla="*/ 5159132 h 5159132"/>
                <a:gd name="connsiteX5" fmla="*/ 0 w 1081406"/>
                <a:gd name="connsiteY5" fmla="*/ 5159132 h 5159132"/>
                <a:gd name="connsiteX6" fmla="*/ 0 w 1081406"/>
                <a:gd name="connsiteY6" fmla="*/ 5159132 h 5159132"/>
                <a:gd name="connsiteX7" fmla="*/ 0 w 1081406"/>
                <a:gd name="connsiteY7" fmla="*/ 180238 h 5159132"/>
                <a:gd name="connsiteX8" fmla="*/ 180238 w 1081406"/>
                <a:gd name="connsiteY8" fmla="*/ 0 h 515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406" h="5159132">
                  <a:moveTo>
                    <a:pt x="1081406" y="859874"/>
                  </a:moveTo>
                  <a:lnTo>
                    <a:pt x="1081406" y="4299258"/>
                  </a:lnTo>
                  <a:cubicBezTo>
                    <a:pt x="1081406" y="4774153"/>
                    <a:pt x="1064492" y="5159130"/>
                    <a:pt x="1043626" y="5159130"/>
                  </a:cubicBezTo>
                  <a:lnTo>
                    <a:pt x="0" y="5159130"/>
                  </a:lnTo>
                  <a:lnTo>
                    <a:pt x="0" y="5159130"/>
                  </a:lnTo>
                  <a:lnTo>
                    <a:pt x="0" y="2"/>
                  </a:lnTo>
                  <a:lnTo>
                    <a:pt x="0" y="2"/>
                  </a:lnTo>
                  <a:lnTo>
                    <a:pt x="1043626" y="2"/>
                  </a:lnTo>
                  <a:cubicBezTo>
                    <a:pt x="1064492" y="2"/>
                    <a:pt x="1081406" y="384979"/>
                    <a:pt x="1081406" y="859874"/>
                  </a:cubicBez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67395" rIns="67395" bIns="67396" numCol="1" spcCol="1270" anchor="ctr" anchorCtr="0">
              <a:noAutofit/>
            </a:bodyPr>
            <a:lstStyle/>
            <a:p>
              <a:pPr marL="285750" lvl="1" indent="-285750" defTabSz="1022350">
                <a:lnSpc>
                  <a:spcPct val="90000"/>
                </a:lnSpc>
                <a:spcAft>
                  <a:spcPct val="15000"/>
                </a:spcAft>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充电枪线缆过长且没有有效的管理（遭受扭曲、碾压等）</a:t>
              </a:r>
              <a:endParaRPr lang="zh-CN" altLang="en-US" b="1" dirty="0">
                <a:latin typeface="微软雅黑" panose="020B0503020204020204" pitchFamily="34" charset="-122"/>
                <a:ea typeface="微软雅黑" panose="020B0503020204020204" pitchFamily="34" charset="-122"/>
              </a:endParaRPr>
            </a:p>
          </p:txBody>
        </p:sp>
      </p:gr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0117" y="1545371"/>
            <a:ext cx="9818987" cy="2305365"/>
          </a:xfrm>
          <a:prstGeom prst="rect">
            <a:avLst/>
          </a:pr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67396" rIns="67395" bIns="67396" numCol="1" spcCol="1270" anchor="ctr" anchorCtr="0">
            <a:noAutofit/>
          </a:bodyPr>
          <a:lstStyle>
            <a:defPPr>
              <a:defRPr lang="zh-CN"/>
            </a:defPPr>
            <a:lvl1pPr>
              <a:defRPr>
                <a:solidFill>
                  <a:schemeClr val="dk1">
                    <a:hueOff val="0"/>
                    <a:satOff val="0"/>
                    <a:lumOff val="0"/>
                    <a:alphaOff val="0"/>
                  </a:schemeClr>
                </a:solidFill>
                <a:latin typeface="+mn-lt"/>
                <a:ea typeface="+mn-ea"/>
              </a:defRPr>
            </a:lvl1pPr>
            <a:lvl2pPr marL="285750" lvl="1" indent="-285750" defTabSz="1022350">
              <a:lnSpc>
                <a:spcPct val="90000"/>
              </a:lnSpc>
              <a:spcAft>
                <a:spcPct val="15000"/>
              </a:spcAft>
              <a:buFont typeface="Wingdings" panose="05000000000000000000" pitchFamily="2" charset="2"/>
              <a:buChar char="u"/>
              <a:defRPr b="1">
                <a:solidFill>
                  <a:schemeClr val="dk1">
                    <a:hueOff val="0"/>
                    <a:satOff val="0"/>
                    <a:lumOff val="0"/>
                    <a:alphaOff val="0"/>
                  </a:schemeClr>
                </a:solidFill>
                <a:latin typeface="微软雅黑" panose="020B0503020204020204" pitchFamily="34" charset="-122"/>
                <a:ea typeface="微软雅黑" panose="020B0503020204020204" pitchFamily="34" charset="-122"/>
              </a:defRPr>
            </a:lvl2pPr>
            <a:lvl3pPr>
              <a:defRPr>
                <a:solidFill>
                  <a:schemeClr val="dk1">
                    <a:hueOff val="0"/>
                    <a:satOff val="0"/>
                    <a:lumOff val="0"/>
                    <a:alphaOff val="0"/>
                  </a:schemeClr>
                </a:solidFill>
                <a:latin typeface="+mn-lt"/>
                <a:ea typeface="+mn-ea"/>
              </a:defRPr>
            </a:lvl3pPr>
            <a:lvl4pPr>
              <a:defRPr>
                <a:solidFill>
                  <a:schemeClr val="dk1">
                    <a:hueOff val="0"/>
                    <a:satOff val="0"/>
                    <a:lumOff val="0"/>
                    <a:alphaOff val="0"/>
                  </a:schemeClr>
                </a:solidFill>
                <a:latin typeface="+mn-lt"/>
                <a:ea typeface="+mn-ea"/>
              </a:defRPr>
            </a:lvl4pPr>
            <a:lvl5pPr>
              <a:defRPr>
                <a:solidFill>
                  <a:schemeClr val="dk1">
                    <a:hueOff val="0"/>
                    <a:satOff val="0"/>
                    <a:lumOff val="0"/>
                    <a:alphaOff val="0"/>
                  </a:schemeClr>
                </a:solidFill>
                <a:latin typeface="+mn-lt"/>
                <a:ea typeface="+mn-ea"/>
              </a:defRPr>
            </a:lvl5pPr>
            <a:lvl6pPr>
              <a:defRPr>
                <a:solidFill>
                  <a:schemeClr val="dk1">
                    <a:hueOff val="0"/>
                    <a:satOff val="0"/>
                    <a:lumOff val="0"/>
                    <a:alphaOff val="0"/>
                  </a:schemeClr>
                </a:solidFill>
                <a:latin typeface="+mn-lt"/>
                <a:ea typeface="+mn-ea"/>
              </a:defRPr>
            </a:lvl6pPr>
            <a:lvl7pPr>
              <a:defRPr>
                <a:solidFill>
                  <a:schemeClr val="dk1">
                    <a:hueOff val="0"/>
                    <a:satOff val="0"/>
                    <a:lumOff val="0"/>
                    <a:alphaOff val="0"/>
                  </a:schemeClr>
                </a:solidFill>
                <a:latin typeface="+mn-lt"/>
                <a:ea typeface="+mn-ea"/>
              </a:defRPr>
            </a:lvl7pPr>
            <a:lvl8pPr>
              <a:defRPr>
                <a:solidFill>
                  <a:schemeClr val="dk1">
                    <a:hueOff val="0"/>
                    <a:satOff val="0"/>
                    <a:lumOff val="0"/>
                    <a:alphaOff val="0"/>
                  </a:schemeClr>
                </a:solidFill>
                <a:latin typeface="+mn-lt"/>
                <a:ea typeface="+mn-ea"/>
              </a:defRPr>
            </a:lvl8pPr>
            <a:lvl9pPr>
              <a:defRPr>
                <a:solidFill>
                  <a:schemeClr val="dk1">
                    <a:hueOff val="0"/>
                    <a:satOff val="0"/>
                    <a:lumOff val="0"/>
                    <a:alphaOff val="0"/>
                  </a:schemeClr>
                </a:solidFill>
                <a:latin typeface="+mn-lt"/>
                <a:ea typeface="+mn-ea"/>
              </a:defRPr>
            </a:lvl9pPr>
          </a:lstStyle>
          <a:p>
            <a:pPr lvl="1">
              <a:lnSpc>
                <a:spcPct val="150000"/>
              </a:lnSpc>
            </a:pPr>
            <a:r>
              <a:rPr lang="zh-CN" altLang="en-US" dirty="0"/>
              <a:t>枪、座尺寸匹配问题</a:t>
            </a:r>
            <a:endParaRPr lang="en-US" altLang="zh-CN" dirty="0"/>
          </a:p>
          <a:p>
            <a:pPr marL="285750" indent="-285750">
              <a:lnSpc>
                <a:spcPct val="150000"/>
              </a:lnSpc>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老枪配新座问题</a:t>
            </a:r>
            <a:r>
              <a:rPr lang="zh-CN" altLang="en-US" dirty="0">
                <a:latin typeface="微软雅黑" panose="020B0503020204020204" pitchFamily="34" charset="-122"/>
                <a:ea typeface="微软雅黑" panose="020B0503020204020204" pitchFamily="34" charset="-122"/>
              </a:rPr>
              <a:t>：充电枪和新国标底座不是很适配，卡住了，用户将枪头上方挡板锯了后才能撬开。</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solidFill>
                  <a:srgbClr val="FF0000"/>
                </a:solidFill>
                <a:latin typeface="微软雅黑" panose="020B0503020204020204" pitchFamily="34" charset="-122"/>
                <a:ea typeface="微软雅黑" panose="020B0503020204020204" pitchFamily="34" charset="-122"/>
              </a:rPr>
              <a:t>新枪配老座问题</a:t>
            </a:r>
            <a:r>
              <a:rPr lang="zh-CN" altLang="en-US" dirty="0">
                <a:latin typeface="微软雅黑" panose="020B0503020204020204" pitchFamily="34" charset="-122"/>
                <a:ea typeface="微软雅黑" panose="020B0503020204020204" pitchFamily="34" charset="-122"/>
              </a:rPr>
              <a:t>：有些充电枪的卡口扣不紧，不按卡座也能直接拔出来。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插拔力过大或者过小。</a:t>
            </a: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8832" y="1491606"/>
            <a:ext cx="1488449" cy="2359131"/>
          </a:xfrm>
          <a:prstGeom prst="rect">
            <a:avLst/>
          </a:prstGeom>
        </p:spPr>
      </p:pic>
      <p:sp>
        <p:nvSpPr>
          <p:cNvPr id="10" name="矩形 9"/>
          <p:cNvSpPr/>
          <p:nvPr/>
        </p:nvSpPr>
        <p:spPr>
          <a:xfrm>
            <a:off x="439227" y="4166047"/>
            <a:ext cx="6024635" cy="1969368"/>
          </a:xfrm>
          <a:prstGeom prst="rect">
            <a:avLst/>
          </a:pr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576" tIns="67396" rIns="67395" bIns="67396" numCol="1" spcCol="1270" anchor="ctr" anchorCtr="0">
            <a:noAutofit/>
          </a:bodyPr>
          <a:lstStyle/>
          <a:p>
            <a:pPr marL="285750" lvl="1" indent="-285750" defTabSz="1022350">
              <a:lnSpc>
                <a:spcPct val="150000"/>
              </a:lnSpc>
              <a:spcAft>
                <a:spcPct val="15000"/>
              </a:spcAft>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电子锁故障问题</a:t>
            </a:r>
            <a:endParaRPr lang="zh-CN" altLang="en-US" b="1" dirty="0">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电子</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锁</a:t>
            </a:r>
            <a:r>
              <a:rPr lang="zh-CN"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rPr>
              <a:t>顶杆生锈</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、永磁体消磁导致电子锁可靠性下降</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a:p>
            <a:pPr marL="285750" indent="-285750">
              <a:lnSpc>
                <a:spcPct val="150000"/>
              </a:lnSpc>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用户</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操作不当容易造成电子锁损坏</a:t>
            </a:r>
            <a:endPar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935" y="4166047"/>
            <a:ext cx="2524242" cy="19693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485" y="4113188"/>
            <a:ext cx="2916621" cy="2022227"/>
          </a:xfrm>
          <a:prstGeom prst="rect">
            <a:avLst/>
          </a:prstGeom>
          <a:solidFill>
            <a:srgbClr val="FFFFFF">
              <a:shade val="85000"/>
            </a:srgbClr>
          </a:solidFill>
          <a:ln w="9525">
            <a:solidFill>
              <a:schemeClr val="accent4">
                <a:lumMod val="20000"/>
                <a:lumOff val="8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AutoShape 7"/>
          <p:cNvSpPr>
            <a:spLocks noChangeArrowheads="1"/>
          </p:cNvSpPr>
          <p:nvPr/>
        </p:nvSpPr>
        <p:spPr bwMode="auto">
          <a:xfrm>
            <a:off x="11067390" y="4445876"/>
            <a:ext cx="961715" cy="678425"/>
          </a:xfrm>
          <a:prstGeom prst="wedgeRectCallout">
            <a:avLst>
              <a:gd name="adj1" fmla="val -71167"/>
              <a:gd name="adj2" fmla="val 118218"/>
            </a:avLst>
          </a:prstGeom>
          <a:noFill/>
          <a:ln w="9525">
            <a:solidFill>
              <a:srgbClr val="FF0000"/>
            </a:solidFill>
            <a:miter lim="800000"/>
          </a:ln>
          <a:effectLst/>
        </p:spPr>
        <p:txBody>
          <a:bodyPr vert="horz" wrap="square" lIns="90170" tIns="46990" rIns="90170" bIns="46990" numCol="1" anchor="ctr" anchorCtr="0" compatLnSpc="1"/>
          <a:lstStyle/>
          <a:p>
            <a:pPr marL="0" marR="0" lvl="0" indent="0" algn="ctr" defTabSz="914400" rtl="0" eaLnBrk="1" fontAlgn="base" latinLnBrk="0" hangingPunct="1">
              <a:lnSpc>
                <a:spcPct val="100000"/>
              </a:lnSpc>
              <a:spcBef>
                <a:spcPts val="500"/>
              </a:spcBef>
              <a:spcAft>
                <a:spcPts val="500"/>
              </a:spcAft>
              <a:buClrTx/>
              <a:buSzTx/>
              <a:buFontTx/>
              <a:buNone/>
            </a:pPr>
            <a:r>
              <a:rPr kumimoji="0" lang="zh-CN" altLang="en-US" sz="14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rPr>
              <a:t>顶杆受力变形，与枪壳干涉</a:t>
            </a:r>
            <a:endParaRPr kumimoji="0" lang="zh-CN" altLang="zh-CN" sz="2000"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矩形 14"/>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充电枪典型问题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012" y="1592316"/>
            <a:ext cx="6399352" cy="1785575"/>
          </a:xfrm>
          <a:prstGeom prst="rect">
            <a:avLst/>
          </a:prstGeom>
          <a:noFill/>
          <a:ln w="19050">
            <a:solidFill>
              <a:schemeClr val="accent1"/>
            </a:solidFill>
          </a:ln>
        </p:spPr>
        <p:txBody>
          <a:bodyPr wrap="square" rtlCol="0"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接触电阻过大</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接触电阻</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变大（绝缘监测不通过）</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充电</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枪发热乃至烧蚀（绝缘帽烧毁）</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cstate="print"/>
          <a:srcRect/>
          <a:stretch>
            <a:fillRect/>
          </a:stretch>
        </p:blipFill>
        <p:spPr bwMode="auto">
          <a:xfrm>
            <a:off x="9588368" y="1608079"/>
            <a:ext cx="1873014" cy="1785575"/>
          </a:xfrm>
          <a:prstGeom prst="rect">
            <a:avLst/>
          </a:prstGeom>
          <a:noFill/>
          <a:ln w="9525">
            <a:noFill/>
            <a:miter lim="800000"/>
            <a:headEnd/>
            <a:tailEnd/>
          </a:ln>
        </p:spPr>
      </p:pic>
      <p:sp>
        <p:nvSpPr>
          <p:cNvPr id="8" name="矩形 7"/>
          <p:cNvSpPr/>
          <p:nvPr/>
        </p:nvSpPr>
        <p:spPr>
          <a:xfrm>
            <a:off x="6070679" y="3907542"/>
            <a:ext cx="5942645" cy="2508042"/>
          </a:xfrm>
          <a:prstGeom prst="rect">
            <a:avLst/>
          </a:prstGeom>
          <a:ln w="19050">
            <a:solidFill>
              <a:schemeClr val="accent1"/>
            </a:solidFill>
          </a:ln>
        </p:spPr>
        <p:txBody>
          <a:bodyPr wrap="square"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枪线固定不牢问题</a:t>
            </a:r>
            <a:endParaRPr lang="en-US" altLang="zh-CN" b="1" dirty="0">
              <a:latin typeface="微软雅黑" panose="020B0503020204020204" pitchFamily="34" charset="-122"/>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充电</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枪处线缆没有锁牢，线缆脱落，内部线外露。</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a:p>
            <a:pPr marL="285750" indent="-285750">
              <a:lnSpc>
                <a:spcPct val="125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防水</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锁头固定不牢，线缆从锁头脱出或者锁头掉落。</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3" y="3881062"/>
            <a:ext cx="1440160" cy="253519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171" y="3881062"/>
            <a:ext cx="4039033" cy="2534522"/>
          </a:xfrm>
          <a:prstGeom prst="rect">
            <a:avLst/>
          </a:prstGeom>
        </p:spPr>
      </p:pic>
      <p:sp>
        <p:nvSpPr>
          <p:cNvPr id="12" name="矩形 11"/>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充电枪典型问题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5122" name="Picture 2" descr="https://ss3.bdstatic.com/70cFv8Sh_Q1YnxGkpoWK1HF6hhy/it/u=3579389452,1745911587&amp;fm=27&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264" y="1608082"/>
            <a:ext cx="1940325" cy="178557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959" y="1660745"/>
            <a:ext cx="10786219" cy="1338828"/>
          </a:xfrm>
          <a:prstGeom prst="rect">
            <a:avLst/>
          </a:prstGeom>
          <a:noFill/>
          <a:ln w="19050">
            <a:solidFill>
              <a:schemeClr val="accent1"/>
            </a:solidFill>
          </a:ln>
        </p:spPr>
        <p:txBody>
          <a:bodyPr wrap="square" rtlCol="0">
            <a:sp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安全性能下降：绝缘、接地等性能下降</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接地</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铜牌或螺栓生锈，接地性能降低</a:t>
            </a:r>
            <a:endParaRPr lang="en-US" altLang="zh-CN"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schemeClr val="dk1">
                    <a:hueOff val="0"/>
                    <a:satOff val="0"/>
                    <a:lumOff val="0"/>
                    <a:alphaOff val="0"/>
                  </a:schemeClr>
                </a:solidFill>
                <a:latin typeface="微软雅黑" panose="020B0503020204020204" pitchFamily="34" charset="-122"/>
                <a:ea typeface="微软雅黑" panose="020B0503020204020204" pitchFamily="34" charset="-122"/>
              </a:rPr>
              <a:t>接地</a:t>
            </a:r>
            <a:r>
              <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rPr>
              <a:t>处没有进行喷漆保护，接地性能降低</a:t>
            </a:r>
            <a:endParaRPr lang="zh-CN" altLang="en-US" dirty="0">
              <a:solidFill>
                <a:schemeClr val="dk1">
                  <a:hueOff val="0"/>
                  <a:satOff val="0"/>
                  <a:lumOff val="0"/>
                  <a:alphaOff val="0"/>
                </a:schemeClr>
              </a:solidFill>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1" cstate="print"/>
          <a:srcRect/>
          <a:stretch>
            <a:fillRect/>
          </a:stretch>
        </p:blipFill>
        <p:spPr bwMode="auto">
          <a:xfrm>
            <a:off x="2123361" y="3406357"/>
            <a:ext cx="3095980" cy="2897649"/>
          </a:xfrm>
          <a:prstGeom prst="rect">
            <a:avLst/>
          </a:prstGeom>
          <a:noFill/>
          <a:ln w="9525">
            <a:noFill/>
            <a:miter lim="800000"/>
            <a:headEnd/>
            <a:tailEnd/>
          </a:ln>
        </p:spPr>
      </p:pic>
      <p:pic>
        <p:nvPicPr>
          <p:cNvPr id="4099" name="Picture 3"/>
          <p:cNvPicPr>
            <a:picLocks noChangeAspect="1" noChangeArrowheads="1"/>
          </p:cNvPicPr>
          <p:nvPr/>
        </p:nvPicPr>
        <p:blipFill>
          <a:blip r:embed="rId2" cstate="print"/>
          <a:srcRect/>
          <a:stretch>
            <a:fillRect/>
          </a:stretch>
        </p:blipFill>
        <p:spPr bwMode="auto">
          <a:xfrm>
            <a:off x="6752633" y="3406357"/>
            <a:ext cx="3249348" cy="2952328"/>
          </a:xfrm>
          <a:prstGeom prst="rect">
            <a:avLst/>
          </a:prstGeom>
          <a:noFill/>
          <a:ln w="9525">
            <a:noFill/>
            <a:miter lim="800000"/>
            <a:headEnd/>
            <a:tailEnd/>
          </a:ln>
        </p:spPr>
      </p:pic>
      <p:sp>
        <p:nvSpPr>
          <p:cNvPr id="10" name="矩形 9"/>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绝缘接地问题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矩形 5"/>
          <p:cNvSpPr/>
          <p:nvPr/>
        </p:nvSpPr>
        <p:spPr>
          <a:xfrm>
            <a:off x="401320" y="664210"/>
            <a:ext cx="10841355" cy="1799590"/>
          </a:xfrm>
          <a:prstGeom prst="rect">
            <a:avLst/>
          </a:prstGeom>
          <a:noFill/>
          <a:ln w="9525">
            <a:noFill/>
          </a:ln>
        </p:spPr>
        <p:txBody>
          <a:bodyPr wrap="square" anchor="t">
            <a:spAutoFit/>
          </a:bodyPr>
          <a:p>
            <a:pPr>
              <a:lnSpc>
                <a:spcPct val="150000"/>
              </a:lnSpc>
            </a:pPr>
            <a:r>
              <a:rPr lang="en-US" altLang="zh-CN"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华立</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是以华立集团股份有限公司为母体、多个产业集团公司组成的多元化投资发展的</a:t>
            </a:r>
            <a:r>
              <a:rPr lang="zh-CN" altLang="en-US"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民营企业集团</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，专注于企业运营孵化、产业投资、整合与经营。</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华立致力于打造的</a:t>
            </a:r>
            <a:r>
              <a:rPr lang="zh-CN" altLang="en-US"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“大健康”</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产业生态圈，投资、培育医疗健康服务、中医国药、处方药产业及精准医疗服务、清洁能源及物联网产业、新材料产业、创新创业服务等，并以商业生态化思维和平台化理念，以社区诊所为切入点，打造上门/就近医疗特色服务，构建未来</a:t>
            </a:r>
            <a:r>
              <a:rPr lang="zh-CN" altLang="en-US"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社区健康生活</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新业态。</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074" name="Group 3"/>
          <p:cNvGrpSpPr>
            <a:grpSpLocks noChangeAspect="1"/>
          </p:cNvGrpSpPr>
          <p:nvPr/>
        </p:nvGrpSpPr>
        <p:grpSpPr>
          <a:xfrm>
            <a:off x="1198880" y="2724150"/>
            <a:ext cx="9182100" cy="1617345"/>
            <a:chOff x="0" y="0"/>
            <a:chExt cx="8407548" cy="1486252"/>
          </a:xfrm>
        </p:grpSpPr>
        <p:pic>
          <p:nvPicPr>
            <p:cNvPr id="3075" name="Picture 3"/>
            <p:cNvPicPr>
              <a:picLocks noChangeAspect="1"/>
            </p:cNvPicPr>
            <p:nvPr/>
          </p:nvPicPr>
          <p:blipFill>
            <a:blip r:embed="rId1"/>
            <a:stretch>
              <a:fillRect/>
            </a:stretch>
          </p:blipFill>
          <p:spPr>
            <a:xfrm>
              <a:off x="0" y="273640"/>
              <a:ext cx="1714500" cy="1165622"/>
            </a:xfrm>
            <a:prstGeom prst="rect">
              <a:avLst/>
            </a:prstGeom>
            <a:noFill/>
            <a:ln w="9525">
              <a:noFill/>
            </a:ln>
          </p:spPr>
        </p:pic>
        <p:pic>
          <p:nvPicPr>
            <p:cNvPr id="3076" name="Picture 13"/>
            <p:cNvPicPr>
              <a:picLocks noChangeAspect="1"/>
            </p:cNvPicPr>
            <p:nvPr/>
          </p:nvPicPr>
          <p:blipFill>
            <a:blip r:embed="rId2"/>
            <a:stretch>
              <a:fillRect/>
            </a:stretch>
          </p:blipFill>
          <p:spPr>
            <a:xfrm>
              <a:off x="5774790" y="1093346"/>
              <a:ext cx="1450181" cy="392906"/>
            </a:xfrm>
            <a:prstGeom prst="rect">
              <a:avLst/>
            </a:prstGeom>
            <a:solidFill>
              <a:srgbClr val="EDEDED"/>
            </a:solidFill>
            <a:ln w="9525">
              <a:noFill/>
            </a:ln>
          </p:spPr>
        </p:pic>
        <p:pic>
          <p:nvPicPr>
            <p:cNvPr id="3077" name="Picture 16"/>
            <p:cNvPicPr>
              <a:picLocks noChangeAspect="1"/>
            </p:cNvPicPr>
            <p:nvPr/>
          </p:nvPicPr>
          <p:blipFill>
            <a:blip r:embed="rId3"/>
            <a:stretch>
              <a:fillRect/>
            </a:stretch>
          </p:blipFill>
          <p:spPr>
            <a:xfrm>
              <a:off x="4602643" y="854569"/>
              <a:ext cx="1368152" cy="631683"/>
            </a:xfrm>
            <a:prstGeom prst="rect">
              <a:avLst/>
            </a:prstGeom>
            <a:solidFill>
              <a:srgbClr val="EDEDED"/>
            </a:solidFill>
            <a:ln w="9525">
              <a:noFill/>
            </a:ln>
          </p:spPr>
        </p:pic>
        <p:pic>
          <p:nvPicPr>
            <p:cNvPr id="3078" name="Picture 6"/>
            <p:cNvPicPr>
              <a:picLocks noChangeAspect="1"/>
            </p:cNvPicPr>
            <p:nvPr/>
          </p:nvPicPr>
          <p:blipFill>
            <a:blip r:embed="rId4"/>
            <a:stretch>
              <a:fillRect/>
            </a:stretch>
          </p:blipFill>
          <p:spPr>
            <a:xfrm>
              <a:off x="1768993" y="228035"/>
              <a:ext cx="1975423" cy="420037"/>
            </a:xfrm>
            <a:prstGeom prst="rect">
              <a:avLst/>
            </a:prstGeom>
            <a:noFill/>
            <a:ln w="9525">
              <a:noFill/>
            </a:ln>
          </p:spPr>
        </p:pic>
        <p:pic>
          <p:nvPicPr>
            <p:cNvPr id="3079" name="Picture 4" descr="C:\Users\lenovo\Desktop\科技宣传资料\华立科技.png"/>
            <p:cNvPicPr>
              <a:picLocks noChangeAspect="1"/>
            </p:cNvPicPr>
            <p:nvPr/>
          </p:nvPicPr>
          <p:blipFill>
            <a:blip r:embed="rId5"/>
            <a:stretch>
              <a:fillRect/>
            </a:stretch>
          </p:blipFill>
          <p:spPr>
            <a:xfrm>
              <a:off x="3858750" y="201530"/>
              <a:ext cx="1679967" cy="639653"/>
            </a:xfrm>
            <a:prstGeom prst="rect">
              <a:avLst/>
            </a:prstGeom>
            <a:noFill/>
            <a:ln w="9525">
              <a:noFill/>
            </a:ln>
          </p:spPr>
        </p:pic>
        <p:pic>
          <p:nvPicPr>
            <p:cNvPr id="3080" name="Picture 2"/>
            <p:cNvPicPr>
              <a:picLocks noChangeAspect="1"/>
            </p:cNvPicPr>
            <p:nvPr/>
          </p:nvPicPr>
          <p:blipFill>
            <a:blip r:embed="rId6"/>
            <a:stretch>
              <a:fillRect/>
            </a:stretch>
          </p:blipFill>
          <p:spPr>
            <a:xfrm>
              <a:off x="6020658" y="0"/>
              <a:ext cx="758428" cy="962025"/>
            </a:xfrm>
            <a:prstGeom prst="rect">
              <a:avLst/>
            </a:prstGeom>
            <a:noFill/>
            <a:ln w="9525">
              <a:noFill/>
            </a:ln>
          </p:spPr>
        </p:pic>
        <p:pic>
          <p:nvPicPr>
            <p:cNvPr id="3081" name="Picture 3"/>
            <p:cNvPicPr>
              <a:picLocks noChangeAspect="1"/>
            </p:cNvPicPr>
            <p:nvPr/>
          </p:nvPicPr>
          <p:blipFill>
            <a:blip r:embed="rId7"/>
            <a:stretch>
              <a:fillRect/>
            </a:stretch>
          </p:blipFill>
          <p:spPr>
            <a:xfrm>
              <a:off x="3082902" y="990513"/>
              <a:ext cx="1551696" cy="449647"/>
            </a:xfrm>
            <a:prstGeom prst="rect">
              <a:avLst/>
            </a:prstGeom>
            <a:noFill/>
            <a:ln w="9525">
              <a:noFill/>
            </a:ln>
          </p:spPr>
        </p:pic>
        <p:pic>
          <p:nvPicPr>
            <p:cNvPr id="3082" name="Picture 4"/>
            <p:cNvPicPr>
              <a:picLocks noChangeAspect="1"/>
            </p:cNvPicPr>
            <p:nvPr/>
          </p:nvPicPr>
          <p:blipFill>
            <a:blip r:embed="rId8"/>
            <a:stretch>
              <a:fillRect/>
            </a:stretch>
          </p:blipFill>
          <p:spPr>
            <a:xfrm>
              <a:off x="1733119" y="936564"/>
              <a:ext cx="1324852" cy="477712"/>
            </a:xfrm>
            <a:prstGeom prst="rect">
              <a:avLst/>
            </a:prstGeom>
            <a:noFill/>
            <a:ln w="9525">
              <a:noFill/>
            </a:ln>
          </p:spPr>
        </p:pic>
        <p:pic>
          <p:nvPicPr>
            <p:cNvPr id="3083" name="图片 14"/>
            <p:cNvPicPr>
              <a:picLocks noChangeAspect="1"/>
            </p:cNvPicPr>
            <p:nvPr/>
          </p:nvPicPr>
          <p:blipFill>
            <a:blip r:embed="rId9"/>
            <a:stretch>
              <a:fillRect/>
            </a:stretch>
          </p:blipFill>
          <p:spPr>
            <a:xfrm>
              <a:off x="7345510" y="273640"/>
              <a:ext cx="1062038" cy="1114901"/>
            </a:xfrm>
            <a:prstGeom prst="rect">
              <a:avLst/>
            </a:prstGeom>
            <a:noFill/>
            <a:ln w="9525">
              <a:noFill/>
            </a:ln>
          </p:spPr>
        </p:pic>
      </p:grpSp>
      <p:grpSp>
        <p:nvGrpSpPr>
          <p:cNvPr id="3085" name="Group 14"/>
          <p:cNvGrpSpPr/>
          <p:nvPr/>
        </p:nvGrpSpPr>
        <p:grpSpPr>
          <a:xfrm>
            <a:off x="252413" y="93663"/>
            <a:ext cx="3582987" cy="585787"/>
            <a:chOff x="0" y="0"/>
            <a:chExt cx="5836421" cy="953595"/>
          </a:xfrm>
        </p:grpSpPr>
        <p:grpSp>
          <p:nvGrpSpPr>
            <p:cNvPr id="3086" name="Group 15"/>
            <p:cNvGrpSpPr/>
            <p:nvPr/>
          </p:nvGrpSpPr>
          <p:grpSpPr>
            <a:xfrm>
              <a:off x="0" y="0"/>
              <a:ext cx="5836421" cy="953595"/>
              <a:chOff x="0" y="0"/>
              <a:chExt cx="15662517" cy="2559050"/>
            </a:xfrm>
          </p:grpSpPr>
          <p:sp>
            <p:nvSpPr>
              <p:cNvPr id="308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3088" name="Group 17"/>
              <p:cNvGrpSpPr/>
              <p:nvPr/>
            </p:nvGrpSpPr>
            <p:grpSpPr>
              <a:xfrm>
                <a:off x="0" y="0"/>
                <a:ext cx="2607334" cy="2559050"/>
                <a:chOff x="0" y="0"/>
                <a:chExt cx="3429000" cy="3365500"/>
              </a:xfrm>
            </p:grpSpPr>
            <p:sp>
              <p:nvSpPr>
                <p:cNvPr id="308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309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2" name="文本框 5"/>
            <p:cNvSpPr/>
            <p:nvPr/>
          </p:nvSpPr>
          <p:spPr>
            <a:xfrm>
              <a:off x="1154008" y="100712"/>
              <a:ext cx="3276878"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华立科技简介</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 name="Group 2"/>
          <p:cNvGrpSpPr/>
          <p:nvPr/>
        </p:nvGrpSpPr>
        <p:grpSpPr>
          <a:xfrm>
            <a:off x="685165" y="4890135"/>
            <a:ext cx="5611495" cy="1647311"/>
            <a:chOff x="0" y="0"/>
            <a:chExt cx="5212694" cy="1976958"/>
          </a:xfrm>
        </p:grpSpPr>
        <p:sp>
          <p:nvSpPr>
            <p:cNvPr id="3" name="矩形 8"/>
            <p:cNvSpPr/>
            <p:nvPr/>
          </p:nvSpPr>
          <p:spPr>
            <a:xfrm>
              <a:off x="0" y="0"/>
              <a:ext cx="5212694" cy="1879982"/>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 name="Text Box 3"/>
            <p:cNvSpPr/>
            <p:nvPr/>
          </p:nvSpPr>
          <p:spPr>
            <a:xfrm>
              <a:off x="89185" y="144176"/>
              <a:ext cx="5040559" cy="1832782"/>
            </a:xfrm>
            <a:prstGeom prst="rect">
              <a:avLst/>
            </a:prstGeom>
            <a:noFill/>
            <a:ln w="9525">
              <a:noFill/>
            </a:ln>
          </p:spPr>
          <p:txBody>
            <a:bodyPr anchor="t">
              <a:spAutoFit/>
            </a:bodyPr>
            <a:p>
              <a:pPr>
                <a:lnSpc>
                  <a:spcPts val="1900"/>
                </a:lnSpc>
              </a:pPr>
              <a:r>
                <a:rPr lang="en-US" altLang="zh-CN"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华立科技 </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是华立旗下致力于能源物联网产业的核心业务公司，是一家集智能仪表、配网自动化、社区微网（含光伏、储能）、智慧能源管理、智能制造，研、产、销为一体的全球化企业集团</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 name="Picture 4"/>
          <p:cNvPicPr>
            <a:picLocks noChangeAspect="1"/>
          </p:cNvPicPr>
          <p:nvPr/>
        </p:nvPicPr>
        <p:blipFill>
          <a:blip r:embed="rId10"/>
          <a:stretch>
            <a:fillRect/>
          </a:stretch>
        </p:blipFill>
        <p:spPr>
          <a:xfrm>
            <a:off x="6473190" y="4579620"/>
            <a:ext cx="4928235" cy="2134235"/>
          </a:xfrm>
          <a:prstGeom prst="rect">
            <a:avLst/>
          </a:prstGeom>
          <a:noFill/>
          <a:ln w="9525">
            <a:noFill/>
          </a:ln>
        </p:spPr>
      </p:pic>
      <p:cxnSp>
        <p:nvCxnSpPr>
          <p:cNvPr id="6" name="直接连接符 5"/>
          <p:cNvCxnSpPr/>
          <p:nvPr/>
        </p:nvCxnSpPr>
        <p:spPr>
          <a:xfrm flipV="1">
            <a:off x="1350645" y="2515235"/>
            <a:ext cx="8942705" cy="19685"/>
          </a:xfrm>
          <a:prstGeom prst="line">
            <a:avLst/>
          </a:prstGeom>
          <a:ln w="12700" cmpd="sng">
            <a:solidFill>
              <a:schemeClr val="bg1">
                <a:lumMod val="85000"/>
              </a:schemeClr>
            </a:solidFill>
            <a:prstDash val="lgDash"/>
          </a:ln>
        </p:spPr>
        <p:style>
          <a:lnRef idx="1">
            <a:schemeClr val="accent4"/>
          </a:lnRef>
          <a:fillRef idx="0">
            <a:schemeClr val="accent4"/>
          </a:fillRef>
          <a:effectRef idx="0">
            <a:schemeClr val="accent4"/>
          </a:effectRef>
          <a:fontRef idx="minor">
            <a:schemeClr val="tx1"/>
          </a:fontRef>
        </p:style>
      </p:cxnSp>
      <p:cxnSp>
        <p:nvCxnSpPr>
          <p:cNvPr id="7" name="直接连接符 6"/>
          <p:cNvCxnSpPr/>
          <p:nvPr/>
        </p:nvCxnSpPr>
        <p:spPr>
          <a:xfrm flipV="1">
            <a:off x="1177290" y="4436745"/>
            <a:ext cx="9860280" cy="43180"/>
          </a:xfrm>
          <a:prstGeom prst="line">
            <a:avLst/>
          </a:prstGeom>
          <a:ln w="12700" cmpd="sng">
            <a:solidFill>
              <a:schemeClr val="bg1">
                <a:lumMod val="85000"/>
              </a:schemeClr>
            </a:solidFill>
            <a:prstDash val="lgDash"/>
          </a:ln>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4855" y="1607953"/>
            <a:ext cx="10925503" cy="1338828"/>
          </a:xfrm>
          <a:prstGeom prst="rect">
            <a:avLst/>
          </a:prstGeom>
          <a:noFill/>
          <a:ln w="19050">
            <a:solidFill>
              <a:schemeClr val="accent1"/>
            </a:solidFill>
          </a:ln>
        </p:spPr>
        <p:txBody>
          <a:bodyPr wrap="square" rtlCol="0">
            <a:spAutoFit/>
          </a:bodyPr>
          <a:lstStyle>
            <a:defPPr>
              <a:defRPr lang="zh-CN"/>
            </a:defPPr>
            <a:lvl1pPr marL="285750" indent="-285750">
              <a:lnSpc>
                <a:spcPct val="150000"/>
              </a:lnSpc>
              <a:buFont typeface="Wingdings" panose="05000000000000000000" pitchFamily="2" charset="2"/>
              <a:buChar char="u"/>
              <a:defRPr b="1">
                <a:latin typeface="微软雅黑" panose="020B0503020204020204" pitchFamily="34" charset="-122"/>
                <a:ea typeface="微软雅黑" panose="020B0503020204020204" pitchFamily="34" charset="-122"/>
              </a:defRPr>
            </a:lvl1pPr>
          </a:lstStyle>
          <a:p>
            <a:r>
              <a:rPr lang="zh-CN" altLang="en-US" dirty="0"/>
              <a:t>防水防尘能力不足</a:t>
            </a:r>
            <a:endParaRPr lang="zh-CN" altLang="en-US" dirty="0"/>
          </a:p>
          <a:p>
            <a:pPr>
              <a:buFont typeface="Arial" panose="020B0604020202020204" pitchFamily="34" charset="0"/>
              <a:buChar char="•"/>
            </a:pPr>
            <a:r>
              <a:rPr lang="zh-CN" altLang="en-US" b="0" dirty="0">
                <a:solidFill>
                  <a:schemeClr val="dk1">
                    <a:hueOff val="0"/>
                    <a:satOff val="0"/>
                    <a:lumOff val="0"/>
                    <a:alphaOff val="0"/>
                  </a:schemeClr>
                </a:solidFill>
              </a:rPr>
              <a:t>防水性能不足，柜内漏水</a:t>
            </a:r>
            <a:r>
              <a:rPr lang="zh-CN" altLang="en-US" b="0" dirty="0" smtClean="0">
                <a:solidFill>
                  <a:schemeClr val="dk1">
                    <a:hueOff val="0"/>
                    <a:satOff val="0"/>
                    <a:lumOff val="0"/>
                    <a:alphaOff val="0"/>
                  </a:schemeClr>
                </a:solidFill>
              </a:rPr>
              <a:t>积水</a:t>
            </a:r>
            <a:endParaRPr lang="en-US" altLang="zh-CN" b="0" dirty="0">
              <a:solidFill>
                <a:schemeClr val="dk1">
                  <a:hueOff val="0"/>
                  <a:satOff val="0"/>
                  <a:lumOff val="0"/>
                  <a:alphaOff val="0"/>
                </a:schemeClr>
              </a:solidFill>
            </a:endParaRPr>
          </a:p>
          <a:p>
            <a:pPr>
              <a:buFont typeface="Arial" panose="020B0604020202020204" pitchFamily="34" charset="0"/>
              <a:buChar char="•"/>
            </a:pPr>
            <a:r>
              <a:rPr lang="zh-CN" altLang="en-US" b="0" dirty="0">
                <a:solidFill>
                  <a:schemeClr val="dk1">
                    <a:hueOff val="0"/>
                    <a:satOff val="0"/>
                    <a:lumOff val="0"/>
                    <a:alphaOff val="0"/>
                  </a:schemeClr>
                </a:solidFill>
              </a:rPr>
              <a:t>南方潮湿、海边高腐蚀条件下零部件腐蚀</a:t>
            </a:r>
            <a:r>
              <a:rPr lang="zh-CN" altLang="en-US" b="0" dirty="0" smtClean="0">
                <a:solidFill>
                  <a:schemeClr val="dk1">
                    <a:hueOff val="0"/>
                    <a:satOff val="0"/>
                    <a:lumOff val="0"/>
                    <a:alphaOff val="0"/>
                  </a:schemeClr>
                </a:solidFill>
              </a:rPr>
              <a:t>生锈</a:t>
            </a:r>
            <a:endParaRPr lang="zh-CN" altLang="en-US" b="0" dirty="0">
              <a:solidFill>
                <a:schemeClr val="dk1">
                  <a:hueOff val="0"/>
                  <a:satOff val="0"/>
                  <a:lumOff val="0"/>
                  <a:alphaOff val="0"/>
                </a:schemeClr>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95788" y="3084198"/>
            <a:ext cx="4464496" cy="337853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932" y="3084198"/>
            <a:ext cx="2688453" cy="3378538"/>
          </a:xfrm>
          <a:prstGeom prst="rect">
            <a:avLst/>
          </a:prstGeom>
        </p:spPr>
      </p:pic>
      <p:sp>
        <p:nvSpPr>
          <p:cNvPr id="10" name="矩形 9"/>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防护等级问题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682" y="1436583"/>
            <a:ext cx="10799379" cy="1338828"/>
          </a:xfrm>
          <a:prstGeom prst="rect">
            <a:avLst/>
          </a:prstGeom>
          <a:noFill/>
          <a:ln w="19050">
            <a:solidFill>
              <a:schemeClr val="accent1"/>
            </a:solidFill>
          </a:ln>
        </p:spPr>
        <p:txBody>
          <a:bodyPr wrap="square" rtlCol="0">
            <a:spAutoFit/>
          </a:bodyPr>
          <a:lstStyle>
            <a:defPPr>
              <a:defRPr lang="zh-CN"/>
            </a:defPPr>
            <a:lvl1pPr marL="285750" indent="-285750">
              <a:lnSpc>
                <a:spcPct val="150000"/>
              </a:lnSpc>
              <a:buFont typeface="Wingdings" panose="05000000000000000000" pitchFamily="2" charset="2"/>
              <a:buChar char="u"/>
              <a:defRPr b="1">
                <a:latin typeface="微软雅黑" panose="020B0503020204020204" pitchFamily="34" charset="-122"/>
                <a:ea typeface="微软雅黑" panose="020B0503020204020204" pitchFamily="34" charset="-122"/>
              </a:defRPr>
            </a:lvl1pPr>
          </a:lstStyle>
          <a:p>
            <a:r>
              <a:rPr lang="zh-CN" altLang="en-US" dirty="0"/>
              <a:t>柜内功率电路发热严重，导致器件烧毁或性能下降。</a:t>
            </a:r>
            <a:endParaRPr lang="en-US" altLang="zh-CN" dirty="0"/>
          </a:p>
          <a:p>
            <a:pPr>
              <a:buFont typeface="Arial" panose="020B0604020202020204" pitchFamily="34" charset="0"/>
              <a:buChar char="•"/>
            </a:pPr>
            <a:r>
              <a:rPr lang="zh-CN" altLang="en-US" b="0" dirty="0" smtClean="0">
                <a:solidFill>
                  <a:schemeClr val="dk1">
                    <a:hueOff val="0"/>
                    <a:satOff val="0"/>
                    <a:lumOff val="0"/>
                    <a:alphaOff val="0"/>
                  </a:schemeClr>
                </a:solidFill>
              </a:rPr>
              <a:t>螺丝</a:t>
            </a:r>
            <a:r>
              <a:rPr lang="zh-CN" altLang="en-US" b="0" dirty="0">
                <a:solidFill>
                  <a:schemeClr val="dk1">
                    <a:hueOff val="0"/>
                    <a:satOff val="0"/>
                    <a:lumOff val="0"/>
                    <a:alphaOff val="0"/>
                  </a:schemeClr>
                </a:solidFill>
              </a:rPr>
              <a:t>没拧紧，导致大电流下发热严重</a:t>
            </a:r>
            <a:endParaRPr lang="en-US" altLang="zh-CN" b="0" dirty="0">
              <a:solidFill>
                <a:schemeClr val="dk1">
                  <a:hueOff val="0"/>
                  <a:satOff val="0"/>
                  <a:lumOff val="0"/>
                  <a:alphaOff val="0"/>
                </a:schemeClr>
              </a:solidFill>
            </a:endParaRPr>
          </a:p>
          <a:p>
            <a:pPr>
              <a:buFont typeface="Arial" panose="020B0604020202020204" pitchFamily="34" charset="0"/>
              <a:buChar char="•"/>
            </a:pPr>
            <a:r>
              <a:rPr lang="zh-CN" altLang="en-US" b="0" dirty="0" smtClean="0">
                <a:solidFill>
                  <a:schemeClr val="dk1">
                    <a:hueOff val="0"/>
                    <a:satOff val="0"/>
                    <a:lumOff val="0"/>
                    <a:alphaOff val="0"/>
                  </a:schemeClr>
                </a:solidFill>
              </a:rPr>
              <a:t>线</a:t>
            </a:r>
            <a:r>
              <a:rPr lang="zh-CN" altLang="en-US" b="0" dirty="0">
                <a:solidFill>
                  <a:schemeClr val="dk1">
                    <a:hueOff val="0"/>
                    <a:satOff val="0"/>
                    <a:lumOff val="0"/>
                    <a:alphaOff val="0"/>
                  </a:schemeClr>
                </a:solidFill>
              </a:rPr>
              <a:t>缆或铜牌设计裕量不足，发热严重</a:t>
            </a:r>
            <a:endParaRPr lang="en-US" altLang="zh-CN" b="0" dirty="0">
              <a:solidFill>
                <a:schemeClr val="dk1">
                  <a:hueOff val="0"/>
                  <a:satOff val="0"/>
                  <a:lumOff val="0"/>
                  <a:alphaOff val="0"/>
                </a:schemeClr>
              </a:solidFill>
            </a:endParaRPr>
          </a:p>
        </p:txBody>
      </p:sp>
      <p:pic>
        <p:nvPicPr>
          <p:cNvPr id="4" name="图片 3"/>
          <p:cNvPicPr>
            <a:picLocks noChangeAspect="1"/>
          </p:cNvPicPr>
          <p:nvPr/>
        </p:nvPicPr>
        <p:blipFill>
          <a:blip r:embed="rId1"/>
          <a:stretch>
            <a:fillRect/>
          </a:stretch>
        </p:blipFill>
        <p:spPr>
          <a:xfrm>
            <a:off x="3246849" y="2904934"/>
            <a:ext cx="1913047" cy="3652843"/>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442" y="2924499"/>
            <a:ext cx="3528878" cy="3652843"/>
          </a:xfrm>
          <a:prstGeom prst="rect">
            <a:avLst/>
          </a:prstGeom>
        </p:spPr>
      </p:pic>
      <p:sp>
        <p:nvSpPr>
          <p:cNvPr id="9" name="矩形 8"/>
          <p:cNvSpPr/>
          <p:nvPr/>
        </p:nvSpPr>
        <p:spPr>
          <a:xfrm>
            <a:off x="360002" y="996032"/>
            <a:ext cx="2698507"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电气安全问题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002" y="996032"/>
            <a:ext cx="4984508" cy="40011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现场性能与型式试验不符问题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477213" y="1688099"/>
            <a:ext cx="9130598" cy="4759998"/>
            <a:chOff x="3447324" y="1656568"/>
            <a:chExt cx="4954816" cy="4480575"/>
          </a:xfrm>
        </p:grpSpPr>
        <p:sp>
          <p:nvSpPr>
            <p:cNvPr id="10" name="任意多边形 9"/>
            <p:cNvSpPr/>
            <p:nvPr/>
          </p:nvSpPr>
          <p:spPr>
            <a:xfrm>
              <a:off x="4912597" y="1656568"/>
              <a:ext cx="3489543" cy="1345518"/>
            </a:xfrm>
            <a:custGeom>
              <a:avLst/>
              <a:gdLst>
                <a:gd name="connsiteX0" fmla="*/ 0 w 2974940"/>
                <a:gd name="connsiteY0" fmla="*/ 0 h 1345518"/>
                <a:gd name="connsiteX1" fmla="*/ 2974940 w 2974940"/>
                <a:gd name="connsiteY1" fmla="*/ 0 h 1345518"/>
                <a:gd name="connsiteX2" fmla="*/ 2974940 w 2974940"/>
                <a:gd name="connsiteY2" fmla="*/ 1345518 h 1345518"/>
                <a:gd name="connsiteX3" fmla="*/ 0 w 2974940"/>
                <a:gd name="connsiteY3" fmla="*/ 1345518 h 1345518"/>
                <a:gd name="connsiteX4" fmla="*/ 0 w 2974940"/>
                <a:gd name="connsiteY4" fmla="*/ 0 h 13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40" h="1345518">
                  <a:moveTo>
                    <a:pt x="0" y="0"/>
                  </a:moveTo>
                  <a:lnTo>
                    <a:pt x="2974940" y="0"/>
                  </a:lnTo>
                  <a:lnTo>
                    <a:pt x="2974940" y="1345518"/>
                  </a:lnTo>
                  <a:lnTo>
                    <a:pt x="0" y="13455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285750" lvl="0" indent="-285750" defTabSz="755650">
                <a:lnSpc>
                  <a:spcPct val="150000"/>
                </a:lnSpc>
                <a:spcBef>
                  <a:spcPct val="0"/>
                </a:spcBef>
                <a:spcAft>
                  <a:spcPct val="35000"/>
                </a:spcAft>
                <a:buFont typeface="Wingdings" panose="05000000000000000000" pitchFamily="2" charset="2"/>
                <a:buChar char="u"/>
              </a:pPr>
              <a:r>
                <a:rPr lang="zh-CN" altLang="en-US" sz="1700" b="1" kern="1200" dirty="0" smtClean="0">
                  <a:latin typeface="微软雅黑" panose="020B0503020204020204" pitchFamily="34" charset="-122"/>
                  <a:ea typeface="微软雅黑" panose="020B0503020204020204" pitchFamily="34" charset="-122"/>
                </a:rPr>
                <a:t>现场安装机柜</a:t>
              </a:r>
              <a:r>
                <a:rPr lang="zh-CN" altLang="en-US" sz="1700" b="1" kern="1200" dirty="0" smtClean="0">
                  <a:solidFill>
                    <a:srgbClr val="FF0000"/>
                  </a:solidFill>
                  <a:latin typeface="微软雅黑" panose="020B0503020204020204" pitchFamily="34" charset="-122"/>
                  <a:ea typeface="微软雅黑" panose="020B0503020204020204" pitchFamily="34" charset="-122"/>
                </a:rPr>
                <a:t>地线未接或接线不规范</a:t>
              </a:r>
              <a:endParaRPr lang="zh-CN" altLang="en-US" sz="1700" kern="1200" dirty="0"/>
            </a:p>
          </p:txBody>
        </p:sp>
        <p:sp>
          <p:nvSpPr>
            <p:cNvPr id="11" name="矩形 10"/>
            <p:cNvSpPr/>
            <p:nvPr/>
          </p:nvSpPr>
          <p:spPr>
            <a:xfrm>
              <a:off x="3447325" y="1656568"/>
              <a:ext cx="1332062" cy="1345518"/>
            </a:xfrm>
            <a:prstGeom prst="rect">
              <a:avLst/>
            </a:prstGeom>
            <a:blipFill>
              <a:blip r:embed="rId1">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任意多边形 11"/>
            <p:cNvSpPr/>
            <p:nvPr/>
          </p:nvSpPr>
          <p:spPr>
            <a:xfrm>
              <a:off x="3447324" y="3224096"/>
              <a:ext cx="3479710" cy="1345518"/>
            </a:xfrm>
            <a:custGeom>
              <a:avLst/>
              <a:gdLst>
                <a:gd name="connsiteX0" fmla="*/ 0 w 2974940"/>
                <a:gd name="connsiteY0" fmla="*/ 0 h 1345518"/>
                <a:gd name="connsiteX1" fmla="*/ 2974940 w 2974940"/>
                <a:gd name="connsiteY1" fmla="*/ 0 h 1345518"/>
                <a:gd name="connsiteX2" fmla="*/ 2974940 w 2974940"/>
                <a:gd name="connsiteY2" fmla="*/ 1345518 h 1345518"/>
                <a:gd name="connsiteX3" fmla="*/ 0 w 2974940"/>
                <a:gd name="connsiteY3" fmla="*/ 1345518 h 1345518"/>
                <a:gd name="connsiteX4" fmla="*/ 0 w 2974940"/>
                <a:gd name="connsiteY4" fmla="*/ 0 h 13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40" h="1345518">
                  <a:moveTo>
                    <a:pt x="0" y="0"/>
                  </a:moveTo>
                  <a:lnTo>
                    <a:pt x="2974940" y="0"/>
                  </a:lnTo>
                  <a:lnTo>
                    <a:pt x="2974940" y="1345518"/>
                  </a:lnTo>
                  <a:lnTo>
                    <a:pt x="0" y="13455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285750" lvl="0" indent="-285750" defTabSz="755650">
                <a:lnSpc>
                  <a:spcPct val="150000"/>
                </a:lnSpc>
                <a:spcBef>
                  <a:spcPct val="0"/>
                </a:spcBef>
                <a:spcAft>
                  <a:spcPct val="35000"/>
                </a:spcAft>
                <a:buFont typeface="Wingdings" panose="05000000000000000000" pitchFamily="2" charset="2"/>
                <a:buChar char="u"/>
              </a:pPr>
              <a:r>
                <a:rPr lang="zh-CN" altLang="en-US" sz="1700" b="1" kern="1200" dirty="0" smtClean="0">
                  <a:latin typeface="微软雅黑" panose="020B0503020204020204" pitchFamily="34" charset="-122"/>
                  <a:ea typeface="微软雅黑" panose="020B0503020204020204" pitchFamily="34" charset="-122"/>
                </a:rPr>
                <a:t>分体桩充电桩和电源柜之间的</a:t>
              </a:r>
              <a:r>
                <a:rPr lang="zh-CN" altLang="en-US" sz="1700" b="1" kern="1200" dirty="0" smtClean="0">
                  <a:solidFill>
                    <a:srgbClr val="FF0000"/>
                  </a:solidFill>
                  <a:latin typeface="微软雅黑" panose="020B0503020204020204" pitchFamily="34" charset="-122"/>
                  <a:ea typeface="微软雅黑" panose="020B0503020204020204" pitchFamily="34" charset="-122"/>
                </a:rPr>
                <a:t>动力线或信号线接触不良</a:t>
              </a:r>
              <a:r>
                <a:rPr lang="zh-CN" altLang="en-US" sz="1700" b="1" kern="1200" dirty="0" smtClean="0">
                  <a:latin typeface="微软雅黑" panose="020B0503020204020204" pitchFamily="34" charset="-122"/>
                  <a:ea typeface="微软雅黑" panose="020B0503020204020204" pitchFamily="34" charset="-122"/>
                </a:rPr>
                <a:t>，导致发热严重或通讯稳定性不足</a:t>
              </a:r>
              <a:endParaRPr lang="zh-CN" altLang="en-US" sz="1700" kern="1200" dirty="0"/>
            </a:p>
          </p:txBody>
        </p:sp>
        <p:sp>
          <p:nvSpPr>
            <p:cNvPr id="13" name="矩形 12"/>
            <p:cNvSpPr/>
            <p:nvPr/>
          </p:nvSpPr>
          <p:spPr>
            <a:xfrm>
              <a:off x="7060241" y="3224096"/>
              <a:ext cx="1332062" cy="1345518"/>
            </a:xfrm>
            <a:prstGeom prst="rect">
              <a:avLst/>
            </a:prstGeom>
            <a:blipFill>
              <a:blip r:embed="rId2">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任意多边形 13"/>
            <p:cNvSpPr/>
            <p:nvPr/>
          </p:nvSpPr>
          <p:spPr>
            <a:xfrm>
              <a:off x="4912591" y="4791625"/>
              <a:ext cx="3489543" cy="1345518"/>
            </a:xfrm>
            <a:custGeom>
              <a:avLst/>
              <a:gdLst>
                <a:gd name="connsiteX0" fmla="*/ 0 w 2974940"/>
                <a:gd name="connsiteY0" fmla="*/ 0 h 1345518"/>
                <a:gd name="connsiteX1" fmla="*/ 2974940 w 2974940"/>
                <a:gd name="connsiteY1" fmla="*/ 0 h 1345518"/>
                <a:gd name="connsiteX2" fmla="*/ 2974940 w 2974940"/>
                <a:gd name="connsiteY2" fmla="*/ 1345518 h 1345518"/>
                <a:gd name="connsiteX3" fmla="*/ 0 w 2974940"/>
                <a:gd name="connsiteY3" fmla="*/ 1345518 h 1345518"/>
                <a:gd name="connsiteX4" fmla="*/ 0 w 2974940"/>
                <a:gd name="connsiteY4" fmla="*/ 0 h 134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40" h="1345518">
                  <a:moveTo>
                    <a:pt x="0" y="0"/>
                  </a:moveTo>
                  <a:lnTo>
                    <a:pt x="2974940" y="0"/>
                  </a:lnTo>
                  <a:lnTo>
                    <a:pt x="2974940" y="1345518"/>
                  </a:lnTo>
                  <a:lnTo>
                    <a:pt x="0" y="13455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285750" lvl="0" indent="-285750" defTabSz="755650">
                <a:lnSpc>
                  <a:spcPct val="150000"/>
                </a:lnSpc>
                <a:spcBef>
                  <a:spcPct val="0"/>
                </a:spcBef>
                <a:spcAft>
                  <a:spcPct val="35000"/>
                </a:spcAft>
                <a:buFont typeface="Wingdings" panose="05000000000000000000" pitchFamily="2" charset="2"/>
                <a:buChar char="u"/>
              </a:pPr>
              <a:r>
                <a:rPr lang="zh-CN" altLang="en-US" sz="1700" b="1" kern="1200" dirty="0" smtClean="0">
                  <a:latin typeface="微软雅黑" panose="020B0503020204020204" pitchFamily="34" charset="-122"/>
                  <a:ea typeface="微软雅黑" panose="020B0503020204020204" pitchFamily="34" charset="-122"/>
                </a:rPr>
                <a:t>现场输出线缆反接导致将电动汽车熔断器烧毁</a:t>
              </a:r>
              <a:endParaRPr lang="zh-CN" altLang="en-US" sz="1700" b="1" kern="12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3447324" y="4791625"/>
              <a:ext cx="1332062" cy="1345518"/>
            </a:xfrm>
            <a:prstGeom prst="rect">
              <a:avLst/>
            </a:prstGeom>
            <a:blipFill>
              <a:blip r:embed="rId3">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777" y="940658"/>
            <a:ext cx="3230880"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现场充电设施互联互通问题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80095" y="1412776"/>
            <a:ext cx="10450362" cy="2585323"/>
          </a:xfrm>
          <a:prstGeom prst="rect">
            <a:avLst/>
          </a:prstGeom>
        </p:spPr>
        <p:txBody>
          <a:bodyPr wrap="square">
            <a:spAutoFit/>
          </a:bodyPr>
          <a:lstStyle/>
          <a:p>
            <a:pPr marL="285750" indent="-285750">
              <a:lnSpc>
                <a:spcPct val="150000"/>
              </a:lnSpc>
              <a:buFont typeface="Wingdings" panose="05000000000000000000" pitchFamily="2" charset="2"/>
              <a:buChar char="u"/>
            </a:pPr>
            <a:r>
              <a:rPr lang="zh-CN" altLang="en-US" b="1" dirty="0" smtClean="0">
                <a:latin typeface="微软雅黑" panose="020B0503020204020204" pitchFamily="34" charset="-122"/>
                <a:ea typeface="微软雅黑" panose="020B0503020204020204" pitchFamily="34" charset="-122"/>
              </a:rPr>
              <a:t>案例</a:t>
            </a:r>
            <a:r>
              <a:rPr lang="en-US" altLang="zh-CN" b="1" dirty="0" smtClean="0">
                <a:latin typeface="微软雅黑" panose="020B0503020204020204" pitchFamily="34" charset="-122"/>
                <a:ea typeface="微软雅黑" panose="020B0503020204020204" pitchFamily="34" charset="-122"/>
              </a:rPr>
              <a:t>1</a:t>
            </a:r>
            <a:r>
              <a:rPr lang="zh-CN" altLang="en-US" b="1" dirty="0" smtClean="0">
                <a:latin typeface="微软雅黑" panose="020B0503020204020204" pitchFamily="34" charset="-122"/>
                <a:ea typeface="微软雅黑" panose="020B0503020204020204" pitchFamily="34" charset="-122"/>
              </a:rPr>
              <a:t>：</a:t>
            </a:r>
            <a:r>
              <a:rPr lang="zh-CN" altLang="en-US" b="1" dirty="0" smtClean="0">
                <a:solidFill>
                  <a:srgbClr val="FF0000"/>
                </a:solidFill>
                <a:latin typeface="微软雅黑" panose="020B0503020204020204" pitchFamily="34" charset="-122"/>
                <a:ea typeface="微软雅黑" panose="020B0503020204020204" pitchFamily="34" charset="-122"/>
              </a:rPr>
              <a:t>电动汽车用户充不上电，如何判断谁的问题？</a:t>
            </a:r>
            <a:endParaRPr lang="en-US" altLang="zh-CN" b="1" dirty="0" smtClean="0">
              <a:solidFill>
                <a:srgbClr val="FF0000"/>
              </a:solidFill>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车主：我在其它桩上都能充，是桩的问题。</a:t>
            </a:r>
            <a:endParaRPr lang="en-US" altLang="zh-CN"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运营商：其他车都能在我这充，是车的</a:t>
            </a:r>
            <a:r>
              <a:rPr lang="zh-CN" altLang="en-US" dirty="0" smtClean="0">
                <a:latin typeface="微软雅黑" panose="020B0503020204020204" pitchFamily="34" charset="-122"/>
                <a:ea typeface="微软雅黑" panose="020B0503020204020204" pitchFamily="34" charset="-122"/>
              </a:rPr>
              <a:t>问题</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案例</a:t>
            </a:r>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电动汽车充电导致桩</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车损坏，如何判断谁的责任？</a:t>
            </a:r>
            <a:endParaRPr lang="en-US" altLang="zh-CN" b="1" dirty="0">
              <a:solidFill>
                <a:srgbClr val="FF0000"/>
              </a:solidFill>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充电枪</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座烧毁，谁的问题</a:t>
            </a:r>
            <a:endParaRPr lang="en-US" altLang="zh-CN"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电动汽车熔断器熔断，谁的</a:t>
            </a:r>
            <a:r>
              <a:rPr lang="zh-CN" altLang="en-US" dirty="0" smtClean="0">
                <a:latin typeface="微软雅黑" panose="020B0503020204020204" pitchFamily="34" charset="-122"/>
                <a:ea typeface="微软雅黑" panose="020B0503020204020204" pitchFamily="34" charset="-122"/>
              </a:rPr>
              <a:t>问题</a:t>
            </a:r>
            <a:endParaRPr lang="en-US" altLang="zh-CN" dirty="0">
              <a:latin typeface="微软雅黑" panose="020B0503020204020204" pitchFamily="34" charset="-122"/>
              <a:ea typeface="微软雅黑" panose="020B0503020204020204" pitchFamily="34" charset="-122"/>
            </a:endParaRPr>
          </a:p>
        </p:txBody>
      </p:sp>
      <p:sp>
        <p:nvSpPr>
          <p:cNvPr id="9" name="矩形 8"/>
          <p:cNvSpPr/>
          <p:nvPr/>
        </p:nvSpPr>
        <p:spPr>
          <a:xfrm>
            <a:off x="660777" y="4237722"/>
            <a:ext cx="3230880" cy="398780"/>
          </a:xfrm>
          <a:prstGeom prst="rect">
            <a:avLst/>
          </a:prstGeom>
          <a:solidFill>
            <a:srgbClr val="0000FF"/>
          </a:solidFill>
          <a:ln>
            <a:noFill/>
          </a:ln>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通信协议一致性问题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680095" y="4707726"/>
            <a:ext cx="7484839" cy="506730"/>
          </a:xfrm>
          <a:prstGeom prst="rect">
            <a:avLst/>
          </a:prstGeom>
        </p:spPr>
        <p:txBody>
          <a:bodyPr wrap="square">
            <a:spAutoFit/>
          </a:bodyPr>
          <a:lstStyle/>
          <a:p>
            <a:pPr marL="285750" indent="-285750">
              <a:lnSpc>
                <a:spcPct val="150000"/>
              </a:lnSpc>
              <a:buFont typeface="Wingdings" panose="05000000000000000000" pitchFamily="2" charset="2"/>
              <a:buChar char="u"/>
            </a:pPr>
            <a:r>
              <a:rPr lang="zh-CN" altLang="en-US" b="1" dirty="0" smtClean="0">
                <a:solidFill>
                  <a:srgbClr val="FF0000"/>
                </a:solidFill>
                <a:latin typeface="微软雅黑" panose="020B0503020204020204" pitchFamily="34" charset="-122"/>
                <a:ea typeface="微软雅黑" panose="020B0503020204020204" pitchFamily="34" charset="-122"/>
              </a:rPr>
              <a:t>当前充电设施程序升级频繁，如何判断充电桩通信协议符合新国标？</a:t>
            </a:r>
            <a:endParaRPr lang="en-US" altLang="zh-CN" b="1" dirty="0">
              <a:solidFill>
                <a:srgbClr val="FF0000"/>
              </a:solidFill>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50536" y="5279470"/>
            <a:ext cx="1207961" cy="143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组合 11"/>
          <p:cNvGrpSpPr/>
          <p:nvPr/>
        </p:nvGrpSpPr>
        <p:grpSpPr>
          <a:xfrm>
            <a:off x="3957826" y="5385176"/>
            <a:ext cx="3488802" cy="1225082"/>
            <a:chOff x="6767692" y="5491100"/>
            <a:chExt cx="3488802" cy="1225082"/>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692" y="5491100"/>
              <a:ext cx="3024336" cy="9570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0370" y="5798020"/>
              <a:ext cx="1056124" cy="918162"/>
            </a:xfrm>
            <a:prstGeom prst="rect">
              <a:avLst/>
            </a:prstGeom>
            <a:solidFill>
              <a:schemeClr val="accent1">
                <a:alpha val="0"/>
              </a:schemeClr>
            </a:solidFill>
            <a:ln>
              <a:noFill/>
            </a:ln>
          </p:spPr>
        </p:pic>
      </p:grpSp>
      <p:cxnSp>
        <p:nvCxnSpPr>
          <p:cNvPr id="11" name="直接连接符 10"/>
          <p:cNvCxnSpPr/>
          <p:nvPr/>
        </p:nvCxnSpPr>
        <p:spPr bwMode="auto">
          <a:xfrm>
            <a:off x="360003" y="4146331"/>
            <a:ext cx="11479900" cy="0"/>
          </a:xfrm>
          <a:prstGeom prst="line">
            <a:avLst/>
          </a:prstGeom>
          <a:solidFill>
            <a:schemeClr val="accent1"/>
          </a:solidFill>
          <a:ln w="9525" cap="flat" cmpd="sng" algn="ctr">
            <a:solidFill>
              <a:schemeClr val="accent1"/>
            </a:solidFill>
            <a:prstDash val="dash"/>
            <a:round/>
            <a:headEnd type="none" w="med" len="med"/>
            <a:tailEnd type="none" w="med" len="med"/>
          </a:ln>
        </p:spPr>
      </p:cxn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4934" y="4857226"/>
            <a:ext cx="3674969" cy="189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6745" y="908720"/>
            <a:ext cx="3339695" cy="398780"/>
          </a:xfrm>
          <a:prstGeom prst="rect">
            <a:avLst/>
          </a:prstGeom>
          <a:solidFill>
            <a:srgbClr val="0000FF"/>
          </a:solidFill>
          <a:ln>
            <a:noFill/>
          </a:ln>
        </p:spPr>
        <p:txBody>
          <a:bodyPr wrap="square">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计量准确度问题</a:t>
            </a:r>
            <a:endParaRPr lang="en-US" altLang="zh-CN" dirty="0"/>
          </a:p>
        </p:txBody>
      </p:sp>
      <p:pic>
        <p:nvPicPr>
          <p:cNvPr id="8"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0977" y="3484179"/>
            <a:ext cx="5089919" cy="221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格 8"/>
          <p:cNvGraphicFramePr>
            <a:graphicFrameLocks noGrp="1"/>
          </p:cNvGraphicFramePr>
          <p:nvPr/>
        </p:nvGraphicFramePr>
        <p:xfrm>
          <a:off x="6080234" y="3515709"/>
          <a:ext cx="4876800" cy="2140602"/>
        </p:xfrm>
        <a:graphic>
          <a:graphicData uri="http://schemas.openxmlformats.org/drawingml/2006/table">
            <a:tbl>
              <a:tblPr lastRow="1" bandRow="1">
                <a:tableStyleId>{BC89EF96-8CEA-46FF-86C4-4CE0E7609802}</a:tableStyleId>
              </a:tblPr>
              <a:tblGrid>
                <a:gridCol w="2438825"/>
                <a:gridCol w="2437975"/>
              </a:tblGrid>
              <a:tr h="713534">
                <a:tc>
                  <a:txBody>
                    <a:bodyPr/>
                    <a:lstStyle/>
                    <a:p>
                      <a:pPr indent="127000" algn="ctr">
                        <a:spcAft>
                          <a:spcPts val="0"/>
                        </a:spcAft>
                      </a:pPr>
                      <a:r>
                        <a:rPr lang="zh-CN" sz="1600" b="1" dirty="0">
                          <a:effectLst/>
                          <a:latin typeface="微软雅黑" panose="020B0503020204020204" pitchFamily="34" charset="-122"/>
                          <a:ea typeface="微软雅黑" panose="020B0503020204020204" pitchFamily="34" charset="-122"/>
                        </a:rPr>
                        <a:t>负载电流</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tc>
                <a:tc>
                  <a:txBody>
                    <a:bodyPr/>
                    <a:lstStyle/>
                    <a:p>
                      <a:pPr indent="127000" algn="ctr">
                        <a:spcAft>
                          <a:spcPts val="0"/>
                        </a:spcAft>
                      </a:pPr>
                      <a:r>
                        <a:rPr lang="zh-CN" sz="1600" b="1" dirty="0">
                          <a:effectLst/>
                          <a:latin typeface="微软雅黑" panose="020B0503020204020204" pitchFamily="34" charset="-122"/>
                          <a:ea typeface="微软雅黑" panose="020B0503020204020204" pitchFamily="34" charset="-122"/>
                        </a:rPr>
                        <a:t>误差极限（%）</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tc>
              </a:tr>
              <a:tr h="713534">
                <a:tc>
                  <a:txBody>
                    <a:bodyPr/>
                    <a:lstStyle/>
                    <a:p>
                      <a:pPr indent="127000" algn="ctr">
                        <a:lnSpc>
                          <a:spcPct val="150000"/>
                        </a:lnSpc>
                        <a:spcAft>
                          <a:spcPts val="0"/>
                        </a:spcAft>
                      </a:pPr>
                      <a:r>
                        <a:rPr lang="zh-CN" sz="1600" b="1" dirty="0">
                          <a:effectLst/>
                          <a:latin typeface="微软雅黑" panose="020B0503020204020204" pitchFamily="34" charset="-122"/>
                          <a:ea typeface="微软雅黑" panose="020B0503020204020204" pitchFamily="34" charset="-122"/>
                        </a:rPr>
                        <a:t>0.01I</a:t>
                      </a:r>
                      <a:r>
                        <a:rPr lang="zh-CN" sz="1600" b="1" baseline="-25000" dirty="0">
                          <a:effectLst/>
                          <a:latin typeface="微软雅黑" panose="020B0503020204020204" pitchFamily="34" charset="-122"/>
                          <a:ea typeface="微软雅黑" panose="020B0503020204020204" pitchFamily="34" charset="-122"/>
                        </a:rPr>
                        <a:t>b</a:t>
                      </a:r>
                      <a:r>
                        <a:rPr lang="zh-CN" sz="1600" b="1" dirty="0">
                          <a:effectLst/>
                          <a:latin typeface="微软雅黑" panose="020B0503020204020204" pitchFamily="34" charset="-122"/>
                          <a:ea typeface="微软雅黑" panose="020B0503020204020204" pitchFamily="34" charset="-122"/>
                        </a:rPr>
                        <a:t>≤I&lt;0.5I</a:t>
                      </a:r>
                      <a:r>
                        <a:rPr lang="zh-CN" sz="1600" b="1" baseline="-25000" dirty="0">
                          <a:effectLst/>
                          <a:latin typeface="微软雅黑" panose="020B0503020204020204" pitchFamily="34" charset="-122"/>
                          <a:ea typeface="微软雅黑" panose="020B0503020204020204" pitchFamily="34" charset="-122"/>
                        </a:rPr>
                        <a:t>b</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indent="127000" algn="ctr">
                        <a:lnSpc>
                          <a:spcPct val="150000"/>
                        </a:lnSpc>
                        <a:spcAft>
                          <a:spcPts val="0"/>
                        </a:spcAft>
                      </a:pPr>
                      <a:r>
                        <a:rPr lang="zh-CN" sz="1600" b="1" dirty="0">
                          <a:effectLst/>
                          <a:latin typeface="微软雅黑" panose="020B0503020204020204" pitchFamily="34" charset="-122"/>
                          <a:ea typeface="微软雅黑" panose="020B0503020204020204" pitchFamily="34" charset="-122"/>
                        </a:rPr>
                        <a:t>±1.5</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B w="12700" cap="flat" cmpd="sng" algn="ctr">
                      <a:solidFill>
                        <a:schemeClr val="accent1"/>
                      </a:solidFill>
                      <a:prstDash val="solid"/>
                      <a:round/>
                      <a:headEnd type="none" w="med" len="med"/>
                      <a:tailEnd type="none" w="med" len="med"/>
                    </a:lnB>
                  </a:tcPr>
                </a:tc>
              </a:tr>
              <a:tr h="713534">
                <a:tc>
                  <a:txBody>
                    <a:bodyPr/>
                    <a:lstStyle/>
                    <a:p>
                      <a:pPr indent="127000" algn="ctr">
                        <a:lnSpc>
                          <a:spcPct val="150000"/>
                        </a:lnSpc>
                        <a:spcAft>
                          <a:spcPts val="0"/>
                        </a:spcAft>
                      </a:pPr>
                      <a:r>
                        <a:rPr lang="zh-CN" sz="1600" b="1" dirty="0">
                          <a:effectLst/>
                          <a:latin typeface="微软雅黑" panose="020B0503020204020204" pitchFamily="34" charset="-122"/>
                          <a:ea typeface="微软雅黑" panose="020B0503020204020204" pitchFamily="34" charset="-122"/>
                        </a:rPr>
                        <a:t>0.5I</a:t>
                      </a:r>
                      <a:r>
                        <a:rPr lang="zh-CN" sz="1600" b="1" baseline="-25000" dirty="0">
                          <a:effectLst/>
                          <a:latin typeface="微软雅黑" panose="020B0503020204020204" pitchFamily="34" charset="-122"/>
                          <a:ea typeface="微软雅黑" panose="020B0503020204020204" pitchFamily="34" charset="-122"/>
                        </a:rPr>
                        <a:t>b</a:t>
                      </a:r>
                      <a:r>
                        <a:rPr lang="zh-CN" sz="1600" b="1" dirty="0">
                          <a:effectLst/>
                          <a:latin typeface="微软雅黑" panose="020B0503020204020204" pitchFamily="34" charset="-122"/>
                          <a:ea typeface="微软雅黑" panose="020B0503020204020204" pitchFamily="34" charset="-122"/>
                        </a:rPr>
                        <a:t>≤I≤1.2I</a:t>
                      </a:r>
                      <a:r>
                        <a:rPr lang="zh-CN" sz="1600" b="1" baseline="-25000" dirty="0">
                          <a:effectLst/>
                          <a:latin typeface="微软雅黑" panose="020B0503020204020204" pitchFamily="34" charset="-122"/>
                          <a:ea typeface="微软雅黑" panose="020B0503020204020204" pitchFamily="34" charset="-122"/>
                        </a:rPr>
                        <a:t>b</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indent="127000" algn="ctr">
                        <a:lnSpc>
                          <a:spcPct val="150000"/>
                        </a:lnSpc>
                        <a:spcAft>
                          <a:spcPts val="0"/>
                        </a:spcAft>
                      </a:pPr>
                      <a:r>
                        <a:rPr lang="zh-CN" sz="1600" b="1" dirty="0">
                          <a:effectLst/>
                          <a:latin typeface="微软雅黑" panose="020B0503020204020204" pitchFamily="34" charset="-122"/>
                          <a:ea typeface="微软雅黑" panose="020B0503020204020204" pitchFamily="34" charset="-122"/>
                        </a:rPr>
                        <a:t>±1.0</a:t>
                      </a:r>
                      <a:endParaRPr lang="zh-CN" sz="1600" b="1" dirty="0">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0" name="TextBox 10"/>
          <p:cNvSpPr txBox="1">
            <a:spLocks noChangeArrowheads="1"/>
          </p:cNvSpPr>
          <p:nvPr/>
        </p:nvSpPr>
        <p:spPr bwMode="auto">
          <a:xfrm>
            <a:off x="6863817" y="5903599"/>
            <a:ext cx="317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algn="ct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非车载充电机电能计量</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要求</a:t>
            </a:r>
            <a:endParaRPr lang="zh-CN" altLang="en-US" b="1" dirty="0">
              <a:latin typeface="微软雅黑" panose="020B0503020204020204" pitchFamily="34" charset="-122"/>
              <a:ea typeface="微软雅黑" panose="020B0503020204020204" pitchFamily="34" charset="-122"/>
            </a:endParaRPr>
          </a:p>
        </p:txBody>
      </p:sp>
      <p:sp>
        <p:nvSpPr>
          <p:cNvPr id="11" name="TextBox 11"/>
          <p:cNvSpPr txBox="1">
            <a:spLocks noChangeArrowheads="1"/>
          </p:cNvSpPr>
          <p:nvPr/>
        </p:nvSpPr>
        <p:spPr bwMode="auto">
          <a:xfrm>
            <a:off x="1914078" y="5903600"/>
            <a:ext cx="3196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algn="ctr"/>
            <a:r>
              <a:rPr lang="zh-CN" altLang="en-US" b="1" dirty="0" smtClean="0">
                <a:latin typeface="微软雅黑" panose="020B0503020204020204" pitchFamily="34" charset="-122"/>
                <a:ea typeface="微软雅黑" panose="020B0503020204020204" pitchFamily="34" charset="-122"/>
              </a:rPr>
              <a:t>某</a:t>
            </a:r>
            <a:r>
              <a:rPr lang="en-US" altLang="zh-CN" b="1" dirty="0" smtClean="0">
                <a:latin typeface="微软雅黑" panose="020B0503020204020204" pitchFamily="34" charset="-122"/>
                <a:ea typeface="微软雅黑" panose="020B0503020204020204" pitchFamily="34" charset="-122"/>
              </a:rPr>
              <a:t>60kw</a:t>
            </a:r>
            <a:r>
              <a:rPr lang="zh-CN" altLang="en-US" b="1" dirty="0" smtClean="0">
                <a:latin typeface="微软雅黑" panose="020B0503020204020204" pitchFamily="34" charset="-122"/>
                <a:ea typeface="微软雅黑" panose="020B0503020204020204" pitchFamily="34" charset="-122"/>
              </a:rPr>
              <a:t>充电机用直流电能表误差</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756745" y="1438003"/>
            <a:ext cx="10468303" cy="1753235"/>
          </a:xfrm>
          <a:prstGeom prst="rect">
            <a:avLst/>
          </a:prstGeom>
        </p:spPr>
        <p:txBody>
          <a:bodyPr wrap="square">
            <a:spAutoFit/>
          </a:bodyPr>
          <a:lstStyle/>
          <a:p>
            <a:pPr marL="285750" indent="-285750">
              <a:lnSpc>
                <a:spcPct val="150000"/>
              </a:lnSpc>
              <a:buFont typeface="Wingdings" panose="05000000000000000000" pitchFamily="2" charset="2"/>
              <a:buChar char="u"/>
              <a:defRPr/>
            </a:pPr>
            <a:r>
              <a:rPr lang="zh-CN" altLang="en-US" b="1" dirty="0">
                <a:latin typeface="微软雅黑" panose="020B0503020204020204" pitchFamily="34" charset="-122"/>
                <a:ea typeface="微软雅黑" panose="020B0503020204020204" pitchFamily="34" charset="-122"/>
              </a:rPr>
              <a:t>充电设施计量</a:t>
            </a:r>
            <a:r>
              <a:rPr lang="zh-CN" altLang="en-US" b="1" dirty="0">
                <a:solidFill>
                  <a:srgbClr val="FF0000"/>
                </a:solidFill>
                <a:latin typeface="微软雅黑" panose="020B0503020204020204" pitchFamily="34" charset="-122"/>
                <a:ea typeface="微软雅黑" panose="020B0503020204020204" pitchFamily="34" charset="-122"/>
              </a:rPr>
              <a:t>表计量程选择不合理</a:t>
            </a:r>
            <a:r>
              <a:rPr lang="zh-CN" altLang="en-US" b="1"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计量表计现场接线问题</a:t>
            </a:r>
            <a:r>
              <a:rPr lang="zh-CN" altLang="en-US" b="1"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参数设置错误</a:t>
            </a:r>
            <a:r>
              <a:rPr lang="zh-CN" altLang="en-US" b="1" dirty="0">
                <a:latin typeface="微软雅黑" panose="020B0503020204020204" pitchFamily="34" charset="-122"/>
                <a:ea typeface="微软雅黑" panose="020B0503020204020204" pitchFamily="34" charset="-122"/>
              </a:rPr>
              <a:t>都会导致计量计费问题，引发客户</a:t>
            </a:r>
            <a:r>
              <a:rPr lang="zh-CN" altLang="en-US" b="1" dirty="0" smtClean="0">
                <a:latin typeface="微软雅黑" panose="020B0503020204020204" pitchFamily="34" charset="-122"/>
                <a:ea typeface="微软雅黑" panose="020B0503020204020204" pitchFamily="34" charset="-122"/>
              </a:rPr>
              <a:t>投诉</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defRPr/>
            </a:pPr>
            <a:r>
              <a:rPr lang="zh-CN" altLang="en-US" b="1" dirty="0">
                <a:latin typeface="微软雅黑" panose="020B0503020204020204" pitchFamily="34" charset="-122"/>
                <a:ea typeface="微软雅黑" panose="020B0503020204020204" pitchFamily="34" charset="-122"/>
              </a:rPr>
              <a:t>实际检测过程中发现</a:t>
            </a:r>
            <a:r>
              <a:rPr lang="zh-CN" altLang="en-US" b="1" dirty="0">
                <a:solidFill>
                  <a:srgbClr val="FF0000"/>
                </a:solidFill>
                <a:latin typeface="微软雅黑" panose="020B0503020204020204" pitchFamily="34" charset="-122"/>
                <a:ea typeface="微软雅黑" panose="020B0503020204020204" pitchFamily="34" charset="-122"/>
              </a:rPr>
              <a:t>部分厂家使用电能表在低量程时严重</a:t>
            </a:r>
            <a:r>
              <a:rPr lang="zh-CN" altLang="en-US" b="1" dirty="0" smtClean="0">
                <a:solidFill>
                  <a:srgbClr val="FF0000"/>
                </a:solidFill>
                <a:latin typeface="微软雅黑" panose="020B0503020204020204" pitchFamily="34" charset="-122"/>
                <a:ea typeface="微软雅黑" panose="020B0503020204020204" pitchFamily="34" charset="-122"/>
              </a:rPr>
              <a:t>超差</a:t>
            </a:r>
            <a:endParaRPr lang="en-US" altLang="zh-CN" b="1" dirty="0" smtClean="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defRPr/>
            </a:pPr>
            <a:r>
              <a:rPr lang="zh-CN" altLang="en-US" b="1" dirty="0">
                <a:solidFill>
                  <a:srgbClr val="0000FF"/>
                </a:solidFill>
                <a:latin typeface="微软雅黑" panose="020B0503020204020204" pitchFamily="34" charset="-122"/>
                <a:ea typeface="微软雅黑" panose="020B0503020204020204" pitchFamily="34" charset="-122"/>
              </a:rPr>
              <a:t>案例：电动汽车用户投诉某充电站计量不准，经第三方认证误差超过</a:t>
            </a:r>
            <a:r>
              <a:rPr lang="en-US" altLang="zh-CN" b="1" dirty="0">
                <a:solidFill>
                  <a:srgbClr val="0000FF"/>
                </a:solidFill>
                <a:latin typeface="微软雅黑" panose="020B0503020204020204" pitchFamily="34" charset="-122"/>
                <a:ea typeface="微软雅黑" panose="020B0503020204020204" pitchFamily="34" charset="-122"/>
              </a:rPr>
              <a:t>10</a:t>
            </a:r>
            <a:r>
              <a:rPr lang="en-US" altLang="zh-CN" b="1" dirty="0" smtClean="0">
                <a:solidFill>
                  <a:srgbClr val="0000FF"/>
                </a:solidFill>
                <a:latin typeface="微软雅黑" panose="020B0503020204020204" pitchFamily="34" charset="-122"/>
                <a:ea typeface="微软雅黑" panose="020B0503020204020204" pitchFamily="34" charset="-122"/>
              </a:rPr>
              <a:t>%</a:t>
            </a:r>
            <a:endParaRPr lang="zh-CN" altLang="en-US" b="1" dirty="0">
              <a:solidFill>
                <a:srgbClr val="0000FF"/>
              </a:solidFill>
              <a:latin typeface="微软雅黑" panose="020B0503020204020204" pitchFamily="34" charset="-122"/>
              <a:ea typeface="微软雅黑" panose="020B0503020204020204" pitchFamily="34" charset="-122"/>
            </a:endParaRPr>
          </a:p>
        </p:txBody>
      </p:sp>
      <p:grpSp>
        <p:nvGrpSpPr>
          <p:cNvPr id="19" name="Group 14"/>
          <p:cNvGrpSpPr/>
          <p:nvPr/>
        </p:nvGrpSpPr>
        <p:grpSpPr>
          <a:xfrm>
            <a:off x="252413" y="93663"/>
            <a:ext cx="4144960" cy="585787"/>
            <a:chOff x="0" y="0"/>
            <a:chExt cx="6751833" cy="953595"/>
          </a:xfrm>
        </p:grpSpPr>
        <p:grpSp>
          <p:nvGrpSpPr>
            <p:cNvPr id="20" name="Group 15"/>
            <p:cNvGrpSpPr/>
            <p:nvPr/>
          </p:nvGrpSpPr>
          <p:grpSpPr>
            <a:xfrm>
              <a:off x="0" y="0"/>
              <a:ext cx="6751833" cy="953595"/>
              <a:chOff x="0" y="0"/>
              <a:chExt cx="18119100" cy="2559050"/>
            </a:xfrm>
          </p:grpSpPr>
          <p:sp>
            <p:nvSpPr>
              <p:cNvPr id="21" name="矩形 6"/>
              <p:cNvSpPr/>
              <p:nvPr/>
            </p:nvSpPr>
            <p:spPr>
              <a:xfrm>
                <a:off x="1307407" y="0"/>
                <a:ext cx="14981057" cy="2557665"/>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22" name="Group 17"/>
              <p:cNvGrpSpPr/>
              <p:nvPr/>
            </p:nvGrpSpPr>
            <p:grpSpPr>
              <a:xfrm>
                <a:off x="0" y="0"/>
                <a:ext cx="2607334" cy="2559050"/>
                <a:chOff x="0" y="0"/>
                <a:chExt cx="3429000" cy="3365500"/>
              </a:xfrm>
            </p:grpSpPr>
            <p:sp>
              <p:nvSpPr>
                <p:cNvPr id="23"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24"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5" name="等腰三角形 8"/>
              <p:cNvSpPr/>
              <p:nvPr/>
            </p:nvSpPr>
            <p:spPr>
              <a:xfrm flipV="1">
                <a:off x="16289836"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26" name="文本框 5"/>
            <p:cNvSpPr/>
            <p:nvPr/>
          </p:nvSpPr>
          <p:spPr>
            <a:xfrm>
              <a:off x="1154008" y="100712"/>
              <a:ext cx="5262865" cy="749438"/>
            </a:xfrm>
            <a:prstGeom prst="rect">
              <a:avLst/>
            </a:prstGeom>
            <a:noFill/>
            <a:ln w="9525">
              <a:noFill/>
            </a:ln>
          </p:spPr>
          <p:txBody>
            <a:bodyPr wrap="squar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mn-ea"/>
                </a:rPr>
                <a:t>充电设备现场运行问题</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59482" y="836712"/>
            <a:ext cx="2053927" cy="2929291"/>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4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9482" y="3832792"/>
            <a:ext cx="2053927" cy="2913371"/>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8" name="表格 17"/>
          <p:cNvGraphicFramePr>
            <a:graphicFrameLocks noGrp="1"/>
          </p:cNvGraphicFramePr>
          <p:nvPr/>
        </p:nvGraphicFramePr>
        <p:xfrm>
          <a:off x="360003" y="839397"/>
          <a:ext cx="9222829" cy="3924240"/>
        </p:xfrm>
        <a:graphic>
          <a:graphicData uri="http://schemas.openxmlformats.org/drawingml/2006/table">
            <a:tbl>
              <a:tblPr firstRow="1" bandRow="1">
                <a:tableStyleId>{5940675A-B579-460E-94D1-54222C63F5DA}</a:tableStyleId>
              </a:tblPr>
              <a:tblGrid>
                <a:gridCol w="742447"/>
                <a:gridCol w="6840767"/>
                <a:gridCol w="772510"/>
                <a:gridCol w="867105"/>
              </a:tblGrid>
              <a:tr h="328356">
                <a:tc gridSpan="4">
                  <a:txBody>
                    <a:bodyPr/>
                    <a:lstStyle/>
                    <a:p>
                      <a:pPr algn="ctr"/>
                      <a:r>
                        <a:rPr lang="zh-CN" altLang="en-US" sz="2000" b="1" dirty="0" smtClean="0">
                          <a:latin typeface="微软雅黑" panose="020B0503020204020204" pitchFamily="34" charset="-122"/>
                          <a:ea typeface="微软雅黑" panose="020B0503020204020204" pitchFamily="34" charset="-122"/>
                        </a:rPr>
                        <a:t>电动汽车充电设施检测标准体系</a:t>
                      </a:r>
                      <a:endParaRPr lang="zh-CN" altLang="en-US" sz="2000" b="1"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hMerge="1">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504000">
                <a:tc>
                  <a:txBody>
                    <a:bodyPr/>
                    <a:lstStyle/>
                    <a:p>
                      <a:pPr algn="ctr"/>
                      <a:r>
                        <a:rPr lang="zh-CN" altLang="en-US" sz="1600" dirty="0" smtClean="0">
                          <a:latin typeface="微软雅黑" panose="020B0503020204020204" pitchFamily="34" charset="-122"/>
                          <a:ea typeface="微软雅黑" panose="020B0503020204020204" pitchFamily="34" charset="-122"/>
                        </a:rPr>
                        <a:t>序号</a:t>
                      </a:r>
                      <a:endParaRPr lang="zh-CN" altLang="en-US" sz="1600" dirty="0">
                        <a:latin typeface="微软雅黑" panose="020B0503020204020204" pitchFamily="34" charset="-122"/>
                        <a:ea typeface="微软雅黑" panose="020B0503020204020204" pitchFamily="34" charset="-122"/>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标准名称</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类别</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状态</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r>
              <a:tr h="504000">
                <a:tc>
                  <a:txBody>
                    <a:bodyPr/>
                    <a:lstStyle/>
                    <a:p>
                      <a:pPr marL="0" algn="ctr" defTabSz="914400" rtl="0" eaLnBrk="1" latinLnBrk="0" hangingPunct="1"/>
                      <a:r>
                        <a:rPr lang="en-US" altLang="zh-CN" sz="1600" kern="1200" dirty="0" smtClean="0">
                          <a:solidFill>
                            <a:schemeClr val="tx1"/>
                          </a:solidFill>
                          <a:latin typeface="微软雅黑" panose="020B0503020204020204" pitchFamily="34" charset="-122"/>
                          <a:ea typeface="微软雅黑" panose="020B0503020204020204" pitchFamily="34" charset="-122"/>
                          <a:cs typeface="+mn-cs"/>
                        </a:rPr>
                        <a:t>1</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电动充电设备检测试验规范</a:t>
                      </a:r>
                      <a:r>
                        <a:rPr lang="zh-CN" altLang="en-US" sz="1600" kern="1200" baseline="0" dirty="0" smtClean="0">
                          <a:solidFill>
                            <a:schemeClr val="tx1"/>
                          </a:solidFill>
                          <a:latin typeface="微软雅黑" panose="020B0503020204020204" pitchFamily="34" charset="-122"/>
                          <a:ea typeface="微软雅黑" panose="020B0503020204020204" pitchFamily="34" charset="-122"/>
                          <a:cs typeface="+mn-cs"/>
                        </a:rPr>
                        <a:t> 第</a:t>
                      </a:r>
                      <a:r>
                        <a:rPr lang="en-US" altLang="zh-CN" sz="1600" kern="1200" baseline="0" dirty="0" smtClean="0">
                          <a:solidFill>
                            <a:schemeClr val="tx1"/>
                          </a:solidFill>
                          <a:latin typeface="微软雅黑" panose="020B0503020204020204" pitchFamily="34" charset="-122"/>
                          <a:ea typeface="微软雅黑" panose="020B0503020204020204" pitchFamily="34" charset="-122"/>
                          <a:cs typeface="+mn-cs"/>
                        </a:rPr>
                        <a:t>1</a:t>
                      </a:r>
                      <a:r>
                        <a:rPr lang="zh-CN" altLang="en-US" sz="1600" kern="1200" baseline="0" dirty="0" smtClean="0">
                          <a:solidFill>
                            <a:schemeClr val="tx1"/>
                          </a:solidFill>
                          <a:latin typeface="微软雅黑" panose="020B0503020204020204" pitchFamily="34" charset="-122"/>
                          <a:ea typeface="微软雅黑" panose="020B0503020204020204" pitchFamily="34" charset="-122"/>
                          <a:cs typeface="+mn-cs"/>
                        </a:rPr>
                        <a:t>部分：非车载充电机</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行标</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修编中</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04000">
                <a:tc>
                  <a:txBody>
                    <a:bodyPr/>
                    <a:lstStyle/>
                    <a:p>
                      <a:pPr algn="ctr"/>
                      <a:r>
                        <a:rPr lang="en-US" altLang="zh-CN" sz="1600" dirty="0" smtClean="0">
                          <a:latin typeface="微软雅黑" panose="020B0503020204020204" pitchFamily="34" charset="-122"/>
                          <a:ea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电动充电设备检测试验规范</a:t>
                      </a:r>
                      <a:r>
                        <a:rPr lang="zh-CN" altLang="en-US" sz="1600" kern="1200" baseline="0" dirty="0" smtClean="0">
                          <a:solidFill>
                            <a:schemeClr val="tx1"/>
                          </a:solidFill>
                          <a:latin typeface="微软雅黑" panose="020B0503020204020204" pitchFamily="34" charset="-122"/>
                          <a:ea typeface="微软雅黑" panose="020B0503020204020204" pitchFamily="34" charset="-122"/>
                          <a:cs typeface="+mn-cs"/>
                        </a:rPr>
                        <a:t> 第</a:t>
                      </a:r>
                      <a:r>
                        <a:rPr lang="en-US" altLang="zh-CN" sz="1600" kern="1200" baseline="0" dirty="0" smtClean="0">
                          <a:solidFill>
                            <a:schemeClr val="tx1"/>
                          </a:solidFill>
                          <a:latin typeface="微软雅黑" panose="020B0503020204020204" pitchFamily="34" charset="-122"/>
                          <a:ea typeface="微软雅黑" panose="020B0503020204020204" pitchFamily="34" charset="-122"/>
                          <a:cs typeface="+mn-cs"/>
                        </a:rPr>
                        <a:t>2</a:t>
                      </a:r>
                      <a:r>
                        <a:rPr lang="zh-CN" altLang="en-US" sz="1600" kern="1200" baseline="0" dirty="0" smtClean="0">
                          <a:solidFill>
                            <a:schemeClr val="tx1"/>
                          </a:solidFill>
                          <a:latin typeface="微软雅黑" panose="020B0503020204020204" pitchFamily="34" charset="-122"/>
                          <a:ea typeface="微软雅黑" panose="020B0503020204020204" pitchFamily="34" charset="-122"/>
                          <a:cs typeface="+mn-cs"/>
                        </a:rPr>
                        <a:t>部分：交流充电桩</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行标</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修编中</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504000">
                <a:tc>
                  <a:txBody>
                    <a:bodyPr/>
                    <a:lstStyle/>
                    <a:p>
                      <a:pPr marL="0" algn="ctr" defTabSz="914400" rtl="0" eaLnBrk="1" latinLnBrk="0" hangingPunct="1"/>
                      <a:r>
                        <a:rPr lang="en-US" altLang="zh-CN" sz="1600" kern="1200" dirty="0" smtClean="0">
                          <a:solidFill>
                            <a:schemeClr val="tx1"/>
                          </a:solidFill>
                          <a:latin typeface="微软雅黑" panose="020B0503020204020204" pitchFamily="34" charset="-122"/>
                          <a:ea typeface="微软雅黑" panose="020B0503020204020204" pitchFamily="34" charset="-122"/>
                          <a:cs typeface="+mn-cs"/>
                        </a:rPr>
                        <a:t>3</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电动汽车传导充电互操作性测试规范  第</a:t>
                      </a:r>
                      <a:r>
                        <a:rPr lang="en-US" altLang="zh-CN" sz="1600" kern="1200" dirty="0" smtClean="0">
                          <a:solidFill>
                            <a:schemeClr val="tx1"/>
                          </a:solidFill>
                          <a:latin typeface="微软雅黑" panose="020B0503020204020204" pitchFamily="34" charset="-122"/>
                          <a:ea typeface="微软雅黑" panose="020B0503020204020204" pitchFamily="34" charset="-122"/>
                          <a:cs typeface="+mn-cs"/>
                        </a:rPr>
                        <a:t>1</a:t>
                      </a:r>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部分：供电设备</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国标</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kern="1200" dirty="0">
                          <a:solidFill>
                            <a:schemeClr val="tx1"/>
                          </a:solidFill>
                          <a:latin typeface="微软雅黑" panose="020B0503020204020204" pitchFamily="34" charset="-122"/>
                          <a:ea typeface="微软雅黑" panose="020B0503020204020204" pitchFamily="34" charset="-122"/>
                          <a:cs typeface="+mn-cs"/>
                        </a:rPr>
                        <a:t>已发布</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04000">
                <a:tc>
                  <a:txBody>
                    <a:bodyPr/>
                    <a:lstStyle/>
                    <a:p>
                      <a:pPr algn="ctr"/>
                      <a:r>
                        <a:rPr lang="en-US" altLang="zh-CN" sz="1600" dirty="0" smtClean="0">
                          <a:latin typeface="微软雅黑" panose="020B0503020204020204" pitchFamily="34" charset="-122"/>
                          <a:ea typeface="微软雅黑" panose="020B0503020204020204" pitchFamily="34" charset="-122"/>
                        </a:rPr>
                        <a:t>4</a:t>
                      </a:r>
                      <a:endParaRPr lang="zh-CN" altLang="en-US" sz="1600" dirty="0">
                        <a:latin typeface="微软雅黑" panose="020B0503020204020204" pitchFamily="34" charset="-122"/>
                        <a:ea typeface="微软雅黑" panose="020B0503020204020204" pitchFamily="34" charset="-122"/>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CN" altLang="en-US" sz="1600" dirty="0" smtClean="0">
                          <a:latin typeface="微软雅黑" panose="020B0503020204020204" pitchFamily="34" charset="-122"/>
                          <a:ea typeface="微软雅黑" panose="020B0503020204020204" pitchFamily="34" charset="-122"/>
                        </a:rPr>
                        <a:t>电动汽车传导充电互操作性测试规范  第</a:t>
                      </a:r>
                      <a:r>
                        <a:rPr lang="en-US" altLang="zh-CN" sz="1600" dirty="0" smtClean="0">
                          <a:latin typeface="微软雅黑" panose="020B0503020204020204" pitchFamily="34" charset="-122"/>
                          <a:ea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rPr>
                        <a:t>部分：车辆</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CN" altLang="en-US" sz="1600" dirty="0" smtClean="0">
                          <a:latin typeface="微软雅黑" panose="020B0503020204020204" pitchFamily="34" charset="-122"/>
                          <a:ea typeface="微软雅黑" panose="020B0503020204020204" pitchFamily="34" charset="-122"/>
                        </a:rPr>
                        <a:t>国标</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zh-CN" altLang="en-US" sz="1600" dirty="0">
                          <a:latin typeface="微软雅黑" panose="020B0503020204020204" pitchFamily="34" charset="-122"/>
                          <a:ea typeface="微软雅黑" panose="020B0503020204020204" pitchFamily="34" charset="-122"/>
                          <a:sym typeface="+mn-ea"/>
                        </a:rPr>
                        <a:t>已发布</a:t>
                      </a:r>
                      <a:endParaRPr lang="zh-CN" altLang="en-US" sz="1600" dirty="0">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r>
              <a:tr h="504000">
                <a:tc>
                  <a:txBody>
                    <a:bodyPr/>
                    <a:lstStyle/>
                    <a:p>
                      <a:pPr marL="0" algn="ctr" defTabSz="914400" rtl="0" eaLnBrk="1" latinLnBrk="0" hangingPunct="1"/>
                      <a:r>
                        <a:rPr lang="en-US" altLang="zh-CN" sz="1600" kern="1200" dirty="0" smtClean="0">
                          <a:solidFill>
                            <a:schemeClr val="tx1"/>
                          </a:solidFill>
                          <a:latin typeface="微软雅黑" panose="020B0503020204020204" pitchFamily="34" charset="-122"/>
                          <a:ea typeface="微软雅黑" panose="020B0503020204020204" pitchFamily="34" charset="-122"/>
                          <a:cs typeface="+mn-cs"/>
                        </a:rPr>
                        <a:t>5</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电动汽车非车载传导式充电机与电池管理系统之间的通信协议一致性测试</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国标</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zh-CN" altLang="en-US" sz="1600" dirty="0">
                          <a:latin typeface="微软雅黑" panose="020B0503020204020204" pitchFamily="34" charset="-122"/>
                          <a:ea typeface="微软雅黑" panose="020B0503020204020204" pitchFamily="34" charset="-122"/>
                          <a:sym typeface="+mn-ea"/>
                        </a:rPr>
                        <a:t>已发布</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04000">
                <a:tc>
                  <a:txBody>
                    <a:bodyPr/>
                    <a:lstStyle/>
                    <a:p>
                      <a:pPr marL="0" algn="ctr" defTabSz="914400" rtl="0" eaLnBrk="1" latinLnBrk="0" hangingPunct="1"/>
                      <a:r>
                        <a:rPr lang="en-US" altLang="zh-CN" sz="1600" kern="1200" dirty="0" smtClean="0">
                          <a:solidFill>
                            <a:schemeClr val="tx1"/>
                          </a:solidFill>
                          <a:latin typeface="微软雅黑" panose="020B0503020204020204" pitchFamily="34" charset="-122"/>
                          <a:ea typeface="微软雅黑" panose="020B0503020204020204" pitchFamily="34" charset="-122"/>
                          <a:cs typeface="+mn-cs"/>
                        </a:rPr>
                        <a:t>6</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lumMod val="20000"/>
                          <a:lumOff val="80000"/>
                        </a:schemeClr>
                      </a:solidFill>
                      <a:prstDash val="solid"/>
                      <a:round/>
                      <a:headEnd type="none" w="med" len="med"/>
                      <a:tailEnd type="none" w="med" len="med"/>
                    </a:lnL>
                    <a:lnR w="12700" cmpd="sng">
                      <a:noFill/>
                    </a:lnR>
                    <a:lnT w="12700" cmpd="sng">
                      <a:noFill/>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电动汽车传导式充电设备安全性测试规范</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国标</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mpd="sng">
                      <a:noFill/>
                    </a:lnR>
                    <a:lnT w="12700" cmpd="sng">
                      <a:noFill/>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zh-CN" altLang="en-US" sz="1600" kern="1200" dirty="0" smtClean="0">
                          <a:solidFill>
                            <a:schemeClr val="tx1"/>
                          </a:solidFill>
                          <a:latin typeface="微软雅黑" panose="020B0503020204020204" pitchFamily="34" charset="-122"/>
                          <a:ea typeface="微软雅黑" panose="020B0503020204020204" pitchFamily="34" charset="-122"/>
                          <a:cs typeface="+mn-cs"/>
                        </a:rPr>
                        <a:t>制定中</a:t>
                      </a:r>
                      <a:endParaRPr lang="zh-CN" altLang="en-US" sz="16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mpd="sng">
                      <a:noFill/>
                    </a:lnL>
                    <a:lnR w="12700" cap="flat" cmpd="sng" algn="ctr">
                      <a:solidFill>
                        <a:schemeClr val="accent1">
                          <a:lumMod val="20000"/>
                          <a:lumOff val="80000"/>
                        </a:schemeClr>
                      </a:solidFill>
                      <a:prstDash val="solid"/>
                      <a:round/>
                      <a:headEnd type="none" w="med" len="med"/>
                      <a:tailEnd type="none" w="med" len="med"/>
                    </a:lnR>
                    <a:lnT w="12700" cmpd="sng">
                      <a:noFill/>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2" name="TextBox 1"/>
          <p:cNvSpPr txBox="1"/>
          <p:nvPr/>
        </p:nvSpPr>
        <p:spPr>
          <a:xfrm>
            <a:off x="410262" y="4945421"/>
            <a:ext cx="9190938" cy="1294585"/>
          </a:xfrm>
          <a:prstGeom prst="rect">
            <a:avLst/>
          </a:prstGeom>
          <a:solidFill>
            <a:schemeClr val="accent1">
              <a:lumMod val="20000"/>
              <a:lumOff val="80000"/>
            </a:schemeClr>
          </a:solidFill>
          <a:ln>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nSpc>
                <a:spcPct val="150000"/>
              </a:lnSpc>
              <a:buBlip>
                <a:blip r:embed="rId3"/>
              </a:buBlip>
            </a:pPr>
            <a:r>
              <a:rPr lang="zh-CN" altLang="en-US" dirty="0" smtClean="0">
                <a:latin typeface="微软雅黑" panose="020B0503020204020204" pitchFamily="34" charset="-122"/>
                <a:ea typeface="微软雅黑" panose="020B0503020204020204" pitchFamily="34" charset="-122"/>
              </a:rPr>
              <a:t>现有的充电设施检测标准均是在实验室理想环境下进行。充电设施</a:t>
            </a:r>
            <a:r>
              <a:rPr lang="zh-CN" altLang="en-US" dirty="0" smtClean="0">
                <a:solidFill>
                  <a:srgbClr val="FF0000"/>
                </a:solidFill>
                <a:latin typeface="微软雅黑" panose="020B0503020204020204" pitchFamily="34" charset="-122"/>
                <a:ea typeface="微软雅黑" panose="020B0503020204020204" pitchFamily="34" charset="-122"/>
              </a:rPr>
              <a:t>现场运行环境恶劣</a:t>
            </a:r>
            <a:r>
              <a:rPr lang="zh-CN" altLang="en-US" dirty="0" smtClean="0">
                <a:latin typeface="微软雅黑" panose="020B0503020204020204" pitchFamily="34" charset="-122"/>
                <a:ea typeface="微软雅黑" panose="020B0503020204020204" pitchFamily="34" charset="-122"/>
              </a:rPr>
              <a:t>，容易出现的</a:t>
            </a:r>
            <a:r>
              <a:rPr lang="zh-CN" altLang="en-US" dirty="0" smtClean="0">
                <a:solidFill>
                  <a:srgbClr val="FF0000"/>
                </a:solidFill>
                <a:latin typeface="微软雅黑" panose="020B0503020204020204" pitchFamily="34" charset="-122"/>
                <a:ea typeface="微软雅黑" panose="020B0503020204020204" pitchFamily="34" charset="-122"/>
              </a:rPr>
              <a:t>安全指标、电气性能下降</a:t>
            </a:r>
            <a:r>
              <a:rPr lang="zh-CN" altLang="en-US" dirty="0" smtClean="0">
                <a:latin typeface="微软雅黑" panose="020B0503020204020204" pitchFamily="34" charset="-122"/>
                <a:ea typeface="微软雅黑" panose="020B0503020204020204" pitchFamily="34" charset="-122"/>
              </a:rPr>
              <a:t>问题现有标准并无涉及</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Blip>
                <a:blip r:embed="rId3"/>
              </a:buBlip>
            </a:pPr>
            <a:r>
              <a:rPr lang="zh-CN" altLang="en-US" dirty="0" smtClean="0">
                <a:solidFill>
                  <a:srgbClr val="FF0000"/>
                </a:solidFill>
                <a:latin typeface="微软雅黑" panose="020B0503020204020204" pitchFamily="34" charset="-122"/>
                <a:ea typeface="微软雅黑" panose="020B0503020204020204" pitchFamily="34" charset="-122"/>
              </a:rPr>
              <a:t>互操作性和通信一致性测试</a:t>
            </a:r>
            <a:r>
              <a:rPr lang="zh-CN" altLang="en-US" dirty="0" smtClean="0">
                <a:latin typeface="微软雅黑" panose="020B0503020204020204" pitchFamily="34" charset="-122"/>
                <a:ea typeface="微软雅黑" panose="020B0503020204020204" pitchFamily="34" charset="-122"/>
              </a:rPr>
              <a:t>必须在</a:t>
            </a:r>
            <a:r>
              <a:rPr lang="zh-CN" altLang="en-US" dirty="0" smtClean="0">
                <a:solidFill>
                  <a:srgbClr val="FF0000"/>
                </a:solidFill>
                <a:latin typeface="微软雅黑" panose="020B0503020204020204" pitchFamily="34" charset="-122"/>
                <a:ea typeface="微软雅黑" panose="020B0503020204020204" pitchFamily="34" charset="-122"/>
              </a:rPr>
              <a:t>现场落地</a:t>
            </a:r>
            <a:r>
              <a:rPr lang="zh-CN" altLang="en-US" dirty="0" smtClean="0">
                <a:latin typeface="微软雅黑" panose="020B0503020204020204" pitchFamily="34" charset="-122"/>
                <a:ea typeface="微软雅黑" panose="020B0503020204020204" pitchFamily="34" charset="-122"/>
              </a:rPr>
              <a:t>才能更有效的促进互联互通</a:t>
            </a:r>
            <a:r>
              <a:rPr lang="en-US" altLang="zh-CN" dirty="0" smtClean="0"/>
              <a:t>         </a:t>
            </a:r>
            <a:endParaRPr lang="zh-CN" altLang="en-US" dirty="0"/>
          </a:p>
        </p:txBody>
      </p:sp>
      <p:sp>
        <p:nvSpPr>
          <p:cNvPr id="8" name="矩形 61"/>
          <p:cNvSpPr txBox="1"/>
          <p:nvPr/>
        </p:nvSpPr>
        <p:spPr>
          <a:xfrm>
            <a:off x="360045" y="107950"/>
            <a:ext cx="5435600"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a:spLocks noChangeArrowheads="1"/>
          </p:cNvSpPr>
          <p:nvPr/>
        </p:nvSpPr>
        <p:spPr bwMode="auto">
          <a:xfrm>
            <a:off x="6609655" y="1452895"/>
            <a:ext cx="23558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zh-CN" altLang="en-US" sz="1800" b="1">
                <a:solidFill>
                  <a:schemeClr val="bg1"/>
                </a:solidFill>
                <a:latin typeface="微软雅黑" panose="020B0503020204020204" pitchFamily="34" charset="-122"/>
                <a:ea typeface="微软雅黑" panose="020B0503020204020204" pitchFamily="34" charset="-122"/>
              </a:rPr>
              <a:t>依靠检验人员手动测试，测试效率比较低</a:t>
            </a: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38" name="TextBox 4"/>
          <p:cNvSpPr txBox="1">
            <a:spLocks noChangeArrowheads="1"/>
          </p:cNvSpPr>
          <p:nvPr/>
        </p:nvSpPr>
        <p:spPr bwMode="auto">
          <a:xfrm>
            <a:off x="4256682" y="1230862"/>
            <a:ext cx="7835471"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zh-CN" altLang="en-US" sz="1800" b="1" dirty="0" smtClean="0">
                <a:latin typeface="微软雅黑" panose="020B0503020204020204" pitchFamily="34" charset="-122"/>
                <a:ea typeface="微软雅黑" panose="020B0503020204020204" pitchFamily="34" charset="-122"/>
              </a:rPr>
              <a:t>能源局文件：国</a:t>
            </a:r>
            <a:r>
              <a:rPr lang="zh-CN" altLang="en-US" sz="1800" b="1" dirty="0">
                <a:latin typeface="微软雅黑" panose="020B0503020204020204" pitchFamily="34" charset="-122"/>
                <a:ea typeface="微软雅黑" panose="020B0503020204020204" pitchFamily="34" charset="-122"/>
              </a:rPr>
              <a:t>能综通科技</a:t>
            </a:r>
            <a:r>
              <a:rPr lang="en-US" altLang="zh-CN" sz="1800" b="1" dirty="0">
                <a:latin typeface="微软雅黑" panose="020B0503020204020204" pitchFamily="34" charset="-122"/>
                <a:ea typeface="微软雅黑" panose="020B0503020204020204" pitchFamily="34" charset="-122"/>
              </a:rPr>
              <a:t>【2017】52</a:t>
            </a:r>
            <a:r>
              <a:rPr lang="zh-CN" altLang="en-US" sz="1800" b="1" dirty="0" smtClean="0">
                <a:latin typeface="微软雅黑" panose="020B0503020204020204" pitchFamily="34" charset="-122"/>
                <a:ea typeface="微软雅黑" panose="020B0503020204020204" pitchFamily="34" charset="-122"/>
              </a:rPr>
              <a:t>号</a:t>
            </a:r>
            <a:endParaRPr lang="en-US" altLang="zh-CN" sz="1800" b="1" dirty="0">
              <a:latin typeface="微软雅黑" panose="020B0503020204020204" pitchFamily="34" charset="-122"/>
              <a:ea typeface="微软雅黑" panose="020B0503020204020204" pitchFamily="34" charset="-122"/>
            </a:endParaRPr>
          </a:p>
          <a:p>
            <a:pPr>
              <a:lnSpc>
                <a:spcPct val="150000"/>
              </a:lnSpc>
              <a:spcBef>
                <a:spcPct val="0"/>
              </a:spcBef>
              <a:buNone/>
            </a:pPr>
            <a:r>
              <a:rPr lang="en-US" altLang="zh-CN" sz="1600" b="1" dirty="0" smtClean="0">
                <a:solidFill>
                  <a:srgbClr val="FF0000"/>
                </a:solidFill>
                <a:latin typeface="微软雅黑" panose="020B0503020204020204" pitchFamily="34" charset="-122"/>
                <a:ea typeface="微软雅黑" panose="020B0503020204020204" pitchFamily="34" charset="-122"/>
              </a:rPr>
              <a:t>《</a:t>
            </a:r>
            <a:r>
              <a:rPr lang="zh-CN" altLang="en-US" sz="1600" b="1" dirty="0" smtClean="0">
                <a:solidFill>
                  <a:srgbClr val="FF0000"/>
                </a:solidFill>
                <a:latin typeface="微软雅黑" panose="020B0503020204020204" pitchFamily="34" charset="-122"/>
                <a:ea typeface="微软雅黑" panose="020B0503020204020204" pitchFamily="34" charset="-122"/>
              </a:rPr>
              <a:t>关于</a:t>
            </a:r>
            <a:r>
              <a:rPr lang="zh-CN" altLang="en-US" sz="1600" b="1" dirty="0">
                <a:solidFill>
                  <a:srgbClr val="FF0000"/>
                </a:solidFill>
                <a:latin typeface="微软雅黑" panose="020B0503020204020204" pitchFamily="34" charset="-122"/>
                <a:ea typeface="微软雅黑" panose="020B0503020204020204" pitchFamily="34" charset="-122"/>
              </a:rPr>
              <a:t>印发</a:t>
            </a:r>
            <a:r>
              <a:rPr lang="en-US" altLang="zh-CN" sz="1600" b="1" dirty="0">
                <a:solidFill>
                  <a:srgbClr val="FF0000"/>
                </a:solidFill>
                <a:latin typeface="微软雅黑" panose="020B0503020204020204" pitchFamily="34" charset="-122"/>
                <a:ea typeface="微软雅黑" panose="020B0503020204020204" pitchFamily="34" charset="-122"/>
              </a:rPr>
              <a:t>2017</a:t>
            </a:r>
            <a:r>
              <a:rPr lang="zh-CN" altLang="en-US" sz="1600" b="1" dirty="0">
                <a:solidFill>
                  <a:srgbClr val="FF0000"/>
                </a:solidFill>
                <a:latin typeface="微软雅黑" panose="020B0503020204020204" pitchFamily="34" charset="-122"/>
                <a:ea typeface="微软雅黑" panose="020B0503020204020204" pitchFamily="34" charset="-122"/>
              </a:rPr>
              <a:t>年能源领域行业标准制（修）订计划及英文版翻译出版计划的</a:t>
            </a:r>
            <a:r>
              <a:rPr lang="zh-CN" altLang="en-US" sz="1600" b="1" dirty="0" smtClean="0">
                <a:solidFill>
                  <a:srgbClr val="FF0000"/>
                </a:solidFill>
                <a:latin typeface="微软雅黑" panose="020B0503020204020204" pitchFamily="34" charset="-122"/>
                <a:ea typeface="微软雅黑" panose="020B0503020204020204" pitchFamily="34" charset="-122"/>
              </a:rPr>
              <a:t>通知</a:t>
            </a:r>
            <a:r>
              <a:rPr lang="en-US" altLang="zh-CN" sz="1600" b="1" dirty="0">
                <a:solidFill>
                  <a:srgbClr val="FF0000"/>
                </a:solidFill>
                <a:latin typeface="微软雅黑" panose="020B0503020204020204" pitchFamily="34" charset="-122"/>
                <a:ea typeface="微软雅黑" panose="020B0503020204020204" pitchFamily="34" charset="-122"/>
              </a:rPr>
              <a:t>》</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graphicFrame>
        <p:nvGraphicFramePr>
          <p:cNvPr id="40" name="表格 39"/>
          <p:cNvGraphicFramePr>
            <a:graphicFrameLocks noGrp="1"/>
          </p:cNvGraphicFramePr>
          <p:nvPr/>
        </p:nvGraphicFramePr>
        <p:xfrm>
          <a:off x="4272449" y="2341578"/>
          <a:ext cx="7798440" cy="1152000"/>
        </p:xfrm>
        <a:graphic>
          <a:graphicData uri="http://schemas.openxmlformats.org/drawingml/2006/table">
            <a:tbl>
              <a:tblPr firstRow="1" bandRow="1">
                <a:tableStyleId>{5C22544A-7EE6-4342-B048-85BDC9FD1C3A}</a:tableStyleId>
              </a:tblPr>
              <a:tblGrid>
                <a:gridCol w="1139428"/>
                <a:gridCol w="1617494"/>
                <a:gridCol w="768662"/>
                <a:gridCol w="1075904"/>
                <a:gridCol w="2017986"/>
                <a:gridCol w="1178966"/>
              </a:tblGrid>
              <a:tr h="576000">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计划编号</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标准项目名称</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制修订</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归口单位</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技术委员会</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完成年限</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r>
              <a:tr h="576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微软雅黑" panose="020B0503020204020204" pitchFamily="34" charset="-122"/>
                          <a:ea typeface="微软雅黑" panose="020B0503020204020204" pitchFamily="34" charset="-122"/>
                        </a:rPr>
                        <a:t>20170674</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zh-CN" altLang="en-US" sz="1400" b="0" i="0" u="none" strike="noStrike" kern="1200" baseline="0" dirty="0" smtClean="0">
                          <a:solidFill>
                            <a:schemeClr val="dk1"/>
                          </a:solidFill>
                          <a:latin typeface="微软雅黑" panose="020B0503020204020204" pitchFamily="34" charset="-122"/>
                          <a:ea typeface="微软雅黑" panose="020B0503020204020204" pitchFamily="34" charset="-122"/>
                          <a:cs typeface="+mn-cs"/>
                        </a:rPr>
                        <a:t>电动汽车充电设施现场检测技术规范</a:t>
                      </a:r>
                      <a:endParaRPr lang="zh-CN" altLang="en-US" sz="1400" b="0" i="0" u="none" strike="noStrike" kern="1200" baseline="0" dirty="0" smtClean="0">
                        <a:solidFill>
                          <a:schemeClr val="dk1"/>
                        </a:solidFill>
                        <a:latin typeface="微软雅黑" panose="020B0503020204020204" pitchFamily="34" charset="-122"/>
                        <a:ea typeface="微软雅黑" panose="020B0503020204020204" pitchFamily="34" charset="-122"/>
                        <a:cs typeface="+mn-cs"/>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制定</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rPr>
                        <a:t>中国电力企业联合会</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能源行业电动汽车充电设施标准化技术委员会</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altLang="zh-CN" sz="1400" dirty="0" smtClean="0">
                          <a:solidFill>
                            <a:schemeClr val="tx1"/>
                          </a:solidFill>
                          <a:latin typeface="微软雅黑" panose="020B0503020204020204" pitchFamily="34" charset="-122"/>
                          <a:ea typeface="微软雅黑" panose="020B0503020204020204" pitchFamily="34" charset="-122"/>
                        </a:rPr>
                        <a:t>2018</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37" marR="91437" marT="45670" marB="4567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bl>
          </a:graphicData>
        </a:graphic>
      </p:graphicFrame>
      <p:pic>
        <p:nvPicPr>
          <p:cNvPr id="43" name="图片 4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65032" y="4225160"/>
            <a:ext cx="3326851" cy="2155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nvGraphicFramePr>
        <p:xfrm>
          <a:off x="4319747" y="4209394"/>
          <a:ext cx="7550728" cy="2165760"/>
        </p:xfrm>
        <a:graphic>
          <a:graphicData uri="http://schemas.openxmlformats.org/drawingml/2006/table">
            <a:tbl>
              <a:tblPr firstRow="1" bandRow="1">
                <a:tableStyleId>{5940675A-B579-460E-94D1-54222C63F5DA}</a:tableStyleId>
              </a:tblPr>
              <a:tblGrid>
                <a:gridCol w="382496"/>
                <a:gridCol w="3289915"/>
                <a:gridCol w="536027"/>
                <a:gridCol w="3342290"/>
              </a:tblGrid>
              <a:tr h="359741">
                <a:tc gridSpan="4">
                  <a:txBody>
                    <a:bodyPr/>
                    <a:lstStyle/>
                    <a:p>
                      <a:pPr algn="ctr"/>
                      <a:r>
                        <a:rPr lang="zh-CN" altLang="en-US" sz="1800" b="1" dirty="0" smtClean="0">
                          <a:latin typeface="微软雅黑" panose="020B0503020204020204" pitchFamily="34" charset="-122"/>
                          <a:ea typeface="微软雅黑" panose="020B0503020204020204" pitchFamily="34" charset="-122"/>
                        </a:rPr>
                        <a:t>主要起草单位</a:t>
                      </a:r>
                      <a:endParaRPr lang="zh-CN" altLang="en-US" sz="1800" b="1" dirty="0">
                        <a:latin typeface="微软雅黑" panose="020B0503020204020204" pitchFamily="34" charset="-122"/>
                        <a:ea typeface="微软雅黑" panose="020B0503020204020204" pitchFamily="34" charset="-122"/>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65000"/>
                      </a:schemeClr>
                    </a:solidFill>
                  </a:tcPr>
                </a:tc>
                <a:tc hMerge="1">
                  <a:tcPr/>
                </a:tc>
                <a:tc hMerge="1">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algn="ctr"/>
                      <a:r>
                        <a:rPr lang="en-US" altLang="zh-CN" sz="1400" dirty="0" smtClean="0">
                          <a:latin typeface="微软雅黑" panose="020B0503020204020204" pitchFamily="34" charset="-122"/>
                          <a:ea typeface="微软雅黑" panose="020B0503020204020204" pitchFamily="34" charset="-122"/>
                        </a:rPr>
                        <a:t>1</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CN" altLang="en-US" sz="1400" dirty="0" smtClean="0">
                          <a:latin typeface="微软雅黑" panose="020B0503020204020204" pitchFamily="34" charset="-122"/>
                          <a:ea typeface="微软雅黑" panose="020B0503020204020204" pitchFamily="34" charset="-122"/>
                        </a:rPr>
                        <a:t>广东电网有限责任公司电力科学研究院</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6</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zh-CN" altLang="en-US" sz="1400" dirty="0" smtClean="0">
                          <a:latin typeface="微软雅黑" panose="020B0503020204020204" pitchFamily="34" charset="-122"/>
                          <a:ea typeface="微软雅黑" panose="020B0503020204020204" pitchFamily="34" charset="-122"/>
                        </a:rPr>
                        <a:t>江西省电力公司</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60000">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2</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altLang="en-US" sz="1400" dirty="0" smtClean="0">
                          <a:latin typeface="微软雅黑" panose="020B0503020204020204" pitchFamily="34" charset="-122"/>
                          <a:ea typeface="微软雅黑" panose="020B0503020204020204" pitchFamily="34" charset="-122"/>
                        </a:rPr>
                        <a:t>南瑞集团</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7</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altLang="en-US" sz="1400" dirty="0" smtClean="0">
                          <a:latin typeface="微软雅黑" panose="020B0503020204020204" pitchFamily="34" charset="-122"/>
                          <a:ea typeface="微软雅黑" panose="020B0503020204020204" pitchFamily="34" charset="-122"/>
                        </a:rPr>
                        <a:t>浙江省电力公司</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pPr algn="ctr"/>
                      <a:r>
                        <a:rPr lang="en-US" altLang="zh-CN" sz="1400" dirty="0" smtClean="0">
                          <a:latin typeface="微软雅黑" panose="020B0503020204020204" pitchFamily="34" charset="-122"/>
                          <a:ea typeface="微软雅黑" panose="020B0503020204020204" pitchFamily="34" charset="-122"/>
                        </a:rPr>
                        <a:t>3</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CN" altLang="en-US" sz="1400" dirty="0" smtClean="0">
                          <a:latin typeface="微软雅黑" panose="020B0503020204020204" pitchFamily="34" charset="-122"/>
                          <a:ea typeface="微软雅黑" panose="020B0503020204020204" pitchFamily="34" charset="-122"/>
                        </a:rPr>
                        <a:t>许继集团</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8</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zh-CN" altLang="en-US" sz="1400" dirty="0" smtClean="0">
                          <a:latin typeface="微软雅黑" panose="020B0503020204020204" pitchFamily="34" charset="-122"/>
                          <a:ea typeface="微软雅黑" panose="020B0503020204020204" pitchFamily="34" charset="-122"/>
                        </a:rPr>
                        <a:t>上海电器科学研究院</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60000">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4</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zh-CN" altLang="en-US" sz="1400" dirty="0" smtClean="0">
                          <a:latin typeface="微软雅黑" panose="020B0503020204020204" pitchFamily="34" charset="-122"/>
                          <a:ea typeface="微软雅黑" panose="020B0503020204020204" pitchFamily="34" charset="-122"/>
                        </a:rPr>
                        <a:t>山东鲁能智能技术有限公司</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9</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长园深瑞继保自动化有限公司</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pPr algn="ctr"/>
                      <a:r>
                        <a:rPr lang="en-US" altLang="zh-CN" sz="1400" dirty="0" smtClean="0">
                          <a:latin typeface="微软雅黑" panose="020B0503020204020204" pitchFamily="34" charset="-122"/>
                          <a:ea typeface="微软雅黑" panose="020B0503020204020204" pitchFamily="34" charset="-122"/>
                        </a:rPr>
                        <a:t>5</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zh-CN" altLang="en-US" sz="1400" dirty="0" smtClean="0">
                          <a:latin typeface="微软雅黑" panose="020B0503020204020204" pitchFamily="34" charset="-122"/>
                          <a:ea typeface="微软雅黑" panose="020B0503020204020204" pitchFamily="34" charset="-122"/>
                        </a:rPr>
                        <a:t>北京市电力公司</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10</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914400" rtl="0" eaLnBrk="1" latinLnBrk="0" hangingPunct="1"/>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北京博电电气有限公司</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11" name="矩形 61"/>
          <p:cNvSpPr txBox="1"/>
          <p:nvPr/>
        </p:nvSpPr>
        <p:spPr>
          <a:xfrm>
            <a:off x="360045" y="107950"/>
            <a:ext cx="5295900"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cxnSp>
        <p:nvCxnSpPr>
          <p:cNvPr id="4" name="直接连接符 3"/>
          <p:cNvCxnSpPr/>
          <p:nvPr/>
        </p:nvCxnSpPr>
        <p:spPr bwMode="auto">
          <a:xfrm>
            <a:off x="438833" y="3815276"/>
            <a:ext cx="11274949" cy="0"/>
          </a:xfrm>
          <a:prstGeom prst="line">
            <a:avLst/>
          </a:prstGeom>
          <a:solidFill>
            <a:schemeClr val="accent1"/>
          </a:solidFill>
          <a:ln w="9525" cap="flat" cmpd="sng" algn="ctr">
            <a:solidFill>
              <a:schemeClr val="accent1"/>
            </a:solidFill>
            <a:prstDash val="dash"/>
            <a:round/>
            <a:headEnd type="none" w="med" len="med"/>
            <a:tailEnd type="none" w="med" len="med"/>
          </a:ln>
        </p:spPr>
      </p:cxn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712" y="1335954"/>
            <a:ext cx="3912375" cy="22181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7917" y="1408430"/>
            <a:ext cx="10914948" cy="923330"/>
          </a:xfrm>
          <a:prstGeom prst="rect">
            <a:avLst/>
          </a:prstGeom>
          <a:solidFill>
            <a:schemeClr val="accent1">
              <a:lumMod val="20000"/>
              <a:lumOff val="80000"/>
            </a:schemeClr>
          </a:solidFill>
        </p:spPr>
        <p:txBody>
          <a:bodyPr wrap="square">
            <a:spAutoFit/>
          </a:bodyPr>
          <a:lstStyle/>
          <a:p>
            <a:pPr marL="285750" indent="-285750">
              <a:lnSpc>
                <a:spcPct val="150000"/>
              </a:lnSpc>
              <a:buBlip>
                <a:blip r:embed="rId1"/>
              </a:buBlip>
            </a:pPr>
            <a:r>
              <a:rPr lang="zh-CN" altLang="en-US" dirty="0">
                <a:latin typeface="微软雅黑" panose="020B0503020204020204" pitchFamily="34" charset="-122"/>
                <a:ea typeface="微软雅黑" panose="020B0503020204020204" pitchFamily="34" charset="-122"/>
              </a:rPr>
              <a:t>本标准规定了电动汽车充电设备现场检验的检验、检验规则、检验项目、检验方法。</a:t>
            </a:r>
            <a:endParaRPr lang="zh-CN" altLang="en-US" dirty="0">
              <a:latin typeface="微软雅黑" panose="020B0503020204020204" pitchFamily="34" charset="-122"/>
              <a:ea typeface="微软雅黑" panose="020B0503020204020204" pitchFamily="34" charset="-122"/>
            </a:endParaRPr>
          </a:p>
          <a:p>
            <a:pPr marL="285750" indent="-285750">
              <a:lnSpc>
                <a:spcPct val="150000"/>
              </a:lnSpc>
              <a:buBlip>
                <a:blip r:embed="rId1"/>
              </a:buBlip>
            </a:pPr>
            <a:r>
              <a:rPr lang="zh-CN" altLang="en-US" dirty="0">
                <a:latin typeface="微软雅黑" panose="020B0503020204020204" pitchFamily="34" charset="-122"/>
                <a:ea typeface="微软雅黑" panose="020B0503020204020204" pitchFamily="34" charset="-122"/>
              </a:rPr>
              <a:t>本标准适用于采用传导式充电的电动汽车用交流充电桩和非车载充电机的现场检验。</a:t>
            </a:r>
            <a:endParaRPr lang="zh-CN" altLang="en-US" dirty="0">
              <a:latin typeface="微软雅黑" panose="020B0503020204020204" pitchFamily="34" charset="-122"/>
              <a:ea typeface="微软雅黑" panose="020B0503020204020204" pitchFamily="34" charset="-122"/>
            </a:endParaRPr>
          </a:p>
        </p:txBody>
      </p:sp>
      <p:sp>
        <p:nvSpPr>
          <p:cNvPr id="3" name="TextBox 2"/>
          <p:cNvSpPr txBox="1"/>
          <p:nvPr/>
        </p:nvSpPr>
        <p:spPr>
          <a:xfrm>
            <a:off x="677917" y="2608338"/>
            <a:ext cx="10914948" cy="2169825"/>
          </a:xfrm>
          <a:prstGeom prst="rect">
            <a:avLst/>
          </a:prstGeom>
          <a:solidFill>
            <a:schemeClr val="accent1">
              <a:lumMod val="20000"/>
              <a:lumOff val="80000"/>
            </a:schemeClr>
          </a:solidFill>
        </p:spPr>
        <p:txBody>
          <a:bodyPr wrap="square" rtlCol="0">
            <a:spAutoFit/>
          </a:bodyPr>
          <a:lstStyle/>
          <a:p>
            <a:pPr indent="0">
              <a:lnSpc>
                <a:spcPct val="150000"/>
              </a:lnSpc>
              <a:buNone/>
            </a:pPr>
            <a:r>
              <a:rPr lang="zh-CN" altLang="en-US" b="1" dirty="0" smtClean="0">
                <a:latin typeface="微软雅黑" panose="020B0503020204020204" pitchFamily="34" charset="-122"/>
                <a:ea typeface="微软雅黑" panose="020B0503020204020204" pitchFamily="34" charset="-122"/>
              </a:rPr>
              <a:t>4.1　检验分类</a:t>
            </a:r>
            <a:endParaRPr lang="zh-CN" altLang="en-US"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1）检验应分为</a:t>
            </a:r>
            <a:r>
              <a:rPr lang="zh-CN" altLang="en-US" dirty="0" smtClean="0">
                <a:solidFill>
                  <a:srgbClr val="FF0000"/>
                </a:solidFill>
                <a:latin typeface="微软雅黑" panose="020B0503020204020204" pitchFamily="34" charset="-122"/>
                <a:ea typeface="微软雅黑" panose="020B0503020204020204" pitchFamily="34" charset="-122"/>
              </a:rPr>
              <a:t>首次检验</a:t>
            </a:r>
            <a:r>
              <a:rPr lang="zh-CN" altLang="en-US" dirty="0" smtClean="0">
                <a:latin typeface="微软雅黑" panose="020B0503020204020204" pitchFamily="34" charset="-122"/>
                <a:ea typeface="微软雅黑" panose="020B0503020204020204" pitchFamily="34" charset="-122"/>
              </a:rPr>
              <a:t>和</a:t>
            </a:r>
            <a:r>
              <a:rPr lang="zh-CN" altLang="en-US" dirty="0" smtClean="0">
                <a:solidFill>
                  <a:srgbClr val="FF0000"/>
                </a:solidFill>
                <a:latin typeface="微软雅黑" panose="020B0503020204020204" pitchFamily="34" charset="-122"/>
                <a:ea typeface="微软雅黑" panose="020B0503020204020204" pitchFamily="34" charset="-122"/>
              </a:rPr>
              <a:t>后续检验</a:t>
            </a:r>
            <a:r>
              <a:rPr lang="zh-CN" altLang="en-US"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2）充电设备安装调试完成后、投入使用前，应采用首次检验。</a:t>
            </a:r>
            <a:endParaRPr lang="zh-CN" altLang="en-US"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3）连续运行的充电设备，</a:t>
            </a:r>
            <a:r>
              <a:rPr lang="zh-CN" altLang="en-US" dirty="0" smtClean="0">
                <a:solidFill>
                  <a:srgbClr val="FF0000"/>
                </a:solidFill>
                <a:latin typeface="微软雅黑" panose="020B0503020204020204" pitchFamily="34" charset="-122"/>
                <a:ea typeface="微软雅黑" panose="020B0503020204020204" pitchFamily="34" charset="-122"/>
              </a:rPr>
              <a:t>充电设备后续检验周期不宜超过3年</a:t>
            </a:r>
            <a:r>
              <a:rPr lang="zh-CN" altLang="en-US"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4）充电设备维修或软硬件升级改造后应进行检验，根据实际改动情况选择首次检验或后续检验。 </a:t>
            </a:r>
            <a:endParaRPr lang="zh-CN" altLang="en-US" dirty="0" smtClean="0">
              <a:latin typeface="微软雅黑" panose="020B0503020204020204" pitchFamily="34" charset="-122"/>
              <a:ea typeface="微软雅黑" panose="020B0503020204020204" pitchFamily="34" charset="-122"/>
            </a:endParaRPr>
          </a:p>
        </p:txBody>
      </p:sp>
      <p:sp>
        <p:nvSpPr>
          <p:cNvPr id="6" name="文本框 5"/>
          <p:cNvSpPr txBox="1"/>
          <p:nvPr/>
        </p:nvSpPr>
        <p:spPr>
          <a:xfrm>
            <a:off x="677917" y="5095240"/>
            <a:ext cx="10914948" cy="1383665"/>
          </a:xfrm>
          <a:prstGeom prst="rect">
            <a:avLst/>
          </a:prstGeom>
          <a:solidFill>
            <a:schemeClr val="bg2"/>
          </a:solidFill>
        </p:spPr>
        <p:txBody>
          <a:bodyPr wrap="square" rtlCol="0" anchor="t">
            <a:spAutoFit/>
          </a:bodyPr>
          <a:lstStyle/>
          <a:p>
            <a:pPr marL="285750" indent="-285750">
              <a:lnSpc>
                <a:spcPct val="150000"/>
              </a:lnSpc>
              <a:buBlip>
                <a:blip r:embed="rId1"/>
              </a:buBlip>
            </a:pPr>
            <a:r>
              <a:rPr lang="zh-CN" altLang="en-US" sz="1400" b="1" dirty="0" smtClean="0">
                <a:latin typeface="微软雅黑" panose="020B0503020204020204" pitchFamily="34" charset="-122"/>
                <a:ea typeface="微软雅黑" panose="020B0503020204020204" pitchFamily="34" charset="-122"/>
                <a:sym typeface="+mn-ea"/>
              </a:rPr>
              <a:t>首次检测：</a:t>
            </a:r>
            <a:endParaRPr lang="en-US" altLang="zh-CN" sz="1400" b="1" dirty="0" smtClean="0">
              <a:latin typeface="微软雅黑" panose="020B0503020204020204" pitchFamily="34" charset="-122"/>
              <a:ea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sym typeface="+mn-ea"/>
              </a:rPr>
              <a:t>      充电设备安装调试完成后、投入使用前的检验。</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Blip>
                <a:blip r:embed="rId1"/>
              </a:buBlip>
            </a:pPr>
            <a:r>
              <a:rPr lang="zh-CN" altLang="en-US" sz="1400" b="1" dirty="0">
                <a:latin typeface="微软雅黑" panose="020B0503020204020204" pitchFamily="34" charset="-122"/>
                <a:ea typeface="微软雅黑" panose="020B0503020204020204" pitchFamily="34" charset="-122"/>
                <a:sym typeface="+mn-ea"/>
              </a:rPr>
              <a:t>后续检测</a:t>
            </a:r>
            <a:r>
              <a:rPr lang="zh-CN" altLang="en-US" sz="1400" b="1" dirty="0" smtClean="0">
                <a:latin typeface="微软雅黑" panose="020B0503020204020204" pitchFamily="34" charset="-122"/>
                <a:ea typeface="微软雅黑" panose="020B0503020204020204" pitchFamily="34" charset="-122"/>
                <a:sym typeface="+mn-ea"/>
              </a:rPr>
              <a:t>：</a:t>
            </a:r>
            <a:endParaRPr lang="en-US" altLang="zh-CN" sz="1400" b="1" dirty="0" smtClean="0">
              <a:latin typeface="微软雅黑" panose="020B0503020204020204" pitchFamily="34" charset="-122"/>
              <a:ea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sym typeface="+mn-ea"/>
              </a:rPr>
              <a:t>      充电设备正常运营期间，根据本规范要求对充电设备的检验。</a:t>
            </a:r>
            <a:endParaRPr lang="zh-CN" altLang="en-US" sz="1400" dirty="0" smtClean="0">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77917" y="902335"/>
            <a:ext cx="1235378" cy="368300"/>
          </a:xfrm>
          <a:prstGeom prst="rect">
            <a:avLst/>
          </a:prstGeom>
          <a:noFill/>
        </p:spPr>
        <p:txBody>
          <a:bodyPr wrap="square" rtlCol="0" anchor="t">
            <a:spAutoFit/>
          </a:bodyPr>
          <a:lstStyle/>
          <a:p>
            <a:r>
              <a:rPr lang="en-US" altLang="zh-CN" b="1" dirty="0" smtClean="0">
                <a:latin typeface="微软雅黑" panose="020B0503020204020204" pitchFamily="34" charset="-122"/>
                <a:ea typeface="微软雅黑" panose="020B0503020204020204" pitchFamily="34" charset="-122"/>
                <a:sym typeface="+mn-ea"/>
              </a:rPr>
              <a:t>1  </a:t>
            </a:r>
            <a:r>
              <a:rPr lang="zh-CN" altLang="en-US" b="1" dirty="0" smtClean="0">
                <a:latin typeface="微软雅黑" panose="020B0503020204020204" pitchFamily="34" charset="-122"/>
                <a:ea typeface="微软雅黑" panose="020B0503020204020204" pitchFamily="34" charset="-122"/>
                <a:sym typeface="+mn-ea"/>
              </a:rPr>
              <a:t>范围</a:t>
            </a:r>
            <a:endParaRPr lang="zh-CN" altLang="en-US" b="1" dirty="0" smtClean="0">
              <a:latin typeface="微软雅黑" panose="020B0503020204020204" pitchFamily="34" charset="-122"/>
              <a:ea typeface="微软雅黑" panose="020B0503020204020204" pitchFamily="34" charset="-122"/>
              <a:sym typeface="+mn-ea"/>
            </a:endParaRPr>
          </a:p>
        </p:txBody>
      </p:sp>
      <p:sp>
        <p:nvSpPr>
          <p:cNvPr id="9" name="矩形 61"/>
          <p:cNvSpPr txBox="1"/>
          <p:nvPr/>
        </p:nvSpPr>
        <p:spPr>
          <a:xfrm>
            <a:off x="360045" y="107950"/>
            <a:ext cx="5466080"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rot="10800000" flipV="1">
            <a:off x="1902460" y="791268"/>
            <a:ext cx="8204835" cy="369332"/>
          </a:xfrm>
          <a:prstGeom prst="rect">
            <a:avLst/>
          </a:prstGeom>
          <a:noFill/>
          <a:ln w="9525">
            <a:noFill/>
          </a:ln>
        </p:spPr>
        <p:txBody>
          <a:bodyPr wrap="square">
            <a:spAutoFit/>
          </a:bodyPr>
          <a:lstStyle/>
          <a:p>
            <a:pPr indent="0" algn="ctr"/>
            <a:r>
              <a:rPr lang="zh-CN" altLang="en-US" b="1" dirty="0" smtClean="0">
                <a:solidFill>
                  <a:srgbClr val="000000"/>
                </a:solidFill>
                <a:latin typeface="微软雅黑" panose="020B0503020204020204" pitchFamily="34" charset="-122"/>
                <a:ea typeface="微软雅黑" panose="020B0503020204020204" pitchFamily="34" charset="-122"/>
                <a:cs typeface="黑体" panose="02010609060101010101" pitchFamily="49" charset="-122"/>
              </a:rPr>
              <a:t>交流</a:t>
            </a:r>
            <a:r>
              <a:rPr lang="zh-CN" altLang="en-US" b="1"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充电桩现场检验项目表</a:t>
            </a:r>
            <a:endParaRPr lang="zh-CN" altLang="en-US" b="1" dirty="0">
              <a:latin typeface="微软雅黑" panose="020B0503020204020204" pitchFamily="34" charset="-122"/>
              <a:ea typeface="微软雅黑" panose="020B0503020204020204" pitchFamily="34" charset="-122"/>
            </a:endParaRPr>
          </a:p>
        </p:txBody>
      </p:sp>
      <p:graphicFrame>
        <p:nvGraphicFramePr>
          <p:cNvPr id="6" name="表格 5"/>
          <p:cNvGraphicFramePr/>
          <p:nvPr/>
        </p:nvGraphicFramePr>
        <p:xfrm>
          <a:off x="646387" y="1206121"/>
          <a:ext cx="10903671" cy="5502280"/>
        </p:xfrm>
        <a:graphic>
          <a:graphicData uri="http://schemas.openxmlformats.org/drawingml/2006/table">
            <a:tbl>
              <a:tblPr firstRow="1" bandRow="1">
                <a:tableStyleId>{5A111915-BE36-4E01-A7E5-04B1672EAD32}</a:tableStyleId>
              </a:tblPr>
              <a:tblGrid>
                <a:gridCol w="896476"/>
                <a:gridCol w="2145348"/>
                <a:gridCol w="3763554"/>
                <a:gridCol w="1317573"/>
                <a:gridCol w="1319218"/>
                <a:gridCol w="1461502"/>
              </a:tblGrid>
              <a:tr h="231140">
                <a:tc rowSpan="2">
                  <a:txBody>
                    <a:bodyPr/>
                    <a:lstStyle/>
                    <a:p>
                      <a:pPr indent="0" algn="ctr">
                        <a:buNone/>
                      </a:pPr>
                      <a:r>
                        <a:rPr lang="zh-CN" altLang="en-US" sz="1400" dirty="0">
                          <a:latin typeface="微软雅黑" panose="020B0503020204020204" pitchFamily="34" charset="-122"/>
                          <a:ea typeface="微软雅黑" panose="020B0503020204020204" pitchFamily="34" charset="-122"/>
                        </a:rPr>
                        <a:t>序号</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rowSpan="2" gridSpan="2">
                  <a:txBody>
                    <a:bodyPr/>
                    <a:lstStyle/>
                    <a:p>
                      <a:pPr indent="0" algn="ctr">
                        <a:buNone/>
                      </a:pPr>
                      <a:r>
                        <a:rPr lang="zh-CN" altLang="en-US" sz="1400" dirty="0">
                          <a:latin typeface="微软雅黑" panose="020B0503020204020204" pitchFamily="34" charset="-122"/>
                          <a:ea typeface="微软雅黑" panose="020B0503020204020204" pitchFamily="34" charset="-122"/>
                        </a:rPr>
                        <a:t>检验项目</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rowSpan="2" hMerge="1">
                  <a:tcPr/>
                </a:tc>
                <a:tc rowSpan="2">
                  <a:txBody>
                    <a:bodyPr/>
                    <a:lstStyle/>
                    <a:p>
                      <a:pPr indent="0" algn="ctr">
                        <a:buNone/>
                      </a:pPr>
                      <a:r>
                        <a:rPr lang="zh-CN" altLang="en-US" sz="1400">
                          <a:latin typeface="微软雅黑" panose="020B0503020204020204" pitchFamily="34" charset="-122"/>
                          <a:ea typeface="微软雅黑" panose="020B0503020204020204" pitchFamily="34" charset="-122"/>
                        </a:rPr>
                        <a:t>对应章节</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gridSpan="2">
                  <a:txBody>
                    <a:bodyPr/>
                    <a:lstStyle/>
                    <a:p>
                      <a:pPr indent="0" algn="ctr">
                        <a:buNone/>
                      </a:pPr>
                      <a:r>
                        <a:rPr lang="zh-CN" altLang="en-US" sz="1400">
                          <a:latin typeface="微软雅黑" panose="020B0503020204020204" pitchFamily="34" charset="-122"/>
                          <a:ea typeface="微软雅黑" panose="020B0503020204020204" pitchFamily="34" charset="-122"/>
                        </a:rPr>
                        <a:t>检验类型</a:t>
                      </a:r>
                      <a:endParaRPr lang="zh-CN" altLang="en-US" sz="1400">
                        <a:latin typeface="微软雅黑" panose="020B0503020204020204" pitchFamily="34" charset="-122"/>
                        <a:ea typeface="微软雅黑" panose="020B0503020204020204" pitchFamily="34" charset="-122"/>
                      </a:endParaRPr>
                    </a:p>
                  </a:txBody>
                  <a:tcPr marL="68580" marR="68580" marT="0" marB="0"/>
                </a:tc>
                <a:tc hMerge="1">
                  <a:tcPr/>
                </a:tc>
              </a:tr>
              <a:tr h="231140">
                <a:tc vMerge="1">
                  <a:tcPr/>
                </a:tc>
                <a:tc vMerge="1" gridSpan="2">
                  <a:tcPr/>
                </a:tc>
                <a:tc vMerge="1" hMerge="1">
                  <a:tcPr/>
                </a:tc>
                <a:tc vMerge="1">
                  <a:tcPr/>
                </a:tc>
                <a:tc>
                  <a:txBody>
                    <a:bodyPr/>
                    <a:lstStyle/>
                    <a:p>
                      <a:pPr indent="0" algn="ctr">
                        <a:buNone/>
                      </a:pPr>
                      <a:r>
                        <a:rPr lang="zh-CN" altLang="en-US" sz="1400">
                          <a:solidFill>
                            <a:schemeClr val="bg1"/>
                          </a:solidFill>
                          <a:latin typeface="微软雅黑" panose="020B0503020204020204" pitchFamily="34" charset="-122"/>
                          <a:ea typeface="微软雅黑" panose="020B0503020204020204" pitchFamily="34" charset="-122"/>
                        </a:rPr>
                        <a:t>首次检验</a:t>
                      </a:r>
                      <a:endParaRPr lang="zh-CN" altLang="en-US" sz="1400">
                        <a:solidFill>
                          <a:schemeClr val="bg1"/>
                        </a:solidFill>
                        <a:latin typeface="微软雅黑" panose="020B0503020204020204" pitchFamily="34" charset="-122"/>
                        <a:ea typeface="微软雅黑" panose="020B0503020204020204" pitchFamily="34" charset="-122"/>
                      </a:endParaRPr>
                    </a:p>
                  </a:txBody>
                  <a:tcPr marL="68580" marR="68580" marT="0" marB="0">
                    <a:solidFill>
                      <a:schemeClr val="accent1">
                        <a:lumMod val="75000"/>
                      </a:schemeClr>
                    </a:solidFill>
                  </a:tcPr>
                </a:tc>
                <a:tc>
                  <a:txBody>
                    <a:bodyPr/>
                    <a:lstStyle/>
                    <a:p>
                      <a:pPr indent="0" algn="ctr">
                        <a:buNone/>
                      </a:pPr>
                      <a:r>
                        <a:rPr lang="zh-CN" altLang="en-US" sz="1400">
                          <a:solidFill>
                            <a:schemeClr val="bg1"/>
                          </a:solidFill>
                          <a:latin typeface="微软雅黑" panose="020B0503020204020204" pitchFamily="34" charset="-122"/>
                          <a:ea typeface="微软雅黑" panose="020B0503020204020204" pitchFamily="34" charset="-122"/>
                        </a:rPr>
                        <a:t>后续检验</a:t>
                      </a:r>
                      <a:endParaRPr lang="zh-CN" altLang="en-US" sz="1400">
                        <a:solidFill>
                          <a:schemeClr val="bg1"/>
                        </a:solidFill>
                        <a:latin typeface="微软雅黑" panose="020B0503020204020204" pitchFamily="34" charset="-122"/>
                        <a:ea typeface="微软雅黑" panose="020B0503020204020204" pitchFamily="34" charset="-122"/>
                      </a:endParaRPr>
                    </a:p>
                  </a:txBody>
                  <a:tcPr marL="68580" marR="68580" marT="0" marB="0">
                    <a:solidFill>
                      <a:schemeClr val="accent1">
                        <a:lumMod val="75000"/>
                      </a:schemeClr>
                    </a:solidFill>
                  </a:tcPr>
                </a:tc>
              </a:tr>
              <a:tr h="252000">
                <a:tc>
                  <a:txBody>
                    <a:bodyPr/>
                    <a:lstStyle/>
                    <a:p>
                      <a:pPr indent="0" algn="ctr">
                        <a:buNone/>
                      </a:pPr>
                      <a:r>
                        <a:rPr lang="en-US" altLang="zh-CN" sz="1400" dirty="0">
                          <a:latin typeface="微软雅黑" panose="020B0503020204020204" pitchFamily="34" charset="-122"/>
                          <a:ea typeface="微软雅黑" panose="020B0503020204020204" pitchFamily="34" charset="-122"/>
                        </a:rPr>
                        <a:t>1</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rowSpan="6">
                  <a:txBody>
                    <a:bodyPr/>
                    <a:lstStyle/>
                    <a:p>
                      <a:pPr indent="0" algn="ctr">
                        <a:buNone/>
                      </a:pPr>
                      <a:r>
                        <a:rPr lang="zh-CN" altLang="en-US" sz="1400" dirty="0">
                          <a:latin typeface="微软雅黑" panose="020B0503020204020204" pitchFamily="34" charset="-122"/>
                          <a:ea typeface="微软雅黑" panose="020B0503020204020204" pitchFamily="34" charset="-122"/>
                        </a:rPr>
                        <a:t>一般检查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solidFill>
                      <a:schemeClr val="accent1">
                        <a:lumMod val="20000"/>
                        <a:lumOff val="80000"/>
                      </a:schemeClr>
                    </a:solidFill>
                  </a:tcPr>
                </a:tc>
                <a:tc>
                  <a:txBody>
                    <a:bodyPr/>
                    <a:lstStyle/>
                    <a:p>
                      <a:pPr indent="0">
                        <a:buNone/>
                      </a:pPr>
                      <a:r>
                        <a:rPr lang="zh-CN" altLang="en-US" sz="1400" dirty="0">
                          <a:latin typeface="微软雅黑" panose="020B0503020204020204" pitchFamily="34" charset="-122"/>
                          <a:ea typeface="微软雅黑" panose="020B0503020204020204" pitchFamily="34" charset="-122"/>
                        </a:rPr>
                        <a:t>技术资料核查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6.1.1</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dirty="0">
                          <a:latin typeface="微软雅黑" panose="020B0503020204020204" pitchFamily="34" charset="-122"/>
                          <a:ea typeface="微软雅黑" panose="020B0503020204020204" pitchFamily="34" charset="-122"/>
                        </a:rPr>
                        <a:t>2</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dirty="0">
                          <a:latin typeface="微软雅黑" panose="020B0503020204020204" pitchFamily="34" charset="-122"/>
                          <a:ea typeface="微软雅黑" panose="020B0503020204020204" pitchFamily="34" charset="-122"/>
                        </a:rPr>
                        <a:t>外观检查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6.1.2</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dirty="0">
                          <a:latin typeface="微软雅黑" panose="020B0503020204020204" pitchFamily="34" charset="-122"/>
                          <a:ea typeface="微软雅黑" panose="020B0503020204020204" pitchFamily="34" charset="-122"/>
                        </a:rPr>
                        <a:t>内部检查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6.1.3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4</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dirty="0">
                          <a:latin typeface="微软雅黑" panose="020B0503020204020204" pitchFamily="34" charset="-122"/>
                          <a:ea typeface="微软雅黑" panose="020B0503020204020204" pitchFamily="34" charset="-122"/>
                        </a:rPr>
                        <a:t>充电模式和连接方式检查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6.1.4</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5</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dirty="0">
                          <a:latin typeface="微软雅黑" panose="020B0503020204020204" pitchFamily="34" charset="-122"/>
                          <a:ea typeface="微软雅黑" panose="020B0503020204020204" pitchFamily="34" charset="-122"/>
                        </a:rPr>
                        <a:t>电缆管理及贮存检查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6.1.5</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6</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dirty="0">
                          <a:latin typeface="微软雅黑" panose="020B0503020204020204" pitchFamily="34" charset="-122"/>
                          <a:ea typeface="微软雅黑" panose="020B0503020204020204" pitchFamily="34" charset="-122"/>
                        </a:rPr>
                        <a:t>标志检查</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6.1.6</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7</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rowSpan="3">
                  <a:txBody>
                    <a:bodyPr/>
                    <a:lstStyle/>
                    <a:p>
                      <a:pPr indent="0" algn="ctr">
                        <a:buNone/>
                      </a:pPr>
                      <a:r>
                        <a:rPr lang="zh-CN" altLang="en-US" sz="1400" dirty="0">
                          <a:latin typeface="微软雅黑" panose="020B0503020204020204" pitchFamily="34" charset="-122"/>
                          <a:ea typeface="微软雅黑" panose="020B0503020204020204" pitchFamily="34" charset="-122"/>
                        </a:rPr>
                        <a:t>安全性防护检验</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solidFill>
                      <a:schemeClr val="accent1">
                        <a:lumMod val="20000"/>
                        <a:lumOff val="80000"/>
                      </a:schemeClr>
                    </a:solidFill>
                  </a:tcPr>
                </a:tc>
                <a:tc>
                  <a:txBody>
                    <a:bodyPr/>
                    <a:lstStyle/>
                    <a:p>
                      <a:pPr indent="0">
                        <a:buNone/>
                      </a:pPr>
                      <a:r>
                        <a:rPr lang="zh-CN" altLang="en-US" sz="1400">
                          <a:latin typeface="微软雅黑" panose="020B0503020204020204" pitchFamily="34" charset="-122"/>
                          <a:ea typeface="微软雅黑" panose="020B0503020204020204" pitchFamily="34" charset="-122"/>
                        </a:rPr>
                        <a:t>绝缘电阻测试</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6.2.1</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8</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接地测试</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6.2.2</a:t>
                      </a:r>
                      <a:endParaRPr lang="en-US" altLang="zh-CN" sz="14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9</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剩余电流保护功能试验</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6.2.3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10</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rowSpan="4">
                  <a:txBody>
                    <a:bodyPr/>
                    <a:lstStyle/>
                    <a:p>
                      <a:pPr indent="0" algn="ctr">
                        <a:buNone/>
                      </a:pPr>
                      <a:r>
                        <a:rPr lang="zh-CN" altLang="en-US" sz="1400" dirty="0">
                          <a:latin typeface="微软雅黑" panose="020B0503020204020204" pitchFamily="34" charset="-122"/>
                          <a:ea typeface="微软雅黑" panose="020B0503020204020204" pitchFamily="34" charset="-122"/>
                        </a:rPr>
                        <a:t>功能检验</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solidFill>
                      <a:schemeClr val="accent1">
                        <a:lumMod val="20000"/>
                        <a:lumOff val="80000"/>
                      </a:schemeClr>
                    </a:solidFill>
                  </a:tcPr>
                </a:tc>
                <a:tc>
                  <a:txBody>
                    <a:bodyPr/>
                    <a:lstStyle/>
                    <a:p>
                      <a:pPr indent="0">
                        <a:buNone/>
                      </a:pPr>
                      <a:r>
                        <a:rPr lang="zh-CN" altLang="en-US" sz="1400">
                          <a:latin typeface="微软雅黑" panose="020B0503020204020204" pitchFamily="34" charset="-122"/>
                          <a:ea typeface="微软雅黑" panose="020B0503020204020204" pitchFamily="34" charset="-122"/>
                        </a:rPr>
                        <a:t>显示功能</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6.3.1</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11</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输入功能</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6.3.2</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12</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充电功能</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6.3.3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与运营管理系统通信功能</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6.3.4</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14</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rowSpan="3">
                  <a:txBody>
                    <a:bodyPr/>
                    <a:lstStyle/>
                    <a:p>
                      <a:pPr indent="0" algn="ctr">
                        <a:buNone/>
                      </a:pPr>
                      <a:r>
                        <a:rPr lang="zh-CN" altLang="en-US" sz="1400" dirty="0">
                          <a:latin typeface="微软雅黑" panose="020B0503020204020204" pitchFamily="34" charset="-122"/>
                          <a:ea typeface="微软雅黑" panose="020B0503020204020204" pitchFamily="34" charset="-122"/>
                        </a:rPr>
                        <a:t>安全要求检验</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solidFill>
                      <a:schemeClr val="accent1">
                        <a:lumMod val="20000"/>
                        <a:lumOff val="80000"/>
                      </a:schemeClr>
                    </a:solidFill>
                  </a:tcPr>
                </a:tc>
                <a:tc>
                  <a:txBody>
                    <a:bodyPr/>
                    <a:lstStyle/>
                    <a:p>
                      <a:pPr indent="0">
                        <a:buNone/>
                      </a:pPr>
                      <a:r>
                        <a:rPr lang="zh-CN" altLang="en-US" sz="1400">
                          <a:latin typeface="微软雅黑" panose="020B0503020204020204" pitchFamily="34" charset="-122"/>
                          <a:ea typeface="微软雅黑" panose="020B0503020204020204" pitchFamily="34" charset="-122"/>
                        </a:rPr>
                        <a:t>急停功能试验</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6.4.1</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15</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锁止功能试验</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6.4.2</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16</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开门保护试验</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6.4.3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17</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rowSpan="3">
                  <a:txBody>
                    <a:bodyPr/>
                    <a:lstStyle/>
                    <a:p>
                      <a:pPr indent="0" algn="ctr">
                        <a:buNone/>
                      </a:pPr>
                      <a:r>
                        <a:rPr lang="zh-CN" altLang="en-US" sz="1400" dirty="0">
                          <a:latin typeface="微软雅黑" panose="020B0503020204020204" pitchFamily="34" charset="-122"/>
                          <a:ea typeface="微软雅黑" panose="020B0503020204020204" pitchFamily="34" charset="-122"/>
                        </a:rPr>
                        <a:t>交流充电桩互操作性检验</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solidFill>
                      <a:schemeClr val="accent1">
                        <a:lumMod val="20000"/>
                        <a:lumOff val="80000"/>
                      </a:schemeClr>
                    </a:solidFill>
                  </a:tcPr>
                </a:tc>
                <a:tc>
                  <a:txBody>
                    <a:bodyPr/>
                    <a:lstStyle/>
                    <a:p>
                      <a:pPr indent="0">
                        <a:buNone/>
                      </a:pPr>
                      <a:r>
                        <a:rPr lang="zh-CN" altLang="en-US" sz="1400">
                          <a:latin typeface="微软雅黑" panose="020B0503020204020204" pitchFamily="34" charset="-122"/>
                          <a:ea typeface="微软雅黑" panose="020B0503020204020204" pitchFamily="34" charset="-122"/>
                        </a:rPr>
                        <a:t>充电控制信号检查</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6.5.1</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18</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充电控制时序检查</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6.5.2</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a:txBody>
                    <a:bodyPr/>
                    <a:lstStyle/>
                    <a:p>
                      <a:pPr indent="0" algn="ctr">
                        <a:buNone/>
                      </a:pPr>
                      <a:r>
                        <a:rPr lang="en-US" altLang="zh-CN" sz="1400">
                          <a:latin typeface="微软雅黑" panose="020B0503020204020204" pitchFamily="34" charset="-122"/>
                          <a:ea typeface="微软雅黑" panose="020B0503020204020204" pitchFamily="34" charset="-122"/>
                        </a:rPr>
                        <a:t>19</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400">
                          <a:latin typeface="微软雅黑" panose="020B0503020204020204" pitchFamily="34" charset="-122"/>
                          <a:ea typeface="微软雅黑" panose="020B0503020204020204" pitchFamily="34" charset="-122"/>
                        </a:rPr>
                        <a:t>充电异常状态检查</a:t>
                      </a:r>
                      <a:endParaRPr lang="zh-CN" altLang="en-US"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6.5.3</a:t>
                      </a:r>
                      <a:endParaRPr lang="en-US" altLang="zh-CN" sz="14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txBody>
                  <a:tcPr marL="68580" marR="68580" marT="0" marB="0"/>
                </a:tc>
              </a:tr>
              <a:tr h="252000">
                <a:tc gridSpan="6">
                  <a:txBody>
                    <a:bodyPr/>
                    <a:lstStyle/>
                    <a:p>
                      <a:pPr indent="0">
                        <a:buNone/>
                      </a:pPr>
                      <a:r>
                        <a:rPr lang="zh-CN" altLang="en-US" sz="1400" dirty="0">
                          <a:latin typeface="微软雅黑" panose="020B0503020204020204" pitchFamily="34" charset="-122"/>
                          <a:ea typeface="微软雅黑" panose="020B0503020204020204" pitchFamily="34" charset="-122"/>
                        </a:rPr>
                        <a:t>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为必检项目，“</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为可根据实际需要进行选择的检验项目</a:t>
                      </a:r>
                      <a:endParaRPr lang="zh-CN" altLang="en-US" sz="1400" dirty="0">
                        <a:latin typeface="微软雅黑" panose="020B0503020204020204" pitchFamily="34" charset="-122"/>
                        <a:ea typeface="微软雅黑" panose="020B0503020204020204" pitchFamily="34" charset="-122"/>
                      </a:endParaRPr>
                    </a:p>
                  </a:txBody>
                  <a:tcPr marL="68580" marR="68580" marT="0" marB="0" anchor="ctr"/>
                </a:tc>
                <a:tc hMerge="1">
                  <a:tcPr/>
                </a:tc>
                <a:tc hMerge="1">
                  <a:tcPr/>
                </a:tc>
                <a:tc hMerge="1">
                  <a:tcPr/>
                </a:tc>
                <a:tc hMerge="1">
                  <a:tcPr/>
                </a:tc>
                <a:tc hMerge="1">
                  <a:tcPr/>
                </a:tc>
              </a:tr>
            </a:tbl>
          </a:graphicData>
        </a:graphic>
      </p:graphicFrame>
      <p:sp>
        <p:nvSpPr>
          <p:cNvPr id="5" name="矩形 61"/>
          <p:cNvSpPr txBox="1"/>
          <p:nvPr/>
        </p:nvSpPr>
        <p:spPr>
          <a:xfrm>
            <a:off x="360045" y="107950"/>
            <a:ext cx="5376545"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804049" y="917376"/>
          <a:ext cx="11004330" cy="5886450"/>
        </p:xfrm>
        <a:graphic>
          <a:graphicData uri="http://schemas.openxmlformats.org/drawingml/2006/table">
            <a:tbl>
              <a:tblPr firstRow="1" bandRow="1">
                <a:tableStyleId>{5A111915-BE36-4E01-A7E5-04B1672EAD32}</a:tableStyleId>
              </a:tblPr>
              <a:tblGrid>
                <a:gridCol w="1767446"/>
                <a:gridCol w="1669415"/>
                <a:gridCol w="3026410"/>
                <a:gridCol w="1059180"/>
                <a:gridCol w="1062355"/>
                <a:gridCol w="2419524"/>
              </a:tblGrid>
              <a:tr h="182880">
                <a:tc rowSpan="2">
                  <a:txBody>
                    <a:bodyPr/>
                    <a:lstStyle/>
                    <a:p>
                      <a:pPr indent="0" algn="ctr">
                        <a:buNone/>
                      </a:pPr>
                      <a:r>
                        <a:rPr lang="zh-CN" altLang="en-US" sz="1200" dirty="0">
                          <a:latin typeface="微软雅黑" panose="020B0503020204020204" pitchFamily="34" charset="-122"/>
                          <a:ea typeface="微软雅黑" panose="020B0503020204020204" pitchFamily="34" charset="-122"/>
                        </a:rPr>
                        <a:t>序号</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rowSpan="2" gridSpan="2">
                  <a:txBody>
                    <a:bodyPr/>
                    <a:lstStyle/>
                    <a:p>
                      <a:pPr indent="0" algn="ctr">
                        <a:buNone/>
                      </a:pPr>
                      <a:r>
                        <a:rPr lang="zh-CN" altLang="en-US" sz="1200" dirty="0">
                          <a:latin typeface="微软雅黑" panose="020B0503020204020204" pitchFamily="34" charset="-122"/>
                          <a:ea typeface="微软雅黑" panose="020B0503020204020204" pitchFamily="34" charset="-122"/>
                        </a:rPr>
                        <a:t>检验项目</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rowSpan="2" hMerge="1">
                  <a:tcPr/>
                </a:tc>
                <a:tc rowSpan="2">
                  <a:txBody>
                    <a:bodyPr/>
                    <a:lstStyle/>
                    <a:p>
                      <a:pPr indent="0" algn="ctr">
                        <a:buNone/>
                      </a:pPr>
                      <a:r>
                        <a:rPr lang="zh-CN" altLang="en-US" sz="1200">
                          <a:latin typeface="微软雅黑" panose="020B0503020204020204" pitchFamily="34" charset="-122"/>
                          <a:ea typeface="微软雅黑" panose="020B0503020204020204" pitchFamily="34" charset="-122"/>
                        </a:rPr>
                        <a:t>对应章节</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gridSpan="2">
                  <a:txBody>
                    <a:bodyPr/>
                    <a:lstStyle/>
                    <a:p>
                      <a:pPr indent="0" algn="ctr">
                        <a:buNone/>
                      </a:pPr>
                      <a:r>
                        <a:rPr lang="zh-CN" altLang="en-US" sz="1200"/>
                        <a:t>检验类型</a:t>
                      </a:r>
                      <a:endParaRPr lang="zh-CN" altLang="en-US" sz="1200"/>
                    </a:p>
                  </a:txBody>
                  <a:tcPr marL="68580" marR="68580" marT="0" marB="0"/>
                </a:tc>
                <a:tc hMerge="1">
                  <a:tcPr/>
                </a:tc>
              </a:tr>
              <a:tr h="182880">
                <a:tc vMerge="1">
                  <a:tcPr/>
                </a:tc>
                <a:tc vMerge="1" gridSpan="2">
                  <a:tcPr/>
                </a:tc>
                <a:tc vMerge="1" hMerge="1">
                  <a:tcPr/>
                </a:tc>
                <a:tc vMerge="1">
                  <a:tcPr/>
                </a:tc>
                <a:tc>
                  <a:txBody>
                    <a:bodyPr/>
                    <a:lstStyle/>
                    <a:p>
                      <a:pPr indent="0" algn="ctr">
                        <a:buNone/>
                      </a:pPr>
                      <a:r>
                        <a:rPr lang="zh-CN" altLang="en-US" sz="1200">
                          <a:solidFill>
                            <a:schemeClr val="bg1"/>
                          </a:solidFill>
                          <a:latin typeface="微软雅黑" panose="020B0503020204020204" pitchFamily="34" charset="-122"/>
                          <a:ea typeface="微软雅黑" panose="020B0503020204020204" pitchFamily="34" charset="-122"/>
                        </a:rPr>
                        <a:t>首次检验</a:t>
                      </a: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0" marB="0">
                    <a:solidFill>
                      <a:schemeClr val="accent1">
                        <a:lumMod val="75000"/>
                      </a:schemeClr>
                    </a:solidFill>
                  </a:tcPr>
                </a:tc>
                <a:tc>
                  <a:txBody>
                    <a:bodyPr/>
                    <a:lstStyle/>
                    <a:p>
                      <a:pPr indent="0" algn="ctr">
                        <a:buNone/>
                      </a:pPr>
                      <a:r>
                        <a:rPr lang="zh-CN" altLang="en-US" sz="1200">
                          <a:solidFill>
                            <a:schemeClr val="bg1"/>
                          </a:solidFill>
                          <a:latin typeface="微软雅黑" panose="020B0503020204020204" pitchFamily="34" charset="-122"/>
                          <a:ea typeface="微软雅黑" panose="020B0503020204020204" pitchFamily="34" charset="-122"/>
                        </a:rPr>
                        <a:t>后续检验</a:t>
                      </a:r>
                      <a:endParaRPr lang="zh-CN" altLang="en-US" sz="1200">
                        <a:solidFill>
                          <a:schemeClr val="bg1"/>
                        </a:solidFill>
                        <a:latin typeface="微软雅黑" panose="020B0503020204020204" pitchFamily="34" charset="-122"/>
                        <a:ea typeface="微软雅黑" panose="020B0503020204020204" pitchFamily="34" charset="-122"/>
                      </a:endParaRPr>
                    </a:p>
                  </a:txBody>
                  <a:tcPr marL="68580" marR="68580" marT="0" marB="0">
                    <a:solidFill>
                      <a:schemeClr val="accent1">
                        <a:lumMod val="75000"/>
                      </a:schemeClr>
                    </a:solidFill>
                  </a:tcPr>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6">
                  <a:txBody>
                    <a:bodyPr/>
                    <a:lstStyle/>
                    <a:p>
                      <a:pPr indent="0">
                        <a:buNone/>
                      </a:pPr>
                      <a:r>
                        <a:rPr lang="zh-CN" altLang="en-US" sz="1200">
                          <a:latin typeface="微软雅黑" panose="020B0503020204020204" pitchFamily="34" charset="-122"/>
                          <a:ea typeface="微软雅黑" panose="020B0503020204020204" pitchFamily="34" charset="-122"/>
                        </a:rPr>
                        <a:t>一般检验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技术资料核查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6.1.1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dirty="0">
                          <a:latin typeface="微软雅黑" panose="020B0503020204020204" pitchFamily="34" charset="-122"/>
                          <a:ea typeface="微软雅黑" panose="020B0503020204020204" pitchFamily="34" charset="-122"/>
                        </a:rPr>
                        <a:t>外观检查</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6.1.2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内部检查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6.1.3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dirty="0">
                          <a:latin typeface="微软雅黑" panose="020B0503020204020204" pitchFamily="34" charset="-122"/>
                          <a:ea typeface="微软雅黑" panose="020B0503020204020204" pitchFamily="34" charset="-122"/>
                        </a:rPr>
                        <a:t>充电模式和连接方式检查</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6.1.4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5</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dirty="0">
                          <a:latin typeface="微软雅黑" panose="020B0503020204020204" pitchFamily="34" charset="-122"/>
                          <a:ea typeface="微软雅黑" panose="020B0503020204020204" pitchFamily="34" charset="-122"/>
                        </a:rPr>
                        <a:t>电缆管理及贮存检查</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6.1.5</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6</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标志检查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dirty="0">
                          <a:latin typeface="微软雅黑" panose="020B0503020204020204" pitchFamily="34" charset="-122"/>
                          <a:ea typeface="微软雅黑" panose="020B0503020204020204" pitchFamily="34" charset="-122"/>
                        </a:rPr>
                        <a:t>6.1.6</a:t>
                      </a:r>
                      <a:endParaRPr lang="en-US" altLang="zh-CN"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7</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2">
                  <a:txBody>
                    <a:bodyPr/>
                    <a:lstStyle/>
                    <a:p>
                      <a:pPr indent="0">
                        <a:buNone/>
                      </a:pPr>
                      <a:r>
                        <a:rPr lang="zh-CN" altLang="en-US" sz="1200">
                          <a:latin typeface="微软雅黑" panose="020B0503020204020204" pitchFamily="34" charset="-122"/>
                          <a:ea typeface="微软雅黑" panose="020B0503020204020204" pitchFamily="34" charset="-122"/>
                        </a:rPr>
                        <a:t>安全性防护检验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绝缘电阻测试</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6.2.1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8</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接地测试</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6.2.2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9</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4">
                  <a:txBody>
                    <a:bodyPr/>
                    <a:lstStyle/>
                    <a:p>
                      <a:pPr indent="0">
                        <a:buNone/>
                      </a:pPr>
                      <a:r>
                        <a:rPr lang="zh-CN" altLang="en-US" sz="1200">
                          <a:latin typeface="微软雅黑" panose="020B0503020204020204" pitchFamily="34" charset="-122"/>
                          <a:ea typeface="微软雅黑" panose="020B0503020204020204" pitchFamily="34" charset="-122"/>
                        </a:rPr>
                        <a:t>功能检验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显示功能</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6.3.1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10</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输入功能</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6.3.2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充电功能</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6.3.3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与运营管理系统通信功能</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6.3.4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3">
                  <a:txBody>
                    <a:bodyPr/>
                    <a:lstStyle/>
                    <a:p>
                      <a:pPr indent="0">
                        <a:buNone/>
                      </a:pPr>
                      <a:r>
                        <a:rPr lang="zh-CN" altLang="en-US" sz="1200">
                          <a:latin typeface="微软雅黑" panose="020B0503020204020204" pitchFamily="34" charset="-122"/>
                          <a:ea typeface="微软雅黑" panose="020B0503020204020204" pitchFamily="34" charset="-122"/>
                        </a:rPr>
                        <a:t>安全要求检验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急停功能试验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6.4.1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锁止功能试验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6.4.2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15</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开门保护试验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6.4.3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16</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7">
                  <a:txBody>
                    <a:bodyPr/>
                    <a:lstStyle/>
                    <a:p>
                      <a:pPr indent="0">
                        <a:buNone/>
                      </a:pPr>
                      <a:r>
                        <a:rPr lang="zh-CN" altLang="en-US" sz="1200">
                          <a:latin typeface="微软雅黑" panose="020B0503020204020204" pitchFamily="34" charset="-122"/>
                          <a:ea typeface="微软雅黑" panose="020B0503020204020204" pitchFamily="34" charset="-122"/>
                        </a:rPr>
                        <a:t>非车载充电机输出性能检验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低压辅助电源试验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17</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solidFill>
                            <a:srgbClr val="FF0000"/>
                          </a:solidFill>
                          <a:latin typeface="微软雅黑" panose="020B0503020204020204" pitchFamily="34" charset="-122"/>
                          <a:ea typeface="微软雅黑" panose="020B0503020204020204" pitchFamily="34" charset="-122"/>
                        </a:rPr>
                        <a:t>输出电压误差试验</a:t>
                      </a:r>
                      <a:endParaRPr lang="zh-CN" altLang="en-US" sz="1200">
                        <a:solidFill>
                          <a:srgbClr val="FF0000"/>
                        </a:solidFill>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18</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solidFill>
                            <a:srgbClr val="FF0000"/>
                          </a:solidFill>
                          <a:latin typeface="微软雅黑" panose="020B0503020204020204" pitchFamily="34" charset="-122"/>
                          <a:ea typeface="微软雅黑" panose="020B0503020204020204" pitchFamily="34" charset="-122"/>
                        </a:rPr>
                        <a:t>输出电压测量误差试验</a:t>
                      </a:r>
                      <a:endParaRPr lang="zh-CN" altLang="en-US" sz="1200">
                        <a:solidFill>
                          <a:srgbClr val="FF0000"/>
                        </a:solidFill>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6.6.5</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19</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solidFill>
                            <a:srgbClr val="FF0000"/>
                          </a:solidFill>
                          <a:latin typeface="微软雅黑" panose="020B0503020204020204" pitchFamily="34" charset="-122"/>
                          <a:ea typeface="微软雅黑" panose="020B0503020204020204" pitchFamily="34" charset="-122"/>
                        </a:rPr>
                        <a:t>输出电流误差试验</a:t>
                      </a:r>
                      <a:endParaRPr lang="zh-CN" altLang="en-US" sz="1200">
                        <a:solidFill>
                          <a:srgbClr val="FF0000"/>
                        </a:solidFill>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6.6.6</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20</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solidFill>
                            <a:srgbClr val="FF0000"/>
                          </a:solidFill>
                          <a:latin typeface="微软雅黑" panose="020B0503020204020204" pitchFamily="34" charset="-122"/>
                          <a:ea typeface="微软雅黑" panose="020B0503020204020204" pitchFamily="34" charset="-122"/>
                        </a:rPr>
                        <a:t>输出电流测量误差试验</a:t>
                      </a:r>
                      <a:endParaRPr lang="zh-CN" altLang="en-US" sz="1200">
                        <a:solidFill>
                          <a:srgbClr val="FF0000"/>
                        </a:solidFill>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6.6.7</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限压特性试验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6.6.8</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限流特性试验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6.6.9</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3">
                  <a:txBody>
                    <a:bodyPr/>
                    <a:lstStyle/>
                    <a:p>
                      <a:pPr indent="0">
                        <a:buNone/>
                      </a:pPr>
                      <a:r>
                        <a:rPr lang="zh-CN" altLang="en-US" sz="1200">
                          <a:latin typeface="微软雅黑" panose="020B0503020204020204" pitchFamily="34" charset="-122"/>
                          <a:ea typeface="微软雅黑" panose="020B0503020204020204" pitchFamily="34" charset="-122"/>
                        </a:rPr>
                        <a:t>非车载充电机互操作性检验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充电控制信号检查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6.7.1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充电控制时序检查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6.7.2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25</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充电异常状态试验</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6.7.3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217170">
                <a:tc>
                  <a:txBody>
                    <a:bodyPr/>
                    <a:lstStyle/>
                    <a:p>
                      <a:pPr indent="0" algn="ctr">
                        <a:buNone/>
                      </a:pPr>
                      <a:r>
                        <a:rPr lang="en-US" altLang="zh-CN" sz="1200">
                          <a:latin typeface="微软雅黑" panose="020B0503020204020204" pitchFamily="34" charset="-122"/>
                          <a:ea typeface="微软雅黑" panose="020B0503020204020204" pitchFamily="34" charset="-122"/>
                        </a:rPr>
                        <a:t>26</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rowSpan="4">
                  <a:txBody>
                    <a:bodyPr/>
                    <a:lstStyle/>
                    <a:p>
                      <a:pPr indent="0">
                        <a:buNone/>
                      </a:pPr>
                      <a:r>
                        <a:rPr lang="zh-CN" altLang="en-US" sz="1200">
                          <a:latin typeface="微软雅黑" panose="020B0503020204020204" pitchFamily="34" charset="-122"/>
                          <a:ea typeface="微软雅黑" panose="020B0503020204020204" pitchFamily="34" charset="-122"/>
                        </a:rPr>
                        <a:t>通信协议一致性检验</a:t>
                      </a:r>
                      <a:endParaRPr lang="zh-CN" altLang="en-US" sz="1200">
                        <a:latin typeface="微软雅黑" panose="020B0503020204020204" pitchFamily="34" charset="-122"/>
                        <a:ea typeface="微软雅黑" panose="020B0503020204020204" pitchFamily="34" charset="-122"/>
                      </a:endParaRPr>
                    </a:p>
                  </a:txBody>
                  <a:tcPr marL="68580" marR="68580" marT="0" marB="0" anchor="ctr">
                    <a:solidFill>
                      <a:schemeClr val="accent1">
                        <a:lumMod val="40000"/>
                        <a:lumOff val="60000"/>
                      </a:schemeClr>
                    </a:solidFill>
                  </a:tcPr>
                </a:tc>
                <a:tc>
                  <a:txBody>
                    <a:bodyPr/>
                    <a:lstStyle/>
                    <a:p>
                      <a:pPr indent="0">
                        <a:buNone/>
                      </a:pPr>
                      <a:r>
                        <a:rPr lang="zh-CN" altLang="en-US" sz="1200">
                          <a:latin typeface="微软雅黑" panose="020B0503020204020204" pitchFamily="34" charset="-122"/>
                          <a:ea typeface="微软雅黑" panose="020B0503020204020204" pitchFamily="34" charset="-122"/>
                        </a:rPr>
                        <a:t>低压辅助上电及充电握手阶段检查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6.8.1</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27</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充电参数配置阶段检查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6.8.2</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28</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充电阶段检查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6.8.3</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a:txBody>
                    <a:bodyPr/>
                    <a:lstStyle/>
                    <a:p>
                      <a:pPr indent="0" algn="ctr">
                        <a:buNone/>
                      </a:pPr>
                      <a:r>
                        <a:rPr lang="en-US" altLang="zh-CN" sz="1200">
                          <a:latin typeface="微软雅黑" panose="020B0503020204020204" pitchFamily="34" charset="-122"/>
                          <a:ea typeface="微软雅黑" panose="020B0503020204020204" pitchFamily="34" charset="-122"/>
                        </a:rPr>
                        <a:t>29</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vMerge="1">
                  <a:tcPr/>
                </a:tc>
                <a:tc>
                  <a:txBody>
                    <a:bodyPr/>
                    <a:lstStyle/>
                    <a:p>
                      <a:pPr indent="0">
                        <a:buNone/>
                      </a:pPr>
                      <a:r>
                        <a:rPr lang="zh-CN" altLang="en-US" sz="1200">
                          <a:latin typeface="微软雅黑" panose="020B0503020204020204" pitchFamily="34" charset="-122"/>
                          <a:ea typeface="微软雅黑" panose="020B0503020204020204" pitchFamily="34" charset="-122"/>
                        </a:rPr>
                        <a:t>充电结束阶段检查</a:t>
                      </a:r>
                      <a:endParaRPr lang="zh-CN"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6.8.4</a:t>
                      </a:r>
                      <a:endParaRPr lang="en-US" altLang="zh-CN"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txBody>
                  <a:tcPr marL="68580" marR="68580" marT="0" marB="0"/>
                </a:tc>
                <a:tc>
                  <a:txBody>
                    <a:bodyPr/>
                    <a:lstStyle/>
                    <a:p>
                      <a:pPr indent="0" algn="ctr">
                        <a:buNone/>
                      </a:pP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marL="68580" marR="68580" marT="0" marB="0"/>
                </a:tc>
              </a:tr>
              <a:tr h="182880">
                <a:tc gridSpan="6">
                  <a:txBody>
                    <a:bodyPr/>
                    <a:lstStyle/>
                    <a:p>
                      <a:pPr indent="0">
                        <a:buNone/>
                      </a:pPr>
                      <a:r>
                        <a:rPr lang="zh-CN" altLang="en-US" sz="1200" dirty="0">
                          <a:latin typeface="微软雅黑" panose="020B0503020204020204" pitchFamily="34" charset="-122"/>
                          <a:ea typeface="微软雅黑" panose="020B0503020204020204" pitchFamily="34" charset="-122"/>
                        </a:rPr>
                        <a:t>注：“</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为必检项目，“</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为可根据实际需要进行选择的检验项目</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tc hMerge="1">
                  <a:tcPr/>
                </a:tc>
                <a:tc hMerge="1">
                  <a:tcPr/>
                </a:tc>
                <a:tc hMerge="1">
                  <a:tcPr/>
                </a:tc>
                <a:tc hMerge="1">
                  <a:tcPr/>
                </a:tc>
                <a:tc hMerge="1">
                  <a:tcPr/>
                </a:tc>
              </a:tr>
            </a:tbl>
          </a:graphicData>
        </a:graphic>
      </p:graphicFrame>
      <p:sp>
        <p:nvSpPr>
          <p:cNvPr id="100" name="文本框 99"/>
          <p:cNvSpPr txBox="1"/>
          <p:nvPr/>
        </p:nvSpPr>
        <p:spPr>
          <a:xfrm rot="10800000" flipV="1">
            <a:off x="208000" y="1903316"/>
            <a:ext cx="461665" cy="3425427"/>
          </a:xfrm>
          <a:prstGeom prst="rect">
            <a:avLst/>
          </a:prstGeom>
          <a:noFill/>
          <a:ln w="9525">
            <a:noFill/>
          </a:ln>
        </p:spPr>
        <p:txBody>
          <a:bodyPr vert="eaVert" wrap="square">
            <a:spAutoFit/>
          </a:bodyPr>
          <a:lstStyle>
            <a:defPPr>
              <a:defRPr lang="zh-CN"/>
            </a:defPPr>
            <a:lvl1pPr indent="0" algn="ctr">
              <a:defRPr b="1">
                <a:solidFill>
                  <a:srgbClr val="000000"/>
                </a:solidFill>
                <a:latin typeface="微软雅黑" panose="020B0503020204020204" pitchFamily="34" charset="-122"/>
                <a:ea typeface="微软雅黑" panose="020B0503020204020204" pitchFamily="34" charset="-122"/>
                <a:cs typeface="黑体" panose="02010609060101010101" pitchFamily="49" charset="-122"/>
              </a:defRPr>
            </a:lvl1pPr>
          </a:lstStyle>
          <a:p>
            <a:r>
              <a:rPr lang="zh-CN" altLang="en-US" dirty="0" smtClean="0"/>
              <a:t>非</a:t>
            </a:r>
            <a:r>
              <a:rPr lang="zh-CN" altLang="en-US" dirty="0"/>
              <a:t>车载充电机现场检验项目表</a:t>
            </a:r>
            <a:endParaRPr lang="zh-CN" altLang="en-US" dirty="0"/>
          </a:p>
        </p:txBody>
      </p:sp>
      <p:sp>
        <p:nvSpPr>
          <p:cNvPr id="5" name="矩形 61"/>
          <p:cNvSpPr txBox="1"/>
          <p:nvPr/>
        </p:nvSpPr>
        <p:spPr>
          <a:xfrm>
            <a:off x="360045" y="107950"/>
            <a:ext cx="5346065"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85" name="Group 14"/>
          <p:cNvGrpSpPr/>
          <p:nvPr/>
        </p:nvGrpSpPr>
        <p:grpSpPr>
          <a:xfrm>
            <a:off x="252413" y="93663"/>
            <a:ext cx="3582987" cy="585787"/>
            <a:chOff x="0" y="0"/>
            <a:chExt cx="5836421" cy="953595"/>
          </a:xfrm>
        </p:grpSpPr>
        <p:grpSp>
          <p:nvGrpSpPr>
            <p:cNvPr id="3086" name="Group 15"/>
            <p:cNvGrpSpPr/>
            <p:nvPr/>
          </p:nvGrpSpPr>
          <p:grpSpPr>
            <a:xfrm>
              <a:off x="0" y="0"/>
              <a:ext cx="5836421" cy="953595"/>
              <a:chOff x="0" y="0"/>
              <a:chExt cx="15662517" cy="2559050"/>
            </a:xfrm>
          </p:grpSpPr>
          <p:sp>
            <p:nvSpPr>
              <p:cNvPr id="308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3088" name="Group 17"/>
              <p:cNvGrpSpPr/>
              <p:nvPr/>
            </p:nvGrpSpPr>
            <p:grpSpPr>
              <a:xfrm>
                <a:off x="0" y="0"/>
                <a:ext cx="2607334" cy="2559050"/>
                <a:chOff x="0" y="0"/>
                <a:chExt cx="3429000" cy="3365500"/>
              </a:xfrm>
            </p:grpSpPr>
            <p:sp>
              <p:nvSpPr>
                <p:cNvPr id="308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309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2" name="文本框 5"/>
            <p:cNvSpPr/>
            <p:nvPr/>
          </p:nvSpPr>
          <p:spPr>
            <a:xfrm>
              <a:off x="1154008" y="100712"/>
              <a:ext cx="3773375"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充电桩产品系列</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18" name="表格 17"/>
          <p:cNvGraphicFramePr/>
          <p:nvPr/>
        </p:nvGraphicFramePr>
        <p:xfrm>
          <a:off x="302895" y="1838960"/>
          <a:ext cx="11624310" cy="4845050"/>
        </p:xfrm>
        <a:graphic>
          <a:graphicData uri="http://schemas.openxmlformats.org/drawingml/2006/table">
            <a:tbl>
              <a:tblPr>
                <a:tableStyleId>{5C22544A-7EE6-4342-B048-85BDC9FD1C3A}</a:tableStyleId>
              </a:tblPr>
              <a:tblGrid>
                <a:gridCol w="3874770"/>
                <a:gridCol w="3874770"/>
                <a:gridCol w="3874770"/>
              </a:tblGrid>
              <a:tr h="2422525">
                <a:tc>
                  <a:txBody>
                    <a:bodyPr/>
                    <a:p>
                      <a:pPr>
                        <a:buNone/>
                      </a:pPr>
                      <a:endParaRPr lang="zh-CN" altLang="en-US"/>
                    </a:p>
                  </a:txBody>
                  <a:tcPr>
                    <a:noFill/>
                  </a:tcPr>
                </a:tc>
                <a:tc>
                  <a:txBody>
                    <a:bodyPr/>
                    <a:p>
                      <a:pPr>
                        <a:buNone/>
                      </a:pPr>
                      <a:endParaRPr lang="zh-CN" altLang="en-US"/>
                    </a:p>
                  </a:txBody>
                  <a:tcPr>
                    <a:noFill/>
                  </a:tcPr>
                </a:tc>
                <a:tc>
                  <a:txBody>
                    <a:bodyPr/>
                    <a:p>
                      <a:pPr>
                        <a:buNone/>
                      </a:pPr>
                      <a:endParaRPr lang="zh-CN" altLang="en-US"/>
                    </a:p>
                  </a:txBody>
                  <a:tcPr>
                    <a:noFill/>
                  </a:tcPr>
                </a:tc>
              </a:tr>
              <a:tr h="2422525">
                <a:tc>
                  <a:txBody>
                    <a:bodyPr/>
                    <a:p>
                      <a:pPr>
                        <a:buNone/>
                      </a:pPr>
                      <a:endParaRPr lang="zh-CN" altLang="en-US"/>
                    </a:p>
                  </a:txBody>
                  <a:tcPr>
                    <a:noFill/>
                  </a:tcPr>
                </a:tc>
                <a:tc>
                  <a:txBody>
                    <a:bodyPr/>
                    <a:p>
                      <a:pPr>
                        <a:buNone/>
                      </a:pPr>
                      <a:endParaRPr lang="zh-CN" altLang="en-US"/>
                    </a:p>
                  </a:txBody>
                  <a:tcPr>
                    <a:noFill/>
                  </a:tcPr>
                </a:tc>
                <a:tc>
                  <a:txBody>
                    <a:bodyPr/>
                    <a:p>
                      <a:pPr>
                        <a:buNone/>
                      </a:pPr>
                      <a:endParaRPr lang="zh-CN" altLang="en-US"/>
                    </a:p>
                  </a:txBody>
                  <a:tcPr>
                    <a:noFill/>
                  </a:tcPr>
                </a:tc>
              </a:tr>
            </a:tbl>
          </a:graphicData>
        </a:graphic>
      </p:graphicFrame>
      <p:grpSp>
        <p:nvGrpSpPr>
          <p:cNvPr id="4097" name="Group 2"/>
          <p:cNvGrpSpPr/>
          <p:nvPr/>
        </p:nvGrpSpPr>
        <p:grpSpPr>
          <a:xfrm>
            <a:off x="494030" y="900430"/>
            <a:ext cx="11354435" cy="812165"/>
            <a:chOff x="0" y="0"/>
            <a:chExt cx="5212400" cy="812343"/>
          </a:xfrm>
        </p:grpSpPr>
        <p:sp>
          <p:nvSpPr>
            <p:cNvPr id="4098" name="矩形 8"/>
            <p:cNvSpPr/>
            <p:nvPr/>
          </p:nvSpPr>
          <p:spPr>
            <a:xfrm>
              <a:off x="0" y="0"/>
              <a:ext cx="5212400" cy="812343"/>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9" name="Text Box 3"/>
            <p:cNvSpPr/>
            <p:nvPr/>
          </p:nvSpPr>
          <p:spPr>
            <a:xfrm>
              <a:off x="89185" y="174662"/>
              <a:ext cx="5040559" cy="578612"/>
            </a:xfrm>
            <a:prstGeom prst="rect">
              <a:avLst/>
            </a:prstGeom>
            <a:noFill/>
            <a:ln w="9525">
              <a:noFill/>
            </a:ln>
          </p:spPr>
          <p:txBody>
            <a:bodyPr anchor="t">
              <a:spAutoFit/>
            </a:bodyPr>
            <a:p>
              <a:pPr>
                <a:lnSpc>
                  <a:spcPts val="1900"/>
                </a:lnSpc>
              </a:pPr>
              <a:r>
                <a:rPr lang="zh-CN" altLang="en-US"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杭州创睿科技有限公司</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是华立科技麾下专业从事电动汽车充电设施研发、制造、销售、运维于一体的综合性创业公司。主要产品为智能壁挂交流桩、智能壁挂直流充电机、</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交流充电桩、</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直流充电机以及交直流充电桩现场检测设备。      </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8" name="图片 7"/>
          <p:cNvPicPr>
            <a:picLocks noChangeAspect="1"/>
          </p:cNvPicPr>
          <p:nvPr/>
        </p:nvPicPr>
        <p:blipFill>
          <a:blip r:embed="rId1"/>
          <a:stretch>
            <a:fillRect/>
          </a:stretch>
        </p:blipFill>
        <p:spPr>
          <a:xfrm>
            <a:off x="4224020" y="2009140"/>
            <a:ext cx="1430655" cy="2223135"/>
          </a:xfrm>
          <a:prstGeom prst="rect">
            <a:avLst/>
          </a:prstGeom>
        </p:spPr>
      </p:pic>
      <p:pic>
        <p:nvPicPr>
          <p:cNvPr id="10" name="图片 9"/>
          <p:cNvPicPr>
            <a:picLocks noChangeAspect="1"/>
          </p:cNvPicPr>
          <p:nvPr/>
        </p:nvPicPr>
        <p:blipFill>
          <a:blip r:embed="rId2"/>
          <a:stretch>
            <a:fillRect/>
          </a:stretch>
        </p:blipFill>
        <p:spPr>
          <a:xfrm>
            <a:off x="494030" y="2009140"/>
            <a:ext cx="1542415" cy="2238375"/>
          </a:xfrm>
          <a:prstGeom prst="rect">
            <a:avLst/>
          </a:prstGeom>
        </p:spPr>
      </p:pic>
      <p:pic>
        <p:nvPicPr>
          <p:cNvPr id="12" name="图片 11"/>
          <p:cNvPicPr>
            <a:picLocks noChangeAspect="1"/>
          </p:cNvPicPr>
          <p:nvPr/>
        </p:nvPicPr>
        <p:blipFill>
          <a:blip r:embed="rId3"/>
          <a:stretch>
            <a:fillRect/>
          </a:stretch>
        </p:blipFill>
        <p:spPr>
          <a:xfrm>
            <a:off x="8169910" y="2009140"/>
            <a:ext cx="1491615" cy="2164715"/>
          </a:xfrm>
          <a:prstGeom prst="rect">
            <a:avLst/>
          </a:prstGeom>
        </p:spPr>
      </p:pic>
      <p:pic>
        <p:nvPicPr>
          <p:cNvPr id="13" name="图片 12"/>
          <p:cNvPicPr>
            <a:picLocks noChangeAspect="1"/>
          </p:cNvPicPr>
          <p:nvPr/>
        </p:nvPicPr>
        <p:blipFill>
          <a:blip r:embed="rId4"/>
          <a:stretch>
            <a:fillRect/>
          </a:stretch>
        </p:blipFill>
        <p:spPr>
          <a:xfrm>
            <a:off x="4209415" y="4457065"/>
            <a:ext cx="1425575" cy="2252980"/>
          </a:xfrm>
          <a:prstGeom prst="rect">
            <a:avLst/>
          </a:prstGeom>
          <a:ln>
            <a:solidFill>
              <a:schemeClr val="bg1">
                <a:lumMod val="85000"/>
              </a:schemeClr>
            </a:solidFill>
          </a:ln>
        </p:spPr>
      </p:pic>
      <p:pic>
        <p:nvPicPr>
          <p:cNvPr id="16" name="图片 15"/>
          <p:cNvPicPr>
            <a:picLocks noChangeAspect="1"/>
          </p:cNvPicPr>
          <p:nvPr/>
        </p:nvPicPr>
        <p:blipFill>
          <a:blip r:embed="rId5"/>
          <a:stretch>
            <a:fillRect/>
          </a:stretch>
        </p:blipFill>
        <p:spPr>
          <a:xfrm>
            <a:off x="494030" y="4457065"/>
            <a:ext cx="1531620" cy="2163445"/>
          </a:xfrm>
          <a:prstGeom prst="rect">
            <a:avLst/>
          </a:prstGeom>
          <a:ln>
            <a:solidFill>
              <a:schemeClr val="bg1">
                <a:lumMod val="85000"/>
              </a:schemeClr>
            </a:solidFill>
          </a:ln>
        </p:spPr>
      </p:pic>
      <p:pic>
        <p:nvPicPr>
          <p:cNvPr id="17" name="图片 16"/>
          <p:cNvPicPr>
            <a:picLocks noChangeAspect="1"/>
          </p:cNvPicPr>
          <p:nvPr/>
        </p:nvPicPr>
        <p:blipFill>
          <a:blip r:embed="rId6"/>
          <a:stretch>
            <a:fillRect/>
          </a:stretch>
        </p:blipFill>
        <p:spPr>
          <a:xfrm>
            <a:off x="8243570" y="4457065"/>
            <a:ext cx="1438275" cy="2146935"/>
          </a:xfrm>
          <a:prstGeom prst="rect">
            <a:avLst/>
          </a:prstGeom>
          <a:ln>
            <a:solidFill>
              <a:schemeClr val="bg1">
                <a:lumMod val="85000"/>
              </a:schemeClr>
            </a:solidFill>
          </a:ln>
        </p:spPr>
      </p:pic>
      <p:grpSp>
        <p:nvGrpSpPr>
          <p:cNvPr id="21" name="组合 20"/>
          <p:cNvGrpSpPr/>
          <p:nvPr/>
        </p:nvGrpSpPr>
        <p:grpSpPr>
          <a:xfrm>
            <a:off x="5749290" y="1975485"/>
            <a:ext cx="1614170" cy="559435"/>
            <a:chOff x="9054" y="3103"/>
            <a:chExt cx="2542" cy="881"/>
          </a:xfrm>
        </p:grpSpPr>
        <p:sp>
          <p:nvSpPr>
            <p:cNvPr id="11" name="文本框 10"/>
            <p:cNvSpPr txBox="1"/>
            <p:nvPr/>
          </p:nvSpPr>
          <p:spPr>
            <a:xfrm>
              <a:off x="9054" y="3103"/>
              <a:ext cx="2248"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壁挂交流充电桩</a:t>
              </a:r>
              <a:endParaRPr lang="en-US" altLang="zh-CN" sz="1400" b="1">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9054" y="3502"/>
              <a:ext cx="2542"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CRJB27/CRJB23</a:t>
              </a:r>
              <a:endParaRPr lang="en-US" altLang="zh-CN" sz="1400" b="1">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7"/>
            <a:stretch>
              <a:fillRect/>
            </a:stretch>
          </p:blipFill>
          <p:spPr>
            <a:xfrm>
              <a:off x="11244" y="3202"/>
              <a:ext cx="296" cy="284"/>
            </a:xfrm>
            <a:prstGeom prst="rect">
              <a:avLst/>
            </a:prstGeom>
          </p:spPr>
        </p:pic>
      </p:grpSp>
      <p:pic>
        <p:nvPicPr>
          <p:cNvPr id="6" name="图片 5"/>
          <p:cNvPicPr>
            <a:picLocks noChangeAspect="1"/>
          </p:cNvPicPr>
          <p:nvPr/>
        </p:nvPicPr>
        <p:blipFill>
          <a:blip r:embed="rId8"/>
          <a:stretch>
            <a:fillRect/>
          </a:stretch>
        </p:blipFill>
        <p:spPr>
          <a:xfrm>
            <a:off x="5876925" y="2530475"/>
            <a:ext cx="1417320" cy="1633855"/>
          </a:xfrm>
          <a:prstGeom prst="rect">
            <a:avLst/>
          </a:prstGeom>
        </p:spPr>
      </p:pic>
      <p:grpSp>
        <p:nvGrpSpPr>
          <p:cNvPr id="20" name="组合 19"/>
          <p:cNvGrpSpPr/>
          <p:nvPr/>
        </p:nvGrpSpPr>
        <p:grpSpPr>
          <a:xfrm>
            <a:off x="2190750" y="4418330"/>
            <a:ext cx="1578610" cy="560070"/>
            <a:chOff x="3398" y="3139"/>
            <a:chExt cx="2486" cy="882"/>
          </a:xfrm>
        </p:grpSpPr>
        <p:sp>
          <p:nvSpPr>
            <p:cNvPr id="7" name="文本框 6"/>
            <p:cNvSpPr txBox="1"/>
            <p:nvPr/>
          </p:nvSpPr>
          <p:spPr>
            <a:xfrm>
              <a:off x="3398" y="3139"/>
              <a:ext cx="2248" cy="483"/>
            </a:xfrm>
            <a:prstGeom prst="rect">
              <a:avLst/>
            </a:prstGeom>
            <a:noFill/>
          </p:spPr>
          <p:txBody>
            <a:bodyPr wrap="none" rtlCol="0" anchor="t">
              <a:spAutoFit/>
            </a:bodyPr>
            <a:p>
              <a:pPr lvl="0" algn="l">
                <a:buClrTx/>
                <a:buSzTx/>
              </a:pPr>
              <a:r>
                <a:rPr lang="zh-CN" altLang="en-US" sz="1400" b="1">
                  <a:latin typeface="微软雅黑" panose="020B0503020204020204" pitchFamily="34" charset="-122"/>
                  <a:ea typeface="微软雅黑" panose="020B0503020204020204" pitchFamily="34" charset="-122"/>
                  <a:sym typeface="+mn-ea"/>
                </a:rPr>
                <a:t>广告交流充电桩</a:t>
              </a:r>
              <a:endParaRPr lang="zh-CN" altLang="en-US" sz="1400" b="1">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3398" y="3538"/>
              <a:ext cx="1372"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CRJG27</a:t>
              </a:r>
              <a:endParaRPr lang="en-US" altLang="zh-CN" sz="1400" b="1">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nvPicPr>
          <p:blipFill>
            <a:blip r:embed="rId7"/>
            <a:stretch>
              <a:fillRect/>
            </a:stretch>
          </p:blipFill>
          <p:spPr>
            <a:xfrm>
              <a:off x="5588" y="3238"/>
              <a:ext cx="296" cy="284"/>
            </a:xfrm>
            <a:prstGeom prst="rect">
              <a:avLst/>
            </a:prstGeom>
          </p:spPr>
        </p:pic>
      </p:grpSp>
      <p:pic>
        <p:nvPicPr>
          <p:cNvPr id="22" name="图片 21"/>
          <p:cNvPicPr>
            <a:picLocks noChangeAspect="1"/>
          </p:cNvPicPr>
          <p:nvPr/>
        </p:nvPicPr>
        <p:blipFill>
          <a:blip r:embed="rId9"/>
          <a:stretch>
            <a:fillRect/>
          </a:stretch>
        </p:blipFill>
        <p:spPr>
          <a:xfrm>
            <a:off x="2301875" y="2587625"/>
            <a:ext cx="1467485" cy="1605280"/>
          </a:xfrm>
          <a:prstGeom prst="rect">
            <a:avLst/>
          </a:prstGeom>
        </p:spPr>
      </p:pic>
      <p:pic>
        <p:nvPicPr>
          <p:cNvPr id="28" name="图片 27"/>
          <p:cNvPicPr>
            <a:picLocks noChangeAspect="1"/>
          </p:cNvPicPr>
          <p:nvPr/>
        </p:nvPicPr>
        <p:blipFill>
          <a:blip r:embed="rId10"/>
          <a:stretch>
            <a:fillRect/>
          </a:stretch>
        </p:blipFill>
        <p:spPr>
          <a:xfrm>
            <a:off x="9840595" y="2530475"/>
            <a:ext cx="1167765" cy="1633855"/>
          </a:xfrm>
          <a:prstGeom prst="rect">
            <a:avLst/>
          </a:prstGeom>
        </p:spPr>
      </p:pic>
      <p:grpSp>
        <p:nvGrpSpPr>
          <p:cNvPr id="44" name="组合 43"/>
          <p:cNvGrpSpPr/>
          <p:nvPr/>
        </p:nvGrpSpPr>
        <p:grpSpPr>
          <a:xfrm>
            <a:off x="9710420" y="1975485"/>
            <a:ext cx="1567180" cy="560070"/>
            <a:chOff x="15292" y="3141"/>
            <a:chExt cx="2468" cy="882"/>
          </a:xfrm>
        </p:grpSpPr>
        <p:grpSp>
          <p:nvGrpSpPr>
            <p:cNvPr id="24" name="组合 23"/>
            <p:cNvGrpSpPr/>
            <p:nvPr/>
          </p:nvGrpSpPr>
          <p:grpSpPr>
            <a:xfrm>
              <a:off x="15292" y="3141"/>
              <a:ext cx="2248" cy="882"/>
              <a:chOff x="9054" y="3103"/>
              <a:chExt cx="2248" cy="882"/>
            </a:xfrm>
          </p:grpSpPr>
          <p:sp>
            <p:nvSpPr>
              <p:cNvPr id="25" name="文本框 24"/>
              <p:cNvSpPr txBox="1"/>
              <p:nvPr/>
            </p:nvSpPr>
            <p:spPr>
              <a:xfrm>
                <a:off x="9054" y="3103"/>
                <a:ext cx="2248"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壁挂</a:t>
                </a:r>
                <a:r>
                  <a:rPr lang="zh-CN" altLang="en-US" sz="1400" b="1">
                    <a:latin typeface="微软雅黑" panose="020B0503020204020204" pitchFamily="34" charset="-122"/>
                    <a:ea typeface="微软雅黑" panose="020B0503020204020204" pitchFamily="34" charset="-122"/>
                    <a:sym typeface="+mn-ea"/>
                  </a:rPr>
                  <a:t>直</a:t>
                </a:r>
                <a:r>
                  <a:rPr lang="en-US" altLang="zh-CN" sz="1400" b="1">
                    <a:latin typeface="微软雅黑" panose="020B0503020204020204" pitchFamily="34" charset="-122"/>
                    <a:ea typeface="微软雅黑" panose="020B0503020204020204" pitchFamily="34" charset="-122"/>
                    <a:sym typeface="+mn-ea"/>
                  </a:rPr>
                  <a:t>流充电</a:t>
                </a:r>
                <a:r>
                  <a:rPr lang="zh-CN" altLang="en-US" sz="1400" b="1">
                    <a:latin typeface="微软雅黑" panose="020B0503020204020204" pitchFamily="34" charset="-122"/>
                    <a:ea typeface="微软雅黑" panose="020B0503020204020204" pitchFamily="34" charset="-122"/>
                    <a:sym typeface="+mn-ea"/>
                  </a:rPr>
                  <a:t>机</a:t>
                </a:r>
                <a:endParaRPr lang="zh-CN" altLang="en-US" sz="1400" b="1">
                  <a:latin typeface="微软雅黑" panose="020B0503020204020204" pitchFamily="34" charset="-122"/>
                  <a:ea typeface="微软雅黑" panose="020B0503020204020204" pitchFamily="34" charset="-122"/>
                  <a:sym typeface="+mn-ea"/>
                </a:endParaRPr>
              </a:p>
            </p:txBody>
          </p:sp>
          <p:sp>
            <p:nvSpPr>
              <p:cNvPr id="26" name="文本框 25"/>
              <p:cNvSpPr txBox="1"/>
              <p:nvPr/>
            </p:nvSpPr>
            <p:spPr>
              <a:xfrm>
                <a:off x="9054" y="3502"/>
                <a:ext cx="1728"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CRZ-B</a:t>
                </a:r>
                <a:r>
                  <a:rPr lang="zh-CN" altLang="en-US" sz="1400" b="1">
                    <a:latin typeface="微软雅黑" panose="020B0503020204020204" pitchFamily="34" charset="-122"/>
                    <a:ea typeface="微软雅黑" panose="020B0503020204020204" pitchFamily="34" charset="-122"/>
                    <a:sym typeface="+mn-ea"/>
                  </a:rPr>
                  <a:t>系列</a:t>
                </a:r>
                <a:endParaRPr lang="zh-CN" altLang="en-US" sz="1400" b="1">
                  <a:latin typeface="微软雅黑" panose="020B0503020204020204" pitchFamily="34" charset="-122"/>
                  <a:ea typeface="微软雅黑" panose="020B0503020204020204" pitchFamily="34" charset="-122"/>
                  <a:sym typeface="+mn-ea"/>
                </a:endParaRPr>
              </a:p>
            </p:txBody>
          </p:sp>
        </p:grpSp>
        <p:pic>
          <p:nvPicPr>
            <p:cNvPr id="29" name="图片 28"/>
            <p:cNvPicPr>
              <a:picLocks noChangeAspect="1"/>
            </p:cNvPicPr>
            <p:nvPr/>
          </p:nvPicPr>
          <p:blipFill>
            <a:blip r:embed="rId11"/>
            <a:stretch>
              <a:fillRect/>
            </a:stretch>
          </p:blipFill>
          <p:spPr>
            <a:xfrm flipV="1">
              <a:off x="17476" y="3240"/>
              <a:ext cx="284" cy="284"/>
            </a:xfrm>
            <a:prstGeom prst="rect">
              <a:avLst/>
            </a:prstGeom>
          </p:spPr>
        </p:pic>
      </p:grpSp>
      <p:grpSp>
        <p:nvGrpSpPr>
          <p:cNvPr id="34" name="组合 33"/>
          <p:cNvGrpSpPr/>
          <p:nvPr/>
        </p:nvGrpSpPr>
        <p:grpSpPr>
          <a:xfrm>
            <a:off x="2284730" y="2045335"/>
            <a:ext cx="1715770" cy="560070"/>
            <a:chOff x="3398" y="3139"/>
            <a:chExt cx="2702" cy="882"/>
          </a:xfrm>
        </p:grpSpPr>
        <p:sp>
          <p:nvSpPr>
            <p:cNvPr id="35" name="文本框 34"/>
            <p:cNvSpPr txBox="1"/>
            <p:nvPr/>
          </p:nvSpPr>
          <p:spPr>
            <a:xfrm>
              <a:off x="3398" y="3139"/>
              <a:ext cx="1968" cy="483"/>
            </a:xfrm>
            <a:prstGeom prst="rect">
              <a:avLst/>
            </a:prstGeom>
            <a:noFill/>
          </p:spPr>
          <p:txBody>
            <a:bodyPr wrap="none" rtlCol="0" anchor="t">
              <a:spAutoFit/>
            </a:bodyPr>
            <a:p>
              <a:pPr lvl="0" algn="l">
                <a:buClrTx/>
                <a:buSzTx/>
              </a:pPr>
              <a:r>
                <a:rPr lang="zh-CN" altLang="en-US" sz="1400" b="1">
                  <a:latin typeface="微软雅黑" panose="020B0503020204020204" pitchFamily="34" charset="-122"/>
                  <a:ea typeface="微软雅黑" panose="020B0503020204020204" pitchFamily="34" charset="-122"/>
                  <a:sym typeface="+mn-ea"/>
                </a:rPr>
                <a:t>模式二充电器</a:t>
              </a:r>
              <a:endParaRPr lang="en-US" altLang="zh-CN" sz="1400" b="1">
                <a:latin typeface="微软雅黑" panose="020B0503020204020204" pitchFamily="34" charset="-122"/>
                <a:ea typeface="微软雅黑" panose="020B0503020204020204" pitchFamily="34" charset="-122"/>
                <a:sym typeface="+mn-ea"/>
              </a:endParaRPr>
            </a:p>
          </p:txBody>
        </p:sp>
        <p:sp>
          <p:nvSpPr>
            <p:cNvPr id="36" name="文本框 35"/>
            <p:cNvSpPr txBox="1"/>
            <p:nvPr/>
          </p:nvSpPr>
          <p:spPr>
            <a:xfrm>
              <a:off x="3398" y="3538"/>
              <a:ext cx="2702"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CRM-16/CRM-13</a:t>
              </a:r>
              <a:endParaRPr lang="en-US" altLang="zh-CN" sz="1400" b="1">
                <a:latin typeface="微软雅黑" panose="020B0503020204020204" pitchFamily="34" charset="-122"/>
                <a:ea typeface="微软雅黑" panose="020B0503020204020204" pitchFamily="34" charset="-122"/>
                <a:sym typeface="+mn-ea"/>
              </a:endParaRPr>
            </a:p>
          </p:txBody>
        </p:sp>
        <p:pic>
          <p:nvPicPr>
            <p:cNvPr id="37" name="图片 36"/>
            <p:cNvPicPr>
              <a:picLocks noChangeAspect="1"/>
            </p:cNvPicPr>
            <p:nvPr/>
          </p:nvPicPr>
          <p:blipFill>
            <a:blip r:embed="rId7"/>
            <a:stretch>
              <a:fillRect/>
            </a:stretch>
          </p:blipFill>
          <p:spPr>
            <a:xfrm>
              <a:off x="5588" y="3238"/>
              <a:ext cx="296" cy="284"/>
            </a:xfrm>
            <a:prstGeom prst="rect">
              <a:avLst/>
            </a:prstGeom>
          </p:spPr>
        </p:pic>
      </p:grpSp>
      <p:pic>
        <p:nvPicPr>
          <p:cNvPr id="38" name="图片 37"/>
          <p:cNvPicPr>
            <a:picLocks noChangeAspect="1"/>
          </p:cNvPicPr>
          <p:nvPr/>
        </p:nvPicPr>
        <p:blipFill>
          <a:blip r:embed="rId12"/>
          <a:stretch>
            <a:fillRect/>
          </a:stretch>
        </p:blipFill>
        <p:spPr>
          <a:xfrm>
            <a:off x="2239645" y="4976495"/>
            <a:ext cx="1529715" cy="1622425"/>
          </a:xfrm>
          <a:prstGeom prst="rect">
            <a:avLst/>
          </a:prstGeom>
        </p:spPr>
      </p:pic>
      <p:grpSp>
        <p:nvGrpSpPr>
          <p:cNvPr id="45" name="组合 44"/>
          <p:cNvGrpSpPr/>
          <p:nvPr/>
        </p:nvGrpSpPr>
        <p:grpSpPr>
          <a:xfrm>
            <a:off x="5773420" y="4418330"/>
            <a:ext cx="2106295" cy="560070"/>
            <a:chOff x="15292" y="3141"/>
            <a:chExt cx="3317" cy="882"/>
          </a:xfrm>
        </p:grpSpPr>
        <p:grpSp>
          <p:nvGrpSpPr>
            <p:cNvPr id="46" name="组合 45"/>
            <p:cNvGrpSpPr/>
            <p:nvPr/>
          </p:nvGrpSpPr>
          <p:grpSpPr>
            <a:xfrm>
              <a:off x="15292" y="3141"/>
              <a:ext cx="3088" cy="882"/>
              <a:chOff x="9054" y="3103"/>
              <a:chExt cx="3088" cy="882"/>
            </a:xfrm>
          </p:grpSpPr>
          <p:sp>
            <p:nvSpPr>
              <p:cNvPr id="47" name="文本框 46"/>
              <p:cNvSpPr txBox="1"/>
              <p:nvPr/>
            </p:nvSpPr>
            <p:spPr>
              <a:xfrm>
                <a:off x="9054" y="3103"/>
                <a:ext cx="3088" cy="483"/>
              </a:xfrm>
              <a:prstGeom prst="rect">
                <a:avLst/>
              </a:prstGeom>
              <a:noFill/>
            </p:spPr>
            <p:txBody>
              <a:bodyPr wrap="none" rtlCol="0" anchor="t">
                <a:spAutoFit/>
              </a:bodyPr>
              <a:p>
                <a:pPr lvl="0" algn="l">
                  <a:buClrTx/>
                  <a:buSzTx/>
                </a:pPr>
                <a:r>
                  <a:rPr lang="zh-CN" sz="1400" b="1">
                    <a:latin typeface="微软雅黑" panose="020B0503020204020204" pitchFamily="34" charset="-122"/>
                    <a:ea typeface="微软雅黑" panose="020B0503020204020204" pitchFamily="34" charset="-122"/>
                    <a:sym typeface="+mn-ea"/>
                  </a:rPr>
                  <a:t>一体式单枪直流充电机</a:t>
                </a:r>
                <a:endParaRPr lang="zh-CN" sz="1400" b="1">
                  <a:latin typeface="微软雅黑" panose="020B0503020204020204" pitchFamily="34" charset="-122"/>
                  <a:ea typeface="微软雅黑" panose="020B0503020204020204" pitchFamily="34" charset="-122"/>
                  <a:sym typeface="+mn-ea"/>
                </a:endParaRPr>
              </a:p>
            </p:txBody>
          </p:sp>
          <p:sp>
            <p:nvSpPr>
              <p:cNvPr id="48" name="文本框 47"/>
              <p:cNvSpPr txBox="1"/>
              <p:nvPr/>
            </p:nvSpPr>
            <p:spPr>
              <a:xfrm>
                <a:off x="9054" y="3502"/>
                <a:ext cx="1415"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CRZ</a:t>
                </a:r>
                <a:r>
                  <a:rPr lang="zh-CN" altLang="en-US" sz="1400" b="1">
                    <a:latin typeface="微软雅黑" panose="020B0503020204020204" pitchFamily="34" charset="-122"/>
                    <a:ea typeface="微软雅黑" panose="020B0503020204020204" pitchFamily="34" charset="-122"/>
                    <a:sym typeface="+mn-ea"/>
                  </a:rPr>
                  <a:t>系列</a:t>
                </a:r>
                <a:endParaRPr lang="zh-CN" altLang="en-US" sz="1400" b="1">
                  <a:latin typeface="微软雅黑" panose="020B0503020204020204" pitchFamily="34" charset="-122"/>
                  <a:ea typeface="微软雅黑" panose="020B0503020204020204" pitchFamily="34" charset="-122"/>
                  <a:sym typeface="+mn-ea"/>
                </a:endParaRPr>
              </a:p>
            </p:txBody>
          </p:sp>
        </p:grpSp>
        <p:pic>
          <p:nvPicPr>
            <p:cNvPr id="49" name="图片 48"/>
            <p:cNvPicPr>
              <a:picLocks noChangeAspect="1"/>
            </p:cNvPicPr>
            <p:nvPr/>
          </p:nvPicPr>
          <p:blipFill>
            <a:blip r:embed="rId11"/>
            <a:stretch>
              <a:fillRect/>
            </a:stretch>
          </p:blipFill>
          <p:spPr>
            <a:xfrm flipV="1">
              <a:off x="18325" y="3240"/>
              <a:ext cx="284" cy="284"/>
            </a:xfrm>
            <a:prstGeom prst="rect">
              <a:avLst/>
            </a:prstGeom>
          </p:spPr>
        </p:pic>
      </p:grpSp>
      <p:pic>
        <p:nvPicPr>
          <p:cNvPr id="50" name="图片 49"/>
          <p:cNvPicPr>
            <a:picLocks noChangeAspect="1"/>
          </p:cNvPicPr>
          <p:nvPr/>
        </p:nvPicPr>
        <p:blipFill>
          <a:blip r:embed="rId13"/>
          <a:stretch>
            <a:fillRect/>
          </a:stretch>
        </p:blipFill>
        <p:spPr>
          <a:xfrm>
            <a:off x="5909310" y="4976495"/>
            <a:ext cx="1689100" cy="1703070"/>
          </a:xfrm>
          <a:prstGeom prst="rect">
            <a:avLst/>
          </a:prstGeom>
        </p:spPr>
      </p:pic>
      <p:grpSp>
        <p:nvGrpSpPr>
          <p:cNvPr id="51" name="组合 50"/>
          <p:cNvGrpSpPr/>
          <p:nvPr/>
        </p:nvGrpSpPr>
        <p:grpSpPr>
          <a:xfrm>
            <a:off x="9840595" y="4418330"/>
            <a:ext cx="2106295" cy="560070"/>
            <a:chOff x="15292" y="3141"/>
            <a:chExt cx="3317" cy="882"/>
          </a:xfrm>
        </p:grpSpPr>
        <p:grpSp>
          <p:nvGrpSpPr>
            <p:cNvPr id="52" name="组合 51"/>
            <p:cNvGrpSpPr/>
            <p:nvPr/>
          </p:nvGrpSpPr>
          <p:grpSpPr>
            <a:xfrm>
              <a:off x="15292" y="3141"/>
              <a:ext cx="3088" cy="882"/>
              <a:chOff x="9054" y="3103"/>
              <a:chExt cx="3088" cy="882"/>
            </a:xfrm>
          </p:grpSpPr>
          <p:sp>
            <p:nvSpPr>
              <p:cNvPr id="53" name="文本框 52"/>
              <p:cNvSpPr txBox="1"/>
              <p:nvPr/>
            </p:nvSpPr>
            <p:spPr>
              <a:xfrm>
                <a:off x="9054" y="3103"/>
                <a:ext cx="3088" cy="483"/>
              </a:xfrm>
              <a:prstGeom prst="rect">
                <a:avLst/>
              </a:prstGeom>
              <a:noFill/>
            </p:spPr>
            <p:txBody>
              <a:bodyPr wrap="none" rtlCol="0" anchor="t">
                <a:spAutoFit/>
              </a:bodyPr>
              <a:p>
                <a:pPr lvl="0" algn="l">
                  <a:buClrTx/>
                  <a:buSzTx/>
                </a:pPr>
                <a:r>
                  <a:rPr lang="zh-CN" sz="1400" b="1">
                    <a:latin typeface="微软雅黑" panose="020B0503020204020204" pitchFamily="34" charset="-122"/>
                    <a:ea typeface="微软雅黑" panose="020B0503020204020204" pitchFamily="34" charset="-122"/>
                    <a:sym typeface="+mn-ea"/>
                  </a:rPr>
                  <a:t>一体式双枪直流充电机</a:t>
                </a:r>
                <a:endParaRPr lang="zh-CN" sz="1400" b="1">
                  <a:latin typeface="微软雅黑" panose="020B0503020204020204" pitchFamily="34" charset="-122"/>
                  <a:ea typeface="微软雅黑" panose="020B0503020204020204" pitchFamily="34" charset="-122"/>
                  <a:sym typeface="+mn-ea"/>
                </a:endParaRPr>
              </a:p>
            </p:txBody>
          </p:sp>
          <p:sp>
            <p:nvSpPr>
              <p:cNvPr id="54" name="文本框 53"/>
              <p:cNvSpPr txBox="1"/>
              <p:nvPr/>
            </p:nvSpPr>
            <p:spPr>
              <a:xfrm>
                <a:off x="9054" y="3502"/>
                <a:ext cx="1415" cy="483"/>
              </a:xfrm>
              <a:prstGeom prst="rect">
                <a:avLst/>
              </a:prstGeom>
              <a:noFill/>
            </p:spPr>
            <p:txBody>
              <a:bodyPr wrap="none" rtlCol="0" anchor="t">
                <a:spAutoFit/>
              </a:bodyPr>
              <a:p>
                <a:pPr lvl="0" algn="l">
                  <a:buClrTx/>
                  <a:buSzTx/>
                </a:pPr>
                <a:r>
                  <a:rPr lang="en-US" altLang="zh-CN" sz="1400" b="1">
                    <a:latin typeface="微软雅黑" panose="020B0503020204020204" pitchFamily="34" charset="-122"/>
                    <a:ea typeface="微软雅黑" panose="020B0503020204020204" pitchFamily="34" charset="-122"/>
                    <a:sym typeface="+mn-ea"/>
                  </a:rPr>
                  <a:t>CRZ</a:t>
                </a:r>
                <a:r>
                  <a:rPr lang="zh-CN" altLang="en-US" sz="1400" b="1">
                    <a:latin typeface="微软雅黑" panose="020B0503020204020204" pitchFamily="34" charset="-122"/>
                    <a:ea typeface="微软雅黑" panose="020B0503020204020204" pitchFamily="34" charset="-122"/>
                    <a:sym typeface="+mn-ea"/>
                  </a:rPr>
                  <a:t>系列</a:t>
                </a:r>
                <a:endParaRPr lang="zh-CN" altLang="en-US" sz="1400" b="1">
                  <a:latin typeface="微软雅黑" panose="020B0503020204020204" pitchFamily="34" charset="-122"/>
                  <a:ea typeface="微软雅黑" panose="020B0503020204020204" pitchFamily="34" charset="-122"/>
                  <a:sym typeface="+mn-ea"/>
                </a:endParaRPr>
              </a:p>
            </p:txBody>
          </p:sp>
        </p:grpSp>
        <p:pic>
          <p:nvPicPr>
            <p:cNvPr id="55" name="图片 54"/>
            <p:cNvPicPr>
              <a:picLocks noChangeAspect="1"/>
            </p:cNvPicPr>
            <p:nvPr/>
          </p:nvPicPr>
          <p:blipFill>
            <a:blip r:embed="rId11"/>
            <a:stretch>
              <a:fillRect/>
            </a:stretch>
          </p:blipFill>
          <p:spPr>
            <a:xfrm flipV="1">
              <a:off x="18325" y="3240"/>
              <a:ext cx="284" cy="284"/>
            </a:xfrm>
            <a:prstGeom prst="rect">
              <a:avLst/>
            </a:prstGeom>
          </p:spPr>
        </p:pic>
      </p:grpSp>
      <p:pic>
        <p:nvPicPr>
          <p:cNvPr id="56" name="图片 55"/>
          <p:cNvPicPr>
            <a:picLocks noChangeAspect="1"/>
          </p:cNvPicPr>
          <p:nvPr/>
        </p:nvPicPr>
        <p:blipFill>
          <a:blip r:embed="rId14"/>
          <a:stretch>
            <a:fillRect/>
          </a:stretch>
        </p:blipFill>
        <p:spPr>
          <a:xfrm>
            <a:off x="9946640" y="4976495"/>
            <a:ext cx="1605915" cy="17113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38901" y="1084199"/>
            <a:ext cx="10917223" cy="3416320"/>
          </a:xfrm>
          <a:prstGeom prst="rect">
            <a:avLst/>
          </a:prstGeom>
          <a:solidFill>
            <a:schemeClr val="accent1">
              <a:lumMod val="20000"/>
              <a:lumOff val="80000"/>
            </a:schemeClr>
          </a:solidFill>
        </p:spPr>
        <p:txBody>
          <a:bodyPr wrap="square" rtlCol="0" anchor="t">
            <a:spAutoFit/>
          </a:bodyPr>
          <a:lstStyle/>
          <a:p>
            <a:pPr>
              <a:lnSpc>
                <a:spcPct val="150000"/>
              </a:lnSpc>
            </a:pPr>
            <a:r>
              <a:rPr lang="en-US" altLang="zh-CN" sz="1600" b="1" dirty="0" smtClean="0">
                <a:latin typeface="微软雅黑" panose="020B0503020204020204" pitchFamily="34" charset="-122"/>
                <a:ea typeface="微软雅黑" panose="020B0503020204020204" pitchFamily="34" charset="-122"/>
                <a:sym typeface="+mn-ea"/>
              </a:rPr>
              <a:t>6.6.4  </a:t>
            </a:r>
            <a:r>
              <a:rPr lang="zh-CN" altLang="en-US" sz="1600" b="1" dirty="0" smtClean="0">
                <a:latin typeface="微软雅黑" panose="020B0503020204020204" pitchFamily="34" charset="-122"/>
                <a:ea typeface="微软雅黑" panose="020B0503020204020204" pitchFamily="34" charset="-122"/>
                <a:sym typeface="+mn-ea"/>
              </a:rPr>
              <a:t>输出电压误差</a:t>
            </a:r>
            <a:endParaRPr lang="en-US" altLang="zh-CN" sz="1600" b="1" dirty="0" smtClean="0">
              <a:latin typeface="微软雅黑" panose="020B0503020204020204" pitchFamily="34" charset="-122"/>
              <a:ea typeface="微软雅黑" panose="020B0503020204020204" pitchFamily="34" charset="-122"/>
              <a:sym typeface="+mn-ea"/>
            </a:endParaRPr>
          </a:p>
          <a:p>
            <a:pPr>
              <a:lnSpc>
                <a:spcPct val="150000"/>
              </a:lnSpc>
            </a:pPr>
            <a:r>
              <a:rPr lang="en-US" altLang="zh-CN" sz="1600" dirty="0">
                <a:latin typeface="微软雅黑" panose="020B0503020204020204" pitchFamily="34" charset="-122"/>
                <a:ea typeface="微软雅黑" panose="020B0503020204020204" pitchFamily="34" charset="-122"/>
              </a:rPr>
              <a:t> 出电压误差不应超过±0.5</a:t>
            </a:r>
            <a:r>
              <a:rPr lang="en-US" altLang="zh-CN"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b="1" dirty="0">
                <a:latin typeface="微软雅黑" panose="020B0503020204020204" pitchFamily="34" charset="-122"/>
                <a:ea typeface="微软雅黑" panose="020B0503020204020204" pitchFamily="34" charset="-122"/>
                <a:sym typeface="+mn-ea"/>
              </a:rPr>
              <a:t>6.6.5  </a:t>
            </a:r>
            <a:r>
              <a:rPr lang="zh-CN" altLang="en-US" sz="1600" b="1" dirty="0">
                <a:latin typeface="微软雅黑" panose="020B0503020204020204" pitchFamily="34" charset="-122"/>
                <a:ea typeface="微软雅黑" panose="020B0503020204020204" pitchFamily="34" charset="-122"/>
                <a:sym typeface="+mn-ea"/>
              </a:rPr>
              <a:t>输出电压测量误差</a:t>
            </a:r>
            <a:endParaRPr lang="zh-CN" altLang="en-US" sz="1600" b="1" dirty="0">
              <a:latin typeface="微软雅黑" panose="020B0503020204020204" pitchFamily="34" charset="-122"/>
              <a:ea typeface="微软雅黑" panose="020B0503020204020204" pitchFamily="34" charset="-122"/>
              <a:sym typeface="+mn-ea"/>
            </a:endParaRPr>
          </a:p>
          <a:p>
            <a:pPr>
              <a:lnSpc>
                <a:spcPct val="150000"/>
              </a:lnSpc>
            </a:pPr>
            <a:r>
              <a:rPr lang="en-US" altLang="zh-CN" sz="1600" dirty="0">
                <a:latin typeface="微软雅黑" panose="020B0503020204020204" pitchFamily="34" charset="-122"/>
                <a:ea typeface="微软雅黑" panose="020B0503020204020204" pitchFamily="34" charset="-122"/>
              </a:rPr>
              <a:t> 输出电压测量误差不应超过±5 V</a:t>
            </a:r>
            <a:r>
              <a:rPr lang="en-US" altLang="zh-CN"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b="1" dirty="0">
                <a:latin typeface="微软雅黑" panose="020B0503020204020204" pitchFamily="34" charset="-122"/>
                <a:ea typeface="微软雅黑" panose="020B0503020204020204" pitchFamily="34" charset="-122"/>
                <a:sym typeface="+mn-ea"/>
              </a:rPr>
              <a:t>6.6.6  </a:t>
            </a:r>
            <a:r>
              <a:rPr lang="zh-CN" altLang="en-US" sz="1600" b="1" dirty="0">
                <a:latin typeface="微软雅黑" panose="020B0503020204020204" pitchFamily="34" charset="-122"/>
                <a:ea typeface="微软雅黑" panose="020B0503020204020204" pitchFamily="34" charset="-122"/>
                <a:sym typeface="+mn-ea"/>
              </a:rPr>
              <a:t>输出</a:t>
            </a:r>
            <a:r>
              <a:rPr lang="zh-CN" altLang="en-US" sz="1600" b="1" dirty="0" smtClean="0">
                <a:latin typeface="微软雅黑" panose="020B0503020204020204" pitchFamily="34" charset="-122"/>
                <a:ea typeface="微软雅黑" panose="020B0503020204020204" pitchFamily="34" charset="-122"/>
                <a:sym typeface="+mn-ea"/>
              </a:rPr>
              <a:t>电流误差</a:t>
            </a:r>
            <a:endParaRPr lang="en-US" altLang="zh-CN" sz="1600" b="1" dirty="0" smtClean="0">
              <a:latin typeface="微软雅黑" panose="020B0503020204020204" pitchFamily="34" charset="-122"/>
              <a:ea typeface="微软雅黑" panose="020B0503020204020204" pitchFamily="34" charset="-122"/>
              <a:sym typeface="+mn-ea"/>
            </a:endParaRPr>
          </a:p>
          <a:p>
            <a:pPr>
              <a:lnSpc>
                <a:spcPct val="150000"/>
              </a:lnSpc>
            </a:pPr>
            <a:r>
              <a:rPr lang="en-US" altLang="zh-CN" sz="1600" dirty="0">
                <a:latin typeface="微软雅黑" panose="020B0503020204020204" pitchFamily="34" charset="-122"/>
                <a:ea typeface="微软雅黑" panose="020B0503020204020204" pitchFamily="34" charset="-122"/>
                <a:sym typeface="+mn-ea"/>
              </a:rPr>
              <a:t>在充电机设定的输出电流整定值不小于30 A时，输出电流误差不应超过±1%；在充电机设定的输出电流整定值小于30A时，输出电流误差不应超过±0.3A。</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b="1" dirty="0">
                <a:latin typeface="微软雅黑" panose="020B0503020204020204" pitchFamily="34" charset="-122"/>
                <a:ea typeface="微软雅黑" panose="020B0503020204020204" pitchFamily="34" charset="-122"/>
                <a:sym typeface="+mn-ea"/>
              </a:rPr>
              <a:t>6.6.7  </a:t>
            </a:r>
            <a:r>
              <a:rPr lang="zh-CN" altLang="en-US" sz="1600" b="1" dirty="0">
                <a:latin typeface="微软雅黑" panose="020B0503020204020204" pitchFamily="34" charset="-122"/>
                <a:ea typeface="微软雅黑" panose="020B0503020204020204" pitchFamily="34" charset="-122"/>
                <a:sym typeface="+mn-ea"/>
              </a:rPr>
              <a:t>输出电流测量</a:t>
            </a:r>
            <a:endParaRPr lang="zh-CN" altLang="en-US" sz="1600" b="1" dirty="0">
              <a:latin typeface="微软雅黑" panose="020B0503020204020204" pitchFamily="34" charset="-122"/>
              <a:ea typeface="微软雅黑" panose="020B0503020204020204" pitchFamily="34" charset="-122"/>
              <a:sym typeface="+mn-ea"/>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en-US" altLang="zh-CN" sz="1600" dirty="0" err="1">
                <a:latin typeface="微软雅黑" panose="020B0503020204020204" pitchFamily="34" charset="-122"/>
                <a:ea typeface="微软雅黑" panose="020B0503020204020204" pitchFamily="34" charset="-122"/>
              </a:rPr>
              <a:t>输出电流测量误差不应超过</a:t>
            </a:r>
            <a:r>
              <a:rPr lang="en-US" altLang="zh-CN" sz="1600" dirty="0">
                <a:latin typeface="微软雅黑" panose="020B0503020204020204" pitchFamily="34" charset="-122"/>
                <a:ea typeface="微软雅黑" panose="020B0503020204020204" pitchFamily="34" charset="-122"/>
              </a:rPr>
              <a:t>±（1.5%*IM+1）A。</a:t>
            </a:r>
            <a:endParaRPr lang="zh-CN" altLang="en-US" sz="1600" b="1" dirty="0" smtClean="0">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38900" y="5034733"/>
            <a:ext cx="10917223" cy="923330"/>
          </a:xfrm>
          <a:prstGeom prst="rect">
            <a:avLst/>
          </a:prstGeom>
          <a:solidFill>
            <a:schemeClr val="bg2"/>
          </a:solidFill>
        </p:spPr>
        <p:txBody>
          <a:bodyPr wrap="square" rtlCol="0" anchor="t">
            <a:spAutoFit/>
          </a:bodyPr>
          <a:lstStyle/>
          <a:p>
            <a:pPr marL="285750" indent="-285750">
              <a:lnSpc>
                <a:spcPct val="150000"/>
              </a:lnSpc>
              <a:buBlip>
                <a:blip r:embed="rId1"/>
              </a:buBlip>
            </a:pPr>
            <a:r>
              <a:rPr lang="zh-CN" altLang="en-US" dirty="0" smtClean="0">
                <a:latin typeface="微软雅黑" panose="020B0503020204020204" pitchFamily="34" charset="-122"/>
                <a:ea typeface="微软雅黑" panose="020B0503020204020204" pitchFamily="34" charset="-122"/>
                <a:sym typeface="+mn-ea"/>
              </a:rPr>
              <a:t>首次检验时充电机输出电压电流指标应满足</a:t>
            </a:r>
            <a:r>
              <a:rPr lang="en-US" altLang="zh-CN" dirty="0" smtClean="0">
                <a:latin typeface="微软雅黑" panose="020B0503020204020204" pitchFamily="34" charset="-122"/>
                <a:ea typeface="微软雅黑" panose="020B0503020204020204" pitchFamily="34" charset="-122"/>
                <a:sym typeface="+mn-ea"/>
              </a:rPr>
              <a:t>NB/T 33001</a:t>
            </a:r>
            <a:r>
              <a:rPr lang="zh-CN" altLang="en-US" dirty="0" smtClean="0">
                <a:latin typeface="微软雅黑" panose="020B0503020204020204" pitchFamily="34" charset="-122"/>
                <a:ea typeface="微软雅黑" panose="020B0503020204020204" pitchFamily="34" charset="-122"/>
                <a:sym typeface="+mn-ea"/>
              </a:rPr>
              <a:t>的输出电压电流误差要求。</a:t>
            </a:r>
            <a:endParaRPr lang="zh-CN" altLang="en-US" dirty="0" smtClean="0">
              <a:latin typeface="微软雅黑" panose="020B0503020204020204" pitchFamily="34" charset="-122"/>
              <a:ea typeface="微软雅黑" panose="020B0503020204020204" pitchFamily="34" charset="-122"/>
              <a:sym typeface="+mn-ea"/>
            </a:endParaRPr>
          </a:p>
          <a:p>
            <a:pPr marL="285750" indent="-285750">
              <a:lnSpc>
                <a:spcPct val="150000"/>
              </a:lnSpc>
              <a:buBlip>
                <a:blip r:embed="rId1"/>
              </a:buBlip>
            </a:pPr>
            <a:r>
              <a:rPr lang="zh-CN" altLang="en-US" dirty="0" smtClean="0">
                <a:latin typeface="微软雅黑" panose="020B0503020204020204" pitchFamily="34" charset="-122"/>
                <a:ea typeface="微软雅黑" panose="020B0503020204020204" pitchFamily="34" charset="-122"/>
              </a:rPr>
              <a:t>后续检验时输出电压电流误差指标应能否满足需现场验证。</a:t>
            </a:r>
            <a:endParaRPr lang="zh-CN" altLang="en-US" dirty="0" smtClean="0">
              <a:latin typeface="微软雅黑" panose="020B0503020204020204" pitchFamily="34" charset="-122"/>
              <a:ea typeface="微软雅黑" panose="020B0503020204020204" pitchFamily="34" charset="-122"/>
            </a:endParaRPr>
          </a:p>
        </p:txBody>
      </p:sp>
      <p:sp>
        <p:nvSpPr>
          <p:cNvPr id="12" name="矩形 61"/>
          <p:cNvSpPr txBox="1"/>
          <p:nvPr/>
        </p:nvSpPr>
        <p:spPr>
          <a:xfrm>
            <a:off x="360045" y="107950"/>
            <a:ext cx="5256530"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1337" y="955637"/>
            <a:ext cx="10260000" cy="1260000"/>
          </a:xfrm>
          <a:prstGeom prst="rect">
            <a:avLst/>
          </a:prstGeom>
          <a:solidFill>
            <a:schemeClr val="accent1">
              <a:lumMod val="20000"/>
              <a:lumOff val="80000"/>
            </a:schemeClr>
          </a:solidFill>
        </p:spPr>
        <p:txBody>
          <a:bodyPr wrap="square" rtlCol="0"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开门保护缺失</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现场验证测试过程中发现部分充电桩</a:t>
            </a:r>
            <a:r>
              <a:rPr lang="zh-CN" altLang="en-US" dirty="0" smtClean="0">
                <a:solidFill>
                  <a:srgbClr val="FF0000"/>
                </a:solidFill>
                <a:latin typeface="微软雅黑" panose="020B0503020204020204" pitchFamily="34" charset="-122"/>
                <a:ea typeface="微软雅黑" panose="020B0503020204020204" pitchFamily="34" charset="-122"/>
              </a:rPr>
              <a:t>无开门保护功能，且现场门锁被人为破坏</a:t>
            </a:r>
            <a:r>
              <a:rPr lang="zh-CN" altLang="en-US" dirty="0" smtClean="0">
                <a:latin typeface="微软雅黑" panose="020B0503020204020204" pitchFamily="34" charset="-122"/>
                <a:ea typeface="微软雅黑" panose="020B0503020204020204" pitchFamily="34" charset="-122"/>
              </a:rPr>
              <a:t>，容易造成带电部位外露。       </a:t>
            </a:r>
            <a:endParaRPr lang="en-US" altLang="zh-CN" dirty="0" smtClean="0"/>
          </a:p>
        </p:txBody>
      </p:sp>
      <p:sp>
        <p:nvSpPr>
          <p:cNvPr id="6" name="TextBox 2"/>
          <p:cNvSpPr txBox="1"/>
          <p:nvPr/>
        </p:nvSpPr>
        <p:spPr>
          <a:xfrm>
            <a:off x="851337" y="2389020"/>
            <a:ext cx="10260000" cy="1260000"/>
          </a:xfrm>
          <a:prstGeom prst="rect">
            <a:avLst/>
          </a:prstGeom>
          <a:solidFill>
            <a:schemeClr val="bg2">
              <a:lumMod val="90000"/>
            </a:schemeClr>
          </a:solidFill>
        </p:spPr>
        <p:txBody>
          <a:bodyPr wrap="square" rtlCol="0"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充电机无电子锁</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某公交充电站</a:t>
            </a:r>
            <a:r>
              <a:rPr lang="en-US" altLang="zh-CN" dirty="0" smtClean="0">
                <a:latin typeface="微软雅黑" panose="020B0503020204020204" pitchFamily="34" charset="-122"/>
                <a:ea typeface="微软雅黑" panose="020B0503020204020204" pitchFamily="34" charset="-122"/>
              </a:rPr>
              <a:t>2016</a:t>
            </a:r>
            <a:r>
              <a:rPr lang="zh-CN" altLang="en-US" dirty="0" smtClean="0">
                <a:latin typeface="微软雅黑" panose="020B0503020204020204" pitchFamily="34" charset="-122"/>
                <a:ea typeface="微软雅黑" panose="020B0503020204020204" pitchFamily="34" charset="-122"/>
              </a:rPr>
              <a:t>年新建设的充电站充电枪无电子锁止装置，充电过程中可直接拔下充电枪。       </a:t>
            </a:r>
            <a:endParaRPr lang="en-US" altLang="zh-CN" dirty="0" smtClean="0"/>
          </a:p>
        </p:txBody>
      </p:sp>
      <p:sp>
        <p:nvSpPr>
          <p:cNvPr id="11" name="TextBox 2"/>
          <p:cNvSpPr txBox="1"/>
          <p:nvPr/>
        </p:nvSpPr>
        <p:spPr>
          <a:xfrm>
            <a:off x="851337" y="3822403"/>
            <a:ext cx="10260000" cy="1260000"/>
          </a:xfrm>
          <a:prstGeom prst="rect">
            <a:avLst/>
          </a:prstGeom>
          <a:solidFill>
            <a:schemeClr val="accent1">
              <a:lumMod val="20000"/>
              <a:lumOff val="80000"/>
            </a:schemeClr>
          </a:solidFill>
        </p:spPr>
        <p:txBody>
          <a:bodyPr wrap="square" rtlCol="0"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模拟发生绝缘故障时充电机仍能启动充电</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某充电站直流充电机测试时，模拟绝缘故障，充电机仍能正常输出，且无告警信号。</a:t>
            </a:r>
            <a:endParaRPr lang="zh-CN" altLang="en-US" dirty="0" smtClean="0">
              <a:latin typeface="微软雅黑" panose="020B0503020204020204" pitchFamily="34" charset="-122"/>
              <a:ea typeface="微软雅黑" panose="020B0503020204020204" pitchFamily="34" charset="-122"/>
            </a:endParaRPr>
          </a:p>
        </p:txBody>
      </p:sp>
      <p:sp>
        <p:nvSpPr>
          <p:cNvPr id="12" name="TextBox 2"/>
          <p:cNvSpPr txBox="1"/>
          <p:nvPr/>
        </p:nvSpPr>
        <p:spPr>
          <a:xfrm>
            <a:off x="851337" y="5255786"/>
            <a:ext cx="10260000" cy="1260000"/>
          </a:xfrm>
          <a:prstGeom prst="rect">
            <a:avLst/>
          </a:prstGeom>
          <a:solidFill>
            <a:schemeClr val="bg2">
              <a:lumMod val="90000"/>
            </a:schemeClr>
          </a:solidFill>
        </p:spPr>
        <p:txBody>
          <a:bodyPr wrap="square" rtlCol="0" anchor="ctr">
            <a:noAutofit/>
          </a:bodyPr>
          <a:lstStyle/>
          <a:p>
            <a:pPr marL="285750"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输出电压电流误差过大</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某充电桩输出电压电流误差过大。恒流模式下需求</a:t>
            </a:r>
            <a:r>
              <a:rPr lang="en-US" altLang="zh-CN" dirty="0" smtClean="0">
                <a:latin typeface="微软雅黑" panose="020B0503020204020204" pitchFamily="34" charset="-122"/>
                <a:ea typeface="微软雅黑" panose="020B0503020204020204" pitchFamily="34" charset="-122"/>
              </a:rPr>
              <a:t>25A</a:t>
            </a:r>
            <a:r>
              <a:rPr lang="zh-CN" altLang="en-US" dirty="0" smtClean="0">
                <a:latin typeface="微软雅黑" panose="020B0503020204020204" pitchFamily="34" charset="-122"/>
                <a:ea typeface="微软雅黑" panose="020B0503020204020204" pitchFamily="34" charset="-122"/>
              </a:rPr>
              <a:t>，实际输出</a:t>
            </a:r>
            <a:r>
              <a:rPr lang="en-US" altLang="zh-CN" dirty="0" smtClean="0">
                <a:latin typeface="微软雅黑" panose="020B0503020204020204" pitchFamily="34" charset="-122"/>
                <a:ea typeface="微软雅黑" panose="020B0503020204020204" pitchFamily="34" charset="-122"/>
              </a:rPr>
              <a:t>16.8A</a:t>
            </a:r>
            <a:r>
              <a:rPr lang="zh-CN" altLang="en-US" dirty="0" smtClean="0">
                <a:latin typeface="微软雅黑" panose="020B0503020204020204" pitchFamily="34" charset="-122"/>
                <a:ea typeface="微软雅黑" panose="020B0503020204020204" pitchFamily="34" charset="-122"/>
              </a:rPr>
              <a:t>；恒压模式下需求</a:t>
            </a:r>
            <a:r>
              <a:rPr lang="en-US" altLang="zh-CN" dirty="0" smtClean="0">
                <a:latin typeface="微软雅黑" panose="020B0503020204020204" pitchFamily="34" charset="-122"/>
                <a:ea typeface="微软雅黑" panose="020B0503020204020204" pitchFamily="34" charset="-122"/>
              </a:rPr>
              <a:t>450V</a:t>
            </a:r>
            <a:r>
              <a:rPr lang="zh-CN" altLang="en-US" dirty="0" smtClean="0">
                <a:latin typeface="微软雅黑" panose="020B0503020204020204" pitchFamily="34" charset="-122"/>
                <a:ea typeface="微软雅黑" panose="020B0503020204020204" pitchFamily="34" charset="-122"/>
              </a:rPr>
              <a:t>，实际输出电压</a:t>
            </a:r>
            <a:r>
              <a:rPr lang="en-US" altLang="zh-CN" dirty="0" smtClean="0">
                <a:latin typeface="微软雅黑" panose="020B0503020204020204" pitchFamily="34" charset="-122"/>
                <a:ea typeface="微软雅黑" panose="020B0503020204020204" pitchFamily="34" charset="-122"/>
              </a:rPr>
              <a:t>337.8V</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p:txBody>
      </p:sp>
      <p:sp>
        <p:nvSpPr>
          <p:cNvPr id="7" name="矩形 61"/>
          <p:cNvSpPr txBox="1"/>
          <p:nvPr/>
        </p:nvSpPr>
        <p:spPr>
          <a:xfrm>
            <a:off x="360045" y="107950"/>
            <a:ext cx="5346065" cy="541655"/>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电动汽车充电设备现场检验技术规范</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32010" y="1028482"/>
            <a:ext cx="8772244" cy="1338828"/>
          </a:xfrm>
          <a:prstGeom prst="rect">
            <a:avLst/>
          </a:prstGeom>
        </p:spPr>
        <p:txBody>
          <a:bodyPr wrap="square">
            <a:spAutoFit/>
          </a:bodyPr>
          <a:lstStyle/>
          <a:p>
            <a:pPr>
              <a:lnSpc>
                <a:spcPct val="150000"/>
              </a:lnSpc>
            </a:pPr>
            <a:r>
              <a:rPr lang="zh-CN" altLang="en-US" b="1" dirty="0" smtClean="0">
                <a:latin typeface="微软雅黑" panose="020B0503020204020204" pitchFamily="34" charset="-122"/>
                <a:ea typeface="微软雅黑" panose="020B0503020204020204" pitchFamily="34" charset="-122"/>
              </a:rPr>
              <a:t> 产品名称：</a:t>
            </a:r>
            <a:endParaRPr lang="zh-CN" altLang="en-US" b="1"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        </a:t>
            </a:r>
            <a:endParaRPr lang="zh-CN" altLang="en-US" dirty="0" smtClean="0">
              <a:latin typeface="微软雅黑" panose="020B0503020204020204" pitchFamily="34" charset="-122"/>
              <a:ea typeface="微软雅黑" panose="020B0503020204020204" pitchFamily="34" charset="-122"/>
            </a:endParaRPr>
          </a:p>
          <a:p>
            <a:pPr>
              <a:lnSpc>
                <a:spcPct val="150000"/>
              </a:lnSpc>
            </a:pPr>
            <a:endParaRPr lang="zh-CN" altLang="en-US" dirty="0"/>
          </a:p>
        </p:txBody>
      </p:sp>
      <p:pic>
        <p:nvPicPr>
          <p:cNvPr id="3" name="图片 2" descr="1732178568"/>
          <p:cNvPicPr>
            <a:picLocks noChangeAspect="1"/>
          </p:cNvPicPr>
          <p:nvPr/>
        </p:nvPicPr>
        <p:blipFill>
          <a:blip r:embed="rId1"/>
          <a:stretch>
            <a:fillRect/>
          </a:stretch>
        </p:blipFill>
        <p:spPr>
          <a:xfrm>
            <a:off x="5367655" y="2657475"/>
            <a:ext cx="4852670" cy="3666490"/>
          </a:xfrm>
          <a:prstGeom prst="rect">
            <a:avLst/>
          </a:prstGeom>
        </p:spPr>
      </p:pic>
      <p:pic>
        <p:nvPicPr>
          <p:cNvPr id="4" name="图片 3" descr="1969484512"/>
          <p:cNvPicPr>
            <a:picLocks noChangeAspect="1"/>
          </p:cNvPicPr>
          <p:nvPr/>
        </p:nvPicPr>
        <p:blipFill>
          <a:blip r:embed="rId2"/>
          <a:stretch>
            <a:fillRect/>
          </a:stretch>
        </p:blipFill>
        <p:spPr>
          <a:xfrm>
            <a:off x="1716244" y="2657474"/>
            <a:ext cx="2835275" cy="3588385"/>
          </a:xfrm>
          <a:prstGeom prst="rect">
            <a:avLst/>
          </a:prstGeom>
        </p:spPr>
      </p:pic>
      <p:graphicFrame>
        <p:nvGraphicFramePr>
          <p:cNvPr id="5" name="表格 4"/>
          <p:cNvGraphicFramePr/>
          <p:nvPr/>
        </p:nvGraphicFramePr>
        <p:xfrm>
          <a:off x="2741821" y="1463040"/>
          <a:ext cx="7219315" cy="748665"/>
        </p:xfrm>
        <a:graphic>
          <a:graphicData uri="http://schemas.openxmlformats.org/drawingml/2006/table">
            <a:tbl>
              <a:tblPr firstRow="1" bandRow="1">
                <a:tableStyleId>{2D5ABB26-0587-4C30-8999-92F81FD0307C}</a:tableStyleId>
              </a:tblPr>
              <a:tblGrid>
                <a:gridCol w="3830320"/>
                <a:gridCol w="3388995"/>
              </a:tblGrid>
              <a:tr h="367665">
                <a:tc rowSpan="2">
                  <a:txBody>
                    <a:bodyPr/>
                    <a:lstStyle/>
                    <a:p>
                      <a:pPr>
                        <a:buNone/>
                      </a:pPr>
                      <a:r>
                        <a:rPr lang="zh-CN" altLang="en-US" b="1" dirty="0">
                          <a:solidFill>
                            <a:srgbClr val="0000FF"/>
                          </a:solidFill>
                          <a:latin typeface="微软雅黑" panose="020B0503020204020204" pitchFamily="34" charset="-122"/>
                          <a:ea typeface="微软雅黑" panose="020B0503020204020204" pitchFamily="34" charset="-122"/>
                        </a:rPr>
                        <a:t>电动汽车充电设备现场检测装置</a:t>
                      </a:r>
                      <a:endParaRPr lang="zh-CN" altLang="en-US" b="1" dirty="0">
                        <a:solidFill>
                          <a:srgbClr val="0000FF"/>
                        </a:solidFill>
                        <a:latin typeface="微软雅黑" panose="020B0503020204020204" pitchFamily="34" charset="-122"/>
                        <a:ea typeface="微软雅黑" panose="020B0503020204020204" pitchFamily="34" charset="-122"/>
                      </a:endParaRPr>
                    </a:p>
                  </a:txBody>
                  <a:tcPr anchor="ctr"/>
                </a:tc>
                <a:tc>
                  <a:txBody>
                    <a:bodyPr/>
                    <a:lstStyle/>
                    <a:p>
                      <a:pPr>
                        <a:buNone/>
                      </a:pPr>
                      <a:r>
                        <a:rPr lang="zh-CN" altLang="en-US" b="1">
                          <a:solidFill>
                            <a:srgbClr val="0000FF"/>
                          </a:solidFill>
                          <a:latin typeface="微软雅黑" panose="020B0503020204020204" pitchFamily="34" charset="-122"/>
                          <a:ea typeface="微软雅黑" panose="020B0503020204020204" pitchFamily="34" charset="-122"/>
                        </a:rPr>
                        <a:t>交流充电桩现场检检验装置</a:t>
                      </a:r>
                      <a:endParaRPr lang="zh-CN" altLang="en-US" b="1">
                        <a:solidFill>
                          <a:srgbClr val="0000FF"/>
                        </a:solidFill>
                        <a:latin typeface="微软雅黑" panose="020B0503020204020204" pitchFamily="34" charset="-122"/>
                        <a:ea typeface="微软雅黑" panose="020B0503020204020204" pitchFamily="34" charset="-122"/>
                      </a:endParaRPr>
                    </a:p>
                  </a:txBody>
                  <a:tcPr anchor="ctr"/>
                </a:tc>
              </a:tr>
              <a:tr h="381000">
                <a:tc vMerge="1">
                  <a:tcPr/>
                </a:tc>
                <a:tc>
                  <a:txBody>
                    <a:bodyPr/>
                    <a:lstStyle/>
                    <a:p>
                      <a:pPr>
                        <a:buNone/>
                      </a:pPr>
                      <a:r>
                        <a:rPr lang="zh-CN" altLang="en-US" b="1" dirty="0">
                          <a:solidFill>
                            <a:srgbClr val="0000FF"/>
                          </a:solidFill>
                          <a:latin typeface="微软雅黑" panose="020B0503020204020204" pitchFamily="34" charset="-122"/>
                          <a:ea typeface="微软雅黑" panose="020B0503020204020204" pitchFamily="34" charset="-122"/>
                        </a:rPr>
                        <a:t>直流充电机现场检检验装置</a:t>
                      </a:r>
                      <a:endParaRPr lang="zh-CN" altLang="en-US" b="1" dirty="0">
                        <a:solidFill>
                          <a:srgbClr val="0000FF"/>
                        </a:solidFill>
                        <a:latin typeface="微软雅黑" panose="020B0503020204020204" pitchFamily="34" charset="-122"/>
                        <a:ea typeface="微软雅黑" panose="020B0503020204020204" pitchFamily="34" charset="-122"/>
                      </a:endParaRPr>
                    </a:p>
                  </a:txBody>
                  <a:tcPr anchor="ctr"/>
                </a:tc>
              </a:tr>
            </a:tbl>
          </a:graphicData>
        </a:graphic>
      </p:graphicFrame>
      <p:sp>
        <p:nvSpPr>
          <p:cNvPr id="6" name="左大括号 5"/>
          <p:cNvSpPr/>
          <p:nvPr/>
        </p:nvSpPr>
        <p:spPr>
          <a:xfrm>
            <a:off x="6338461" y="1558290"/>
            <a:ext cx="205105" cy="5759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61"/>
          <p:cNvSpPr txBox="1"/>
          <p:nvPr/>
        </p:nvSpPr>
        <p:spPr>
          <a:xfrm>
            <a:off x="360003" y="108001"/>
            <a:ext cx="4859338" cy="541338"/>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交直流充电设备现场检测装置</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4" name="对象 4"/>
          <p:cNvGraphicFramePr/>
          <p:nvPr/>
        </p:nvGraphicFramePr>
        <p:xfrm>
          <a:off x="2420620" y="2611267"/>
          <a:ext cx="7219950" cy="3930650"/>
        </p:xfrm>
        <a:graphic>
          <a:graphicData uri="http://schemas.openxmlformats.org/presentationml/2006/ole">
            <mc:AlternateContent xmlns:mc="http://schemas.openxmlformats.org/markup-compatibility/2006">
              <mc:Choice xmlns:v="urn:schemas-microsoft-com:vml" Requires="v">
                <p:oleObj spid="_x0000_s4107" name="" r:id="rId1" imgW="10337800" imgH="6337300" progId="Visio.Drawing.11">
                  <p:embed/>
                </p:oleObj>
              </mc:Choice>
              <mc:Fallback>
                <p:oleObj name="" r:id="rId1" imgW="10337800" imgH="6337300" progId="Visio.Drawing.11">
                  <p:embed/>
                  <p:pic>
                    <p:nvPicPr>
                      <p:cNvPr id="0" name="图片 3075"/>
                      <p:cNvPicPr/>
                      <p:nvPr/>
                    </p:nvPicPr>
                    <p:blipFill>
                      <a:blip r:embed="rId2"/>
                      <a:stretch>
                        <a:fillRect/>
                      </a:stretch>
                    </p:blipFill>
                    <p:spPr>
                      <a:xfrm>
                        <a:off x="2420620" y="2611267"/>
                        <a:ext cx="7219950" cy="3930650"/>
                      </a:xfrm>
                      <a:prstGeom prst="rect">
                        <a:avLst/>
                      </a:prstGeom>
                      <a:noFill/>
                      <a:ln w="38100">
                        <a:noFill/>
                        <a:miter/>
                      </a:ln>
                    </p:spPr>
                  </p:pic>
                </p:oleObj>
              </mc:Fallback>
            </mc:AlternateContent>
          </a:graphicData>
        </a:graphic>
      </p:graphicFrame>
      <p:sp>
        <p:nvSpPr>
          <p:cNvPr id="2" name="文本框 8"/>
          <p:cNvSpPr txBox="1"/>
          <p:nvPr/>
        </p:nvSpPr>
        <p:spPr>
          <a:xfrm>
            <a:off x="7856438" y="2673696"/>
            <a:ext cx="1704313" cy="1569660"/>
          </a:xfrm>
          <a:prstGeom prst="rect">
            <a:avLst/>
          </a:prstGeom>
          <a:noFill/>
          <a:ln w="9525">
            <a:noFill/>
          </a:ln>
        </p:spPr>
        <p:txBody>
          <a:bodyPr wrap="none" anchor="t">
            <a:spAutoFit/>
          </a:bodyPr>
          <a:lstStyle/>
          <a:p>
            <a:pPr marL="285750" indent="-285750">
              <a:lnSpc>
                <a:spcPct val="150000"/>
              </a:lnSpc>
              <a:buFont typeface="Wingdings" panose="05000000000000000000" charset="0"/>
              <a:buChar char="u"/>
            </a:pPr>
            <a:r>
              <a:rPr lang="zh-CN" altLang="en-US" sz="1600" dirty="0">
                <a:solidFill>
                  <a:srgbClr val="0000FF"/>
                </a:solidFill>
                <a:latin typeface="微软雅黑" panose="020B0503020204020204" pitchFamily="34" charset="-122"/>
                <a:ea typeface="微软雅黑" panose="020B0503020204020204" pitchFamily="34" charset="-122"/>
              </a:rPr>
              <a:t>安全性检测</a:t>
            </a:r>
            <a:endParaRPr lang="zh-CN" altLang="en-US" sz="1600" dirty="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u"/>
            </a:pPr>
            <a:r>
              <a:rPr lang="zh-CN" altLang="en-US" sz="1600" dirty="0">
                <a:solidFill>
                  <a:srgbClr val="0000FF"/>
                </a:solidFill>
                <a:latin typeface="微软雅黑" panose="020B0503020204020204" pitchFamily="34" charset="-122"/>
                <a:ea typeface="微软雅黑" panose="020B0503020204020204" pitchFamily="34" charset="-122"/>
              </a:rPr>
              <a:t>互操作性检测</a:t>
            </a:r>
            <a:endParaRPr lang="zh-CN" altLang="en-US" sz="1600" dirty="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u"/>
            </a:pPr>
            <a:r>
              <a:rPr lang="zh-CN" altLang="en-US" sz="1600" dirty="0">
                <a:solidFill>
                  <a:srgbClr val="0000FF"/>
                </a:solidFill>
                <a:latin typeface="微软雅黑" panose="020B0503020204020204" pitchFamily="34" charset="-122"/>
                <a:ea typeface="微软雅黑" panose="020B0503020204020204" pitchFamily="34" charset="-122"/>
              </a:rPr>
              <a:t>电性能检测</a:t>
            </a:r>
            <a:endParaRPr lang="zh-CN" altLang="en-US" sz="1600" dirty="0">
              <a:solidFill>
                <a:srgbClr val="0000FF"/>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u"/>
            </a:pPr>
            <a:r>
              <a:rPr lang="zh-CN" altLang="en-US" sz="1600" dirty="0">
                <a:solidFill>
                  <a:srgbClr val="0000FF"/>
                </a:solidFill>
                <a:latin typeface="微软雅黑" panose="020B0503020204020204" pitchFamily="34" charset="-122"/>
                <a:ea typeface="微软雅黑" panose="020B0503020204020204" pitchFamily="34" charset="-122"/>
              </a:rPr>
              <a:t>计量精度检测</a:t>
            </a:r>
            <a:endParaRPr lang="zh-CN" altLang="en-US" sz="1600" dirty="0">
              <a:solidFill>
                <a:srgbClr val="0000FF"/>
              </a:solidFill>
              <a:latin typeface="微软雅黑" panose="020B0503020204020204" pitchFamily="34" charset="-122"/>
              <a:ea typeface="微软雅黑" panose="020B0503020204020204" pitchFamily="34" charset="-122"/>
            </a:endParaRPr>
          </a:p>
        </p:txBody>
      </p:sp>
      <p:sp>
        <p:nvSpPr>
          <p:cNvPr id="6151" name="AutoShape 18"/>
          <p:cNvSpPr/>
          <p:nvPr/>
        </p:nvSpPr>
        <p:spPr>
          <a:xfrm>
            <a:off x="677917" y="1041570"/>
            <a:ext cx="10578662" cy="1305560"/>
          </a:xfrm>
          <a:prstGeom prst="roundRect">
            <a:avLst>
              <a:gd name="adj" fmla="val 4593"/>
            </a:avLst>
          </a:prstGeom>
          <a:solidFill>
            <a:srgbClr val="FFFFFF"/>
          </a:solidFill>
          <a:ln w="25400" cap="flat" cmpd="sng">
            <a:solidFill>
              <a:srgbClr val="4F81BD"/>
            </a:solidFill>
            <a:prstDash val="solid"/>
            <a:round/>
            <a:headEnd type="none" w="med" len="med"/>
            <a:tailEnd type="none" w="med" len="med"/>
          </a:ln>
        </p:spPr>
        <p:txBody>
          <a:bodyPr anchor="ctr"/>
          <a:lstStyle/>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a:p>
            <a:pPr marL="285750" lvl="1" indent="-285750">
              <a:lnSpc>
                <a:spcPct val="150000"/>
              </a:lnSpc>
              <a:buFont typeface="Wingdings" panose="05000000000000000000" pitchFamily="2" charset="2"/>
              <a:buChar char="u"/>
            </a:pPr>
            <a:r>
              <a:rPr lang="zh-CN" altLang="en-US" b="1" dirty="0">
                <a:latin typeface="黑体" panose="02010609060101010101" pitchFamily="49" charset="-122"/>
                <a:ea typeface="黑体" panose="02010609060101010101" pitchFamily="49" charset="-122"/>
              </a:rPr>
              <a:t>多功能、自动化</a:t>
            </a:r>
            <a:r>
              <a:rPr lang="zh-CN" altLang="en-US" b="1" dirty="0" smtClean="0">
                <a:latin typeface="黑体" panose="02010609060101010101" pitchFamily="49" charset="-122"/>
                <a:ea typeface="黑体" panose="02010609060101010101" pitchFamily="49" charset="-122"/>
              </a:rPr>
              <a:t>测试</a:t>
            </a:r>
            <a:endParaRPr lang="en-US" altLang="zh-CN" b="1" dirty="0" smtClean="0">
              <a:latin typeface="黑体" panose="02010609060101010101" pitchFamily="49" charset="-122"/>
              <a:ea typeface="黑体" panose="02010609060101010101" pitchFamily="49" charset="-122"/>
            </a:endParaRPr>
          </a:p>
          <a:p>
            <a:pPr marL="0" lvl="1" indent="457200">
              <a:lnSpc>
                <a:spcPct val="150000"/>
              </a:lnSpc>
            </a:pPr>
            <a:r>
              <a:rPr lang="zh-CN" altLang="en-US"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功能全面，单台设备可进行</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输出性能测试、互操作性测试、通讯一致性测试，计量准确度</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测试。并通过自动化测试软件实现了</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一键式自动测试</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，缩短现场工作时间</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50%</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以上。</a:t>
            </a:r>
            <a:r>
              <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a:p>
            <a:pPr marL="0" lvl="1" indent="0" algn="l" eaLnBrk="0" hangingPunct="0"/>
            <a:endParaRPr lang="zh-CN" altLang="en-US" dirty="0">
              <a:solidFill>
                <a:schemeClr val="accent1"/>
              </a:solidFill>
              <a:latin typeface="Times New Roman" panose="02020603050405020304" pitchFamily="18" charset="0"/>
              <a:ea typeface="黑体" panose="02010609060101010101" pitchFamily="49" charset="-122"/>
              <a:sym typeface="Arial" panose="020B0604020202020204" pitchFamily="34" charset="0"/>
            </a:endParaRPr>
          </a:p>
        </p:txBody>
      </p:sp>
      <p:sp>
        <p:nvSpPr>
          <p:cNvPr id="8" name="矩形 61"/>
          <p:cNvSpPr txBox="1"/>
          <p:nvPr/>
        </p:nvSpPr>
        <p:spPr>
          <a:xfrm>
            <a:off x="360003" y="108001"/>
            <a:ext cx="4859338" cy="541338"/>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交直流充电设备现场检测装置</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AutoShape 18"/>
          <p:cNvSpPr/>
          <p:nvPr/>
        </p:nvSpPr>
        <p:spPr>
          <a:xfrm>
            <a:off x="567559" y="1101882"/>
            <a:ext cx="10893971" cy="1201737"/>
          </a:xfrm>
          <a:prstGeom prst="roundRect">
            <a:avLst>
              <a:gd name="adj" fmla="val 4593"/>
            </a:avLst>
          </a:prstGeom>
          <a:solidFill>
            <a:srgbClr val="FFFFFF"/>
          </a:solidFill>
          <a:ln w="25400" cap="flat" cmpd="sng">
            <a:solidFill>
              <a:srgbClr val="4F81BD"/>
            </a:solidFill>
            <a:prstDash val="solid"/>
            <a:round/>
            <a:headEnd type="none" w="med" len="med"/>
            <a:tailEnd type="none" w="med" len="med"/>
          </a:ln>
        </p:spPr>
        <p:txBody>
          <a:bodyPr anchor="ctr"/>
          <a:lstStyle/>
          <a:p>
            <a:pPr marL="285750" lvl="1" indent="-285750">
              <a:lnSpc>
                <a:spcPct val="150000"/>
              </a:lnSpc>
              <a:buFont typeface="Wingdings" panose="05000000000000000000" pitchFamily="2" charset="2"/>
              <a:buChar char="u"/>
            </a:pPr>
            <a:r>
              <a:rPr lang="zh-CN" altLang="en-US" b="1" dirty="0">
                <a:latin typeface="微软雅黑" panose="020B0503020204020204" pitchFamily="34" charset="-122"/>
                <a:ea typeface="微软雅黑" panose="020B0503020204020204" pitchFamily="34" charset="-122"/>
              </a:rPr>
              <a:t>成本低、环境适应性</a:t>
            </a:r>
            <a:r>
              <a:rPr lang="zh-CN" altLang="en-US" b="1" dirty="0" smtClean="0">
                <a:latin typeface="微软雅黑" panose="020B0503020204020204" pitchFamily="34" charset="-122"/>
                <a:ea typeface="微软雅黑" panose="020B0503020204020204" pitchFamily="34" charset="-122"/>
              </a:rPr>
              <a:t>强</a:t>
            </a:r>
            <a:endParaRPr lang="en-US" altLang="zh-CN" b="1" dirty="0" smtClean="0">
              <a:latin typeface="微软雅黑" panose="020B0503020204020204" pitchFamily="34" charset="-122"/>
              <a:ea typeface="微软雅黑" panose="020B0503020204020204" pitchFamily="34" charset="-122"/>
              <a:sym typeface="Arial" panose="020B0604020202020204" pitchFamily="34" charset="0"/>
            </a:endParaRPr>
          </a:p>
          <a:p>
            <a:pPr marL="0" lvl="1" indent="457200" algn="l" eaLnBrk="0" hangingPunct="0">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rPr>
              <a:t>设备</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集成度高</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，单台设备等效于功率分析仪、示波器、录波仪、温湿度计等设备，有效的</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降低了充电设备检测成本</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，增强了现场工具的</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环境适应性</a:t>
            </a:r>
            <a:endPar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7176" name="图片 2" descr="1044616982"/>
          <p:cNvPicPr>
            <a:picLocks noChangeAspect="1"/>
          </p:cNvPicPr>
          <p:nvPr/>
        </p:nvPicPr>
        <p:blipFill>
          <a:blip r:embed="rId1"/>
          <a:stretch>
            <a:fillRect/>
          </a:stretch>
        </p:blipFill>
        <p:spPr>
          <a:xfrm>
            <a:off x="2422525" y="3138488"/>
            <a:ext cx="3525838" cy="2282825"/>
          </a:xfrm>
          <a:prstGeom prst="rect">
            <a:avLst/>
          </a:prstGeom>
          <a:noFill/>
          <a:ln w="9525">
            <a:noFill/>
          </a:ln>
        </p:spPr>
      </p:pic>
      <p:pic>
        <p:nvPicPr>
          <p:cNvPr id="7177" name="图片 3"/>
          <p:cNvPicPr>
            <a:picLocks noChangeAspect="1"/>
          </p:cNvPicPr>
          <p:nvPr/>
        </p:nvPicPr>
        <p:blipFill>
          <a:blip r:embed="rId2"/>
          <a:stretch>
            <a:fillRect/>
          </a:stretch>
        </p:blipFill>
        <p:spPr>
          <a:xfrm>
            <a:off x="7259638" y="2554288"/>
            <a:ext cx="1800225" cy="879475"/>
          </a:xfrm>
          <a:prstGeom prst="rect">
            <a:avLst/>
          </a:prstGeom>
          <a:noFill/>
          <a:ln w="9525">
            <a:noFill/>
          </a:ln>
        </p:spPr>
      </p:pic>
      <p:pic>
        <p:nvPicPr>
          <p:cNvPr id="7178" name="图片 4"/>
          <p:cNvPicPr>
            <a:picLocks noChangeAspect="1"/>
          </p:cNvPicPr>
          <p:nvPr/>
        </p:nvPicPr>
        <p:blipFill>
          <a:blip r:embed="rId3"/>
          <a:stretch>
            <a:fillRect/>
          </a:stretch>
        </p:blipFill>
        <p:spPr>
          <a:xfrm>
            <a:off x="7178675" y="3470275"/>
            <a:ext cx="1968500" cy="944563"/>
          </a:xfrm>
          <a:prstGeom prst="rect">
            <a:avLst/>
          </a:prstGeom>
          <a:noFill/>
          <a:ln w="9525">
            <a:noFill/>
          </a:ln>
        </p:spPr>
      </p:pic>
      <p:pic>
        <p:nvPicPr>
          <p:cNvPr id="7179" name="图片 5"/>
          <p:cNvPicPr>
            <a:picLocks noChangeAspect="1"/>
          </p:cNvPicPr>
          <p:nvPr/>
        </p:nvPicPr>
        <p:blipFill>
          <a:blip r:embed="rId4"/>
          <a:stretch>
            <a:fillRect/>
          </a:stretch>
        </p:blipFill>
        <p:spPr>
          <a:xfrm>
            <a:off x="7259638" y="5286375"/>
            <a:ext cx="674687" cy="860425"/>
          </a:xfrm>
          <a:prstGeom prst="rect">
            <a:avLst/>
          </a:prstGeom>
          <a:noFill/>
          <a:ln w="9525">
            <a:noFill/>
          </a:ln>
        </p:spPr>
      </p:pic>
      <p:pic>
        <p:nvPicPr>
          <p:cNvPr id="7180" name="图片 6"/>
          <p:cNvPicPr>
            <a:picLocks noChangeAspect="1"/>
          </p:cNvPicPr>
          <p:nvPr/>
        </p:nvPicPr>
        <p:blipFill>
          <a:blip r:embed="rId5"/>
          <a:stretch>
            <a:fillRect/>
          </a:stretch>
        </p:blipFill>
        <p:spPr>
          <a:xfrm>
            <a:off x="7259638" y="4476750"/>
            <a:ext cx="1820862" cy="585788"/>
          </a:xfrm>
          <a:prstGeom prst="rect">
            <a:avLst/>
          </a:prstGeom>
          <a:noFill/>
          <a:ln w="9525">
            <a:noFill/>
          </a:ln>
        </p:spPr>
      </p:pic>
      <p:pic>
        <p:nvPicPr>
          <p:cNvPr id="7181" name="图片 7"/>
          <p:cNvPicPr>
            <a:picLocks noChangeAspect="1"/>
          </p:cNvPicPr>
          <p:nvPr/>
        </p:nvPicPr>
        <p:blipFill>
          <a:blip r:embed="rId6"/>
          <a:stretch>
            <a:fillRect/>
          </a:stretch>
        </p:blipFill>
        <p:spPr>
          <a:xfrm>
            <a:off x="8186738" y="5429250"/>
            <a:ext cx="741362" cy="701675"/>
          </a:xfrm>
          <a:prstGeom prst="rect">
            <a:avLst/>
          </a:prstGeom>
          <a:noFill/>
          <a:ln w="9525">
            <a:noFill/>
          </a:ln>
        </p:spPr>
      </p:pic>
      <p:sp>
        <p:nvSpPr>
          <p:cNvPr id="7182" name="右箭头 8"/>
          <p:cNvSpPr/>
          <p:nvPr/>
        </p:nvSpPr>
        <p:spPr>
          <a:xfrm flipV="1">
            <a:off x="6037263" y="4159250"/>
            <a:ext cx="481012" cy="317500"/>
          </a:xfrm>
          <a:prstGeom prst="rightArrow">
            <a:avLst>
              <a:gd name="adj1" fmla="val 50000"/>
              <a:gd name="adj2" fmla="val 49861"/>
            </a:avLst>
          </a:prstGeom>
          <a:solidFill>
            <a:schemeClr val="accent1"/>
          </a:solidFill>
          <a:ln w="9525">
            <a:noFill/>
          </a:ln>
          <a:effectLst>
            <a:outerShdw dist="17961" dir="2699999" algn="ctr" rotWithShape="0">
              <a:srgbClr val="999999">
                <a:alpha val="50000"/>
              </a:srgbClr>
            </a:outerShdw>
          </a:effectLst>
        </p:spPr>
        <p:txBody>
          <a:bodyPr wrap="square" lIns="91440" tIns="45720" rIns="91440" bIns="45720" anchor="t"/>
          <a:lstStyle/>
          <a:p>
            <a:pPr algn="ctr" defTabSz="914400"/>
            <a:endParaRPr lang="zh-CN" altLang="en-US">
              <a:latin typeface="Arial" panose="020B0604020202020204" pitchFamily="34" charset="0"/>
              <a:ea typeface="宋体" panose="02010600030101010101" pitchFamily="2" charset="-122"/>
            </a:endParaRPr>
          </a:p>
        </p:txBody>
      </p:sp>
      <p:sp>
        <p:nvSpPr>
          <p:cNvPr id="7183" name="左中括号 10"/>
          <p:cNvSpPr/>
          <p:nvPr/>
        </p:nvSpPr>
        <p:spPr>
          <a:xfrm>
            <a:off x="6675438" y="2617788"/>
            <a:ext cx="503237" cy="3529012"/>
          </a:xfrm>
          <a:prstGeom prst="leftBracket">
            <a:avLst>
              <a:gd name="adj" fmla="val 8343"/>
            </a:avLst>
          </a:prstGeom>
          <a:noFill/>
          <a:ln w="9525" cap="flat" cmpd="sng">
            <a:solidFill>
              <a:srgbClr val="FF0000"/>
            </a:solidFill>
            <a:prstDash val="solid"/>
            <a:round/>
            <a:headEnd type="none" w="med" len="med"/>
            <a:tailEnd type="none" w="med" len="med"/>
          </a:ln>
          <a:effectLst>
            <a:outerShdw dist="17961" dir="2699999" algn="ctr" rotWithShape="0">
              <a:srgbClr val="999999">
                <a:alpha val="50000"/>
              </a:srgbClr>
            </a:outerShdw>
          </a:effectLst>
        </p:spPr>
        <p:txBody>
          <a:bodyPr wrap="square" lIns="91440" tIns="45720" rIns="91440" bIns="45720" anchor="t"/>
          <a:lstStyle/>
          <a:p>
            <a:pPr algn="ctr" defTabSz="914400"/>
            <a:endParaRPr lang="zh-CN" altLang="en-US">
              <a:latin typeface="Arial" panose="020B0604020202020204" pitchFamily="34" charset="0"/>
              <a:ea typeface="宋体" panose="02010600030101010101" pitchFamily="2" charset="-122"/>
            </a:endParaRPr>
          </a:p>
        </p:txBody>
      </p:sp>
      <p:sp>
        <p:nvSpPr>
          <p:cNvPr id="18" name="文本框 17"/>
          <p:cNvSpPr txBox="1"/>
          <p:nvPr/>
        </p:nvSpPr>
        <p:spPr>
          <a:xfrm>
            <a:off x="1893888" y="5449016"/>
            <a:ext cx="4628190" cy="1200329"/>
          </a:xfrm>
          <a:prstGeom prst="rect">
            <a:avLst/>
          </a:prstGeom>
          <a:noFill/>
        </p:spPr>
        <p:txBody>
          <a:bodyPr wrap="none" rtlCol="0">
            <a:spAutoFit/>
          </a:bodyPr>
          <a:lstStyle/>
          <a:p>
            <a:pPr marL="742950" lvl="1" indent="-285750" algn="l" fontAlgn="base">
              <a:lnSpc>
                <a:spcPct val="150000"/>
              </a:lnSpc>
              <a:buFont typeface="Wingdings" panose="05000000000000000000" charset="0"/>
              <a:buChar char="p"/>
            </a:pPr>
            <a:r>
              <a:rPr lang="zh-CN" altLang="en-US" sz="1600" strike="noStrike" noProof="1">
                <a:solidFill>
                  <a:srgbClr val="0000FF"/>
                </a:solidFill>
                <a:latin typeface="微软雅黑" panose="020B0503020204020204" pitchFamily="34" charset="-122"/>
                <a:ea typeface="微软雅黑" panose="020B0503020204020204" pitchFamily="34" charset="-122"/>
                <a:cs typeface="+mn-ea"/>
              </a:rPr>
              <a:t>设备集成度高</a:t>
            </a:r>
            <a:endParaRPr lang="zh-CN" altLang="en-US" sz="1600" strike="noStrike" noProof="1">
              <a:solidFill>
                <a:srgbClr val="0000FF"/>
              </a:solidFill>
              <a:latin typeface="微软雅黑" panose="020B0503020204020204" pitchFamily="34" charset="-122"/>
              <a:ea typeface="微软雅黑" panose="020B0503020204020204" pitchFamily="34" charset="-122"/>
            </a:endParaRPr>
          </a:p>
          <a:p>
            <a:pPr marL="742950" lvl="1" indent="-285750" algn="l" fontAlgn="base">
              <a:lnSpc>
                <a:spcPct val="150000"/>
              </a:lnSpc>
              <a:buFont typeface="Wingdings" panose="05000000000000000000" charset="0"/>
              <a:buChar char="p"/>
            </a:pPr>
            <a:r>
              <a:rPr lang="zh-CN" altLang="en-US" sz="1600" strike="noStrike" noProof="1">
                <a:solidFill>
                  <a:srgbClr val="0000FF"/>
                </a:solidFill>
                <a:latin typeface="微软雅黑" panose="020B0503020204020204" pitchFamily="34" charset="-122"/>
                <a:ea typeface="微软雅黑" panose="020B0503020204020204" pitchFamily="34" charset="-122"/>
                <a:cs typeface="+mn-ea"/>
              </a:rPr>
              <a:t>体积小、重量轻</a:t>
            </a:r>
            <a:endParaRPr lang="zh-CN" altLang="en-US" sz="1600" strike="noStrike" noProof="1">
              <a:solidFill>
                <a:srgbClr val="0000FF"/>
              </a:solidFill>
              <a:latin typeface="微软雅黑" panose="020B0503020204020204" pitchFamily="34" charset="-122"/>
              <a:ea typeface="微软雅黑" panose="020B0503020204020204" pitchFamily="34" charset="-122"/>
            </a:endParaRPr>
          </a:p>
          <a:p>
            <a:pPr marL="742950" lvl="1" indent="-285750" algn="l" fontAlgn="base">
              <a:lnSpc>
                <a:spcPct val="150000"/>
              </a:lnSpc>
              <a:buFont typeface="Wingdings" panose="05000000000000000000" charset="0"/>
              <a:buChar char="p"/>
            </a:pPr>
            <a:r>
              <a:rPr lang="zh-CN" altLang="en-US" sz="1600" strike="noStrike" noProof="1">
                <a:solidFill>
                  <a:srgbClr val="0000FF"/>
                </a:solidFill>
                <a:latin typeface="微软雅黑" panose="020B0503020204020204" pitchFamily="34" charset="-122"/>
                <a:ea typeface="微软雅黑" panose="020B0503020204020204" pitchFamily="34" charset="-122"/>
                <a:cs typeface="+mn-ea"/>
              </a:rPr>
              <a:t>自带储能电池，可以在无电源条件下</a:t>
            </a:r>
            <a:r>
              <a:rPr lang="zh-CN" altLang="en-US" sz="1600" strike="noStrike" noProof="1" smtClean="0">
                <a:solidFill>
                  <a:srgbClr val="0000FF"/>
                </a:solidFill>
                <a:latin typeface="微软雅黑" panose="020B0503020204020204" pitchFamily="34" charset="-122"/>
                <a:ea typeface="微软雅黑" panose="020B0503020204020204" pitchFamily="34" charset="-122"/>
                <a:cs typeface="+mn-ea"/>
              </a:rPr>
              <a:t>工作</a:t>
            </a:r>
            <a:endParaRPr lang="zh-CN" altLang="en-US" sz="1600" strike="noStrike" noProof="1">
              <a:solidFill>
                <a:srgbClr val="0000FF"/>
              </a:solidFill>
              <a:latin typeface="微软雅黑" panose="020B0503020204020204" pitchFamily="34" charset="-122"/>
              <a:ea typeface="微软雅黑" panose="020B0503020204020204" pitchFamily="34" charset="-122"/>
            </a:endParaRPr>
          </a:p>
        </p:txBody>
      </p:sp>
      <p:sp>
        <p:nvSpPr>
          <p:cNvPr id="14" name="矩形 61"/>
          <p:cNvSpPr txBox="1"/>
          <p:nvPr/>
        </p:nvSpPr>
        <p:spPr>
          <a:xfrm>
            <a:off x="360003" y="108001"/>
            <a:ext cx="4859338" cy="541338"/>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交直流充电设备现场检测装置</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3740" y="766445"/>
            <a:ext cx="8635365" cy="922020"/>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endParaRPr lang="en-US" altLang="zh-CN" dirty="0" smtClean="0"/>
          </a:p>
        </p:txBody>
      </p:sp>
      <p:sp>
        <p:nvSpPr>
          <p:cNvPr id="7" name="Rectangle 4"/>
          <p:cNvSpPr>
            <a:spLocks noChangeArrowheads="1"/>
          </p:cNvSpPr>
          <p:nvPr/>
        </p:nvSpPr>
        <p:spPr bwMode="gray">
          <a:xfrm>
            <a:off x="748635" y="2144110"/>
            <a:ext cx="6408712" cy="764704"/>
          </a:xfrm>
          <a:prstGeom prst="rect">
            <a:avLst/>
          </a:prstGeom>
          <a:noFill/>
          <a:ln w="9525">
            <a:noFill/>
            <a:miter lim="800000"/>
          </a:ln>
        </p:spPr>
        <p:txBody>
          <a:bodyPr anchor="ctr"/>
          <a:lstStyle/>
          <a:p>
            <a:pPr>
              <a:defRPr/>
            </a:pPr>
            <a:endParaRPr kumimoji="1" lang="zh-CN" altLang="en-US" sz="2000" b="1" kern="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sym typeface="+mn-ea"/>
            </a:endParaRPr>
          </a:p>
        </p:txBody>
      </p:sp>
      <p:sp>
        <p:nvSpPr>
          <p:cNvPr id="2" name="TextBox 2"/>
          <p:cNvSpPr txBox="1"/>
          <p:nvPr/>
        </p:nvSpPr>
        <p:spPr>
          <a:xfrm>
            <a:off x="748635" y="1688465"/>
            <a:ext cx="11059737" cy="2585323"/>
          </a:xfrm>
          <a:prstGeom prst="rect">
            <a:avLst/>
          </a:prstGeom>
          <a:noFill/>
        </p:spPr>
        <p:txBody>
          <a:bodyPr wrap="square" rtlCol="0">
            <a:spAutoFit/>
          </a:bodyPr>
          <a:lstStyle/>
          <a:p>
            <a:pPr marL="285750" indent="-285750">
              <a:lnSpc>
                <a:spcPct val="150000"/>
              </a:lnSpc>
              <a:buFont typeface="Wingdings" panose="05000000000000000000" charset="0"/>
              <a:buChar char="Ø"/>
            </a:pPr>
            <a:r>
              <a:rPr lang="zh-CN" altLang="en-US" b="1" dirty="0">
                <a:solidFill>
                  <a:srgbClr val="FF0000"/>
                </a:solidFill>
                <a:latin typeface="微软雅黑" panose="020B0503020204020204" pitchFamily="34" charset="-122"/>
                <a:ea typeface="微软雅黑" panose="020B0503020204020204" pitchFamily="34" charset="-122"/>
              </a:rPr>
              <a:t>加强充电设施的安全监管工作</a:t>
            </a:r>
            <a:r>
              <a:rPr lang="zh-CN" altLang="en-US" b="1" dirty="0">
                <a:latin typeface="微软雅黑" panose="020B0503020204020204" pitchFamily="34" charset="-122"/>
                <a:ea typeface="微软雅黑" panose="020B0503020204020204" pitchFamily="34" charset="-122"/>
              </a:rPr>
              <a:t>，对旧国标的设备强制进行新国标改造，对不安全的劣质产品禁止使用。</a:t>
            </a:r>
            <a:endParaRPr lang="zh-CN" altLang="en-US"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endParaRPr lang="zh-CN" altLang="en-US"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b="1" dirty="0">
                <a:solidFill>
                  <a:srgbClr val="FF0000"/>
                </a:solidFill>
                <a:latin typeface="微软雅黑" panose="020B0503020204020204" pitchFamily="34" charset="-122"/>
                <a:ea typeface="微软雅黑" panose="020B0503020204020204" pitchFamily="34" charset="-122"/>
              </a:rPr>
              <a:t>规范充电设施的验收工作</a:t>
            </a:r>
            <a:r>
              <a:rPr lang="zh-CN" altLang="en-US" b="1" dirty="0">
                <a:latin typeface="微软雅黑" panose="020B0503020204020204" pitchFamily="34" charset="-122"/>
                <a:ea typeface="微软雅黑" panose="020B0503020204020204" pitchFamily="34" charset="-122"/>
              </a:rPr>
              <a:t>，统一验收标准和流程；</a:t>
            </a:r>
            <a:r>
              <a:rPr lang="zh-CN" altLang="en-US" b="1" dirty="0">
                <a:solidFill>
                  <a:srgbClr val="FF0000"/>
                </a:solidFill>
                <a:latin typeface="微软雅黑" panose="020B0503020204020204" pitchFamily="34" charset="-122"/>
                <a:ea typeface="微软雅黑" panose="020B0503020204020204" pitchFamily="34" charset="-122"/>
              </a:rPr>
              <a:t>加强充电设施的周期检测；</a:t>
            </a:r>
            <a:r>
              <a:rPr lang="zh-CN" altLang="en-US" b="1" dirty="0">
                <a:solidFill>
                  <a:srgbClr val="FF0000"/>
                </a:solidFill>
                <a:latin typeface="微软雅黑" panose="020B0503020204020204" pitchFamily="34" charset="-122"/>
                <a:ea typeface="微软雅黑" panose="020B0503020204020204" pitchFamily="34" charset="-122"/>
                <a:sym typeface="+mn-ea"/>
              </a:rPr>
              <a:t>建立科学的充电设施运维体系；</a:t>
            </a:r>
            <a:r>
              <a:rPr lang="zh-CN" altLang="en-US" b="1" dirty="0">
                <a:latin typeface="微软雅黑" panose="020B0503020204020204" pitchFamily="34" charset="-122"/>
                <a:ea typeface="微软雅黑" panose="020B0503020204020204" pitchFamily="34" charset="-122"/>
              </a:rPr>
              <a:t>保证设备安全可靠运行。</a:t>
            </a:r>
            <a:endParaRPr lang="zh-CN" altLang="en-US"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endParaRPr lang="zh-CN" altLang="en-US"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b="1" dirty="0">
                <a:latin typeface="微软雅黑" panose="020B0503020204020204" pitchFamily="34" charset="-122"/>
                <a:ea typeface="微软雅黑" panose="020B0503020204020204" pitchFamily="34" charset="-122"/>
              </a:rPr>
              <a:t>加强充电设施实验室间的能力比对工作，</a:t>
            </a:r>
            <a:r>
              <a:rPr lang="zh-CN" altLang="en-US" b="1" dirty="0">
                <a:solidFill>
                  <a:srgbClr val="FF0000"/>
                </a:solidFill>
                <a:latin typeface="微软雅黑" panose="020B0503020204020204" pitchFamily="34" charset="-122"/>
                <a:ea typeface="微软雅黑" panose="020B0503020204020204" pitchFamily="34" charset="-122"/>
              </a:rPr>
              <a:t>统一测试水平</a:t>
            </a:r>
            <a:r>
              <a:rPr lang="zh-CN" altLang="en-US" b="1" dirty="0">
                <a:latin typeface="微软雅黑" panose="020B0503020204020204" pitchFamily="34" charset="-122"/>
                <a:ea typeface="微软雅黑" panose="020B0503020204020204" pitchFamily="34" charset="-122"/>
              </a:rPr>
              <a:t>；促进充电设施的互联互通，提升充电体验</a:t>
            </a:r>
            <a:r>
              <a:rPr lang="zh-CN" altLang="en-US" b="1" dirty="0" smtClean="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p:txBody>
      </p:sp>
      <p:sp>
        <p:nvSpPr>
          <p:cNvPr id="5" name="矩形 61"/>
          <p:cNvSpPr txBox="1"/>
          <p:nvPr/>
        </p:nvSpPr>
        <p:spPr>
          <a:xfrm>
            <a:off x="360003" y="108001"/>
            <a:ext cx="4859338" cy="541338"/>
          </a:xfrm>
          <a:prstGeom prst="rect">
            <a:avLst/>
          </a:prstGeom>
          <a:noFill/>
          <a:ln w="9525">
            <a:noFill/>
          </a:ln>
        </p:spPr>
        <p:txBody>
          <a:bodyPr wrap="square" lIns="0" rIns="0" anchor="ctr">
            <a:noAutofit/>
          </a:bodyPr>
          <a:lstStyle/>
          <a:p>
            <a:pPr lvl="0" algn="just">
              <a:buClrTx/>
              <a:buSzTx/>
            </a:pPr>
            <a:r>
              <a:rPr lang="zh-CN" altLang="en-US" sz="2400" b="1">
                <a:solidFill>
                  <a:srgbClr val="0077C8"/>
                </a:solidFill>
                <a:latin typeface="微软雅黑" panose="020B0503020204020204" pitchFamily="34" charset="-122"/>
                <a:ea typeface="微软雅黑" panose="020B0503020204020204" pitchFamily="34" charset="-122"/>
                <a:sym typeface="+mn-ea"/>
              </a:rPr>
              <a:t>建议与展望</a:t>
            </a:r>
            <a:endParaRPr lang="zh-CN" altLang="en-US" sz="2400" b="1">
              <a:solidFill>
                <a:srgbClr val="0077C8"/>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12"/>
          <p:cNvSpPr/>
          <p:nvPr/>
        </p:nvSpPr>
        <p:spPr>
          <a:xfrm>
            <a:off x="5941060" y="-184150"/>
            <a:ext cx="309880" cy="368300"/>
          </a:xfrm>
          <a:prstGeom prst="rect">
            <a:avLst/>
          </a:prstGeom>
          <a:noFill/>
          <a:ln w="9525">
            <a:noFill/>
          </a:ln>
          <a:effectLst>
            <a:prstShdw prst="shdw17" dist="17961" dir="2699999">
              <a:srgbClr val="293909">
                <a:alpha val="31998"/>
              </a:srgbClr>
            </a:prstShdw>
          </a:effectLst>
        </p:spPr>
        <p:txBody>
          <a:bodyPr wrap="none" anchor="ctr">
            <a:spAutoFit/>
          </a:bodyPr>
          <a:lstStyle/>
          <a:p>
            <a:pPr algn="ctr"/>
            <a:endParaRPr lang="zh-CN" altLang="en-US" dirty="0">
              <a:latin typeface="Arial" panose="020B0604020202020204" pitchFamily="34" charset="0"/>
              <a:ea typeface="MS PGothic" panose="020B0600070205080204" pitchFamily="50" charset="-128"/>
            </a:endParaRPr>
          </a:p>
        </p:txBody>
      </p:sp>
      <p:pic>
        <p:nvPicPr>
          <p:cNvPr id="83974" name="矩形 1"/>
          <p:cNvPicPr/>
          <p:nvPr/>
        </p:nvPicPr>
        <p:blipFill>
          <a:blip r:embed="rId1"/>
          <a:stretch>
            <a:fillRect/>
          </a:stretch>
        </p:blipFill>
        <p:spPr>
          <a:xfrm>
            <a:off x="3889375" y="2743200"/>
            <a:ext cx="4406900" cy="1566863"/>
          </a:xfrm>
          <a:prstGeom prst="rect">
            <a:avLst/>
          </a:prstGeom>
          <a:noFill/>
          <a:ln w="9525">
            <a:noFill/>
          </a:ln>
        </p:spPr>
      </p:pic>
    </p:spTree>
  </p:cSld>
  <p:clrMapOvr>
    <a:masterClrMapping/>
  </p:clrMapOvr>
  <p:transition advTm="280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85" name="Group 14"/>
          <p:cNvGrpSpPr/>
          <p:nvPr/>
        </p:nvGrpSpPr>
        <p:grpSpPr>
          <a:xfrm>
            <a:off x="252413" y="93663"/>
            <a:ext cx="3582987" cy="585787"/>
            <a:chOff x="0" y="0"/>
            <a:chExt cx="5836421" cy="953595"/>
          </a:xfrm>
        </p:grpSpPr>
        <p:grpSp>
          <p:nvGrpSpPr>
            <p:cNvPr id="3086" name="Group 15"/>
            <p:cNvGrpSpPr/>
            <p:nvPr/>
          </p:nvGrpSpPr>
          <p:grpSpPr>
            <a:xfrm>
              <a:off x="0" y="0"/>
              <a:ext cx="5836421" cy="953595"/>
              <a:chOff x="0" y="0"/>
              <a:chExt cx="15662517" cy="2559050"/>
            </a:xfrm>
          </p:grpSpPr>
          <p:sp>
            <p:nvSpPr>
              <p:cNvPr id="308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3088" name="Group 17"/>
              <p:cNvGrpSpPr/>
              <p:nvPr/>
            </p:nvGrpSpPr>
            <p:grpSpPr>
              <a:xfrm>
                <a:off x="0" y="0"/>
                <a:ext cx="2607334" cy="2559050"/>
                <a:chOff x="0" y="0"/>
                <a:chExt cx="3429000" cy="3365500"/>
              </a:xfrm>
            </p:grpSpPr>
            <p:sp>
              <p:nvSpPr>
                <p:cNvPr id="308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309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2" name="文本框 5"/>
            <p:cNvSpPr/>
            <p:nvPr/>
          </p:nvSpPr>
          <p:spPr>
            <a:xfrm>
              <a:off x="1154008" y="100712"/>
              <a:ext cx="3276878"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现场检测设备</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97" name="Group 2"/>
          <p:cNvGrpSpPr/>
          <p:nvPr/>
        </p:nvGrpSpPr>
        <p:grpSpPr>
          <a:xfrm>
            <a:off x="494030" y="900430"/>
            <a:ext cx="11354435" cy="812165"/>
            <a:chOff x="0" y="0"/>
            <a:chExt cx="5212400" cy="812343"/>
          </a:xfrm>
        </p:grpSpPr>
        <p:sp>
          <p:nvSpPr>
            <p:cNvPr id="4098" name="矩形 8"/>
            <p:cNvSpPr/>
            <p:nvPr/>
          </p:nvSpPr>
          <p:spPr>
            <a:xfrm>
              <a:off x="0" y="0"/>
              <a:ext cx="5212400" cy="812343"/>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9" name="Text Box 3"/>
            <p:cNvSpPr/>
            <p:nvPr/>
          </p:nvSpPr>
          <p:spPr>
            <a:xfrm>
              <a:off x="89185" y="174662"/>
              <a:ext cx="5040559" cy="578612"/>
            </a:xfrm>
            <a:prstGeom prst="rect">
              <a:avLst/>
            </a:prstGeom>
            <a:noFill/>
            <a:ln w="9525">
              <a:noFill/>
            </a:ln>
          </p:spPr>
          <p:txBody>
            <a:bodyPr anchor="t">
              <a:spAutoFit/>
            </a:bodyPr>
            <a:p>
              <a:pPr>
                <a:lnSpc>
                  <a:spcPts val="1900"/>
                </a:lnSpc>
              </a:pPr>
              <a:r>
                <a:rPr lang="zh-CN" altLang="en-US"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充电桩检测设备</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充电桩现场校验仪主要用于电动汽车充电桩检测时，对来自充电桩充电电缆的电压、电流参数的输出转换，方便测量到充电桩输出的电压、电流、功率、频率、电能等技术参数。 </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7512050" y="2970530"/>
            <a:ext cx="4016375" cy="2406650"/>
          </a:xfrm>
          <a:prstGeom prst="rect">
            <a:avLst/>
          </a:prstGeom>
        </p:spPr>
      </p:pic>
      <p:sp>
        <p:nvSpPr>
          <p:cNvPr id="14" name="文本框 13"/>
          <p:cNvSpPr txBox="1"/>
          <p:nvPr/>
        </p:nvSpPr>
        <p:spPr>
          <a:xfrm>
            <a:off x="4996180" y="2974975"/>
            <a:ext cx="1651635" cy="583565"/>
          </a:xfrm>
          <a:prstGeom prst="rect">
            <a:avLst/>
          </a:prstGeom>
          <a:noFill/>
        </p:spPr>
        <p:txBody>
          <a:bodyPr wrap="square" rtlCol="0">
            <a:spAutoFit/>
          </a:bodyPr>
          <a:p>
            <a:r>
              <a:rPr lang="zh-CN" altLang="en-US" sz="1600">
                <a:latin typeface="微软雅黑" panose="020B0503020204020204" pitchFamily="34" charset="-122"/>
                <a:ea typeface="微软雅黑" panose="020B0503020204020204" pitchFamily="34" charset="-122"/>
              </a:rPr>
              <a:t>绍兴国网项目验收使用案例</a:t>
            </a:r>
            <a:endParaRPr lang="zh-CN" altLang="en-US" sz="1600">
              <a:latin typeface="微软雅黑" panose="020B0503020204020204" pitchFamily="34" charset="-122"/>
              <a:ea typeface="微软雅黑" panose="020B0503020204020204" pitchFamily="34" charset="-122"/>
            </a:endParaRPr>
          </a:p>
        </p:txBody>
      </p:sp>
      <p:sp>
        <p:nvSpPr>
          <p:cNvPr id="23" name="右箭头 22"/>
          <p:cNvSpPr/>
          <p:nvPr/>
        </p:nvSpPr>
        <p:spPr>
          <a:xfrm>
            <a:off x="4712970" y="3591560"/>
            <a:ext cx="2356485" cy="447040"/>
          </a:xfrm>
          <a:prstGeom prst="rightArrow">
            <a:avLst/>
          </a:prstGeom>
          <a:solidFill>
            <a:schemeClr val="accent6">
              <a:lumMod val="60000"/>
              <a:lumOff val="40000"/>
            </a:schemeClr>
          </a:solidFill>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pic>
        <p:nvPicPr>
          <p:cNvPr id="27" name="图片 26"/>
          <p:cNvPicPr>
            <a:picLocks noChangeAspect="1"/>
          </p:cNvPicPr>
          <p:nvPr/>
        </p:nvPicPr>
        <p:blipFill>
          <a:blip r:embed="rId2"/>
          <a:stretch>
            <a:fillRect/>
          </a:stretch>
        </p:blipFill>
        <p:spPr>
          <a:xfrm>
            <a:off x="1288415" y="1858010"/>
            <a:ext cx="2914015" cy="2169795"/>
          </a:xfrm>
          <a:prstGeom prst="rect">
            <a:avLst/>
          </a:prstGeom>
        </p:spPr>
      </p:pic>
      <p:pic>
        <p:nvPicPr>
          <p:cNvPr id="30" name="图片 29"/>
          <p:cNvPicPr>
            <a:picLocks noChangeAspect="1"/>
          </p:cNvPicPr>
          <p:nvPr/>
        </p:nvPicPr>
        <p:blipFill>
          <a:blip r:embed="rId3"/>
          <a:stretch>
            <a:fillRect/>
          </a:stretch>
        </p:blipFill>
        <p:spPr>
          <a:xfrm>
            <a:off x="1306195" y="4267200"/>
            <a:ext cx="2887980" cy="2133600"/>
          </a:xfrm>
          <a:prstGeom prst="rect">
            <a:avLst/>
          </a:prstGeom>
        </p:spPr>
      </p:pic>
      <p:sp>
        <p:nvSpPr>
          <p:cNvPr id="31" name="文本框 30"/>
          <p:cNvSpPr txBox="1"/>
          <p:nvPr/>
        </p:nvSpPr>
        <p:spPr>
          <a:xfrm>
            <a:off x="1594485" y="3972560"/>
            <a:ext cx="2426335" cy="275590"/>
          </a:xfrm>
          <a:prstGeom prst="rect">
            <a:avLst/>
          </a:prstGeom>
          <a:noFill/>
        </p:spPr>
        <p:txBody>
          <a:bodyPr wrap="square" rtlCol="0">
            <a:spAutoFit/>
          </a:bodyPr>
          <a:p>
            <a:pPr lvl="0" algn="l">
              <a:buClrTx/>
              <a:buSzTx/>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sym typeface="+mn-ea"/>
              </a:rPr>
              <a:t>三相直流充电机现场校验仪</a:t>
            </a: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1786255" y="6471920"/>
            <a:ext cx="2221230" cy="275590"/>
          </a:xfrm>
          <a:prstGeom prst="rect">
            <a:avLst/>
          </a:prstGeom>
          <a:noFill/>
        </p:spPr>
        <p:txBody>
          <a:bodyPr wrap="square" rtlCol="0">
            <a:spAutoFit/>
          </a:bodyPr>
          <a:p>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三相交流充电桩现场校验仪</a:t>
            </a: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4"/>
          <a:stretch>
            <a:fillRect/>
          </a:stretch>
        </p:blipFill>
        <p:spPr>
          <a:xfrm>
            <a:off x="4609465" y="4225290"/>
            <a:ext cx="2564130" cy="17227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85" name="Group 14"/>
          <p:cNvGrpSpPr/>
          <p:nvPr/>
        </p:nvGrpSpPr>
        <p:grpSpPr>
          <a:xfrm>
            <a:off x="252413" y="93663"/>
            <a:ext cx="3582987" cy="585787"/>
            <a:chOff x="0" y="0"/>
            <a:chExt cx="5836421" cy="953595"/>
          </a:xfrm>
        </p:grpSpPr>
        <p:grpSp>
          <p:nvGrpSpPr>
            <p:cNvPr id="3086" name="Group 15"/>
            <p:cNvGrpSpPr/>
            <p:nvPr/>
          </p:nvGrpSpPr>
          <p:grpSpPr>
            <a:xfrm>
              <a:off x="0" y="0"/>
              <a:ext cx="5836421" cy="953595"/>
              <a:chOff x="0" y="0"/>
              <a:chExt cx="15662517" cy="2559050"/>
            </a:xfrm>
          </p:grpSpPr>
          <p:sp>
            <p:nvSpPr>
              <p:cNvPr id="308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3088" name="Group 17"/>
              <p:cNvGrpSpPr/>
              <p:nvPr/>
            </p:nvGrpSpPr>
            <p:grpSpPr>
              <a:xfrm>
                <a:off x="0" y="0"/>
                <a:ext cx="2607334" cy="2559050"/>
                <a:chOff x="0" y="0"/>
                <a:chExt cx="3429000" cy="3365500"/>
              </a:xfrm>
            </p:grpSpPr>
            <p:sp>
              <p:nvSpPr>
                <p:cNvPr id="308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309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2" name="文本框 5"/>
            <p:cNvSpPr/>
            <p:nvPr/>
          </p:nvSpPr>
          <p:spPr>
            <a:xfrm>
              <a:off x="1154008" y="100712"/>
              <a:ext cx="2283885" cy="749438"/>
            </a:xfrm>
            <a:prstGeom prst="rect">
              <a:avLst/>
            </a:prstGeom>
            <a:noFill/>
            <a:ln w="9525">
              <a:noFill/>
            </a:ln>
          </p:spPr>
          <p:txBody>
            <a:bodyPr wrap="none" anchor="t">
              <a:spAutoFit/>
            </a:bodyPr>
            <a:p>
              <a:pPr algn="l"/>
              <a:r>
                <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宝骐汽车</a:t>
              </a:r>
              <a:endParaRPr 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494030" y="2938145"/>
            <a:ext cx="11296650" cy="3641725"/>
          </a:xfrm>
          <a:prstGeom prst="rect">
            <a:avLst/>
          </a:prstGeom>
        </p:spPr>
      </p:pic>
      <p:grpSp>
        <p:nvGrpSpPr>
          <p:cNvPr id="4097" name="Group 2"/>
          <p:cNvGrpSpPr/>
          <p:nvPr/>
        </p:nvGrpSpPr>
        <p:grpSpPr>
          <a:xfrm>
            <a:off x="494030" y="900430"/>
            <a:ext cx="11354435" cy="971836"/>
            <a:chOff x="0" y="0"/>
            <a:chExt cx="5212400" cy="825688"/>
          </a:xfrm>
        </p:grpSpPr>
        <p:sp>
          <p:nvSpPr>
            <p:cNvPr id="4098" name="矩形 8"/>
            <p:cNvSpPr/>
            <p:nvPr/>
          </p:nvSpPr>
          <p:spPr>
            <a:xfrm>
              <a:off x="0" y="0"/>
              <a:ext cx="5212400" cy="812343"/>
            </a:xfrm>
            <a:prstGeom prst="rect">
              <a:avLst/>
            </a:prstGeom>
            <a:solidFill>
              <a:srgbClr val="FFC000"/>
            </a:solidFill>
            <a:ln w="9525">
              <a:noFill/>
            </a:ln>
          </p:spPr>
          <p:txBody>
            <a:bodyPr lIns="68580" tIns="34290" rIns="68580" bIns="34290" anchor="t"/>
            <a:p>
              <a:pPr eaLnBrk="0" hangingPunct="0"/>
              <a:endParaRPr lang="zh-CN" altLang="zh-CN" sz="24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9" name="Text Box 3"/>
            <p:cNvSpPr/>
            <p:nvPr/>
          </p:nvSpPr>
          <p:spPr>
            <a:xfrm>
              <a:off x="89185" y="127027"/>
              <a:ext cx="5040559" cy="698661"/>
            </a:xfrm>
            <a:prstGeom prst="rect">
              <a:avLst/>
            </a:prstGeom>
            <a:noFill/>
            <a:ln w="9525">
              <a:noFill/>
            </a:ln>
          </p:spPr>
          <p:txBody>
            <a:bodyPr wrap="square" anchor="t">
              <a:spAutoFit/>
            </a:bodyPr>
            <a:p>
              <a:pPr>
                <a:lnSpc>
                  <a:spcPts val="1900"/>
                </a:lnSpc>
              </a:pPr>
              <a:r>
                <a:rPr lang="zh-CN" altLang="en-US"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宝骐汽车</a:t>
              </a:r>
              <a:r>
                <a:rPr lang="en-US" altLang="zh-CN"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rgbClr val="EA5404"/>
                  </a:solidFill>
                  <a:latin typeface="微软雅黑" panose="020B0503020204020204" pitchFamily="34" charset="-122"/>
                  <a:ea typeface="微软雅黑" panose="020B0503020204020204" pitchFamily="34" charset="-122"/>
                  <a:sym typeface="微软雅黑" panose="020B0503020204020204" pitchFamily="34" charset="-122"/>
                </a:rPr>
                <a:t>互联网新能源物流车</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是华立集团新能源板块一级子公司，依托于华立集团新能源汽车事业部建立，以集团板块内优秀的政策制造平台、动力系统研发平台、互联网平为基础，于</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2014</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年推出</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互联网新能源物流车</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产品，致力于物理</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最后一公里</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难题解决方案。</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文本框 6"/>
          <p:cNvSpPr txBox="1"/>
          <p:nvPr/>
        </p:nvSpPr>
        <p:spPr>
          <a:xfrm>
            <a:off x="801370" y="2051685"/>
            <a:ext cx="10746105" cy="737235"/>
          </a:xfrm>
          <a:prstGeom prst="rect">
            <a:avLst/>
          </a:prstGeom>
          <a:noFill/>
        </p:spPr>
        <p:txBody>
          <a:bodyPr wrap="square" rtlCol="0">
            <a:spAutoFit/>
          </a:bodyPr>
          <a:p>
            <a:r>
              <a:rPr lang="zh-CN" altLang="en-US" sz="1400">
                <a:solidFill>
                  <a:schemeClr val="tx1">
                    <a:lumMod val="50000"/>
                    <a:lumOff val="50000"/>
                  </a:schemeClr>
                </a:solidFill>
              </a:rPr>
              <a:t>宝骐汽车采用倒三角式的产业布局模式，以芜湖宝骐汽车制造有限公司、芜湖中骐汽车制造有限公司为生产制造平台，以杭州普拉格新能源有限公司为研发平台，以智慧物流研究院为战略发展平台，以杭州智</a:t>
            </a:r>
            <a:r>
              <a:rPr lang="zh-CN" altLang="en-US" sz="1400">
                <a:solidFill>
                  <a:schemeClr val="tx1">
                    <a:lumMod val="50000"/>
                    <a:lumOff val="50000"/>
                  </a:schemeClr>
                </a:solidFill>
                <a:sym typeface="+mn-ea"/>
              </a:rPr>
              <a:t>骐汽车有限公司、杭州劲骐汽车有限公司为经营体，为租赁公司、快递公司、配送公司提供解决方案</a:t>
            </a:r>
            <a:endParaRPr lang="zh-CN" altLang="en-US" sz="1400">
              <a:solidFill>
                <a:schemeClr val="tx1">
                  <a:lumMod val="50000"/>
                  <a:lumOff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85" name="Group 14"/>
          <p:cNvGrpSpPr/>
          <p:nvPr/>
        </p:nvGrpSpPr>
        <p:grpSpPr>
          <a:xfrm>
            <a:off x="252413" y="93663"/>
            <a:ext cx="3582987" cy="585787"/>
            <a:chOff x="0" y="0"/>
            <a:chExt cx="5836421" cy="953595"/>
          </a:xfrm>
        </p:grpSpPr>
        <p:grpSp>
          <p:nvGrpSpPr>
            <p:cNvPr id="3086" name="Group 15"/>
            <p:cNvGrpSpPr/>
            <p:nvPr/>
          </p:nvGrpSpPr>
          <p:grpSpPr>
            <a:xfrm>
              <a:off x="0" y="0"/>
              <a:ext cx="5836421" cy="953595"/>
              <a:chOff x="0" y="0"/>
              <a:chExt cx="15662517" cy="2559050"/>
            </a:xfrm>
          </p:grpSpPr>
          <p:sp>
            <p:nvSpPr>
              <p:cNvPr id="3087"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3088" name="Group 17"/>
              <p:cNvGrpSpPr/>
              <p:nvPr/>
            </p:nvGrpSpPr>
            <p:grpSpPr>
              <a:xfrm>
                <a:off x="0" y="0"/>
                <a:ext cx="2607334" cy="2559050"/>
                <a:chOff x="0" y="0"/>
                <a:chExt cx="3429000" cy="3365500"/>
              </a:xfrm>
            </p:grpSpPr>
            <p:sp>
              <p:nvSpPr>
                <p:cNvPr id="3089"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309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3092" name="文本框 5"/>
            <p:cNvSpPr/>
            <p:nvPr/>
          </p:nvSpPr>
          <p:spPr>
            <a:xfrm>
              <a:off x="1154008" y="100712"/>
              <a:ext cx="3392727" cy="749438"/>
            </a:xfrm>
            <a:prstGeom prst="rect">
              <a:avLst/>
            </a:prstGeom>
            <a:noFill/>
            <a:ln w="9525">
              <a:noFill/>
            </a:ln>
          </p:spPr>
          <p:txBody>
            <a:bodyPr wrap="none" anchor="t">
              <a:spAutoFit/>
            </a:bodyPr>
            <a:p>
              <a:pPr algn="l"/>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51</a:t>
              </a: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充电云平台</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3" name="图片 2"/>
          <p:cNvPicPr>
            <a:picLocks noChangeAspect="1"/>
          </p:cNvPicPr>
          <p:nvPr/>
        </p:nvPicPr>
        <p:blipFill>
          <a:blip r:embed="rId1"/>
          <a:stretch>
            <a:fillRect/>
          </a:stretch>
        </p:blipFill>
        <p:spPr>
          <a:xfrm>
            <a:off x="149225" y="1010285"/>
            <a:ext cx="8682990" cy="5650865"/>
          </a:xfrm>
          <a:prstGeom prst="rect">
            <a:avLst/>
          </a:prstGeom>
          <a:ln>
            <a:solidFill>
              <a:schemeClr val="bg1">
                <a:lumMod val="85000"/>
              </a:schemeClr>
            </a:solidFill>
          </a:ln>
        </p:spPr>
      </p:pic>
      <p:pic>
        <p:nvPicPr>
          <p:cNvPr id="4" name="图片 3"/>
          <p:cNvPicPr>
            <a:picLocks noChangeAspect="1"/>
          </p:cNvPicPr>
          <p:nvPr/>
        </p:nvPicPr>
        <p:blipFill>
          <a:blip r:embed="rId2"/>
          <a:stretch>
            <a:fillRect/>
          </a:stretch>
        </p:blipFill>
        <p:spPr>
          <a:xfrm>
            <a:off x="8997315" y="1010285"/>
            <a:ext cx="3044190" cy="2494280"/>
          </a:xfrm>
          <a:prstGeom prst="rect">
            <a:avLst/>
          </a:prstGeom>
          <a:ln>
            <a:solidFill>
              <a:schemeClr val="bg1">
                <a:lumMod val="85000"/>
              </a:schemeClr>
            </a:solidFill>
          </a:ln>
        </p:spPr>
      </p:pic>
      <p:pic>
        <p:nvPicPr>
          <p:cNvPr id="5" name="图片 4"/>
          <p:cNvPicPr>
            <a:picLocks noChangeAspect="1"/>
          </p:cNvPicPr>
          <p:nvPr/>
        </p:nvPicPr>
        <p:blipFill>
          <a:blip r:embed="rId3"/>
          <a:stretch>
            <a:fillRect/>
          </a:stretch>
        </p:blipFill>
        <p:spPr>
          <a:xfrm>
            <a:off x="8997950" y="3666490"/>
            <a:ext cx="3089275" cy="2994025"/>
          </a:xfrm>
          <a:prstGeom prst="rect">
            <a:avLst/>
          </a:prstGeom>
          <a:ln>
            <a:solidFill>
              <a:schemeClr val="bg1">
                <a:lumMod val="85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ABB8F404-4D68-4CF1-A1D1-4545FFCFAAD6}" type="slidenum">
              <a:rPr lang="zh-CN" altLang="en-US" smtClean="0"/>
            </a:fld>
            <a:endParaRPr lang="zh-CN" altLang="en-US"/>
          </a:p>
        </p:txBody>
      </p:sp>
      <p:sp>
        <p:nvSpPr>
          <p:cNvPr id="5" name="矩形 6"/>
          <p:cNvSpPr>
            <a:spLocks noChangeArrowheads="1"/>
          </p:cNvSpPr>
          <p:nvPr/>
        </p:nvSpPr>
        <p:spPr bwMode="auto">
          <a:xfrm>
            <a:off x="0" y="5602778"/>
            <a:ext cx="12192000" cy="1260000"/>
          </a:xfrm>
          <a:prstGeom prst="rect">
            <a:avLst/>
          </a:prstGeom>
          <a:solidFill>
            <a:schemeClr val="accent1">
              <a:lumMod val="75000"/>
            </a:schemeClr>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6" name="矩形 5"/>
          <p:cNvSpPr/>
          <p:nvPr/>
        </p:nvSpPr>
        <p:spPr>
          <a:xfrm>
            <a:off x="963688" y="2328095"/>
            <a:ext cx="3102258" cy="1699228"/>
          </a:xfrm>
          <a:prstGeom prst="rect">
            <a:avLst/>
          </a:prstGeom>
        </p:spPr>
        <p:txBody>
          <a:bodyPr wrap="none" anchor="ctr">
            <a:noAutofit/>
          </a:bodyPr>
          <a:lstStyle/>
          <a:p>
            <a:pPr>
              <a:lnSpc>
                <a:spcPct val="150000"/>
              </a:lnSpc>
            </a:pPr>
            <a:r>
              <a:rPr lang="zh-CN" altLang="en-US" sz="3200" b="1" dirty="0" smtClean="0">
                <a:solidFill>
                  <a:srgbClr val="0070C0"/>
                </a:solidFill>
                <a:latin typeface="微软雅黑" panose="020B0503020204020204" pitchFamily="34" charset="-122"/>
                <a:ea typeface="微软雅黑" panose="020B0503020204020204" pitchFamily="34" charset="-122"/>
              </a:rPr>
              <a:t>主要内容</a:t>
            </a:r>
            <a:endParaRPr lang="en-US" altLang="zh-CN" sz="3200" b="1" dirty="0">
              <a:solidFill>
                <a:srgbClr val="0070C0"/>
              </a:solidFill>
              <a:latin typeface="微软雅黑" panose="020B0503020204020204" pitchFamily="34" charset="-122"/>
              <a:ea typeface="微软雅黑" panose="020B0503020204020204" pitchFamily="34" charset="-122"/>
            </a:endParaRPr>
          </a:p>
          <a:p>
            <a:pPr lvl="1">
              <a:lnSpc>
                <a:spcPct val="150000"/>
              </a:lnSpc>
            </a:pPr>
            <a:r>
              <a:rPr lang="en-US" altLang="zh-CN" sz="3200" b="1" dirty="0" smtClean="0">
                <a:solidFill>
                  <a:srgbClr val="0070C0"/>
                </a:solidFill>
                <a:latin typeface="微软雅黑" panose="020B0503020204020204" pitchFamily="34" charset="-122"/>
                <a:ea typeface="微软雅黑" panose="020B0503020204020204" pitchFamily="34" charset="-122"/>
              </a:rPr>
              <a:t>CONTENTS</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153523" y="1132203"/>
            <a:ext cx="5760001" cy="720000"/>
            <a:chOff x="5451905" y="1127552"/>
            <a:chExt cx="5760001" cy="524783"/>
          </a:xfrm>
        </p:grpSpPr>
        <p:sp>
          <p:nvSpPr>
            <p:cNvPr id="32" name="矩形​​ 9"/>
            <p:cNvSpPr>
              <a:spLocks noChangeArrowheads="1"/>
            </p:cNvSpPr>
            <p:nvPr/>
          </p:nvSpPr>
          <p:spPr bwMode="auto">
            <a:xfrm>
              <a:off x="5451905" y="1127552"/>
              <a:ext cx="5760000" cy="524783"/>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3" name="TextBox 2047"/>
            <p:cNvSpPr txBox="1"/>
            <p:nvPr/>
          </p:nvSpPr>
          <p:spPr>
            <a:xfrm>
              <a:off x="6573214" y="1209229"/>
              <a:ext cx="4638692" cy="367487"/>
            </a:xfrm>
            <a:prstGeom prst="rect">
              <a:avLst/>
            </a:prstGeom>
            <a:noFill/>
          </p:spPr>
          <p:txBody>
            <a:bodyPr wrap="square" lIns="74038" tIns="37019" rIns="74038" bIns="37019" rtlCol="0" anchor="ctr">
              <a:spAutoFit/>
            </a:bodyPr>
            <a:lstStyle/>
            <a:p>
              <a:pPr algn="ctr">
                <a:buClrTx/>
                <a:buSzTx/>
              </a:pPr>
              <a:r>
                <a:rPr lang="zh-CN" altLang="en-US" sz="2800" b="1" dirty="0">
                  <a:solidFill>
                    <a:srgbClr val="0070C0"/>
                  </a:solidFill>
                  <a:latin typeface="微软雅黑" panose="020B0503020204020204" pitchFamily="34" charset="-122"/>
                  <a:ea typeface="微软雅黑" panose="020B0503020204020204" pitchFamily="34" charset="-122"/>
                  <a:sym typeface="+mn-ea"/>
                </a:rPr>
                <a:t>简 介</a:t>
              </a:r>
              <a:endParaRPr lang="zh-CN" altLang="en-US" sz="2800" b="1" dirty="0">
                <a:solidFill>
                  <a:srgbClr val="C00000"/>
                </a:solidFill>
                <a:latin typeface="Arial" panose="020B0604020202020204" pitchFamily="34" charset="0"/>
                <a:ea typeface="微软雅黑" panose="020B0503020204020204" pitchFamily="34" charset="-122"/>
                <a:sym typeface="+mn-ea"/>
              </a:endParaRPr>
            </a:p>
          </p:txBody>
        </p:sp>
        <p:sp>
          <p:nvSpPr>
            <p:cNvPr id="34" name="圆角矩形 2054"/>
            <p:cNvSpPr/>
            <p:nvPr/>
          </p:nvSpPr>
          <p:spPr>
            <a:xfrm>
              <a:off x="5534872" y="1194826"/>
              <a:ext cx="980262" cy="407422"/>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2"/>
          <p:cNvGrpSpPr/>
          <p:nvPr/>
        </p:nvGrpSpPr>
        <p:grpSpPr>
          <a:xfrm>
            <a:off x="4153523" y="4218848"/>
            <a:ext cx="5760000" cy="719455"/>
            <a:chOff x="3815242" y="1792947"/>
            <a:chExt cx="4378380" cy="521631"/>
          </a:xfrm>
        </p:grpSpPr>
        <p:sp>
          <p:nvSpPr>
            <p:cNvPr id="29"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30" name="TextBox 103"/>
            <p:cNvSpPr txBox="1"/>
            <p:nvPr/>
          </p:nvSpPr>
          <p:spPr>
            <a:xfrm>
              <a:off x="4623441" y="1874133"/>
              <a:ext cx="3570181" cy="365279"/>
            </a:xfrm>
            <a:prstGeom prst="rect">
              <a:avLst/>
            </a:prstGeom>
            <a:noFill/>
          </p:spPr>
          <p:txBody>
            <a:bodyPr wrap="square" lIns="74038" tIns="37019" rIns="74038" bIns="37019" rtlCol="0" anchor="ctr">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充电设施现场检测</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31"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153523" y="2161448"/>
            <a:ext cx="5760000" cy="719455"/>
            <a:chOff x="5451896" y="1665525"/>
            <a:chExt cx="5760000" cy="720000"/>
          </a:xfrm>
        </p:grpSpPr>
        <p:sp>
          <p:nvSpPr>
            <p:cNvPr id="10" name="矩形​​ 9"/>
            <p:cNvSpPr>
              <a:spLocks noChangeArrowheads="1"/>
            </p:cNvSpPr>
            <p:nvPr/>
          </p:nvSpPr>
          <p:spPr bwMode="auto">
            <a:xfrm>
              <a:off x="5451896" y="1665525"/>
              <a:ext cx="5760000" cy="720000"/>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lstStyle/>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11" name="圆角矩形 135"/>
            <p:cNvSpPr/>
            <p:nvPr/>
          </p:nvSpPr>
          <p:spPr>
            <a:xfrm>
              <a:off x="5534864" y="1775272"/>
              <a:ext cx="980261" cy="539694"/>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2" name="TextBox 103"/>
            <p:cNvSpPr txBox="1"/>
            <p:nvPr/>
          </p:nvSpPr>
          <p:spPr>
            <a:xfrm>
              <a:off x="6573213" y="1788681"/>
              <a:ext cx="4638681" cy="504572"/>
            </a:xfrm>
            <a:prstGeom prst="rect">
              <a:avLst/>
            </a:prstGeom>
            <a:noFill/>
          </p:spPr>
          <p:txBody>
            <a:bodyPr wrap="square" lIns="74038" tIns="37019" rIns="74038" bIns="37019" rtlCol="0" anchor="ctr">
              <a:spAutoFit/>
            </a:bodyPr>
            <a:lstStyle/>
            <a:p>
              <a:pPr algn="ctr"/>
              <a:r>
                <a:rPr lang="zh-CN" altLang="en-US" sz="2800" b="1" dirty="0">
                  <a:solidFill>
                    <a:srgbClr val="C00000"/>
                  </a:solidFill>
                  <a:latin typeface="Arial" panose="020B0604020202020204" pitchFamily="34" charset="0"/>
                  <a:ea typeface="微软雅黑" panose="020B0503020204020204" pitchFamily="34" charset="-122"/>
                  <a:sym typeface="+mn-ea"/>
                </a:rPr>
                <a:t>“粤易充”平台简介</a:t>
              </a:r>
              <a:endParaRPr lang="zh-CN" altLang="en-US" sz="2800" b="1" dirty="0">
                <a:solidFill>
                  <a:srgbClr val="C00000"/>
                </a:solidFill>
                <a:latin typeface="Arial" panose="020B0604020202020204" pitchFamily="34" charset="0"/>
                <a:ea typeface="微软雅黑" panose="020B0503020204020204" pitchFamily="34" charset="-122"/>
              </a:endParaRPr>
            </a:p>
          </p:txBody>
        </p:sp>
      </p:grpSp>
      <p:cxnSp>
        <p:nvCxnSpPr>
          <p:cNvPr id="40" name="直接连接符 39"/>
          <p:cNvCxnSpPr>
            <a:stCxn id="6" idx="1"/>
            <a:endCxn id="6" idx="3"/>
          </p:cNvCxnSpPr>
          <p:nvPr/>
        </p:nvCxnSpPr>
        <p:spPr bwMode="auto">
          <a:xfrm>
            <a:off x="963688" y="3177709"/>
            <a:ext cx="3101975" cy="0"/>
          </a:xfrm>
          <a:prstGeom prst="line">
            <a:avLst/>
          </a:prstGeom>
          <a:solidFill>
            <a:schemeClr val="accent1"/>
          </a:solidFill>
          <a:ln w="2857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组合 2"/>
          <p:cNvGrpSpPr/>
          <p:nvPr/>
        </p:nvGrpSpPr>
        <p:grpSpPr>
          <a:xfrm>
            <a:off x="4153523" y="3190148"/>
            <a:ext cx="5760000" cy="719455"/>
            <a:chOff x="3815242" y="1792947"/>
            <a:chExt cx="4378380" cy="521631"/>
          </a:xfrm>
        </p:grpSpPr>
        <p:sp>
          <p:nvSpPr>
            <p:cNvPr id="4" name="矩形​​ 9"/>
            <p:cNvSpPr>
              <a:spLocks noChangeArrowheads="1"/>
            </p:cNvSpPr>
            <p:nvPr/>
          </p:nvSpPr>
          <p:spPr bwMode="auto">
            <a:xfrm>
              <a:off x="3815242" y="1792947"/>
              <a:ext cx="4378380" cy="521631"/>
            </a:xfrm>
            <a:prstGeom prst="rect">
              <a:avLst/>
            </a:prstGeom>
            <a:gradFill rotWithShape="1">
              <a:gsLst>
                <a:gs pos="0">
                  <a:srgbClr val="949494"/>
                </a:gs>
                <a:gs pos="50000">
                  <a:srgbClr val="D4D4D4"/>
                </a:gs>
                <a:gs pos="100000">
                  <a:srgbClr val="FFFFFF"/>
                </a:gs>
              </a:gsLst>
              <a:path path="rect">
                <a:fillToRect l="100000" t="100000"/>
              </a:path>
            </a:gradFill>
            <a:ln>
              <a:noFill/>
            </a:ln>
          </p:spPr>
          <p:txBody>
            <a:bodyPr lIns="98707" tIns="49354" rIns="98707" bIns="49354" anchor="ctr"/>
            <a:p>
              <a:pPr algn="ctr">
                <a:buFont typeface="Arial" panose="020B0604020202020204" pitchFamily="34" charset="0"/>
                <a:buNone/>
              </a:pPr>
              <a:endParaRPr lang="zh-CN" altLang="zh-CN" b="1">
                <a:solidFill>
                  <a:srgbClr val="0070C0"/>
                </a:solidFill>
                <a:latin typeface="黑体" panose="02010609060101010101" pitchFamily="49" charset="-122"/>
                <a:ea typeface="黑体" panose="02010609060101010101" pitchFamily="49" charset="-122"/>
                <a:sym typeface="宋体" panose="02010600030101010101" pitchFamily="2" charset="-122"/>
              </a:endParaRPr>
            </a:p>
          </p:txBody>
        </p:sp>
        <p:sp>
          <p:nvSpPr>
            <p:cNvPr id="7" name="TextBox 103"/>
            <p:cNvSpPr txBox="1"/>
            <p:nvPr/>
          </p:nvSpPr>
          <p:spPr>
            <a:xfrm>
              <a:off x="4623441" y="1873994"/>
              <a:ext cx="3570181" cy="365556"/>
            </a:xfrm>
            <a:prstGeom prst="rect">
              <a:avLst/>
            </a:prstGeom>
            <a:noFill/>
          </p:spPr>
          <p:txBody>
            <a:bodyPr wrap="square" lIns="74038" tIns="37019" rIns="74038" bIns="37019" rtlCol="0" anchor="ctr">
              <a:spAutoFit/>
            </a:bodyPr>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运维数据分析</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sp>
          <p:nvSpPr>
            <p:cNvPr id="8" name="圆角矩形 135"/>
            <p:cNvSpPr/>
            <p:nvPr/>
          </p:nvSpPr>
          <p:spPr>
            <a:xfrm>
              <a:off x="3878310" y="1874794"/>
              <a:ext cx="745131" cy="391001"/>
            </a:xfrm>
            <a:prstGeom prst="roundRect">
              <a:avLst/>
            </a:prstGeom>
            <a:solidFill>
              <a:schemeClr val="accent1">
                <a:lumMod val="75000"/>
              </a:schemeClr>
            </a:solidFill>
            <a:scene3d>
              <a:camera prst="orthographicFront"/>
              <a:lightRig rig="threePt" dir="t">
                <a:rot lat="0" lon="0" rev="1200000"/>
              </a:lightRig>
            </a:scene3d>
            <a:sp3d>
              <a:bevelT w="63500" h="25400" prst="artDeco"/>
            </a:sp3d>
          </p:spPr>
          <p:style>
            <a:lnRef idx="0">
              <a:schemeClr val="accent1"/>
            </a:lnRef>
            <a:fillRef idx="3">
              <a:schemeClr val="accent1"/>
            </a:fillRef>
            <a:effectRef idx="3">
              <a:schemeClr val="accent1"/>
            </a:effectRef>
            <a:fontRef idx="minor">
              <a:schemeClr val="lt1"/>
            </a:fontRef>
          </p:style>
          <p:txBody>
            <a:bodyPr lIns="74038" tIns="37019" rIns="74038" bIns="37019" rtlCol="0" anchor="ctr"/>
            <a:p>
              <a:pPr algn="ctr"/>
              <a:r>
                <a:rPr lang="en-US" altLang="zh-CN" sz="2800" b="1" dirty="0" smtClean="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split orient="ver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p:cNvSpPr txBox="1"/>
          <p:nvPr/>
        </p:nvSpPr>
        <p:spPr>
          <a:xfrm>
            <a:off x="146050" y="965200"/>
            <a:ext cx="5816600" cy="458788"/>
          </a:xfrm>
          <a:prstGeom prst="rect">
            <a:avLst/>
          </a:prstGeom>
          <a:noFill/>
          <a:ln w="9525">
            <a:noFill/>
          </a:ln>
        </p:spPr>
        <p:txBody>
          <a:bodyPr lIns="91437" tIns="45718" rIns="91437" bIns="45718" anchor="ctr">
            <a:spAutoFit/>
          </a:bodyPr>
          <a:lstStyle/>
          <a:p>
            <a:r>
              <a:rPr lang="zh-CN" altLang="en-US" sz="2400" b="1" dirty="0">
                <a:solidFill>
                  <a:schemeClr val="bg1"/>
                </a:solidFill>
                <a:latin typeface="黑体" panose="02010609060101010101" pitchFamily="49" charset="-122"/>
                <a:ea typeface="黑体" panose="02010609060101010101" pitchFamily="49" charset="-122"/>
              </a:rPr>
              <a:t>广东省政策</a:t>
            </a:r>
            <a:endParaRPr lang="zh-CN" altLang="en-US" sz="2400" b="1" dirty="0">
              <a:solidFill>
                <a:schemeClr val="bg1"/>
              </a:solidFill>
              <a:latin typeface="黑体" panose="02010609060101010101" pitchFamily="49" charset="-122"/>
              <a:ea typeface="黑体" panose="02010609060101010101" pitchFamily="49" charset="-122"/>
            </a:endParaRPr>
          </a:p>
        </p:txBody>
      </p:sp>
      <p:pic>
        <p:nvPicPr>
          <p:cNvPr id="22532" name="图片 3"/>
          <p:cNvPicPr>
            <a:picLocks noChangeAspect="1"/>
          </p:cNvPicPr>
          <p:nvPr/>
        </p:nvPicPr>
        <p:blipFill>
          <a:blip r:embed="rId1"/>
          <a:stretch>
            <a:fillRect/>
          </a:stretch>
        </p:blipFill>
        <p:spPr>
          <a:xfrm>
            <a:off x="5252085" y="2849563"/>
            <a:ext cx="2452688" cy="3733800"/>
          </a:xfrm>
          <a:prstGeom prst="rect">
            <a:avLst/>
          </a:prstGeom>
          <a:noFill/>
          <a:ln w="9525" cap="flat" cmpd="sng">
            <a:solidFill>
              <a:srgbClr val="FF0000"/>
            </a:solidFill>
            <a:prstDash val="solid"/>
            <a:round/>
            <a:headEnd type="none" w="med" len="med"/>
            <a:tailEnd type="none" w="med" len="med"/>
          </a:ln>
        </p:spPr>
      </p:pic>
      <p:pic>
        <p:nvPicPr>
          <p:cNvPr id="22533" name="Picture 6"/>
          <p:cNvPicPr>
            <a:picLocks noChangeAspect="1"/>
          </p:cNvPicPr>
          <p:nvPr/>
        </p:nvPicPr>
        <p:blipFill>
          <a:blip r:embed="rId2"/>
          <a:stretch>
            <a:fillRect/>
          </a:stretch>
        </p:blipFill>
        <p:spPr>
          <a:xfrm>
            <a:off x="5252720" y="5213350"/>
            <a:ext cx="2297113" cy="971550"/>
          </a:xfrm>
          <a:prstGeom prst="rect">
            <a:avLst/>
          </a:prstGeom>
          <a:noFill/>
          <a:ln w="9525" cap="flat" cmpd="sng">
            <a:solidFill>
              <a:srgbClr val="FF0000"/>
            </a:solidFill>
            <a:prstDash val="solid"/>
            <a:miter/>
            <a:headEnd type="none" w="med" len="med"/>
            <a:tailEnd type="none" w="med" len="med"/>
          </a:ln>
        </p:spPr>
      </p:pic>
      <p:sp>
        <p:nvSpPr>
          <p:cNvPr id="22534" name="矩形标注 1"/>
          <p:cNvSpPr/>
          <p:nvPr/>
        </p:nvSpPr>
        <p:spPr>
          <a:xfrm>
            <a:off x="8518525" y="3033395"/>
            <a:ext cx="2673350" cy="3467100"/>
          </a:xfrm>
          <a:prstGeom prst="wedgeRectCallout">
            <a:avLst>
              <a:gd name="adj1" fmla="val -88361"/>
              <a:gd name="adj2" fmla="val 33937"/>
            </a:avLst>
          </a:prstGeom>
          <a:solidFill>
            <a:schemeClr val="bg1"/>
          </a:solidFill>
          <a:ln w="12700" cap="flat" cmpd="sng">
            <a:solidFill>
              <a:srgbClr val="3399FF"/>
            </a:solidFill>
            <a:prstDash val="solid"/>
            <a:round/>
            <a:headEnd type="none" w="med" len="med"/>
            <a:tailEnd type="none" w="med" len="med"/>
          </a:ln>
        </p:spPr>
        <p:txBody>
          <a:bodyPr wrap="square" lIns="72000" tIns="72000" rIns="72000" bIns="72000" anchor="t">
            <a:spAutoFit/>
          </a:bodyPr>
          <a:lstStyle/>
          <a:p>
            <a:pPr>
              <a:lnSpc>
                <a:spcPct val="150000"/>
              </a:lnSpc>
              <a:spcBef>
                <a:spcPct val="50000"/>
              </a:spcBef>
              <a:buClr>
                <a:srgbClr val="336699"/>
              </a:buClr>
            </a:pPr>
            <a:r>
              <a:rPr lang="zh-CN" altLang="en-US" sz="1400" dirty="0">
                <a:solidFill>
                  <a:srgbClr val="000000"/>
                </a:solidFill>
                <a:latin typeface="微软雅黑" panose="020B0503020204020204" pitchFamily="34" charset="-122"/>
                <a:ea typeface="微软雅黑" panose="020B0503020204020204" pitchFamily="34" charset="-122"/>
              </a:rPr>
              <a:t>     </a:t>
            </a:r>
            <a:r>
              <a:rPr lang="zh-CN" altLang="en-US" sz="1400" b="1" dirty="0">
                <a:solidFill>
                  <a:srgbClr val="000000"/>
                </a:solidFill>
                <a:latin typeface="微软雅黑" panose="020B0503020204020204" pitchFamily="34" charset="-122"/>
                <a:ea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rPr>
              <a:t>加快推进充电基础设施促进联盟和统一智能服务平台建设。</a:t>
            </a:r>
            <a:r>
              <a:rPr lang="zh-CN" altLang="en-US" sz="1800" dirty="0">
                <a:solidFill>
                  <a:schemeClr val="tx1"/>
                </a:solidFill>
                <a:latin typeface="微软雅黑" panose="020B0503020204020204" pitchFamily="34" charset="-122"/>
                <a:ea typeface="微软雅黑" panose="020B0503020204020204" pitchFamily="34" charset="-122"/>
              </a:rPr>
              <a:t>请广东电网公司牵头加快推进广东省电动汽车充电基础设施促进联盟组建和规范化运作，</a:t>
            </a:r>
            <a:r>
              <a:rPr lang="zh-CN" altLang="en-US" sz="1800" b="1" dirty="0">
                <a:solidFill>
                  <a:srgbClr val="C00000"/>
                </a:solidFill>
                <a:latin typeface="微软雅黑" panose="020B0503020204020204" pitchFamily="34" charset="-122"/>
                <a:ea typeface="微软雅黑" panose="020B0503020204020204" pitchFamily="34" charset="-122"/>
              </a:rPr>
              <a:t>完成建设全省统一充电设施智能服务平台</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pic>
        <p:nvPicPr>
          <p:cNvPr id="22535" name="图片 3"/>
          <p:cNvPicPr>
            <a:picLocks noChangeAspect="1"/>
          </p:cNvPicPr>
          <p:nvPr/>
        </p:nvPicPr>
        <p:blipFill>
          <a:blip r:embed="rId3"/>
          <a:stretch>
            <a:fillRect/>
          </a:stretch>
        </p:blipFill>
        <p:spPr>
          <a:xfrm>
            <a:off x="754295" y="2875915"/>
            <a:ext cx="3960813" cy="3608388"/>
          </a:xfrm>
          <a:prstGeom prst="rect">
            <a:avLst/>
          </a:prstGeom>
          <a:noFill/>
          <a:ln w="9525">
            <a:noFill/>
          </a:ln>
        </p:spPr>
      </p:pic>
      <p:grpSp>
        <p:nvGrpSpPr>
          <p:cNvPr id="3" name="Group 14"/>
          <p:cNvGrpSpPr/>
          <p:nvPr/>
        </p:nvGrpSpPr>
        <p:grpSpPr>
          <a:xfrm>
            <a:off x="252413" y="93663"/>
            <a:ext cx="3582987" cy="585787"/>
            <a:chOff x="0" y="0"/>
            <a:chExt cx="5836421" cy="953595"/>
          </a:xfrm>
        </p:grpSpPr>
        <p:grpSp>
          <p:nvGrpSpPr>
            <p:cNvPr id="5" name="Group 15"/>
            <p:cNvGrpSpPr/>
            <p:nvPr/>
          </p:nvGrpSpPr>
          <p:grpSpPr>
            <a:xfrm>
              <a:off x="0" y="0"/>
              <a:ext cx="5836421" cy="953595"/>
              <a:chOff x="0" y="0"/>
              <a:chExt cx="15662517" cy="2559050"/>
            </a:xfrm>
          </p:grpSpPr>
          <p:sp>
            <p:nvSpPr>
              <p:cNvPr id="6" name="矩形 6"/>
              <p:cNvSpPr/>
              <p:nvPr/>
            </p:nvSpPr>
            <p:spPr>
              <a:xfrm>
                <a:off x="1308094" y="0"/>
                <a:ext cx="12525160" cy="2559050"/>
              </a:xfrm>
              <a:prstGeom prst="rect">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nvGrpSpPr>
              <p:cNvPr id="7" name="Group 17"/>
              <p:cNvGrpSpPr/>
              <p:nvPr/>
            </p:nvGrpSpPr>
            <p:grpSpPr>
              <a:xfrm>
                <a:off x="0" y="0"/>
                <a:ext cx="2607334" cy="2559050"/>
                <a:chOff x="0" y="0"/>
                <a:chExt cx="3429000" cy="3365500"/>
              </a:xfrm>
            </p:grpSpPr>
            <p:sp>
              <p:nvSpPr>
                <p:cNvPr id="8" name="椭圆 9"/>
                <p:cNvSpPr/>
                <p:nvPr/>
              </p:nvSpPr>
              <p:spPr>
                <a:xfrm>
                  <a:off x="152400" y="88900"/>
                  <a:ext cx="3276600" cy="3276600"/>
                </a:xfrm>
                <a:prstGeom prst="ellipse">
                  <a:avLst/>
                </a:prstGeom>
                <a:solidFill>
                  <a:srgbClr val="78B04D"/>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sp>
              <p:nvSpPr>
                <p:cNvPr id="10" name="椭圆 10"/>
                <p:cNvSpPr/>
                <p:nvPr/>
              </p:nvSpPr>
              <p:spPr>
                <a:xfrm>
                  <a:off x="0" y="0"/>
                  <a:ext cx="3276600" cy="3276600"/>
                </a:xfrm>
                <a:prstGeom prst="ellipse">
                  <a:avLst/>
                </a:prstGeom>
                <a:solidFill>
                  <a:srgbClr val="93CD66"/>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1" name="等腰三角形 8"/>
              <p:cNvSpPr/>
              <p:nvPr/>
            </p:nvSpPr>
            <p:spPr>
              <a:xfrm flipV="1">
                <a:off x="13833253" y="0"/>
                <a:ext cx="1829264" cy="2559050"/>
              </a:xfrm>
              <a:prstGeom prst="triangle">
                <a:avLst>
                  <a:gd name="adj" fmla="val 0"/>
                </a:avLst>
              </a:prstGeom>
              <a:solidFill>
                <a:srgbClr val="465761"/>
              </a:solidFill>
              <a:ln w="9525">
                <a:noFill/>
              </a:ln>
            </p:spPr>
            <p:txBody>
              <a:bodyPr anchor="ctr"/>
              <a:p>
                <a:pPr algn="ctr"/>
                <a:endParaRPr lang="zh-CN" altLang="zh-CN" dirty="0">
                  <a:solidFill>
                    <a:srgbClr val="FFFFFF"/>
                  </a:solidFill>
                  <a:latin typeface="Arial" panose="020B0604020202020204" pitchFamily="34" charset="0"/>
                  <a:ea typeface="宋体" panose="02010600030101010101" pitchFamily="2" charset="-122"/>
                </a:endParaRPr>
              </a:p>
            </p:txBody>
          </p:sp>
        </p:grpSp>
        <p:sp>
          <p:nvSpPr>
            <p:cNvPr id="12" name="文本框 5"/>
            <p:cNvSpPr/>
            <p:nvPr/>
          </p:nvSpPr>
          <p:spPr>
            <a:xfrm>
              <a:off x="1154008" y="100712"/>
              <a:ext cx="3773375" cy="749438"/>
            </a:xfrm>
            <a:prstGeom prst="rect">
              <a:avLst/>
            </a:prstGeom>
            <a:noFill/>
            <a:ln w="9525">
              <a:noFill/>
            </a:ln>
          </p:spPr>
          <p:txBody>
            <a:bodyPr wrap="none" anchor="t">
              <a:spAutoFit/>
            </a:bodyPr>
            <a:p>
              <a:pPr algn="l"/>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粤易充建设背景</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97" name="Group 2"/>
          <p:cNvGrpSpPr/>
          <p:nvPr/>
        </p:nvGrpSpPr>
        <p:grpSpPr>
          <a:xfrm>
            <a:off x="551815" y="877570"/>
            <a:ext cx="11354435" cy="1532890"/>
            <a:chOff x="0" y="0"/>
            <a:chExt cx="5212400" cy="1533226"/>
          </a:xfrm>
        </p:grpSpPr>
        <p:sp>
          <p:nvSpPr>
            <p:cNvPr id="4098" name="矩形 8"/>
            <p:cNvSpPr/>
            <p:nvPr/>
          </p:nvSpPr>
          <p:spPr>
            <a:xfrm>
              <a:off x="0" y="0"/>
              <a:ext cx="5212400" cy="1533226"/>
            </a:xfrm>
            <a:prstGeom prst="rect">
              <a:avLst/>
            </a:prstGeom>
            <a:solidFill>
              <a:srgbClr val="FFC000"/>
            </a:solidFill>
            <a:ln w="9525">
              <a:noFill/>
            </a:ln>
          </p:spPr>
          <p:txBody>
            <a:bodyPr lIns="68580" tIns="34290" rIns="68580" bIns="34290" anchor="t"/>
            <a:p>
              <a:pPr defTabSz="914400">
                <a:lnSpc>
                  <a:spcPct val="150000"/>
                </a:lnSpc>
                <a:buClr>
                  <a:srgbClr val="002060"/>
                </a:buClr>
              </a:pPr>
              <a:r>
                <a:rPr lang="zh-CN" altLang="en-US" sz="2000" dirty="0">
                  <a:latin typeface="微软雅黑" panose="020B0503020204020204" pitchFamily="34" charset="-122"/>
                  <a:ea typeface="微软雅黑" panose="020B0503020204020204" pitchFamily="34" charset="-122"/>
                  <a:sym typeface="+mn-ea"/>
                </a:rPr>
                <a:t>粤发改能电函</a:t>
              </a:r>
              <a:r>
                <a:rPr lang="en-US" altLang="zh-CN" sz="2000" dirty="0">
                  <a:latin typeface="微软雅黑" panose="020B0503020204020204" pitchFamily="34" charset="-122"/>
                  <a:ea typeface="微软雅黑" panose="020B0503020204020204" pitchFamily="34" charset="-122"/>
                  <a:sym typeface="+mn-ea"/>
                </a:rPr>
                <a:t>【2016】6406</a:t>
              </a:r>
              <a:r>
                <a:rPr lang="zh-CN" altLang="en-US" sz="2000" dirty="0">
                  <a:latin typeface="微软雅黑" panose="020B0503020204020204" pitchFamily="34" charset="-122"/>
                  <a:ea typeface="微软雅黑" panose="020B0503020204020204" pitchFamily="34" charset="-122"/>
                  <a:sym typeface="+mn-ea"/>
                </a:rPr>
                <a:t>号文件</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广东省发展改革委关于完善相关政策和工作机制加快推进电动汽车充电基础设施建设有关工作的通知</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，要求广东电网完成</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充电基础设施促进联盟</a:t>
              </a:r>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和</a:t>
              </a:r>
              <a:r>
                <a:rPr lang="zh-CN" altLang="en-US" sz="2000" dirty="0">
                  <a:latin typeface="微软雅黑" panose="020B0503020204020204" pitchFamily="34" charset="-122"/>
                  <a:ea typeface="微软雅黑" panose="020B0503020204020204" pitchFamily="34" charset="-122"/>
                  <a:sym typeface="+mn-ea"/>
                </a:rPr>
                <a:t>建设</a:t>
              </a:r>
              <a:r>
                <a:rPr lang="zh-CN" altLang="en-US" sz="2000" b="1" dirty="0">
                  <a:solidFill>
                    <a:srgbClr val="C00000"/>
                  </a:solidFill>
                  <a:latin typeface="微软雅黑" panose="020B0503020204020204" pitchFamily="34" charset="-122"/>
                  <a:ea typeface="微软雅黑" panose="020B0503020204020204" pitchFamily="34" charset="-122"/>
                  <a:sym typeface="+mn-ea"/>
                </a:rPr>
                <a:t>全省统一充电设施智能服务平台。</a:t>
              </a:r>
              <a:endParaRPr lang="zh-CN" altLang="zh-CN" sz="20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9" name="Text Box 3"/>
            <p:cNvSpPr/>
            <p:nvPr/>
          </p:nvSpPr>
          <p:spPr>
            <a:xfrm>
              <a:off x="89185" y="174662"/>
              <a:ext cx="5040559" cy="334718"/>
            </a:xfrm>
            <a:prstGeom prst="rect">
              <a:avLst/>
            </a:prstGeom>
            <a:noFill/>
            <a:ln w="9525">
              <a:noFill/>
            </a:ln>
          </p:spPr>
          <p:txBody>
            <a:bodyPr anchor="t">
              <a:spAutoFit/>
            </a:bodyPr>
            <a:p>
              <a:pPr>
                <a:lnSpc>
                  <a:spcPts val="1900"/>
                </a:lnSpc>
              </a:pP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sld>
</file>

<file path=ppt/tags/tag1.xml><?xml version="1.0" encoding="utf-8"?>
<p:tagLst xmlns:p="http://schemas.openxmlformats.org/presentationml/2006/main">
  <p:tag name="KSO_WM_SLIDE_MODEL_TYPE" val="numdg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7957</Words>
  <Application>WPS 演示</Application>
  <PresentationFormat>自定义</PresentationFormat>
  <Paragraphs>1528</Paragraphs>
  <Slides>46</Slides>
  <Notes>33</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3</vt:i4>
      </vt:variant>
      <vt:variant>
        <vt:lpstr>幻灯片标题</vt:lpstr>
      </vt:variant>
      <vt:variant>
        <vt:i4>46</vt:i4>
      </vt:variant>
    </vt:vector>
  </HeadingPairs>
  <TitlesOfParts>
    <vt:vector size="67" baseType="lpstr">
      <vt:lpstr>Arial</vt:lpstr>
      <vt:lpstr>宋体</vt:lpstr>
      <vt:lpstr>Wingdings</vt:lpstr>
      <vt:lpstr>Calibri</vt:lpstr>
      <vt:lpstr>Helvetica</vt:lpstr>
      <vt:lpstr>微软雅黑</vt:lpstr>
      <vt:lpstr>黑体</vt:lpstr>
      <vt:lpstr>Arial Unicode MS</vt:lpstr>
      <vt:lpstr>Wingdings</vt:lpstr>
      <vt:lpstr>Franklin Gothic Book</vt:lpstr>
      <vt:lpstr>微软雅黑 Light</vt:lpstr>
      <vt:lpstr>MS PGothic</vt:lpstr>
      <vt:lpstr>Arial Black</vt:lpstr>
      <vt:lpstr>华文楷体</vt:lpstr>
      <vt:lpstr>Times New Roman</vt:lpstr>
      <vt:lpstr>Times New Roman</vt:lpstr>
      <vt:lpstr>Gulim</vt:lpstr>
      <vt:lpstr>1_Office 主题</vt:lpstr>
      <vt:lpstr>Visio.Drawing.15</vt:lpstr>
      <vt:lpstr>Equation.KSEE3</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周黎</cp:lastModifiedBy>
  <cp:revision>1546</cp:revision>
  <dcterms:created xsi:type="dcterms:W3CDTF">2015-07-17T02:38:00Z</dcterms:created>
  <dcterms:modified xsi:type="dcterms:W3CDTF">2019-04-25T18:00:09Z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